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png"/>
  <Override PartName="/ppt/media/image10.jpg" ContentType="image/png"/>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258" r:id="rId4"/>
    <p:sldId id="311" r:id="rId5"/>
    <p:sldId id="296" r:id="rId6"/>
    <p:sldId id="297" r:id="rId7"/>
    <p:sldId id="308" r:id="rId8"/>
    <p:sldId id="305" r:id="rId9"/>
    <p:sldId id="306" r:id="rId10"/>
    <p:sldId id="307" r:id="rId11"/>
    <p:sldId id="300" r:id="rId12"/>
    <p:sldId id="304" r:id="rId13"/>
    <p:sldId id="298" r:id="rId14"/>
    <p:sldId id="309" r:id="rId15"/>
    <p:sldId id="310" r:id="rId16"/>
    <p:sldId id="259" r:id="rId17"/>
    <p:sldId id="320" r:id="rId18"/>
    <p:sldId id="319" r:id="rId19"/>
    <p:sldId id="260" r:id="rId20"/>
    <p:sldId id="261" r:id="rId21"/>
    <p:sldId id="262" r:id="rId22"/>
    <p:sldId id="263" r:id="rId23"/>
    <p:sldId id="312" r:id="rId24"/>
    <p:sldId id="313" r:id="rId25"/>
    <p:sldId id="314" r:id="rId26"/>
    <p:sldId id="315" r:id="rId27"/>
    <p:sldId id="316" r:id="rId28"/>
    <p:sldId id="317" r:id="rId29"/>
    <p:sldId id="318" r:id="rId30"/>
    <p:sldId id="332" r:id="rId31"/>
    <p:sldId id="333" r:id="rId32"/>
    <p:sldId id="264" r:id="rId33"/>
    <p:sldId id="265" r:id="rId34"/>
    <p:sldId id="266" r:id="rId35"/>
    <p:sldId id="267" r:id="rId36"/>
    <p:sldId id="268" r:id="rId37"/>
    <p:sldId id="269" r:id="rId38"/>
    <p:sldId id="270" r:id="rId39"/>
    <p:sldId id="271" r:id="rId40"/>
    <p:sldId id="272" r:id="rId41"/>
    <p:sldId id="322" r:id="rId42"/>
    <p:sldId id="273" r:id="rId43"/>
    <p:sldId id="274" r:id="rId44"/>
    <p:sldId id="275" r:id="rId45"/>
    <p:sldId id="276" r:id="rId46"/>
    <p:sldId id="277" r:id="rId47"/>
    <p:sldId id="278" r:id="rId48"/>
    <p:sldId id="323" r:id="rId49"/>
    <p:sldId id="279" r:id="rId50"/>
    <p:sldId id="280" r:id="rId51"/>
    <p:sldId id="281" r:id="rId52"/>
    <p:sldId id="324" r:id="rId53"/>
    <p:sldId id="282" r:id="rId54"/>
    <p:sldId id="283" r:id="rId55"/>
    <p:sldId id="284" r:id="rId56"/>
    <p:sldId id="285" r:id="rId57"/>
    <p:sldId id="286" r:id="rId58"/>
    <p:sldId id="325" r:id="rId59"/>
    <p:sldId id="287" r:id="rId60"/>
    <p:sldId id="288" r:id="rId61"/>
    <p:sldId id="289" r:id="rId62"/>
    <p:sldId id="326" r:id="rId63"/>
    <p:sldId id="290" r:id="rId64"/>
    <p:sldId id="292" r:id="rId65"/>
    <p:sldId id="293" r:id="rId66"/>
    <p:sldId id="327" r:id="rId67"/>
    <p:sldId id="294" r:id="rId68"/>
    <p:sldId id="328" r:id="rId69"/>
    <p:sldId id="329" r:id="rId70"/>
    <p:sldId id="330" r:id="rId71"/>
    <p:sldId id="331" r:id="rId72"/>
    <p:sldId id="334" r:id="rId73"/>
    <p:sldId id="335" r:id="rId74"/>
    <p:sldId id="336" r:id="rId75"/>
    <p:sldId id="338" r:id="rId76"/>
    <p:sldId id="339" r:id="rId7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044D-E9A0-4E43-8837-3AD4D834CF25}" type="datetimeFigureOut">
              <a:rPr lang="sv-SE" smtClean="0"/>
              <a:t>2014-02-25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3E71-8619-419C-829D-81361AE97C8F}" type="slidenum">
              <a:rPr lang="sv-SE" smtClean="0"/>
              <a:t>‹#›</a:t>
            </a:fld>
            <a:endParaRPr lang="sv-SE"/>
          </a:p>
        </p:txBody>
      </p:sp>
    </p:spTree>
    <p:extLst>
      <p:ext uri="{BB962C8B-B14F-4D97-AF65-F5344CB8AC3E}">
        <p14:creationId xmlns:p14="http://schemas.microsoft.com/office/powerpoint/2010/main" val="34116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F3B3E71-8619-419C-829D-81361AE97C8F}" type="slidenum">
              <a:rPr lang="sv-SE" smtClean="0"/>
              <a:t>2</a:t>
            </a:fld>
            <a:endParaRPr lang="sv-SE"/>
          </a:p>
        </p:txBody>
      </p:sp>
    </p:spTree>
    <p:extLst>
      <p:ext uri="{BB962C8B-B14F-4D97-AF65-F5344CB8AC3E}">
        <p14:creationId xmlns:p14="http://schemas.microsoft.com/office/powerpoint/2010/main" val="173599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t>2014-02-25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7037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t>2014-02-25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94657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t>2014-02-25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3173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t>2014-02-25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50009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t>2014-02-25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16056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t>2014-02-25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47282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t>2014-02-25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3436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t>2014-02-25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59680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t>2014-02-25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0188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t>2014-02-25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8281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t>2014-02-25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8444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t>2014-02-25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t>‹#›</a:t>
            </a:fld>
            <a:endParaRPr lang="sv-SE"/>
          </a:p>
        </p:txBody>
      </p:sp>
    </p:spTree>
    <p:extLst>
      <p:ext uri="{BB962C8B-B14F-4D97-AF65-F5344CB8AC3E}">
        <p14:creationId xmlns:p14="http://schemas.microsoft.com/office/powerpoint/2010/main" val="71201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Peter@Lohmander.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lohmander.com/Schedule_China_2012.pdf" TargetMode="External"/><Relationship Id="rId7" Type="http://schemas.openxmlformats.org/officeDocument/2006/relationships/hyperlink" Target="http://www.lohmander.com/PLWCBE12.ppt" TargetMode="External"/><Relationship Id="rId2" Type="http://schemas.openxmlformats.org/officeDocument/2006/relationships/hyperlink" Target="http://www.lohmander.com/Information/Ref.htm" TargetMode="External"/><Relationship Id="rId1" Type="http://schemas.openxmlformats.org/officeDocument/2006/relationships/slideLayout" Target="../slideLayouts/slideLayout7.xml"/><Relationship Id="rId6" Type="http://schemas.openxmlformats.org/officeDocument/2006/relationships/hyperlink" Target="http://www.lohmander.com/WorldCongress12_PL.doc" TargetMode="External"/><Relationship Id="rId5" Type="http://schemas.openxmlformats.org/officeDocument/2006/relationships/hyperlink" Target="http://www.lohmander.com/WorldCongress12_PL.pdf" TargetMode="External"/><Relationship Id="rId4" Type="http://schemas.openxmlformats.org/officeDocument/2006/relationships/hyperlink" Target="http://www.lohmander.com/PLWCBE12intro.ppt"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bitlifesciences.com/wcbe2011/fullprogram_track5.asp" TargetMode="External"/><Relationship Id="rId7" Type="http://schemas.openxmlformats.org/officeDocument/2006/relationships/hyperlink" Target="http://www.lohmander.com/ChinaPic11/LohmanderTalk.ppt" TargetMode="External"/><Relationship Id="rId2" Type="http://schemas.openxmlformats.org/officeDocument/2006/relationships/hyperlink" Target="http://www.lohmander.com/PLJinan12.ppt" TargetMode="External"/><Relationship Id="rId1" Type="http://schemas.openxmlformats.org/officeDocument/2006/relationships/slideLayout" Target="../slideLayouts/slideLayout7.xml"/><Relationship Id="rId6" Type="http://schemas.openxmlformats.org/officeDocument/2006/relationships/hyperlink" Target="http://www.lohmander.com/PRChina11/WorldCongress11_PL.pdf" TargetMode="External"/><Relationship Id="rId5" Type="http://schemas.openxmlformats.org/officeDocument/2006/relationships/hyperlink" Target="http://www.lohmander.com/ChinaPic11/Track5.ppt" TargetMode="External"/><Relationship Id="rId4" Type="http://schemas.openxmlformats.org/officeDocument/2006/relationships/hyperlink" Target="http://www.lohmander.com/PRChina11/Track_WorldCongress11_PL.pdf"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17500" y="330201"/>
            <a:ext cx="11620500" cy="2616200"/>
          </a:xfrm>
        </p:spPr>
        <p:txBody>
          <a:bodyPr>
            <a:normAutofit fontScale="90000"/>
          </a:bodyPr>
          <a:lstStyle/>
          <a:p>
            <a:r>
              <a:rPr lang="en-US" sz="3600" b="1" dirty="0" smtClean="0">
                <a:solidFill>
                  <a:srgbClr val="06082C"/>
                </a:solidFill>
                <a:effectLst/>
                <a:latin typeface="Times New Roman" panose="02020603050405020304" pitchFamily="18" charset="0"/>
                <a:ea typeface="Times New Roman" panose="02020603050405020304" pitchFamily="18" charset="0"/>
              </a:rPr>
              <a:t>Derivation of the principles of optimal expansion of bioenergy based on forest resources in combination with fossil fuels, CCS and combined heat and power production with consideration of economics and global warming</a:t>
            </a:r>
            <a:r>
              <a:rPr lang="sv-SE" dirty="0"/>
              <a:t/>
            </a:r>
            <a:br>
              <a:rPr lang="sv-SE" dirty="0"/>
            </a:br>
            <a:endParaRPr lang="sv-SE" dirty="0"/>
          </a:p>
        </p:txBody>
      </p:sp>
      <p:sp>
        <p:nvSpPr>
          <p:cNvPr id="3" name="Underrubrik 2"/>
          <p:cNvSpPr>
            <a:spLocks noGrp="1"/>
          </p:cNvSpPr>
          <p:nvPr>
            <p:ph type="subTitle" idx="1"/>
          </p:nvPr>
        </p:nvSpPr>
        <p:spPr>
          <a:xfrm>
            <a:off x="444500" y="3045619"/>
            <a:ext cx="7315200" cy="3532981"/>
          </a:xfrm>
        </p:spPr>
        <p:txBody>
          <a:bodyPr>
            <a:normAutofit lnSpcReduction="10000"/>
          </a:bodyPr>
          <a:lstStyle/>
          <a:p>
            <a:r>
              <a:rPr lang="en-GB" dirty="0" smtClean="0">
                <a:solidFill>
                  <a:srgbClr val="181512"/>
                </a:solidFill>
                <a:effectLst/>
                <a:latin typeface="Times New Roman" panose="02020603050405020304" pitchFamily="18" charset="0"/>
                <a:ea typeface="Times New Roman" panose="02020603050405020304" pitchFamily="18" charset="0"/>
              </a:rPr>
              <a:t>Lecture by Professor </a:t>
            </a:r>
            <a:r>
              <a:rPr lang="en-GB" dirty="0" err="1" smtClean="0">
                <a:solidFill>
                  <a:srgbClr val="000000"/>
                </a:solidFill>
                <a:effectLst/>
                <a:latin typeface="Times New Roman" panose="02020603050405020304" pitchFamily="18" charset="0"/>
                <a:ea typeface="Times New Roman" panose="02020603050405020304" pitchFamily="18" charset="0"/>
              </a:rPr>
              <a:t>Dr.</a:t>
            </a:r>
            <a:r>
              <a:rPr lang="en-GB" dirty="0" smtClean="0">
                <a:solidFill>
                  <a:srgbClr val="000000"/>
                </a:solidFill>
                <a:effectLst/>
                <a:latin typeface="Times New Roman" panose="02020603050405020304" pitchFamily="18" charset="0"/>
                <a:ea typeface="Times New Roman" panose="02020603050405020304" pitchFamily="18" charset="0"/>
              </a:rPr>
              <a:t> Peter Lohmander, Swedish University of Agricultural Sciences, SLU, Sweden, </a:t>
            </a:r>
            <a:r>
              <a:rPr lang="en-GB" u="sng" dirty="0" smtClean="0">
                <a:solidFill>
                  <a:srgbClr val="0000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000000"/>
                </a:solidFill>
                <a:effectLst/>
                <a:latin typeface="Times New Roman" panose="02020603050405020304" pitchFamily="18" charset="0"/>
                <a:ea typeface="Times New Roman" panose="02020603050405020304" pitchFamily="18" charset="0"/>
              </a:rPr>
              <a:t> </a:t>
            </a:r>
          </a:p>
          <a:p>
            <a:r>
              <a:rPr lang="en-GB" dirty="0" smtClean="0">
                <a:solidFill>
                  <a:srgbClr val="0000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000000"/>
                </a:solidFill>
                <a:latin typeface="Times New Roman" panose="02020603050405020304" pitchFamily="18" charset="0"/>
                <a:ea typeface="Times New Roman" panose="02020603050405020304" pitchFamily="18" charset="0"/>
              </a:rPr>
              <a:t> </a:t>
            </a:r>
            <a:endParaRPr lang="sv-SE"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 </a:t>
            </a:r>
            <a:endParaRPr lang="sv-SE" dirty="0" smtClean="0">
              <a:effectLst/>
              <a:latin typeface="Times New Roman" panose="02020603050405020304" pitchFamily="18" charset="0"/>
              <a:ea typeface="Times New Roman" panose="02020603050405020304" pitchFamily="18" charset="0"/>
            </a:endParaRPr>
          </a:p>
          <a:p>
            <a:r>
              <a:rPr lang="en-GB" dirty="0" smtClean="0">
                <a:solidFill>
                  <a:srgbClr val="002060"/>
                </a:solidFill>
                <a:effectLst/>
                <a:latin typeface="Times New Roman" panose="02020603050405020304" pitchFamily="18" charset="0"/>
                <a:ea typeface="Times New Roman" panose="02020603050405020304" pitchFamily="18" charset="0"/>
              </a:rPr>
              <a:t>Operations Research for the Future Forest Management,</a:t>
            </a:r>
            <a:endParaRPr lang="sv-SE" dirty="0" smtClean="0">
              <a:effectLst/>
              <a:latin typeface="Times New Roman" panose="02020603050405020304" pitchFamily="18" charset="0"/>
              <a:ea typeface="Times New Roman" panose="02020603050405020304" pitchFamily="18" charset="0"/>
            </a:endParaRPr>
          </a:p>
          <a:p>
            <a:r>
              <a:rPr lang="en-GB" dirty="0" smtClean="0">
                <a:solidFill>
                  <a:srgbClr val="002060"/>
                </a:solidFill>
                <a:effectLst/>
                <a:latin typeface="Times New Roman" panose="02020603050405020304" pitchFamily="18" charset="0"/>
                <a:ea typeface="Times New Roman" panose="02020603050405020304" pitchFamily="18" charset="0"/>
              </a:rPr>
              <a:t>University of </a:t>
            </a:r>
            <a:r>
              <a:rPr lang="en-GB" dirty="0" err="1" smtClean="0">
                <a:solidFill>
                  <a:srgbClr val="002060"/>
                </a:solidFill>
                <a:effectLst/>
                <a:latin typeface="Times New Roman" panose="02020603050405020304" pitchFamily="18" charset="0"/>
                <a:ea typeface="Times New Roman" panose="02020603050405020304" pitchFamily="18" charset="0"/>
              </a:rPr>
              <a:t>Guilan</a:t>
            </a:r>
            <a:r>
              <a:rPr lang="en-GB" dirty="0" smtClean="0">
                <a:solidFill>
                  <a:srgbClr val="002060"/>
                </a:solidFill>
                <a:effectLst/>
                <a:latin typeface="Times New Roman" panose="02020603050405020304" pitchFamily="18" charset="0"/>
                <a:ea typeface="Times New Roman" panose="02020603050405020304" pitchFamily="18" charset="0"/>
              </a:rPr>
              <a:t>, Iran, March 8-12, 2014</a:t>
            </a:r>
          </a:p>
          <a:p>
            <a:endParaRPr lang="en-GB" dirty="0" smtClean="0">
              <a:solidFill>
                <a:srgbClr val="002060"/>
              </a:solidFill>
              <a:effectLst/>
              <a:latin typeface="Times New Roman" panose="02020603050405020304" pitchFamily="18" charset="0"/>
              <a:ea typeface="Times New Roman" panose="02020603050405020304" pitchFamily="18" charset="0"/>
            </a:endParaRPr>
          </a:p>
          <a:p>
            <a:r>
              <a:rPr lang="en-GB" dirty="0" smtClean="0">
                <a:solidFill>
                  <a:srgbClr val="181512"/>
                </a:solidFill>
                <a:effectLst/>
                <a:latin typeface="Times New Roman" panose="02020603050405020304" pitchFamily="18" charset="0"/>
                <a:ea typeface="Times New Roman" panose="02020603050405020304" pitchFamily="18" charset="0"/>
              </a:rPr>
              <a:t>Saturday March 8, 10.00-12.00</a:t>
            </a:r>
            <a:endParaRPr lang="en-GB" dirty="0" smtClean="0">
              <a:solidFill>
                <a:srgbClr val="00206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1463" y="2743200"/>
            <a:ext cx="3750538" cy="4114800"/>
          </a:xfrm>
          <a:prstGeom prst="rect">
            <a:avLst/>
          </a:prstGeom>
        </p:spPr>
      </p:pic>
      <p:sp>
        <p:nvSpPr>
          <p:cNvPr id="5" name="Platshållare för bildnummer 4"/>
          <p:cNvSpPr>
            <a:spLocks noGrp="1"/>
          </p:cNvSpPr>
          <p:nvPr>
            <p:ph type="sldNum" sz="quarter" idx="12"/>
          </p:nvPr>
        </p:nvSpPr>
        <p:spPr/>
        <p:txBody>
          <a:bodyPr/>
          <a:lstStyle/>
          <a:p>
            <a:fld id="{CF7C3FE0-6EB4-418C-82E7-2F09A4F41151}" type="slidenum">
              <a:rPr lang="sv-SE" smtClean="0"/>
              <a:t>1</a:t>
            </a:fld>
            <a:endParaRPr lang="sv-SE"/>
          </a:p>
        </p:txBody>
      </p:sp>
    </p:spTree>
    <p:extLst>
      <p:ext uri="{BB962C8B-B14F-4D97-AF65-F5344CB8AC3E}">
        <p14:creationId xmlns:p14="http://schemas.microsoft.com/office/powerpoint/2010/main" val="252920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10</a:t>
            </a:fld>
            <a:endParaRPr lang="sv-SE">
              <a:solidFill>
                <a:prstClr val="black">
                  <a:tint val="75000"/>
                </a:prstClr>
              </a:solidFill>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10" y="1"/>
            <a:ext cx="11602580" cy="6857999"/>
          </a:xfrm>
          <a:prstGeom prst="rect">
            <a:avLst/>
          </a:prstGeom>
        </p:spPr>
      </p:pic>
    </p:spTree>
    <p:extLst>
      <p:ext uri="{BB962C8B-B14F-4D97-AF65-F5344CB8AC3E}">
        <p14:creationId xmlns:p14="http://schemas.microsoft.com/office/powerpoint/2010/main" val="171684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11</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07666" cy="6858000"/>
          </a:xfrm>
          <a:prstGeom prst="rect">
            <a:avLst/>
          </a:prstGeom>
        </p:spPr>
      </p:pic>
      <p:sp>
        <p:nvSpPr>
          <p:cNvPr id="5" name="textruta 4"/>
          <p:cNvSpPr txBox="1"/>
          <p:nvPr/>
        </p:nvSpPr>
        <p:spPr>
          <a:xfrm>
            <a:off x="4533900" y="635000"/>
            <a:ext cx="4507965" cy="707886"/>
          </a:xfrm>
          <a:prstGeom prst="rect">
            <a:avLst/>
          </a:prstGeom>
          <a:noFill/>
        </p:spPr>
        <p:txBody>
          <a:bodyPr wrap="none" rtlCol="0">
            <a:spAutoFit/>
          </a:bodyPr>
          <a:lstStyle/>
          <a:p>
            <a:r>
              <a:rPr lang="sv-SE" sz="4000" b="1" i="1" dirty="0" err="1" smtClean="0">
                <a:solidFill>
                  <a:srgbClr val="FF0000"/>
                </a:solidFill>
              </a:rPr>
              <a:t>Fuel</a:t>
            </a:r>
            <a:r>
              <a:rPr lang="sv-SE" sz="4000" b="1" i="1" dirty="0" smtClean="0">
                <a:solidFill>
                  <a:srgbClr val="FF0000"/>
                </a:solidFill>
              </a:rPr>
              <a:t> mix 1991 - 2006</a:t>
            </a:r>
            <a:endParaRPr lang="sv-SE" sz="4000" b="1" i="1" dirty="0">
              <a:solidFill>
                <a:srgbClr val="FF0000"/>
              </a:solidFill>
            </a:endParaRPr>
          </a:p>
        </p:txBody>
      </p:sp>
      <p:sp>
        <p:nvSpPr>
          <p:cNvPr id="6" name="textruta 5"/>
          <p:cNvSpPr txBox="1"/>
          <p:nvPr/>
        </p:nvSpPr>
        <p:spPr>
          <a:xfrm>
            <a:off x="10316165" y="2098576"/>
            <a:ext cx="1875835" cy="3293209"/>
          </a:xfrm>
          <a:prstGeom prst="rect">
            <a:avLst/>
          </a:prstGeom>
          <a:noFill/>
        </p:spPr>
        <p:txBody>
          <a:bodyPr wrap="none" rtlCol="0">
            <a:spAutoFit/>
          </a:bodyPr>
          <a:lstStyle/>
          <a:p>
            <a:r>
              <a:rPr lang="sv-SE" sz="1600" b="1" dirty="0" err="1" smtClean="0"/>
              <a:t>Oil</a:t>
            </a:r>
            <a:r>
              <a:rPr lang="sv-SE" sz="1600" b="1" dirty="0" smtClean="0"/>
              <a:t>    (BLACK)</a:t>
            </a:r>
          </a:p>
          <a:p>
            <a:endParaRPr lang="sv-SE" sz="1600" b="1" dirty="0"/>
          </a:p>
          <a:p>
            <a:r>
              <a:rPr lang="sv-SE" sz="1600" b="1" dirty="0" err="1" smtClean="0"/>
              <a:t>Coal</a:t>
            </a:r>
            <a:r>
              <a:rPr lang="sv-SE" sz="1600" b="1" dirty="0" smtClean="0"/>
              <a:t> (DARK GREY)</a:t>
            </a:r>
          </a:p>
          <a:p>
            <a:endParaRPr lang="sv-SE" sz="1600" b="1" dirty="0"/>
          </a:p>
          <a:p>
            <a:r>
              <a:rPr lang="sv-SE" sz="1600" b="1" dirty="0" err="1" smtClean="0"/>
              <a:t>Ruber</a:t>
            </a:r>
            <a:r>
              <a:rPr lang="sv-SE" sz="1600" b="1" dirty="0" smtClean="0"/>
              <a:t> (LIGHT GREY)</a:t>
            </a:r>
          </a:p>
          <a:p>
            <a:endParaRPr lang="sv-SE" sz="1600" b="1" dirty="0"/>
          </a:p>
          <a:p>
            <a:r>
              <a:rPr lang="sv-SE" sz="1600" b="1" dirty="0" smtClean="0"/>
              <a:t>Forest chips</a:t>
            </a:r>
          </a:p>
          <a:p>
            <a:r>
              <a:rPr lang="sv-SE" sz="1600" b="1" dirty="0" smtClean="0"/>
              <a:t>(ORANGE)</a:t>
            </a:r>
          </a:p>
          <a:p>
            <a:endParaRPr lang="sv-SE" sz="1600" b="1" dirty="0"/>
          </a:p>
          <a:p>
            <a:r>
              <a:rPr lang="sv-SE" sz="1600" b="1" dirty="0" smtClean="0"/>
              <a:t>Waste </a:t>
            </a:r>
            <a:r>
              <a:rPr lang="sv-SE" sz="1600" b="1" dirty="0" err="1" smtClean="0"/>
              <a:t>wood</a:t>
            </a:r>
            <a:endParaRPr lang="sv-SE" sz="1600" b="1" dirty="0" smtClean="0"/>
          </a:p>
          <a:p>
            <a:r>
              <a:rPr lang="sv-SE" sz="1600" b="1" dirty="0" smtClean="0"/>
              <a:t>(PINK)</a:t>
            </a:r>
          </a:p>
          <a:p>
            <a:endParaRPr lang="sv-SE" sz="1600" b="1" dirty="0"/>
          </a:p>
          <a:p>
            <a:r>
              <a:rPr lang="sv-SE" sz="1600" b="1" dirty="0" smtClean="0"/>
              <a:t>Waste (RED)</a:t>
            </a:r>
            <a:endParaRPr lang="sv-SE" sz="1600" b="1" dirty="0"/>
          </a:p>
        </p:txBody>
      </p:sp>
    </p:spTree>
    <p:extLst>
      <p:ext uri="{BB962C8B-B14F-4D97-AF65-F5344CB8AC3E}">
        <p14:creationId xmlns:p14="http://schemas.microsoft.com/office/powerpoint/2010/main" val="31816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390" y="241299"/>
            <a:ext cx="6940304" cy="5714939"/>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12</a:t>
            </a:fld>
            <a:endParaRPr lang="sv-SE">
              <a:solidFill>
                <a:prstClr val="black">
                  <a:tint val="75000"/>
                </a:prstClr>
              </a:solidFill>
            </a:endParaRPr>
          </a:p>
        </p:txBody>
      </p:sp>
      <p:sp>
        <p:nvSpPr>
          <p:cNvPr id="6" name="Rektangel 5"/>
          <p:cNvSpPr/>
          <p:nvPr/>
        </p:nvSpPr>
        <p:spPr>
          <a:xfrm>
            <a:off x="927100" y="6138802"/>
            <a:ext cx="9766300" cy="400110"/>
          </a:xfrm>
          <a:prstGeom prst="rect">
            <a:avLst/>
          </a:prstGeom>
        </p:spPr>
        <p:txBody>
          <a:bodyPr wrap="square">
            <a:spAutoFit/>
          </a:bodyPr>
          <a:lstStyle/>
          <a:p>
            <a:r>
              <a:rPr lang="en-US" sz="2000" dirty="0">
                <a:solidFill>
                  <a:prstClr val="black"/>
                </a:solidFill>
                <a:ea typeface="Calibri" panose="020F0502020204030204" pitchFamily="34" charset="0"/>
                <a:cs typeface="Times New Roman" panose="02020603050405020304" pitchFamily="18" charset="0"/>
              </a:rPr>
              <a:t>The Lohmander Energy, Forest, Fossil Fuels, CCS and Climate System Optimization Model</a:t>
            </a:r>
            <a:endParaRPr lang="sv-SE" dirty="0">
              <a:solidFill>
                <a:prstClr val="black"/>
              </a:solidFill>
            </a:endParaRPr>
          </a:p>
        </p:txBody>
      </p:sp>
    </p:spTree>
    <p:extLst>
      <p:ext uri="{BB962C8B-B14F-4D97-AF65-F5344CB8AC3E}">
        <p14:creationId xmlns:p14="http://schemas.microsoft.com/office/powerpoint/2010/main" val="357327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13</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54" y="0"/>
            <a:ext cx="8659091" cy="6858000"/>
          </a:xfrm>
          <a:prstGeom prst="rect">
            <a:avLst/>
          </a:prstGeom>
        </p:spPr>
      </p:pic>
    </p:spTree>
    <p:extLst>
      <p:ext uri="{BB962C8B-B14F-4D97-AF65-F5344CB8AC3E}">
        <p14:creationId xmlns:p14="http://schemas.microsoft.com/office/powerpoint/2010/main" val="284512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14</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0"/>
            <a:ext cx="11799354" cy="6858000"/>
          </a:xfrm>
          <a:prstGeom prst="rect">
            <a:avLst/>
          </a:prstGeom>
        </p:spPr>
      </p:pic>
    </p:spTree>
    <p:extLst>
      <p:ext uri="{BB962C8B-B14F-4D97-AF65-F5344CB8AC3E}">
        <p14:creationId xmlns:p14="http://schemas.microsoft.com/office/powerpoint/2010/main" val="373539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15</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99" y="134253"/>
            <a:ext cx="6108701" cy="5185472"/>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2908301"/>
            <a:ext cx="5640004" cy="3394074"/>
          </a:xfrm>
          <a:prstGeom prst="rect">
            <a:avLst/>
          </a:prstGeom>
        </p:spPr>
      </p:pic>
    </p:spTree>
    <p:extLst>
      <p:ext uri="{BB962C8B-B14F-4D97-AF65-F5344CB8AC3E}">
        <p14:creationId xmlns:p14="http://schemas.microsoft.com/office/powerpoint/2010/main" val="350447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ubrik 1"/>
              <p:cNvSpPr>
                <a:spLocks noGrp="1"/>
              </p:cNvSpPr>
              <p:nvPr>
                <p:ph type="title"/>
              </p:nvPr>
            </p:nvSpPr>
            <p:spPr>
              <a:xfrm>
                <a:off x="381000" y="5095875"/>
                <a:ext cx="10515600" cy="1325563"/>
              </a:xfrm>
            </p:spPr>
            <p:txBody>
              <a:bodyPr>
                <a:noAutofit/>
              </a:bodyPr>
              <a:lstStyle/>
              <a:p>
                <a:pPr>
                  <a:lnSpc>
                    <a:spcPct val="107000"/>
                  </a:lnSpc>
                  <a:spcAft>
                    <a:spcPts val="800"/>
                  </a:spcAft>
                </a:pPr>
                <a:r>
                  <a:rPr lang="sv-SE"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dirty="0" smtClean="0">
                    <a:effectLst/>
                    <a:latin typeface="Calibri" panose="020F0502020204030204"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sv-SE"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𝑴𝒂𝒙</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𝒁</m:t>
                      </m:r>
                      <m:r>
                        <a:rPr lang="sv-SE" sz="20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oMath>
                  </m:oMathPara>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s.t.         </a:t>
                </a:r>
                <a14:m>
                  <m:oMath xmlns:m="http://schemas.openxmlformats.org/officeDocument/2006/math">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m:t>
                    </m:r>
                  </m:oMath>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endParaRPr lang="sv-SE" sz="2000" b="1" dirty="0"/>
              </a:p>
            </p:txBody>
          </p:sp>
        </mc:Choice>
        <mc:Fallback xmlns="">
          <p:sp>
            <p:nvSpPr>
              <p:cNvPr id="2" name="Rubrik 1"/>
              <p:cNvSpPr>
                <a:spLocks noGrp="1" noRot="1" noChangeAspect="1" noMove="1" noResize="1" noEditPoints="1" noAdjustHandles="1" noChangeArrowheads="1" noChangeShapeType="1" noTextEdit="1"/>
              </p:cNvSpPr>
              <p:nvPr>
                <p:ph type="title"/>
              </p:nvPr>
            </p:nvSpPr>
            <p:spPr>
              <a:xfrm>
                <a:off x="381000" y="5095875"/>
                <a:ext cx="10515600" cy="1325563"/>
              </a:xfrm>
              <a:blipFill rotWithShape="0">
                <a:blip r:embed="rId2"/>
                <a:stretch>
                  <a:fillRect/>
                </a:stretch>
              </a:blipFill>
            </p:spPr>
            <p:txBody>
              <a:bodyPr/>
              <a:lstStyle/>
              <a:p>
                <a:r>
                  <a:rPr lang="sv-SE">
                    <a:noFill/>
                  </a:rPr>
                  <a:t> </a:t>
                </a:r>
              </a:p>
            </p:txBody>
          </p:sp>
        </mc:Fallback>
      </mc:AlternateContent>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5509" y="228601"/>
            <a:ext cx="5910888" cy="4867274"/>
          </a:xfrm>
        </p:spPr>
      </p:pic>
      <p:sp>
        <p:nvSpPr>
          <p:cNvPr id="4" name="Platshållare för bildnummer 3"/>
          <p:cNvSpPr>
            <a:spLocks noGrp="1"/>
          </p:cNvSpPr>
          <p:nvPr>
            <p:ph type="sldNum" sz="quarter" idx="12"/>
          </p:nvPr>
        </p:nvSpPr>
        <p:spPr/>
        <p:txBody>
          <a:bodyPr/>
          <a:lstStyle/>
          <a:p>
            <a:fld id="{CF7C3FE0-6EB4-418C-82E7-2F09A4F41151}" type="slidenum">
              <a:rPr lang="sv-SE" smtClean="0"/>
              <a:t>16</a:t>
            </a:fld>
            <a:endParaRPr lang="sv-SE"/>
          </a:p>
        </p:txBody>
      </p:sp>
    </p:spTree>
    <p:extLst>
      <p:ext uri="{BB962C8B-B14F-4D97-AF65-F5344CB8AC3E}">
        <p14:creationId xmlns:p14="http://schemas.microsoft.com/office/powerpoint/2010/main" val="2194471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17</a:t>
            </a:fld>
            <a:endParaRPr lang="sv-SE" dirty="0"/>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3501" cy="6858000"/>
          </a:xfrm>
          <a:prstGeom prst="rect">
            <a:avLst/>
          </a:prstGeom>
        </p:spPr>
      </p:pic>
      <p:sp>
        <p:nvSpPr>
          <p:cNvPr id="4" name="textruta 3"/>
          <p:cNvSpPr txBox="1"/>
          <p:nvPr/>
        </p:nvSpPr>
        <p:spPr>
          <a:xfrm>
            <a:off x="5490579" y="558800"/>
            <a:ext cx="6307432" cy="4154984"/>
          </a:xfrm>
          <a:prstGeom prst="rect">
            <a:avLst/>
          </a:prstGeom>
          <a:noFill/>
        </p:spPr>
        <p:txBody>
          <a:bodyPr wrap="none" rtlCol="0">
            <a:spAutoFit/>
          </a:bodyPr>
          <a:lstStyle/>
          <a:p>
            <a:r>
              <a:rPr lang="sv-SE" sz="2400" b="1" i="1" dirty="0" smtClean="0">
                <a:solidFill>
                  <a:srgbClr val="FF0000"/>
                </a:solidFill>
              </a:rPr>
              <a:t>The </a:t>
            </a:r>
            <a:r>
              <a:rPr lang="sv-SE" sz="2400" b="1" i="1" dirty="0" err="1" smtClean="0">
                <a:solidFill>
                  <a:srgbClr val="FF0000"/>
                </a:solidFill>
              </a:rPr>
              <a:t>model</a:t>
            </a:r>
            <a:r>
              <a:rPr lang="sv-SE" sz="2400" b="1" i="1" dirty="0" smtClean="0">
                <a:solidFill>
                  <a:srgbClr val="FF0000"/>
                </a:solidFill>
              </a:rPr>
              <a:t> </a:t>
            </a:r>
            <a:r>
              <a:rPr lang="sv-SE" sz="2400" b="1" i="1" dirty="0" err="1" smtClean="0">
                <a:solidFill>
                  <a:srgbClr val="FF0000"/>
                </a:solidFill>
              </a:rPr>
              <a:t>does</a:t>
            </a:r>
            <a:r>
              <a:rPr lang="sv-SE" sz="2400" b="1" i="1" dirty="0" smtClean="0">
                <a:solidFill>
                  <a:srgbClr val="FF0000"/>
                </a:solidFill>
              </a:rPr>
              <a:t> not </a:t>
            </a:r>
            <a:r>
              <a:rPr lang="sv-SE" sz="2400" b="1" i="1" dirty="0" err="1" smtClean="0">
                <a:solidFill>
                  <a:srgbClr val="FF0000"/>
                </a:solidFill>
              </a:rPr>
              <a:t>include</a:t>
            </a:r>
            <a:r>
              <a:rPr lang="sv-SE" sz="2400" b="1" i="1" dirty="0" smtClean="0">
                <a:solidFill>
                  <a:srgbClr val="FF0000"/>
                </a:solidFill>
              </a:rPr>
              <a:t> absolute </a:t>
            </a:r>
            <a:r>
              <a:rPr lang="sv-SE" sz="2400" b="1" i="1" dirty="0" err="1" smtClean="0">
                <a:solidFill>
                  <a:srgbClr val="FF0000"/>
                </a:solidFill>
              </a:rPr>
              <a:t>constraints</a:t>
            </a:r>
            <a:endParaRPr lang="sv-SE" sz="2400" b="1" i="1" dirty="0" smtClean="0">
              <a:solidFill>
                <a:srgbClr val="FF0000"/>
              </a:solidFill>
            </a:endParaRPr>
          </a:p>
          <a:p>
            <a:r>
              <a:rPr lang="sv-SE" sz="2400" b="1" i="1" dirty="0" smtClean="0">
                <a:solidFill>
                  <a:srgbClr val="FF0000"/>
                </a:solidFill>
              </a:rPr>
              <a:t>on the </a:t>
            </a:r>
            <a:r>
              <a:rPr lang="sv-SE" sz="2400" b="1" i="1" dirty="0" err="1" smtClean="0">
                <a:solidFill>
                  <a:srgbClr val="FF0000"/>
                </a:solidFill>
              </a:rPr>
              <a:t>availability</a:t>
            </a:r>
            <a:r>
              <a:rPr lang="sv-SE" sz="2400" b="1" i="1" dirty="0" smtClean="0">
                <a:solidFill>
                  <a:srgbClr val="FF0000"/>
                </a:solidFill>
              </a:rPr>
              <a:t> </a:t>
            </a:r>
            <a:r>
              <a:rPr lang="sv-SE" sz="2400" b="1" i="1" dirty="0" err="1" smtClean="0">
                <a:solidFill>
                  <a:srgbClr val="FF0000"/>
                </a:solidFill>
              </a:rPr>
              <a:t>of</a:t>
            </a:r>
            <a:r>
              <a:rPr lang="sv-SE" sz="2400" b="1" i="1" dirty="0" smtClean="0">
                <a:solidFill>
                  <a:srgbClr val="FF0000"/>
                </a:solidFill>
              </a:rPr>
              <a:t> fossil </a:t>
            </a:r>
            <a:r>
              <a:rPr lang="sv-SE" sz="2400" b="1" i="1" dirty="0" err="1" smtClean="0">
                <a:solidFill>
                  <a:srgbClr val="FF0000"/>
                </a:solidFill>
              </a:rPr>
              <a:t>fuels</a:t>
            </a:r>
            <a:r>
              <a:rPr lang="sv-SE" sz="2400" b="1" i="1" dirty="0" smtClean="0">
                <a:solidFill>
                  <a:srgbClr val="FF0000"/>
                </a:solidFill>
              </a:rPr>
              <a:t>.</a:t>
            </a:r>
          </a:p>
          <a:p>
            <a:endParaRPr lang="sv-SE" sz="2400" dirty="0"/>
          </a:p>
          <a:p>
            <a:r>
              <a:rPr lang="sv-SE" sz="2400" b="1" i="1" dirty="0" err="1" smtClean="0">
                <a:solidFill>
                  <a:srgbClr val="00B050"/>
                </a:solidFill>
              </a:rPr>
              <a:t>Motive</a:t>
            </a:r>
            <a:r>
              <a:rPr lang="sv-SE" sz="2400" b="1" i="1" dirty="0" smtClean="0">
                <a:solidFill>
                  <a:srgbClr val="00B050"/>
                </a:solidFill>
              </a:rPr>
              <a:t>:</a:t>
            </a:r>
          </a:p>
          <a:p>
            <a:r>
              <a:rPr lang="sv-SE" sz="2400" b="1" i="1" dirty="0" err="1" smtClean="0">
                <a:solidFill>
                  <a:srgbClr val="00B050"/>
                </a:solidFill>
              </a:rPr>
              <a:t>Such</a:t>
            </a:r>
            <a:r>
              <a:rPr lang="sv-SE" sz="2400" b="1" i="1" dirty="0" smtClean="0">
                <a:solidFill>
                  <a:srgbClr val="00B050"/>
                </a:solidFill>
              </a:rPr>
              <a:t> </a:t>
            </a:r>
            <a:r>
              <a:rPr lang="sv-SE" sz="2400" b="1" i="1" dirty="0" err="1" smtClean="0">
                <a:solidFill>
                  <a:srgbClr val="00B050"/>
                </a:solidFill>
              </a:rPr>
              <a:t>constraints</a:t>
            </a:r>
            <a:r>
              <a:rPr lang="sv-SE" sz="2400" b="1" i="1" dirty="0" smtClean="0">
                <a:solidFill>
                  <a:srgbClr val="00B050"/>
                </a:solidFill>
              </a:rPr>
              <a:t> </a:t>
            </a:r>
            <a:r>
              <a:rPr lang="sv-SE" sz="2400" b="1" i="1" dirty="0" err="1" smtClean="0">
                <a:solidFill>
                  <a:srgbClr val="00B050"/>
                </a:solidFill>
              </a:rPr>
              <a:t>are</a:t>
            </a:r>
            <a:r>
              <a:rPr lang="sv-SE" sz="2400" b="1" i="1" dirty="0" smtClean="0">
                <a:solidFill>
                  <a:srgbClr val="00B050"/>
                </a:solidFill>
              </a:rPr>
              <a:t> </a:t>
            </a:r>
            <a:r>
              <a:rPr lang="sv-SE" sz="2400" b="1" i="1" dirty="0" err="1" smtClean="0">
                <a:solidFill>
                  <a:srgbClr val="00B050"/>
                </a:solidFill>
              </a:rPr>
              <a:t>assumed</a:t>
            </a:r>
            <a:r>
              <a:rPr lang="sv-SE" sz="2400" b="1" i="1" dirty="0" smtClean="0">
                <a:solidFill>
                  <a:srgbClr val="00B050"/>
                </a:solidFill>
              </a:rPr>
              <a:t> not to be </a:t>
            </a:r>
            <a:r>
              <a:rPr lang="sv-SE" sz="2400" b="1" i="1" dirty="0" err="1" smtClean="0">
                <a:solidFill>
                  <a:srgbClr val="00B050"/>
                </a:solidFill>
              </a:rPr>
              <a:t>binding</a:t>
            </a:r>
            <a:r>
              <a:rPr lang="sv-SE" sz="2400" b="1" i="1" dirty="0" smtClean="0">
                <a:solidFill>
                  <a:srgbClr val="00B050"/>
                </a:solidFill>
              </a:rPr>
              <a:t> </a:t>
            </a:r>
          </a:p>
          <a:p>
            <a:r>
              <a:rPr lang="sv-SE" sz="2400" b="1" i="1" dirty="0" smtClean="0">
                <a:solidFill>
                  <a:srgbClr val="00B050"/>
                </a:solidFill>
              </a:rPr>
              <a:t>in the optimal total solution.</a:t>
            </a:r>
          </a:p>
          <a:p>
            <a:endParaRPr lang="sv-SE" sz="2400" dirty="0"/>
          </a:p>
          <a:p>
            <a:r>
              <a:rPr lang="sv-SE" sz="2400" b="1" dirty="0" err="1" smtClean="0"/>
              <a:t>Hydraulic</a:t>
            </a:r>
            <a:r>
              <a:rPr lang="sv-SE" sz="2400" b="1" dirty="0" smtClean="0"/>
              <a:t> </a:t>
            </a:r>
            <a:r>
              <a:rPr lang="sv-SE" sz="2400" b="1" dirty="0" err="1" smtClean="0"/>
              <a:t>fracturing</a:t>
            </a:r>
            <a:r>
              <a:rPr lang="sv-SE" sz="2400" b="1" dirty="0" smtClean="0"/>
              <a:t> </a:t>
            </a:r>
            <a:r>
              <a:rPr lang="sv-SE" sz="2400" b="1" dirty="0" err="1" smtClean="0"/>
              <a:t>also</a:t>
            </a:r>
            <a:r>
              <a:rPr lang="sv-SE" sz="2400" b="1" dirty="0" smtClean="0"/>
              <a:t> </a:t>
            </a:r>
            <a:r>
              <a:rPr lang="sv-SE" sz="2400" b="1" dirty="0" err="1" smtClean="0"/>
              <a:t>called</a:t>
            </a:r>
            <a:r>
              <a:rPr lang="sv-SE" sz="2400" b="1" dirty="0"/>
              <a:t> </a:t>
            </a:r>
            <a:r>
              <a:rPr lang="sv-SE" sz="2400" b="1" dirty="0" err="1" smtClean="0"/>
              <a:t>fracturing</a:t>
            </a:r>
            <a:r>
              <a:rPr lang="sv-SE" sz="2400" b="1" dirty="0" smtClean="0"/>
              <a:t> </a:t>
            </a:r>
          </a:p>
          <a:p>
            <a:r>
              <a:rPr lang="sv-SE" sz="2400" b="1" dirty="0" smtClean="0"/>
              <a:t>and </a:t>
            </a:r>
            <a:r>
              <a:rPr lang="sv-SE" sz="2400" b="1" dirty="0" err="1" smtClean="0"/>
              <a:t>fracking</a:t>
            </a:r>
            <a:r>
              <a:rPr lang="sv-SE" sz="2400" b="1" dirty="0" smtClean="0"/>
              <a:t> has </a:t>
            </a:r>
            <a:r>
              <a:rPr lang="sv-SE" sz="2400" b="1" dirty="0" err="1" smtClean="0"/>
              <a:t>recently</a:t>
            </a:r>
            <a:r>
              <a:rPr lang="sv-SE" sz="2400" b="1" dirty="0" smtClean="0"/>
              <a:t> </a:t>
            </a:r>
            <a:r>
              <a:rPr lang="sv-SE" sz="2400" b="1" dirty="0" err="1" smtClean="0"/>
              <a:t>shown</a:t>
            </a:r>
            <a:r>
              <a:rPr lang="sv-SE" sz="2400" b="1" dirty="0" smtClean="0"/>
              <a:t> </a:t>
            </a:r>
            <a:r>
              <a:rPr lang="sv-SE" sz="2400" b="1" dirty="0" err="1" smtClean="0"/>
              <a:t>that</a:t>
            </a:r>
            <a:endParaRPr lang="sv-SE" sz="2400" b="1" dirty="0" smtClean="0"/>
          </a:p>
          <a:p>
            <a:r>
              <a:rPr lang="sv-SE" sz="2400" b="1" dirty="0" err="1" smtClean="0"/>
              <a:t>there</a:t>
            </a:r>
            <a:r>
              <a:rPr lang="sv-SE" sz="2400" b="1" dirty="0" smtClean="0"/>
              <a:t> </a:t>
            </a:r>
            <a:r>
              <a:rPr lang="sv-SE" sz="2400" b="1" dirty="0" err="1" smtClean="0"/>
              <a:t>are</a:t>
            </a:r>
            <a:r>
              <a:rPr lang="sv-SE" sz="2400" b="1" dirty="0" smtClean="0"/>
              <a:t> </a:t>
            </a:r>
            <a:r>
              <a:rPr lang="sv-SE" sz="2400" b="1" dirty="0" err="1" smtClean="0"/>
              <a:t>very</a:t>
            </a:r>
            <a:r>
              <a:rPr lang="sv-SE" sz="2400" b="1" dirty="0" smtClean="0"/>
              <a:t> </a:t>
            </a:r>
            <a:r>
              <a:rPr lang="sv-SE" sz="2400" b="1" dirty="0" err="1" smtClean="0"/>
              <a:t>large</a:t>
            </a:r>
            <a:r>
              <a:rPr lang="sv-SE" sz="2400" b="1" dirty="0" smtClean="0"/>
              <a:t> </a:t>
            </a:r>
            <a:r>
              <a:rPr lang="sv-SE" sz="2400" b="1" dirty="0" err="1" smtClean="0"/>
              <a:t>quantitites</a:t>
            </a:r>
            <a:r>
              <a:rPr lang="sv-SE" sz="2400" b="1" dirty="0" smtClean="0"/>
              <a:t> </a:t>
            </a:r>
            <a:r>
              <a:rPr lang="sv-SE" sz="2400" b="1" dirty="0" err="1" smtClean="0"/>
              <a:t>of</a:t>
            </a:r>
            <a:r>
              <a:rPr lang="sv-SE" sz="2400" b="1" dirty="0" smtClean="0"/>
              <a:t> fossil</a:t>
            </a:r>
          </a:p>
          <a:p>
            <a:r>
              <a:rPr lang="sv-SE" sz="2400" b="1" dirty="0" err="1" smtClean="0"/>
              <a:t>fuels</a:t>
            </a:r>
            <a:r>
              <a:rPr lang="sv-SE" sz="2400" b="1" dirty="0" smtClean="0"/>
              <a:t> </a:t>
            </a:r>
            <a:r>
              <a:rPr lang="sv-SE" sz="2400" b="1" dirty="0" err="1" smtClean="0"/>
              <a:t>available</a:t>
            </a:r>
            <a:r>
              <a:rPr lang="sv-SE" sz="2400" b="1" dirty="0" smtClean="0"/>
              <a:t> in the </a:t>
            </a:r>
            <a:r>
              <a:rPr lang="sv-SE" sz="2400" b="1" dirty="0" err="1" smtClean="0"/>
              <a:t>world</a:t>
            </a:r>
            <a:r>
              <a:rPr lang="sv-SE" sz="2400" b="1" dirty="0" smtClean="0"/>
              <a:t>. </a:t>
            </a:r>
            <a:endParaRPr lang="sv-SE" sz="2400" dirty="0"/>
          </a:p>
        </p:txBody>
      </p:sp>
    </p:spTree>
    <p:extLst>
      <p:ext uri="{BB962C8B-B14F-4D97-AF65-F5344CB8AC3E}">
        <p14:creationId xmlns:p14="http://schemas.microsoft.com/office/powerpoint/2010/main" val="121837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18</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16" y="254000"/>
            <a:ext cx="10279400" cy="6013450"/>
          </a:xfrm>
          <a:prstGeom prst="rect">
            <a:avLst/>
          </a:prstGeom>
        </p:spPr>
      </p:pic>
    </p:spTree>
    <p:extLst>
      <p:ext uri="{BB962C8B-B14F-4D97-AF65-F5344CB8AC3E}">
        <p14:creationId xmlns:p14="http://schemas.microsoft.com/office/powerpoint/2010/main" val="2876369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Platshållare för innehåll 2"/>
              <p:cNvSpPr>
                <a:spLocks noGrp="1"/>
              </p:cNvSpPr>
              <p:nvPr>
                <p:ph idx="1"/>
              </p:nvPr>
            </p:nvSpPr>
            <p:spPr>
              <a:xfrm>
                <a:off x="304800" y="457200"/>
                <a:ext cx="11595100" cy="5719763"/>
              </a:xfrm>
            </p:spPr>
            <p:txBody>
              <a:bodyPr/>
              <a:lstStyle/>
              <a:p>
                <a:pPr marL="0" indent="0">
                  <a:lnSpc>
                    <a:spcPct val="107000"/>
                  </a:lnSpc>
                  <a:spcAft>
                    <a:spcPts val="800"/>
                  </a:spcAft>
                  <a:buNone/>
                </a:pPr>
                <a:r>
                  <a:rPr lang="sv-SE" b="1" dirty="0" err="1"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Analysis</a:t>
                </a:r>
                <a:r>
                  <a:rPr lang="sv-SE"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sv-SE"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sv-SE" i="1">
                          <a:effectLst/>
                          <a:latin typeface="Cambria Math" panose="02040503050406030204" pitchFamily="18" charset="0"/>
                          <a:ea typeface="Calibri" panose="020F0502020204030204" pitchFamily="34" charset="0"/>
                          <a:cs typeface="Times New Roman" panose="02020603050405020304" pitchFamily="18" charset="0"/>
                        </a:rPr>
                        <m:t>𝑀𝑎𝑥</m:t>
                      </m:r>
                      <m:r>
                        <a:rPr lang="sv-SE" i="1">
                          <a:effectLst/>
                          <a:latin typeface="Cambria Math" panose="02040503050406030204" pitchFamily="18" charset="0"/>
                          <a:ea typeface="Calibri" panose="020F0502020204030204" pitchFamily="34" charset="0"/>
                          <a:cs typeface="Times New Roman" panose="02020603050405020304" pitchFamily="18" charset="0"/>
                        </a:rPr>
                        <m:t> </m:t>
                      </m:r>
                      <m:r>
                        <a:rPr lang="sv-SE" i="1">
                          <a:effectLst/>
                          <a:latin typeface="Cambria Math" panose="02040503050406030204" pitchFamily="18" charset="0"/>
                          <a:ea typeface="Calibri" panose="020F0502020204030204" pitchFamily="34" charset="0"/>
                          <a:cs typeface="Times New Roman" panose="02020603050405020304" pitchFamily="18" charset="0"/>
                        </a:rPr>
                        <m:t>𝑍</m:t>
                      </m:r>
                      <m:r>
                        <a:rPr lang="sv-SE"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i="1">
                              <a:effectLst/>
                              <a:latin typeface="Cambria Math" panose="02040503050406030204" pitchFamily="18" charset="0"/>
                              <a:ea typeface="Calibri" panose="020F0502020204030204" pitchFamily="34" charset="0"/>
                              <a:cs typeface="Times New Roman" panose="02020603050405020304" pitchFamily="18" charset="0"/>
                            </a:rPr>
                            <m:t>𝜋</m:t>
                          </m:r>
                        </m:sub>
                      </m:sSub>
                      <m:d>
                        <m:dPr>
                          <m:ctrlPr>
                            <a:rPr lang="sv-SE"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i="1">
                                  <a:effectLst/>
                                  <a:latin typeface="Cambria Math" panose="02040503050406030204" pitchFamily="18" charset="0"/>
                                  <a:ea typeface="Calibri" panose="020F0502020204030204" pitchFamily="34" charset="0"/>
                                  <a:cs typeface="Times New Roman" panose="02020603050405020304" pitchFamily="18" charset="0"/>
                                </a:rPr>
                                <m:t>𝐹</m:t>
                              </m:r>
                            </m:sub>
                          </m:sSub>
                          <m:d>
                            <m:dPr>
                              <m:ctrlPr>
                                <a:rPr lang="sv-SE" i="1">
                                  <a:effectLst/>
                                  <a:latin typeface="Cambria Math" panose="02040503050406030204" pitchFamily="18" charset="0"/>
                                  <a:ea typeface="Calibri" panose="020F0502020204030204" pitchFamily="34" charset="0"/>
                                  <a:cs typeface="Times New Roman" panose="02020603050405020304" pitchFamily="18" charset="0"/>
                                </a:rPr>
                              </m:ctrlPr>
                            </m:dPr>
                            <m:e>
                              <m:r>
                                <a:rPr lang="sv-SE" i="1">
                                  <a:effectLst/>
                                  <a:latin typeface="Cambria Math" panose="02040503050406030204" pitchFamily="18" charset="0"/>
                                  <a:ea typeface="Calibri" panose="020F0502020204030204" pitchFamily="34" charset="0"/>
                                  <a:cs typeface="Times New Roman" panose="02020603050405020304" pitchFamily="18" charset="0"/>
                                </a:rPr>
                                <m:t>𝐹</m:t>
                              </m:r>
                            </m:e>
                          </m:d>
                          <m:r>
                            <a:rPr lang="sv-SE"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i="1">
                                  <a:effectLst/>
                                  <a:latin typeface="Cambria Math" panose="02040503050406030204" pitchFamily="18" charset="0"/>
                                  <a:ea typeface="Calibri" panose="020F0502020204030204" pitchFamily="34" charset="0"/>
                                  <a:cs typeface="Times New Roman" panose="02020603050405020304" pitchFamily="18" charset="0"/>
                                </a:rPr>
                                <m:t>h</m:t>
                              </m:r>
                            </m:sub>
                          </m:sSub>
                          <m:d>
                            <m:dPr>
                              <m:ctrlPr>
                                <a:rPr lang="sv-SE" i="1">
                                  <a:effectLst/>
                                  <a:latin typeface="Cambria Math" panose="02040503050406030204" pitchFamily="18" charset="0"/>
                                  <a:ea typeface="Calibri" panose="020F0502020204030204" pitchFamily="34" charset="0"/>
                                  <a:cs typeface="Times New Roman" panose="02020603050405020304" pitchFamily="18" charset="0"/>
                                </a:rPr>
                              </m:ctrlPr>
                            </m:dPr>
                            <m:e>
                              <m:r>
                                <a:rPr lang="sv-SE" i="1">
                                  <a:effectLst/>
                                  <a:latin typeface="Cambria Math" panose="02040503050406030204" pitchFamily="18" charset="0"/>
                                  <a:ea typeface="Calibri" panose="020F0502020204030204" pitchFamily="34" charset="0"/>
                                  <a:cs typeface="Times New Roman" panose="02020603050405020304" pitchFamily="18" charset="0"/>
                                </a:rPr>
                                <m:t>h</m:t>
                              </m:r>
                            </m:e>
                          </m:d>
                          <m:r>
                            <a:rPr lang="sv-SE"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i="1">
                                  <a:effectLst/>
                                  <a:latin typeface="Cambria Math" panose="02040503050406030204" pitchFamily="18" charset="0"/>
                                  <a:ea typeface="Calibri" panose="020F0502020204030204" pitchFamily="34" charset="0"/>
                                  <a:cs typeface="Times New Roman" panose="02020603050405020304" pitchFamily="18" charset="0"/>
                                </a:rPr>
                                <m:t>𝑆</m:t>
                              </m:r>
                            </m:sub>
                          </m:sSub>
                          <m:d>
                            <m:dPr>
                              <m:ctrlPr>
                                <a:rPr lang="sv-SE" i="1">
                                  <a:effectLst/>
                                  <a:latin typeface="Cambria Math" panose="02040503050406030204" pitchFamily="18" charset="0"/>
                                  <a:ea typeface="Calibri" panose="020F0502020204030204" pitchFamily="34" charset="0"/>
                                  <a:cs typeface="Times New Roman" panose="02020603050405020304" pitchFamily="18" charset="0"/>
                                </a:rPr>
                              </m:ctrlPr>
                            </m:dPr>
                            <m:e>
                              <m:r>
                                <a:rPr lang="sv-SE" i="1">
                                  <a:effectLst/>
                                  <a:latin typeface="Cambria Math" panose="02040503050406030204" pitchFamily="18" charset="0"/>
                                  <a:ea typeface="Calibri" panose="020F0502020204030204" pitchFamily="34" charset="0"/>
                                  <a:cs typeface="Times New Roman" panose="02020603050405020304" pitchFamily="18" charset="0"/>
                                </a:rPr>
                                <m:t>𝑆</m:t>
                              </m:r>
                            </m:e>
                          </m:d>
                        </m:e>
                      </m:d>
                      <m:r>
                        <a:rPr lang="sv-SE"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i="1">
                              <a:effectLst/>
                              <a:latin typeface="Cambria Math" panose="02040503050406030204" pitchFamily="18" charset="0"/>
                              <a:ea typeface="Calibri" panose="020F0502020204030204" pitchFamily="34" charset="0"/>
                              <a:cs typeface="Times New Roman" panose="02020603050405020304" pitchFamily="18" charset="0"/>
                            </a:rPr>
                            <m:t>𝐺</m:t>
                          </m:r>
                        </m:sub>
                      </m:sSub>
                      <m:d>
                        <m:dPr>
                          <m:ctrlPr>
                            <a:rPr lang="sv-SE"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i="1">
                                  <a:effectLst/>
                                  <a:latin typeface="Cambria Math" panose="02040503050406030204" pitchFamily="18" charset="0"/>
                                  <a:ea typeface="Calibri" panose="020F0502020204030204" pitchFamily="34" charset="0"/>
                                  <a:cs typeface="Times New Roman" panose="02020603050405020304" pitchFamily="18" charset="0"/>
                                </a:rPr>
                              </m:ctrlPr>
                            </m:dPr>
                            <m:e>
                              <m:r>
                                <a:rPr lang="sv-SE"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sv-SE"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i="1">
                                      <a:effectLst/>
                                      <a:latin typeface="Cambria Math" panose="02040503050406030204" pitchFamily="18" charset="0"/>
                                      <a:ea typeface="Calibri" panose="020F0502020204030204" pitchFamily="34" charset="0"/>
                                      <a:cs typeface="Times New Roman" panose="02020603050405020304" pitchFamily="18" charset="0"/>
                                    </a:rPr>
                                    <m:t>𝐹</m:t>
                                  </m:r>
                                </m:sub>
                              </m:sSub>
                            </m:e>
                          </m:d>
                          <m:r>
                            <a:rPr lang="sv-SE" i="1">
                              <a:effectLst/>
                              <a:latin typeface="Cambria Math" panose="02040503050406030204" pitchFamily="18" charset="0"/>
                              <a:ea typeface="Calibri" panose="020F0502020204030204" pitchFamily="34" charset="0"/>
                              <a:cs typeface="Times New Roman" panose="02020603050405020304" pitchFamily="18" charset="0"/>
                            </a:rPr>
                            <m:t>𝐹</m:t>
                          </m:r>
                          <m:r>
                            <a:rPr lang="sv-SE"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i="1">
                                  <a:effectLst/>
                                  <a:latin typeface="Cambria Math" panose="02040503050406030204" pitchFamily="18" charset="0"/>
                                  <a:ea typeface="Calibri" panose="020F0502020204030204" pitchFamily="34" charset="0"/>
                                  <a:cs typeface="Times New Roman" panose="02020603050405020304" pitchFamily="18" charset="0"/>
                                </a:rPr>
                                <m:t>h</m:t>
                              </m:r>
                            </m:sub>
                          </m:sSub>
                          <m:r>
                            <a:rPr lang="sv-SE" i="1">
                              <a:effectLst/>
                              <a:latin typeface="Cambria Math" panose="02040503050406030204" pitchFamily="18" charset="0"/>
                              <a:ea typeface="Calibri" panose="020F0502020204030204" pitchFamily="34" charset="0"/>
                              <a:cs typeface="Times New Roman" panose="02020603050405020304" pitchFamily="18" charset="0"/>
                            </a:rPr>
                            <m:t>h</m:t>
                          </m:r>
                          <m:r>
                            <a:rPr lang="sv-SE"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i="1">
                                  <a:effectLst/>
                                  <a:latin typeface="Cambria Math" panose="02040503050406030204" pitchFamily="18" charset="0"/>
                                  <a:ea typeface="Calibri" panose="020F0502020204030204" pitchFamily="34" charset="0"/>
                                  <a:cs typeface="Times New Roman" panose="02020603050405020304" pitchFamily="18" charset="0"/>
                                </a:rPr>
                                <m:t>𝑆</m:t>
                              </m:r>
                            </m:sub>
                          </m:sSub>
                          <m:r>
                            <a:rPr lang="sv-SE" i="1">
                              <a:effectLst/>
                              <a:latin typeface="Cambria Math" panose="02040503050406030204" pitchFamily="18" charset="0"/>
                              <a:ea typeface="Calibri" panose="020F0502020204030204" pitchFamily="34" charset="0"/>
                              <a:cs typeface="Times New Roman" panose="02020603050405020304" pitchFamily="18" charset="0"/>
                            </a:rPr>
                            <m:t>𝑆</m:t>
                          </m:r>
                        </m:e>
                      </m:d>
                    </m:oMath>
                  </m:oMathPara>
                </a14:m>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SE" dirty="0" smtClean="0">
                    <a:effectLst/>
                    <a:latin typeface="Calibri" panose="020F0502020204030204" pitchFamily="34" charset="0"/>
                    <a:ea typeface="Calibri" panose="020F0502020204030204" pitchFamily="34" charset="0"/>
                    <a:cs typeface="Times New Roman" panose="02020603050405020304" pitchFamily="18" charset="0"/>
                  </a:rPr>
                  <a:t>   s.t</a:t>
                </a:r>
                <a:r>
                  <a:rPr lang="sv-SE"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sv-SE" i="1">
                          <a:effectLst/>
                          <a:latin typeface="Cambria Math" panose="02040503050406030204" pitchFamily="18" charset="0"/>
                          <a:ea typeface="Calibri" panose="020F0502020204030204" pitchFamily="34" charset="0"/>
                          <a:cs typeface="Times New Roman" panose="02020603050405020304" pitchFamily="18" charset="0"/>
                        </a:rPr>
                        <m:t>𝐹</m:t>
                      </m:r>
                      <m:r>
                        <a:rPr lang="sv-SE" i="1">
                          <a:effectLst/>
                          <a:latin typeface="Cambria Math" panose="02040503050406030204" pitchFamily="18" charset="0"/>
                          <a:ea typeface="Calibri" panose="020F0502020204030204" pitchFamily="34" charset="0"/>
                          <a:cs typeface="Times New Roman" panose="02020603050405020304" pitchFamily="18" charset="0"/>
                        </a:rPr>
                        <m:t>+</m:t>
                      </m:r>
                      <m:r>
                        <a:rPr lang="sv-SE" i="1">
                          <a:effectLst/>
                          <a:latin typeface="Cambria Math" panose="02040503050406030204" pitchFamily="18" charset="0"/>
                          <a:ea typeface="Calibri" panose="020F0502020204030204" pitchFamily="34" charset="0"/>
                          <a:cs typeface="Times New Roman" panose="02020603050405020304" pitchFamily="18" charset="0"/>
                        </a:rPr>
                        <m:t>h</m:t>
                      </m:r>
                      <m:r>
                        <a:rPr lang="sv-SE" i="1">
                          <a:effectLst/>
                          <a:latin typeface="Cambria Math" panose="02040503050406030204" pitchFamily="18" charset="0"/>
                          <a:ea typeface="Calibri" panose="020F0502020204030204" pitchFamily="34" charset="0"/>
                          <a:cs typeface="Times New Roman" panose="02020603050405020304" pitchFamily="18" charset="0"/>
                        </a:rPr>
                        <m:t> ≥</m:t>
                      </m:r>
                      <m:r>
                        <a:rPr lang="sv-SE" i="1">
                          <a:effectLst/>
                          <a:latin typeface="Cambria Math" panose="02040503050406030204" pitchFamily="18" charset="0"/>
                          <a:ea typeface="Calibri" panose="020F0502020204030204" pitchFamily="34" charset="0"/>
                          <a:cs typeface="Times New Roman" panose="02020603050405020304" pitchFamily="18" charset="0"/>
                        </a:rPr>
                        <m:t>𝑀</m:t>
                      </m:r>
                    </m:oMath>
                  </m:oMathPara>
                </a14:m>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mc:Choice>
        <mc:Fallback xmlns="">
          <p:sp>
            <p:nvSpPr>
              <p:cNvPr id="3" name="Platshållare för innehåll 2"/>
              <p:cNvSpPr>
                <a:spLocks noGrp="1" noRot="1" noChangeAspect="1" noMove="1" noResize="1" noEditPoints="1" noAdjustHandles="1" noChangeArrowheads="1" noChangeShapeType="1" noTextEdit="1"/>
              </p:cNvSpPr>
              <p:nvPr>
                <p:ph idx="1"/>
              </p:nvPr>
            </p:nvSpPr>
            <p:spPr>
              <a:xfrm>
                <a:off x="304800" y="457200"/>
                <a:ext cx="11595100" cy="5719763"/>
              </a:xfrm>
              <a:blipFill rotWithShape="0">
                <a:blip r:embed="rId2"/>
                <a:stretch>
                  <a:fillRect l="-1052" t="-853"/>
                </a:stretch>
              </a:blipFill>
            </p:spPr>
            <p:txBody>
              <a:bodyPr/>
              <a:lstStyle/>
              <a:p>
                <a:r>
                  <a:rPr lang="sv-SE">
                    <a:noFill/>
                  </a:rPr>
                  <a:t> </a:t>
                </a:r>
              </a:p>
            </p:txBody>
          </p:sp>
        </mc:Fallback>
      </mc:AlternateContent>
      <p:sp>
        <p:nvSpPr>
          <p:cNvPr id="4" name="Platshållare för bildnummer 3"/>
          <p:cNvSpPr>
            <a:spLocks noGrp="1"/>
          </p:cNvSpPr>
          <p:nvPr>
            <p:ph type="sldNum" sz="quarter" idx="12"/>
          </p:nvPr>
        </p:nvSpPr>
        <p:spPr/>
        <p:txBody>
          <a:bodyPr/>
          <a:lstStyle/>
          <a:p>
            <a:fld id="{CF7C3FE0-6EB4-418C-82E7-2F09A4F41151}" type="slidenum">
              <a:rPr lang="sv-SE" smtClean="0"/>
              <a:t>19</a:t>
            </a:fld>
            <a:endParaRPr lang="sv-SE" dirty="0"/>
          </a:p>
        </p:txBody>
      </p:sp>
    </p:spTree>
    <p:extLst>
      <p:ext uri="{BB962C8B-B14F-4D97-AF65-F5344CB8AC3E}">
        <p14:creationId xmlns:p14="http://schemas.microsoft.com/office/powerpoint/2010/main" val="4261539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228600" lvl="0" indent="-228600">
              <a:spcBef>
                <a:spcPts val="1000"/>
              </a:spcBef>
            </a:pPr>
            <a:r>
              <a:rPr lang="en-US" sz="2200" b="1" dirty="0">
                <a:solidFill>
                  <a:srgbClr val="06082C"/>
                </a:solidFill>
                <a:latin typeface="Times New Roman" panose="02020603050405020304" pitchFamily="18" charset="0"/>
                <a:ea typeface="Times New Roman" panose="02020603050405020304" pitchFamily="18" charset="0"/>
              </a:rPr>
              <a:t>Derivation of the principles of optimal expansion of bioenergy based on forest resources in combination with fossil fuels, CCS and combined heat and power production with consideration of economics and global </a:t>
            </a:r>
            <a:r>
              <a:rPr lang="en-US" sz="2200" b="1" dirty="0" smtClean="0">
                <a:solidFill>
                  <a:srgbClr val="06082C"/>
                </a:solidFill>
                <a:latin typeface="Times New Roman" panose="02020603050405020304" pitchFamily="18" charset="0"/>
                <a:ea typeface="Times New Roman" panose="02020603050405020304" pitchFamily="18" charset="0"/>
              </a:rPr>
              <a:t>warming</a:t>
            </a:r>
            <a:endParaRPr lang="sv-SE" sz="2200" dirty="0">
              <a:solidFill>
                <a:prstClr val="black"/>
              </a:solidFill>
              <a:latin typeface="Times New Roman" panose="02020603050405020304" pitchFamily="18" charset="0"/>
              <a:ea typeface="Times New Roman" panose="02020603050405020304" pitchFamily="18" charset="0"/>
            </a:endParaRPr>
          </a:p>
        </p:txBody>
      </p:sp>
      <p:sp>
        <p:nvSpPr>
          <p:cNvPr id="3" name="Platshållare för innehåll 2"/>
          <p:cNvSpPr>
            <a:spLocks noGrp="1"/>
          </p:cNvSpPr>
          <p:nvPr>
            <p:ph idx="1"/>
          </p:nvPr>
        </p:nvSpPr>
        <p:spPr>
          <a:xfrm>
            <a:off x="838200" y="1825624"/>
            <a:ext cx="10515600" cy="4714875"/>
          </a:xfrm>
        </p:spPr>
        <p:txBody>
          <a:bodyPr>
            <a:normAutofit fontScale="55000" lnSpcReduction="20000"/>
          </a:bodyPr>
          <a:lstStyle/>
          <a:p>
            <a:pPr marL="0" indent="0">
              <a:spcAft>
                <a:spcPts val="0"/>
              </a:spcAft>
              <a:buNone/>
            </a:pPr>
            <a:r>
              <a:rPr lang="en-US" sz="3600" b="1" dirty="0" smtClean="0">
                <a:solidFill>
                  <a:srgbClr val="000000"/>
                </a:solidFill>
                <a:effectLst/>
                <a:latin typeface="Times New Roman" panose="02020603050405020304" pitchFamily="18" charset="0"/>
                <a:ea typeface="Times New Roman" panose="02020603050405020304" pitchFamily="18" charset="0"/>
              </a:rPr>
              <a:t> </a:t>
            </a:r>
            <a:endParaRPr lang="sv-SE" sz="4000" dirty="0" smtClean="0">
              <a:effectLst/>
              <a:latin typeface="Times New Roman" panose="02020603050405020304" pitchFamily="18" charset="0"/>
              <a:ea typeface="Times New Roman" panose="02020603050405020304" pitchFamily="18" charset="0"/>
            </a:endParaRPr>
          </a:p>
          <a:p>
            <a:pPr>
              <a:spcAft>
                <a:spcPts val="0"/>
              </a:spcAft>
            </a:pPr>
            <a:r>
              <a:rPr lang="en-GB" dirty="0" smtClean="0">
                <a:solidFill>
                  <a:srgbClr val="000000"/>
                </a:solidFill>
                <a:effectLst/>
                <a:latin typeface="Times New Roman" panose="02020603050405020304" pitchFamily="18" charset="0"/>
                <a:ea typeface="Times New Roman" panose="02020603050405020304" pitchFamily="18" charset="0"/>
              </a:rPr>
              <a:t>In the production of district heating, electricity and many other energy outputs, we may use fossil fuels and renewable inputs, in different combinations. The optimal input mix is a function of technological options, prices of different inputs and costs of alternative levels of environmental consequences. Even with presently existing technology in combined heat and power plants, it is usually possible to reduce the amount of fossil fuels such as coal and strongly increase the level of forest based energy inputs. In large parts of the world, such as Russian Federation, forest stocks are close to dynamic equilibria, in the sense that the net growth (and net carbon uptake) is close to zero. If these forests will be partly harvested, the net growth can increase and a larger part of the CO2 emitted from the CHP plants will be captured by the forests. Furthermore, with CCS, Carbon Capture and Storage, the rest of the emitted CO2 can be permanently stored. The lecture incudes the definition of a general optimization model that can handle these problems in a consistent way. The model is used to derive general principles of optimal decisions in this problem area via comparative statics analysis with general functions.</a:t>
            </a:r>
            <a:endParaRPr lang="sv-SE" sz="4000" dirty="0" smtClean="0">
              <a:effectLst/>
              <a:latin typeface="Times New Roman" panose="02020603050405020304" pitchFamily="18" charset="0"/>
              <a:ea typeface="Times New Roman" panose="02020603050405020304" pitchFamily="18" charset="0"/>
            </a:endParaRPr>
          </a:p>
          <a:p>
            <a:pPr>
              <a:spcAft>
                <a:spcPts val="0"/>
              </a:spcAft>
            </a:pPr>
            <a:r>
              <a:rPr lang="en-GB" dirty="0" smtClean="0">
                <a:solidFill>
                  <a:srgbClr val="000000"/>
                </a:solidFill>
                <a:effectLst/>
                <a:latin typeface="Times New Roman" panose="02020603050405020304" pitchFamily="18" charset="0"/>
                <a:ea typeface="Times New Roman" panose="02020603050405020304" pitchFamily="18" charset="0"/>
              </a:rPr>
              <a:t>The lecture also includes case studies from different parts of the world. In several countries, it is presently profitable to replace coal by forest inputs in CHP plants. In Norway and UK, CCS has been applied and a commercially attractive option during many years and the physical potential is large. Carbon taxes on fossil fuels explain this development. With increasing carbon taxes in all parts of the world, such developments could be expected everywhere. With increasing levels of forest inputs in combination with CCS, it is possible to reduce the CO2 in the atmosphere and the global warming problem can be managed. Furthermore, international trade in forest based energy can improve international relations, regional development and environmental conditions.        </a:t>
            </a:r>
          </a:p>
          <a:p>
            <a:pPr>
              <a:spcAft>
                <a:spcPts val="0"/>
              </a:spcAft>
            </a:pPr>
            <a:endParaRPr lang="en-GB" sz="4000" dirty="0">
              <a:solidFill>
                <a:srgbClr val="000000"/>
              </a:solidFill>
              <a:latin typeface="Times New Roman" panose="02020603050405020304" pitchFamily="18" charset="0"/>
              <a:ea typeface="Times New Roman" panose="02020603050405020304" pitchFamily="18" charset="0"/>
            </a:endParaRPr>
          </a:p>
          <a:p>
            <a:pPr>
              <a:spcAft>
                <a:spcPts val="0"/>
              </a:spcAft>
            </a:pPr>
            <a:r>
              <a:rPr lang="en-GB" sz="1800" dirty="0" smtClean="0">
                <a:solidFill>
                  <a:srgbClr val="181512"/>
                </a:solidFill>
                <a:effectLst/>
                <a:latin typeface="Times New Roman" panose="02020603050405020304" pitchFamily="18" charset="0"/>
                <a:ea typeface="Times New Roman" panose="02020603050405020304" pitchFamily="18" charset="0"/>
              </a:rPr>
              <a:t>Professor </a:t>
            </a:r>
            <a:r>
              <a:rPr lang="en-GB" sz="1800" dirty="0" err="1" smtClean="0">
                <a:solidFill>
                  <a:srgbClr val="000000"/>
                </a:solidFill>
                <a:effectLst/>
                <a:latin typeface="Times New Roman" panose="02020603050405020304" pitchFamily="18" charset="0"/>
                <a:ea typeface="Times New Roman" panose="02020603050405020304" pitchFamily="18" charset="0"/>
              </a:rPr>
              <a:t>Dr.</a:t>
            </a:r>
            <a:r>
              <a:rPr lang="en-GB" sz="1800" dirty="0" smtClean="0">
                <a:solidFill>
                  <a:srgbClr val="000000"/>
                </a:solidFill>
                <a:effectLst/>
                <a:latin typeface="Times New Roman" panose="02020603050405020304" pitchFamily="18" charset="0"/>
                <a:ea typeface="Times New Roman" panose="02020603050405020304" pitchFamily="18" charset="0"/>
              </a:rPr>
              <a:t> Peter Lohmander, Swedish University of Agricultural Sciences, SLU, Sweden, </a:t>
            </a:r>
            <a:r>
              <a:rPr lang="en-GB" sz="1800" u="sng" dirty="0" smtClean="0">
                <a:solidFill>
                  <a:srgbClr val="000000"/>
                </a:solidFill>
                <a:effectLst/>
                <a:latin typeface="Times New Roman" panose="02020603050405020304" pitchFamily="18" charset="0"/>
                <a:ea typeface="Times New Roman" panose="02020603050405020304" pitchFamily="18" charset="0"/>
                <a:hlinkClick r:id="rId3"/>
              </a:rPr>
              <a:t>http://www.Lohmander.com</a:t>
            </a:r>
            <a:r>
              <a:rPr lang="en-GB" sz="1800" u="sng" dirty="0" smtClean="0">
                <a:solidFill>
                  <a:srgbClr val="000000"/>
                </a:solidFill>
                <a:latin typeface="Times New Roman" panose="02020603050405020304" pitchFamily="18" charset="0"/>
                <a:ea typeface="Times New Roman" panose="02020603050405020304" pitchFamily="18" charset="0"/>
              </a:rPr>
              <a:t> </a:t>
            </a:r>
            <a:r>
              <a:rPr lang="en-GB" sz="1800" dirty="0" smtClean="0">
                <a:solidFill>
                  <a:srgbClr val="000000"/>
                </a:solidFill>
                <a:latin typeface="Times New Roman" panose="02020603050405020304" pitchFamily="18" charset="0"/>
                <a:ea typeface="Times New Roman" panose="02020603050405020304" pitchFamily="18" charset="0"/>
              </a:rPr>
              <a:t>    </a:t>
            </a:r>
            <a:r>
              <a:rPr lang="en-GB" sz="1800" dirty="0" smtClean="0">
                <a:solidFill>
                  <a:srgbClr val="000000"/>
                </a:solidFill>
                <a:latin typeface="Times New Roman" panose="02020603050405020304" pitchFamily="18" charset="0"/>
                <a:ea typeface="Times New Roman" panose="02020603050405020304" pitchFamily="18" charset="0"/>
                <a:hlinkClick r:id="rId4"/>
              </a:rPr>
              <a:t>Peter@Lohmander.com</a:t>
            </a:r>
            <a:r>
              <a:rPr lang="en-GB" sz="1800" dirty="0" smtClean="0">
                <a:solidFill>
                  <a:srgbClr val="000000"/>
                </a:solidFill>
                <a:latin typeface="Times New Roman" panose="02020603050405020304" pitchFamily="18" charset="0"/>
                <a:ea typeface="Times New Roman" panose="02020603050405020304" pitchFamily="18" charset="0"/>
              </a:rPr>
              <a:t> </a:t>
            </a:r>
            <a:endParaRPr lang="sv-SE" sz="1800" dirty="0" smtClean="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2</a:t>
            </a:fld>
            <a:endParaRPr lang="sv-SE"/>
          </a:p>
        </p:txBody>
      </p:sp>
    </p:spTree>
    <p:extLst>
      <p:ext uri="{BB962C8B-B14F-4D97-AF65-F5344CB8AC3E}">
        <p14:creationId xmlns:p14="http://schemas.microsoft.com/office/powerpoint/2010/main" val="402853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20</a:t>
            </a:fld>
            <a:endParaRPr lang="sv-SE"/>
          </a:p>
        </p:txBody>
      </p:sp>
      <mc:AlternateContent xmlns:mc="http://schemas.openxmlformats.org/markup-compatibility/2006" xmlns:a14="http://schemas.microsoft.com/office/drawing/2010/main">
        <mc:Choice Requires="a14">
          <p:sp>
            <p:nvSpPr>
              <p:cNvPr id="5" name="Rektangel 4"/>
              <p:cNvSpPr/>
              <p:nvPr/>
            </p:nvSpPr>
            <p:spPr>
              <a:xfrm>
                <a:off x="1066800" y="127000"/>
                <a:ext cx="9004300" cy="6350778"/>
              </a:xfrm>
              <a:prstGeom prst="rect">
                <a:avLst/>
              </a:prstGeom>
            </p:spPr>
            <p:txBody>
              <a:bodyPr wrap="square">
                <a:spAutoFit/>
              </a:bodyPr>
              <a:lstStyle/>
              <a:p>
                <a:pPr>
                  <a:lnSpc>
                    <a:spcPct val="107000"/>
                  </a:lnSpc>
                  <a:spcAft>
                    <a:spcPts val="800"/>
                  </a:spcAft>
                </a:pPr>
                <a:r>
                  <a:rPr lang="en-US" sz="3600" b="1" dirty="0" smtClean="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Parameter assumptions:</a:t>
                </a: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𝜋</m:t>
                          </m:r>
                        </m:sub>
                      </m:sSub>
                      <m:r>
                        <a:rPr lang="sv-SE" sz="3600" i="1">
                          <a:effectLst/>
                          <a:latin typeface="Cambria Math" panose="02040503050406030204" pitchFamily="18" charset="0"/>
                          <a:ea typeface="Times New Roman" panose="02020603050405020304" pitchFamily="18" charset="0"/>
                          <a:cs typeface="Times New Roman" panose="02020603050405020304" pitchFamily="18" charset="0"/>
                        </a:rPr>
                        <m:t>&gt;0 </m:t>
                      </m:r>
                    </m:oMath>
                  </m:oMathPara>
                </a14:m>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𝐺</m:t>
                          </m:r>
                        </m:sub>
                      </m:sSub>
                      <m:r>
                        <a:rPr lang="sv-SE" sz="3600" i="1">
                          <a:effectLst/>
                          <a:latin typeface="Cambria Math" panose="02040503050406030204" pitchFamily="18" charset="0"/>
                          <a:ea typeface="Times New Roman" panose="02020603050405020304" pitchFamily="18" charset="0"/>
                          <a:cs typeface="Times New Roman" panose="02020603050405020304" pitchFamily="18" charset="0"/>
                        </a:rPr>
                        <m:t>&gt;0</m:t>
                      </m:r>
                    </m:oMath>
                  </m:oMathPara>
                </a14:m>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sub>
                      </m:sSub>
                      <m:r>
                        <a:rPr lang="sv-SE" sz="3600" i="1">
                          <a:effectLst/>
                          <a:latin typeface="Cambria Math" panose="02040503050406030204" pitchFamily="18" charset="0"/>
                          <a:ea typeface="Times New Roman" panose="02020603050405020304" pitchFamily="18" charset="0"/>
                          <a:cs typeface="Times New Roman" panose="02020603050405020304" pitchFamily="18" charset="0"/>
                        </a:rPr>
                        <m:t>&gt;0</m:t>
                      </m:r>
                    </m:oMath>
                  </m:oMathPara>
                </a14:m>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sub>
                      </m:sSub>
                      <m:r>
                        <a:rPr lang="sv-SE" sz="3600" i="1">
                          <a:effectLst/>
                          <a:latin typeface="Cambria Math" panose="02040503050406030204" pitchFamily="18" charset="0"/>
                          <a:ea typeface="Times New Roman" panose="02020603050405020304" pitchFamily="18" charset="0"/>
                          <a:cs typeface="Times New Roman" panose="02020603050405020304" pitchFamily="18" charset="0"/>
                        </a:rPr>
                        <m:t>&gt;0</m:t>
                      </m:r>
                    </m:oMath>
                  </m:oMathPara>
                </a14:m>
                <a:endParaRPr lang="sv-SE"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0&lt;</m:t>
                          </m:r>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𝑆</m:t>
                          </m:r>
                        </m:sub>
                      </m:sSub>
                      <m:r>
                        <a:rPr lang="sv-SE" sz="3600" i="1">
                          <a:effectLst/>
                          <a:latin typeface="Cambria Math" panose="02040503050406030204" pitchFamily="18" charset="0"/>
                          <a:ea typeface="Times New Roman" panose="02020603050405020304" pitchFamily="18" charset="0"/>
                          <a:cs typeface="Times New Roman" panose="02020603050405020304" pitchFamily="18" charset="0"/>
                        </a:rPr>
                        <m:t>&lt;1  </m:t>
                      </m:r>
                    </m:oMath>
                  </m:oMathPara>
                </a14:m>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sub>
                      </m:sSub>
                      <m:r>
                        <a:rPr lang="sv-SE" sz="3600" i="1">
                          <a:effectLst/>
                          <a:latin typeface="Cambria Math" panose="02040503050406030204" pitchFamily="18" charset="0"/>
                          <a:ea typeface="Times New Roman" panose="02020603050405020304" pitchFamily="18" charset="0"/>
                          <a:cs typeface="Times New Roman" panose="02020603050405020304" pitchFamily="18" charset="0"/>
                        </a:rPr>
                        <m:t>&lt;1+</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sub>
                      </m:sSub>
                    </m:oMath>
                  </m:oMathPara>
                </a14:m>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1066800" y="127000"/>
                <a:ext cx="9004300" cy="6350778"/>
              </a:xfrm>
              <a:prstGeom prst="rect">
                <a:avLst/>
              </a:prstGeom>
              <a:blipFill rotWithShape="0">
                <a:blip r:embed="rId2"/>
                <a:stretch>
                  <a:fillRect l="-2031" t="-1344"/>
                </a:stretch>
              </a:blipFill>
            </p:spPr>
            <p:txBody>
              <a:bodyPr/>
              <a:lstStyle/>
              <a:p>
                <a:r>
                  <a:rPr lang="sv-SE">
                    <a:noFill/>
                  </a:rPr>
                  <a:t> </a:t>
                </a:r>
              </a:p>
            </p:txBody>
          </p:sp>
        </mc:Fallback>
      </mc:AlternateContent>
    </p:spTree>
    <p:extLst>
      <p:ext uri="{BB962C8B-B14F-4D97-AF65-F5344CB8AC3E}">
        <p14:creationId xmlns:p14="http://schemas.microsoft.com/office/powerpoint/2010/main" val="17034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21</a:t>
            </a:fld>
            <a:endParaRPr lang="sv-SE" dirty="0"/>
          </a:p>
        </p:txBody>
      </p:sp>
      <mc:AlternateContent xmlns:mc="http://schemas.openxmlformats.org/markup-compatibility/2006" xmlns:a14="http://schemas.microsoft.com/office/drawing/2010/main">
        <mc:Choice Requires="a14">
          <p:sp>
            <p:nvSpPr>
              <p:cNvPr id="5" name="Rektangel 4"/>
              <p:cNvSpPr/>
              <p:nvPr/>
            </p:nvSpPr>
            <p:spPr>
              <a:xfrm>
                <a:off x="2374900" y="1333802"/>
                <a:ext cx="7861300" cy="3664080"/>
              </a:xfrm>
              <a:prstGeom prst="rect">
                <a:avLst/>
              </a:prstGeom>
            </p:spPr>
            <p:txBody>
              <a:bodyPr wrap="square">
                <a:spAutoFit/>
              </a:bodyPr>
              <a:lstStyle/>
              <a:p>
                <a:pPr>
                  <a:lnSpc>
                    <a:spcPct val="107000"/>
                  </a:lnSpc>
                  <a:spcAft>
                    <a:spcPts val="800"/>
                  </a:spcAft>
                </a:pPr>
                <a:r>
                  <a:rPr lang="en-US" sz="4800" b="1" dirty="0" smtClean="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This constraint is not binding:</a:t>
                </a:r>
              </a:p>
              <a:p>
                <a:pPr>
                  <a:lnSpc>
                    <a:spcPct val="107000"/>
                  </a:lnSpc>
                  <a:spcAft>
                    <a:spcPts val="800"/>
                  </a:spcAft>
                </a:pP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4800" i="1">
                          <a:effectLst/>
                          <a:latin typeface="Cambria Math" panose="02040503050406030204" pitchFamily="18" charset="0"/>
                          <a:ea typeface="Times New Roman" panose="02020603050405020304" pitchFamily="18" charset="0"/>
                          <a:cs typeface="Times New Roman" panose="02020603050405020304" pitchFamily="18" charset="0"/>
                        </a:rPr>
                        <m:t>𝑆</m:t>
                      </m:r>
                      <m:r>
                        <a:rPr lang="sv-SE" sz="4800" i="1">
                          <a:effectLst/>
                          <a:latin typeface="Cambria Math" panose="02040503050406030204" pitchFamily="18" charset="0"/>
                          <a:ea typeface="Times New Roman" panose="02020603050405020304" pitchFamily="18" charset="0"/>
                          <a:cs typeface="Times New Roman" panose="02020603050405020304" pitchFamily="18" charset="0"/>
                        </a:rPr>
                        <m:t>&lt;</m:t>
                      </m:r>
                      <m:r>
                        <a:rPr lang="sv-SE" sz="4800" i="1">
                          <a:effectLst/>
                          <a:latin typeface="Cambria Math" panose="02040503050406030204" pitchFamily="18" charset="0"/>
                          <a:ea typeface="Times New Roman" panose="02020603050405020304" pitchFamily="18" charset="0"/>
                          <a:cs typeface="Times New Roman" panose="02020603050405020304" pitchFamily="18" charset="0"/>
                        </a:rPr>
                        <m:t>𝐹</m:t>
                      </m:r>
                      <m:r>
                        <a:rPr lang="sv-SE"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sv-SE" sz="4800" i="1">
                          <a:effectLst/>
                          <a:latin typeface="Cambria Math" panose="02040503050406030204" pitchFamily="18" charset="0"/>
                          <a:ea typeface="Times New Roman" panose="02020603050405020304" pitchFamily="18" charset="0"/>
                          <a:cs typeface="Times New Roman" panose="02020603050405020304" pitchFamily="18" charset="0"/>
                        </a:rPr>
                        <m:t>h</m:t>
                      </m:r>
                    </m:oMath>
                  </m:oMathPara>
                </a14:m>
                <a:endParaRPr lang="sv-SE"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2374900" y="1333802"/>
                <a:ext cx="7861300" cy="3664080"/>
              </a:xfrm>
              <a:prstGeom prst="rect">
                <a:avLst/>
              </a:prstGeom>
              <a:blipFill rotWithShape="0">
                <a:blip r:embed="rId2"/>
                <a:stretch>
                  <a:fillRect l="-3569" t="-3328" r="-621"/>
                </a:stretch>
              </a:blipFill>
            </p:spPr>
            <p:txBody>
              <a:bodyPr/>
              <a:lstStyle/>
              <a:p>
                <a:r>
                  <a:rPr lang="sv-SE">
                    <a:noFill/>
                  </a:rPr>
                  <a:t> </a:t>
                </a:r>
              </a:p>
            </p:txBody>
          </p:sp>
        </mc:Fallback>
      </mc:AlternateContent>
    </p:spTree>
    <p:extLst>
      <p:ext uri="{BB962C8B-B14F-4D97-AF65-F5344CB8AC3E}">
        <p14:creationId xmlns:p14="http://schemas.microsoft.com/office/powerpoint/2010/main" val="3169525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22</a:t>
            </a:fld>
            <a:endParaRPr lang="sv-SE"/>
          </a:p>
        </p:txBody>
      </p:sp>
      <mc:AlternateContent xmlns:mc="http://schemas.openxmlformats.org/markup-compatibility/2006" xmlns:a14="http://schemas.microsoft.com/office/drawing/2010/main">
        <mc:Choice Requires="a14">
          <p:sp>
            <p:nvSpPr>
              <p:cNvPr id="5" name="Rektangel 4"/>
              <p:cNvSpPr/>
              <p:nvPr/>
            </p:nvSpPr>
            <p:spPr>
              <a:xfrm>
                <a:off x="2705100" y="891173"/>
                <a:ext cx="6096000" cy="4499052"/>
              </a:xfrm>
              <a:prstGeom prst="rect">
                <a:avLst/>
              </a:prstGeom>
            </p:spPr>
            <p:txBody>
              <a:bodyPr>
                <a:spAutoFit/>
              </a:bodyPr>
              <a:lstStyle/>
              <a:p>
                <a:pPr>
                  <a:lnSpc>
                    <a:spcPct val="107000"/>
                  </a:lnSpc>
                  <a:spcAft>
                    <a:spcPts val="800"/>
                  </a:spcAft>
                </a:pPr>
                <a:r>
                  <a:rPr lang="en-US" sz="3200" b="1" dirty="0" smtClean="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Cost function assumptions:</a:t>
                </a:r>
                <a:endParaRPr lang="sv-SE" sz="32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sv-SE" sz="3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200" i="1">
                              <a:effectLst/>
                              <a:latin typeface="Cambria Math" panose="02040503050406030204" pitchFamily="18" charset="0"/>
                              <a:ea typeface="Calibri" panose="020F0502020204030204" pitchFamily="34" charset="0"/>
                              <a:cs typeface="Times New Roman" panose="02020603050405020304" pitchFamily="18" charset="0"/>
                            </a:rPr>
                            <m:t>𝐹</m:t>
                          </m:r>
                        </m:sub>
                        <m:sup>
                          <m:r>
                            <a:rPr lang="sv-SE" sz="32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200" i="1">
                          <a:effectLst/>
                          <a:latin typeface="Cambria Math" panose="02040503050406030204" pitchFamily="18" charset="0"/>
                          <a:ea typeface="Calibri" panose="020F0502020204030204" pitchFamily="34" charset="0"/>
                          <a:cs typeface="Times New Roman" panose="02020603050405020304" pitchFamily="18" charset="0"/>
                        </a:rPr>
                        <m:t>&gt;0</m:t>
                      </m:r>
                    </m:oMath>
                  </m:oMathPara>
                </a14:m>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sv-SE" sz="3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200" i="1">
                              <a:effectLst/>
                              <a:latin typeface="Cambria Math" panose="02040503050406030204" pitchFamily="18" charset="0"/>
                              <a:ea typeface="Calibri" panose="020F0502020204030204" pitchFamily="34" charset="0"/>
                              <a:cs typeface="Times New Roman" panose="02020603050405020304" pitchFamily="18" charset="0"/>
                            </a:rPr>
                            <m:t>𝐹</m:t>
                          </m:r>
                        </m:sub>
                        <m:sup>
                          <m:r>
                            <a:rPr lang="sv-SE" sz="32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200" i="1">
                          <a:effectLst/>
                          <a:latin typeface="Cambria Math" panose="02040503050406030204" pitchFamily="18" charset="0"/>
                          <a:ea typeface="Calibri" panose="020F0502020204030204" pitchFamily="34" charset="0"/>
                          <a:cs typeface="Times New Roman" panose="02020603050405020304" pitchFamily="18" charset="0"/>
                        </a:rPr>
                        <m:t>&gt;0</m:t>
                      </m:r>
                    </m:oMath>
                  </m:oMathPara>
                </a14:m>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3200" i="1">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sv-SE" sz="3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200" i="1">
                              <a:effectLst/>
                              <a:latin typeface="Cambria Math" panose="02040503050406030204" pitchFamily="18" charset="0"/>
                              <a:ea typeface="Calibri" panose="020F0502020204030204" pitchFamily="34" charset="0"/>
                              <a:cs typeface="Times New Roman" panose="02020603050405020304" pitchFamily="18" charset="0"/>
                            </a:rPr>
                            <m:t>h</m:t>
                          </m:r>
                        </m:sub>
                        <m:sup>
                          <m:r>
                            <a:rPr lang="sv-SE" sz="32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200" i="1">
                          <a:effectLst/>
                          <a:latin typeface="Cambria Math" panose="02040503050406030204" pitchFamily="18" charset="0"/>
                          <a:ea typeface="Calibri" panose="020F0502020204030204" pitchFamily="34" charset="0"/>
                          <a:cs typeface="Times New Roman" panose="02020603050405020304" pitchFamily="18" charset="0"/>
                        </a:rPr>
                        <m:t>&gt;0</m:t>
                      </m:r>
                    </m:oMath>
                  </m:oMathPara>
                </a14:m>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sv-SE" sz="3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200" i="1">
                              <a:effectLst/>
                              <a:latin typeface="Cambria Math" panose="02040503050406030204" pitchFamily="18" charset="0"/>
                              <a:ea typeface="Calibri" panose="020F0502020204030204" pitchFamily="34" charset="0"/>
                              <a:cs typeface="Times New Roman" panose="02020603050405020304" pitchFamily="18" charset="0"/>
                            </a:rPr>
                            <m:t>h</m:t>
                          </m:r>
                        </m:sub>
                        <m:sup>
                          <m:r>
                            <a:rPr lang="sv-SE" sz="32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200" i="1">
                          <a:effectLst/>
                          <a:latin typeface="Cambria Math" panose="02040503050406030204" pitchFamily="18" charset="0"/>
                          <a:ea typeface="Calibri" panose="020F0502020204030204" pitchFamily="34" charset="0"/>
                          <a:cs typeface="Times New Roman" panose="02020603050405020304" pitchFamily="18" charset="0"/>
                        </a:rPr>
                        <m:t>&gt;0</m:t>
                      </m:r>
                    </m:oMath>
                  </m:oMathPara>
                </a14:m>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sv-SE" sz="3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200" i="1">
                              <a:effectLst/>
                              <a:latin typeface="Cambria Math" panose="02040503050406030204" pitchFamily="18" charset="0"/>
                              <a:ea typeface="Calibri" panose="020F0502020204030204" pitchFamily="34" charset="0"/>
                              <a:cs typeface="Times New Roman" panose="02020603050405020304" pitchFamily="18" charset="0"/>
                            </a:rPr>
                            <m:t>𝑆</m:t>
                          </m:r>
                        </m:sub>
                        <m:sup>
                          <m:r>
                            <a:rPr lang="sv-SE" sz="32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200" i="1">
                          <a:effectLst/>
                          <a:latin typeface="Cambria Math" panose="02040503050406030204" pitchFamily="18" charset="0"/>
                          <a:ea typeface="Calibri" panose="020F0502020204030204" pitchFamily="34" charset="0"/>
                          <a:cs typeface="Times New Roman" panose="02020603050405020304" pitchFamily="18" charset="0"/>
                        </a:rPr>
                        <m:t>&gt;0</m:t>
                      </m:r>
                    </m:oMath>
                  </m:oMathPara>
                </a14:m>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sv-SE" sz="3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200" i="1">
                              <a:effectLst/>
                              <a:latin typeface="Cambria Math" panose="02040503050406030204" pitchFamily="18" charset="0"/>
                              <a:ea typeface="Calibri" panose="020F0502020204030204" pitchFamily="34" charset="0"/>
                              <a:cs typeface="Times New Roman" panose="02020603050405020304" pitchFamily="18" charset="0"/>
                            </a:rPr>
                            <m:t>𝑆</m:t>
                          </m:r>
                        </m:sub>
                        <m:sup>
                          <m:r>
                            <a:rPr lang="sv-SE" sz="32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200" i="1">
                          <a:effectLst/>
                          <a:latin typeface="Cambria Math" panose="02040503050406030204" pitchFamily="18" charset="0"/>
                          <a:ea typeface="Calibri" panose="020F0502020204030204" pitchFamily="34" charset="0"/>
                          <a:cs typeface="Times New Roman" panose="02020603050405020304" pitchFamily="18" charset="0"/>
                        </a:rPr>
                        <m:t>&gt;0</m:t>
                      </m:r>
                    </m:oMath>
                  </m:oMathPara>
                </a14:m>
                <a:endParaRPr lang="sv-SE"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2705100" y="891173"/>
                <a:ext cx="6096000" cy="4499052"/>
              </a:xfrm>
              <a:prstGeom prst="rect">
                <a:avLst/>
              </a:prstGeom>
              <a:blipFill rotWithShape="0">
                <a:blip r:embed="rId2"/>
                <a:stretch>
                  <a:fillRect l="-2600" t="-1491"/>
                </a:stretch>
              </a:blipFill>
            </p:spPr>
            <p:txBody>
              <a:bodyPr/>
              <a:lstStyle/>
              <a:p>
                <a:r>
                  <a:rPr lang="sv-SE">
                    <a:noFill/>
                  </a:rPr>
                  <a:t> </a:t>
                </a:r>
              </a:p>
            </p:txBody>
          </p:sp>
        </mc:Fallback>
      </mc:AlternateContent>
    </p:spTree>
    <p:extLst>
      <p:ext uri="{BB962C8B-B14F-4D97-AF65-F5344CB8AC3E}">
        <p14:creationId xmlns:p14="http://schemas.microsoft.com/office/powerpoint/2010/main" val="436040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23</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835" y="0"/>
            <a:ext cx="8648330" cy="6858000"/>
          </a:xfrm>
          <a:prstGeom prst="rect">
            <a:avLst/>
          </a:prstGeom>
        </p:spPr>
      </p:pic>
    </p:spTree>
    <p:extLst>
      <p:ext uri="{BB962C8B-B14F-4D97-AF65-F5344CB8AC3E}">
        <p14:creationId xmlns:p14="http://schemas.microsoft.com/office/powerpoint/2010/main" val="324232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24</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92" y="0"/>
            <a:ext cx="10749216" cy="6858000"/>
          </a:xfrm>
          <a:prstGeom prst="rect">
            <a:avLst/>
          </a:prstGeom>
        </p:spPr>
      </p:pic>
    </p:spTree>
    <p:extLst>
      <p:ext uri="{BB962C8B-B14F-4D97-AF65-F5344CB8AC3E}">
        <p14:creationId xmlns:p14="http://schemas.microsoft.com/office/powerpoint/2010/main" val="215688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25</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90" y="0"/>
            <a:ext cx="10346420" cy="6857999"/>
          </a:xfrm>
          <a:prstGeom prst="rect">
            <a:avLst/>
          </a:prstGeom>
        </p:spPr>
      </p:pic>
    </p:spTree>
    <p:extLst>
      <p:ext uri="{BB962C8B-B14F-4D97-AF65-F5344CB8AC3E}">
        <p14:creationId xmlns:p14="http://schemas.microsoft.com/office/powerpoint/2010/main" val="3734784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26</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11" y="0"/>
            <a:ext cx="10356979" cy="6858000"/>
          </a:xfrm>
          <a:prstGeom prst="rect">
            <a:avLst/>
          </a:prstGeom>
        </p:spPr>
      </p:pic>
    </p:spTree>
    <p:extLst>
      <p:ext uri="{BB962C8B-B14F-4D97-AF65-F5344CB8AC3E}">
        <p14:creationId xmlns:p14="http://schemas.microsoft.com/office/powerpoint/2010/main" val="1947056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27</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790" y="1"/>
            <a:ext cx="10346422" cy="6858000"/>
          </a:xfrm>
          <a:prstGeom prst="rect">
            <a:avLst/>
          </a:prstGeom>
        </p:spPr>
      </p:pic>
    </p:spTree>
    <p:extLst>
      <p:ext uri="{BB962C8B-B14F-4D97-AF65-F5344CB8AC3E}">
        <p14:creationId xmlns:p14="http://schemas.microsoft.com/office/powerpoint/2010/main" val="3877592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28</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824" y="3048"/>
            <a:ext cx="8150352" cy="6851904"/>
          </a:xfrm>
          <a:prstGeom prst="rect">
            <a:avLst/>
          </a:prstGeom>
        </p:spPr>
      </p:pic>
    </p:spTree>
    <p:extLst>
      <p:ext uri="{BB962C8B-B14F-4D97-AF65-F5344CB8AC3E}">
        <p14:creationId xmlns:p14="http://schemas.microsoft.com/office/powerpoint/2010/main" val="397069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29</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06" y="0"/>
            <a:ext cx="10931988" cy="6858000"/>
          </a:xfrm>
          <a:prstGeom prst="rect">
            <a:avLst/>
          </a:prstGeom>
        </p:spPr>
      </p:pic>
    </p:spTree>
    <p:extLst>
      <p:ext uri="{BB962C8B-B14F-4D97-AF65-F5344CB8AC3E}">
        <p14:creationId xmlns:p14="http://schemas.microsoft.com/office/powerpoint/2010/main" val="129045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390" y="241299"/>
            <a:ext cx="6940304" cy="5714939"/>
          </a:xfrm>
        </p:spPr>
      </p:pic>
      <p:sp>
        <p:nvSpPr>
          <p:cNvPr id="4" name="Platshållare för bildnummer 3"/>
          <p:cNvSpPr>
            <a:spLocks noGrp="1"/>
          </p:cNvSpPr>
          <p:nvPr>
            <p:ph type="sldNum" sz="quarter" idx="12"/>
          </p:nvPr>
        </p:nvSpPr>
        <p:spPr/>
        <p:txBody>
          <a:bodyPr/>
          <a:lstStyle/>
          <a:p>
            <a:fld id="{CF7C3FE0-6EB4-418C-82E7-2F09A4F41151}" type="slidenum">
              <a:rPr lang="sv-SE" smtClean="0"/>
              <a:t>3</a:t>
            </a:fld>
            <a:endParaRPr lang="sv-SE"/>
          </a:p>
        </p:txBody>
      </p:sp>
      <p:sp>
        <p:nvSpPr>
          <p:cNvPr id="6" name="Rektangel 5"/>
          <p:cNvSpPr/>
          <p:nvPr/>
        </p:nvSpPr>
        <p:spPr>
          <a:xfrm>
            <a:off x="927100" y="6138802"/>
            <a:ext cx="9766300" cy="400110"/>
          </a:xfrm>
          <a:prstGeom prst="rect">
            <a:avLst/>
          </a:prstGeom>
        </p:spPr>
        <p:txBody>
          <a:bodyPr wrap="square">
            <a:spAutoFit/>
          </a:bodyPr>
          <a:lstStyle/>
          <a:p>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Lohmander Energy, Forest, Fossil Fuels, CCS and Climate System Optimization Model</a:t>
            </a:r>
            <a:endParaRPr lang="sv-SE" dirty="0"/>
          </a:p>
        </p:txBody>
      </p:sp>
    </p:spTree>
    <p:extLst>
      <p:ext uri="{BB962C8B-B14F-4D97-AF65-F5344CB8AC3E}">
        <p14:creationId xmlns:p14="http://schemas.microsoft.com/office/powerpoint/2010/main" val="2507044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30</a:t>
            </a:fld>
            <a:endParaRPr lang="sv-SE"/>
          </a:p>
        </p:txBody>
      </p:sp>
      <mc:AlternateContent xmlns:mc="http://schemas.openxmlformats.org/markup-compatibility/2006">
        <mc:Choice xmlns:a14="http://schemas.microsoft.com/office/drawing/2010/main" Requires="a14">
          <p:sp>
            <p:nvSpPr>
              <p:cNvPr id="3" name="Rektangel 2"/>
              <p:cNvSpPr/>
              <p:nvPr/>
            </p:nvSpPr>
            <p:spPr>
              <a:xfrm>
                <a:off x="1244600" y="604734"/>
                <a:ext cx="6096000" cy="1443024"/>
              </a:xfrm>
              <a:prstGeom prst="rect">
                <a:avLst/>
              </a:prstGeom>
            </p:spPr>
            <p:txBody>
              <a:bodyPr>
                <a:spAutoFit/>
              </a:bodyPr>
              <a:lstStyle/>
              <a:p>
                <a:pPr marL="828040" indent="-828040">
                  <a:lnSpc>
                    <a:spcPct val="107000"/>
                  </a:lnSpc>
                  <a:spcAft>
                    <a:spcPts val="800"/>
                  </a:spcAft>
                </a:pPr>
                <a:r>
                  <a:rPr lang="en-US" sz="2400" b="1" dirty="0">
                    <a:latin typeface="Calibri" panose="020F0502020204030204" pitchFamily="34" charset="0"/>
                    <a:ea typeface="Times New Roman" panose="02020603050405020304" pitchFamily="18" charset="0"/>
                    <a:cs typeface="Times New Roman" panose="02020603050405020304" pitchFamily="18" charset="0"/>
                  </a:rPr>
                  <a:t>The classical dynamic natural resource model:</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𝒅𝒙</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𝒅𝒕</m:t>
                          </m:r>
                        </m:den>
                      </m:f>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𝒔𝒙</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𝒙</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𝑲</m:t>
                              </m:r>
                            </m:den>
                          </m:f>
                        </m:e>
                      </m:d>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1244600" y="604734"/>
                <a:ext cx="6096000" cy="1443024"/>
              </a:xfrm>
              <a:prstGeom prst="rect">
                <a:avLst/>
              </a:prstGeom>
              <a:blipFill rotWithShape="0">
                <a:blip r:embed="rId2"/>
                <a:stretch>
                  <a:fillRect l="-1500" t="-2954"/>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4" name="Rektangel 3"/>
              <p:cNvSpPr/>
              <p:nvPr/>
            </p:nvSpPr>
            <p:spPr>
              <a:xfrm>
                <a:off x="3048000" y="2929857"/>
                <a:ext cx="6096000" cy="1827873"/>
              </a:xfrm>
              <a:prstGeom prst="rect">
                <a:avLst/>
              </a:prstGeom>
            </p:spPr>
            <p:txBody>
              <a:bodyPr>
                <a:spAutoFit/>
              </a:bodyPr>
              <a:lstStyle/>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𝒕</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𝑲</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𝑪</m:t>
                          </m:r>
                          <m:sSup>
                            <m:sSup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𝒆</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𝒔𝒕</m:t>
                              </m:r>
                            </m:sup>
                          </m:sSup>
                        </m:den>
                      </m:f>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limLow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𝒍𝒊𝒎</m:t>
                              </m:r>
                            </m:e>
                            <m:lim>
                              <m:eqArr>
                                <m:eqArr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𝒕</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e>
                                <m:e>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𝒔</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e>
                              </m:eqArr>
                            </m:lim>
                          </m:limLow>
                        </m:fName>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𝒕</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e>
                      </m:func>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𝑲</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ktangel 3"/>
              <p:cNvSpPr>
                <a:spLocks noRot="1" noChangeAspect="1" noMove="1" noResize="1" noEditPoints="1" noAdjustHandles="1" noChangeArrowheads="1" noChangeShapeType="1" noTextEdit="1"/>
              </p:cNvSpPr>
              <p:nvPr/>
            </p:nvSpPr>
            <p:spPr>
              <a:xfrm>
                <a:off x="3048000" y="2929857"/>
                <a:ext cx="6096000" cy="1827873"/>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754618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31</a:t>
            </a:fld>
            <a:endParaRPr lang="sv-SE"/>
          </a:p>
        </p:txBody>
      </p:sp>
      <mc:AlternateContent xmlns:mc="http://schemas.openxmlformats.org/markup-compatibility/2006">
        <mc:Choice xmlns:a14="http://schemas.microsoft.com/office/drawing/2010/main" Requires="a14">
          <p:sp>
            <p:nvSpPr>
              <p:cNvPr id="3" name="Rektangel 2"/>
              <p:cNvSpPr/>
              <p:nvPr/>
            </p:nvSpPr>
            <p:spPr>
              <a:xfrm>
                <a:off x="2387600" y="754816"/>
                <a:ext cx="6096000" cy="3736279"/>
              </a:xfrm>
              <a:prstGeom prst="rect">
                <a:avLst/>
              </a:prstGeom>
            </p:spPr>
            <p:txBody>
              <a:bodyPr>
                <a:spAutoFit/>
              </a:bodyPr>
              <a:lstStyle/>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44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𝒅𝒙</m:t>
                          </m:r>
                        </m:num>
                        <m:den>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𝒅𝒕</m:t>
                          </m:r>
                        </m:den>
                      </m:f>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4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𝑲𝒔𝑪</m:t>
                          </m:r>
                          <m:sSup>
                            <m:sSupPr>
                              <m:ctrlPr>
                                <a:rPr lang="sv-SE" sz="4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𝒆</m:t>
                              </m:r>
                            </m:e>
                            <m:sup>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𝒔𝒕</m:t>
                              </m:r>
                            </m:sup>
                          </m:sSup>
                        </m:num>
                        <m:den>
                          <m:sSup>
                            <m:sSupPr>
                              <m:ctrlPr>
                                <a:rPr lang="sv-SE" sz="4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sv-SE"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𝑪</m:t>
                                  </m:r>
                                  <m:sSup>
                                    <m:sSupPr>
                                      <m:ctrlPr>
                                        <a:rPr lang="sv-SE" sz="4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𝒆</m:t>
                                      </m:r>
                                    </m:e>
                                    <m:sup>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𝒔𝒕</m:t>
                                      </m:r>
                                    </m:sup>
                                  </m:sSup>
                                </m:e>
                              </m:d>
                            </m:e>
                            <m:sup>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den>
                      </m:f>
                    </m:oMath>
                  </m:oMathPara>
                </a14:m>
                <a:endParaRPr lang="sv-SE" sz="4400" b="1"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sv-SE" sz="4400" b="1" i="1">
                              <a:effectLst/>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sv-SE" sz="4400" b="1" i="1">
                                  <a:effectLst/>
                                  <a:latin typeface="Cambria Math" panose="02040503050406030204" pitchFamily="18" charset="0"/>
                                  <a:ea typeface="Times New Roman" panose="02020603050405020304" pitchFamily="18" charset="0"/>
                                  <a:cs typeface="Times New Roman" panose="02020603050405020304" pitchFamily="18" charset="0"/>
                                </a:rPr>
                              </m:ctrlPr>
                            </m:limLow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𝒍𝒊𝒎</m:t>
                              </m:r>
                            </m:e>
                            <m:lim>
                              <m:eqArr>
                                <m:eqArrPr>
                                  <m:ctrlPr>
                                    <a:rPr lang="sv-SE" sz="44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e>
                              </m:eqArr>
                            </m:lim>
                          </m:limLow>
                        </m:fName>
                        <m:e>
                          <m:d>
                            <m:dPr>
                              <m:ctrlPr>
                                <a:rPr lang="sv-SE" sz="4400" b="1"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4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𝒅𝒙</m:t>
                                  </m:r>
                                </m:num>
                                <m:den>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𝒅𝒕</m:t>
                                  </m:r>
                                </m:den>
                              </m:f>
                            </m:e>
                          </m:d>
                        </m:e>
                      </m:func>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4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2387600" y="754816"/>
                <a:ext cx="6096000" cy="3736279"/>
              </a:xfrm>
              <a:prstGeom prst="rect">
                <a:avLst/>
              </a:prstGeom>
              <a:blipFill rotWithShape="0">
                <a:blip r:embed="rId2"/>
                <a:stretch>
                  <a:fillRect/>
                </a:stretch>
              </a:blipFill>
            </p:spPr>
            <p:txBody>
              <a:bodyPr/>
              <a:lstStyle/>
              <a:p>
                <a:r>
                  <a:rPr lang="sv-SE">
                    <a:noFill/>
                  </a:rPr>
                  <a:t> </a:t>
                </a:r>
              </a:p>
            </p:txBody>
          </p:sp>
        </mc:Fallback>
      </mc:AlternateContent>
      <p:sp>
        <p:nvSpPr>
          <p:cNvPr id="4" name="textruta 3"/>
          <p:cNvSpPr txBox="1"/>
          <p:nvPr/>
        </p:nvSpPr>
        <p:spPr>
          <a:xfrm>
            <a:off x="1244600" y="4914900"/>
            <a:ext cx="8153400" cy="1323439"/>
          </a:xfrm>
          <a:prstGeom prst="rect">
            <a:avLst/>
          </a:prstGeom>
          <a:noFill/>
        </p:spPr>
        <p:txBody>
          <a:bodyPr wrap="square" rtlCol="0">
            <a:spAutoFit/>
          </a:bodyPr>
          <a:lstStyle/>
          <a:p>
            <a:r>
              <a:rPr lang="sv-SE" sz="4000" b="1" i="1" dirty="0" err="1" smtClean="0">
                <a:solidFill>
                  <a:srgbClr val="FF0000"/>
                </a:solidFill>
              </a:rPr>
              <a:t>Such</a:t>
            </a:r>
            <a:r>
              <a:rPr lang="sv-SE" sz="4000" b="1" i="1" dirty="0" smtClean="0">
                <a:solidFill>
                  <a:srgbClr val="FF0000"/>
                </a:solidFill>
              </a:rPr>
              <a:t> </a:t>
            </a:r>
            <a:r>
              <a:rPr lang="sv-SE" sz="4000" b="1" i="1" dirty="0" err="1" smtClean="0">
                <a:solidFill>
                  <a:srgbClr val="FF0000"/>
                </a:solidFill>
              </a:rPr>
              <a:t>forests</a:t>
            </a:r>
            <a:r>
              <a:rPr lang="sv-SE" sz="4000" b="1" i="1" dirty="0" smtClean="0">
                <a:solidFill>
                  <a:srgbClr val="FF0000"/>
                </a:solidFill>
              </a:rPr>
              <a:t> do not </a:t>
            </a:r>
            <a:r>
              <a:rPr lang="sv-SE" sz="4000" b="1" i="1" dirty="0" err="1" smtClean="0">
                <a:solidFill>
                  <a:srgbClr val="FF0000"/>
                </a:solidFill>
              </a:rPr>
              <a:t>change</a:t>
            </a:r>
            <a:r>
              <a:rPr lang="sv-SE" sz="4000" b="1" i="1" dirty="0" smtClean="0">
                <a:solidFill>
                  <a:srgbClr val="FF0000"/>
                </a:solidFill>
              </a:rPr>
              <a:t> the </a:t>
            </a:r>
            <a:r>
              <a:rPr lang="sv-SE" sz="4000" b="1" i="1" dirty="0" err="1" smtClean="0">
                <a:solidFill>
                  <a:srgbClr val="FF0000"/>
                </a:solidFill>
              </a:rPr>
              <a:t>carbon</a:t>
            </a:r>
            <a:r>
              <a:rPr lang="sv-SE" sz="4000" b="1" i="1" dirty="0" smtClean="0">
                <a:solidFill>
                  <a:srgbClr val="FF0000"/>
                </a:solidFill>
              </a:rPr>
              <a:t> </a:t>
            </a:r>
            <a:r>
              <a:rPr lang="sv-SE" sz="4000" b="1" i="1" dirty="0" err="1" smtClean="0">
                <a:solidFill>
                  <a:srgbClr val="FF0000"/>
                </a:solidFill>
              </a:rPr>
              <a:t>levels</a:t>
            </a:r>
            <a:r>
              <a:rPr lang="sv-SE" sz="4000" b="1" i="1" dirty="0" smtClean="0">
                <a:solidFill>
                  <a:srgbClr val="FF0000"/>
                </a:solidFill>
              </a:rPr>
              <a:t> </a:t>
            </a:r>
            <a:r>
              <a:rPr lang="sv-SE" sz="4000" b="1" i="1" dirty="0" err="1" smtClean="0">
                <a:solidFill>
                  <a:srgbClr val="FF0000"/>
                </a:solidFill>
              </a:rPr>
              <a:t>of</a:t>
            </a:r>
            <a:r>
              <a:rPr lang="sv-SE" sz="4000" b="1" i="1" dirty="0" smtClean="0">
                <a:solidFill>
                  <a:srgbClr val="FF0000"/>
                </a:solidFill>
              </a:rPr>
              <a:t> the </a:t>
            </a:r>
            <a:r>
              <a:rPr lang="sv-SE" sz="4000" b="1" i="1" dirty="0" err="1" smtClean="0">
                <a:solidFill>
                  <a:srgbClr val="FF0000"/>
                </a:solidFill>
              </a:rPr>
              <a:t>atmosphere</a:t>
            </a:r>
            <a:r>
              <a:rPr lang="sv-SE" sz="4000" b="1" i="1" dirty="0" smtClean="0">
                <a:solidFill>
                  <a:srgbClr val="FF0000"/>
                </a:solidFill>
              </a:rPr>
              <a:t>.</a:t>
            </a:r>
            <a:endParaRPr lang="sv-SE" sz="4000" b="1" i="1" dirty="0">
              <a:solidFill>
                <a:srgbClr val="FF0000"/>
              </a:solidFill>
            </a:endParaRPr>
          </a:p>
        </p:txBody>
      </p:sp>
    </p:spTree>
    <p:extLst>
      <p:ext uri="{BB962C8B-B14F-4D97-AF65-F5344CB8AC3E}">
        <p14:creationId xmlns:p14="http://schemas.microsoft.com/office/powerpoint/2010/main" val="1869148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32</a:t>
            </a:fld>
            <a:endParaRPr lang="sv-SE"/>
          </a:p>
        </p:txBody>
      </p:sp>
      <mc:AlternateContent xmlns:mc="http://schemas.openxmlformats.org/markup-compatibility/2006" xmlns:a14="http://schemas.microsoft.com/office/drawing/2010/main">
        <mc:Choice Requires="a14">
          <p:sp>
            <p:nvSpPr>
              <p:cNvPr id="5" name="Rektangel 4"/>
              <p:cNvSpPr/>
              <p:nvPr/>
            </p:nvSpPr>
            <p:spPr>
              <a:xfrm>
                <a:off x="292100" y="649032"/>
                <a:ext cx="11671300" cy="3619389"/>
              </a:xfrm>
              <a:prstGeom prst="rect">
                <a:avLst/>
              </a:prstGeom>
            </p:spPr>
            <p:txBody>
              <a:bodyPr wrap="square">
                <a:spAutoFit/>
              </a:bodyPr>
              <a:lstStyle/>
              <a:p>
                <a:pPr>
                  <a:lnSpc>
                    <a:spcPct val="107000"/>
                  </a:lnSpc>
                  <a:spcAft>
                    <a:spcPts val="800"/>
                  </a:spcAft>
                </a:pPr>
                <a:r>
                  <a:rPr lang="en-US" sz="36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The Lagrange function, L, </a:t>
                </a:r>
                <a14:m>
                  <m:oMath xmlns:m="http://schemas.openxmlformats.org/officeDocument/2006/math">
                    <m:r>
                      <a:rPr lang="sv-SE" sz="3600" b="1" i="0" smtClean="0">
                        <a:solidFill>
                          <a:schemeClr val="accent5"/>
                        </a:solidFill>
                        <a:effectLst/>
                        <a:latin typeface="Cambria Math" panose="02040503050406030204" pitchFamily="18" charset="0"/>
                        <a:ea typeface="Calibri" panose="020F0502020204030204" pitchFamily="34" charset="0"/>
                        <a:cs typeface="Times New Roman" panose="02020603050405020304" pitchFamily="18" charset="0"/>
                      </a:rPr>
                      <m:t>𝐢𝐬</m:t>
                    </m:r>
                    <m:r>
                      <a:rPr lang="sv-SE" sz="3600" b="1" i="0" smtClean="0">
                        <a:solidFill>
                          <a:schemeClr val="accent5"/>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sv-SE" sz="3600" b="1" i="1" dirty="0" smtClean="0">
                  <a:solidFill>
                    <a:schemeClr val="accent5"/>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sv-SE" sz="3600" i="1" dirty="0" smtClean="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3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𝜋</m:t>
                          </m:r>
                        </m:sub>
                      </m:sSub>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sub>
                          </m:sSub>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e>
                          </m:d>
                          <m:r>
                            <a:rPr lang="sv-SE" sz="3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sub>
                          </m:sSub>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e>
                          </m:d>
                          <m:r>
                            <a:rPr lang="sv-SE" sz="3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𝑆</m:t>
                              </m:r>
                            </m:sub>
                          </m:sSub>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𝑆</m:t>
                              </m:r>
                            </m:e>
                          </m:d>
                        </m:e>
                      </m:d>
                      <m:r>
                        <a:rPr lang="sv-SE" sz="36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3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𝐺</m:t>
                          </m:r>
                        </m:sub>
                      </m:sSub>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sub>
                              </m:sSub>
                            </m:e>
                          </m:d>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r>
                            <a:rPr lang="sv-SE" sz="3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sub>
                          </m:sSub>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r>
                            <a:rPr lang="sv-SE" sz="3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𝑆</m:t>
                              </m:r>
                            </m:sub>
                          </m:sSub>
                          <m:r>
                            <a:rPr lang="sv-SE" sz="3600" i="1">
                              <a:effectLst/>
                              <a:latin typeface="Cambria Math" panose="02040503050406030204" pitchFamily="18" charset="0"/>
                              <a:ea typeface="Calibri" panose="020F0502020204030204" pitchFamily="34" charset="0"/>
                              <a:cs typeface="Times New Roman" panose="02020603050405020304" pitchFamily="18" charset="0"/>
                            </a:rPr>
                            <m:t>𝑆</m:t>
                          </m:r>
                        </m:e>
                      </m:d>
                    </m:oMath>
                  </m:oMathPara>
                </a14:m>
                <a:endParaRPr lang="sv-SE" sz="3600" i="1" dirty="0" smtClean="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3600" i="1">
                          <a:effectLst/>
                          <a:latin typeface="Cambria Math" panose="02040503050406030204" pitchFamily="18" charset="0"/>
                          <a:ea typeface="Calibri" panose="020F0502020204030204" pitchFamily="34" charset="0"/>
                          <a:cs typeface="Times New Roman" panose="02020603050405020304" pitchFamily="18" charset="0"/>
                        </a:rPr>
                        <m:t>+</m:t>
                      </m:r>
                      <m:r>
                        <a:rPr lang="sv-SE" sz="3600" i="1">
                          <a:effectLst/>
                          <a:latin typeface="Cambria Math" panose="02040503050406030204" pitchFamily="18" charset="0"/>
                          <a:ea typeface="Calibri" panose="020F0502020204030204" pitchFamily="34" charset="0"/>
                          <a:cs typeface="Times New Roman" panose="02020603050405020304" pitchFamily="18" charset="0"/>
                        </a:rPr>
                        <m:t>𝜆</m:t>
                      </m:r>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r>
                            <a:rPr lang="sv-SE" sz="3600" i="1">
                              <a:effectLst/>
                              <a:latin typeface="Cambria Math" panose="02040503050406030204" pitchFamily="18" charset="0"/>
                              <a:ea typeface="Calibri" panose="020F0502020204030204" pitchFamily="34" charset="0"/>
                              <a:cs typeface="Times New Roman" panose="02020603050405020304" pitchFamily="18" charset="0"/>
                            </a:rPr>
                            <m:t>+</m:t>
                          </m:r>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r>
                            <a:rPr lang="sv-SE" sz="3600" i="1">
                              <a:effectLst/>
                              <a:latin typeface="Cambria Math" panose="02040503050406030204" pitchFamily="18" charset="0"/>
                              <a:ea typeface="Calibri" panose="020F0502020204030204" pitchFamily="34" charset="0"/>
                              <a:cs typeface="Times New Roman" panose="02020603050405020304" pitchFamily="18" charset="0"/>
                            </a:rPr>
                            <m:t>−</m:t>
                          </m:r>
                          <m:r>
                            <a:rPr lang="sv-SE" sz="3600" i="1">
                              <a:effectLst/>
                              <a:latin typeface="Cambria Math" panose="02040503050406030204" pitchFamily="18" charset="0"/>
                              <a:ea typeface="Calibri" panose="020F0502020204030204" pitchFamily="34" charset="0"/>
                              <a:cs typeface="Times New Roman" panose="02020603050405020304" pitchFamily="18" charset="0"/>
                            </a:rPr>
                            <m:t>𝑀</m:t>
                          </m:r>
                        </m:e>
                      </m:d>
                    </m:oMath>
                  </m:oMathPara>
                </a14:m>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292100" y="649032"/>
                <a:ext cx="11671300" cy="3619389"/>
              </a:xfrm>
              <a:prstGeom prst="rect">
                <a:avLst/>
              </a:prstGeom>
              <a:blipFill rotWithShape="0">
                <a:blip r:embed="rId2"/>
                <a:stretch>
                  <a:fillRect l="-1619" t="-2189"/>
                </a:stretch>
              </a:blipFill>
            </p:spPr>
            <p:txBody>
              <a:bodyPr/>
              <a:lstStyle/>
              <a:p>
                <a:r>
                  <a:rPr lang="sv-SE">
                    <a:noFill/>
                  </a:rPr>
                  <a:t> </a:t>
                </a:r>
              </a:p>
            </p:txBody>
          </p:sp>
        </mc:Fallback>
      </mc:AlternateContent>
    </p:spTree>
    <p:extLst>
      <p:ext uri="{BB962C8B-B14F-4D97-AF65-F5344CB8AC3E}">
        <p14:creationId xmlns:p14="http://schemas.microsoft.com/office/powerpoint/2010/main" val="4164637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33</a:t>
            </a:fld>
            <a:endParaRPr lang="sv-SE"/>
          </a:p>
        </p:txBody>
      </p:sp>
      <mc:AlternateContent xmlns:mc="http://schemas.openxmlformats.org/markup-compatibility/2006" xmlns:a14="http://schemas.microsoft.com/office/drawing/2010/main">
        <mc:Choice Requires="a14">
          <p:sp>
            <p:nvSpPr>
              <p:cNvPr id="5" name="Rektangel 4"/>
              <p:cNvSpPr/>
              <p:nvPr/>
            </p:nvSpPr>
            <p:spPr>
              <a:xfrm>
                <a:off x="2514600" y="514771"/>
                <a:ext cx="6096000" cy="5495479"/>
              </a:xfrm>
              <a:prstGeom prst="rect">
                <a:avLst/>
              </a:prstGeom>
            </p:spPr>
            <p:txBody>
              <a:bodyPr>
                <a:spAutoFit/>
              </a:bodyPr>
              <a:lstStyle/>
              <a:p>
                <a:pPr>
                  <a:lnSpc>
                    <a:spcPct val="107000"/>
                  </a:lnSpc>
                  <a:spcAft>
                    <a:spcPts val="800"/>
                  </a:spcAft>
                </a:pPr>
                <a:r>
                  <a:rPr lang="en-US" sz="24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The Kuhn Tucker conditions are:</a:t>
                </a:r>
              </a:p>
              <a:p>
                <a:pPr>
                  <a:lnSpc>
                    <a:spcPct val="107000"/>
                  </a:lnSpc>
                  <a:spcAft>
                    <a:spcPts val="800"/>
                  </a:spcAft>
                </a:pP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24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𝑺</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𝒅𝑭</m:t>
                          </m:r>
                        </m:den>
                      </m:f>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𝒅𝒉</m:t>
                          </m:r>
                        </m:den>
                      </m:f>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𝒅𝑺</m:t>
                          </m:r>
                        </m:den>
                      </m:f>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2400" b="1" i="1">
                          <a:effectLst/>
                          <a:latin typeface="Cambria Math" panose="02040503050406030204" pitchFamily="18" charset="0"/>
                          <a:ea typeface="Calibri" panose="020F0502020204030204" pitchFamily="34" charset="0"/>
                          <a:cs typeface="Times New Roman" panose="02020603050405020304" pitchFamily="18" charset="0"/>
                        </a:rPr>
                        <m:t>𝑭</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𝒅𝑭</m:t>
                          </m:r>
                        </m:den>
                      </m:f>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𝒉</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𝒅𝒉</m:t>
                          </m:r>
                        </m:den>
                      </m:f>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𝑺</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𝒅𝑺</m:t>
                          </m:r>
                        </m:den>
                      </m:f>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2400" b="1" i="1">
                          <a:effectLst/>
                          <a:latin typeface="Cambria Math" panose="02040503050406030204" pitchFamily="18" charset="0"/>
                          <a:ea typeface="Calibri" panose="020F0502020204030204" pitchFamily="34" charset="0"/>
                          <a:cs typeface="Times New Roman" panose="02020603050405020304" pitchFamily="18" charset="0"/>
                        </a:rPr>
                        <m:t>𝝀</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2400" b="1" i="1">
                              <a:effectLst/>
                              <a:latin typeface="Cambria Math" panose="02040503050406030204" pitchFamily="18" charset="0"/>
                              <a:ea typeface="Calibri" panose="020F0502020204030204" pitchFamily="34" charset="0"/>
                              <a:cs typeface="Times New Roman" panose="02020603050405020304" pitchFamily="18" charset="0"/>
                            </a:rPr>
                            <m:t>𝒅</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𝝀</m:t>
                          </m:r>
                        </m:den>
                      </m:f>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2400" b="1" i="1">
                          <a:effectLst/>
                          <a:latin typeface="Cambria Math" panose="02040503050406030204" pitchFamily="18" charset="0"/>
                          <a:ea typeface="Calibri" panose="020F0502020204030204" pitchFamily="34" charset="0"/>
                          <a:cs typeface="Times New Roman" panose="02020603050405020304" pitchFamily="18" charset="0"/>
                        </a:rPr>
                        <m:t>𝝀</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24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2400" b="1" i="1">
                              <a:effectLst/>
                              <a:latin typeface="Cambria Math" panose="02040503050406030204" pitchFamily="18" charset="0"/>
                              <a:ea typeface="Calibri" panose="020F0502020204030204" pitchFamily="34" charset="0"/>
                              <a:cs typeface="Times New Roman" panose="02020603050405020304" pitchFamily="18" charset="0"/>
                            </a:rPr>
                            <m:t>𝒅</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𝝀</m:t>
                          </m:r>
                        </m:den>
                      </m:f>
                      <m:r>
                        <a:rPr lang="sv-SE" sz="2400" b="1" i="1">
                          <a:effectLst/>
                          <a:latin typeface="Cambria Math" panose="02040503050406030204" pitchFamily="18" charset="0"/>
                          <a:ea typeface="Calibri" panose="020F0502020204030204" pitchFamily="34" charset="0"/>
                          <a:cs typeface="Times New Roman" panose="02020603050405020304" pitchFamily="18" charset="0"/>
                        </a:rPr>
                        <m:t>=</m:t>
                      </m:r>
                      <m:r>
                        <a:rPr lang="sv-SE" sz="24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2514600" y="514771"/>
                <a:ext cx="6096000" cy="5495479"/>
              </a:xfrm>
              <a:prstGeom prst="rect">
                <a:avLst/>
              </a:prstGeom>
              <a:blipFill rotWithShape="0">
                <a:blip r:embed="rId2"/>
                <a:stretch>
                  <a:fillRect l="-1600" t="-776"/>
                </a:stretch>
              </a:blipFill>
            </p:spPr>
            <p:txBody>
              <a:bodyPr/>
              <a:lstStyle/>
              <a:p>
                <a:r>
                  <a:rPr lang="sv-SE">
                    <a:noFill/>
                  </a:rPr>
                  <a:t> </a:t>
                </a:r>
              </a:p>
            </p:txBody>
          </p:sp>
        </mc:Fallback>
      </mc:AlternateContent>
    </p:spTree>
    <p:extLst>
      <p:ext uri="{BB962C8B-B14F-4D97-AF65-F5344CB8AC3E}">
        <p14:creationId xmlns:p14="http://schemas.microsoft.com/office/powerpoint/2010/main" val="3107626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34</a:t>
            </a:fld>
            <a:endParaRPr lang="sv-SE"/>
          </a:p>
        </p:txBody>
      </p:sp>
      <mc:AlternateContent xmlns:mc="http://schemas.openxmlformats.org/markup-compatibility/2006" xmlns:a14="http://schemas.microsoft.com/office/drawing/2010/main">
        <mc:Choice Requires="a14">
          <p:sp>
            <p:nvSpPr>
              <p:cNvPr id="5" name="Rektangel 4"/>
              <p:cNvSpPr/>
              <p:nvPr/>
            </p:nvSpPr>
            <p:spPr>
              <a:xfrm>
                <a:off x="1473200" y="354670"/>
                <a:ext cx="8915400" cy="5649495"/>
              </a:xfrm>
              <a:prstGeom prst="rect">
                <a:avLst/>
              </a:prstGeom>
            </p:spPr>
            <p:txBody>
              <a:bodyPr wrap="square">
                <a:spAutoFit/>
              </a:bodyPr>
              <a:lstStyle/>
              <a:p>
                <a:pPr>
                  <a:lnSpc>
                    <a:spcPct val="107000"/>
                  </a:lnSpc>
                  <a:spcAft>
                    <a:spcPts val="800"/>
                  </a:spcAft>
                </a:pPr>
                <a:r>
                  <a:rPr lang="en-US" sz="3600" b="1" dirty="0" smtClean="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Here, we have four of the constraints:</a:t>
                </a:r>
                <a:endParaRPr lang="sv-SE" sz="3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𝑴</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e>
                        </m:mr>
                        <m:mr>
                          <m:e>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𝒅𝑭</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e>
                        </m:mr>
                        <m:m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𝒅𝒉</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𝒅𝑺</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mr>
                            </m:m>
                          </m:e>
                        </m:mr>
                      </m:m>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1473200" y="354670"/>
                <a:ext cx="8915400" cy="5649495"/>
              </a:xfrm>
              <a:prstGeom prst="rect">
                <a:avLst/>
              </a:prstGeom>
              <a:blipFill rotWithShape="0">
                <a:blip r:embed="rId2"/>
                <a:stretch>
                  <a:fillRect l="-2120" t="-1402"/>
                </a:stretch>
              </a:blipFill>
            </p:spPr>
            <p:txBody>
              <a:bodyPr/>
              <a:lstStyle/>
              <a:p>
                <a:r>
                  <a:rPr lang="sv-SE">
                    <a:noFill/>
                  </a:rPr>
                  <a:t> </a:t>
                </a:r>
              </a:p>
            </p:txBody>
          </p:sp>
        </mc:Fallback>
      </mc:AlternateContent>
    </p:spTree>
    <p:extLst>
      <p:ext uri="{BB962C8B-B14F-4D97-AF65-F5344CB8AC3E}">
        <p14:creationId xmlns:p14="http://schemas.microsoft.com/office/powerpoint/2010/main" val="4146564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35</a:t>
            </a:fld>
            <a:endParaRPr lang="sv-SE"/>
          </a:p>
        </p:txBody>
      </p:sp>
      <mc:AlternateContent xmlns:mc="http://schemas.openxmlformats.org/markup-compatibility/2006" xmlns:a14="http://schemas.microsoft.com/office/drawing/2010/main">
        <mc:Choice Requires="a14">
          <p:sp>
            <p:nvSpPr>
              <p:cNvPr id="5" name="Rektangel 4"/>
              <p:cNvSpPr/>
              <p:nvPr/>
            </p:nvSpPr>
            <p:spPr>
              <a:xfrm>
                <a:off x="406400" y="306072"/>
                <a:ext cx="11353800" cy="5251887"/>
              </a:xfrm>
              <a:prstGeom prst="rect">
                <a:avLst/>
              </a:prstGeom>
            </p:spPr>
            <p:txBody>
              <a:bodyPr wrap="square">
                <a:spAutoFit/>
              </a:bodyPr>
              <a:lstStyle/>
              <a:p>
                <a:pPr>
                  <a:lnSpc>
                    <a:spcPct val="107000"/>
                  </a:lnSpc>
                  <a:spcAft>
                    <a:spcPts val="800"/>
                  </a:spcAft>
                </a:pPr>
                <a:r>
                  <a:rPr lang="en-US" sz="4000" b="1" dirty="0" smtClean="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Assumption: </a:t>
                </a:r>
              </a:p>
              <a:p>
                <a:pPr>
                  <a:lnSpc>
                    <a:spcPct val="107000"/>
                  </a:lnSpc>
                  <a:spcAft>
                    <a:spcPts val="800"/>
                  </a:spcAft>
                </a:pPr>
                <a:r>
                  <a:rPr lang="en-US" sz="4000" b="1" dirty="0" smtClean="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The optimal solution is an interior solution. </a:t>
                </a:r>
                <a:endParaRPr lang="sv-SE" sz="40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𝐹</m:t>
                      </m:r>
                      <m:r>
                        <a:rPr lang="en-US" sz="4000" i="1">
                          <a:effectLst/>
                          <a:latin typeface="Cambria Math" panose="02040503050406030204" pitchFamily="18" charset="0"/>
                          <a:ea typeface="Calibri" panose="020F0502020204030204" pitchFamily="34" charset="0"/>
                          <a:cs typeface="Times New Roman" panose="02020603050405020304" pitchFamily="18" charset="0"/>
                        </a:rPr>
                        <m:t>&gt;0;</m:t>
                      </m:r>
                      <m:r>
                        <a:rPr lang="en-US" sz="4000" i="1">
                          <a:effectLst/>
                          <a:latin typeface="Cambria Math" panose="02040503050406030204" pitchFamily="18" charset="0"/>
                          <a:ea typeface="Calibri" panose="020F0502020204030204" pitchFamily="34" charset="0"/>
                          <a:cs typeface="Times New Roman" panose="02020603050405020304" pitchFamily="18" charset="0"/>
                        </a:rPr>
                        <m:t>h</m:t>
                      </m:r>
                      <m:r>
                        <a:rPr lang="en-US" sz="4000" i="1">
                          <a:effectLst/>
                          <a:latin typeface="Cambria Math" panose="02040503050406030204" pitchFamily="18" charset="0"/>
                          <a:ea typeface="Calibri" panose="020F0502020204030204" pitchFamily="34" charset="0"/>
                          <a:cs typeface="Times New Roman" panose="02020603050405020304" pitchFamily="18" charset="0"/>
                        </a:rPr>
                        <m:t>&gt;0;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𝑆</m:t>
                      </m:r>
                      <m:r>
                        <a:rPr lang="en-US" sz="4000" i="1">
                          <a:effectLst/>
                          <a:latin typeface="Cambria Math" panose="02040503050406030204" pitchFamily="18" charset="0"/>
                          <a:ea typeface="Calibri" panose="020F0502020204030204" pitchFamily="34" charset="0"/>
                          <a:cs typeface="Times New Roman" panose="02020603050405020304" pitchFamily="18" charset="0"/>
                        </a:rPr>
                        <m:t>&gt;0;</m:t>
                      </m:r>
                      <m:r>
                        <a:rPr lang="sv-SE" sz="4000" i="1">
                          <a:effectLst/>
                          <a:latin typeface="Cambria Math" panose="02040503050406030204" pitchFamily="18" charset="0"/>
                          <a:ea typeface="Calibri" panose="020F0502020204030204" pitchFamily="34" charset="0"/>
                          <a:cs typeface="Times New Roman" panose="02020603050405020304" pitchFamily="18" charset="0"/>
                        </a:rPr>
                        <m:t>𝜆</m:t>
                      </m:r>
                      <m:r>
                        <a:rPr lang="sv-SE" sz="4000" i="1">
                          <a:effectLst/>
                          <a:latin typeface="Cambria Math" panose="02040503050406030204" pitchFamily="18" charset="0"/>
                          <a:ea typeface="Calibri" panose="020F0502020204030204" pitchFamily="34" charset="0"/>
                          <a:cs typeface="Times New Roman" panose="02020603050405020304" pitchFamily="18" charset="0"/>
                        </a:rPr>
                        <m:t>&gt;0 </m:t>
                      </m:r>
                    </m:oMath>
                  </m:oMathPara>
                </a14:m>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As a consequence, we know that:</a:t>
                </a:r>
                <a:endParaRPr lang="sv-SE" sz="40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4000" i="1">
                              <a:effectLst/>
                              <a:latin typeface="Cambria Math" panose="02040503050406030204" pitchFamily="18" charset="0"/>
                              <a:ea typeface="Calibri" panose="020F0502020204030204" pitchFamily="34" charset="0"/>
                              <a:cs typeface="Times New Roman" panose="02020603050405020304" pitchFamily="18" charset="0"/>
                            </a:rPr>
                            <m:t>𝑑𝐿</m:t>
                          </m:r>
                        </m:num>
                        <m:den>
                          <m:r>
                            <a:rPr lang="sv-SE" sz="4000" i="1">
                              <a:effectLst/>
                              <a:latin typeface="Cambria Math" panose="02040503050406030204" pitchFamily="18" charset="0"/>
                              <a:ea typeface="Calibri" panose="020F0502020204030204" pitchFamily="34" charset="0"/>
                              <a:cs typeface="Times New Roman" panose="02020603050405020304" pitchFamily="18" charset="0"/>
                            </a:rPr>
                            <m:t>𝑑</m:t>
                          </m:r>
                          <m:r>
                            <a:rPr lang="sv-SE" sz="4000" i="1">
                              <a:effectLst/>
                              <a:latin typeface="Cambria Math" panose="02040503050406030204" pitchFamily="18" charset="0"/>
                              <a:ea typeface="Calibri" panose="020F0502020204030204" pitchFamily="34" charset="0"/>
                              <a:cs typeface="Times New Roman" panose="02020603050405020304" pitchFamily="18" charset="0"/>
                            </a:rPr>
                            <m:t>𝜆</m:t>
                          </m:r>
                        </m:den>
                      </m:f>
                      <m:r>
                        <a:rPr lang="sv-SE" sz="4000" i="1">
                          <a:effectLst/>
                          <a:latin typeface="Cambria Math" panose="02040503050406030204" pitchFamily="18" charset="0"/>
                          <a:ea typeface="Calibri" panose="020F0502020204030204" pitchFamily="34" charset="0"/>
                          <a:cs typeface="Times New Roman" panose="02020603050405020304" pitchFamily="18" charset="0"/>
                        </a:rPr>
                        <m:t>=0; </m:t>
                      </m:r>
                      <m:f>
                        <m:fPr>
                          <m:ctrlPr>
                            <a:rPr lang="sv-SE"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4000" i="1">
                              <a:effectLst/>
                              <a:latin typeface="Cambria Math" panose="02040503050406030204" pitchFamily="18" charset="0"/>
                              <a:ea typeface="Calibri" panose="020F0502020204030204" pitchFamily="34" charset="0"/>
                              <a:cs typeface="Times New Roman" panose="02020603050405020304" pitchFamily="18" charset="0"/>
                            </a:rPr>
                            <m:t>𝑑𝐿</m:t>
                          </m:r>
                        </m:num>
                        <m:den>
                          <m:r>
                            <a:rPr lang="sv-SE" sz="4000" i="1">
                              <a:effectLst/>
                              <a:latin typeface="Cambria Math" panose="02040503050406030204" pitchFamily="18" charset="0"/>
                              <a:ea typeface="Calibri" panose="020F0502020204030204" pitchFamily="34" charset="0"/>
                              <a:cs typeface="Times New Roman" panose="02020603050405020304" pitchFamily="18" charset="0"/>
                            </a:rPr>
                            <m:t>𝑑𝐹</m:t>
                          </m:r>
                        </m:den>
                      </m:f>
                      <m:r>
                        <a:rPr lang="sv-SE" sz="4000" i="1">
                          <a:effectLst/>
                          <a:latin typeface="Cambria Math" panose="02040503050406030204" pitchFamily="18" charset="0"/>
                          <a:ea typeface="Calibri" panose="020F0502020204030204" pitchFamily="34" charset="0"/>
                          <a:cs typeface="Times New Roman" panose="02020603050405020304" pitchFamily="18" charset="0"/>
                        </a:rPr>
                        <m:t>=0; </m:t>
                      </m:r>
                      <m:f>
                        <m:fPr>
                          <m:ctrlPr>
                            <a:rPr lang="sv-SE"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4000" i="1">
                              <a:effectLst/>
                              <a:latin typeface="Cambria Math" panose="02040503050406030204" pitchFamily="18" charset="0"/>
                              <a:ea typeface="Calibri" panose="020F0502020204030204" pitchFamily="34" charset="0"/>
                              <a:cs typeface="Times New Roman" panose="02020603050405020304" pitchFamily="18" charset="0"/>
                            </a:rPr>
                            <m:t>𝑑𝐿</m:t>
                          </m:r>
                        </m:num>
                        <m:den>
                          <m:r>
                            <a:rPr lang="sv-SE" sz="4000" i="1">
                              <a:effectLst/>
                              <a:latin typeface="Cambria Math" panose="02040503050406030204" pitchFamily="18" charset="0"/>
                              <a:ea typeface="Calibri" panose="020F0502020204030204" pitchFamily="34" charset="0"/>
                              <a:cs typeface="Times New Roman" panose="02020603050405020304" pitchFamily="18" charset="0"/>
                            </a:rPr>
                            <m:t>𝑑h</m:t>
                          </m:r>
                        </m:den>
                      </m:f>
                      <m:r>
                        <a:rPr lang="sv-SE" sz="4000" i="1">
                          <a:effectLst/>
                          <a:latin typeface="Cambria Math" panose="02040503050406030204" pitchFamily="18" charset="0"/>
                          <a:ea typeface="Calibri" panose="020F0502020204030204" pitchFamily="34" charset="0"/>
                          <a:cs typeface="Times New Roman" panose="02020603050405020304" pitchFamily="18" charset="0"/>
                        </a:rPr>
                        <m:t>=0;</m:t>
                      </m:r>
                      <m:f>
                        <m:fPr>
                          <m:ctrlPr>
                            <a:rPr lang="sv-SE"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4000" i="1">
                              <a:effectLst/>
                              <a:latin typeface="Cambria Math" panose="02040503050406030204" pitchFamily="18" charset="0"/>
                              <a:ea typeface="Calibri" panose="020F0502020204030204" pitchFamily="34" charset="0"/>
                              <a:cs typeface="Times New Roman" panose="02020603050405020304" pitchFamily="18" charset="0"/>
                            </a:rPr>
                            <m:t>𝑑𝐿</m:t>
                          </m:r>
                        </m:num>
                        <m:den>
                          <m:r>
                            <a:rPr lang="sv-SE" sz="4000" i="1">
                              <a:effectLst/>
                              <a:latin typeface="Cambria Math" panose="02040503050406030204" pitchFamily="18" charset="0"/>
                              <a:ea typeface="Calibri" panose="020F0502020204030204" pitchFamily="34" charset="0"/>
                              <a:cs typeface="Times New Roman" panose="02020603050405020304" pitchFamily="18" charset="0"/>
                            </a:rPr>
                            <m:t>𝑑𝑆</m:t>
                          </m:r>
                        </m:den>
                      </m:f>
                      <m:r>
                        <a:rPr lang="sv-SE" sz="4000" i="1">
                          <a:effectLst/>
                          <a:latin typeface="Cambria Math" panose="02040503050406030204" pitchFamily="18" charset="0"/>
                          <a:ea typeface="Calibri" panose="020F0502020204030204" pitchFamily="34" charset="0"/>
                          <a:cs typeface="Times New Roman" panose="02020603050405020304" pitchFamily="18" charset="0"/>
                        </a:rPr>
                        <m:t>=0 </m:t>
                      </m:r>
                    </m:oMath>
                  </m:oMathPara>
                </a14:m>
                <a:endParaRPr lang="sv-SE"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406400" y="306072"/>
                <a:ext cx="11353800" cy="5251887"/>
              </a:xfrm>
              <a:prstGeom prst="rect">
                <a:avLst/>
              </a:prstGeom>
              <a:blipFill rotWithShape="0">
                <a:blip r:embed="rId2"/>
                <a:stretch>
                  <a:fillRect l="-1933" t="-1856"/>
                </a:stretch>
              </a:blipFill>
            </p:spPr>
            <p:txBody>
              <a:bodyPr/>
              <a:lstStyle/>
              <a:p>
                <a:r>
                  <a:rPr lang="sv-SE">
                    <a:noFill/>
                  </a:rPr>
                  <a:t> </a:t>
                </a:r>
              </a:p>
            </p:txBody>
          </p:sp>
        </mc:Fallback>
      </mc:AlternateContent>
    </p:spTree>
    <p:extLst>
      <p:ext uri="{BB962C8B-B14F-4D97-AF65-F5344CB8AC3E}">
        <p14:creationId xmlns:p14="http://schemas.microsoft.com/office/powerpoint/2010/main" val="2447585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36</a:t>
            </a:fld>
            <a:endParaRPr lang="sv-SE"/>
          </a:p>
        </p:txBody>
      </p:sp>
      <mc:AlternateContent xmlns:mc="http://schemas.openxmlformats.org/markup-compatibility/2006" xmlns:a14="http://schemas.microsoft.com/office/drawing/2010/main">
        <mc:Choice Requires="a14">
          <p:sp>
            <p:nvSpPr>
              <p:cNvPr id="5" name="Rektangel 4"/>
              <p:cNvSpPr/>
              <p:nvPr/>
            </p:nvSpPr>
            <p:spPr>
              <a:xfrm>
                <a:off x="965200" y="298357"/>
                <a:ext cx="10185400" cy="6240555"/>
              </a:xfrm>
              <a:prstGeom prst="rect">
                <a:avLst/>
              </a:prstGeom>
            </p:spPr>
            <p:txBody>
              <a:bodyPr wrap="square">
                <a:spAutoFit/>
              </a:bodyPr>
              <a:lstStyle/>
              <a:p>
                <a:pPr>
                  <a:lnSpc>
                    <a:spcPct val="107000"/>
                  </a:lnSpc>
                  <a:spcAft>
                    <a:spcPts val="800"/>
                  </a:spcAft>
                </a:pPr>
                <a:r>
                  <a:rPr lang="en-US" sz="3600" b="1" dirty="0" smtClean="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This means that the following equation system should be solved:</a:t>
                </a:r>
                <a:endParaRPr lang="sv-SE" sz="3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m>
                        <m:mPr>
                          <m:mcs>
                            <m:mc>
                              <m:mcPr>
                                <m:count m:val="1"/>
                                <m:mcJc m:val="center"/>
                              </m:mcPr>
                            </m:mc>
                          </m:mcs>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mPr>
                        <m:mr>
                          <m:e>
                            <m:f>
                              <m:f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i="1">
                                    <a:effectLst/>
                                    <a:latin typeface="Cambria Math" panose="02040503050406030204" pitchFamily="18" charset="0"/>
                                    <a:ea typeface="Calibri" panose="020F0502020204030204" pitchFamily="34" charset="0"/>
                                    <a:cs typeface="Times New Roman" panose="02020603050405020304" pitchFamily="18" charset="0"/>
                                  </a:rPr>
                                  <m:t>𝑑𝐿</m:t>
                                </m:r>
                              </m:num>
                              <m:den>
                                <m:r>
                                  <a:rPr lang="sv-SE" sz="3600" i="1">
                                    <a:effectLst/>
                                    <a:latin typeface="Cambria Math" panose="02040503050406030204" pitchFamily="18" charset="0"/>
                                    <a:ea typeface="Calibri" panose="020F0502020204030204" pitchFamily="34" charset="0"/>
                                    <a:cs typeface="Times New Roman" panose="02020603050405020304" pitchFamily="18" charset="0"/>
                                  </a:rPr>
                                  <m:t>𝑑</m:t>
                                </m:r>
                                <m:r>
                                  <a:rPr lang="sv-SE" sz="3600" i="1">
                                    <a:effectLst/>
                                    <a:latin typeface="Cambria Math" panose="02040503050406030204" pitchFamily="18" charset="0"/>
                                    <a:ea typeface="Calibri" panose="020F0502020204030204" pitchFamily="34" charset="0"/>
                                    <a:cs typeface="Times New Roman" panose="02020603050405020304" pitchFamily="18" charset="0"/>
                                  </a:rPr>
                                  <m:t>𝜆</m:t>
                                </m:r>
                              </m:den>
                            </m:f>
                            <m:r>
                              <a:rPr lang="sv-SE" sz="3600" i="1">
                                <a:effectLst/>
                                <a:latin typeface="Cambria Math" panose="02040503050406030204" pitchFamily="18" charset="0"/>
                                <a:ea typeface="Calibri" panose="020F0502020204030204" pitchFamily="34" charset="0"/>
                                <a:cs typeface="Times New Roman" panose="02020603050405020304" pitchFamily="18" charset="0"/>
                              </a:rPr>
                              <m:t>=</m:t>
                            </m:r>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r>
                              <a:rPr lang="sv-SE" sz="3600" i="1">
                                <a:effectLst/>
                                <a:latin typeface="Cambria Math" panose="02040503050406030204" pitchFamily="18" charset="0"/>
                                <a:ea typeface="Calibri" panose="020F0502020204030204" pitchFamily="34" charset="0"/>
                                <a:cs typeface="Times New Roman" panose="02020603050405020304" pitchFamily="18" charset="0"/>
                              </a:rPr>
                              <m:t>+</m:t>
                            </m:r>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r>
                              <a:rPr lang="sv-SE" sz="3600" i="1">
                                <a:effectLst/>
                                <a:latin typeface="Cambria Math" panose="02040503050406030204" pitchFamily="18" charset="0"/>
                                <a:ea typeface="Calibri" panose="020F0502020204030204" pitchFamily="34" charset="0"/>
                                <a:cs typeface="Times New Roman" panose="02020603050405020304" pitchFamily="18" charset="0"/>
                              </a:rPr>
                              <m:t>−</m:t>
                            </m:r>
                            <m:r>
                              <a:rPr lang="sv-SE" sz="3600" i="1">
                                <a:effectLst/>
                                <a:latin typeface="Cambria Math" panose="02040503050406030204" pitchFamily="18" charset="0"/>
                                <a:ea typeface="Calibri" panose="020F0502020204030204" pitchFamily="34" charset="0"/>
                                <a:cs typeface="Times New Roman" panose="02020603050405020304" pitchFamily="18" charset="0"/>
                              </a:rPr>
                              <m:t>𝑀</m:t>
                            </m:r>
                            <m:r>
                              <a:rPr lang="sv-SE" sz="3600" i="1">
                                <a:effectLst/>
                                <a:latin typeface="Cambria Math" panose="02040503050406030204" pitchFamily="18" charset="0"/>
                                <a:ea typeface="Calibri" panose="020F0502020204030204" pitchFamily="34" charset="0"/>
                                <a:cs typeface="Times New Roman" panose="02020603050405020304" pitchFamily="18" charset="0"/>
                              </a:rPr>
                              <m:t>                                       =0</m:t>
                            </m:r>
                          </m:e>
                        </m:mr>
                        <m:mr>
                          <m:e>
                            <m:f>
                              <m:f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i="1">
                                    <a:effectLst/>
                                    <a:latin typeface="Cambria Math" panose="02040503050406030204" pitchFamily="18" charset="0"/>
                                    <a:ea typeface="Calibri" panose="020F0502020204030204" pitchFamily="34" charset="0"/>
                                    <a:cs typeface="Times New Roman" panose="02020603050405020304" pitchFamily="18" charset="0"/>
                                  </a:rPr>
                                  <m:t>𝑑𝐿</m:t>
                                </m:r>
                              </m:num>
                              <m:den>
                                <m:r>
                                  <a:rPr lang="sv-SE" sz="3600" i="1">
                                    <a:effectLst/>
                                    <a:latin typeface="Cambria Math" panose="02040503050406030204" pitchFamily="18" charset="0"/>
                                    <a:ea typeface="Calibri" panose="020F0502020204030204" pitchFamily="34" charset="0"/>
                                    <a:cs typeface="Times New Roman" panose="02020603050405020304" pitchFamily="18" charset="0"/>
                                  </a:rPr>
                                  <m:t>𝑑𝐹</m:t>
                                </m:r>
                              </m:den>
                            </m:f>
                            <m:r>
                              <a:rPr lang="sv-SE" sz="3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𝜋</m:t>
                                </m:r>
                              </m:sub>
                            </m:sSub>
                            <m:sSubSup>
                              <m:sSubSup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sub>
                              <m:sup>
                                <m:r>
                                  <a:rPr lang="sv-SE" sz="3600"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e>
                            </m:d>
                            <m:r>
                              <a:rPr lang="sv-SE" sz="3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𝐺</m:t>
                                </m:r>
                              </m:sub>
                            </m:sSub>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i="1">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𝐹</m:t>
                                    </m:r>
                                  </m:sub>
                                </m:sSub>
                              </m:e>
                            </m:d>
                            <m:r>
                              <a:rPr lang="sv-SE" sz="3600" i="1">
                                <a:effectLst/>
                                <a:latin typeface="Cambria Math" panose="02040503050406030204" pitchFamily="18" charset="0"/>
                                <a:ea typeface="Calibri" panose="020F0502020204030204" pitchFamily="34" charset="0"/>
                                <a:cs typeface="Times New Roman" panose="02020603050405020304" pitchFamily="18" charset="0"/>
                              </a:rPr>
                              <m:t>+</m:t>
                            </m:r>
                            <m:r>
                              <a:rPr lang="sv-SE" sz="3600" i="1">
                                <a:effectLst/>
                                <a:latin typeface="Cambria Math" panose="02040503050406030204" pitchFamily="18" charset="0"/>
                                <a:ea typeface="Calibri" panose="020F0502020204030204" pitchFamily="34" charset="0"/>
                                <a:cs typeface="Times New Roman" panose="02020603050405020304" pitchFamily="18" charset="0"/>
                              </a:rPr>
                              <m:t>𝜆</m:t>
                            </m:r>
                            <m:r>
                              <a:rPr lang="sv-SE" sz="3600" i="1">
                                <a:effectLst/>
                                <a:latin typeface="Cambria Math" panose="02040503050406030204" pitchFamily="18" charset="0"/>
                                <a:ea typeface="Calibri" panose="020F0502020204030204" pitchFamily="34" charset="0"/>
                                <a:cs typeface="Times New Roman" panose="02020603050405020304" pitchFamily="18" charset="0"/>
                              </a:rPr>
                              <m:t>  =0</m:t>
                            </m:r>
                          </m:e>
                        </m:mr>
                        <m:mr>
                          <m:e>
                            <m:m>
                              <m:mPr>
                                <m:mcs>
                                  <m:mc>
                                    <m:mcPr>
                                      <m:count m:val="1"/>
                                      <m:mcJc m:val="center"/>
                                    </m:mcPr>
                                  </m:mc>
                                </m:mcs>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mPr>
                              <m:mr>
                                <m:e>
                                  <m:f>
                                    <m:f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i="1">
                                          <a:effectLst/>
                                          <a:latin typeface="Cambria Math" panose="02040503050406030204" pitchFamily="18" charset="0"/>
                                          <a:ea typeface="Calibri" panose="020F0502020204030204" pitchFamily="34" charset="0"/>
                                          <a:cs typeface="Times New Roman" panose="02020603050405020304" pitchFamily="18" charset="0"/>
                                        </a:rPr>
                                        <m:t>𝑑𝐿</m:t>
                                      </m:r>
                                    </m:num>
                                    <m:den>
                                      <m:r>
                                        <a:rPr lang="sv-SE" sz="3600" i="1">
                                          <a:effectLst/>
                                          <a:latin typeface="Cambria Math" panose="02040503050406030204" pitchFamily="18" charset="0"/>
                                          <a:ea typeface="Calibri" panose="020F0502020204030204" pitchFamily="34" charset="0"/>
                                          <a:cs typeface="Times New Roman" panose="02020603050405020304" pitchFamily="18" charset="0"/>
                                        </a:rPr>
                                        <m:t>𝑑h</m:t>
                                      </m:r>
                                    </m:den>
                                  </m:f>
                                  <m:r>
                                    <a:rPr lang="sv-SE" sz="3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𝜋</m:t>
                                      </m:r>
                                    </m:sub>
                                  </m:sSub>
                                  <m:sSubSup>
                                    <m:sSubSup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sub>
                                    <m:sup>
                                      <m:r>
                                        <a:rPr lang="sv-SE" sz="3600"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e>
                                  </m:d>
                                  <m:r>
                                    <a:rPr lang="sv-SE" sz="3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𝐺</m:t>
                                      </m:r>
                                    </m:sub>
                                  </m:sSub>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h</m:t>
                                      </m:r>
                                    </m:sub>
                                  </m:sSub>
                                  <m:r>
                                    <a:rPr lang="sv-SE" sz="3600" i="1">
                                      <a:effectLst/>
                                      <a:latin typeface="Cambria Math" panose="02040503050406030204" pitchFamily="18" charset="0"/>
                                      <a:ea typeface="Calibri" panose="020F0502020204030204" pitchFamily="34" charset="0"/>
                                      <a:cs typeface="Times New Roman" panose="02020603050405020304" pitchFamily="18" charset="0"/>
                                    </a:rPr>
                                    <m:t>+</m:t>
                                  </m:r>
                                  <m:r>
                                    <a:rPr lang="sv-SE" sz="3600" i="1">
                                      <a:effectLst/>
                                      <a:latin typeface="Cambria Math" panose="02040503050406030204" pitchFamily="18" charset="0"/>
                                      <a:ea typeface="Calibri" panose="020F0502020204030204" pitchFamily="34" charset="0"/>
                                      <a:cs typeface="Times New Roman" panose="02020603050405020304" pitchFamily="18" charset="0"/>
                                    </a:rPr>
                                    <m:t>𝜆</m:t>
                                  </m:r>
                                  <m:r>
                                    <a:rPr lang="sv-SE" sz="3600" i="1">
                                      <a:effectLst/>
                                      <a:latin typeface="Cambria Math" panose="02040503050406030204" pitchFamily="18" charset="0"/>
                                      <a:ea typeface="Calibri" panose="020F0502020204030204" pitchFamily="34" charset="0"/>
                                      <a:cs typeface="Times New Roman" panose="02020603050405020304" pitchFamily="18" charset="0"/>
                                    </a:rPr>
                                    <m:t>                =0 </m:t>
                                  </m:r>
                                </m:e>
                              </m:mr>
                              <m:mr>
                                <m:e>
                                  <m:f>
                                    <m:f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i="1">
                                          <a:effectLst/>
                                          <a:latin typeface="Cambria Math" panose="02040503050406030204" pitchFamily="18" charset="0"/>
                                          <a:ea typeface="Calibri" panose="020F0502020204030204" pitchFamily="34" charset="0"/>
                                          <a:cs typeface="Times New Roman" panose="02020603050405020304" pitchFamily="18" charset="0"/>
                                        </a:rPr>
                                        <m:t>𝑑𝐿</m:t>
                                      </m:r>
                                    </m:num>
                                    <m:den>
                                      <m:r>
                                        <a:rPr lang="sv-SE" sz="3600" i="1">
                                          <a:effectLst/>
                                          <a:latin typeface="Cambria Math" panose="02040503050406030204" pitchFamily="18" charset="0"/>
                                          <a:ea typeface="Calibri" panose="020F0502020204030204" pitchFamily="34" charset="0"/>
                                          <a:cs typeface="Times New Roman" panose="02020603050405020304" pitchFamily="18" charset="0"/>
                                        </a:rPr>
                                        <m:t>𝑑𝑆</m:t>
                                      </m:r>
                                    </m:den>
                                  </m:f>
                                  <m:r>
                                    <a:rPr lang="sv-SE" sz="36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𝜋</m:t>
                                      </m:r>
                                    </m:sub>
                                  </m:sSub>
                                  <m:sSubSup>
                                    <m:sSubSup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𝑆</m:t>
                                      </m:r>
                                    </m:sub>
                                    <m:sup>
                                      <m:r>
                                        <a:rPr lang="sv-SE" sz="3600"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𝑆</m:t>
                                      </m:r>
                                    </m:e>
                                  </m:d>
                                  <m:r>
                                    <a:rPr lang="sv-SE" sz="3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𝐺</m:t>
                                      </m:r>
                                    </m:sub>
                                  </m:sSub>
                                  <m:sSub>
                                    <m:sSubPr>
                                      <m:ctrlPr>
                                        <a:rPr lang="sv-SE"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i="1">
                                          <a:effectLst/>
                                          <a:latin typeface="Cambria Math" panose="02040503050406030204" pitchFamily="18" charset="0"/>
                                          <a:ea typeface="Calibri" panose="020F0502020204030204" pitchFamily="34" charset="0"/>
                                          <a:cs typeface="Times New Roman" panose="02020603050405020304" pitchFamily="18" charset="0"/>
                                        </a:rPr>
                                        <m:t>𝛼</m:t>
                                      </m:r>
                                    </m:e>
                                    <m:sub>
                                      <m:r>
                                        <a:rPr lang="sv-SE" sz="3600" i="1">
                                          <a:effectLst/>
                                          <a:latin typeface="Cambria Math" panose="02040503050406030204" pitchFamily="18" charset="0"/>
                                          <a:ea typeface="Calibri" panose="020F0502020204030204" pitchFamily="34" charset="0"/>
                                          <a:cs typeface="Times New Roman" panose="02020603050405020304" pitchFamily="18" charset="0"/>
                                        </a:rPr>
                                        <m:t>𝑆</m:t>
                                      </m:r>
                                    </m:sub>
                                  </m:sSub>
                                  <m:r>
                                    <a:rPr lang="sv-SE" sz="3600" i="1">
                                      <a:effectLst/>
                                      <a:latin typeface="Cambria Math" panose="02040503050406030204" pitchFamily="18" charset="0"/>
                                      <a:ea typeface="Calibri" panose="020F0502020204030204" pitchFamily="34" charset="0"/>
                                      <a:cs typeface="Times New Roman" panose="02020603050405020304" pitchFamily="18" charset="0"/>
                                    </a:rPr>
                                    <m:t>                         =0 </m:t>
                                  </m:r>
                                </m:e>
                              </m:mr>
                            </m:m>
                          </m:e>
                        </m:mr>
                      </m:m>
                    </m:oMath>
                  </m:oMathPara>
                </a14:m>
                <a:endParaRPr lang="sv-SE"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965200" y="298357"/>
                <a:ext cx="10185400" cy="6240555"/>
              </a:xfrm>
              <a:prstGeom prst="rect">
                <a:avLst/>
              </a:prstGeom>
              <a:blipFill rotWithShape="0">
                <a:blip r:embed="rId2"/>
                <a:stretch>
                  <a:fillRect l="-1795" t="-1367"/>
                </a:stretch>
              </a:blipFill>
            </p:spPr>
            <p:txBody>
              <a:bodyPr/>
              <a:lstStyle/>
              <a:p>
                <a:r>
                  <a:rPr lang="sv-SE">
                    <a:noFill/>
                  </a:rPr>
                  <a:t> </a:t>
                </a:r>
              </a:p>
            </p:txBody>
          </p:sp>
        </mc:Fallback>
      </mc:AlternateContent>
    </p:spTree>
    <p:extLst>
      <p:ext uri="{BB962C8B-B14F-4D97-AF65-F5344CB8AC3E}">
        <p14:creationId xmlns:p14="http://schemas.microsoft.com/office/powerpoint/2010/main" val="2046265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37</a:t>
            </a:fld>
            <a:endParaRPr lang="sv-SE"/>
          </a:p>
        </p:txBody>
      </p:sp>
      <mc:AlternateContent xmlns:mc="http://schemas.openxmlformats.org/markup-compatibility/2006" xmlns:a14="http://schemas.microsoft.com/office/drawing/2010/main">
        <mc:Choice Requires="a14">
          <p:sp>
            <p:nvSpPr>
              <p:cNvPr id="5" name="Rektangel 4"/>
              <p:cNvSpPr/>
              <p:nvPr/>
            </p:nvSpPr>
            <p:spPr>
              <a:xfrm>
                <a:off x="749300" y="203201"/>
                <a:ext cx="10490200" cy="5837817"/>
              </a:xfrm>
              <a:prstGeom prst="rect">
                <a:avLst/>
              </a:prstGeom>
            </p:spPr>
            <p:txBody>
              <a:bodyPr wrap="square">
                <a:spAutoFit/>
              </a:bodyPr>
              <a:lstStyle/>
              <a:p>
                <a:pPr>
                  <a:lnSpc>
                    <a:spcPct val="107000"/>
                  </a:lnSpc>
                  <a:spcAft>
                    <a:spcPts val="800"/>
                  </a:spcAft>
                </a:pPr>
                <a:r>
                  <a:rPr lang="en-US" sz="3600" b="1" dirty="0" smtClean="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system with four equations and four endogenous variables is partly separable. </a:t>
                </a:r>
              </a:p>
              <a:p>
                <a:pPr>
                  <a:lnSpc>
                    <a:spcPct val="107000"/>
                  </a:lnSpc>
                  <a:spcAft>
                    <a:spcPts val="800"/>
                  </a:spcAft>
                </a:pPr>
                <a:endParaRPr lang="en-US" sz="3600" b="1"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36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It may be split into one system with tree equations and three endogenous variables </a:t>
                </a:r>
                <a14:m>
                  <m:oMath xmlns:m="http://schemas.openxmlformats.org/officeDocument/2006/math">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𝑭</m:t>
                    </m:r>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𝒂𝒏𝒅</m:t>
                    </m:r>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𝝀</m:t>
                    </m:r>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and a separate equation with only one endogenous variable, </a:t>
                </a:r>
                <a14:m>
                  <m:oMath xmlns:m="http://schemas.openxmlformats.org/officeDocument/2006/math">
                    <m:r>
                      <a:rPr lang="en-US" sz="36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𝑺</m:t>
                    </m:r>
                  </m:oMath>
                </a14:m>
                <a:r>
                  <a:rPr lang="en-US"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en-US" sz="36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3600" b="1"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3600" b="1" dirty="0" smtClean="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Stars </a:t>
                </a:r>
                <a:r>
                  <a:rPr lang="en-US" sz="3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denote optimal values.</a:t>
                </a:r>
                <a:endParaRPr lang="sv-SE" sz="36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749300" y="203201"/>
                <a:ext cx="10490200" cy="5837817"/>
              </a:xfrm>
              <a:prstGeom prst="rect">
                <a:avLst/>
              </a:prstGeom>
              <a:blipFill rotWithShape="0">
                <a:blip r:embed="rId2"/>
                <a:stretch>
                  <a:fillRect l="-1801" t="-1357" r="-988" b="-2505"/>
                </a:stretch>
              </a:blipFill>
            </p:spPr>
            <p:txBody>
              <a:bodyPr/>
              <a:lstStyle/>
              <a:p>
                <a:r>
                  <a:rPr lang="sv-SE">
                    <a:noFill/>
                  </a:rPr>
                  <a:t> </a:t>
                </a:r>
              </a:p>
            </p:txBody>
          </p:sp>
        </mc:Fallback>
      </mc:AlternateContent>
    </p:spTree>
    <p:extLst>
      <p:ext uri="{BB962C8B-B14F-4D97-AF65-F5344CB8AC3E}">
        <p14:creationId xmlns:p14="http://schemas.microsoft.com/office/powerpoint/2010/main" val="1235670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38</a:t>
            </a:fld>
            <a:endParaRPr lang="sv-SE"/>
          </a:p>
        </p:txBody>
      </p:sp>
      <mc:AlternateContent xmlns:mc="http://schemas.openxmlformats.org/markup-compatibility/2006" xmlns:a14="http://schemas.microsoft.com/office/drawing/2010/main">
        <mc:Choice Requires="a14">
          <p:sp>
            <p:nvSpPr>
              <p:cNvPr id="5" name="Rektangel 4"/>
              <p:cNvSpPr/>
              <p:nvPr/>
            </p:nvSpPr>
            <p:spPr>
              <a:xfrm>
                <a:off x="1092200" y="762000"/>
                <a:ext cx="8966200" cy="4841582"/>
              </a:xfrm>
              <a:prstGeom prst="rect">
                <a:avLst/>
              </a:prstGeom>
            </p:spPr>
            <p:txBody>
              <a:bodyPr wrap="square">
                <a:spAutoFit/>
              </a:bodyPr>
              <a:lstStyle/>
              <a:p>
                <a:pPr>
                  <a:lnSpc>
                    <a:spcPct val="107000"/>
                  </a:lnSpc>
                  <a:spcAft>
                    <a:spcPts val="800"/>
                  </a:spcAft>
                </a:pP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First, we investigate  </a:t>
                </a:r>
                <a14:m>
                  <m:oMath xmlns:m="http://schemas.openxmlformats.org/officeDocument/2006/math">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𝑺</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𝒅𝑺</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𝒅𝑺</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d>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Sup>
                            <m:sSubSupPr>
                              <m:ctrlPr>
                                <a:rPr lang="sv-SE" sz="36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e>
                          </m:d>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𝑮</m:t>
                                  </m:r>
                                </m:sub>
                              </m:sSub>
                              <m:sSub>
                                <m:sSubPr>
                                  <m:ctrlP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𝑺</m:t>
                                  </m:r>
                                </m:sub>
                              </m:sSub>
                            </m:num>
                            <m:den>
                              <m:sSub>
                                <m:sSubPr>
                                  <m:ctrlP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e>
                      </m:d>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1092200" y="762000"/>
                <a:ext cx="8966200" cy="4841582"/>
              </a:xfrm>
              <a:prstGeom prst="rect">
                <a:avLst/>
              </a:prstGeom>
              <a:blipFill rotWithShape="0">
                <a:blip r:embed="rId2"/>
                <a:stretch>
                  <a:fillRect l="-2039" t="-1637"/>
                </a:stretch>
              </a:blipFill>
            </p:spPr>
            <p:txBody>
              <a:bodyPr/>
              <a:lstStyle/>
              <a:p>
                <a:r>
                  <a:rPr lang="sv-SE">
                    <a:noFill/>
                  </a:rPr>
                  <a:t> </a:t>
                </a:r>
              </a:p>
            </p:txBody>
          </p:sp>
        </mc:Fallback>
      </mc:AlternateContent>
    </p:spTree>
    <p:extLst>
      <p:ext uri="{BB962C8B-B14F-4D97-AF65-F5344CB8AC3E}">
        <p14:creationId xmlns:p14="http://schemas.microsoft.com/office/powerpoint/2010/main" val="3705043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39</a:t>
            </a:fld>
            <a:endParaRPr lang="sv-SE"/>
          </a:p>
        </p:txBody>
      </p:sp>
      <mc:AlternateContent xmlns:mc="http://schemas.openxmlformats.org/markup-compatibility/2006" xmlns:a14="http://schemas.microsoft.com/office/drawing/2010/main">
        <mc:Choice Requires="a14">
          <p:sp>
            <p:nvSpPr>
              <p:cNvPr id="5" name="Rektangel 4"/>
              <p:cNvSpPr/>
              <p:nvPr/>
            </p:nvSpPr>
            <p:spPr>
              <a:xfrm>
                <a:off x="533400" y="558801"/>
                <a:ext cx="11010900" cy="4223079"/>
              </a:xfrm>
              <a:prstGeom prst="rect">
                <a:avLst/>
              </a:prstGeom>
            </p:spPr>
            <p:txBody>
              <a:bodyPr wrap="square">
                <a:spAutoFit/>
              </a:bodyPr>
              <a:lstStyle/>
              <a:p>
                <a:pPr>
                  <a:lnSpc>
                    <a:spcPct val="107000"/>
                  </a:lnSpc>
                  <a:spcAft>
                    <a:spcPts val="800"/>
                  </a:spcAft>
                </a:pP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We differentiate the first order optimum condition:</a:t>
                </a:r>
              </a:p>
              <a:p>
                <a:pPr>
                  <a:lnSpc>
                    <a:spcPct val="107000"/>
                  </a:lnSpc>
                  <a:spcAft>
                    <a:spcPts val="800"/>
                  </a:spcAft>
                </a:pP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sv-SE" sz="36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36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𝟏</m:t>
                          </m:r>
                        </m:num>
                        <m:den>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den>
                      </m:f>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r>
                            <a:rPr lang="sv-SE" sz="36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36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𝑺</m:t>
                              </m:r>
                            </m:sub>
                          </m:sSub>
                        </m:e>
                      </m:d>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533400" y="558801"/>
                <a:ext cx="11010900" cy="4223079"/>
              </a:xfrm>
              <a:prstGeom prst="rect">
                <a:avLst/>
              </a:prstGeom>
              <a:blipFill rotWithShape="0">
                <a:blip r:embed="rId2"/>
                <a:stretch>
                  <a:fillRect l="-1717" t="-2023"/>
                </a:stretch>
              </a:blipFill>
            </p:spPr>
            <p:txBody>
              <a:bodyPr/>
              <a:lstStyle/>
              <a:p>
                <a:r>
                  <a:rPr lang="sv-SE">
                    <a:noFill/>
                  </a:rPr>
                  <a:t> </a:t>
                </a:r>
              </a:p>
            </p:txBody>
          </p:sp>
        </mc:Fallback>
      </mc:AlternateContent>
    </p:spTree>
    <p:extLst>
      <p:ext uri="{BB962C8B-B14F-4D97-AF65-F5344CB8AC3E}">
        <p14:creationId xmlns:p14="http://schemas.microsoft.com/office/powerpoint/2010/main" val="933706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335" y="0"/>
            <a:ext cx="8648330" cy="6858000"/>
          </a:xfrm>
          <a:prstGeom prst="rect">
            <a:avLst/>
          </a:prstGeom>
        </p:spPr>
      </p:pic>
    </p:spTree>
    <p:extLst>
      <p:ext uri="{BB962C8B-B14F-4D97-AF65-F5344CB8AC3E}">
        <p14:creationId xmlns:p14="http://schemas.microsoft.com/office/powerpoint/2010/main" val="641884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40</a:t>
            </a:fld>
            <a:endParaRPr lang="sv-SE"/>
          </a:p>
        </p:txBody>
      </p:sp>
      <mc:AlternateContent xmlns:mc="http://schemas.openxmlformats.org/markup-compatibility/2006" xmlns:a14="http://schemas.microsoft.com/office/drawing/2010/main">
        <mc:Choice Requires="a14">
          <p:sp>
            <p:nvSpPr>
              <p:cNvPr id="5" name="Rektangel 4"/>
              <p:cNvSpPr/>
              <p:nvPr/>
            </p:nvSpPr>
            <p:spPr>
              <a:xfrm>
                <a:off x="1028700" y="329327"/>
                <a:ext cx="9817100" cy="6209585"/>
              </a:xfrm>
              <a:prstGeom prst="rect">
                <a:avLst/>
              </a:prstGeom>
            </p:spPr>
            <p:txBody>
              <a:bodyPr wrap="square">
                <a:spAutoFit/>
              </a:bodyPr>
              <a:lstStyle/>
              <a:p>
                <a:pPr>
                  <a:lnSpc>
                    <a:spcPct val="107000"/>
                  </a:lnSpc>
                  <a:spcAft>
                    <a:spcPts val="800"/>
                  </a:spcAft>
                </a:pPr>
                <a:r>
                  <a:rPr lang="en-US" sz="3600" b="1" dirty="0" smtClean="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derivatives of </a:t>
                </a:r>
                <a14:m>
                  <m:oMath xmlns:m="http://schemas.openxmlformats.org/officeDocument/2006/math">
                    <m:sSup>
                      <m:sSupPr>
                        <m:ctrlPr>
                          <a:rPr lang="sv-SE"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𝑺</m:t>
                        </m:r>
                      </m:e>
                      <m:sup>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with respect to the parameters are the following:</a:t>
                </a:r>
                <a:endParaRPr lang="sv-SE" sz="36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36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num>
                        <m:den>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den>
                      </m:f>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36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𝑮</m:t>
                              </m:r>
                            </m:sub>
                          </m:sSub>
                        </m:den>
                      </m:f>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Sub>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den>
                      </m:f>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𝑺</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36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𝑺</m:t>
                              </m:r>
                            </m:sub>
                          </m:sSub>
                        </m:den>
                      </m:f>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𝑺</m:t>
                              </m:r>
                            </m:e>
                          </m:d>
                        </m:den>
                      </m:f>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1028700" y="329327"/>
                <a:ext cx="9817100" cy="6209585"/>
              </a:xfrm>
              <a:prstGeom prst="rect">
                <a:avLst/>
              </a:prstGeom>
              <a:blipFill rotWithShape="0">
                <a:blip r:embed="rId2"/>
                <a:stretch>
                  <a:fillRect l="-1925" t="-1276"/>
                </a:stretch>
              </a:blipFill>
            </p:spPr>
            <p:txBody>
              <a:bodyPr/>
              <a:lstStyle/>
              <a:p>
                <a:r>
                  <a:rPr lang="sv-SE">
                    <a:noFill/>
                  </a:rPr>
                  <a:t> </a:t>
                </a:r>
              </a:p>
            </p:txBody>
          </p:sp>
        </mc:Fallback>
      </mc:AlternateContent>
    </p:spTree>
    <p:extLst>
      <p:ext uri="{BB962C8B-B14F-4D97-AF65-F5344CB8AC3E}">
        <p14:creationId xmlns:p14="http://schemas.microsoft.com/office/powerpoint/2010/main" val="264241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ubrik 1"/>
              <p:cNvSpPr>
                <a:spLocks noGrp="1"/>
              </p:cNvSpPr>
              <p:nvPr>
                <p:ph type="title"/>
              </p:nvPr>
            </p:nvSpPr>
            <p:spPr>
              <a:xfrm>
                <a:off x="381000" y="5095875"/>
                <a:ext cx="10515600" cy="1325563"/>
              </a:xfrm>
            </p:spPr>
            <p:txBody>
              <a:bodyPr>
                <a:noAutofit/>
              </a:bodyPr>
              <a:lstStyle/>
              <a:p>
                <a:pPr>
                  <a:lnSpc>
                    <a:spcPct val="107000"/>
                  </a:lnSpc>
                  <a:spcAft>
                    <a:spcPts val="800"/>
                  </a:spcAft>
                </a:pPr>
                <a:r>
                  <a:rPr lang="sv-SE"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dirty="0" smtClean="0">
                    <a:effectLst/>
                    <a:latin typeface="Calibri" panose="020F0502020204030204"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sv-SE"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𝑴𝒂𝒙</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𝒁</m:t>
                      </m:r>
                      <m:r>
                        <a:rPr lang="sv-SE" sz="20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oMath>
                  </m:oMathPara>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s.t.         </a:t>
                </a:r>
                <a14:m>
                  <m:oMath xmlns:m="http://schemas.openxmlformats.org/officeDocument/2006/math">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m:t>
                    </m:r>
                  </m:oMath>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endParaRPr lang="sv-SE" sz="2000" b="1" dirty="0"/>
              </a:p>
            </p:txBody>
          </p:sp>
        </mc:Choice>
        <mc:Fallback>
          <p:sp>
            <p:nvSpPr>
              <p:cNvPr id="2" name="Rubrik 1"/>
              <p:cNvSpPr>
                <a:spLocks noGrp="1" noRot="1" noChangeAspect="1" noMove="1" noResize="1" noEditPoints="1" noAdjustHandles="1" noChangeArrowheads="1" noChangeShapeType="1" noTextEdit="1"/>
              </p:cNvSpPr>
              <p:nvPr>
                <p:ph type="title"/>
              </p:nvPr>
            </p:nvSpPr>
            <p:spPr>
              <a:xfrm>
                <a:off x="381000" y="5095875"/>
                <a:ext cx="10515600" cy="1325563"/>
              </a:xfrm>
              <a:blipFill rotWithShape="0">
                <a:blip r:embed="rId2"/>
                <a:stretch>
                  <a:fillRect/>
                </a:stretch>
              </a:blipFill>
            </p:spPr>
            <p:txBody>
              <a:bodyPr/>
              <a:lstStyle/>
              <a:p>
                <a:r>
                  <a:rPr lang="sv-SE">
                    <a:noFill/>
                  </a:rPr>
                  <a:t> </a:t>
                </a:r>
              </a:p>
            </p:txBody>
          </p:sp>
        </mc:Fallback>
      </mc:AlternateContent>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112" y="114301"/>
            <a:ext cx="5910888" cy="4867274"/>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41</a:t>
            </a:fld>
            <a:endParaRPr lang="sv-SE">
              <a:solidFill>
                <a:prstClr val="black">
                  <a:tint val="75000"/>
                </a:prstClr>
              </a:solidFill>
            </a:endParaRPr>
          </a:p>
        </p:txBody>
      </p:sp>
      <mc:AlternateContent xmlns:mc="http://schemas.openxmlformats.org/markup-compatibility/2006">
        <mc:Choice xmlns:a14="http://schemas.microsoft.com/office/drawing/2010/main" Requires="a14">
          <p:sp>
            <p:nvSpPr>
              <p:cNvPr id="3" name="Rektangel 2"/>
              <p:cNvSpPr/>
              <p:nvPr/>
            </p:nvSpPr>
            <p:spPr>
              <a:xfrm>
                <a:off x="6502400" y="569809"/>
                <a:ext cx="5143500" cy="4226029"/>
              </a:xfrm>
              <a:prstGeom prst="rect">
                <a:avLst/>
              </a:prstGeom>
            </p:spPr>
            <p:txBody>
              <a:bodyPr wrap="squar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𝑺</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𝝅</m:t>
                              </m:r>
                            </m:sub>
                          </m:sSub>
                        </m:den>
                      </m:f>
                      <m:r>
                        <a:rPr lang="en-US"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e>
                          </m:d>
                        </m:num>
                        <m:den>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e>
                          </m:d>
                        </m:den>
                      </m:f>
                      <m:r>
                        <a:rPr lang="en-US"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&lt;</m:t>
                      </m:r>
                      <m:r>
                        <a:rPr lang="en-US"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𝑺</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𝑮</m:t>
                              </m:r>
                            </m:sub>
                          </m:sSub>
                        </m:den>
                      </m:f>
                      <m:r>
                        <a:rPr lang="en-US"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sub>
                          </m:sSub>
                        </m:num>
                        <m:den>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e>
                          </m:d>
                        </m:den>
                      </m:f>
                      <m:r>
                        <a:rPr lang="en-US"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m:t>
                      </m:r>
                      <m:r>
                        <a:rPr lang="en-US"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𝑺</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𝑺</m:t>
                              </m:r>
                            </m:sub>
                          </m:sSub>
                        </m:den>
                      </m:f>
                      <m:r>
                        <a:rPr lang="en-US"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𝑮</m:t>
                              </m:r>
                            </m:sub>
                          </m:sSub>
                        </m:num>
                        <m:den>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𝑺</m:t>
                              </m:r>
                            </m:e>
                          </m:d>
                        </m:den>
                      </m:f>
                      <m:r>
                        <a:rPr lang="en-US"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&gt;</m:t>
                      </m:r>
                      <m:r>
                        <a:rPr lang="en-US"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6502400" y="569809"/>
                <a:ext cx="5143500" cy="4226029"/>
              </a:xfrm>
              <a:prstGeom prst="rect">
                <a:avLst/>
              </a:prstGeom>
              <a:blipFill rotWithShape="0">
                <a:blip r:embed="rId4"/>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694176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42</a:t>
            </a:fld>
            <a:endParaRPr lang="sv-SE"/>
          </a:p>
        </p:txBody>
      </p:sp>
      <mc:AlternateContent xmlns:mc="http://schemas.openxmlformats.org/markup-compatibility/2006" xmlns:a14="http://schemas.microsoft.com/office/drawing/2010/main">
        <mc:Choice Requires="a14">
          <p:sp>
            <p:nvSpPr>
              <p:cNvPr id="5" name="Rektangel 4"/>
              <p:cNvSpPr/>
              <p:nvPr/>
            </p:nvSpPr>
            <p:spPr>
              <a:xfrm>
                <a:off x="584200" y="269106"/>
                <a:ext cx="10947400" cy="6087244"/>
              </a:xfrm>
              <a:prstGeom prst="rect">
                <a:avLst/>
              </a:prstGeom>
            </p:spPr>
            <p:txBody>
              <a:bodyPr wrap="square">
                <a:spAutoFit/>
              </a:bodyPr>
              <a:lstStyle/>
              <a:p>
                <a:pPr>
                  <a:lnSpc>
                    <a:spcPct val="107000"/>
                  </a:lnSpc>
                  <a:spcAft>
                    <a:spcPts val="800"/>
                  </a:spcAft>
                </a:pP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Next, we investigate </a:t>
                </a:r>
                <a14:m>
                  <m:oMath xmlns:m="http://schemas.openxmlformats.org/officeDocument/2006/math">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𝑭</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𝒉</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𝒂𝒏𝒅</m:t>
                    </m:r>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𝝀</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The first order optimum conditions are found from this three dimensional equation </a:t>
                </a: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system:</a:t>
                </a:r>
              </a:p>
              <a:p>
                <a:pPr>
                  <a:lnSpc>
                    <a:spcPct val="107000"/>
                  </a:lnSpc>
                  <a:spcAft>
                    <a:spcPts val="800"/>
                  </a:spcAft>
                </a:pP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sv-SE" sz="3600" b="1" i="1">
                              <a:effectLst/>
                              <a:latin typeface="Cambria Math" panose="02040503050406030204" pitchFamily="18" charset="0"/>
                            </a:rPr>
                          </m:ctrlPr>
                        </m:mPr>
                        <m:mr>
                          <m:e>
                            <m:f>
                              <m:fPr>
                                <m:ctrlPr>
                                  <a:rPr lang="sv-SE" sz="3600" b="1" i="1">
                                    <a:effectLst/>
                                    <a:latin typeface="Cambria Math" panose="020405030504060302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𝑴</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e>
                        </m:mr>
                        <m:mr>
                          <m:e>
                            <m:f>
                              <m:fPr>
                                <m:ctrlPr>
                                  <a:rPr lang="sv-SE" sz="3600" b="1" i="1">
                                    <a:effectLst/>
                                    <a:latin typeface="Cambria Math" panose="020405030504060302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𝒅𝑭</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3600" b="1" i="1">
                                    <a:effectLst/>
                                    <a:latin typeface="Cambria Math" panose="020405030504060302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e>
                        </m:mr>
                        <m:mr>
                          <m:e>
                            <m:m>
                              <m:mPr>
                                <m:mcs>
                                  <m:mc>
                                    <m:mcPr>
                                      <m:count m:val="1"/>
                                      <m:mcJc m:val="center"/>
                                    </m:mcPr>
                                  </m:mc>
                                </m:mcs>
                                <m:ctrlPr>
                                  <a:rPr lang="sv-SE" sz="3600" b="1" i="1">
                                    <a:effectLst/>
                                    <a:latin typeface="Cambria Math" panose="02040503050406030204" pitchFamily="18" charset="0"/>
                                  </a:rPr>
                                </m:ctrlPr>
                              </m:mPr>
                              <m:mr>
                                <m:e>
                                  <m:f>
                                    <m:fPr>
                                      <m:ctrlPr>
                                        <a:rPr lang="sv-SE" sz="3600" b="1" i="1">
                                          <a:effectLst/>
                                          <a:latin typeface="Cambria Math" panose="020405030504060302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𝒅𝑳</m:t>
                                      </m:r>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𝒅𝒉</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
                                    <m:dPr>
                                      <m:ctrlPr>
                                        <a:rPr lang="sv-SE" sz="3600" b="1" i="1">
                                          <a:effectLst/>
                                          <a:latin typeface="Cambria Math" panose="020405030504060302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sSub>
                                    <m:sSubPr>
                                      <m:ctrlPr>
                                        <a:rPr lang="sv-SE" sz="3600" b="1" i="1">
                                          <a:effectLst/>
                                          <a:latin typeface="Cambria Math" panose="020405030504060302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mr>
                            </m:m>
                          </m:e>
                        </m:mr>
                      </m:m>
                    </m:oMath>
                  </m:oMathPara>
                </a14:m>
                <a:endParaRPr lang="sv-SE" sz="3600" b="1" dirty="0"/>
              </a:p>
            </p:txBody>
          </p:sp>
        </mc:Choice>
        <mc:Fallback xmlns="">
          <p:sp>
            <p:nvSpPr>
              <p:cNvPr id="5" name="Rektangel 4"/>
              <p:cNvSpPr>
                <a:spLocks noRot="1" noChangeAspect="1" noMove="1" noResize="1" noEditPoints="1" noAdjustHandles="1" noChangeArrowheads="1" noChangeShapeType="1" noTextEdit="1"/>
              </p:cNvSpPr>
              <p:nvPr/>
            </p:nvSpPr>
            <p:spPr>
              <a:xfrm>
                <a:off x="584200" y="269106"/>
                <a:ext cx="10947400" cy="6087244"/>
              </a:xfrm>
              <a:prstGeom prst="rect">
                <a:avLst/>
              </a:prstGeom>
              <a:blipFill rotWithShape="0">
                <a:blip r:embed="rId2"/>
                <a:stretch>
                  <a:fillRect l="-1726" t="-1301"/>
                </a:stretch>
              </a:blipFill>
            </p:spPr>
            <p:txBody>
              <a:bodyPr/>
              <a:lstStyle/>
              <a:p>
                <a:r>
                  <a:rPr lang="sv-SE">
                    <a:noFill/>
                  </a:rPr>
                  <a:t> </a:t>
                </a:r>
              </a:p>
            </p:txBody>
          </p:sp>
        </mc:Fallback>
      </mc:AlternateContent>
    </p:spTree>
    <p:extLst>
      <p:ext uri="{BB962C8B-B14F-4D97-AF65-F5344CB8AC3E}">
        <p14:creationId xmlns:p14="http://schemas.microsoft.com/office/powerpoint/2010/main" val="10456900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43</a:t>
            </a:fld>
            <a:endParaRPr lang="sv-SE"/>
          </a:p>
        </p:txBody>
      </p:sp>
      <mc:AlternateContent xmlns:mc="http://schemas.openxmlformats.org/markup-compatibility/2006" xmlns:a14="http://schemas.microsoft.com/office/drawing/2010/main">
        <mc:Choice Requires="a14">
          <p:sp>
            <p:nvSpPr>
              <p:cNvPr id="5" name="Rektangel 4"/>
              <p:cNvSpPr/>
              <p:nvPr/>
            </p:nvSpPr>
            <p:spPr>
              <a:xfrm>
                <a:off x="254000" y="1865767"/>
                <a:ext cx="11633200" cy="2589042"/>
              </a:xfrm>
              <a:prstGeom prst="rect">
                <a:avLst/>
              </a:prstGeom>
            </p:spPr>
            <p:txBody>
              <a:bodyPr wrap="square">
                <a:spAutoFit/>
              </a:bodyPr>
              <a:lstStyle/>
              <a:p>
                <a:pPr>
                  <a:lnSpc>
                    <a:spcPct val="107000"/>
                  </a:lnSpc>
                  <a:spcAft>
                    <a:spcPts val="800"/>
                  </a:spcAft>
                </a:pPr>
                <a:r>
                  <a:rPr lang="en-US" sz="28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We differentiate the equations:</a:t>
                </a:r>
              </a:p>
              <a:p>
                <a:pPr>
                  <a:lnSpc>
                    <a:spcPct val="107000"/>
                  </a:lnSpc>
                  <a:spcAft>
                    <a:spcPts val="800"/>
                  </a:spcAft>
                </a:pP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sv-SE" sz="2800" b="1" i="1">
                              <a:effectLst/>
                              <a:latin typeface="Cambria Math" panose="02040503050406030204" pitchFamily="18" charset="0"/>
                            </a:rPr>
                          </m:ctrlPr>
                        </m:dPr>
                        <m:e>
                          <m:m>
                            <m:mPr>
                              <m:mcs>
                                <m:mc>
                                  <m:mcPr>
                                    <m:count m:val="2"/>
                                    <m:mcJc m:val="center"/>
                                  </m:mcPr>
                                </m:mc>
                              </m:mcs>
                              <m:ctrlPr>
                                <a:rPr lang="sv-SE" sz="2800" b="1" i="1">
                                  <a:effectLst/>
                                  <a:latin typeface="Cambria Math" panose="02040503050406030204" pitchFamily="18" charset="0"/>
                                  <a:ea typeface="Times New Roman" panose="02020603050405020304" pitchFamily="18" charset="0"/>
                                </a:rPr>
                              </m:ctrlPr>
                            </m:mPr>
                            <m:mr>
                              <m:e>
                                <m:m>
                                  <m:mPr>
                                    <m:mcs>
                                      <m:mc>
                                        <m:mcPr>
                                          <m:count m:val="2"/>
                                          <m:mcJc m:val="center"/>
                                        </m:mcPr>
                                      </m:mc>
                                    </m:mcs>
                                    <m:ctrlPr>
                                      <a:rPr lang="sv-SE" sz="2800" b="1" i="1">
                                        <a:effectLst/>
                                        <a:latin typeface="Cambria Math" panose="02040503050406030204" pitchFamily="18" charset="0"/>
                                        <a:ea typeface="Times New Roman" panose="02020603050405020304" pitchFamily="18" charset="0"/>
                                      </a:rPr>
                                    </m:ctrlPr>
                                  </m:mPr>
                                  <m:m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800" b="1" i="1">
                                              <a:effectLst/>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2800" b="1" i="1">
                                              <a:effectLst/>
                                              <a:latin typeface="Cambria Math" panose="02040503050406030204" pitchFamily="18" charset="0"/>
                                            </a:rPr>
                                          </m:ctrlPr>
                                        </m:sSubSup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800" b="1" i="1">
                                          <a:effectLst/>
                                          <a:latin typeface="Cambria Math" panose="02040503050406030204" pitchFamily="18" charset="0"/>
                                          <a:ea typeface="Calibri" panose="020F0502020204030204" pitchFamily="34" charset="0"/>
                                          <a:cs typeface="Times New Roman" panose="02020603050405020304" pitchFamily="18" charset="0"/>
                                        </a:rPr>
                                        <m:t>        </m:t>
                                      </m:r>
                                    </m:e>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2800" b="1" i="1">
                                        <a:effectLst/>
                                        <a:latin typeface="Cambria Math" panose="02040503050406030204" pitchFamily="18" charset="0"/>
                                        <a:ea typeface="Times New Roman" panose="02020603050405020304" pitchFamily="18" charset="0"/>
                                      </a:rPr>
                                    </m:ctrlPr>
                                  </m:mPr>
                                  <m:m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2800" b="1" i="1">
                                        <a:effectLst/>
                                        <a:latin typeface="Cambria Math" panose="02040503050406030204" pitchFamily="18" charset="0"/>
                                        <a:ea typeface="Times New Roman" panose="02020603050405020304" pitchFamily="18" charset="0"/>
                                      </a:rPr>
                                    </m:ctrlPr>
                                  </m:mPr>
                                  <m:m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en-US" sz="28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800" b="1" i="1">
                                              <a:effectLst/>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2800" b="1" i="1">
                                              <a:effectLst/>
                                              <a:latin typeface="Cambria Math" panose="02040503050406030204" pitchFamily="18" charset="0"/>
                                            </a:rPr>
                                          </m:ctrlPr>
                                        </m:sSubSup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28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2800" b="1" i="1">
                                        <a:effectLst/>
                                        <a:latin typeface="Cambria Math" panose="02040503050406030204" pitchFamily="18" charset="0"/>
                                        <a:ea typeface="Times New Roman" panose="02020603050405020304" pitchFamily="18" charset="0"/>
                                      </a:rPr>
                                    </m:ctrlPr>
                                  </m:mPr>
                                  <m:m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d>
                      <m:d>
                        <m:dPr>
                          <m:begChr m:val="["/>
                          <m:endChr m:val="]"/>
                          <m:ctrlPr>
                            <a:rPr lang="sv-SE" sz="2800" b="1" i="1">
                              <a:effectLst/>
                              <a:latin typeface="Cambria Math" panose="02040503050406030204" pitchFamily="18" charset="0"/>
                            </a:rPr>
                          </m:ctrlPr>
                        </m:dPr>
                        <m:e>
                          <m:m>
                            <m:mPr>
                              <m:mcs>
                                <m:mc>
                                  <m:mcPr>
                                    <m:count m:val="1"/>
                                    <m:mcJc m:val="center"/>
                                  </m:mcPr>
                                </m:mc>
                              </m:mcs>
                              <m:ctrlPr>
                                <a:rPr lang="sv-SE" sz="2800" b="1" i="1" smtClean="0">
                                  <a:solidFill>
                                    <a:srgbClr val="FF0000"/>
                                  </a:solidFill>
                                  <a:effectLst/>
                                  <a:latin typeface="Cambria Math" panose="02040503050406030204" pitchFamily="18" charset="0"/>
                                </a:rPr>
                              </m:ctrlPr>
                            </m:mPr>
                            <m:mr>
                              <m:e>
                                <m:r>
                                  <a:rPr lang="sv-SE"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2800" b="1" i="1">
                                        <a:solidFill>
                                          <a:srgbClr val="FF0000"/>
                                        </a:solidFill>
                                        <a:effectLst/>
                                        <a:latin typeface="Cambria Math" panose="02040503050406030204" pitchFamily="18" charset="0"/>
                                      </a:rPr>
                                    </m:ctrlPr>
                                  </m:sSupPr>
                                  <m:e>
                                    <m:r>
                                      <a:rPr lang="sv-SE"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r>
                                  <a:rPr lang="sv-SE"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2800" b="1" i="1">
                                        <a:solidFill>
                                          <a:srgbClr val="FF0000"/>
                                        </a:solidFill>
                                        <a:effectLst/>
                                        <a:latin typeface="Cambria Math" panose="02040503050406030204" pitchFamily="18" charset="0"/>
                                      </a:rPr>
                                    </m:ctrlPr>
                                  </m:sSupPr>
                                  <m:e>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r>
                              <m:e>
                                <m:m>
                                  <m:mPr>
                                    <m:mcs>
                                      <m:mc>
                                        <m:mcPr>
                                          <m:count m:val="1"/>
                                          <m:mcJc m:val="center"/>
                                        </m:mcPr>
                                      </m:mc>
                                    </m:mcs>
                                    <m:ctrlPr>
                                      <a:rPr lang="sv-SE" sz="2800" b="1" i="1">
                                        <a:solidFill>
                                          <a:srgbClr val="FF0000"/>
                                        </a:solidFill>
                                        <a:effectLst/>
                                        <a:latin typeface="Cambria Math" panose="02040503050406030204" pitchFamily="18" charset="0"/>
                                      </a:rPr>
                                    </m:ctrlPr>
                                  </m:mPr>
                                  <m:mr>
                                    <m:e>
                                      <m:r>
                                        <a:rPr lang="sv-SE"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2800" b="1" i="1">
                                              <a:solidFill>
                                                <a:srgbClr val="FF0000"/>
                                              </a:solidFill>
                                              <a:effectLst/>
                                              <a:latin typeface="Cambria Math" panose="02040503050406030204" pitchFamily="18" charset="0"/>
                                            </a:rPr>
                                          </m:ctrlPr>
                                        </m:sSupPr>
                                        <m:e>
                                          <m:r>
                                            <a:rPr lang="sv-SE"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𝝀</m:t>
                                          </m:r>
                                        </m:e>
                                        <m:sup>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e>
                                  </m:mr>
                                </m:m>
                              </m:e>
                            </m:mr>
                          </m:m>
                        </m:e>
                      </m:d>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800" b="1" i="1">
                              <a:effectLst/>
                              <a:latin typeface="Cambria Math" panose="02040503050406030204" pitchFamily="18" charset="0"/>
                            </a:rPr>
                          </m:ctrlPr>
                        </m:dPr>
                        <m:e>
                          <m:m>
                            <m:mPr>
                              <m:mcs>
                                <m:mc>
                                  <m:mcPr>
                                    <m:count m:val="1"/>
                                    <m:mcJc m:val="center"/>
                                  </m:mcPr>
                                </m:mc>
                              </m:mcs>
                              <m:ctrlPr>
                                <a:rPr lang="sv-SE" sz="2800" b="1" i="1">
                                  <a:effectLst/>
                                  <a:latin typeface="Cambria Math" panose="02040503050406030204" pitchFamily="18" charset="0"/>
                                </a:rPr>
                              </m:ctrlPr>
                            </m:mPr>
                            <m:mr>
                              <m:e>
                                <m:r>
                                  <a:rPr lang="sv-SE" sz="28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𝒅𝑴</m:t>
                                </m:r>
                              </m:e>
                            </m:mr>
                            <m:mr>
                              <m:e>
                                <m:sSubSup>
                                  <m:sSubSupPr>
                                    <m:ctrlPr>
                                      <a:rPr lang="sv-SE" sz="2800" b="1" i="1">
                                        <a:effectLst/>
                                        <a:latin typeface="Cambria Math" panose="02040503050406030204" pitchFamily="18" charset="0"/>
                                      </a:rPr>
                                    </m:ctrlPr>
                                  </m:sSubSup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28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800" b="1" i="1">
                                        <a:solidFill>
                                          <a:srgbClr val="0070C0"/>
                                        </a:solidFill>
                                        <a:effectLst/>
                                        <a:latin typeface="Cambria Math" panose="02040503050406030204" pitchFamily="18" charset="0"/>
                                      </a:rPr>
                                    </m:ctrlPr>
                                  </m:sSubPr>
                                  <m:e>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sub>
                                </m:sSub>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2800" b="1" i="1">
                                        <a:effectLst/>
                                        <a:latin typeface="Cambria Math" panose="02040503050406030204" pitchFamily="18" charset="0"/>
                                      </a:rPr>
                                    </m:ctrlPr>
                                  </m:dPr>
                                  <m:e>
                                    <m:r>
                                      <a:rPr lang="en-US" sz="28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800" b="1" i="1">
                                            <a:effectLst/>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28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800" b="1" i="1">
                                        <a:solidFill>
                                          <a:srgbClr val="0070C0"/>
                                        </a:solidFill>
                                        <a:effectLst/>
                                        <a:latin typeface="Cambria Math" panose="02040503050406030204" pitchFamily="18" charset="0"/>
                                      </a:rPr>
                                    </m:ctrlPr>
                                  </m:sSubPr>
                                  <m:e>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𝑮</m:t>
                                    </m:r>
                                  </m:sub>
                                </m:sSub>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800" b="1" i="1">
                                        <a:effectLst/>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28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800" b="1" i="1">
                                        <a:solidFill>
                                          <a:srgbClr val="0070C0"/>
                                        </a:solidFill>
                                        <a:effectLst/>
                                        <a:latin typeface="Cambria Math" panose="02040503050406030204" pitchFamily="18" charset="0"/>
                                      </a:rPr>
                                    </m:ctrlPr>
                                  </m:sSubPr>
                                  <m:e>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𝑭</m:t>
                                    </m:r>
                                  </m:sub>
                                </m:sSub>
                              </m:e>
                            </m:mr>
                            <m:mr>
                              <m:e>
                                <m:m>
                                  <m:mPr>
                                    <m:mcs>
                                      <m:mc>
                                        <m:mcPr>
                                          <m:count m:val="1"/>
                                          <m:mcJc m:val="center"/>
                                        </m:mcPr>
                                      </m:mc>
                                    </m:mcs>
                                    <m:ctrlPr>
                                      <a:rPr lang="sv-SE" sz="2800" b="1" i="1">
                                        <a:effectLst/>
                                        <a:latin typeface="Cambria Math" panose="02040503050406030204" pitchFamily="18" charset="0"/>
                                      </a:rPr>
                                    </m:ctrlPr>
                                  </m:mPr>
                                  <m:mr>
                                    <m:e>
                                      <m:sSubSup>
                                        <m:sSubSupPr>
                                          <m:ctrlPr>
                                            <a:rPr lang="sv-SE" sz="2800" b="1" i="1">
                                              <a:effectLst/>
                                              <a:latin typeface="Cambria Math" panose="02040503050406030204" pitchFamily="18" charset="0"/>
                                            </a:rPr>
                                          </m:ctrlPr>
                                        </m:sSubSup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28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28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800" b="1" i="1">
                                              <a:solidFill>
                                                <a:srgbClr val="0070C0"/>
                                              </a:solidFill>
                                              <a:effectLst/>
                                              <a:latin typeface="Cambria Math" panose="02040503050406030204" pitchFamily="18" charset="0"/>
                                            </a:rPr>
                                          </m:ctrlPr>
                                        </m:sSubPr>
                                        <m:e>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sub>
                                      </m:sSub>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800" b="1" i="1">
                                              <a:effectLst/>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en-US" sz="28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28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800" b="1" i="1">
                                              <a:solidFill>
                                                <a:srgbClr val="0070C0"/>
                                              </a:solidFill>
                                              <a:effectLst/>
                                              <a:latin typeface="Cambria Math" panose="02040503050406030204" pitchFamily="18" charset="0"/>
                                            </a:rPr>
                                          </m:ctrlPr>
                                        </m:sSubPr>
                                        <m:e>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𝑮</m:t>
                                          </m:r>
                                        </m:sub>
                                      </m:sSub>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800" b="1" i="1">
                                              <a:effectLst/>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28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800" b="1" i="1">
                                              <a:solidFill>
                                                <a:srgbClr val="0070C0"/>
                                              </a:solidFill>
                                              <a:effectLst/>
                                              <a:latin typeface="Cambria Math" panose="02040503050406030204" pitchFamily="18" charset="0"/>
                                            </a:rPr>
                                          </m:ctrlPr>
                                        </m:sSubPr>
                                        <m:e>
                                          <m: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sub>
                                      </m:sSub>
                                    </m:e>
                                  </m:mr>
                                </m:m>
                              </m:e>
                            </m:mr>
                          </m:m>
                        </m:e>
                      </m:d>
                    </m:oMath>
                  </m:oMathPara>
                </a14:m>
                <a:endParaRPr lang="sv-SE" sz="2800" b="1" dirty="0"/>
              </a:p>
            </p:txBody>
          </p:sp>
        </mc:Choice>
        <mc:Fallback xmlns="">
          <p:sp>
            <p:nvSpPr>
              <p:cNvPr id="5" name="Rektangel 4"/>
              <p:cNvSpPr>
                <a:spLocks noRot="1" noChangeAspect="1" noMove="1" noResize="1" noEditPoints="1" noAdjustHandles="1" noChangeArrowheads="1" noChangeShapeType="1" noTextEdit="1"/>
              </p:cNvSpPr>
              <p:nvPr/>
            </p:nvSpPr>
            <p:spPr>
              <a:xfrm>
                <a:off x="254000" y="1865767"/>
                <a:ext cx="11633200" cy="2589042"/>
              </a:xfrm>
              <a:prstGeom prst="rect">
                <a:avLst/>
              </a:prstGeom>
              <a:blipFill rotWithShape="0">
                <a:blip r:embed="rId2"/>
                <a:stretch>
                  <a:fillRect l="-1101" t="-1882"/>
                </a:stretch>
              </a:blipFill>
            </p:spPr>
            <p:txBody>
              <a:bodyPr/>
              <a:lstStyle/>
              <a:p>
                <a:r>
                  <a:rPr lang="sv-SE">
                    <a:noFill/>
                  </a:rPr>
                  <a:t> </a:t>
                </a:r>
              </a:p>
            </p:txBody>
          </p:sp>
        </mc:Fallback>
      </mc:AlternateContent>
    </p:spTree>
    <p:extLst>
      <p:ext uri="{BB962C8B-B14F-4D97-AF65-F5344CB8AC3E}">
        <p14:creationId xmlns:p14="http://schemas.microsoft.com/office/powerpoint/2010/main" val="3120999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44</a:t>
            </a:fld>
            <a:endParaRPr lang="sv-SE"/>
          </a:p>
        </p:txBody>
      </p:sp>
      <mc:AlternateContent xmlns:mc="http://schemas.openxmlformats.org/markup-compatibility/2006" xmlns:a14="http://schemas.microsoft.com/office/drawing/2010/main">
        <mc:Choice Requires="a14">
          <p:sp>
            <p:nvSpPr>
              <p:cNvPr id="5" name="Rektangel 4"/>
              <p:cNvSpPr/>
              <p:nvPr/>
            </p:nvSpPr>
            <p:spPr>
              <a:xfrm>
                <a:off x="1498600" y="762001"/>
                <a:ext cx="7645400" cy="5454891"/>
              </a:xfrm>
              <a:prstGeom prst="rect">
                <a:avLst/>
              </a:prstGeom>
            </p:spPr>
            <p:txBody>
              <a:bodyPr wrap="square">
                <a:spAutoFit/>
              </a:bodyPr>
              <a:lstStyle/>
              <a:p>
                <a:pPr>
                  <a:lnSpc>
                    <a:spcPct val="107000"/>
                  </a:lnSpc>
                  <a:spcAft>
                    <a:spcPts val="800"/>
                  </a:spcAft>
                </a:pPr>
                <a:r>
                  <a:rPr lang="en-US" sz="3600" b="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When we apply </a:t>
                </a:r>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Cramer’s rule,</a:t>
                </a:r>
                <a:r>
                  <a:rPr lang="en-US"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we need to know   </a:t>
                </a:r>
                <a14:m>
                  <m:oMath xmlns:m="http://schemas.openxmlformats.org/officeDocument/2006/math">
                    <m:d>
                      <m:dPr>
                        <m:begChr m:val="|"/>
                        <m:endChr m:val="|"/>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𝑫</m:t>
                              </m:r>
                            </m:e>
                          </m:mr>
                        </m:m>
                      </m:e>
                    </m:d>
                  </m:oMath>
                </a14:m>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1498600" y="762001"/>
                <a:ext cx="7645400" cy="5454891"/>
              </a:xfrm>
              <a:prstGeom prst="rect">
                <a:avLst/>
              </a:prstGeom>
              <a:blipFill rotWithShape="0">
                <a:blip r:embed="rId2"/>
                <a:stretch>
                  <a:fillRect l="-2472" t="-1453" r="-3349"/>
                </a:stretch>
              </a:blipFill>
            </p:spPr>
            <p:txBody>
              <a:bodyPr/>
              <a:lstStyle/>
              <a:p>
                <a:r>
                  <a:rPr lang="sv-SE">
                    <a:noFill/>
                  </a:rPr>
                  <a:t> </a:t>
                </a:r>
              </a:p>
            </p:txBody>
          </p:sp>
        </mc:Fallback>
      </mc:AlternateContent>
    </p:spTree>
    <p:extLst>
      <p:ext uri="{BB962C8B-B14F-4D97-AF65-F5344CB8AC3E}">
        <p14:creationId xmlns:p14="http://schemas.microsoft.com/office/powerpoint/2010/main" val="3503124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45</a:t>
            </a:fld>
            <a:endParaRPr lang="sv-SE"/>
          </a:p>
        </p:txBody>
      </p:sp>
      <mc:AlternateContent xmlns:mc="http://schemas.openxmlformats.org/markup-compatibility/2006" xmlns:a14="http://schemas.microsoft.com/office/drawing/2010/main">
        <mc:Choice Requires="a14">
          <p:sp>
            <p:nvSpPr>
              <p:cNvPr id="5" name="Rektangel 4"/>
              <p:cNvSpPr/>
              <p:nvPr/>
            </p:nvSpPr>
            <p:spPr>
              <a:xfrm>
                <a:off x="723900" y="342900"/>
                <a:ext cx="10629900" cy="5881482"/>
              </a:xfrm>
              <a:prstGeom prst="rect">
                <a:avLst/>
              </a:prstGeom>
            </p:spPr>
            <p:txBody>
              <a:bodyPr wrap="square">
                <a:spAutoFit/>
              </a:bodyPr>
              <a:lstStyle/>
              <a:p>
                <a:pPr>
                  <a:lnSpc>
                    <a:spcPct val="107000"/>
                  </a:lnSpc>
                  <a:spcAft>
                    <a:spcPts val="800"/>
                  </a:spcAft>
                </a:pP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The derivatives of </a:t>
                </a:r>
                <a14:m>
                  <m:oMath xmlns:m="http://schemas.openxmlformats.org/officeDocument/2006/math">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𝑭</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𝒉</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𝒂𝒏𝒅</m:t>
                    </m:r>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𝝀</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with respect to M are determined via Cramer’s rule</a:t>
                </a: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𝒅𝑴</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𝒅𝑴</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723900" y="342900"/>
                <a:ext cx="10629900" cy="5881482"/>
              </a:xfrm>
              <a:prstGeom prst="rect">
                <a:avLst/>
              </a:prstGeom>
              <a:blipFill rotWithShape="0">
                <a:blip r:embed="rId2"/>
                <a:stretch>
                  <a:fillRect l="-1778" t="-1347" r="-229"/>
                </a:stretch>
              </a:blipFill>
            </p:spPr>
            <p:txBody>
              <a:bodyPr/>
              <a:lstStyle/>
              <a:p>
                <a:r>
                  <a:rPr lang="sv-SE">
                    <a:noFill/>
                  </a:rPr>
                  <a:t> </a:t>
                </a:r>
              </a:p>
            </p:txBody>
          </p:sp>
        </mc:Fallback>
      </mc:AlternateContent>
    </p:spTree>
    <p:extLst>
      <p:ext uri="{BB962C8B-B14F-4D97-AF65-F5344CB8AC3E}">
        <p14:creationId xmlns:p14="http://schemas.microsoft.com/office/powerpoint/2010/main" val="2366578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46</a:t>
            </a:fld>
            <a:endParaRPr lang="sv-SE"/>
          </a:p>
        </p:txBody>
      </p:sp>
      <mc:AlternateContent xmlns:mc="http://schemas.openxmlformats.org/markup-compatibility/2006" xmlns:a14="http://schemas.microsoft.com/office/drawing/2010/main">
        <mc:Choice Requires="a14">
          <p:sp>
            <p:nvSpPr>
              <p:cNvPr id="5" name="Rektangel 4"/>
              <p:cNvSpPr/>
              <p:nvPr/>
            </p:nvSpPr>
            <p:spPr>
              <a:xfrm>
                <a:off x="2971800" y="1471487"/>
                <a:ext cx="6096000" cy="4522905"/>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𝒅𝑴</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𝒅𝑴</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2971800" y="1471487"/>
                <a:ext cx="6096000" cy="4522905"/>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626150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47</a:t>
            </a:fld>
            <a:endParaRPr lang="sv-SE"/>
          </a:p>
        </p:txBody>
      </p:sp>
      <mc:AlternateContent xmlns:mc="http://schemas.openxmlformats.org/markup-compatibility/2006" xmlns:a14="http://schemas.microsoft.com/office/drawing/2010/main">
        <mc:Choice Requires="a14">
          <p:sp>
            <p:nvSpPr>
              <p:cNvPr id="5" name="Rektangel 4"/>
              <p:cNvSpPr/>
              <p:nvPr/>
            </p:nvSpPr>
            <p:spPr>
              <a:xfrm>
                <a:off x="1981200" y="981044"/>
                <a:ext cx="7632700" cy="4817473"/>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𝒅𝑴</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𝒅𝑴</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1981200" y="981044"/>
                <a:ext cx="7632700" cy="4817473"/>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976722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ubrik 1"/>
              <p:cNvSpPr>
                <a:spLocks noGrp="1"/>
              </p:cNvSpPr>
              <p:nvPr>
                <p:ph type="title"/>
              </p:nvPr>
            </p:nvSpPr>
            <p:spPr>
              <a:xfrm>
                <a:off x="381000" y="5095875"/>
                <a:ext cx="10515600" cy="1325563"/>
              </a:xfrm>
            </p:spPr>
            <p:txBody>
              <a:bodyPr>
                <a:noAutofit/>
              </a:bodyPr>
              <a:lstStyle/>
              <a:p>
                <a:pPr>
                  <a:lnSpc>
                    <a:spcPct val="107000"/>
                  </a:lnSpc>
                  <a:spcAft>
                    <a:spcPts val="800"/>
                  </a:spcAft>
                </a:pPr>
                <a:r>
                  <a:rPr lang="sv-SE"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dirty="0" smtClean="0">
                    <a:effectLst/>
                    <a:latin typeface="Calibri" panose="020F0502020204030204"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sv-SE"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𝑴𝒂𝒙</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𝒁</m:t>
                      </m:r>
                      <m:r>
                        <a:rPr lang="sv-SE" sz="20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oMath>
                  </m:oMathPara>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s.t.         </a:t>
                </a:r>
                <a14:m>
                  <m:oMath xmlns:m="http://schemas.openxmlformats.org/officeDocument/2006/math">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m:t>
                    </m:r>
                  </m:oMath>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endParaRPr lang="sv-SE" sz="2000" b="1" dirty="0"/>
              </a:p>
            </p:txBody>
          </p:sp>
        </mc:Choice>
        <mc:Fallback>
          <p:sp>
            <p:nvSpPr>
              <p:cNvPr id="2" name="Rubrik 1"/>
              <p:cNvSpPr>
                <a:spLocks noGrp="1" noRot="1" noChangeAspect="1" noMove="1" noResize="1" noEditPoints="1" noAdjustHandles="1" noChangeArrowheads="1" noChangeShapeType="1" noTextEdit="1"/>
              </p:cNvSpPr>
              <p:nvPr>
                <p:ph type="title"/>
              </p:nvPr>
            </p:nvSpPr>
            <p:spPr>
              <a:xfrm>
                <a:off x="381000" y="5095875"/>
                <a:ext cx="10515600" cy="1325563"/>
              </a:xfrm>
              <a:blipFill rotWithShape="0">
                <a:blip r:embed="rId2"/>
                <a:stretch>
                  <a:fillRect/>
                </a:stretch>
              </a:blipFill>
            </p:spPr>
            <p:txBody>
              <a:bodyPr/>
              <a:lstStyle/>
              <a:p>
                <a:r>
                  <a:rPr lang="sv-SE">
                    <a:noFill/>
                  </a:rPr>
                  <a:t> </a:t>
                </a:r>
              </a:p>
            </p:txBody>
          </p:sp>
        </mc:Fallback>
      </mc:AlternateContent>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5709" y="317501"/>
            <a:ext cx="5910888" cy="4867274"/>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48</a:t>
            </a:fld>
            <a:endParaRPr lang="sv-SE">
              <a:solidFill>
                <a:prstClr val="black">
                  <a:tint val="75000"/>
                </a:prstClr>
              </a:solidFill>
            </a:endParaRPr>
          </a:p>
        </p:txBody>
      </p:sp>
      <mc:AlternateContent xmlns:mc="http://schemas.openxmlformats.org/markup-compatibility/2006">
        <mc:Choice xmlns:a14="http://schemas.microsoft.com/office/drawing/2010/main" Requires="a14">
          <p:sp>
            <p:nvSpPr>
              <p:cNvPr id="3" name="Rektangel 2"/>
              <p:cNvSpPr/>
              <p:nvPr/>
            </p:nvSpPr>
            <p:spPr>
              <a:xfrm>
                <a:off x="7565502" y="454051"/>
                <a:ext cx="4191981" cy="1501758"/>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𝒅𝑴</m:t>
                          </m:r>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7565502" y="454051"/>
                <a:ext cx="4191981" cy="1501758"/>
              </a:xfrm>
              <a:prstGeom prst="rect">
                <a:avLst/>
              </a:prstGeom>
              <a:blipFill rotWithShape="0">
                <a:blip r:embed="rId4"/>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6" name="Rektangel 5"/>
              <p:cNvSpPr/>
              <p:nvPr/>
            </p:nvSpPr>
            <p:spPr>
              <a:xfrm>
                <a:off x="7568709" y="2029982"/>
                <a:ext cx="4188774" cy="1495859"/>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𝒅𝑴</m:t>
                          </m:r>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ktangel 5"/>
              <p:cNvSpPr>
                <a:spLocks noRot="1" noChangeAspect="1" noMove="1" noResize="1" noEditPoints="1" noAdjustHandles="1" noChangeArrowheads="1" noChangeShapeType="1" noTextEdit="1"/>
              </p:cNvSpPr>
              <p:nvPr/>
            </p:nvSpPr>
            <p:spPr>
              <a:xfrm>
                <a:off x="7568709" y="2029982"/>
                <a:ext cx="4188774" cy="1495859"/>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7" name="Rektangel 6"/>
              <p:cNvSpPr/>
              <p:nvPr/>
            </p:nvSpPr>
            <p:spPr>
              <a:xfrm>
                <a:off x="7713343" y="3559979"/>
                <a:ext cx="4156714" cy="1501758"/>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𝒅𝑴</m:t>
                          </m:r>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ktangel 6"/>
              <p:cNvSpPr>
                <a:spLocks noRot="1" noChangeAspect="1" noMove="1" noResize="1" noEditPoints="1" noAdjustHandles="1" noChangeArrowheads="1" noChangeShapeType="1" noTextEdit="1"/>
              </p:cNvSpPr>
              <p:nvPr/>
            </p:nvSpPr>
            <p:spPr>
              <a:xfrm>
                <a:off x="7713343" y="3559979"/>
                <a:ext cx="4156714" cy="1501758"/>
              </a:xfrm>
              <a:prstGeom prst="rect">
                <a:avLst/>
              </a:prstGeom>
              <a:blipFill rotWithShape="0">
                <a:blip r:embed="rId6"/>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336330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49</a:t>
            </a:fld>
            <a:endParaRPr lang="sv-SE"/>
          </a:p>
        </p:txBody>
      </p:sp>
      <mc:AlternateContent xmlns:mc="http://schemas.openxmlformats.org/markup-compatibility/2006" xmlns:a14="http://schemas.microsoft.com/office/drawing/2010/main">
        <mc:Choice Requires="a14">
          <p:sp>
            <p:nvSpPr>
              <p:cNvPr id="5" name="Rektangel 4"/>
              <p:cNvSpPr/>
              <p:nvPr/>
            </p:nvSpPr>
            <p:spPr>
              <a:xfrm>
                <a:off x="698500" y="393700"/>
                <a:ext cx="11049000" cy="6190156"/>
              </a:xfrm>
              <a:prstGeom prst="rect">
                <a:avLst/>
              </a:prstGeom>
            </p:spPr>
            <p:txBody>
              <a:bodyPr wrap="square">
                <a:spAutoFit/>
              </a:bodyPr>
              <a:lstStyle/>
              <a:p>
                <a:pPr>
                  <a:lnSpc>
                    <a:spcPct val="107000"/>
                  </a:lnSpc>
                  <a:spcAft>
                    <a:spcPts val="800"/>
                  </a:spcAft>
                </a:pP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The derivatives of </a:t>
                </a:r>
                <a14:m>
                  <m:oMath xmlns:m="http://schemas.openxmlformats.org/officeDocument/2006/math">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𝑭</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𝒉</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𝒂𝒏𝒅</m:t>
                    </m:r>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𝝀</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𝑮</m:t>
                        </m:r>
                      </m:sub>
                    </m:sSub>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are:</a:t>
                </a:r>
                <a:endParaRPr lang="sv-SE"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𝜶</m:t>
                                                    </m:r>
                                                  </m:e>
                                                  <m:sub>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𝒉</m:t>
                                                    </m:r>
                                                  </m:sub>
                                                </m:sSub>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𝑮</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𝜶</m:t>
                              </m:r>
                            </m:e>
                            <m:sub>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𝒉</m:t>
                              </m:r>
                            </m:sub>
                          </m:sSub>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&lt;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698500" y="393700"/>
                <a:ext cx="11049000" cy="6190156"/>
              </a:xfrm>
              <a:prstGeom prst="rect">
                <a:avLst/>
              </a:prstGeom>
              <a:blipFill rotWithShape="0">
                <a:blip r:embed="rId2"/>
                <a:stretch>
                  <a:fillRect l="-1711" t="-1379"/>
                </a:stretch>
              </a:blipFill>
            </p:spPr>
            <p:txBody>
              <a:bodyPr/>
              <a:lstStyle/>
              <a:p>
                <a:r>
                  <a:rPr lang="sv-SE">
                    <a:noFill/>
                  </a:rPr>
                  <a:t> </a:t>
                </a:r>
              </a:p>
            </p:txBody>
          </p:sp>
        </mc:Fallback>
      </mc:AlternateContent>
    </p:spTree>
    <p:extLst>
      <p:ext uri="{BB962C8B-B14F-4D97-AF65-F5344CB8AC3E}">
        <p14:creationId xmlns:p14="http://schemas.microsoft.com/office/powerpoint/2010/main" val="410626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167" y="0"/>
            <a:ext cx="10207666" cy="6858000"/>
          </a:xfrm>
          <a:prstGeom prst="rect">
            <a:avLst/>
          </a:prstGeom>
        </p:spPr>
      </p:pic>
    </p:spTree>
    <p:extLst>
      <p:ext uri="{BB962C8B-B14F-4D97-AF65-F5344CB8AC3E}">
        <p14:creationId xmlns:p14="http://schemas.microsoft.com/office/powerpoint/2010/main" val="4173215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50</a:t>
            </a:fld>
            <a:endParaRPr lang="sv-SE"/>
          </a:p>
        </p:txBody>
      </p:sp>
      <mc:AlternateContent xmlns:mc="http://schemas.openxmlformats.org/markup-compatibility/2006" xmlns:a14="http://schemas.microsoft.com/office/drawing/2010/main">
        <mc:Choice Requires="a14">
          <p:sp>
            <p:nvSpPr>
              <p:cNvPr id="5" name="Rektangel 4"/>
              <p:cNvSpPr/>
              <p:nvPr/>
            </p:nvSpPr>
            <p:spPr>
              <a:xfrm>
                <a:off x="965200" y="673100"/>
                <a:ext cx="9601200" cy="499110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𝜶</m:t>
                                                    </m:r>
                                                  </m:e>
                                                  <m:sub>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𝒉</m:t>
                                                    </m:r>
                                                  </m:sub>
                                                </m:sSub>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𝑮</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𝜶</m:t>
                              </m:r>
                            </m:e>
                            <m:sub>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𝒉</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965200" y="673100"/>
                <a:ext cx="9601200" cy="499110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4254276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51</a:t>
            </a:fld>
            <a:endParaRPr lang="sv-SE"/>
          </a:p>
        </p:txBody>
      </p:sp>
      <mc:AlternateContent xmlns:mc="http://schemas.openxmlformats.org/markup-compatibility/2006" xmlns:a14="http://schemas.microsoft.com/office/drawing/2010/main">
        <mc:Choice Requires="a14">
          <p:sp>
            <p:nvSpPr>
              <p:cNvPr id="5" name="Rektangel 4"/>
              <p:cNvSpPr/>
              <p:nvPr/>
            </p:nvSpPr>
            <p:spPr>
              <a:xfrm>
                <a:off x="685800" y="520701"/>
                <a:ext cx="10668000" cy="5816913"/>
              </a:xfrm>
              <a:prstGeom prst="rect">
                <a:avLst/>
              </a:prstGeom>
            </p:spPr>
            <p:txBody>
              <a:bodyPr wrap="square">
                <a:spAutoFit/>
              </a:bodyPr>
              <a:lstStyle/>
              <a:p>
                <a:pPr>
                  <a:lnSpc>
                    <a:spcPct val="107000"/>
                  </a:lnSpc>
                  <a:spcAft>
                    <a:spcPts val="800"/>
                  </a:spcAft>
                </a:pPr>
                <a:r>
                  <a:rPr lang="sv-SE" sz="11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𝜶</m:t>
                                                    </m:r>
                                                  </m:e>
                                                  <m:sub>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𝒉</m:t>
                                                    </m:r>
                                                  </m:sub>
                                                </m:sSub>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𝑮</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𝜶</m:t>
                                    </m:r>
                                  </m:e>
                                  <m:sub>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𝒉</m:t>
                                    </m:r>
                                  </m:sub>
                                </m:sSub>
                              </m:e>
                            </m:mr>
                          </m:m>
                        </m:num>
                        <m:den>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ktangel 4"/>
              <p:cNvSpPr>
                <a:spLocks noRot="1" noChangeAspect="1" noMove="1" noResize="1" noEditPoints="1" noAdjustHandles="1" noChangeArrowheads="1" noChangeShapeType="1" noTextEdit="1"/>
              </p:cNvSpPr>
              <p:nvPr/>
            </p:nvSpPr>
            <p:spPr>
              <a:xfrm>
                <a:off x="685800" y="520701"/>
                <a:ext cx="10668000" cy="5816913"/>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406637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ubrik 1"/>
              <p:cNvSpPr>
                <a:spLocks noGrp="1"/>
              </p:cNvSpPr>
              <p:nvPr>
                <p:ph type="title"/>
              </p:nvPr>
            </p:nvSpPr>
            <p:spPr>
              <a:xfrm>
                <a:off x="381000" y="5095875"/>
                <a:ext cx="10515600" cy="1325563"/>
              </a:xfrm>
            </p:spPr>
            <p:txBody>
              <a:bodyPr>
                <a:noAutofit/>
              </a:bodyPr>
              <a:lstStyle/>
              <a:p>
                <a:pPr>
                  <a:lnSpc>
                    <a:spcPct val="107000"/>
                  </a:lnSpc>
                  <a:spcAft>
                    <a:spcPts val="800"/>
                  </a:spcAft>
                </a:pPr>
                <a:r>
                  <a:rPr lang="sv-SE"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dirty="0" smtClean="0">
                    <a:effectLst/>
                    <a:latin typeface="Calibri" panose="020F0502020204030204"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sv-SE"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𝑴𝒂𝒙</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𝒁</m:t>
                      </m:r>
                      <m:r>
                        <a:rPr lang="sv-SE" sz="20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oMath>
                  </m:oMathPara>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s.t.         </a:t>
                </a:r>
                <a14:m>
                  <m:oMath xmlns:m="http://schemas.openxmlformats.org/officeDocument/2006/math">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m:t>
                    </m:r>
                  </m:oMath>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endParaRPr lang="sv-SE" sz="2000" b="1" dirty="0"/>
              </a:p>
            </p:txBody>
          </p:sp>
        </mc:Choice>
        <mc:Fallback>
          <p:sp>
            <p:nvSpPr>
              <p:cNvPr id="2" name="Rubrik 1"/>
              <p:cNvSpPr>
                <a:spLocks noGrp="1" noRot="1" noChangeAspect="1" noMove="1" noResize="1" noEditPoints="1" noAdjustHandles="1" noChangeArrowheads="1" noChangeShapeType="1" noTextEdit="1"/>
              </p:cNvSpPr>
              <p:nvPr>
                <p:ph type="title"/>
              </p:nvPr>
            </p:nvSpPr>
            <p:spPr>
              <a:xfrm>
                <a:off x="381000" y="5095875"/>
                <a:ext cx="10515600" cy="1325563"/>
              </a:xfrm>
              <a:blipFill rotWithShape="0">
                <a:blip r:embed="rId2"/>
                <a:stretch>
                  <a:fillRect/>
                </a:stretch>
              </a:blipFill>
            </p:spPr>
            <p:txBody>
              <a:bodyPr/>
              <a:lstStyle/>
              <a:p>
                <a:r>
                  <a:rPr lang="sv-SE">
                    <a:noFill/>
                  </a:rPr>
                  <a:t> </a:t>
                </a:r>
              </a:p>
            </p:txBody>
          </p:sp>
        </mc:Fallback>
      </mc:AlternateContent>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69" y="238996"/>
            <a:ext cx="5910888" cy="4867274"/>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52</a:t>
            </a:fld>
            <a:endParaRPr lang="sv-SE">
              <a:solidFill>
                <a:prstClr val="black">
                  <a:tint val="75000"/>
                </a:prstClr>
              </a:solidFill>
            </a:endParaRPr>
          </a:p>
        </p:txBody>
      </p:sp>
      <mc:AlternateContent xmlns:mc="http://schemas.openxmlformats.org/markup-compatibility/2006">
        <mc:Choice xmlns:a14="http://schemas.microsoft.com/office/drawing/2010/main" Requires="a14">
          <p:sp>
            <p:nvSpPr>
              <p:cNvPr id="3" name="Rektangel 2"/>
              <p:cNvSpPr/>
              <p:nvPr/>
            </p:nvSpPr>
            <p:spPr>
              <a:xfrm>
                <a:off x="6073919" y="345169"/>
                <a:ext cx="4854086" cy="1322478"/>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e>
                            <m:sup>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𝑮</m:t>
                              </m:r>
                            </m:sub>
                          </m:sSub>
                        </m:den>
                      </m:f>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𝜶</m:t>
                              </m:r>
                            </m:e>
                            <m:sub>
                              <m: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𝒉</m:t>
                              </m:r>
                            </m:sub>
                          </m:sSub>
                          <m: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num>
                        <m:den>
                          <m:sSub>
                            <m:sSub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&lt;</m:t>
                      </m:r>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6073919" y="345169"/>
                <a:ext cx="4854086" cy="1322478"/>
              </a:xfrm>
              <a:prstGeom prst="rect">
                <a:avLst/>
              </a:prstGeom>
              <a:blipFill rotWithShape="0">
                <a:blip r:embed="rId4"/>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6" name="Rektangel 5"/>
              <p:cNvSpPr/>
              <p:nvPr/>
            </p:nvSpPr>
            <p:spPr>
              <a:xfrm>
                <a:off x="6073919" y="1935729"/>
                <a:ext cx="5124159" cy="1339726"/>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e>
                            <m:sup>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𝑮</m:t>
                              </m:r>
                            </m:sub>
                          </m:sSub>
                        </m:den>
                      </m:f>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𝜶</m:t>
                              </m:r>
                            </m:e>
                            <m:sub>
                              <m: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𝒉</m:t>
                              </m:r>
                            </m:sub>
                          </m:s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num>
                        <m:den>
                          <m:sSub>
                            <m:sSub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ktangel 5"/>
              <p:cNvSpPr>
                <a:spLocks noRot="1" noChangeAspect="1" noMove="1" noResize="1" noEditPoints="1" noAdjustHandles="1" noChangeArrowheads="1" noChangeShapeType="1" noTextEdit="1"/>
              </p:cNvSpPr>
              <p:nvPr/>
            </p:nvSpPr>
            <p:spPr>
              <a:xfrm>
                <a:off x="6073919" y="1935729"/>
                <a:ext cx="5124159" cy="1339726"/>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7" name="Rektangel 6"/>
              <p:cNvSpPr/>
              <p:nvPr/>
            </p:nvSpPr>
            <p:spPr>
              <a:xfrm>
                <a:off x="5931857" y="3403627"/>
                <a:ext cx="6096000" cy="1356653"/>
              </a:xfrm>
              <a:prstGeom prst="rect">
                <a:avLst/>
              </a:prstGeom>
            </p:spPr>
            <p:txBody>
              <a:bodyPr>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𝝀</m:t>
                              </m:r>
                            </m:e>
                            <m:sup>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𝑮</m:t>
                              </m:r>
                            </m:sub>
                          </m:sSub>
                        </m:den>
                      </m:f>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sSubSup>
                            <m:sSubSup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d>
                                <m:d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m>
                            <m:mPr>
                              <m:mcs>
                                <m:mc>
                                  <m:mcPr>
                                    <m:count m:val="1"/>
                                    <m:mcJc m:val="center"/>
                                  </m:mcPr>
                                </m:mc>
                              </m:mcs>
                              <m:ctrlP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𝜶</m:t>
                                    </m:r>
                                  </m:e>
                                  <m:sub>
                                    <m: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𝒉</m:t>
                                    </m:r>
                                  </m:sub>
                                </m:sSub>
                              </m:e>
                            </m:mr>
                          </m:m>
                        </m:num>
                        <m:den>
                          <m:sSubSup>
                            <m:sSubSup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ktangel 6"/>
              <p:cNvSpPr>
                <a:spLocks noRot="1" noChangeAspect="1" noMove="1" noResize="1" noEditPoints="1" noAdjustHandles="1" noChangeArrowheads="1" noChangeShapeType="1" noTextEdit="1"/>
              </p:cNvSpPr>
              <p:nvPr/>
            </p:nvSpPr>
            <p:spPr>
              <a:xfrm>
                <a:off x="5931857" y="3403627"/>
                <a:ext cx="6096000" cy="1356653"/>
              </a:xfrm>
              <a:prstGeom prst="rect">
                <a:avLst/>
              </a:prstGeom>
              <a:blipFill rotWithShape="0">
                <a:blip r:embed="rId6"/>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983117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53</a:t>
            </a:fld>
            <a:endParaRPr lang="sv-SE"/>
          </a:p>
        </p:txBody>
      </p:sp>
      <mc:AlternateContent xmlns:mc="http://schemas.openxmlformats.org/markup-compatibility/2006" xmlns:a14="http://schemas.microsoft.com/office/drawing/2010/main">
        <mc:Choice Requires="a14">
          <p:sp>
            <p:nvSpPr>
              <p:cNvPr id="3" name="Rektangel 2"/>
              <p:cNvSpPr/>
              <p:nvPr/>
            </p:nvSpPr>
            <p:spPr>
              <a:xfrm>
                <a:off x="546100" y="259706"/>
                <a:ext cx="10972800" cy="6461769"/>
              </a:xfrm>
              <a:prstGeom prst="rect">
                <a:avLst/>
              </a:prstGeom>
            </p:spPr>
            <p:txBody>
              <a:bodyPr wrap="square">
                <a:spAutoFit/>
              </a:bodyPr>
              <a:lstStyle/>
              <a:p>
                <a:pPr>
                  <a:lnSpc>
                    <a:spcPct val="107000"/>
                  </a:lnSpc>
                  <a:spcAft>
                    <a:spcPts val="800"/>
                  </a:spcAft>
                </a:pP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The derivatives of </a:t>
                </a:r>
                <a14:m>
                  <m:oMath xmlns:m="http://schemas.openxmlformats.org/officeDocument/2006/math">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𝑭</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𝒉</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𝒂𝒏𝒅</m:t>
                    </m:r>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𝝀</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𝝅</m:t>
                        </m:r>
                      </m:sub>
                    </m:sSub>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den>
                      </m:f>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&lt;</m:t>
                                </m:r>
                              </m:e>
                            </m:mr>
                          </m:m>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546100" y="259706"/>
                <a:ext cx="10972800" cy="6461769"/>
              </a:xfrm>
              <a:prstGeom prst="rect">
                <a:avLst/>
              </a:prstGeom>
              <a:blipFill rotWithShape="0">
                <a:blip r:embed="rId2"/>
                <a:stretch>
                  <a:fillRect l="-1722" t="-1321"/>
                </a:stretch>
              </a:blipFill>
            </p:spPr>
            <p:txBody>
              <a:bodyPr/>
              <a:lstStyle/>
              <a:p>
                <a:r>
                  <a:rPr lang="sv-SE">
                    <a:noFill/>
                  </a:rPr>
                  <a:t> </a:t>
                </a:r>
              </a:p>
            </p:txBody>
          </p:sp>
        </mc:Fallback>
      </mc:AlternateContent>
    </p:spTree>
    <p:extLst>
      <p:ext uri="{BB962C8B-B14F-4D97-AF65-F5344CB8AC3E}">
        <p14:creationId xmlns:p14="http://schemas.microsoft.com/office/powerpoint/2010/main" val="33245974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54</a:t>
            </a:fld>
            <a:endParaRPr lang="sv-SE"/>
          </a:p>
        </p:txBody>
      </p:sp>
      <mc:AlternateContent xmlns:mc="http://schemas.openxmlformats.org/markup-compatibility/2006" xmlns:a14="http://schemas.microsoft.com/office/drawing/2010/main">
        <mc:Choice Requires="a14">
          <p:sp>
            <p:nvSpPr>
              <p:cNvPr id="3" name="Rektangel 2"/>
              <p:cNvSpPr/>
              <p:nvPr/>
            </p:nvSpPr>
            <p:spPr>
              <a:xfrm>
                <a:off x="482600" y="469900"/>
                <a:ext cx="11061700" cy="5905399"/>
              </a:xfrm>
              <a:prstGeom prst="rect">
                <a:avLst/>
              </a:prstGeom>
            </p:spPr>
            <p:txBody>
              <a:bodyPr wrap="square">
                <a:spAutoFit/>
              </a:bodyPr>
              <a:lstStyle/>
              <a:p>
                <a:pPr>
                  <a:lnSpc>
                    <a:spcPct val="107000"/>
                  </a:lnSpc>
                  <a:spcAft>
                    <a:spcPts val="800"/>
                  </a:spcAft>
                </a:pPr>
                <a:r>
                  <a:rPr lang="en-US" sz="3600" b="1" u="sng"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Observation:</a:t>
                </a:r>
                <a:endParaRPr lang="sv-SE"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The sign of   </a:t>
                </a:r>
                <a14:m>
                  <m:oMath xmlns:m="http://schemas.openxmlformats.org/officeDocument/2006/math">
                    <m:f>
                      <m:fPr>
                        <m:ctrlP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en-US"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oMath>
                </a14:m>
                <a:r>
                  <a:rPr lang="en-US" sz="36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is expected to change over time, since fossil fuels in the long run become more scarce and more costly to extract. </a:t>
                </a:r>
                <a:endParaRPr lang="en-US" sz="3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In </a:t>
                </a:r>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most cases, it is assumed that </a:t>
                </a:r>
                <a14:m>
                  <m:oMath xmlns:m="http://schemas.openxmlformats.org/officeDocument/2006/math">
                    <m:f>
                      <m:f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in the year 2014. At some future point in time,  </a:t>
                </a:r>
                <a14:m>
                  <m:oMath xmlns:m="http://schemas.openxmlformats.org/officeDocument/2006/math">
                    <m:f>
                      <m:f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and at later points in time   </a:t>
                </a:r>
                <a14:m>
                  <m:oMath xmlns:m="http://schemas.openxmlformats.org/officeDocument/2006/math">
                    <m:f>
                      <m:f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482600" y="469900"/>
                <a:ext cx="11061700" cy="5905399"/>
              </a:xfrm>
              <a:prstGeom prst="rect">
                <a:avLst/>
              </a:prstGeom>
              <a:blipFill rotWithShape="0">
                <a:blip r:embed="rId2"/>
                <a:stretch>
                  <a:fillRect l="-1653" t="-1342" r="-1983"/>
                </a:stretch>
              </a:blipFill>
            </p:spPr>
            <p:txBody>
              <a:bodyPr/>
              <a:lstStyle/>
              <a:p>
                <a:r>
                  <a:rPr lang="sv-SE">
                    <a:noFill/>
                  </a:rPr>
                  <a:t> </a:t>
                </a:r>
              </a:p>
            </p:txBody>
          </p:sp>
        </mc:Fallback>
      </mc:AlternateContent>
    </p:spTree>
    <p:extLst>
      <p:ext uri="{BB962C8B-B14F-4D97-AF65-F5344CB8AC3E}">
        <p14:creationId xmlns:p14="http://schemas.microsoft.com/office/powerpoint/2010/main" val="32941222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55</a:t>
            </a:fld>
            <a:endParaRPr lang="sv-SE"/>
          </a:p>
        </p:txBody>
      </p:sp>
      <mc:AlternateContent xmlns:mc="http://schemas.openxmlformats.org/markup-compatibility/2006" xmlns:a14="http://schemas.microsoft.com/office/drawing/2010/main">
        <mc:Choice Requires="a14">
          <p:sp>
            <p:nvSpPr>
              <p:cNvPr id="3" name="Rektangel 2"/>
              <p:cNvSpPr/>
              <p:nvPr/>
            </p:nvSpPr>
            <p:spPr>
              <a:xfrm>
                <a:off x="2514600" y="483449"/>
                <a:ext cx="6096000" cy="5070619"/>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mr>
                                          </m:m>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den>
                      </m:f>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&lt;</m:t>
                                </m:r>
                              </m:e>
                            </m:mr>
                          </m:m>
                        </m:e>
                      </m:d>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514600" y="483449"/>
                <a:ext cx="6096000" cy="5070619"/>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2627242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56</a:t>
            </a:fld>
            <a:endParaRPr lang="sv-SE"/>
          </a:p>
        </p:txBody>
      </p:sp>
      <mc:AlternateContent xmlns:mc="http://schemas.openxmlformats.org/markup-compatibility/2006" xmlns:a14="http://schemas.microsoft.com/office/drawing/2010/main">
        <mc:Choice Requires="a14">
          <p:sp>
            <p:nvSpPr>
              <p:cNvPr id="3" name="Rektangel 2"/>
              <p:cNvSpPr/>
              <p:nvPr/>
            </p:nvSpPr>
            <p:spPr>
              <a:xfrm>
                <a:off x="622300" y="234199"/>
                <a:ext cx="10731500" cy="5905399"/>
              </a:xfrm>
              <a:prstGeom prst="rect">
                <a:avLst/>
              </a:prstGeom>
            </p:spPr>
            <p:txBody>
              <a:bodyPr wrap="square">
                <a:spAutoFit/>
              </a:bodyPr>
              <a:lstStyle/>
              <a:p>
                <a:pPr>
                  <a:lnSpc>
                    <a:spcPct val="107000"/>
                  </a:lnSpc>
                  <a:spcAft>
                    <a:spcPts val="800"/>
                  </a:spcAft>
                </a:pPr>
                <a:r>
                  <a:rPr lang="en-US" sz="3600" b="1" u="sng"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Observation:</a:t>
                </a:r>
                <a:endParaRPr lang="sv-SE"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The sign of   </a:t>
                </a:r>
                <a14:m>
                  <m:oMath xmlns:m="http://schemas.openxmlformats.org/officeDocument/2006/math">
                    <m:f>
                      <m:fPr>
                        <m:ctrlP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en-US"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oMath>
                </a14:m>
                <a:r>
                  <a:rPr lang="en-US" sz="36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is expected to change over time, since fossil fuels in the long run become more scarce and more costly to extract. </a:t>
                </a:r>
                <a:endParaRPr lang="en-US" sz="36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In </a:t>
                </a:r>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most cases, it is assumed that </a:t>
                </a:r>
                <a14:m>
                  <m:oMath xmlns:m="http://schemas.openxmlformats.org/officeDocument/2006/math">
                    <m:f>
                      <m:f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in the year 2014. At some future point in time,  </a:t>
                </a:r>
                <a14:m>
                  <m:oMath xmlns:m="http://schemas.openxmlformats.org/officeDocument/2006/math">
                    <m:f>
                      <m:f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and at later points in time   </a:t>
                </a:r>
                <a14:m>
                  <m:oMath xmlns:m="http://schemas.openxmlformats.org/officeDocument/2006/math">
                    <m:f>
                      <m:f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 </a:t>
                </a:r>
                <a:endParaRPr lang="sv-SE"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22300" y="234199"/>
                <a:ext cx="10731500" cy="5905399"/>
              </a:xfrm>
              <a:prstGeom prst="rect">
                <a:avLst/>
              </a:prstGeom>
              <a:blipFill rotWithShape="0">
                <a:blip r:embed="rId2"/>
                <a:stretch>
                  <a:fillRect l="-1704" t="-1342" r="-1249"/>
                </a:stretch>
              </a:blipFill>
            </p:spPr>
            <p:txBody>
              <a:bodyPr/>
              <a:lstStyle/>
              <a:p>
                <a:r>
                  <a:rPr lang="sv-SE">
                    <a:noFill/>
                  </a:rPr>
                  <a:t> </a:t>
                </a:r>
              </a:p>
            </p:txBody>
          </p:sp>
        </mc:Fallback>
      </mc:AlternateContent>
    </p:spTree>
    <p:extLst>
      <p:ext uri="{BB962C8B-B14F-4D97-AF65-F5344CB8AC3E}">
        <p14:creationId xmlns:p14="http://schemas.microsoft.com/office/powerpoint/2010/main" val="3007321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57</a:t>
            </a:fld>
            <a:endParaRPr lang="sv-SE"/>
          </a:p>
        </p:txBody>
      </p:sp>
      <mc:AlternateContent xmlns:mc="http://schemas.openxmlformats.org/markup-compatibility/2006" xmlns:a14="http://schemas.microsoft.com/office/drawing/2010/main">
        <mc:Choice Requires="a14">
          <p:sp>
            <p:nvSpPr>
              <p:cNvPr id="3" name="Rektangel 2"/>
              <p:cNvSpPr/>
              <p:nvPr/>
            </p:nvSpPr>
            <p:spPr>
              <a:xfrm>
                <a:off x="1663700" y="863600"/>
                <a:ext cx="9182100" cy="4847033"/>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mr>
                          </m:m>
                        </m:num>
                        <m:den>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663700" y="863600"/>
                <a:ext cx="9182100" cy="4847033"/>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5695145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ubrik 1"/>
              <p:cNvSpPr>
                <a:spLocks noGrp="1"/>
              </p:cNvSpPr>
              <p:nvPr>
                <p:ph type="title"/>
              </p:nvPr>
            </p:nvSpPr>
            <p:spPr>
              <a:xfrm>
                <a:off x="381000" y="5095875"/>
                <a:ext cx="10515600" cy="1325563"/>
              </a:xfrm>
            </p:spPr>
            <p:txBody>
              <a:bodyPr>
                <a:noAutofit/>
              </a:bodyPr>
              <a:lstStyle/>
              <a:p>
                <a:pPr>
                  <a:lnSpc>
                    <a:spcPct val="107000"/>
                  </a:lnSpc>
                  <a:spcAft>
                    <a:spcPts val="800"/>
                  </a:spcAft>
                </a:pPr>
                <a:r>
                  <a:rPr lang="sv-SE"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dirty="0" smtClean="0">
                    <a:effectLst/>
                    <a:latin typeface="Calibri" panose="020F0502020204030204"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sv-SE"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𝑴𝒂𝒙</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𝒁</m:t>
                      </m:r>
                      <m:r>
                        <a:rPr lang="sv-SE" sz="20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oMath>
                  </m:oMathPara>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s.t.         </a:t>
                </a:r>
                <a14:m>
                  <m:oMath xmlns:m="http://schemas.openxmlformats.org/officeDocument/2006/math">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m:t>
                    </m:r>
                  </m:oMath>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endParaRPr lang="sv-SE" sz="2000" b="1" dirty="0"/>
              </a:p>
            </p:txBody>
          </p:sp>
        </mc:Choice>
        <mc:Fallback>
          <p:sp>
            <p:nvSpPr>
              <p:cNvPr id="2" name="Rubrik 1"/>
              <p:cNvSpPr>
                <a:spLocks noGrp="1" noRot="1" noChangeAspect="1" noMove="1" noResize="1" noEditPoints="1" noAdjustHandles="1" noChangeArrowheads="1" noChangeShapeType="1" noTextEdit="1"/>
              </p:cNvSpPr>
              <p:nvPr>
                <p:ph type="title"/>
              </p:nvPr>
            </p:nvSpPr>
            <p:spPr>
              <a:xfrm>
                <a:off x="381000" y="5095875"/>
                <a:ext cx="10515600" cy="1325563"/>
              </a:xfrm>
              <a:blipFill rotWithShape="0">
                <a:blip r:embed="rId2"/>
                <a:stretch>
                  <a:fillRect/>
                </a:stretch>
              </a:blipFill>
            </p:spPr>
            <p:txBody>
              <a:bodyPr/>
              <a:lstStyle/>
              <a:p>
                <a:r>
                  <a:rPr lang="sv-SE">
                    <a:noFill/>
                  </a:rPr>
                  <a:t> </a:t>
                </a:r>
              </a:p>
            </p:txBody>
          </p:sp>
        </mc:Fallback>
      </mc:AlternateContent>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409" y="139701"/>
            <a:ext cx="5910888" cy="4867274"/>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58</a:t>
            </a:fld>
            <a:endParaRPr lang="sv-SE">
              <a:solidFill>
                <a:prstClr val="black">
                  <a:tint val="75000"/>
                </a:prstClr>
              </a:solidFill>
            </a:endParaRPr>
          </a:p>
        </p:txBody>
      </p:sp>
      <mc:AlternateContent xmlns:mc="http://schemas.openxmlformats.org/markup-compatibility/2006">
        <mc:Choice xmlns:a14="http://schemas.microsoft.com/office/drawing/2010/main" Requires="a14">
          <p:sp>
            <p:nvSpPr>
              <p:cNvPr id="3" name="Rektangel 2"/>
              <p:cNvSpPr/>
              <p:nvPr/>
            </p:nvSpPr>
            <p:spPr>
              <a:xfrm>
                <a:off x="6557565" y="275712"/>
                <a:ext cx="5426870" cy="1734577"/>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𝝅</m:t>
                              </m:r>
                            </m:sub>
                          </m:sSub>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num>
                        <m:den>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d>
                        <m:dPr>
                          <m:begChr m:val="{"/>
                          <m:endChr m:val="}"/>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e>
                            </m:mr>
                            <m:m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mr>
                            <m:m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&lt;</m:t>
                                </m:r>
                              </m:e>
                            </m:mr>
                          </m:m>
                        </m:e>
                      </m:d>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6557565" y="275712"/>
                <a:ext cx="5426870" cy="1734577"/>
              </a:xfrm>
              <a:prstGeom prst="rect">
                <a:avLst/>
              </a:prstGeom>
              <a:blipFill rotWithShape="0">
                <a:blip r:embed="rId4"/>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6" name="Rektangel 5"/>
              <p:cNvSpPr/>
              <p:nvPr/>
            </p:nvSpPr>
            <p:spPr>
              <a:xfrm>
                <a:off x="6557565" y="2099189"/>
                <a:ext cx="5426870" cy="1734577"/>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𝝅</m:t>
                              </m:r>
                            </m:sub>
                          </m:sSub>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num>
                        <m:den>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d>
                        <m:dPr>
                          <m:begChr m:val="{"/>
                          <m:endChr m:val="}"/>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e>
                            </m:mr>
                            <m:m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mr>
                            <m:m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&lt;</m:t>
                                </m:r>
                              </m:e>
                            </m:mr>
                          </m:m>
                        </m:e>
                      </m:d>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ktangel 5"/>
              <p:cNvSpPr>
                <a:spLocks noRot="1" noChangeAspect="1" noMove="1" noResize="1" noEditPoints="1" noAdjustHandles="1" noChangeArrowheads="1" noChangeShapeType="1" noTextEdit="1"/>
              </p:cNvSpPr>
              <p:nvPr/>
            </p:nvSpPr>
            <p:spPr>
              <a:xfrm>
                <a:off x="6557565" y="2099189"/>
                <a:ext cx="5426870" cy="1734577"/>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7" name="Rektangel 6"/>
              <p:cNvSpPr/>
              <p:nvPr/>
            </p:nvSpPr>
            <p:spPr>
              <a:xfrm>
                <a:off x="6557565" y="3833766"/>
                <a:ext cx="5293116" cy="1510991"/>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𝝅</m:t>
                              </m:r>
                            </m:sub>
                          </m:sSub>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m>
                            <m:mPr>
                              <m:mcs>
                                <m:mc>
                                  <m:mcPr>
                                    <m:count m:val="1"/>
                                    <m:mcJc m:val="center"/>
                                  </m:mcPr>
                                </m:mc>
                              </m:mcs>
                              <m:ctrlPr>
                                <a:rPr lang="sv-SE"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1"/>
                                          <m:mcJc m:val="center"/>
                                        </m:mcPr>
                                      </m:mc>
                                    </m:mcs>
                                    <m:ctrlPr>
                                      <a:rPr lang="sv-SE" sz="3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mPr>
                                  <m:mr>
                                    <m:e>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e>
                                  </m:mr>
                                </m:m>
                              </m:e>
                            </m:mr>
                          </m:m>
                        </m:num>
                        <m:den>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ktangel 6"/>
              <p:cNvSpPr>
                <a:spLocks noRot="1" noChangeAspect="1" noMove="1" noResize="1" noEditPoints="1" noAdjustHandles="1" noChangeArrowheads="1" noChangeShapeType="1" noTextEdit="1"/>
              </p:cNvSpPr>
              <p:nvPr/>
            </p:nvSpPr>
            <p:spPr>
              <a:xfrm>
                <a:off x="6557565" y="3833766"/>
                <a:ext cx="5293116" cy="1510991"/>
              </a:xfrm>
              <a:prstGeom prst="rect">
                <a:avLst/>
              </a:prstGeom>
              <a:blipFill rotWithShape="0">
                <a:blip r:embed="rId6"/>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2093068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59</a:t>
            </a:fld>
            <a:endParaRPr lang="sv-SE"/>
          </a:p>
        </p:txBody>
      </p:sp>
      <mc:AlternateContent xmlns:mc="http://schemas.openxmlformats.org/markup-compatibility/2006" xmlns:a14="http://schemas.microsoft.com/office/drawing/2010/main">
        <mc:Choice Requires="a14">
          <p:sp>
            <p:nvSpPr>
              <p:cNvPr id="3" name="Rektangel 2"/>
              <p:cNvSpPr/>
              <p:nvPr/>
            </p:nvSpPr>
            <p:spPr>
              <a:xfrm>
                <a:off x="495300" y="169015"/>
                <a:ext cx="11226800" cy="6187335"/>
              </a:xfrm>
              <a:prstGeom prst="rect">
                <a:avLst/>
              </a:prstGeom>
            </p:spPr>
            <p:txBody>
              <a:bodyPr wrap="square">
                <a:spAutoFit/>
              </a:bodyPr>
              <a:lstStyle/>
              <a:p>
                <a:pPr>
                  <a:lnSpc>
                    <a:spcPct val="107000"/>
                  </a:lnSpc>
                  <a:spcAft>
                    <a:spcPts val="800"/>
                  </a:spcAft>
                </a:pPr>
                <a:r>
                  <a:rPr lang="en-US" sz="3600" b="1"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The derivatives of </a:t>
                </a:r>
                <a14:m>
                  <m:oMath xmlns:m="http://schemas.openxmlformats.org/officeDocument/2006/math">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𝑭</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𝒉</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𝒂𝒏𝒅</m:t>
                    </m:r>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𝝀</m:t>
                        </m:r>
                      </m:e>
                      <m:sup>
                        <m:r>
                          <a:rPr lang="en-US" sz="3600" b="1" i="1">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𝑭</m:t>
                        </m:r>
                      </m:sub>
                    </m:sSub>
                  </m:oMath>
                </a14:m>
                <a:r>
                  <a:rPr lang="en-US" sz="36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are:</a:t>
                </a:r>
                <a:endParaRPr lang="sv-SE" sz="3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𝑭</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&lt;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495300" y="169015"/>
                <a:ext cx="11226800" cy="6187335"/>
              </a:xfrm>
              <a:prstGeom prst="rect">
                <a:avLst/>
              </a:prstGeom>
              <a:blipFill rotWithShape="0">
                <a:blip r:embed="rId2"/>
                <a:stretch>
                  <a:fillRect l="-1629" t="-1379"/>
                </a:stretch>
              </a:blipFill>
            </p:spPr>
            <p:txBody>
              <a:bodyPr/>
              <a:lstStyle/>
              <a:p>
                <a:r>
                  <a:rPr lang="sv-SE">
                    <a:noFill/>
                  </a:rPr>
                  <a:t> </a:t>
                </a:r>
              </a:p>
            </p:txBody>
          </p:sp>
        </mc:Fallback>
      </mc:AlternateContent>
    </p:spTree>
    <p:extLst>
      <p:ext uri="{BB962C8B-B14F-4D97-AF65-F5344CB8AC3E}">
        <p14:creationId xmlns:p14="http://schemas.microsoft.com/office/powerpoint/2010/main" val="3021814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t>6</a:t>
            </a:fld>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167" y="0"/>
            <a:ext cx="10207666" cy="6858000"/>
          </a:xfrm>
          <a:prstGeom prst="rect">
            <a:avLst/>
          </a:prstGeom>
        </p:spPr>
      </p:pic>
    </p:spTree>
    <p:extLst>
      <p:ext uri="{BB962C8B-B14F-4D97-AF65-F5344CB8AC3E}">
        <p14:creationId xmlns:p14="http://schemas.microsoft.com/office/powerpoint/2010/main" val="1031717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60</a:t>
            </a:fld>
            <a:endParaRPr lang="sv-SE"/>
          </a:p>
        </p:txBody>
      </p:sp>
      <mc:AlternateContent xmlns:mc="http://schemas.openxmlformats.org/markup-compatibility/2006" xmlns:a14="http://schemas.microsoft.com/office/drawing/2010/main">
        <mc:Choice Requires="a14">
          <p:sp>
            <p:nvSpPr>
              <p:cNvPr id="3" name="Rektangel 2"/>
              <p:cNvSpPr/>
              <p:nvPr/>
            </p:nvSpPr>
            <p:spPr>
              <a:xfrm>
                <a:off x="2755900" y="897774"/>
                <a:ext cx="6096000" cy="4531433"/>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mr>
                                          </m:m>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𝑭</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755900" y="897774"/>
                <a:ext cx="6096000" cy="4531433"/>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5295226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61</a:t>
            </a:fld>
            <a:endParaRPr lang="sv-SE"/>
          </a:p>
        </p:txBody>
      </p:sp>
      <mc:AlternateContent xmlns:mc="http://schemas.openxmlformats.org/markup-compatibility/2006" xmlns:a14="http://schemas.microsoft.com/office/drawing/2010/main">
        <mc:Choice Requires="a14">
          <p:sp>
            <p:nvSpPr>
              <p:cNvPr id="3" name="Rektangel 2"/>
              <p:cNvSpPr/>
              <p:nvPr/>
            </p:nvSpPr>
            <p:spPr>
              <a:xfrm>
                <a:off x="1562100" y="1016000"/>
                <a:ext cx="8864600" cy="4834978"/>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𝑭</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num>
                        <m:den>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562100" y="1016000"/>
                <a:ext cx="8864600" cy="4834978"/>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9172092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ubrik 1"/>
              <p:cNvSpPr>
                <a:spLocks noGrp="1"/>
              </p:cNvSpPr>
              <p:nvPr>
                <p:ph type="title"/>
              </p:nvPr>
            </p:nvSpPr>
            <p:spPr>
              <a:xfrm>
                <a:off x="381000" y="5095875"/>
                <a:ext cx="10515600" cy="1325563"/>
              </a:xfrm>
            </p:spPr>
            <p:txBody>
              <a:bodyPr>
                <a:noAutofit/>
              </a:bodyPr>
              <a:lstStyle/>
              <a:p>
                <a:pPr>
                  <a:lnSpc>
                    <a:spcPct val="107000"/>
                  </a:lnSpc>
                  <a:spcAft>
                    <a:spcPts val="800"/>
                  </a:spcAft>
                </a:pPr>
                <a:r>
                  <a:rPr lang="sv-SE"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dirty="0" smtClean="0">
                    <a:effectLst/>
                    <a:latin typeface="Calibri" panose="020F0502020204030204"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sv-SE"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𝑴𝒂𝒙</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𝒁</m:t>
                      </m:r>
                      <m:r>
                        <a:rPr lang="sv-SE" sz="20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oMath>
                  </m:oMathPara>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s.t.         </a:t>
                </a:r>
                <a14:m>
                  <m:oMath xmlns:m="http://schemas.openxmlformats.org/officeDocument/2006/math">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m:t>
                    </m:r>
                  </m:oMath>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endParaRPr lang="sv-SE" sz="2000" b="1" dirty="0"/>
              </a:p>
            </p:txBody>
          </p:sp>
        </mc:Choice>
        <mc:Fallback>
          <p:sp>
            <p:nvSpPr>
              <p:cNvPr id="2" name="Rubrik 1"/>
              <p:cNvSpPr>
                <a:spLocks noGrp="1" noRot="1" noChangeAspect="1" noMove="1" noResize="1" noEditPoints="1" noAdjustHandles="1" noChangeArrowheads="1" noChangeShapeType="1" noTextEdit="1"/>
              </p:cNvSpPr>
              <p:nvPr>
                <p:ph type="title"/>
              </p:nvPr>
            </p:nvSpPr>
            <p:spPr>
              <a:xfrm>
                <a:off x="381000" y="5095875"/>
                <a:ext cx="10515600" cy="1325563"/>
              </a:xfrm>
              <a:blipFill rotWithShape="0">
                <a:blip r:embed="rId2"/>
                <a:stretch>
                  <a:fillRect/>
                </a:stretch>
              </a:blipFill>
            </p:spPr>
            <p:txBody>
              <a:bodyPr/>
              <a:lstStyle/>
              <a:p>
                <a:r>
                  <a:rPr lang="sv-SE">
                    <a:noFill/>
                  </a:rPr>
                  <a:t> </a:t>
                </a:r>
              </a:p>
            </p:txBody>
          </p:sp>
        </mc:Fallback>
      </mc:AlternateContent>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209" y="228601"/>
            <a:ext cx="5910888" cy="4867274"/>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62</a:t>
            </a:fld>
            <a:endParaRPr lang="sv-SE">
              <a:solidFill>
                <a:prstClr val="black">
                  <a:tint val="75000"/>
                </a:prstClr>
              </a:solidFill>
            </a:endParaRPr>
          </a:p>
        </p:txBody>
      </p:sp>
      <mc:AlternateContent xmlns:mc="http://schemas.openxmlformats.org/markup-compatibility/2006">
        <mc:Choice xmlns:a14="http://schemas.microsoft.com/office/drawing/2010/main" Requires="a14">
          <p:sp>
            <p:nvSpPr>
              <p:cNvPr id="3" name="Rektangel 2"/>
              <p:cNvSpPr/>
              <p:nvPr/>
            </p:nvSpPr>
            <p:spPr>
              <a:xfrm>
                <a:off x="6582121" y="228601"/>
                <a:ext cx="5174558" cy="1463349"/>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sub>
                          </m:sSub>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𝑮</m:t>
                              </m:r>
                            </m:sub>
                          </m:sSub>
                        </m:num>
                        <m:den>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&lt;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6582121" y="228601"/>
                <a:ext cx="5174558" cy="1463349"/>
              </a:xfrm>
              <a:prstGeom prst="rect">
                <a:avLst/>
              </a:prstGeom>
              <a:blipFill rotWithShape="0">
                <a:blip r:embed="rId4"/>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6" name="Rektangel 5"/>
              <p:cNvSpPr/>
              <p:nvPr/>
            </p:nvSpPr>
            <p:spPr>
              <a:xfrm>
                <a:off x="6582121" y="1691950"/>
                <a:ext cx="5174558" cy="1463349"/>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sub>
                          </m:sSub>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num>
                        <m:den>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ktangel 5"/>
              <p:cNvSpPr>
                <a:spLocks noRot="1" noChangeAspect="1" noMove="1" noResize="1" noEditPoints="1" noAdjustHandles="1" noChangeArrowheads="1" noChangeShapeType="1" noTextEdit="1"/>
              </p:cNvSpPr>
              <p:nvPr/>
            </p:nvSpPr>
            <p:spPr>
              <a:xfrm>
                <a:off x="6582121" y="1691950"/>
                <a:ext cx="5174558" cy="1463349"/>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7" name="Rektangel 6"/>
              <p:cNvSpPr/>
              <p:nvPr/>
            </p:nvSpPr>
            <p:spPr>
              <a:xfrm>
                <a:off x="6638896" y="3294080"/>
                <a:ext cx="4257704" cy="1501758"/>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sub>
                          </m:sSub>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𝑮</m:t>
                              </m:r>
                            </m:sub>
                          </m:sSub>
                        </m:num>
                        <m:den>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ktangel 6"/>
              <p:cNvSpPr>
                <a:spLocks noRot="1" noChangeAspect="1" noMove="1" noResize="1" noEditPoints="1" noAdjustHandles="1" noChangeArrowheads="1" noChangeShapeType="1" noTextEdit="1"/>
              </p:cNvSpPr>
              <p:nvPr/>
            </p:nvSpPr>
            <p:spPr>
              <a:xfrm>
                <a:off x="6638896" y="3294080"/>
                <a:ext cx="4257704" cy="1501758"/>
              </a:xfrm>
              <a:prstGeom prst="rect">
                <a:avLst/>
              </a:prstGeom>
              <a:blipFill rotWithShape="0">
                <a:blip r:embed="rId6"/>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360125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63</a:t>
            </a:fld>
            <a:endParaRPr lang="sv-SE"/>
          </a:p>
        </p:txBody>
      </p:sp>
      <mc:AlternateContent xmlns:mc="http://schemas.openxmlformats.org/markup-compatibility/2006" xmlns:a14="http://schemas.microsoft.com/office/drawing/2010/main">
        <mc:Choice Requires="a14">
          <p:sp>
            <p:nvSpPr>
              <p:cNvPr id="3" name="Rektangel 2"/>
              <p:cNvSpPr/>
              <p:nvPr/>
            </p:nvSpPr>
            <p:spPr>
              <a:xfrm>
                <a:off x="635000" y="355600"/>
                <a:ext cx="10718800" cy="5965992"/>
              </a:xfrm>
              <a:prstGeom prst="rect">
                <a:avLst/>
              </a:prstGeom>
            </p:spPr>
            <p:txBody>
              <a:bodyPr wrap="square">
                <a:spAutoFit/>
              </a:bodyPr>
              <a:lstStyle/>
              <a:p>
                <a:pPr>
                  <a:lnSpc>
                    <a:spcPct val="107000"/>
                  </a:lnSpc>
                  <a:spcAft>
                    <a:spcPts val="800"/>
                  </a:spcAft>
                </a:pPr>
                <a:r>
                  <a:rPr lang="en-US" sz="3600" b="1" dirty="0" smtClean="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derivatives of </a:t>
                </a:r>
                <a14:m>
                  <m:oMath xmlns:m="http://schemas.openxmlformats.org/officeDocument/2006/math">
                    <m:sSup>
                      <m:sSupPr>
                        <m:ctrlPr>
                          <a:rPr lang="sv-SE"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𝑭</m:t>
                        </m:r>
                      </m:e>
                      <m:sup>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𝒉</m:t>
                        </m:r>
                      </m:e>
                      <m:sup>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𝒂𝒏𝒅</m:t>
                    </m:r>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sv-SE"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𝝀</m:t>
                        </m:r>
                      </m:e>
                      <m:sup>
                        <m:r>
                          <a:rPr lang="en-US" sz="3600" b="1" i="1">
                            <a:solidFill>
                              <a:schemeClr val="accent5">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3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with respect to </a:t>
                </a:r>
                <a14:m>
                  <m:oMath xmlns:m="http://schemas.openxmlformats.org/officeDocument/2006/math">
                    <m:sSub>
                      <m:sSubPr>
                        <m:ctrlPr>
                          <a:rPr lang="sv-SE" sz="3600" b="1" i="1">
                            <a:solidFill>
                              <a:schemeClr val="accent5">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chemeClr val="accent5">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en-US" sz="3600" b="1" i="1">
                            <a:solidFill>
                              <a:schemeClr val="accent5">
                                <a:lumMod val="50000"/>
                              </a:schemeClr>
                            </a:solidFill>
                            <a:effectLst/>
                            <a:latin typeface="Cambria Math" panose="02040503050406030204" pitchFamily="18" charset="0"/>
                            <a:ea typeface="Calibri" panose="020F0502020204030204" pitchFamily="34" charset="0"/>
                            <a:cs typeface="Times New Roman" panose="02020603050405020304" pitchFamily="18" charset="0"/>
                          </a:rPr>
                          <m:t>𝒉</m:t>
                        </m:r>
                      </m:sub>
                    </m:sSub>
                  </m:oMath>
                </a14:m>
                <a:r>
                  <a:rPr lang="en-US" sz="3600" b="1"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600" b="1" dirty="0" smtClean="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are:</a:t>
                </a:r>
                <a:endParaRPr lang="sv-SE" sz="3600" b="1"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35000" y="355600"/>
                <a:ext cx="10718800" cy="5965992"/>
              </a:xfrm>
              <a:prstGeom prst="rect">
                <a:avLst/>
              </a:prstGeom>
              <a:blipFill rotWithShape="0">
                <a:blip r:embed="rId2"/>
                <a:stretch>
                  <a:fillRect l="-1706" t="-1328" r="-966"/>
                </a:stretch>
              </a:blipFill>
            </p:spPr>
            <p:txBody>
              <a:bodyPr/>
              <a:lstStyle/>
              <a:p>
                <a:r>
                  <a:rPr lang="sv-SE">
                    <a:noFill/>
                  </a:rPr>
                  <a:t> </a:t>
                </a:r>
              </a:p>
            </p:txBody>
          </p:sp>
        </mc:Fallback>
      </mc:AlternateContent>
    </p:spTree>
    <p:extLst>
      <p:ext uri="{BB962C8B-B14F-4D97-AF65-F5344CB8AC3E}">
        <p14:creationId xmlns:p14="http://schemas.microsoft.com/office/powerpoint/2010/main" val="42851205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64</a:t>
            </a:fld>
            <a:endParaRPr lang="sv-SE"/>
          </a:p>
        </p:txBody>
      </p:sp>
      <mc:AlternateContent xmlns:mc="http://schemas.openxmlformats.org/markup-compatibility/2006" xmlns:a14="http://schemas.microsoft.com/office/drawing/2010/main">
        <mc:Choice Requires="a14">
          <p:sp>
            <p:nvSpPr>
              <p:cNvPr id="3" name="Rektangel 2"/>
              <p:cNvSpPr/>
              <p:nvPr/>
            </p:nvSpPr>
            <p:spPr>
              <a:xfrm>
                <a:off x="1803400" y="1016000"/>
                <a:ext cx="7340600" cy="4799391"/>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mr>
                                          </m:m>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num>
                        <m:den>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&lt;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803400" y="1016000"/>
                <a:ext cx="7340600" cy="4799391"/>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9354563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65</a:t>
            </a:fld>
            <a:endParaRPr lang="sv-SE"/>
          </a:p>
        </p:txBody>
      </p:sp>
      <mc:AlternateContent xmlns:mc="http://schemas.openxmlformats.org/markup-compatibility/2006" xmlns:a14="http://schemas.microsoft.com/office/drawing/2010/main">
        <mc:Choice Requires="a14">
          <p:sp>
            <p:nvSpPr>
              <p:cNvPr id="3" name="Rektangel 2"/>
              <p:cNvSpPr/>
              <p:nvPr/>
            </p:nvSpPr>
            <p:spPr>
              <a:xfrm>
                <a:off x="1308100" y="939800"/>
                <a:ext cx="8382000" cy="483190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𝟏</m:t>
                                                </m:r>
                                              </m:e>
                                            </m:m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e>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mr>
                                          </m:m>
                                        </m:e>
                                      </m:mr>
                                      <m:mr>
                                        <m:e>
                                          <m:m>
                                            <m:mPr>
                                              <m:mcs>
                                                <m:mc>
                                                  <m:mcPr>
                                                    <m:count m:val="2"/>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t>𝟎</m:t>
                                                </m:r>
                                              </m:e>
                                              <m:e>
                                                <m:r>
                                                  <a:rPr lang="sv-SE" sz="36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𝝅</m:t>
                                                    </m:r>
                                                  </m:sub>
                                                </m:sSub>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e>
                                            </m:mr>
                                          </m:m>
                                        </m:e>
                                        <m:e>
                                          <m:m>
                                            <m:mPr>
                                              <m:mcs>
                                                <m:mc>
                                                  <m:mcPr>
                                                    <m:count m:val="1"/>
                                                    <m:mcJc m:val="center"/>
                                                  </m:mcPr>
                                                </m:mc>
                                              </m:mcs>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e>
                                            </m:mr>
                                          </m:m>
                                        </m:e>
                                      </m:mr>
                                    </m:m>
                                  </m:e>
                                </m:mr>
                              </m:m>
                            </m:e>
                          </m:d>
                        </m:num>
                        <m:den>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𝑫</m:t>
                                    </m:r>
                                  </m:e>
                                </m:mr>
                              </m:m>
                            </m:e>
                          </m:d>
                        </m:den>
                      </m:f>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sub>
                          </m:sSub>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𝑮</m:t>
                              </m:r>
                            </m:sub>
                          </m:sSub>
                        </m:num>
                        <m:den>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effectLst/>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effectLst/>
                          <a:latin typeface="Cambria Math" panose="02040503050406030204" pitchFamily="18" charset="0"/>
                          <a:ea typeface="Calibri" panose="020F0502020204030204" pitchFamily="34" charset="0"/>
                          <a:cs typeface="Times New Roman" panose="02020603050405020304" pitchFamily="18" charset="0"/>
                        </a:rPr>
                        <m:t>&gt;</m:t>
                      </m:r>
                      <m:r>
                        <a:rPr lang="sv-SE" sz="36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308100" y="939800"/>
                <a:ext cx="8382000" cy="483190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6208221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ubrik 1"/>
              <p:cNvSpPr>
                <a:spLocks noGrp="1"/>
              </p:cNvSpPr>
              <p:nvPr>
                <p:ph type="title"/>
              </p:nvPr>
            </p:nvSpPr>
            <p:spPr>
              <a:xfrm>
                <a:off x="381000" y="5095875"/>
                <a:ext cx="10515600" cy="1325563"/>
              </a:xfrm>
            </p:spPr>
            <p:txBody>
              <a:bodyPr>
                <a:noAutofit/>
              </a:bodyPr>
              <a:lstStyle/>
              <a:p>
                <a:pPr>
                  <a:lnSpc>
                    <a:spcPct val="107000"/>
                  </a:lnSpc>
                  <a:spcAft>
                    <a:spcPts val="800"/>
                  </a:spcAft>
                </a:pPr>
                <a:r>
                  <a:rPr lang="sv-SE" sz="2000"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dirty="0" smtClean="0">
                    <a:effectLst/>
                    <a:latin typeface="Calibri" panose="020F0502020204030204" pitchFamily="34" charset="0"/>
                    <a:ea typeface="Calibri" panose="020F0502020204030204" pitchFamily="34"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r>
                        <a:rPr lang="sv-SE" sz="20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𝑴𝒂𝒙</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𝒁</m:t>
                      </m:r>
                      <m:r>
                        <a:rPr lang="sv-SE" sz="20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𝝅</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𝒌</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𝑮</m:t>
                          </m:r>
                        </m:sub>
                      </m:sSub>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sub>
                              </m:sSub>
                            </m:e>
                          </m:d>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sv-SE" sz="2000" b="1" i="1">
                                  <a:effectLst/>
                                  <a:latin typeface="Cambria Math" panose="02040503050406030204" pitchFamily="18" charset="0"/>
                                  <a:ea typeface="Calibri" panose="020F0502020204030204" pitchFamily="34" charset="0"/>
                                  <a:cs typeface="Times New Roman" panose="02020603050405020304" pitchFamily="18" charset="0"/>
                                </a:rPr>
                                <m:t>𝜶</m:t>
                              </m:r>
                            </m:e>
                            <m: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sub>
                          </m:sSub>
                          <m:r>
                            <a:rPr lang="sv-SE" sz="2000" b="1" i="1">
                              <a:effectLst/>
                              <a:latin typeface="Cambria Math" panose="02040503050406030204" pitchFamily="18" charset="0"/>
                              <a:ea typeface="Calibri" panose="020F0502020204030204" pitchFamily="34" charset="0"/>
                              <a:cs typeface="Times New Roman" panose="02020603050405020304" pitchFamily="18" charset="0"/>
                            </a:rPr>
                            <m:t>𝑺</m:t>
                          </m:r>
                        </m:e>
                      </m:d>
                    </m:oMath>
                  </m:oMathPara>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s.t.         </a:t>
                </a:r>
                <a14:m>
                  <m:oMath xmlns:m="http://schemas.openxmlformats.org/officeDocument/2006/math">
                    <m:r>
                      <a:rPr lang="sv-SE" sz="2000" b="1" i="1">
                        <a:effectLst/>
                        <a:latin typeface="Cambria Math" panose="02040503050406030204" pitchFamily="18" charset="0"/>
                        <a:ea typeface="Calibri" panose="020F0502020204030204" pitchFamily="34" charset="0"/>
                        <a:cs typeface="Times New Roman" panose="02020603050405020304" pitchFamily="18" charset="0"/>
                      </a:rPr>
                      <m:t>𝑭</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𝒉</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 ≥</m:t>
                    </m:r>
                    <m:r>
                      <a:rPr lang="sv-SE" sz="2000" b="1" i="1">
                        <a:effectLst/>
                        <a:latin typeface="Cambria Math" panose="02040503050406030204" pitchFamily="18" charset="0"/>
                        <a:ea typeface="Calibri" panose="020F0502020204030204" pitchFamily="34" charset="0"/>
                        <a:cs typeface="Times New Roman" panose="02020603050405020304" pitchFamily="18" charset="0"/>
                      </a:rPr>
                      <m:t>𝑴</m:t>
                    </m:r>
                  </m:oMath>
                </a14:m>
                <a: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t/>
                </a:r>
                <a:br>
                  <a:rPr lang="sv-SE" sz="2000" b="1" dirty="0" smtClean="0">
                    <a:effectLst/>
                    <a:latin typeface="Calibri" panose="020F0502020204030204" pitchFamily="34" charset="0"/>
                    <a:ea typeface="Calibri" panose="020F0502020204030204" pitchFamily="34" charset="0"/>
                    <a:cs typeface="Times New Roman" panose="02020603050405020304" pitchFamily="18" charset="0"/>
                  </a:rPr>
                </a:br>
                <a:endParaRPr lang="sv-SE" sz="2000" b="1" dirty="0"/>
              </a:p>
            </p:txBody>
          </p:sp>
        </mc:Choice>
        <mc:Fallback>
          <p:sp>
            <p:nvSpPr>
              <p:cNvPr id="2" name="Rubrik 1"/>
              <p:cNvSpPr>
                <a:spLocks noGrp="1" noRot="1" noChangeAspect="1" noMove="1" noResize="1" noEditPoints="1" noAdjustHandles="1" noChangeArrowheads="1" noChangeShapeType="1" noTextEdit="1"/>
              </p:cNvSpPr>
              <p:nvPr>
                <p:ph type="title"/>
              </p:nvPr>
            </p:nvSpPr>
            <p:spPr>
              <a:xfrm>
                <a:off x="381000" y="5095875"/>
                <a:ext cx="10515600" cy="1325563"/>
              </a:xfrm>
              <a:blipFill rotWithShape="0">
                <a:blip r:embed="rId2"/>
                <a:stretch>
                  <a:fillRect/>
                </a:stretch>
              </a:blipFill>
            </p:spPr>
            <p:txBody>
              <a:bodyPr/>
              <a:lstStyle/>
              <a:p>
                <a:r>
                  <a:rPr lang="sv-SE">
                    <a:noFill/>
                  </a:rPr>
                  <a:t> </a:t>
                </a:r>
              </a:p>
            </p:txBody>
          </p:sp>
        </mc:Fallback>
      </mc:AlternateContent>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109" y="127001"/>
            <a:ext cx="5910888" cy="4867274"/>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66</a:t>
            </a:fld>
            <a:endParaRPr lang="sv-SE">
              <a:solidFill>
                <a:prstClr val="black">
                  <a:tint val="75000"/>
                </a:prstClr>
              </a:solidFill>
            </a:endParaRPr>
          </a:p>
        </p:txBody>
      </p:sp>
      <mc:AlternateContent xmlns:mc="http://schemas.openxmlformats.org/markup-compatibility/2006">
        <mc:Choice xmlns:a14="http://schemas.microsoft.com/office/drawing/2010/main" Requires="a14">
          <p:sp>
            <p:nvSpPr>
              <p:cNvPr id="3" name="Rektangel 2"/>
              <p:cNvSpPr/>
              <p:nvPr/>
            </p:nvSpPr>
            <p:spPr>
              <a:xfrm>
                <a:off x="6709922" y="360526"/>
                <a:ext cx="5172955" cy="1463349"/>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𝑭</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sub>
                          </m:sSub>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𝑮</m:t>
                              </m:r>
                            </m:sub>
                          </m:sSub>
                        </m:num>
                        <m:den>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6709922" y="360526"/>
                <a:ext cx="5172955" cy="1463349"/>
              </a:xfrm>
              <a:prstGeom prst="rect">
                <a:avLst/>
              </a:prstGeom>
              <a:blipFill rotWithShape="0">
                <a:blip r:embed="rId4"/>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6" name="Rektangel 5"/>
              <p:cNvSpPr/>
              <p:nvPr/>
            </p:nvSpPr>
            <p:spPr>
              <a:xfrm>
                <a:off x="6659122" y="1895089"/>
                <a:ext cx="5172955" cy="1463349"/>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sub>
                          </m:sSub>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𝑮</m:t>
                              </m:r>
                            </m:sub>
                          </m:s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num>
                        <m:den>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𝝅</m:t>
                              </m:r>
                            </m:sub>
                          </m:s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&lt;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ktangel 5"/>
              <p:cNvSpPr>
                <a:spLocks noRot="1" noChangeAspect="1" noMove="1" noResize="1" noEditPoints="1" noAdjustHandles="1" noChangeArrowheads="1" noChangeShapeType="1" noTextEdit="1"/>
              </p:cNvSpPr>
              <p:nvPr/>
            </p:nvSpPr>
            <p:spPr>
              <a:xfrm>
                <a:off x="6659122" y="1895089"/>
                <a:ext cx="5172955" cy="1463349"/>
              </a:xfrm>
              <a:prstGeom prst="rect">
                <a:avLst/>
              </a:prstGeom>
              <a:blipFill rotWithShape="0">
                <a:blip r:embed="rId5"/>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7" name="Rektangel 6"/>
              <p:cNvSpPr/>
              <p:nvPr/>
            </p:nvSpPr>
            <p:spPr>
              <a:xfrm>
                <a:off x="6709922" y="3429652"/>
                <a:ext cx="4256102" cy="1495859"/>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fPr>
                        <m:num>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p>
                            <m:sSup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𝝀</m:t>
                              </m:r>
                            </m:e>
                            <m:sup>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up>
                          </m:sSup>
                        </m:num>
                        <m:den>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𝜶</m:t>
                              </m:r>
                            </m:e>
                            <m:sub>
                              <m:r>
                                <a:rPr lang="sv-SE" sz="36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𝒉</m:t>
                              </m:r>
                            </m:sub>
                          </m:sSub>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sSub>
                            <m:sSub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𝒌</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𝑮</m:t>
                              </m:r>
                            </m:sub>
                          </m:sSub>
                        </m:num>
                        <m:den>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𝑭</m:t>
                              </m:r>
                            </m:sub>
                            <m:sup>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bSup>
                        </m:den>
                      </m:f>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&gt;</m:t>
                      </m:r>
                      <m:r>
                        <a:rPr lang="sv-SE" sz="3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Rektangel 6"/>
              <p:cNvSpPr>
                <a:spLocks noRot="1" noChangeAspect="1" noMove="1" noResize="1" noEditPoints="1" noAdjustHandles="1" noChangeArrowheads="1" noChangeShapeType="1" noTextEdit="1"/>
              </p:cNvSpPr>
              <p:nvPr/>
            </p:nvSpPr>
            <p:spPr>
              <a:xfrm>
                <a:off x="6709922" y="3429652"/>
                <a:ext cx="4256102" cy="1495859"/>
              </a:xfrm>
              <a:prstGeom prst="rect">
                <a:avLst/>
              </a:prstGeom>
              <a:blipFill rotWithShape="0">
                <a:blip r:embed="rId6"/>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0652167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67</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92" y="0"/>
            <a:ext cx="10749216" cy="6858000"/>
          </a:xfrm>
          <a:prstGeom prst="rect">
            <a:avLst/>
          </a:prstGeom>
        </p:spPr>
      </p:pic>
    </p:spTree>
    <p:extLst>
      <p:ext uri="{BB962C8B-B14F-4D97-AF65-F5344CB8AC3E}">
        <p14:creationId xmlns:p14="http://schemas.microsoft.com/office/powerpoint/2010/main" val="2689658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68</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70" y="0"/>
            <a:ext cx="10760460" cy="6858000"/>
          </a:xfrm>
          <a:prstGeom prst="rect">
            <a:avLst/>
          </a:prstGeom>
        </p:spPr>
      </p:pic>
    </p:spTree>
    <p:extLst>
      <p:ext uri="{BB962C8B-B14F-4D97-AF65-F5344CB8AC3E}">
        <p14:creationId xmlns:p14="http://schemas.microsoft.com/office/powerpoint/2010/main" val="202264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69</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83" y="0"/>
            <a:ext cx="10767634" cy="6858000"/>
          </a:xfrm>
          <a:prstGeom prst="rect">
            <a:avLst/>
          </a:prstGeom>
        </p:spPr>
      </p:pic>
    </p:spTree>
    <p:extLst>
      <p:ext uri="{BB962C8B-B14F-4D97-AF65-F5344CB8AC3E}">
        <p14:creationId xmlns:p14="http://schemas.microsoft.com/office/powerpoint/2010/main" val="244702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390" y="241299"/>
            <a:ext cx="6940304" cy="5714939"/>
          </a:xfrm>
        </p:spPr>
      </p:pic>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7</a:t>
            </a:fld>
            <a:endParaRPr lang="sv-SE">
              <a:solidFill>
                <a:prstClr val="black">
                  <a:tint val="75000"/>
                </a:prstClr>
              </a:solidFill>
            </a:endParaRPr>
          </a:p>
        </p:txBody>
      </p:sp>
      <p:sp>
        <p:nvSpPr>
          <p:cNvPr id="6" name="Rektangel 5"/>
          <p:cNvSpPr/>
          <p:nvPr/>
        </p:nvSpPr>
        <p:spPr>
          <a:xfrm>
            <a:off x="927100" y="6138802"/>
            <a:ext cx="9766300" cy="400110"/>
          </a:xfrm>
          <a:prstGeom prst="rect">
            <a:avLst/>
          </a:prstGeom>
        </p:spPr>
        <p:txBody>
          <a:bodyPr wrap="square">
            <a:spAutoFit/>
          </a:bodyPr>
          <a:lstStyle/>
          <a:p>
            <a:r>
              <a:rPr lang="en-US" sz="2000" dirty="0">
                <a:solidFill>
                  <a:prstClr val="black"/>
                </a:solidFill>
                <a:ea typeface="Calibri" panose="020F0502020204030204" pitchFamily="34" charset="0"/>
                <a:cs typeface="Times New Roman" panose="02020603050405020304" pitchFamily="18" charset="0"/>
              </a:rPr>
              <a:t>The Lohmander Energy, Forest, Fossil Fuels, CCS and Climate System Optimization Model</a:t>
            </a:r>
            <a:endParaRPr lang="sv-SE" dirty="0">
              <a:solidFill>
                <a:prstClr val="black"/>
              </a:solidFill>
            </a:endParaRPr>
          </a:p>
        </p:txBody>
      </p:sp>
    </p:spTree>
    <p:extLst>
      <p:ext uri="{BB962C8B-B14F-4D97-AF65-F5344CB8AC3E}">
        <p14:creationId xmlns:p14="http://schemas.microsoft.com/office/powerpoint/2010/main" val="38764304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70</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92" y="0"/>
            <a:ext cx="10749216" cy="6858000"/>
          </a:xfrm>
          <a:prstGeom prst="rect">
            <a:avLst/>
          </a:prstGeom>
        </p:spPr>
      </p:pic>
    </p:spTree>
    <p:extLst>
      <p:ext uri="{BB962C8B-B14F-4D97-AF65-F5344CB8AC3E}">
        <p14:creationId xmlns:p14="http://schemas.microsoft.com/office/powerpoint/2010/main" val="136568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71</a:t>
            </a:fld>
            <a:endParaRPr lang="sv-SE"/>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253" y="0"/>
            <a:ext cx="9047493" cy="6858000"/>
          </a:xfrm>
          <a:prstGeom prst="rect">
            <a:avLst/>
          </a:prstGeom>
        </p:spPr>
      </p:pic>
    </p:spTree>
    <p:extLst>
      <p:ext uri="{BB962C8B-B14F-4D97-AF65-F5344CB8AC3E}">
        <p14:creationId xmlns:p14="http://schemas.microsoft.com/office/powerpoint/2010/main" val="37692052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72</a:t>
            </a:fld>
            <a:endParaRPr lang="sv-SE"/>
          </a:p>
        </p:txBody>
      </p:sp>
      <p:sp>
        <p:nvSpPr>
          <p:cNvPr id="3" name="Rektangel 2"/>
          <p:cNvSpPr/>
          <p:nvPr/>
        </p:nvSpPr>
        <p:spPr>
          <a:xfrm>
            <a:off x="1310701" y="1048702"/>
            <a:ext cx="4846198" cy="954107"/>
          </a:xfrm>
          <a:prstGeom prst="rect">
            <a:avLst/>
          </a:prstGeom>
        </p:spPr>
        <p:txBody>
          <a:bodyPr wrap="none">
            <a:spAutoFit/>
          </a:bodyPr>
          <a:lstStyle/>
          <a:p>
            <a:r>
              <a:rPr lang="sv-SE" sz="2000" b="1" u="sng" dirty="0" err="1" smtClean="0">
                <a:hlinkClick r:id="rId2"/>
              </a:rPr>
              <a:t>References</a:t>
            </a:r>
            <a:endParaRPr lang="sv-SE" sz="2000" b="1" u="sng" dirty="0">
              <a:hlinkClick r:id="rId2"/>
            </a:endParaRPr>
          </a:p>
          <a:p>
            <a:r>
              <a:rPr lang="sv-SE" dirty="0" smtClean="0">
                <a:hlinkClick r:id="rId2"/>
              </a:rPr>
              <a:t>http</a:t>
            </a:r>
            <a:r>
              <a:rPr lang="sv-SE" dirty="0">
                <a:hlinkClick r:id="rId2"/>
              </a:rPr>
              <a:t>://</a:t>
            </a:r>
            <a:r>
              <a:rPr lang="sv-SE" dirty="0" smtClean="0">
                <a:hlinkClick r:id="rId2"/>
              </a:rPr>
              <a:t>www.lohmander.com/Information/Ref.htm</a:t>
            </a:r>
            <a:endParaRPr lang="sv-SE" dirty="0" smtClean="0"/>
          </a:p>
          <a:p>
            <a:endParaRPr lang="sv-SE" dirty="0"/>
          </a:p>
        </p:txBody>
      </p:sp>
      <p:sp>
        <p:nvSpPr>
          <p:cNvPr id="4" name="Rektangel 3"/>
          <p:cNvSpPr/>
          <p:nvPr/>
        </p:nvSpPr>
        <p:spPr>
          <a:xfrm>
            <a:off x="1310701" y="2002809"/>
            <a:ext cx="6096000" cy="4247317"/>
          </a:xfrm>
          <a:prstGeom prst="rect">
            <a:avLst/>
          </a:prstGeom>
        </p:spPr>
        <p:txBody>
          <a:bodyPr>
            <a:spAutoFit/>
          </a:bodyPr>
          <a:lstStyle/>
          <a:p>
            <a:r>
              <a:rPr lang="sv-SE" b="1" dirty="0"/>
              <a:t>Lohmander, P. (</a:t>
            </a:r>
            <a:r>
              <a:rPr lang="sv-SE" b="1" dirty="0" err="1"/>
              <a:t>Chair</a:t>
            </a:r>
            <a:r>
              <a:rPr lang="sv-SE" b="1" dirty="0"/>
              <a:t>) TRACK 1: Global </a:t>
            </a:r>
            <a:r>
              <a:rPr lang="sv-SE" b="1" dirty="0" err="1"/>
              <a:t>Bioenergy</a:t>
            </a:r>
            <a:r>
              <a:rPr lang="sv-SE" b="1" dirty="0"/>
              <a:t>, </a:t>
            </a:r>
            <a:r>
              <a:rPr lang="sv-SE" b="1" dirty="0" err="1"/>
              <a:t>Economy</a:t>
            </a:r>
            <a:r>
              <a:rPr lang="sv-SE" b="1" dirty="0"/>
              <a:t> and Policy</a:t>
            </a:r>
            <a:r>
              <a:rPr lang="sv-SE" b="1" dirty="0" smtClean="0"/>
              <a:t>, </a:t>
            </a:r>
            <a:r>
              <a:rPr lang="sv-SE" b="1" dirty="0" err="1" smtClean="0"/>
              <a:t>BIT’s</a:t>
            </a:r>
            <a:r>
              <a:rPr lang="sv-SE" b="1" dirty="0" smtClean="0"/>
              <a:t> </a:t>
            </a:r>
            <a:r>
              <a:rPr lang="sv-SE" b="1" dirty="0"/>
              <a:t>2nd World Congress on </a:t>
            </a:r>
            <a:r>
              <a:rPr lang="sv-SE" b="1" dirty="0" err="1"/>
              <a:t>Bioenergy</a:t>
            </a:r>
            <a:r>
              <a:rPr lang="sv-SE" b="1" dirty="0"/>
              <a:t>,</a:t>
            </a:r>
            <a:br>
              <a:rPr lang="sv-SE" b="1" dirty="0"/>
            </a:br>
            <a:r>
              <a:rPr lang="sv-SE" b="1" dirty="0"/>
              <a:t>Xi'an, China, April 25-28, 2012</a:t>
            </a:r>
            <a:br>
              <a:rPr lang="sv-SE" b="1" dirty="0"/>
            </a:br>
            <a:r>
              <a:rPr lang="sv-SE" b="1" dirty="0">
                <a:hlinkClick r:id="rId3"/>
              </a:rPr>
              <a:t>http://www.Lohmander.com/Schedule_China_2012.pdf</a:t>
            </a:r>
            <a:r>
              <a:rPr lang="sv-SE" b="1" dirty="0"/>
              <a:t/>
            </a:r>
            <a:br>
              <a:rPr lang="sv-SE" b="1" dirty="0"/>
            </a:br>
            <a:r>
              <a:rPr lang="sv-SE" b="1" dirty="0">
                <a:hlinkClick r:id="rId4"/>
              </a:rPr>
              <a:t>http://www.Lohmander.com/PLWCBE12intro.ppt</a:t>
            </a:r>
            <a:r>
              <a:rPr lang="sv-SE" b="1" dirty="0"/>
              <a:t/>
            </a:r>
            <a:br>
              <a:rPr lang="sv-SE" b="1" dirty="0"/>
            </a:br>
            <a:r>
              <a:rPr lang="sv-SE" b="1" dirty="0"/>
              <a:t/>
            </a:r>
            <a:br>
              <a:rPr lang="sv-SE" b="1" dirty="0"/>
            </a:br>
            <a:r>
              <a:rPr lang="sv-SE" b="1" dirty="0"/>
              <a:t>Lohmander, P., </a:t>
            </a:r>
            <a:r>
              <a:rPr lang="sv-SE" b="1" dirty="0" err="1"/>
              <a:t>Economic</a:t>
            </a:r>
            <a:r>
              <a:rPr lang="sv-SE" b="1" dirty="0"/>
              <a:t> </a:t>
            </a:r>
            <a:r>
              <a:rPr lang="sv-SE" b="1" dirty="0" err="1"/>
              <a:t>optimization</a:t>
            </a:r>
            <a:r>
              <a:rPr lang="sv-SE" b="1" dirty="0"/>
              <a:t> </a:t>
            </a:r>
            <a:r>
              <a:rPr lang="sv-SE" b="1" dirty="0" err="1"/>
              <a:t>of</a:t>
            </a:r>
            <a:r>
              <a:rPr lang="sv-SE" b="1" dirty="0"/>
              <a:t> </a:t>
            </a:r>
            <a:r>
              <a:rPr lang="sv-SE" b="1" dirty="0" err="1"/>
              <a:t>sustainable</a:t>
            </a:r>
            <a:r>
              <a:rPr lang="sv-SE" b="1" dirty="0"/>
              <a:t> </a:t>
            </a:r>
            <a:r>
              <a:rPr lang="sv-SE" b="1" dirty="0" err="1"/>
              <a:t>energy</a:t>
            </a:r>
            <a:r>
              <a:rPr lang="sv-SE" b="1" dirty="0"/>
              <a:t> systems </a:t>
            </a:r>
            <a:r>
              <a:rPr lang="sv-SE" b="1" dirty="0" err="1" smtClean="0"/>
              <a:t>based</a:t>
            </a:r>
            <a:r>
              <a:rPr lang="sv-SE" b="1" dirty="0" smtClean="0"/>
              <a:t> on </a:t>
            </a:r>
            <a:r>
              <a:rPr lang="sv-SE" b="1" dirty="0" err="1"/>
              <a:t>forest</a:t>
            </a:r>
            <a:r>
              <a:rPr lang="sv-SE" b="1" dirty="0"/>
              <a:t> </a:t>
            </a:r>
            <a:r>
              <a:rPr lang="sv-SE" b="1" dirty="0" err="1"/>
              <a:t>resources</a:t>
            </a:r>
            <a:r>
              <a:rPr lang="sv-SE" b="1" dirty="0"/>
              <a:t> </a:t>
            </a:r>
            <a:r>
              <a:rPr lang="sv-SE" b="1" dirty="0" err="1"/>
              <a:t>with</a:t>
            </a:r>
            <a:r>
              <a:rPr lang="sv-SE" b="1" dirty="0"/>
              <a:t> </a:t>
            </a:r>
            <a:r>
              <a:rPr lang="sv-SE" b="1" dirty="0" err="1"/>
              <a:t>consideration</a:t>
            </a:r>
            <a:r>
              <a:rPr lang="sv-SE" b="1" dirty="0"/>
              <a:t> </a:t>
            </a:r>
            <a:r>
              <a:rPr lang="sv-SE" b="1" dirty="0" err="1"/>
              <a:t>of</a:t>
            </a:r>
            <a:r>
              <a:rPr lang="sv-SE" b="1" dirty="0"/>
              <a:t> the global </a:t>
            </a:r>
            <a:r>
              <a:rPr lang="sv-SE" b="1" dirty="0" err="1"/>
              <a:t>warming</a:t>
            </a:r>
            <a:r>
              <a:rPr lang="sv-SE" b="1" dirty="0"/>
              <a:t> problem</a:t>
            </a:r>
            <a:r>
              <a:rPr lang="sv-SE" b="1" dirty="0" smtClean="0"/>
              <a:t>: International </a:t>
            </a:r>
            <a:r>
              <a:rPr lang="sv-SE" b="1" dirty="0" err="1"/>
              <a:t>perspectives</a:t>
            </a:r>
            <a:r>
              <a:rPr lang="sv-SE" b="1" dirty="0"/>
              <a:t>,</a:t>
            </a:r>
            <a:br>
              <a:rPr lang="sv-SE" b="1" dirty="0"/>
            </a:br>
            <a:r>
              <a:rPr lang="sv-SE" b="1" dirty="0" err="1"/>
              <a:t>BIT’s</a:t>
            </a:r>
            <a:r>
              <a:rPr lang="sv-SE" b="1" dirty="0"/>
              <a:t> 2nd World Congress on </a:t>
            </a:r>
            <a:r>
              <a:rPr lang="sv-SE" b="1" dirty="0" err="1"/>
              <a:t>Bioenergy</a:t>
            </a:r>
            <a:r>
              <a:rPr lang="sv-SE" b="1" dirty="0"/>
              <a:t>,</a:t>
            </a:r>
            <a:br>
              <a:rPr lang="sv-SE" b="1" dirty="0"/>
            </a:br>
            <a:r>
              <a:rPr lang="sv-SE" b="1" dirty="0"/>
              <a:t>Xi'an, China, April 25-28, 2012</a:t>
            </a:r>
            <a:br>
              <a:rPr lang="sv-SE" b="1" dirty="0"/>
            </a:br>
            <a:r>
              <a:rPr lang="sv-SE" b="1" dirty="0">
                <a:hlinkClick r:id="rId5"/>
              </a:rPr>
              <a:t>http://www.Lohmander.com/WorldCongress12_PL.pdf</a:t>
            </a:r>
            <a:r>
              <a:rPr lang="sv-SE" b="1" dirty="0"/>
              <a:t/>
            </a:r>
            <a:br>
              <a:rPr lang="sv-SE" b="1" dirty="0"/>
            </a:br>
            <a:r>
              <a:rPr lang="sv-SE" b="1" dirty="0">
                <a:hlinkClick r:id="rId6"/>
              </a:rPr>
              <a:t>http://www.Lohmander.com/WorldCongress12_PL.doc</a:t>
            </a:r>
            <a:r>
              <a:rPr lang="sv-SE" b="1" dirty="0"/>
              <a:t/>
            </a:r>
            <a:br>
              <a:rPr lang="sv-SE" b="1" dirty="0"/>
            </a:br>
            <a:r>
              <a:rPr lang="sv-SE" b="1" dirty="0">
                <a:hlinkClick r:id="rId7"/>
              </a:rPr>
              <a:t>http://www.Lohmander.com/PLWCBE12.ppt</a:t>
            </a:r>
            <a:r>
              <a:rPr lang="sv-SE" b="1" dirty="0"/>
              <a:t> </a:t>
            </a:r>
            <a:br>
              <a:rPr lang="sv-SE" b="1" dirty="0"/>
            </a:br>
            <a:endParaRPr lang="sv-SE" dirty="0"/>
          </a:p>
        </p:txBody>
      </p:sp>
    </p:spTree>
    <p:extLst>
      <p:ext uri="{BB962C8B-B14F-4D97-AF65-F5344CB8AC3E}">
        <p14:creationId xmlns:p14="http://schemas.microsoft.com/office/powerpoint/2010/main" val="38750941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73</a:t>
            </a:fld>
            <a:endParaRPr lang="sv-SE"/>
          </a:p>
        </p:txBody>
      </p:sp>
      <p:sp>
        <p:nvSpPr>
          <p:cNvPr id="3" name="Rektangel 2"/>
          <p:cNvSpPr/>
          <p:nvPr/>
        </p:nvSpPr>
        <p:spPr>
          <a:xfrm>
            <a:off x="1130300" y="1621115"/>
            <a:ext cx="6096000" cy="923330"/>
          </a:xfrm>
          <a:prstGeom prst="rect">
            <a:avLst/>
          </a:prstGeom>
        </p:spPr>
        <p:txBody>
          <a:bodyPr>
            <a:spAutoFit/>
          </a:bodyPr>
          <a:lstStyle/>
          <a:p>
            <a:r>
              <a:rPr lang="en-US" b="1" dirty="0"/>
              <a:t>Lohmander, P., Lectures at Shandong Agricultural University,</a:t>
            </a:r>
            <a:br>
              <a:rPr lang="en-US" b="1" dirty="0"/>
            </a:br>
            <a:r>
              <a:rPr lang="en-US" b="1" dirty="0"/>
              <a:t>April 29 - May 1, 2012, Jinan, China,</a:t>
            </a:r>
            <a:br>
              <a:rPr lang="en-US" b="1" dirty="0"/>
            </a:br>
            <a:r>
              <a:rPr lang="en-US" b="1" dirty="0">
                <a:hlinkClick r:id="rId2"/>
              </a:rPr>
              <a:t>http://www.Lohmander.com/PLJinan12.ppt</a:t>
            </a:r>
            <a:endParaRPr lang="sv-SE" dirty="0"/>
          </a:p>
        </p:txBody>
      </p:sp>
      <p:sp>
        <p:nvSpPr>
          <p:cNvPr id="4" name="Rektangel 3"/>
          <p:cNvSpPr/>
          <p:nvPr/>
        </p:nvSpPr>
        <p:spPr>
          <a:xfrm>
            <a:off x="1130300" y="2544445"/>
            <a:ext cx="7937500" cy="3970318"/>
          </a:xfrm>
          <a:prstGeom prst="rect">
            <a:avLst/>
          </a:prstGeom>
        </p:spPr>
        <p:txBody>
          <a:bodyPr wrap="square">
            <a:spAutoFit/>
          </a:bodyPr>
          <a:lstStyle/>
          <a:p>
            <a:r>
              <a:rPr lang="sv-SE" b="1" dirty="0"/>
              <a:t>Lohmander, P. (</a:t>
            </a:r>
            <a:r>
              <a:rPr lang="sv-SE" b="1" dirty="0" err="1"/>
              <a:t>Chair</a:t>
            </a:r>
            <a:r>
              <a:rPr lang="sv-SE" b="1" dirty="0"/>
              <a:t>) TRACK: </a:t>
            </a:r>
            <a:r>
              <a:rPr lang="sv-SE" b="1" dirty="0" err="1"/>
              <a:t>Finance</a:t>
            </a:r>
            <a:r>
              <a:rPr lang="sv-SE" b="1" dirty="0"/>
              <a:t>, </a:t>
            </a:r>
            <a:r>
              <a:rPr lang="sv-SE" b="1" dirty="0" err="1"/>
              <a:t>Strategic</a:t>
            </a:r>
            <a:r>
              <a:rPr lang="sv-SE" b="1" dirty="0"/>
              <a:t> Planning,</a:t>
            </a:r>
            <a:br>
              <a:rPr lang="sv-SE" b="1" dirty="0"/>
            </a:br>
            <a:r>
              <a:rPr lang="sv-SE" b="1" dirty="0" err="1"/>
              <a:t>Industrialization</a:t>
            </a:r>
            <a:r>
              <a:rPr lang="sv-SE" b="1" dirty="0"/>
              <a:t> and </a:t>
            </a:r>
            <a:r>
              <a:rPr lang="sv-SE" b="1" dirty="0" err="1"/>
              <a:t>Commercialization</a:t>
            </a:r>
            <a:r>
              <a:rPr lang="sv-SE" b="1" dirty="0" smtClean="0"/>
              <a:t>, </a:t>
            </a:r>
            <a:r>
              <a:rPr lang="sv-SE" b="1" dirty="0" err="1" smtClean="0"/>
              <a:t>BIT’s</a:t>
            </a:r>
            <a:r>
              <a:rPr lang="sv-SE" b="1" dirty="0" smtClean="0"/>
              <a:t> </a:t>
            </a:r>
            <a:r>
              <a:rPr lang="sv-SE" b="1" dirty="0"/>
              <a:t>1st World Congress on </a:t>
            </a:r>
            <a:r>
              <a:rPr lang="sv-SE" b="1" dirty="0" err="1"/>
              <a:t>Bioenergy</a:t>
            </a:r>
            <a:r>
              <a:rPr lang="sv-SE" b="1" dirty="0"/>
              <a:t>, Dalian World Expo Center,</a:t>
            </a:r>
            <a:br>
              <a:rPr lang="sv-SE" b="1" dirty="0"/>
            </a:br>
            <a:r>
              <a:rPr lang="sv-SE" b="1" dirty="0"/>
              <a:t>Dalian, China, April 25-30, 2011</a:t>
            </a:r>
            <a:br>
              <a:rPr lang="sv-SE" b="1" dirty="0"/>
            </a:br>
            <a:r>
              <a:rPr lang="sv-SE" b="1" dirty="0">
                <a:hlinkClick r:id="rId3"/>
              </a:rPr>
              <a:t>http://www.bitlifesciences.com/wcbe2011/fullprogram_track5.asp</a:t>
            </a:r>
            <a:r>
              <a:rPr lang="sv-SE" b="1" dirty="0"/>
              <a:t/>
            </a:r>
            <a:br>
              <a:rPr lang="sv-SE" b="1" dirty="0"/>
            </a:br>
            <a:r>
              <a:rPr lang="sv-SE" b="1" dirty="0">
                <a:hlinkClick r:id="rId4"/>
              </a:rPr>
              <a:t>http://www.lohmander.com/PRChina11/Track_WorldCongress11_PL.pdf</a:t>
            </a:r>
            <a:r>
              <a:rPr lang="sv-SE" b="1" dirty="0"/>
              <a:t/>
            </a:r>
            <a:br>
              <a:rPr lang="sv-SE" b="1" dirty="0"/>
            </a:br>
            <a:r>
              <a:rPr lang="sv-SE" b="1" dirty="0">
                <a:hlinkClick r:id="rId5"/>
              </a:rPr>
              <a:t>http://www.lohmander.com/ChinaPic11/Track5.ppt</a:t>
            </a:r>
            <a:r>
              <a:rPr lang="sv-SE" b="1" dirty="0"/>
              <a:t> </a:t>
            </a:r>
            <a:br>
              <a:rPr lang="sv-SE" b="1" dirty="0"/>
            </a:br>
            <a:r>
              <a:rPr lang="sv-SE" b="1" dirty="0"/>
              <a:t/>
            </a:r>
            <a:br>
              <a:rPr lang="sv-SE" b="1" dirty="0"/>
            </a:br>
            <a:r>
              <a:rPr lang="sv-SE" b="1" dirty="0"/>
              <a:t>Lohmander, P., </a:t>
            </a:r>
            <a:r>
              <a:rPr lang="sv-SE" b="1" dirty="0" err="1"/>
              <a:t>Economic</a:t>
            </a:r>
            <a:r>
              <a:rPr lang="sv-SE" b="1" dirty="0"/>
              <a:t> </a:t>
            </a:r>
            <a:r>
              <a:rPr lang="sv-SE" b="1" dirty="0" err="1"/>
              <a:t>forest</a:t>
            </a:r>
            <a:r>
              <a:rPr lang="sv-SE" b="1" dirty="0"/>
              <a:t> management </a:t>
            </a:r>
            <a:r>
              <a:rPr lang="sv-SE" b="1" dirty="0" err="1"/>
              <a:t>with</a:t>
            </a:r>
            <a:r>
              <a:rPr lang="sv-SE" b="1" dirty="0"/>
              <a:t> </a:t>
            </a:r>
            <a:r>
              <a:rPr lang="sv-SE" b="1" dirty="0" err="1"/>
              <a:t>consideration</a:t>
            </a:r>
            <a:r>
              <a:rPr lang="sv-SE" b="1" dirty="0"/>
              <a:t/>
            </a:r>
            <a:br>
              <a:rPr lang="sv-SE" b="1" dirty="0"/>
            </a:br>
            <a:r>
              <a:rPr lang="sv-SE" b="1" dirty="0" err="1"/>
              <a:t>of</a:t>
            </a:r>
            <a:r>
              <a:rPr lang="sv-SE" b="1" dirty="0"/>
              <a:t> the </a:t>
            </a:r>
            <a:r>
              <a:rPr lang="sv-SE" b="1" dirty="0" err="1"/>
              <a:t>forest</a:t>
            </a:r>
            <a:r>
              <a:rPr lang="sv-SE" b="1" dirty="0"/>
              <a:t> and </a:t>
            </a:r>
            <a:r>
              <a:rPr lang="sv-SE" b="1" dirty="0" err="1"/>
              <a:t>energy</a:t>
            </a:r>
            <a:r>
              <a:rPr lang="sv-SE" b="1" dirty="0"/>
              <a:t> </a:t>
            </a:r>
            <a:r>
              <a:rPr lang="sv-SE" b="1" dirty="0" err="1"/>
              <a:t>industries</a:t>
            </a:r>
            <a:r>
              <a:rPr lang="sv-SE" b="1" dirty="0" smtClean="0"/>
              <a:t>, </a:t>
            </a:r>
            <a:r>
              <a:rPr lang="sv-SE" b="1" dirty="0" err="1" smtClean="0"/>
              <a:t>BIT’s</a:t>
            </a:r>
            <a:r>
              <a:rPr lang="sv-SE" b="1" dirty="0" smtClean="0"/>
              <a:t> </a:t>
            </a:r>
            <a:r>
              <a:rPr lang="sv-SE" b="1" dirty="0"/>
              <a:t>1st World Congress on </a:t>
            </a:r>
            <a:r>
              <a:rPr lang="sv-SE" b="1" dirty="0" err="1"/>
              <a:t>Bioenergy</a:t>
            </a:r>
            <a:r>
              <a:rPr lang="sv-SE" b="1" dirty="0"/>
              <a:t>, Dalian World Expo Center</a:t>
            </a:r>
            <a:r>
              <a:rPr lang="sv-SE" b="1" dirty="0" smtClean="0"/>
              <a:t>, Dalian</a:t>
            </a:r>
            <a:r>
              <a:rPr lang="sv-SE" b="1" dirty="0"/>
              <a:t>, China, April 25-30, 2011</a:t>
            </a:r>
            <a:br>
              <a:rPr lang="sv-SE" b="1" dirty="0"/>
            </a:br>
            <a:r>
              <a:rPr lang="sv-SE" b="1" dirty="0">
                <a:hlinkClick r:id="rId6"/>
              </a:rPr>
              <a:t>http://www.lohmander.com/PRChina11/WorldCongress11_PL.pdf</a:t>
            </a:r>
            <a:r>
              <a:rPr lang="sv-SE" b="1" dirty="0"/>
              <a:t/>
            </a:r>
            <a:br>
              <a:rPr lang="sv-SE" b="1" dirty="0"/>
            </a:br>
            <a:r>
              <a:rPr lang="sv-SE" b="1" dirty="0">
                <a:hlinkClick r:id="rId7"/>
              </a:rPr>
              <a:t>http://www.lohmander.com/ChinaPic11/LohmanderTalk.ppt</a:t>
            </a:r>
            <a:r>
              <a:rPr lang="sv-SE" b="1" dirty="0"/>
              <a:t> </a:t>
            </a:r>
            <a:br>
              <a:rPr lang="sv-SE" b="1" dirty="0"/>
            </a:br>
            <a:endParaRPr lang="sv-SE" dirty="0"/>
          </a:p>
        </p:txBody>
      </p:sp>
    </p:spTree>
    <p:extLst>
      <p:ext uri="{BB962C8B-B14F-4D97-AF65-F5344CB8AC3E}">
        <p14:creationId xmlns:p14="http://schemas.microsoft.com/office/powerpoint/2010/main" val="3626400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74</a:t>
            </a:fld>
            <a:endParaRPr lang="sv-SE"/>
          </a:p>
        </p:txBody>
      </p:sp>
      <p:sp>
        <p:nvSpPr>
          <p:cNvPr id="4" name="Rektangel 3"/>
          <p:cNvSpPr/>
          <p:nvPr/>
        </p:nvSpPr>
        <p:spPr>
          <a:xfrm>
            <a:off x="927100" y="655062"/>
            <a:ext cx="9258300" cy="6001643"/>
          </a:xfrm>
          <a:prstGeom prst="rect">
            <a:avLst/>
          </a:prstGeom>
        </p:spPr>
        <p:txBody>
          <a:bodyPr wrap="square">
            <a:spAutoFit/>
          </a:bodyPr>
          <a:lstStyle/>
          <a:p>
            <a:r>
              <a:rPr lang="en-GB" sz="2400" b="1" u="sng" dirty="0" smtClean="0">
                <a:solidFill>
                  <a:srgbClr val="000000"/>
                </a:solidFill>
                <a:latin typeface="Times New Roman" panose="02020603050405020304" pitchFamily="18" charset="0"/>
                <a:ea typeface="Times New Roman" panose="02020603050405020304" pitchFamily="18" charset="0"/>
              </a:rPr>
              <a:t>CONCLUSIONS:</a:t>
            </a:r>
          </a:p>
          <a:p>
            <a:endParaRPr lang="en-GB" sz="2400" b="1" i="1" dirty="0">
              <a:solidFill>
                <a:srgbClr val="000000"/>
              </a:solidFill>
              <a:latin typeface="Times New Roman" panose="02020603050405020304" pitchFamily="18" charset="0"/>
              <a:ea typeface="Times New Roman" panose="02020603050405020304" pitchFamily="18" charset="0"/>
            </a:endParaRPr>
          </a:p>
          <a:p>
            <a:r>
              <a:rPr lang="en-GB" sz="2400" b="1" i="1" dirty="0" smtClean="0">
                <a:solidFill>
                  <a:srgbClr val="FF0000"/>
                </a:solidFill>
                <a:latin typeface="Times New Roman" panose="02020603050405020304" pitchFamily="18" charset="0"/>
                <a:ea typeface="Times New Roman" panose="02020603050405020304" pitchFamily="18" charset="0"/>
              </a:rPr>
              <a:t>With </a:t>
            </a:r>
            <a:r>
              <a:rPr lang="en-GB" sz="2400" b="1" i="1" dirty="0">
                <a:solidFill>
                  <a:srgbClr val="FF0000"/>
                </a:solidFill>
                <a:latin typeface="Times New Roman" panose="02020603050405020304" pitchFamily="18" charset="0"/>
                <a:ea typeface="Times New Roman" panose="02020603050405020304" pitchFamily="18" charset="0"/>
              </a:rPr>
              <a:t>increasing levels of forest inputs in combination with CCS, it is possible to reduce the CO2 in the atmosphere and the global warming problem can be managed. </a:t>
            </a:r>
            <a:endParaRPr lang="en-GB" sz="2400" b="1" i="1" dirty="0" smtClean="0">
              <a:solidFill>
                <a:srgbClr val="FF0000"/>
              </a:solidFill>
              <a:latin typeface="Times New Roman" panose="02020603050405020304" pitchFamily="18" charset="0"/>
              <a:ea typeface="Times New Roman" panose="02020603050405020304" pitchFamily="18" charset="0"/>
            </a:endParaRPr>
          </a:p>
          <a:p>
            <a:endParaRPr lang="en-GB" sz="2400" b="1" i="1" dirty="0">
              <a:solidFill>
                <a:srgbClr val="000000"/>
              </a:solidFill>
              <a:latin typeface="Times New Roman" panose="02020603050405020304" pitchFamily="18" charset="0"/>
              <a:ea typeface="Times New Roman" panose="02020603050405020304" pitchFamily="18" charset="0"/>
            </a:endParaRPr>
          </a:p>
          <a:p>
            <a:r>
              <a:rPr lang="en-GB" sz="2400" b="1" i="1" dirty="0" smtClean="0">
                <a:solidFill>
                  <a:srgbClr val="00B050"/>
                </a:solidFill>
                <a:latin typeface="Times New Roman" panose="02020603050405020304" pitchFamily="18" charset="0"/>
                <a:ea typeface="Times New Roman" panose="02020603050405020304" pitchFamily="18" charset="0"/>
              </a:rPr>
              <a:t>Furthermore</a:t>
            </a:r>
            <a:r>
              <a:rPr lang="en-GB" sz="2400" b="1" i="1" dirty="0">
                <a:solidFill>
                  <a:srgbClr val="00B050"/>
                </a:solidFill>
                <a:latin typeface="Times New Roman" panose="02020603050405020304" pitchFamily="18" charset="0"/>
                <a:ea typeface="Times New Roman" panose="02020603050405020304" pitchFamily="18" charset="0"/>
              </a:rPr>
              <a:t>, international trade in forest based energy can improve international relations, regional development and environmental conditions. </a:t>
            </a:r>
            <a:endParaRPr lang="en-GB" sz="2400" b="1" i="1" dirty="0" smtClean="0">
              <a:solidFill>
                <a:srgbClr val="00B050"/>
              </a:solidFill>
              <a:latin typeface="Times New Roman" panose="02020603050405020304" pitchFamily="18" charset="0"/>
              <a:ea typeface="Times New Roman" panose="02020603050405020304" pitchFamily="18" charset="0"/>
            </a:endParaRPr>
          </a:p>
          <a:p>
            <a:endParaRPr lang="en-GB" sz="2400" b="1" i="1" dirty="0">
              <a:solidFill>
                <a:srgbClr val="000000"/>
              </a:solidFill>
              <a:latin typeface="Times New Roman" panose="02020603050405020304" pitchFamily="18" charset="0"/>
            </a:endParaRPr>
          </a:p>
          <a:p>
            <a:endParaRPr lang="en-GB" sz="2400" b="1" i="1" dirty="0" smtClean="0">
              <a:solidFill>
                <a:srgbClr val="000000"/>
              </a:solidFill>
              <a:latin typeface="Times New Roman" panose="02020603050405020304" pitchFamily="18" charset="0"/>
            </a:endParaRPr>
          </a:p>
          <a:p>
            <a:r>
              <a:rPr lang="en-GB" sz="2400" b="1" i="1" dirty="0" smtClean="0">
                <a:solidFill>
                  <a:srgbClr val="000000"/>
                </a:solidFill>
                <a:latin typeface="Times New Roman" panose="02020603050405020304" pitchFamily="18" charset="0"/>
              </a:rPr>
              <a:t>All suggestions concerning future cooperation projects are welcome!</a:t>
            </a:r>
          </a:p>
          <a:p>
            <a:endParaRPr lang="en-GB" sz="2400" b="1" i="1" dirty="0">
              <a:solidFill>
                <a:srgbClr val="000000"/>
              </a:solidFill>
              <a:latin typeface="Times New Roman" panose="02020603050405020304" pitchFamily="18" charset="0"/>
            </a:endParaRPr>
          </a:p>
          <a:p>
            <a:r>
              <a:rPr lang="en-GB" sz="2400" b="1" i="1" dirty="0" smtClean="0">
                <a:solidFill>
                  <a:srgbClr val="000000"/>
                </a:solidFill>
                <a:latin typeface="Times New Roman" panose="02020603050405020304" pitchFamily="18" charset="0"/>
              </a:rPr>
              <a:t>Thank you!</a:t>
            </a:r>
          </a:p>
          <a:p>
            <a:endParaRPr lang="en-GB" sz="2400" b="1" i="1" dirty="0">
              <a:solidFill>
                <a:srgbClr val="000000"/>
              </a:solidFill>
              <a:latin typeface="Times New Roman" panose="02020603050405020304" pitchFamily="18" charset="0"/>
            </a:endParaRPr>
          </a:p>
          <a:p>
            <a:r>
              <a:rPr lang="en-GB" sz="2400" b="1" i="1" dirty="0" smtClean="0">
                <a:solidFill>
                  <a:srgbClr val="000000"/>
                </a:solidFill>
                <a:latin typeface="Times New Roman" panose="02020603050405020304" pitchFamily="18" charset="0"/>
              </a:rPr>
              <a:t>Peter Lohmander</a:t>
            </a:r>
            <a:endParaRPr lang="sv-SE" sz="2400" b="1" i="1" dirty="0"/>
          </a:p>
        </p:txBody>
      </p:sp>
    </p:spTree>
    <p:extLst>
      <p:ext uri="{BB962C8B-B14F-4D97-AF65-F5344CB8AC3E}">
        <p14:creationId xmlns:p14="http://schemas.microsoft.com/office/powerpoint/2010/main" val="1532470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75</a:t>
            </a:fld>
            <a:endParaRPr lang="sv-SE"/>
          </a:p>
        </p:txBody>
      </p:sp>
      <mc:AlternateContent xmlns:mc="http://schemas.openxmlformats.org/markup-compatibility/2006">
        <mc:Choice xmlns:a14="http://schemas.microsoft.com/office/drawing/2010/main" Requires="a14">
          <p:sp>
            <p:nvSpPr>
              <p:cNvPr id="4" name="Rektangel 3"/>
              <p:cNvSpPr/>
              <p:nvPr/>
            </p:nvSpPr>
            <p:spPr>
              <a:xfrm>
                <a:off x="622300" y="445013"/>
                <a:ext cx="4737100" cy="6505820"/>
              </a:xfrm>
              <a:prstGeom prst="rect">
                <a:avLst/>
              </a:prstGeom>
            </p:spPr>
            <p:txBody>
              <a:bodyPr wrap="square">
                <a:spAutoFit/>
              </a:bodyPr>
              <a:lstStyle/>
              <a:p>
                <a:pPr marL="828040" indent="-828040">
                  <a:lnSpc>
                    <a:spcPct val="107000"/>
                  </a:lnSpc>
                  <a:spcAft>
                    <a:spcPts val="800"/>
                  </a:spcAft>
                </a:pPr>
                <a:r>
                  <a:rPr lang="en-US" sz="2000" b="1" u="sng" dirty="0" smtClean="0">
                    <a:latin typeface="Calibri" panose="020F0502020204030204" pitchFamily="34" charset="0"/>
                    <a:ea typeface="Times New Roman" panose="02020603050405020304" pitchFamily="18" charset="0"/>
                    <a:cs typeface="Times New Roman" panose="02020603050405020304" pitchFamily="18" charset="0"/>
                  </a:rPr>
                  <a:t>APPENDIX</a:t>
                </a:r>
              </a:p>
              <a:p>
                <a:pPr marL="828040" indent="-828040">
                  <a:lnSpc>
                    <a:spcPct val="107000"/>
                  </a:lnSpc>
                  <a:spcAft>
                    <a:spcPts val="800"/>
                  </a:spcAft>
                </a:pPr>
                <a:endParaRPr lang="en-US" sz="1100" dirty="0">
                  <a:latin typeface="Calibri" panose="020F0502020204030204" pitchFamily="34" charset="0"/>
                  <a:ea typeface="Times New Roman" panose="02020603050405020304" pitchFamily="18" charset="0"/>
                  <a:cs typeface="Times New Roman" panose="02020603050405020304" pitchFamily="18" charset="0"/>
                </a:endParaRPr>
              </a:p>
              <a:p>
                <a:pPr marL="828040" indent="-828040">
                  <a:lnSpc>
                    <a:spcPct val="107000"/>
                  </a:lnSpc>
                  <a:spcAft>
                    <a:spcPts val="800"/>
                  </a:spcAft>
                </a:pPr>
                <a:r>
                  <a:rPr lang="en-US" sz="1100" dirty="0" smtClean="0">
                    <a:latin typeface="Calibri" panose="020F0502020204030204" pitchFamily="34" charset="0"/>
                    <a:ea typeface="Times New Roman" panose="02020603050405020304" pitchFamily="18" charset="0"/>
                    <a:cs typeface="Times New Roman" panose="02020603050405020304" pitchFamily="18" charset="0"/>
                  </a:rPr>
                  <a:t>The </a:t>
                </a:r>
                <a:r>
                  <a:rPr lang="en-US" sz="1100" dirty="0">
                    <a:latin typeface="Calibri" panose="020F0502020204030204" pitchFamily="34" charset="0"/>
                    <a:ea typeface="Times New Roman" panose="02020603050405020304" pitchFamily="18" charset="0"/>
                    <a:cs typeface="Times New Roman" panose="02020603050405020304" pitchFamily="18" charset="0"/>
                  </a:rPr>
                  <a:t>classical dynamic natural resource model:</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𝑠𝑥</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𝐾</m:t>
                              </m:r>
                            </m:den>
                          </m:f>
                        </m:e>
                      </m:d>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𝐾</m:t>
                          </m:r>
                        </m:den>
                      </m:f>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𝑠𝑥</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𝐾</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sup>
                      </m:sSup>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𝑠𝑑𝑡</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den>
                      </m:f>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den>
                      </m:f>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ktangel 3"/>
              <p:cNvSpPr>
                <a:spLocks noRot="1" noChangeAspect="1" noMove="1" noResize="1" noEditPoints="1" noAdjustHandles="1" noChangeArrowheads="1" noChangeShapeType="1" noTextEdit="1"/>
              </p:cNvSpPr>
              <p:nvPr/>
            </p:nvSpPr>
            <p:spPr>
              <a:xfrm>
                <a:off x="622300" y="445013"/>
                <a:ext cx="4737100" cy="6505820"/>
              </a:xfrm>
              <a:prstGeom prst="rect">
                <a:avLst/>
              </a:prstGeom>
              <a:blipFill rotWithShape="0">
                <a:blip r:embed="rId2"/>
                <a:stretch>
                  <a:fillRect l="-1287" t="-375"/>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6" name="Rektangel 5"/>
              <p:cNvSpPr/>
              <p:nvPr/>
            </p:nvSpPr>
            <p:spPr>
              <a:xfrm>
                <a:off x="6756400" y="903645"/>
                <a:ext cx="4597400" cy="3983911"/>
              </a:xfrm>
              <a:prstGeom prst="rect">
                <a:avLst/>
              </a:prstGeom>
            </p:spPr>
            <p:txBody>
              <a:bodyPr wrap="square">
                <a:spAutoFit/>
              </a:bodyPr>
              <a:lstStyle/>
              <a:p>
                <a:pPr marL="828040" indent="-828040">
                  <a:lnSpc>
                    <a:spcPct val="107000"/>
                  </a:lnSpc>
                  <a:spcAft>
                    <a:spcPts val="800"/>
                  </a:spcAft>
                </a:pPr>
                <a:r>
                  <a:rPr lang="en-US" sz="1100" dirty="0">
                    <a:latin typeface="Calibri" panose="020F0502020204030204" pitchFamily="34" charset="0"/>
                    <a:ea typeface="Times New Roman" panose="02020603050405020304" pitchFamily="18" charset="0"/>
                    <a:cs typeface="Times New Roman" panose="02020603050405020304" pitchFamily="18" charset="0"/>
                  </a:rPr>
                  <a:t>Observation: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e>
                            </m:mr>
                            <m:m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=0</m:t>
                                </m:r>
                              </m:e>
                            </m:mr>
                          </m:m>
                        </m:e>
                      </m:d>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Solution:</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𝑠𝑑𝑡</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𝑠𝑑𝑡</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𝑠𝑑𝑡</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𝑑𝐿𝑁</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ktangel 5"/>
              <p:cNvSpPr>
                <a:spLocks noRot="1" noChangeAspect="1" noMove="1" noResize="1" noEditPoints="1" noAdjustHandles="1" noChangeArrowheads="1" noChangeShapeType="1" noTextEdit="1"/>
              </p:cNvSpPr>
              <p:nvPr/>
            </p:nvSpPr>
            <p:spPr>
              <a:xfrm>
                <a:off x="6756400" y="903645"/>
                <a:ext cx="4597400" cy="3983911"/>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0959466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76</a:t>
            </a:fld>
            <a:endParaRPr lang="sv-SE"/>
          </a:p>
        </p:txBody>
      </p:sp>
      <mc:AlternateContent xmlns:mc="http://schemas.openxmlformats.org/markup-compatibility/2006">
        <mc:Choice xmlns:a14="http://schemas.microsoft.com/office/drawing/2010/main" Requires="a14">
          <p:sp>
            <p:nvSpPr>
              <p:cNvPr id="3" name="Rektangel 2"/>
              <p:cNvSpPr/>
              <p:nvPr/>
            </p:nvSpPr>
            <p:spPr>
              <a:xfrm>
                <a:off x="317500" y="864582"/>
                <a:ext cx="6096000" cy="5332037"/>
              </a:xfrm>
              <a:prstGeom prst="rect">
                <a:avLst/>
              </a:prstGeom>
            </p:spPr>
            <p:txBody>
              <a:bodyPr>
                <a:spAutoFit/>
              </a:bodyPr>
              <a:lstStyle/>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𝑠𝑑𝑡</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nary>
                        <m:naryPr>
                          <m:limLoc m:val="undOvr"/>
                          <m:subHide m:val="on"/>
                          <m:supHide m:val="on"/>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e>
                      </m:nary>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subHide m:val="on"/>
                          <m:supHide m:val="on"/>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e>
                      </m:nary>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subHide m:val="on"/>
                          <m:supHide m:val="on"/>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naryPr>
                        <m:sub/>
                        <m:sup/>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𝑠𝑑𝑡</m:t>
                          </m:r>
                        </m:e>
                      </m:nary>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𝐿𝑁</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𝐿𝑁</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𝐿𝑁</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𝐿𝑁</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e>
                          </m:d>
                        </m:sup>
                      </m:s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sub>
                          </m:sSub>
                        </m:sup>
                      </m:sSup>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e>
                      </m:d>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den>
                      </m:f>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den>
                      </m:f>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𝐾</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sup>
                      </m:sSup>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sSub>
                                <m:sSub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b>
                              </m:sSub>
                            </m:den>
                          </m:f>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𝐾</m:t>
                              </m:r>
                            </m:den>
                          </m:f>
                        </m:den>
                      </m:f>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317500" y="864582"/>
                <a:ext cx="6096000" cy="5332037"/>
              </a:xfrm>
              <a:prstGeom prst="rect">
                <a:avLst/>
              </a:prstGeom>
              <a:blipFill rotWithShape="0">
                <a:blip r:embed="rId2"/>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4" name="Rektangel 3"/>
              <p:cNvSpPr/>
              <p:nvPr/>
            </p:nvSpPr>
            <p:spPr>
              <a:xfrm>
                <a:off x="4902200" y="1038439"/>
                <a:ext cx="6096000" cy="2063322"/>
              </a:xfrm>
              <a:prstGeom prst="rect">
                <a:avLst/>
              </a:prstGeom>
            </p:spPr>
            <p:txBody>
              <a:bodyPr>
                <a:spAutoFit/>
              </a:bodyPr>
              <a:lstStyle/>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r>
                        <a:rPr lang="en-US" sz="1100" i="1">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latin typeface="Cambria Math" panose="02040503050406030204" pitchFamily="18" charset="0"/>
                          <a:ea typeface="Times New Roman" panose="02020603050405020304" pitchFamily="18" charset="0"/>
                          <a:cs typeface="Times New Roman" panose="02020603050405020304" pitchFamily="18" charset="0"/>
                        </a:rPr>
                        <m:t>(</m:t>
                      </m:r>
                      <m:r>
                        <a:rPr lang="en-US" sz="1100" i="1">
                          <a:latin typeface="Cambria Math" panose="02040503050406030204" pitchFamily="18" charset="0"/>
                          <a:ea typeface="Times New Roman" panose="02020603050405020304" pitchFamily="18" charset="0"/>
                          <a:cs typeface="Times New Roman" panose="02020603050405020304" pitchFamily="18" charset="0"/>
                        </a:rPr>
                        <m:t>𝑡</m:t>
                      </m:r>
                      <m:r>
                        <a:rPr lang="en-US" sz="1100" i="1">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𝐾</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den>
                      </m:f>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n-US" sz="1100">
                                  <a:effectLst/>
                                  <a:latin typeface="Cambria Math" panose="02040503050406030204" pitchFamily="18" charset="0"/>
                                  <a:ea typeface="Calibri" panose="020F0502020204030204" pitchFamily="34" charset="0"/>
                                  <a:cs typeface="Times New Roman" panose="02020603050405020304" pitchFamily="18" charset="0"/>
                                </a:rPr>
                                <m:t>lim</m:t>
                              </m:r>
                            </m:e>
                            <m:lim>
                              <m:eqArr>
                                <m:eqArrPr>
                                  <m:ctrlPr>
                                    <a:rPr lang="sv-SE" sz="11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e>
                                <m:e>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𝑠</m:t>
                                  </m:r>
                                  <m:r>
                                    <a:rPr lang="en-US" sz="1100" i="1">
                                      <a:effectLst/>
                                      <a:latin typeface="Cambria Math" panose="02040503050406030204" pitchFamily="18" charset="0"/>
                                      <a:ea typeface="Calibri" panose="020F0502020204030204" pitchFamily="34" charset="0"/>
                                      <a:cs typeface="Times New Roman" panose="02020603050405020304" pitchFamily="18" charset="0"/>
                                    </a:rPr>
                                    <m:t>&gt;0)</m:t>
                                  </m:r>
                                </m:e>
                              </m:eqArr>
                            </m:lim>
                          </m:limLow>
                        </m:fName>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e>
                      </m:func>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𝐾</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𝐾𝑠𝐶</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num>
                        <m:den>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𝐶</m:t>
                                  </m:r>
                                  <m:sSup>
                                    <m:sSup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𝑠𝑡</m:t>
                                      </m:r>
                                    </m:sup>
                                  </m:sSup>
                                </m:e>
                              </m:d>
                            </m:e>
                            <m:sup>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14:m>
                  <m:oMathPara xmlns:m="http://schemas.openxmlformats.org/officeDocument/2006/math">
                    <m:oMathParaPr>
                      <m:jc m:val="centerGroup"/>
                    </m:oMathParaPr>
                    <m:oMath xmlns:m="http://schemas.openxmlformats.org/officeDocument/2006/math">
                      <m:func>
                        <m:func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limLowPr>
                            <m:e>
                              <m:r>
                                <m:rPr>
                                  <m:sty m:val="p"/>
                                </m:rPr>
                                <a:rPr lang="en-US" sz="1100">
                                  <a:effectLst/>
                                  <a:latin typeface="Cambria Math" panose="02040503050406030204" pitchFamily="18" charset="0"/>
                                  <a:ea typeface="Calibri" panose="020F0502020204030204" pitchFamily="34" charset="0"/>
                                  <a:cs typeface="Times New Roman" panose="02020603050405020304" pitchFamily="18" charset="0"/>
                                </a:rPr>
                                <m:t>lim</m:t>
                              </m:r>
                            </m:e>
                            <m:lim>
                              <m:eqArr>
                                <m:eqArrPr>
                                  <m:ctrlPr>
                                    <a:rPr lang="sv-SE" sz="11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100" i="1">
                                      <a:effectLst/>
                                      <a:latin typeface="Cambria Math" panose="02040503050406030204" pitchFamily="18" charset="0"/>
                                      <a:ea typeface="Calibri" panose="020F0502020204030204" pitchFamily="34" charset="0"/>
                                      <a:cs typeface="Times New Roman" panose="02020603050405020304" pitchFamily="18" charset="0"/>
                                    </a:rPr>
                                    <m:t>𝑡</m:t>
                                  </m:r>
                                  <m:r>
                                    <a:rPr lang="en-US" sz="1100" i="1">
                                      <a:effectLst/>
                                      <a:latin typeface="Cambria Math" panose="02040503050406030204" pitchFamily="18" charset="0"/>
                                      <a:ea typeface="Calibri" panose="020F0502020204030204" pitchFamily="34" charset="0"/>
                                      <a:cs typeface="Times New Roman" panose="02020603050405020304" pitchFamily="18" charset="0"/>
                                    </a:rPr>
                                    <m:t>→∞</m:t>
                                  </m:r>
                                </m:e>
                                <m:e>
                                  <m:r>
                                    <a:rPr lang="en-US" sz="1100" i="1">
                                      <a:effectLst/>
                                      <a:latin typeface="Cambria Math" panose="02040503050406030204" pitchFamily="18" charset="0"/>
                                      <a:ea typeface="Calibri" panose="020F0502020204030204" pitchFamily="34" charset="0"/>
                                      <a:cs typeface="Times New Roman" panose="02020603050405020304" pitchFamily="18" charset="0"/>
                                    </a:rPr>
                                    <m:t>(</m:t>
                                  </m:r>
                                  <m:r>
                                    <a:rPr lang="en-US" sz="1100" i="1">
                                      <a:effectLst/>
                                      <a:latin typeface="Cambria Math" panose="02040503050406030204" pitchFamily="18" charset="0"/>
                                      <a:ea typeface="Calibri" panose="020F0502020204030204" pitchFamily="34" charset="0"/>
                                      <a:cs typeface="Times New Roman" panose="02020603050405020304" pitchFamily="18" charset="0"/>
                                    </a:rPr>
                                    <m:t>𝑠</m:t>
                                  </m:r>
                                  <m:r>
                                    <a:rPr lang="en-US" sz="1100" i="1">
                                      <a:effectLst/>
                                      <a:latin typeface="Cambria Math" panose="02040503050406030204" pitchFamily="18" charset="0"/>
                                      <a:ea typeface="Calibri" panose="020F0502020204030204" pitchFamily="34" charset="0"/>
                                      <a:cs typeface="Times New Roman" panose="02020603050405020304" pitchFamily="18" charset="0"/>
                                    </a:rPr>
                                    <m:t>&gt;0)</m:t>
                                  </m:r>
                                </m:e>
                              </m:eqArr>
                            </m:lim>
                          </m:limLow>
                        </m:fName>
                        <m:e>
                          <m:d>
                            <m:d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1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𝑑𝑥</m:t>
                                  </m:r>
                                </m:num>
                                <m:den>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𝑑𝑡</m:t>
                                  </m:r>
                                </m:den>
                              </m:f>
                            </m:e>
                          </m:d>
                        </m:e>
                      </m:func>
                      <m:r>
                        <a:rPr lang="en-US" sz="1100" i="1">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ktangel 3"/>
              <p:cNvSpPr>
                <a:spLocks noRot="1" noChangeAspect="1" noMove="1" noResize="1" noEditPoints="1" noAdjustHandles="1" noChangeArrowheads="1" noChangeShapeType="1" noTextEdit="1"/>
              </p:cNvSpPr>
              <p:nvPr/>
            </p:nvSpPr>
            <p:spPr>
              <a:xfrm>
                <a:off x="4902200" y="1038439"/>
                <a:ext cx="6096000" cy="2063322"/>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98106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8</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
            <a:ext cx="9169400" cy="6877050"/>
          </a:xfrm>
          <a:prstGeom prst="rect">
            <a:avLst/>
          </a:prstGeom>
        </p:spPr>
      </p:pic>
    </p:spTree>
    <p:extLst>
      <p:ext uri="{BB962C8B-B14F-4D97-AF65-F5344CB8AC3E}">
        <p14:creationId xmlns:p14="http://schemas.microsoft.com/office/powerpoint/2010/main" val="163494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9</a:t>
            </a:fld>
            <a:endParaRPr lang="sv-SE">
              <a:solidFill>
                <a:prstClr val="black">
                  <a:tint val="75000"/>
                </a:prstClr>
              </a:solidFill>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19415"/>
            <a:ext cx="10325100" cy="6877415"/>
          </a:xfrm>
          <a:prstGeom prst="rect">
            <a:avLst/>
          </a:prstGeom>
        </p:spPr>
      </p:pic>
    </p:spTree>
    <p:extLst>
      <p:ext uri="{BB962C8B-B14F-4D97-AF65-F5344CB8AC3E}">
        <p14:creationId xmlns:p14="http://schemas.microsoft.com/office/powerpoint/2010/main" val="33460420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679</Words>
  <Application>Microsoft Office PowerPoint</Application>
  <PresentationFormat>Bredbild</PresentationFormat>
  <Paragraphs>355</Paragraphs>
  <Slides>76</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76</vt:i4>
      </vt:variant>
    </vt:vector>
  </HeadingPairs>
  <TitlesOfParts>
    <vt:vector size="82" baseType="lpstr">
      <vt:lpstr>Arial</vt:lpstr>
      <vt:lpstr>Calibri</vt:lpstr>
      <vt:lpstr>Calibri Light</vt:lpstr>
      <vt:lpstr>Cambria Math</vt:lpstr>
      <vt:lpstr>Times New Roman</vt:lpstr>
      <vt:lpstr>Office-tema</vt:lpstr>
      <vt:lpstr>Derivation of the principles of optimal expansion of bioenergy based on forest resources in combination with fossil fuels, CCS and combined heat and power production with consideration of economics and global warming </vt:lpstr>
      <vt:lpstr>Derivation of the principles of optimal expansion of bioenergy based on forest resources in combination with fossil fuels, CCS and combined heat and power production with consideration of economics and global warming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Max   Z                 = -k_π (C_F (F)+ C_h (h)+ C_S (S))-k_G ((1+α_F )F+ α_h h- α_S S)                     s.t.         F+h ≥M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Max   Z                 = -k_π (C_F (F)+ C_h (h)+ C_S (S))-k_G ((1+α_F )F+ α_h h- α_S S)                     s.t.         F+h ≥M </vt:lpstr>
      <vt:lpstr>PowerPoint-presentation</vt:lpstr>
      <vt:lpstr>PowerPoint-presentation</vt:lpstr>
      <vt:lpstr>PowerPoint-presentation</vt:lpstr>
      <vt:lpstr>PowerPoint-presentation</vt:lpstr>
      <vt:lpstr>PowerPoint-presentation</vt:lpstr>
      <vt:lpstr>PowerPoint-presentation</vt:lpstr>
      <vt:lpstr>         Max   Z                 = -k_π (C_F (F)+ C_h (h)+ C_S (S))-k_G ((1+α_F )F+ α_h h- α_S S)                     s.t.         F+h ≥M </vt:lpstr>
      <vt:lpstr>PowerPoint-presentation</vt:lpstr>
      <vt:lpstr>PowerPoint-presentation</vt:lpstr>
      <vt:lpstr>PowerPoint-presentation</vt:lpstr>
      <vt:lpstr>         Max   Z                 = -k_π (C_F (F)+ C_h (h)+ C_S (S))-k_G ((1+α_F )F+ α_h h- α_S S)                     s.t.         F+h ≥M </vt:lpstr>
      <vt:lpstr>PowerPoint-presentation</vt:lpstr>
      <vt:lpstr>PowerPoint-presentation</vt:lpstr>
      <vt:lpstr>PowerPoint-presentation</vt:lpstr>
      <vt:lpstr>PowerPoint-presentation</vt:lpstr>
      <vt:lpstr>PowerPoint-presentation</vt:lpstr>
      <vt:lpstr>         Max   Z                 = -k_π (C_F (F)+ C_h (h)+ C_S (S))-k_G ((1+α_F )F+ α_h h- α_S S)                     s.t.         F+h ≥M </vt:lpstr>
      <vt:lpstr>PowerPoint-presentation</vt:lpstr>
      <vt:lpstr>PowerPoint-presentation</vt:lpstr>
      <vt:lpstr>PowerPoint-presentation</vt:lpstr>
      <vt:lpstr>         Max   Z                 = -k_π (C_F (F)+ C_h (h)+ C_S (S))-k_G ((1+α_F )F+ α_h h- α_S S)                     s.t.         F+h ≥M </vt:lpstr>
      <vt:lpstr>PowerPoint-presentation</vt:lpstr>
      <vt:lpstr>PowerPoint-presentation</vt:lpstr>
      <vt:lpstr>PowerPoint-presentation</vt:lpstr>
      <vt:lpstr>         Max   Z                 = -k_π (C_F (F)+ C_h (h)+ C_S (S))-k_G ((1+α_F )F+ α_h h- α_S S)                     s.t.         F+h ≥M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Derivation of the principles of optimal expansion of bioenergy based on forest resources in combination with fossil fuels, CCS and combined heat and power production with consideration of economics and global warming</dc:title>
  <dc:creator>Lohmander</dc:creator>
  <cp:lastModifiedBy>Lohmander</cp:lastModifiedBy>
  <cp:revision>38</cp:revision>
  <dcterms:created xsi:type="dcterms:W3CDTF">2014-02-24T13:29:38Z</dcterms:created>
  <dcterms:modified xsi:type="dcterms:W3CDTF">2014-02-25T10:51:50Z</dcterms:modified>
</cp:coreProperties>
</file>