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57" r:id="rId3"/>
    <p:sldId id="311" r:id="rId4"/>
    <p:sldId id="385" r:id="rId5"/>
    <p:sldId id="392" r:id="rId6"/>
    <p:sldId id="393" r:id="rId7"/>
    <p:sldId id="389" r:id="rId8"/>
    <p:sldId id="390" r:id="rId9"/>
    <p:sldId id="386" r:id="rId10"/>
    <p:sldId id="387" r:id="rId11"/>
    <p:sldId id="391" r:id="rId12"/>
    <p:sldId id="394" r:id="rId13"/>
    <p:sldId id="395" r:id="rId14"/>
    <p:sldId id="399" r:id="rId15"/>
    <p:sldId id="383" r:id="rId16"/>
    <p:sldId id="340" r:id="rId17"/>
    <p:sldId id="384" r:id="rId18"/>
    <p:sldId id="341" r:id="rId19"/>
    <p:sldId id="342" r:id="rId20"/>
    <p:sldId id="343" r:id="rId21"/>
    <p:sldId id="344" r:id="rId22"/>
    <p:sldId id="345" r:id="rId23"/>
    <p:sldId id="346" r:id="rId24"/>
    <p:sldId id="347" r:id="rId25"/>
    <p:sldId id="348" r:id="rId26"/>
    <p:sldId id="351" r:id="rId27"/>
    <p:sldId id="352" r:id="rId28"/>
    <p:sldId id="363" r:id="rId29"/>
    <p:sldId id="353" r:id="rId30"/>
    <p:sldId id="354" r:id="rId31"/>
    <p:sldId id="355" r:id="rId32"/>
    <p:sldId id="356" r:id="rId33"/>
    <p:sldId id="357" r:id="rId34"/>
    <p:sldId id="358" r:id="rId35"/>
    <p:sldId id="359" r:id="rId36"/>
    <p:sldId id="360" r:id="rId37"/>
    <p:sldId id="361" r:id="rId38"/>
    <p:sldId id="362" r:id="rId39"/>
    <p:sldId id="349" r:id="rId40"/>
    <p:sldId id="350" r:id="rId41"/>
    <p:sldId id="364" r:id="rId42"/>
    <p:sldId id="365" r:id="rId43"/>
    <p:sldId id="366" r:id="rId44"/>
    <p:sldId id="367" r:id="rId45"/>
    <p:sldId id="368" r:id="rId46"/>
    <p:sldId id="369" r:id="rId47"/>
    <p:sldId id="370" r:id="rId48"/>
    <p:sldId id="371" r:id="rId49"/>
    <p:sldId id="372" r:id="rId50"/>
    <p:sldId id="373" r:id="rId51"/>
    <p:sldId id="374" r:id="rId52"/>
    <p:sldId id="375" r:id="rId53"/>
    <p:sldId id="376" r:id="rId54"/>
    <p:sldId id="377" r:id="rId55"/>
    <p:sldId id="378" r:id="rId56"/>
    <p:sldId id="382" r:id="rId57"/>
    <p:sldId id="379" r:id="rId58"/>
    <p:sldId id="380" r:id="rId59"/>
    <p:sldId id="381" r:id="rId60"/>
    <p:sldId id="397" r:id="rId6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5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9F044D-E9A0-4E43-8837-3AD4D834CF25}" type="datetimeFigureOut">
              <a:rPr lang="sv-SE" smtClean="0"/>
              <a:t>2014-02-27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3B3E71-8619-419C-829D-81361AE97C8F}" type="slidenum">
              <a:rPr lang="sv-SE" smtClean="0"/>
              <a:t>‹#›</a:t>
            </a:fld>
            <a:endParaRPr lang="sv-SE"/>
          </a:p>
        </p:txBody>
      </p:sp>
    </p:spTree>
    <p:extLst>
      <p:ext uri="{BB962C8B-B14F-4D97-AF65-F5344CB8AC3E}">
        <p14:creationId xmlns:p14="http://schemas.microsoft.com/office/powerpoint/2010/main" val="34116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3B3E71-8619-419C-829D-81361AE97C8F}" type="slidenum">
              <a:rPr lang="sv-SE" smtClean="0"/>
              <a:t>2</a:t>
            </a:fld>
            <a:endParaRPr lang="sv-SE"/>
          </a:p>
        </p:txBody>
      </p:sp>
    </p:spTree>
    <p:extLst>
      <p:ext uri="{BB962C8B-B14F-4D97-AF65-F5344CB8AC3E}">
        <p14:creationId xmlns:p14="http://schemas.microsoft.com/office/powerpoint/2010/main" val="173599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3F3B3E71-8619-419C-829D-81361AE97C8F}" type="slidenum">
              <a:rPr lang="sv-SE" smtClean="0">
                <a:solidFill>
                  <a:prstClr val="black"/>
                </a:solidFill>
              </a:rPr>
              <a:pPr/>
              <a:t>60</a:t>
            </a:fld>
            <a:endParaRPr lang="sv-SE">
              <a:solidFill>
                <a:prstClr val="black"/>
              </a:solidFill>
            </a:endParaRPr>
          </a:p>
        </p:txBody>
      </p:sp>
    </p:spTree>
    <p:extLst>
      <p:ext uri="{BB962C8B-B14F-4D97-AF65-F5344CB8AC3E}">
        <p14:creationId xmlns:p14="http://schemas.microsoft.com/office/powerpoint/2010/main" val="16962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CED491B-AF72-4D86-B21E-67FC90CB535E}" type="datetime1">
              <a:rPr lang="sv-SE" smtClean="0"/>
              <a:t>2014-02-27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70370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C50FC4-8EAA-40D3-B7CF-5702B1D739EF}" type="datetime1">
              <a:rPr lang="sv-SE" smtClean="0"/>
              <a:t>2014-02-27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94657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8FBF395-88E5-47A7-8542-877239F18C32}" type="datetime1">
              <a:rPr lang="sv-SE" smtClean="0"/>
              <a:t>2014-02-27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3173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6D2AAC3-1D5D-4C63-8313-AFFA2A1EB24D}" type="datetime1">
              <a:rPr lang="sv-SE" smtClean="0"/>
              <a:t>2014-02-27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50009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ADE34C7-9513-4CE0-B439-96B92D774B1B}" type="datetime1">
              <a:rPr lang="sv-SE" smtClean="0"/>
              <a:t>2014-02-27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16056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76929C6-A6FC-498A-A296-0582F21E6294}" type="datetime1">
              <a:rPr lang="sv-SE" smtClean="0"/>
              <a:t>2014-02-27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47282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FB3E7FAE-AA71-4C59-869D-C0ACC13911BD}" type="datetime1">
              <a:rPr lang="sv-SE" smtClean="0"/>
              <a:t>2014-02-27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34364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9DC8937-9845-4681-A57B-EA1A6A66E7C5}" type="datetime1">
              <a:rPr lang="sv-SE" smtClean="0"/>
              <a:t>2014-02-27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59680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1F8532-B481-49C4-AE6E-888673EA4F63}" type="datetime1">
              <a:rPr lang="sv-SE" smtClean="0"/>
              <a:t>2014-02-27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018811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FD2E878-72ED-4780-88E6-5376DF6CC71F}" type="datetime1">
              <a:rPr lang="sv-SE" smtClean="0"/>
              <a:t>2014-02-27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28281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C3B4CBA-9B07-4EB2-8094-EDD3B100A261}" type="datetime1">
              <a:rPr lang="sv-SE" smtClean="0"/>
              <a:t>2014-02-27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F7C3FE0-6EB4-418C-82E7-2F09A4F41151}" type="slidenum">
              <a:rPr lang="sv-SE" smtClean="0"/>
              <a:t>‹#›</a:t>
            </a:fld>
            <a:endParaRPr lang="sv-SE"/>
          </a:p>
        </p:txBody>
      </p:sp>
    </p:spTree>
    <p:extLst>
      <p:ext uri="{BB962C8B-B14F-4D97-AF65-F5344CB8AC3E}">
        <p14:creationId xmlns:p14="http://schemas.microsoft.com/office/powerpoint/2010/main" val="3844479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99E67-FA8A-4D8A-B569-56C0E195BEB3}" type="datetime1">
              <a:rPr lang="sv-SE" smtClean="0"/>
              <a:t>2014-02-27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C3FE0-6EB4-418C-82E7-2F09A4F41151}" type="slidenum">
              <a:rPr lang="sv-SE" smtClean="0"/>
              <a:t>‹#›</a:t>
            </a:fld>
            <a:endParaRPr lang="sv-SE"/>
          </a:p>
        </p:txBody>
      </p:sp>
    </p:spTree>
    <p:extLst>
      <p:ext uri="{BB962C8B-B14F-4D97-AF65-F5344CB8AC3E}">
        <p14:creationId xmlns:p14="http://schemas.microsoft.com/office/powerpoint/2010/main" val="712011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Lohmander.com" TargetMode="External"/><Relationship Id="rId2" Type="http://schemas.openxmlformats.org/officeDocument/2006/relationships/hyperlink" Target="http://www.lohmander.com/"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Peter@Lohmander.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lohmander.com/PL_SAMS_11_1993.pdf" TargetMode="External"/><Relationship Id="rId2" Type="http://schemas.openxmlformats.org/officeDocument/2006/relationships/hyperlink" Target="http://www.lohmander.com/PL_SAMS_9_1992.pdf" TargetMode="External"/><Relationship Id="rId1" Type="http://schemas.openxmlformats.org/officeDocument/2006/relationships/slideLayout" Target="../slideLayouts/slideLayout7.xml"/><Relationship Id="rId5" Type="http://schemas.openxmlformats.org/officeDocument/2006/relationships/hyperlink" Target="http://www.lohmander.com/FS01-10.pdf" TargetMode="External"/><Relationship Id="rId4" Type="http://schemas.openxmlformats.org/officeDocument/2006/relationships/hyperlink" Target="http://www.lohmander.com/PL_AOR_95_2000.pdf"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lohmander.com/PL_Handbook2007.pdf" TargetMode="External"/><Relationship Id="rId2" Type="http://schemas.openxmlformats.org/officeDocument/2006/relationships/hyperlink" Target="http://www.amazon.ca/gp/reader/0387718141/ref=sib_dp_pt/701-0734992-1741115#reader-link" TargetMode="External"/><Relationship Id="rId1" Type="http://schemas.openxmlformats.org/officeDocument/2006/relationships/slideLayout" Target="../slideLayouts/slideLayout7.xml"/><Relationship Id="rId4" Type="http://schemas.openxmlformats.org/officeDocument/2006/relationships/hyperlink" Target="http://www.lohmander.com/Lu_Lohmander_2009.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www.lohmander.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Peter@Lohmander.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lohmander.com/Lu_Lohmander_2009.pdf"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317500" y="330201"/>
            <a:ext cx="11620500" cy="2044699"/>
          </a:xfrm>
        </p:spPr>
        <p:txBody>
          <a:bodyPr>
            <a:normAutofit/>
          </a:bodyPr>
          <a:lstStyle/>
          <a:p>
            <a:pPr>
              <a:spcAft>
                <a:spcPts val="0"/>
              </a:spcAft>
            </a:pPr>
            <a:r>
              <a:rPr lang="en-GB" sz="4400" b="1" dirty="0">
                <a:solidFill>
                  <a:srgbClr val="181512"/>
                </a:solidFill>
                <a:latin typeface="Times New Roman" panose="02020603050405020304" pitchFamily="18" charset="0"/>
                <a:ea typeface="Times New Roman" panose="02020603050405020304" pitchFamily="18" charset="0"/>
              </a:rPr>
              <a:t>Rational Research in Forest Production and Forest Management with Consideration of Mixed Species Forest Management and </a:t>
            </a:r>
            <a:r>
              <a:rPr lang="en-GB" sz="4400" b="1" dirty="0" smtClean="0">
                <a:solidFill>
                  <a:srgbClr val="181512"/>
                </a:solidFill>
                <a:latin typeface="Times New Roman" panose="02020603050405020304" pitchFamily="18" charset="0"/>
                <a:ea typeface="Times New Roman" panose="02020603050405020304" pitchFamily="18" charset="0"/>
              </a:rPr>
              <a:t>Risk</a:t>
            </a:r>
            <a:endParaRPr lang="sv-SE" sz="4400" dirty="0"/>
          </a:p>
        </p:txBody>
      </p:sp>
      <p:sp>
        <p:nvSpPr>
          <p:cNvPr id="3" name="Underrubrik 2"/>
          <p:cNvSpPr>
            <a:spLocks noGrp="1"/>
          </p:cNvSpPr>
          <p:nvPr>
            <p:ph type="subTitle" idx="1"/>
          </p:nvPr>
        </p:nvSpPr>
        <p:spPr>
          <a:xfrm>
            <a:off x="444500" y="3045619"/>
            <a:ext cx="7315200" cy="3532981"/>
          </a:xfrm>
        </p:spPr>
        <p:txBody>
          <a:bodyPr>
            <a:normAutofit lnSpcReduction="10000"/>
          </a:bodyPr>
          <a:lstStyle/>
          <a:p>
            <a:r>
              <a:rPr lang="en-GB" dirty="0" smtClean="0">
                <a:solidFill>
                  <a:srgbClr val="181512"/>
                </a:solidFill>
                <a:effectLst/>
                <a:latin typeface="Times New Roman" panose="02020603050405020304" pitchFamily="18" charset="0"/>
                <a:ea typeface="Times New Roman" panose="02020603050405020304" pitchFamily="18" charset="0"/>
              </a:rPr>
              <a:t>Lecture by Professor </a:t>
            </a:r>
            <a:r>
              <a:rPr lang="en-GB" dirty="0" err="1" smtClean="0">
                <a:solidFill>
                  <a:srgbClr val="000000"/>
                </a:solidFill>
                <a:effectLst/>
                <a:latin typeface="Times New Roman" panose="02020603050405020304" pitchFamily="18" charset="0"/>
                <a:ea typeface="Times New Roman" panose="02020603050405020304" pitchFamily="18" charset="0"/>
              </a:rPr>
              <a:t>Dr.</a:t>
            </a:r>
            <a:r>
              <a:rPr lang="en-GB" dirty="0" smtClean="0">
                <a:solidFill>
                  <a:srgbClr val="000000"/>
                </a:solidFill>
                <a:effectLst/>
                <a:latin typeface="Times New Roman" panose="02020603050405020304" pitchFamily="18" charset="0"/>
                <a:ea typeface="Times New Roman" panose="02020603050405020304" pitchFamily="18" charset="0"/>
              </a:rPr>
              <a:t> </a:t>
            </a:r>
            <a:r>
              <a:rPr lang="en-GB" b="1" dirty="0" smtClean="0">
                <a:solidFill>
                  <a:srgbClr val="000000"/>
                </a:solidFill>
                <a:effectLst/>
                <a:latin typeface="Times New Roman" panose="02020603050405020304" pitchFamily="18" charset="0"/>
                <a:ea typeface="Times New Roman" panose="02020603050405020304" pitchFamily="18" charset="0"/>
              </a:rPr>
              <a:t>Peter Lohmander</a:t>
            </a:r>
            <a:r>
              <a:rPr lang="en-GB" dirty="0" smtClean="0">
                <a:solidFill>
                  <a:srgbClr val="000000"/>
                </a:solidFill>
                <a:effectLst/>
                <a:latin typeface="Times New Roman" panose="02020603050405020304" pitchFamily="18" charset="0"/>
                <a:ea typeface="Times New Roman" panose="02020603050405020304" pitchFamily="18" charset="0"/>
              </a:rPr>
              <a:t>, Swedish University of Agricultural Sciences, SLU, Sweden, </a:t>
            </a:r>
            <a:r>
              <a:rPr lang="en-GB" u="sng" dirty="0" smtClean="0">
                <a:solidFill>
                  <a:srgbClr val="000000"/>
                </a:solidFill>
                <a:effectLst/>
                <a:latin typeface="Times New Roman" panose="02020603050405020304" pitchFamily="18" charset="0"/>
                <a:ea typeface="Times New Roman" panose="02020603050405020304" pitchFamily="18" charset="0"/>
                <a:hlinkClick r:id="rId2"/>
              </a:rPr>
              <a:t>http://www.Lohmander.com</a:t>
            </a:r>
            <a:r>
              <a:rPr lang="en-GB" dirty="0" smtClean="0">
                <a:solidFill>
                  <a:srgbClr val="000000"/>
                </a:solidFill>
                <a:effectLst/>
                <a:latin typeface="Times New Roman" panose="02020603050405020304" pitchFamily="18" charset="0"/>
                <a:ea typeface="Times New Roman" panose="02020603050405020304" pitchFamily="18" charset="0"/>
              </a:rPr>
              <a:t> </a:t>
            </a:r>
          </a:p>
          <a:p>
            <a:r>
              <a:rPr lang="en-GB" dirty="0" smtClean="0">
                <a:solidFill>
                  <a:srgbClr val="000000"/>
                </a:solidFill>
                <a:latin typeface="Times New Roman" panose="02020603050405020304" pitchFamily="18" charset="0"/>
                <a:ea typeface="Times New Roman" panose="02020603050405020304" pitchFamily="18" charset="0"/>
                <a:hlinkClick r:id="rId3"/>
              </a:rPr>
              <a:t>Peter@Lohmander.com</a:t>
            </a:r>
            <a:r>
              <a:rPr lang="en-GB" dirty="0" smtClean="0">
                <a:solidFill>
                  <a:srgbClr val="000000"/>
                </a:solidFill>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0000"/>
                </a:solidFill>
                <a:effectLst/>
                <a:latin typeface="Times New Roman" panose="02020603050405020304" pitchFamily="18" charset="0"/>
                <a:ea typeface="Times New Roman" panose="02020603050405020304" pitchFamily="18" charset="0"/>
              </a:rPr>
              <a:t> </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2060"/>
                </a:solidFill>
                <a:effectLst/>
                <a:latin typeface="Times New Roman" panose="02020603050405020304" pitchFamily="18" charset="0"/>
                <a:ea typeface="Times New Roman" panose="02020603050405020304" pitchFamily="18" charset="0"/>
              </a:rPr>
              <a:t>Operations Research for the Future Forest Management,</a:t>
            </a:r>
            <a:endParaRPr lang="sv-SE" dirty="0" smtClean="0">
              <a:effectLst/>
              <a:latin typeface="Times New Roman" panose="02020603050405020304" pitchFamily="18" charset="0"/>
              <a:ea typeface="Times New Roman" panose="02020603050405020304" pitchFamily="18" charset="0"/>
            </a:endParaRPr>
          </a:p>
          <a:p>
            <a:r>
              <a:rPr lang="en-GB" dirty="0" smtClean="0">
                <a:solidFill>
                  <a:srgbClr val="002060"/>
                </a:solidFill>
                <a:effectLst/>
                <a:latin typeface="Times New Roman" panose="02020603050405020304" pitchFamily="18" charset="0"/>
                <a:ea typeface="Times New Roman" panose="02020603050405020304" pitchFamily="18" charset="0"/>
              </a:rPr>
              <a:t>University of </a:t>
            </a:r>
            <a:r>
              <a:rPr lang="en-GB" dirty="0" err="1" smtClean="0">
                <a:solidFill>
                  <a:srgbClr val="002060"/>
                </a:solidFill>
                <a:effectLst/>
                <a:latin typeface="Times New Roman" panose="02020603050405020304" pitchFamily="18" charset="0"/>
                <a:ea typeface="Times New Roman" panose="02020603050405020304" pitchFamily="18" charset="0"/>
              </a:rPr>
              <a:t>Guilan</a:t>
            </a:r>
            <a:r>
              <a:rPr lang="en-GB" dirty="0" smtClean="0">
                <a:solidFill>
                  <a:srgbClr val="002060"/>
                </a:solidFill>
                <a:effectLst/>
                <a:latin typeface="Times New Roman" panose="02020603050405020304" pitchFamily="18" charset="0"/>
                <a:ea typeface="Times New Roman" panose="02020603050405020304" pitchFamily="18" charset="0"/>
              </a:rPr>
              <a:t>, Iran, March 8-12, 2014</a:t>
            </a:r>
          </a:p>
          <a:p>
            <a:endParaRPr lang="en-GB" dirty="0" smtClean="0">
              <a:solidFill>
                <a:srgbClr val="002060"/>
              </a:solidFill>
              <a:effectLst/>
              <a:latin typeface="Times New Roman" panose="02020603050405020304" pitchFamily="18" charset="0"/>
              <a:ea typeface="Times New Roman" panose="02020603050405020304" pitchFamily="18" charset="0"/>
            </a:endParaRPr>
          </a:p>
          <a:p>
            <a:r>
              <a:rPr lang="en-GB" dirty="0" smtClean="0">
                <a:solidFill>
                  <a:srgbClr val="181512"/>
                </a:solidFill>
                <a:effectLst/>
                <a:latin typeface="Times New Roman" panose="02020603050405020304" pitchFamily="18" charset="0"/>
                <a:ea typeface="Times New Roman" panose="02020603050405020304" pitchFamily="18" charset="0"/>
              </a:rPr>
              <a:t>Saturday March 8, </a:t>
            </a:r>
            <a:r>
              <a:rPr lang="en-GB" dirty="0" smtClean="0">
                <a:solidFill>
                  <a:srgbClr val="181512"/>
                </a:solidFill>
                <a:effectLst/>
                <a:latin typeface="Times New Roman" panose="02020603050405020304" pitchFamily="18" charset="0"/>
                <a:ea typeface="Times New Roman" panose="02020603050405020304" pitchFamily="18" charset="0"/>
              </a:rPr>
              <a:t>13.30-15.00  </a:t>
            </a:r>
            <a:endParaRPr lang="en-GB" dirty="0" smtClean="0">
              <a:solidFill>
                <a:srgbClr val="002060"/>
              </a:solidFill>
              <a:effectLst/>
              <a:latin typeface="Times New Roman" panose="02020603050405020304" pitchFamily="18" charset="0"/>
              <a:ea typeface="Times New Roman" panose="02020603050405020304" pitchFamily="18" charset="0"/>
            </a:endParaRPr>
          </a:p>
          <a:p>
            <a:endParaRPr lang="sv-SE" dirty="0" smtClean="0">
              <a:effectLst/>
              <a:latin typeface="Times New Roman" panose="02020603050405020304" pitchFamily="18" charset="0"/>
              <a:ea typeface="Times New Roman" panose="02020603050405020304" pitchFamily="18" charset="0"/>
            </a:endParaRPr>
          </a:p>
          <a:p>
            <a:endParaRPr lang="sv-SE" dirty="0"/>
          </a:p>
        </p:txBody>
      </p:sp>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1463" y="2743200"/>
            <a:ext cx="3750538" cy="4114800"/>
          </a:xfrm>
          <a:prstGeom prst="rect">
            <a:avLst/>
          </a:prstGeom>
        </p:spPr>
      </p:pic>
      <p:sp>
        <p:nvSpPr>
          <p:cNvPr id="5" name="Platshållare för bildnummer 4"/>
          <p:cNvSpPr>
            <a:spLocks noGrp="1"/>
          </p:cNvSpPr>
          <p:nvPr>
            <p:ph type="sldNum" sz="quarter" idx="12"/>
          </p:nvPr>
        </p:nvSpPr>
        <p:spPr/>
        <p:txBody>
          <a:bodyPr/>
          <a:lstStyle/>
          <a:p>
            <a:fld id="{CF7C3FE0-6EB4-418C-82E7-2F09A4F41151}" type="slidenum">
              <a:rPr lang="sv-SE" smtClean="0"/>
              <a:t>1</a:t>
            </a:fld>
            <a:endParaRPr lang="sv-SE"/>
          </a:p>
        </p:txBody>
      </p:sp>
    </p:spTree>
    <p:extLst>
      <p:ext uri="{BB962C8B-B14F-4D97-AF65-F5344CB8AC3E}">
        <p14:creationId xmlns:p14="http://schemas.microsoft.com/office/powerpoint/2010/main" val="2529202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10</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0"/>
            <a:ext cx="9754701" cy="6858000"/>
          </a:xfrm>
          <a:prstGeom prst="rect">
            <a:avLst/>
          </a:prstGeom>
        </p:spPr>
      </p:pic>
    </p:spTree>
    <p:extLst>
      <p:ext uri="{BB962C8B-B14F-4D97-AF65-F5344CB8AC3E}">
        <p14:creationId xmlns:p14="http://schemas.microsoft.com/office/powerpoint/2010/main" val="365999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11</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25241" cy="6408775"/>
          </a:xfrm>
          <a:prstGeom prst="rect">
            <a:avLst/>
          </a:prstGeom>
        </p:spPr>
      </p:pic>
    </p:spTree>
    <p:extLst>
      <p:ext uri="{BB962C8B-B14F-4D97-AF65-F5344CB8AC3E}">
        <p14:creationId xmlns:p14="http://schemas.microsoft.com/office/powerpoint/2010/main" val="3720508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12</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100" y="242255"/>
            <a:ext cx="8128000" cy="6296657"/>
          </a:xfrm>
          <a:prstGeom prst="rect">
            <a:avLst/>
          </a:prstGeom>
        </p:spPr>
      </p:pic>
    </p:spTree>
    <p:extLst>
      <p:ext uri="{BB962C8B-B14F-4D97-AF65-F5344CB8AC3E}">
        <p14:creationId xmlns:p14="http://schemas.microsoft.com/office/powerpoint/2010/main" val="2042322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401" y="341873"/>
            <a:ext cx="8026399" cy="6014477"/>
          </a:xfrm>
          <a:prstGeom prst="rect">
            <a:avLst/>
          </a:prstGeom>
        </p:spPr>
      </p:pic>
    </p:spTree>
    <p:extLst>
      <p:ext uri="{BB962C8B-B14F-4D97-AF65-F5344CB8AC3E}">
        <p14:creationId xmlns:p14="http://schemas.microsoft.com/office/powerpoint/2010/main" val="306212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b="1" i="1" dirty="0" smtClean="0">
                <a:solidFill>
                  <a:srgbClr val="FF0000"/>
                </a:solidFill>
              </a:rPr>
              <a:t>The </a:t>
            </a:r>
            <a:r>
              <a:rPr lang="sv-SE" b="1" i="1" dirty="0" err="1" smtClean="0">
                <a:solidFill>
                  <a:srgbClr val="FF0000"/>
                </a:solidFill>
              </a:rPr>
              <a:t>stochastic</a:t>
            </a:r>
            <a:r>
              <a:rPr lang="sv-SE" b="1" i="1" dirty="0" smtClean="0">
                <a:solidFill>
                  <a:srgbClr val="FF0000"/>
                </a:solidFill>
              </a:rPr>
              <a:t> </a:t>
            </a:r>
            <a:r>
              <a:rPr lang="sv-SE" b="1" i="1" dirty="0" err="1" smtClean="0">
                <a:solidFill>
                  <a:srgbClr val="FF0000"/>
                </a:solidFill>
              </a:rPr>
              <a:t>prices</a:t>
            </a:r>
            <a:r>
              <a:rPr lang="sv-SE" b="1" i="1" dirty="0" smtClean="0">
                <a:solidFill>
                  <a:srgbClr val="FF0000"/>
                </a:solidFill>
              </a:rPr>
              <a:t> and mixed species problem</a:t>
            </a:r>
            <a:endParaRPr lang="sv-SE" b="1" i="1" dirty="0">
              <a:solidFill>
                <a:srgbClr val="FF0000"/>
              </a:solidFill>
            </a:endParaRPr>
          </a:p>
        </p:txBody>
      </p:sp>
      <p:sp>
        <p:nvSpPr>
          <p:cNvPr id="3" name="Underrubrik 2"/>
          <p:cNvSpPr>
            <a:spLocks noGrp="1"/>
          </p:cNvSpPr>
          <p:nvPr>
            <p:ph type="subTitle" idx="1"/>
          </p:nvPr>
        </p:nvSpPr>
        <p:spPr>
          <a:xfrm>
            <a:off x="1524000" y="3949700"/>
            <a:ext cx="9144000" cy="1308100"/>
          </a:xfrm>
        </p:spPr>
        <p:txBody>
          <a:bodyPr>
            <a:normAutofit/>
          </a:bodyPr>
          <a:lstStyle/>
          <a:p>
            <a:r>
              <a:rPr lang="sv-SE" sz="4000" b="1" dirty="0" smtClean="0">
                <a:solidFill>
                  <a:srgbClr val="002060"/>
                </a:solidFill>
              </a:rPr>
              <a:t>A new explorative </a:t>
            </a:r>
            <a:r>
              <a:rPr lang="sv-SE" sz="4000" b="1" dirty="0" err="1" smtClean="0">
                <a:solidFill>
                  <a:srgbClr val="002060"/>
                </a:solidFill>
              </a:rPr>
              <a:t>investigation</a:t>
            </a:r>
            <a:r>
              <a:rPr lang="sv-SE" sz="4000" b="1" dirty="0" smtClean="0">
                <a:solidFill>
                  <a:srgbClr val="002060"/>
                </a:solidFill>
              </a:rPr>
              <a:t> </a:t>
            </a:r>
            <a:r>
              <a:rPr lang="sv-SE" sz="4000" b="1" dirty="0" err="1" smtClean="0">
                <a:solidFill>
                  <a:srgbClr val="002060"/>
                </a:solidFill>
              </a:rPr>
              <a:t>of</a:t>
            </a:r>
            <a:r>
              <a:rPr lang="sv-SE" sz="4000" b="1" dirty="0" smtClean="0">
                <a:solidFill>
                  <a:srgbClr val="002060"/>
                </a:solidFill>
              </a:rPr>
              <a:t> the fundamental problem </a:t>
            </a:r>
            <a:endParaRPr lang="sv-SE" sz="4000" b="1" dirty="0">
              <a:solidFill>
                <a:srgbClr val="002060"/>
              </a:solidFill>
            </a:endParaRPr>
          </a:p>
        </p:txBody>
      </p:sp>
      <p:sp>
        <p:nvSpPr>
          <p:cNvPr id="4" name="Platshållare för bildnummer 3"/>
          <p:cNvSpPr>
            <a:spLocks noGrp="1"/>
          </p:cNvSpPr>
          <p:nvPr>
            <p:ph type="sldNum" sz="quarter" idx="12"/>
          </p:nvPr>
        </p:nvSpPr>
        <p:spPr/>
        <p:txBody>
          <a:bodyPr/>
          <a:lstStyle/>
          <a:p>
            <a:fld id="{CF7C3FE0-6EB4-418C-82E7-2F09A4F41151}" type="slidenum">
              <a:rPr lang="sv-SE" smtClean="0"/>
              <a:t>14</a:t>
            </a:fld>
            <a:endParaRPr lang="sv-SE"/>
          </a:p>
        </p:txBody>
      </p:sp>
    </p:spTree>
    <p:extLst>
      <p:ext uri="{BB962C8B-B14F-4D97-AF65-F5344CB8AC3E}">
        <p14:creationId xmlns:p14="http://schemas.microsoft.com/office/powerpoint/2010/main" val="106090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15</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43550" cy="6829244"/>
          </a:xfrm>
          <a:prstGeom prst="rect">
            <a:avLst/>
          </a:prstGeom>
        </p:spPr>
      </p:pic>
    </p:spTree>
    <p:extLst>
      <p:ext uri="{BB962C8B-B14F-4D97-AF65-F5344CB8AC3E}">
        <p14:creationId xmlns:p14="http://schemas.microsoft.com/office/powerpoint/2010/main" val="2209606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16</a:t>
            </a:fld>
            <a:endParaRPr lang="sv-SE"/>
          </a:p>
        </p:txBody>
      </p:sp>
      <mc:AlternateContent xmlns:mc="http://schemas.openxmlformats.org/markup-compatibility/2006" xmlns:a14="http://schemas.microsoft.com/office/drawing/2010/main">
        <mc:Choice Requires="a14">
          <p:sp>
            <p:nvSpPr>
              <p:cNvPr id="3" name="Rektangel 2"/>
              <p:cNvSpPr/>
              <p:nvPr/>
            </p:nvSpPr>
            <p:spPr>
              <a:xfrm>
                <a:off x="1574800" y="427267"/>
                <a:ext cx="9169400" cy="5588709"/>
              </a:xfrm>
              <a:prstGeom prst="rect">
                <a:avLst/>
              </a:prstGeom>
            </p:spPr>
            <p:txBody>
              <a:bodyPr wrap="square">
                <a:spAutoFit/>
              </a:bodyPr>
              <a:lstStyle/>
              <a:p>
                <a:pPr>
                  <a:lnSpc>
                    <a:spcPct val="107000"/>
                  </a:lnSpc>
                  <a:spcAft>
                    <a:spcPts val="800"/>
                  </a:spcAft>
                </a:pPr>
                <a:r>
                  <a:rPr lang="en-US" sz="4000" b="1"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Initial price </a:t>
                </a:r>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process assumptions:</a:t>
                </a:r>
                <a:endParaRPr lang="sv-S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Prices are </a:t>
                </a:r>
                <a:r>
                  <a:rPr lang="en-US" sz="4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real Martingale </a:t>
                </a:r>
                <a:r>
                  <a:rPr lang="en-US" sz="4000" b="1" dirty="0">
                    <a:effectLst/>
                    <a:latin typeface="Calibri" panose="020F0502020204030204" pitchFamily="34" charset="0"/>
                    <a:ea typeface="Calibri" panose="020F0502020204030204" pitchFamily="34" charset="0"/>
                    <a:cs typeface="Times New Roman" panose="02020603050405020304" pitchFamily="18" charset="0"/>
                  </a:rPr>
                  <a:t>processes. </a:t>
                </a:r>
                <a14:m>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𝝈</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SubSup>
                            <m:sSubSup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up>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574800" y="427267"/>
                <a:ext cx="9169400" cy="5588709"/>
              </a:xfrm>
              <a:prstGeom prst="rect">
                <a:avLst/>
              </a:prstGeom>
              <a:blipFill rotWithShape="0">
                <a:blip r:embed="rId2"/>
                <a:stretch>
                  <a:fillRect l="-2326" t="-1745"/>
                </a:stretch>
              </a:blipFill>
            </p:spPr>
            <p:txBody>
              <a:bodyPr/>
              <a:lstStyle/>
              <a:p>
                <a:r>
                  <a:rPr lang="sv-SE">
                    <a:noFill/>
                  </a:rPr>
                  <a:t> </a:t>
                </a:r>
              </a:p>
            </p:txBody>
          </p:sp>
        </mc:Fallback>
      </mc:AlternateContent>
    </p:spTree>
    <p:extLst>
      <p:ext uri="{BB962C8B-B14F-4D97-AF65-F5344CB8AC3E}">
        <p14:creationId xmlns:p14="http://schemas.microsoft.com/office/powerpoint/2010/main" val="3928111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17</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0900" y="3202736"/>
            <a:ext cx="6553200" cy="3655264"/>
          </a:xfrm>
          <a:prstGeom prst="rect">
            <a:avLst/>
          </a:prstGeom>
        </p:spPr>
      </p:pic>
      <mc:AlternateContent xmlns:mc="http://schemas.openxmlformats.org/markup-compatibility/2006" xmlns:a14="http://schemas.microsoft.com/office/drawing/2010/main">
        <mc:Choice Requires="a14">
          <p:sp>
            <p:nvSpPr>
              <p:cNvPr id="4" name="Rektangel 3"/>
              <p:cNvSpPr/>
              <p:nvPr/>
            </p:nvSpPr>
            <p:spPr>
              <a:xfrm>
                <a:off x="215900" y="512237"/>
                <a:ext cx="10033000" cy="262296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smtClean="0">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oMath>
                  </m:oMathPara>
                </a14:m>
                <a:endParaRPr lang="sv-SE" sz="4000" b="1"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𝝈</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sub>
                            <m:sup>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p>
                          </m:sSubSup>
                        </m:e>
                      </m:d>
                      <m:r>
                        <a:rPr lang="sv-SE" sz="40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𝒊</m:t>
                      </m:r>
                    </m:oMath>
                  </m:oMathPara>
                </a14:m>
                <a:endParaRPr lang="sv-SE" sz="4000" b="1" dirty="0">
                  <a:solidFill>
                    <a:prstClr val="black"/>
                  </a:solidFill>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𝑵</m:t>
                      </m:r>
                      <m:d>
                        <m:d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SupPr>
                            <m:e>
                              <m:sSub>
                                <m:sSubPr>
                                  <m:ctrlP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𝝈</m:t>
                              </m:r>
                            </m:e>
                            <m:sub>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sub>
                            <m:sup>
                              <m:r>
                                <a:rPr lang="sv-SE" sz="40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p>
                          </m:sSubSup>
                        </m:e>
                      </m:d>
                    </m:oMath>
                  </m:oMathPara>
                </a14:m>
                <a:endParaRPr lang="sv-SE" sz="4000" b="1" dirty="0">
                  <a:solidFill>
                    <a:prstClr val="black"/>
                  </a:solidFill>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215900" y="512237"/>
                <a:ext cx="10033000" cy="2622962"/>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526454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18</a:t>
            </a:fld>
            <a:endParaRPr lang="sv-SE"/>
          </a:p>
        </p:txBody>
      </p:sp>
      <mc:AlternateContent xmlns:mc="http://schemas.openxmlformats.org/markup-compatibility/2006" xmlns:a14="http://schemas.microsoft.com/office/drawing/2010/main">
        <mc:Choice Requires="a14">
          <p:sp>
            <p:nvSpPr>
              <p:cNvPr id="3" name="Rektangel 2"/>
              <p:cNvSpPr/>
              <p:nvPr/>
            </p:nvSpPr>
            <p:spPr>
              <a:xfrm>
                <a:off x="2514600" y="563674"/>
                <a:ext cx="6096000" cy="5792676"/>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e>
                          </m:d>
                          <m:sSubSup>
                            <m:sSubSup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514600" y="563674"/>
                <a:ext cx="6096000" cy="579267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172060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19</a:t>
            </a:fld>
            <a:endParaRPr lang="sv-SE"/>
          </a:p>
        </p:txBody>
      </p:sp>
      <mc:AlternateContent xmlns:mc="http://schemas.openxmlformats.org/markup-compatibility/2006" xmlns:a14="http://schemas.microsoft.com/office/drawing/2010/main">
        <mc:Choice Requires="a14">
          <p:sp>
            <p:nvSpPr>
              <p:cNvPr id="3" name="Rektangel 2"/>
              <p:cNvSpPr/>
              <p:nvPr/>
            </p:nvSpPr>
            <p:spPr>
              <a:xfrm>
                <a:off x="850900" y="392818"/>
                <a:ext cx="10934700" cy="4976683"/>
              </a:xfrm>
              <a:prstGeom prst="rect">
                <a:avLst/>
              </a:prstGeom>
            </p:spPr>
            <p:txBody>
              <a:bodyPr wrap="square">
                <a:spAutoFit/>
              </a:bodyPr>
              <a:lstStyle/>
              <a:p>
                <a:pPr>
                  <a:lnSpc>
                    <a:spcPct val="107000"/>
                  </a:lnSpc>
                  <a:spcAft>
                    <a:spcPts val="800"/>
                  </a:spcAft>
                </a:pP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most cases, </a:t>
                </a:r>
                <a14:m>
                  <m:oMath xmlns:m="http://schemas.openxmlformats.org/officeDocument/2006/math">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Observation:</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50900" y="392818"/>
                <a:ext cx="10934700" cy="4976683"/>
              </a:xfrm>
              <a:prstGeom prst="rect">
                <a:avLst/>
              </a:prstGeom>
              <a:blipFill rotWithShape="0">
                <a:blip r:embed="rId2"/>
                <a:stretch>
                  <a:fillRect l="-2008" t="-1102"/>
                </a:stretch>
              </a:blipFill>
            </p:spPr>
            <p:txBody>
              <a:bodyPr/>
              <a:lstStyle/>
              <a:p>
                <a:r>
                  <a:rPr lang="sv-SE">
                    <a:noFill/>
                  </a:rPr>
                  <a:t> </a:t>
                </a:r>
              </a:p>
            </p:txBody>
          </p:sp>
        </mc:Fallback>
      </mc:AlternateContent>
    </p:spTree>
    <p:extLst>
      <p:ext uri="{BB962C8B-B14F-4D97-AF65-F5344CB8AC3E}">
        <p14:creationId xmlns:p14="http://schemas.microsoft.com/office/powerpoint/2010/main" val="3121559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Aft>
                <a:spcPts val="0"/>
              </a:spcAft>
            </a:pPr>
            <a:r>
              <a:rPr lang="en-GB" sz="2400" b="1" dirty="0">
                <a:solidFill>
                  <a:srgbClr val="181512"/>
                </a:solidFill>
                <a:latin typeface="Times New Roman" panose="02020603050405020304" pitchFamily="18" charset="0"/>
                <a:ea typeface="Times New Roman" panose="02020603050405020304" pitchFamily="18" charset="0"/>
              </a:rPr>
              <a:t>Rational Research in Forest Production and Forest Management with Consideration of Mixed Species Forest Management and Risk</a:t>
            </a:r>
            <a:r>
              <a:rPr lang="sv-SE" sz="2400" dirty="0">
                <a:latin typeface="Times New Roman" panose="02020603050405020304" pitchFamily="18" charset="0"/>
                <a:ea typeface="Times New Roman" panose="02020603050405020304" pitchFamily="18" charset="0"/>
              </a:rPr>
              <a:t/>
            </a:r>
            <a:br>
              <a:rPr lang="sv-SE" sz="2400" dirty="0">
                <a:latin typeface="Times New Roman" panose="02020603050405020304" pitchFamily="18" charset="0"/>
                <a:ea typeface="Times New Roman" panose="02020603050405020304" pitchFamily="18" charset="0"/>
              </a:rPr>
            </a:br>
            <a:endParaRPr lang="sv-SE" sz="2200" dirty="0">
              <a:solidFill>
                <a:prstClr val="black"/>
              </a:solidFill>
              <a:latin typeface="Times New Roman" panose="02020603050405020304" pitchFamily="18" charset="0"/>
              <a:ea typeface="Times New Roman" panose="02020603050405020304" pitchFamily="18" charset="0"/>
            </a:endParaRPr>
          </a:p>
        </p:txBody>
      </p:sp>
      <p:sp>
        <p:nvSpPr>
          <p:cNvPr id="3" name="Platshållare för innehåll 2"/>
          <p:cNvSpPr>
            <a:spLocks noGrp="1"/>
          </p:cNvSpPr>
          <p:nvPr>
            <p:ph idx="1"/>
          </p:nvPr>
        </p:nvSpPr>
        <p:spPr>
          <a:xfrm>
            <a:off x="838200" y="1536700"/>
            <a:ext cx="10515600" cy="5003799"/>
          </a:xfrm>
        </p:spPr>
        <p:txBody>
          <a:bodyPr>
            <a:normAutofit fontScale="47500" lnSpcReduction="20000"/>
          </a:bodyPr>
          <a:lstStyle/>
          <a:p>
            <a:pPr marL="0" indent="0">
              <a:spcAft>
                <a:spcPts val="0"/>
              </a:spcAft>
              <a:buNone/>
            </a:pPr>
            <a:r>
              <a:rPr lang="en-US" sz="3600" b="1" dirty="0" smtClean="0">
                <a:solidFill>
                  <a:srgbClr val="000000"/>
                </a:solidFill>
                <a:effectLst/>
                <a:latin typeface="Times New Roman" panose="02020603050405020304" pitchFamily="18" charset="0"/>
                <a:ea typeface="Times New Roman" panose="02020603050405020304" pitchFamily="18" charset="0"/>
              </a:rPr>
              <a:t> </a:t>
            </a:r>
            <a:endParaRPr lang="sv-SE" sz="4000" dirty="0" smtClean="0">
              <a:effectLst/>
              <a:latin typeface="Times New Roman" panose="02020603050405020304" pitchFamily="18" charset="0"/>
              <a:ea typeface="Times New Roman" panose="02020603050405020304" pitchFamily="18" charset="0"/>
            </a:endParaRPr>
          </a:p>
          <a:p>
            <a:pPr>
              <a:spcAft>
                <a:spcPts val="0"/>
              </a:spcAft>
            </a:pPr>
            <a:r>
              <a:rPr lang="en-GB" sz="4200" dirty="0">
                <a:latin typeface="Times New Roman" panose="02020603050405020304" pitchFamily="18" charset="0"/>
                <a:ea typeface="Times New Roman" panose="02020603050405020304" pitchFamily="18" charset="0"/>
              </a:rPr>
              <a:t>In order to solve the forest management optimization problems, it is necessary that the most relevant and important management options are well investigated and formulated. Models of biological growth should be developed that describe the production options available over time and space. The latest decades clearly show that detailed deterministic long term planning is irrelevant. Energy prices, prices of industrial products and environmental problems rapidly change in ways that cannot be perfectly predicted. </a:t>
            </a:r>
            <a:r>
              <a:rPr lang="en-US" sz="4200" dirty="0">
                <a:latin typeface="Times New Roman" panose="02020603050405020304" pitchFamily="18" charset="0"/>
                <a:ea typeface="Times New Roman" panose="02020603050405020304" pitchFamily="18" charset="0"/>
              </a:rPr>
              <a:t>Research in forest production planning should focus on the development of growth models that are useful when stochastic optimal control theory is applied. Since biological production takes considerable time, it is very important to create options to sequentially adjust the production to new relative prices, growth conditions, ecological problems and possible damages caused by parasites, fire or storms. In particular, valuable options can be obtained via mixed species stands. When several species are available in the young stands, the species mix can sequentially be adapted to changing product prices, costs and growth conditions. The analysis concerns the structure of relevant stochastic optimal control problems and consistent development of research in forest production. General mathematical models are analyzed. Comparative statics analysis and numerical methods are used to derive optimal results.   </a:t>
            </a:r>
            <a:r>
              <a:rPr lang="en-GB" sz="4200" dirty="0">
                <a:latin typeface="Times New Roman" panose="02020603050405020304" pitchFamily="18" charset="0"/>
                <a:ea typeface="Times New Roman" panose="02020603050405020304" pitchFamily="18" charset="0"/>
              </a:rPr>
              <a:t>      </a:t>
            </a:r>
            <a:endParaRPr lang="sv-SE" sz="4200" dirty="0">
              <a:latin typeface="Times New Roman" panose="02020603050405020304" pitchFamily="18" charset="0"/>
              <a:ea typeface="Times New Roman" panose="02020603050405020304" pitchFamily="18" charset="0"/>
            </a:endParaRPr>
          </a:p>
          <a:p>
            <a:pPr>
              <a:spcAft>
                <a:spcPts val="0"/>
              </a:spcAft>
            </a:pPr>
            <a:endParaRPr lang="en-GB" sz="4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en-GB" sz="2500" dirty="0" smtClean="0">
                <a:solidFill>
                  <a:srgbClr val="181512"/>
                </a:solidFill>
                <a:effectLst/>
                <a:latin typeface="Times New Roman" panose="02020603050405020304" pitchFamily="18" charset="0"/>
                <a:ea typeface="Times New Roman" panose="02020603050405020304" pitchFamily="18" charset="0"/>
              </a:rPr>
              <a:t>Professor </a:t>
            </a:r>
            <a:r>
              <a:rPr lang="en-GB" sz="2500" dirty="0" err="1" smtClean="0">
                <a:solidFill>
                  <a:srgbClr val="000000"/>
                </a:solidFill>
                <a:effectLst/>
                <a:latin typeface="Times New Roman" panose="02020603050405020304" pitchFamily="18" charset="0"/>
                <a:ea typeface="Times New Roman" panose="02020603050405020304" pitchFamily="18" charset="0"/>
              </a:rPr>
              <a:t>Dr.</a:t>
            </a:r>
            <a:r>
              <a:rPr lang="en-GB" sz="2500" dirty="0" smtClean="0">
                <a:solidFill>
                  <a:srgbClr val="000000"/>
                </a:solidFill>
                <a:effectLst/>
                <a:latin typeface="Times New Roman" panose="02020603050405020304" pitchFamily="18" charset="0"/>
                <a:ea typeface="Times New Roman" panose="02020603050405020304" pitchFamily="18" charset="0"/>
              </a:rPr>
              <a:t> Peter Lohmander, Swedish University of Agricultural Sciences, SLU, Sweden, </a:t>
            </a:r>
            <a:r>
              <a:rPr lang="en-GB" sz="2500" u="sng" dirty="0" smtClean="0">
                <a:solidFill>
                  <a:srgbClr val="000000"/>
                </a:solidFill>
                <a:effectLst/>
                <a:latin typeface="Times New Roman" panose="02020603050405020304" pitchFamily="18" charset="0"/>
                <a:ea typeface="Times New Roman" panose="02020603050405020304" pitchFamily="18" charset="0"/>
                <a:hlinkClick r:id="rId3"/>
              </a:rPr>
              <a:t>http://www.Lohmander.com</a:t>
            </a:r>
            <a:r>
              <a:rPr lang="en-GB" sz="2500" u="sng" dirty="0" smtClean="0">
                <a:solidFill>
                  <a:srgbClr val="000000"/>
                </a:solidFill>
                <a:latin typeface="Times New Roman" panose="02020603050405020304" pitchFamily="18" charset="0"/>
                <a:ea typeface="Times New Roman" panose="02020603050405020304" pitchFamily="18" charset="0"/>
              </a:rPr>
              <a:t> </a:t>
            </a:r>
            <a:r>
              <a:rPr lang="en-GB" sz="2500" dirty="0" smtClean="0">
                <a:solidFill>
                  <a:srgbClr val="000000"/>
                </a:solidFill>
                <a:latin typeface="Times New Roman" panose="02020603050405020304" pitchFamily="18" charset="0"/>
                <a:ea typeface="Times New Roman" panose="02020603050405020304" pitchFamily="18" charset="0"/>
              </a:rPr>
              <a:t>    </a:t>
            </a:r>
            <a:r>
              <a:rPr lang="en-GB" sz="2500" dirty="0" smtClean="0">
                <a:solidFill>
                  <a:srgbClr val="000000"/>
                </a:solidFill>
                <a:latin typeface="Times New Roman" panose="02020603050405020304" pitchFamily="18" charset="0"/>
                <a:ea typeface="Times New Roman" panose="02020603050405020304" pitchFamily="18" charset="0"/>
                <a:hlinkClick r:id="rId4"/>
              </a:rPr>
              <a:t>Peter@Lohmander.com</a:t>
            </a:r>
            <a:r>
              <a:rPr lang="en-GB" sz="2500" dirty="0" smtClean="0">
                <a:solidFill>
                  <a:srgbClr val="000000"/>
                </a:solidFill>
                <a:latin typeface="Times New Roman" panose="02020603050405020304" pitchFamily="18" charset="0"/>
                <a:ea typeface="Times New Roman" panose="02020603050405020304" pitchFamily="18" charset="0"/>
              </a:rPr>
              <a:t> </a:t>
            </a:r>
            <a:endParaRPr lang="sv-SE" sz="2500" dirty="0" smtClean="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t>2</a:t>
            </a:fld>
            <a:endParaRPr lang="sv-SE"/>
          </a:p>
        </p:txBody>
      </p:sp>
    </p:spTree>
    <p:extLst>
      <p:ext uri="{BB962C8B-B14F-4D97-AF65-F5344CB8AC3E}">
        <p14:creationId xmlns:p14="http://schemas.microsoft.com/office/powerpoint/2010/main" val="402853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20</a:t>
            </a:fld>
            <a:endParaRPr lang="sv-SE"/>
          </a:p>
        </p:txBody>
      </p:sp>
      <mc:AlternateContent xmlns:mc="http://schemas.openxmlformats.org/markup-compatibility/2006" xmlns:a14="http://schemas.microsoft.com/office/drawing/2010/main">
        <mc:Choice Requires="a14">
          <p:sp>
            <p:nvSpPr>
              <p:cNvPr id="3" name="Rektangel 2"/>
              <p:cNvSpPr/>
              <p:nvPr/>
            </p:nvSpPr>
            <p:spPr>
              <a:xfrm>
                <a:off x="292100" y="330200"/>
                <a:ext cx="6248400" cy="2645661"/>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SubSup>
                            <m:sSubSup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up>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92100" y="330200"/>
                <a:ext cx="6248400" cy="2645661"/>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5562600" y="2848082"/>
                <a:ext cx="6096000" cy="3508268"/>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𝑵</m:t>
                      </m:r>
                      <m:d>
                        <m:d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𝒕</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e>
                              </m:d>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sub>
                            <m:sup>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bSup>
                        </m:e>
                      </m:d>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5562600" y="2848082"/>
                <a:ext cx="6096000" cy="3508268"/>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559966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21</a:t>
            </a:fld>
            <a:endParaRPr lang="sv-SE"/>
          </a:p>
        </p:txBody>
      </p:sp>
      <mc:AlternateContent xmlns:mc="http://schemas.openxmlformats.org/markup-compatibility/2006" xmlns:a14="http://schemas.microsoft.com/office/drawing/2010/main">
        <mc:Choice Requires="a14">
          <p:sp>
            <p:nvSpPr>
              <p:cNvPr id="3" name="Rektangel 2"/>
              <p:cNvSpPr/>
              <p:nvPr/>
            </p:nvSpPr>
            <p:spPr>
              <a:xfrm>
                <a:off x="825500" y="685800"/>
                <a:ext cx="11010900" cy="4976683"/>
              </a:xfrm>
              <a:prstGeom prst="rect">
                <a:avLst/>
              </a:prstGeom>
            </p:spPr>
            <p:txBody>
              <a:bodyPr wrap="square">
                <a:spAutoFit/>
              </a:bodyPr>
              <a:lstStyle/>
              <a:p>
                <a:pPr>
                  <a:lnSpc>
                    <a:spcPct val="107000"/>
                  </a:lnSpc>
                  <a:spcAft>
                    <a:spcPts val="800"/>
                  </a:spcAft>
                </a:pP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In most cases, </a:t>
                </a:r>
                <a14:m>
                  <m:oMath xmlns:m="http://schemas.openxmlformats.org/officeDocument/2006/math">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Observation</a:t>
                </a: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mP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&gt;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&lt;</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𝒊𝒇</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25500" y="685800"/>
                <a:ext cx="11010900" cy="4976683"/>
              </a:xfrm>
              <a:prstGeom prst="rect">
                <a:avLst/>
              </a:prstGeom>
              <a:blipFill rotWithShape="0">
                <a:blip r:embed="rId2"/>
                <a:stretch>
                  <a:fillRect l="-1937" t="-1103"/>
                </a:stretch>
              </a:blipFill>
            </p:spPr>
            <p:txBody>
              <a:bodyPr/>
              <a:lstStyle/>
              <a:p>
                <a:r>
                  <a:rPr lang="sv-SE">
                    <a:noFill/>
                  </a:rPr>
                  <a:t> </a:t>
                </a:r>
              </a:p>
            </p:txBody>
          </p:sp>
        </mc:Fallback>
      </mc:AlternateContent>
    </p:spTree>
    <p:extLst>
      <p:ext uri="{BB962C8B-B14F-4D97-AF65-F5344CB8AC3E}">
        <p14:creationId xmlns:p14="http://schemas.microsoft.com/office/powerpoint/2010/main" val="2203444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22</a:t>
            </a:fld>
            <a:endParaRPr lang="sv-SE"/>
          </a:p>
        </p:txBody>
      </p:sp>
      <mc:AlternateContent xmlns:mc="http://schemas.openxmlformats.org/markup-compatibility/2006" xmlns:a14="http://schemas.microsoft.com/office/drawing/2010/main">
        <mc:Choice Requires="a14">
          <p:sp>
            <p:nvSpPr>
              <p:cNvPr id="3" name="Rektangel 2"/>
              <p:cNvSpPr/>
              <p:nvPr/>
            </p:nvSpPr>
            <p:spPr>
              <a:xfrm>
                <a:off x="6007100" y="355902"/>
                <a:ext cx="6096000" cy="719556"/>
              </a:xfrm>
              <a:prstGeom prst="rect">
                <a:avLst/>
              </a:prstGeom>
            </p:spPr>
            <p:txBody>
              <a:bodyPr>
                <a:spAutoFit/>
              </a:bodyPr>
              <a:lstStyle/>
              <a:p>
                <a:pPr>
                  <a:lnSpc>
                    <a:spcPct val="107000"/>
                  </a:lnSpc>
                  <a:spcAft>
                    <a:spcPts val="800"/>
                  </a:spcAft>
                </a:pPr>
                <a14:m>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𝒓</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p>
                    </m:sSup>
                  </m:oMath>
                </a14:m>
                <a:r>
                  <a:rPr lang="sv-SE" sz="4000" b="1" dirty="0" smtClean="0">
                    <a:effectLst/>
                    <a:latin typeface="Calibri" panose="020F050202020403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𝒆</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𝒓</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p>
                    </m:sSup>
                  </m:oMath>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07100" y="355902"/>
                <a:ext cx="6096000" cy="719556"/>
              </a:xfrm>
              <a:prstGeom prst="rect">
                <a:avLst/>
              </a:prstGeom>
              <a:blipFill rotWithShape="0">
                <a:blip r:embed="rId2"/>
                <a:stretch>
                  <a:fillRect t="-13559" b="-35593"/>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609600" y="1770371"/>
                <a:ext cx="10795000" cy="3932359"/>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Expected present value of management system A without adaptive decisions:</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609600" y="1770371"/>
                <a:ext cx="10795000" cy="3932359"/>
              </a:xfrm>
              <a:prstGeom prst="rect">
                <a:avLst/>
              </a:prstGeom>
              <a:blipFill rotWithShape="0">
                <a:blip r:embed="rId3"/>
                <a:stretch>
                  <a:fillRect l="-1976" t="-2481" r="-621"/>
                </a:stretch>
              </a:blipFill>
            </p:spPr>
            <p:txBody>
              <a:bodyPr/>
              <a:lstStyle/>
              <a:p>
                <a:r>
                  <a:rPr lang="sv-SE">
                    <a:noFill/>
                  </a:rPr>
                  <a:t> </a:t>
                </a:r>
              </a:p>
            </p:txBody>
          </p:sp>
        </mc:Fallback>
      </mc:AlternateContent>
    </p:spTree>
    <p:extLst>
      <p:ext uri="{BB962C8B-B14F-4D97-AF65-F5344CB8AC3E}">
        <p14:creationId xmlns:p14="http://schemas.microsoft.com/office/powerpoint/2010/main" val="1280384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23</a:t>
            </a:fld>
            <a:endParaRPr lang="sv-SE"/>
          </a:p>
        </p:txBody>
      </p:sp>
      <mc:AlternateContent xmlns:mc="http://schemas.openxmlformats.org/markup-compatibility/2006" xmlns:a14="http://schemas.microsoft.com/office/drawing/2010/main">
        <mc:Choice Requires="a14">
          <p:sp>
            <p:nvSpPr>
              <p:cNvPr id="3" name="Rektangel 2"/>
              <p:cNvSpPr/>
              <p:nvPr/>
            </p:nvSpPr>
            <p:spPr>
              <a:xfrm>
                <a:off x="825500" y="1027682"/>
                <a:ext cx="9563100" cy="340683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25500" y="1027682"/>
                <a:ext cx="9563100" cy="340683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701058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24</a:t>
            </a:fld>
            <a:endParaRPr lang="sv-SE"/>
          </a:p>
        </p:txBody>
      </p:sp>
      <mc:AlternateContent xmlns:mc="http://schemas.openxmlformats.org/markup-compatibility/2006" xmlns:a14="http://schemas.microsoft.com/office/drawing/2010/main">
        <mc:Choice Requires="a14">
          <p:sp>
            <p:nvSpPr>
              <p:cNvPr id="3" name="Rektangel 2"/>
              <p:cNvSpPr/>
              <p:nvPr/>
            </p:nvSpPr>
            <p:spPr>
              <a:xfrm>
                <a:off x="711200" y="305890"/>
                <a:ext cx="10744200" cy="5818388"/>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Expected present value of management system B without adaptive decisions:</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11200" y="305890"/>
                <a:ext cx="10744200" cy="5818388"/>
              </a:xfrm>
              <a:prstGeom prst="rect">
                <a:avLst/>
              </a:prstGeom>
              <a:blipFill rotWithShape="0">
                <a:blip r:embed="rId2"/>
                <a:stretch>
                  <a:fillRect l="-2043" t="-1675" r="-908"/>
                </a:stretch>
              </a:blipFill>
            </p:spPr>
            <p:txBody>
              <a:bodyPr/>
              <a:lstStyle/>
              <a:p>
                <a:r>
                  <a:rPr lang="sv-SE">
                    <a:noFill/>
                  </a:rPr>
                  <a:t> </a:t>
                </a:r>
              </a:p>
            </p:txBody>
          </p:sp>
        </mc:Fallback>
      </mc:AlternateContent>
    </p:spTree>
    <p:extLst>
      <p:ext uri="{BB962C8B-B14F-4D97-AF65-F5344CB8AC3E}">
        <p14:creationId xmlns:p14="http://schemas.microsoft.com/office/powerpoint/2010/main" val="42715571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25</a:t>
            </a:fld>
            <a:endParaRPr lang="sv-SE"/>
          </a:p>
        </p:txBody>
      </p:sp>
      <mc:AlternateContent xmlns:mc="http://schemas.openxmlformats.org/markup-compatibility/2006" xmlns:a14="http://schemas.microsoft.com/office/drawing/2010/main">
        <mc:Choice Requires="a14">
          <p:sp>
            <p:nvSpPr>
              <p:cNvPr id="3" name="Rektangel 2"/>
              <p:cNvSpPr/>
              <p:nvPr/>
            </p:nvSpPr>
            <p:spPr>
              <a:xfrm>
                <a:off x="609600" y="832072"/>
                <a:ext cx="10883900" cy="4198778"/>
              </a:xfrm>
              <a:prstGeom prst="rect">
                <a:avLst/>
              </a:prstGeom>
            </p:spPr>
            <p:txBody>
              <a:bodyPr wrap="square">
                <a:spAutoFit/>
              </a:bodyPr>
              <a:lstStyle/>
              <a:p>
                <a:pPr>
                  <a:lnSpc>
                    <a:spcPct val="107000"/>
                  </a:lnSpc>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Expected present value of a management system AB with adaptive </a:t>
                </a:r>
                <a:r>
                  <a:rPr lang="en-US" sz="2800" b="1" dirty="0" smtClean="0">
                    <a:latin typeface="Calibri" panose="020F0502020204030204" pitchFamily="34" charset="0"/>
                    <a:ea typeface="Calibri" panose="020F0502020204030204" pitchFamily="34" charset="0"/>
                    <a:cs typeface="Times New Roman" panose="02020603050405020304" pitchFamily="18" charset="0"/>
                  </a:rPr>
                  <a:t>decisions. (50% of the stems are removed at </a:t>
                </a:r>
                <a14:m>
                  <m:oMath xmlns:m="http://schemas.openxmlformats.org/officeDocument/2006/math">
                    <m:sSub>
                      <m:sSubPr>
                        <m:ctrlPr>
                          <a:rPr lang="sv-SE" sz="2800" b="1" i="1">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sv-SE" sz="2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eqArr>
                            <m:eqArr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eqArr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𝒌</m:t>
                              </m:r>
                            </m:e>
                            <m:e>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e>
                            <m:e>
                              <m:r>
                                <a:rPr lang="en-US" sz="2000" b="1" i="1">
                                  <a:effectLst/>
                                  <a:latin typeface="Cambria Math" panose="02040503050406030204" pitchFamily="18" charset="0"/>
                                  <a:ea typeface="Cambria Math" panose="02040503050406030204" pitchFamily="18" charset="0"/>
                                  <a:cs typeface="Cambria Math" panose="02040503050406030204" pitchFamily="18" charset="0"/>
                                </a:rPr>
                                <m:t>+</m:t>
                              </m:r>
                            </m:e>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e>
                          </m:eqArr>
                        </m:e>
                      </m:d>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9600" y="832072"/>
                <a:ext cx="10883900" cy="4198778"/>
              </a:xfrm>
              <a:prstGeom prst="rect">
                <a:avLst/>
              </a:prstGeom>
              <a:blipFill rotWithShape="0">
                <a:blip r:embed="rId2"/>
                <a:stretch>
                  <a:fillRect l="-1120" t="-1161"/>
                </a:stretch>
              </a:blipFill>
            </p:spPr>
            <p:txBody>
              <a:bodyPr/>
              <a:lstStyle/>
              <a:p>
                <a:r>
                  <a:rPr lang="sv-SE">
                    <a:noFill/>
                  </a:rPr>
                  <a:t> </a:t>
                </a:r>
              </a:p>
            </p:txBody>
          </p:sp>
        </mc:Fallback>
      </mc:AlternateContent>
    </p:spTree>
    <p:extLst>
      <p:ext uri="{BB962C8B-B14F-4D97-AF65-F5344CB8AC3E}">
        <p14:creationId xmlns:p14="http://schemas.microsoft.com/office/powerpoint/2010/main" val="1192947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26</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2883466"/>
                <a:ext cx="11188700" cy="181819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1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2883466"/>
                <a:ext cx="11188700" cy="181819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950834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27</a:t>
            </a:fld>
            <a:endParaRPr lang="sv-SE"/>
          </a:p>
        </p:txBody>
      </p:sp>
      <mc:AlternateContent xmlns:mc="http://schemas.openxmlformats.org/markup-compatibility/2006" xmlns:a14="http://schemas.microsoft.com/office/drawing/2010/main">
        <mc:Choice Requires="a14">
          <p:sp>
            <p:nvSpPr>
              <p:cNvPr id="3" name="Rektangel 2"/>
              <p:cNvSpPr/>
              <p:nvPr/>
            </p:nvSpPr>
            <p:spPr>
              <a:xfrm>
                <a:off x="1357253" y="2492672"/>
                <a:ext cx="9859237"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rPr>
                          </m:ctrlPr>
                        </m:sSubPr>
                        <m:e>
                          <m:r>
                            <a:rPr lang="sv-SE" sz="4000" b="1" i="1">
                              <a:latin typeface="Cambria Math" panose="02040503050406030204" pitchFamily="18" charset="0"/>
                            </a:rPr>
                            <m:t>𝝅</m:t>
                          </m:r>
                        </m:e>
                        <m:sub>
                          <m:r>
                            <a:rPr lang="sv-SE" sz="4000" b="1" i="1">
                              <a:latin typeface="Cambria Math" panose="02040503050406030204" pitchFamily="18" charset="0"/>
                            </a:rPr>
                            <m:t>𝑨𝑩</m:t>
                          </m:r>
                        </m:sub>
                      </m:sSub>
                      <m:r>
                        <a:rPr lang="sv-SE" sz="4000" b="1" i="0">
                          <a:latin typeface="Cambria Math" panose="02040503050406030204" pitchFamily="18" charset="0"/>
                        </a:rPr>
                        <m:t>=−</m:t>
                      </m:r>
                      <m:f>
                        <m:fPr>
                          <m:ctrlPr>
                            <a:rPr lang="sv-SE" sz="4000" b="1" i="1">
                              <a:latin typeface="Cambria Math" panose="02040503050406030204" pitchFamily="18" charset="0"/>
                            </a:rPr>
                          </m:ctrlPr>
                        </m:fPr>
                        <m:num>
                          <m:d>
                            <m:dPr>
                              <m:ctrlPr>
                                <a:rPr lang="sv-SE" sz="4000" b="1" i="1">
                                  <a:latin typeface="Cambria Math" panose="02040503050406030204" pitchFamily="18" charset="0"/>
                                </a:rPr>
                              </m:ctrlPr>
                            </m:dPr>
                            <m:e>
                              <m:sSub>
                                <m:sSubPr>
                                  <m:ctrlPr>
                                    <a:rPr lang="sv-SE" sz="4000" b="1" i="1">
                                      <a:latin typeface="Cambria Math" panose="02040503050406030204" pitchFamily="18" charset="0"/>
                                    </a:rPr>
                                  </m:ctrlPr>
                                </m:sSubPr>
                                <m:e>
                                  <m:r>
                                    <a:rPr lang="sv-SE" sz="4000" b="1" i="1">
                                      <a:latin typeface="Cambria Math" panose="02040503050406030204" pitchFamily="18" charset="0"/>
                                    </a:rPr>
                                    <m:t>𝒄</m:t>
                                  </m:r>
                                </m:e>
                                <m:sub>
                                  <m:r>
                                    <a:rPr lang="sv-SE" sz="4000" b="1" i="1">
                                      <a:latin typeface="Cambria Math" panose="02040503050406030204" pitchFamily="18" charset="0"/>
                                    </a:rPr>
                                    <m:t>𝑨</m:t>
                                  </m:r>
                                </m:sub>
                              </m:sSub>
                              <m:r>
                                <a:rPr lang="sv-SE" sz="4000" b="1" i="0">
                                  <a:latin typeface="Cambria Math" panose="02040503050406030204" pitchFamily="18" charset="0"/>
                                </a:rPr>
                                <m:t>+</m:t>
                              </m:r>
                              <m:sSub>
                                <m:sSubPr>
                                  <m:ctrlPr>
                                    <a:rPr lang="sv-SE" sz="4000" b="1" i="1">
                                      <a:latin typeface="Cambria Math" panose="02040503050406030204" pitchFamily="18" charset="0"/>
                                    </a:rPr>
                                  </m:ctrlPr>
                                </m:sSubPr>
                                <m:e>
                                  <m:r>
                                    <a:rPr lang="sv-SE" sz="4000" b="1" i="1">
                                      <a:latin typeface="Cambria Math" panose="02040503050406030204" pitchFamily="18" charset="0"/>
                                    </a:rPr>
                                    <m:t>𝒄</m:t>
                                  </m:r>
                                </m:e>
                                <m:sub>
                                  <m:r>
                                    <a:rPr lang="sv-SE" sz="4000" b="1" i="1">
                                      <a:latin typeface="Cambria Math" panose="02040503050406030204" pitchFamily="18" charset="0"/>
                                    </a:rPr>
                                    <m:t>𝑩</m:t>
                                  </m:r>
                                </m:sub>
                              </m:sSub>
                            </m:e>
                          </m:d>
                        </m:num>
                        <m:den>
                          <m:r>
                            <a:rPr lang="sv-SE" sz="4000" b="1" i="0">
                              <a:latin typeface="Cambria Math" panose="02040503050406030204" pitchFamily="18" charset="0"/>
                            </a:rPr>
                            <m:t>𝟐</m:t>
                          </m:r>
                        </m:den>
                      </m:f>
                      <m:r>
                        <a:rPr lang="sv-SE" sz="4000" b="1" i="0">
                          <a:latin typeface="Cambria Math" panose="02040503050406030204" pitchFamily="18" charset="0"/>
                        </a:rPr>
                        <m:t>−</m:t>
                      </m:r>
                      <m:r>
                        <a:rPr lang="sv-SE" sz="4000" b="1" i="1">
                          <a:latin typeface="Cambria Math" panose="02040503050406030204" pitchFamily="18" charset="0"/>
                        </a:rPr>
                        <m:t>𝒌</m:t>
                      </m:r>
                      <m:r>
                        <a:rPr lang="sv-SE" sz="4000" b="1" i="0">
                          <a:latin typeface="Cambria Math" panose="02040503050406030204" pitchFamily="18" charset="0"/>
                        </a:rPr>
                        <m:t>+</m:t>
                      </m:r>
                      <m:r>
                        <a:rPr lang="sv-SE" sz="4000" b="1" i="1" smtClean="0">
                          <a:solidFill>
                            <a:srgbClr val="0070C0"/>
                          </a:solidFill>
                          <a:latin typeface="Cambria Math" panose="02040503050406030204" pitchFamily="18" charset="0"/>
                        </a:rPr>
                        <m:t>𝝓</m:t>
                      </m:r>
                      <m:sSub>
                        <m:sSubPr>
                          <m:ctrlPr>
                            <a:rPr lang="sv-SE" sz="4000" b="1" i="1" smtClean="0">
                              <a:solidFill>
                                <a:srgbClr val="FF0000"/>
                              </a:solidFill>
                              <a:latin typeface="Cambria Math" panose="02040503050406030204" pitchFamily="18" charset="0"/>
                            </a:rPr>
                          </m:ctrlPr>
                        </m:sSubPr>
                        <m:e>
                          <m:r>
                            <a:rPr lang="sv-SE" sz="4000" b="1" i="1">
                              <a:solidFill>
                                <a:srgbClr val="FF0000"/>
                              </a:solidFill>
                              <a:latin typeface="Cambria Math" panose="02040503050406030204" pitchFamily="18" charset="0"/>
                            </a:rPr>
                            <m:t>𝒁</m:t>
                          </m:r>
                        </m:e>
                        <m:sub>
                          <m:r>
                            <a:rPr lang="sv-SE" sz="4000" b="1" i="0">
                              <a:solidFill>
                                <a:srgbClr val="FF0000"/>
                              </a:solidFill>
                              <a:latin typeface="Cambria Math" panose="02040503050406030204" pitchFamily="18" charset="0"/>
                            </a:rPr>
                            <m:t>𝟏</m:t>
                          </m:r>
                        </m:sub>
                      </m:sSub>
                      <m:r>
                        <a:rPr lang="sv-SE" sz="4000" b="1" i="0">
                          <a:latin typeface="Cambria Math" panose="02040503050406030204" pitchFamily="18" charset="0"/>
                        </a:rPr>
                        <m:t>+(</m:t>
                      </m:r>
                      <m:r>
                        <a:rPr lang="sv-SE" sz="4000" b="1" i="0">
                          <a:latin typeface="Cambria Math" panose="02040503050406030204" pitchFamily="18" charset="0"/>
                        </a:rPr>
                        <m:t>𝟏</m:t>
                      </m:r>
                      <m:r>
                        <a:rPr lang="sv-SE" sz="4000" b="1" i="0">
                          <a:latin typeface="Cambria Math" panose="02040503050406030204" pitchFamily="18" charset="0"/>
                        </a:rPr>
                        <m:t>−</m:t>
                      </m:r>
                      <m:r>
                        <a:rPr lang="sv-SE" sz="4000" b="1" i="1" smtClean="0">
                          <a:solidFill>
                            <a:srgbClr val="0070C0"/>
                          </a:solidFill>
                          <a:latin typeface="Cambria Math" panose="02040503050406030204" pitchFamily="18" charset="0"/>
                        </a:rPr>
                        <m:t>𝝓</m:t>
                      </m:r>
                      <m:r>
                        <a:rPr lang="sv-SE" sz="4000" b="1" i="0">
                          <a:latin typeface="Cambria Math" panose="02040503050406030204" pitchFamily="18" charset="0"/>
                        </a:rPr>
                        <m:t>)</m:t>
                      </m:r>
                      <m:sSub>
                        <m:sSubPr>
                          <m:ctrlPr>
                            <a:rPr lang="sv-SE" sz="4000" b="1" i="1" smtClean="0">
                              <a:solidFill>
                                <a:srgbClr val="00B050"/>
                              </a:solidFill>
                              <a:latin typeface="Cambria Math" panose="02040503050406030204" pitchFamily="18" charset="0"/>
                            </a:rPr>
                          </m:ctrlPr>
                        </m:sSubPr>
                        <m:e>
                          <m:r>
                            <a:rPr lang="sv-SE" sz="4000" b="1" i="1">
                              <a:solidFill>
                                <a:srgbClr val="00B050"/>
                              </a:solidFill>
                              <a:latin typeface="Cambria Math" panose="02040503050406030204" pitchFamily="18" charset="0"/>
                            </a:rPr>
                            <m:t>𝒁</m:t>
                          </m:r>
                        </m:e>
                        <m:sub>
                          <m:r>
                            <a:rPr lang="sv-SE" sz="4000" b="1" i="0">
                              <a:solidFill>
                                <a:srgbClr val="00B050"/>
                              </a:solidFill>
                              <a:latin typeface="Cambria Math" panose="02040503050406030204" pitchFamily="18" charset="0"/>
                            </a:rPr>
                            <m:t>𝟐</m:t>
                          </m:r>
                        </m:sub>
                      </m:sSub>
                    </m:oMath>
                  </m:oMathPara>
                </a14:m>
                <a:endParaRPr lang="sv-SE" sz="4000" b="1" dirty="0"/>
              </a:p>
            </p:txBody>
          </p:sp>
        </mc:Choice>
        <mc:Fallback xmlns="">
          <p:sp>
            <p:nvSpPr>
              <p:cNvPr id="3" name="Rektangel 2"/>
              <p:cNvSpPr>
                <a:spLocks noRot="1" noChangeAspect="1" noMove="1" noResize="1" noEditPoints="1" noAdjustHandles="1" noChangeArrowheads="1" noChangeShapeType="1" noTextEdit="1"/>
              </p:cNvSpPr>
              <p:nvPr/>
            </p:nvSpPr>
            <p:spPr>
              <a:xfrm>
                <a:off x="1357253" y="2492672"/>
                <a:ext cx="9859237" cy="128298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412569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28</a:t>
            </a:fld>
            <a:endParaRPr lang="sv-SE" dirty="0">
              <a:solidFill>
                <a:prstClr val="black">
                  <a:tint val="75000"/>
                </a:prstClr>
              </a:solidFill>
            </a:endParaRPr>
          </a:p>
        </p:txBody>
      </p:sp>
      <mc:AlternateContent xmlns:mc="http://schemas.openxmlformats.org/markup-compatibility/2006" xmlns:a14="http://schemas.microsoft.com/office/drawing/2010/main">
        <mc:Choice Requires="a14">
          <p:sp>
            <p:nvSpPr>
              <p:cNvPr id="3" name="Rektangel 2"/>
              <p:cNvSpPr/>
              <p:nvPr/>
            </p:nvSpPr>
            <p:spPr>
              <a:xfrm>
                <a:off x="1103253" y="930572"/>
                <a:ext cx="9859237"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𝝅</m:t>
                          </m:r>
                        </m:e>
                        <m:sub>
                          <m:r>
                            <a:rPr lang="sv-SE" sz="4000" b="1" i="1">
                              <a:solidFill>
                                <a:prstClr val="black"/>
                              </a:solidFill>
                              <a:latin typeface="Cambria Math" panose="02040503050406030204" pitchFamily="18" charset="0"/>
                            </a:rPr>
                            <m:t>𝑨𝑩</m:t>
                          </m:r>
                        </m:sub>
                      </m:sSub>
                      <m:r>
                        <a:rPr lang="sv-SE" sz="4000" b="1">
                          <a:solidFill>
                            <a:prstClr val="black"/>
                          </a:solidFill>
                          <a:latin typeface="Cambria Math" panose="02040503050406030204" pitchFamily="18" charset="0"/>
                        </a:rPr>
                        <m:t>=−</m:t>
                      </m:r>
                      <m:f>
                        <m:fPr>
                          <m:ctrlPr>
                            <a:rPr lang="sv-SE" sz="4000" b="1" i="1">
                              <a:solidFill>
                                <a:prstClr val="black"/>
                              </a:solidFill>
                              <a:latin typeface="Cambria Math" panose="02040503050406030204" pitchFamily="18" charset="0"/>
                            </a:rPr>
                          </m:ctrlPr>
                        </m:fPr>
                        <m:num>
                          <m:d>
                            <m:dPr>
                              <m:ctrlPr>
                                <a:rPr lang="sv-SE" sz="4000" b="1" i="1">
                                  <a:solidFill>
                                    <a:prstClr val="black"/>
                                  </a:solidFill>
                                  <a:latin typeface="Cambria Math" panose="02040503050406030204" pitchFamily="18" charset="0"/>
                                </a:rPr>
                              </m:ctrlPr>
                            </m:dPr>
                            <m:e>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𝒄</m:t>
                                  </m:r>
                                </m:e>
                                <m:sub>
                                  <m:r>
                                    <a:rPr lang="sv-SE" sz="4000" b="1" i="1">
                                      <a:solidFill>
                                        <a:prstClr val="black"/>
                                      </a:solidFill>
                                      <a:latin typeface="Cambria Math" panose="02040503050406030204" pitchFamily="18" charset="0"/>
                                    </a:rPr>
                                    <m:t>𝑨</m:t>
                                  </m:r>
                                </m:sub>
                              </m:sSub>
                              <m:r>
                                <a:rPr lang="sv-SE" sz="4000" b="1">
                                  <a:solidFill>
                                    <a:prstClr val="black"/>
                                  </a:solidFill>
                                  <a:latin typeface="Cambria Math" panose="02040503050406030204" pitchFamily="18" charset="0"/>
                                </a:rPr>
                                <m:t>+</m:t>
                              </m:r>
                              <m:sSub>
                                <m:sSubPr>
                                  <m:ctrlPr>
                                    <a:rPr lang="sv-SE" sz="4000" b="1" i="1">
                                      <a:solidFill>
                                        <a:prstClr val="black"/>
                                      </a:solidFill>
                                      <a:latin typeface="Cambria Math" panose="02040503050406030204" pitchFamily="18" charset="0"/>
                                    </a:rPr>
                                  </m:ctrlPr>
                                </m:sSubPr>
                                <m:e>
                                  <m:r>
                                    <a:rPr lang="sv-SE" sz="4000" b="1" i="1">
                                      <a:solidFill>
                                        <a:prstClr val="black"/>
                                      </a:solidFill>
                                      <a:latin typeface="Cambria Math" panose="02040503050406030204" pitchFamily="18" charset="0"/>
                                    </a:rPr>
                                    <m:t>𝒄</m:t>
                                  </m:r>
                                </m:e>
                                <m:sub>
                                  <m:r>
                                    <a:rPr lang="sv-SE" sz="4000" b="1" i="1">
                                      <a:solidFill>
                                        <a:prstClr val="black"/>
                                      </a:solidFill>
                                      <a:latin typeface="Cambria Math" panose="02040503050406030204" pitchFamily="18" charset="0"/>
                                    </a:rPr>
                                    <m:t>𝑩</m:t>
                                  </m:r>
                                </m:sub>
                              </m:sSub>
                            </m:e>
                          </m:d>
                        </m:num>
                        <m:den>
                          <m:r>
                            <a:rPr lang="sv-SE" sz="4000" b="1">
                              <a:solidFill>
                                <a:prstClr val="black"/>
                              </a:solidFill>
                              <a:latin typeface="Cambria Math" panose="02040503050406030204" pitchFamily="18" charset="0"/>
                            </a:rPr>
                            <m:t>𝟐</m:t>
                          </m:r>
                        </m:den>
                      </m:f>
                      <m:r>
                        <a:rPr lang="sv-SE" sz="4000" b="1">
                          <a:solidFill>
                            <a:prstClr val="black"/>
                          </a:solidFill>
                          <a:latin typeface="Cambria Math" panose="02040503050406030204" pitchFamily="18" charset="0"/>
                        </a:rPr>
                        <m:t>−</m:t>
                      </m:r>
                      <m:r>
                        <a:rPr lang="sv-SE" sz="4000" b="1" i="1">
                          <a:solidFill>
                            <a:prstClr val="black"/>
                          </a:solidFill>
                          <a:latin typeface="Cambria Math" panose="02040503050406030204" pitchFamily="18" charset="0"/>
                        </a:rPr>
                        <m:t>𝒌</m:t>
                      </m:r>
                      <m:r>
                        <a:rPr lang="sv-SE" sz="4000" b="1">
                          <a:solidFill>
                            <a:prstClr val="black"/>
                          </a:solidFill>
                          <a:latin typeface="Cambria Math" panose="02040503050406030204" pitchFamily="18" charset="0"/>
                        </a:rPr>
                        <m:t>+</m:t>
                      </m:r>
                      <m:r>
                        <a:rPr lang="sv-SE" sz="4000" b="1" i="1" smtClean="0">
                          <a:solidFill>
                            <a:srgbClr val="0070C0"/>
                          </a:solidFill>
                          <a:latin typeface="Cambria Math" panose="02040503050406030204" pitchFamily="18" charset="0"/>
                        </a:rPr>
                        <m:t>𝝓</m:t>
                      </m:r>
                      <m:sSub>
                        <m:sSubPr>
                          <m:ctrlPr>
                            <a:rPr lang="sv-SE" sz="4000" b="1" i="1" smtClean="0">
                              <a:solidFill>
                                <a:srgbClr val="FF0000"/>
                              </a:solidFill>
                              <a:latin typeface="Cambria Math" panose="02040503050406030204" pitchFamily="18" charset="0"/>
                            </a:rPr>
                          </m:ctrlPr>
                        </m:sSubPr>
                        <m:e>
                          <m:r>
                            <a:rPr lang="sv-SE" sz="4000" b="1" i="1">
                              <a:solidFill>
                                <a:srgbClr val="FF0000"/>
                              </a:solidFill>
                              <a:latin typeface="Cambria Math" panose="02040503050406030204" pitchFamily="18" charset="0"/>
                            </a:rPr>
                            <m:t>𝒁</m:t>
                          </m:r>
                        </m:e>
                        <m:sub>
                          <m:r>
                            <a:rPr lang="sv-SE" sz="4000" b="1">
                              <a:solidFill>
                                <a:srgbClr val="FF0000"/>
                              </a:solidFill>
                              <a:latin typeface="Cambria Math" panose="02040503050406030204" pitchFamily="18" charset="0"/>
                            </a:rPr>
                            <m:t>𝟏</m:t>
                          </m:r>
                        </m:sub>
                      </m:sSub>
                      <m:r>
                        <a:rPr lang="sv-SE" sz="4000" b="1">
                          <a:solidFill>
                            <a:prstClr val="black"/>
                          </a:solidFill>
                          <a:latin typeface="Cambria Math" panose="02040503050406030204" pitchFamily="18" charset="0"/>
                        </a:rPr>
                        <m:t>+(</m:t>
                      </m:r>
                      <m:r>
                        <a:rPr lang="sv-SE" sz="4000" b="1">
                          <a:solidFill>
                            <a:prstClr val="black"/>
                          </a:solidFill>
                          <a:latin typeface="Cambria Math" panose="02040503050406030204" pitchFamily="18" charset="0"/>
                        </a:rPr>
                        <m:t>𝟏</m:t>
                      </m:r>
                      <m:r>
                        <a:rPr lang="sv-SE" sz="4000" b="1">
                          <a:solidFill>
                            <a:prstClr val="black"/>
                          </a:solidFill>
                          <a:latin typeface="Cambria Math" panose="02040503050406030204" pitchFamily="18" charset="0"/>
                        </a:rPr>
                        <m:t>−</m:t>
                      </m:r>
                      <m:r>
                        <a:rPr lang="sv-SE" sz="4000" b="1" i="1" smtClean="0">
                          <a:solidFill>
                            <a:srgbClr val="0070C0"/>
                          </a:solidFill>
                          <a:latin typeface="Cambria Math" panose="02040503050406030204" pitchFamily="18" charset="0"/>
                        </a:rPr>
                        <m:t>𝝓</m:t>
                      </m:r>
                      <m:r>
                        <a:rPr lang="sv-SE" sz="4000" b="1">
                          <a:solidFill>
                            <a:prstClr val="black"/>
                          </a:solidFill>
                          <a:latin typeface="Cambria Math" panose="02040503050406030204" pitchFamily="18" charset="0"/>
                        </a:rPr>
                        <m:t>)</m:t>
                      </m:r>
                      <m:sSub>
                        <m:sSubPr>
                          <m:ctrlPr>
                            <a:rPr lang="sv-SE" sz="4000" b="1" i="1" smtClean="0">
                              <a:solidFill>
                                <a:srgbClr val="00B050"/>
                              </a:solidFill>
                              <a:latin typeface="Cambria Math" panose="02040503050406030204" pitchFamily="18" charset="0"/>
                            </a:rPr>
                          </m:ctrlPr>
                        </m:sSubPr>
                        <m:e>
                          <m:r>
                            <a:rPr lang="sv-SE" sz="4000" b="1" i="1">
                              <a:solidFill>
                                <a:srgbClr val="00B050"/>
                              </a:solidFill>
                              <a:latin typeface="Cambria Math" panose="02040503050406030204" pitchFamily="18" charset="0"/>
                            </a:rPr>
                            <m:t>𝒁</m:t>
                          </m:r>
                        </m:e>
                        <m:sub>
                          <m:r>
                            <a:rPr lang="sv-SE" sz="4000" b="1">
                              <a:solidFill>
                                <a:srgbClr val="00B050"/>
                              </a:solidFill>
                              <a:latin typeface="Cambria Math" panose="02040503050406030204" pitchFamily="18" charset="0"/>
                            </a:rPr>
                            <m:t>𝟐</m:t>
                          </m:r>
                        </m:sub>
                      </m:sSub>
                    </m:oMath>
                  </m:oMathPara>
                </a14:m>
                <a:endParaRPr lang="sv-SE" sz="4000" b="1" dirty="0">
                  <a:solidFill>
                    <a:prstClr val="black"/>
                  </a:solidFill>
                </a:endParaRPr>
              </a:p>
            </p:txBody>
          </p:sp>
        </mc:Choice>
        <mc:Fallback xmlns="">
          <p:sp>
            <p:nvSpPr>
              <p:cNvPr id="3" name="Rektangel 2"/>
              <p:cNvSpPr>
                <a:spLocks noRot="1" noChangeAspect="1" noMove="1" noResize="1" noEditPoints="1" noAdjustHandles="1" noChangeArrowheads="1" noChangeShapeType="1" noTextEdit="1"/>
              </p:cNvSpPr>
              <p:nvPr/>
            </p:nvSpPr>
            <p:spPr>
              <a:xfrm>
                <a:off x="1103253" y="930572"/>
                <a:ext cx="9859237" cy="1282980"/>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mc:Choice xmlns:a14="http://schemas.microsoft.com/office/drawing/2010/main" Requires="a14">
          <p:sp>
            <p:nvSpPr>
              <p:cNvPr id="4" name="Rektangel 3"/>
              <p:cNvSpPr/>
              <p:nvPr/>
            </p:nvSpPr>
            <p:spPr>
              <a:xfrm>
                <a:off x="622300" y="3300835"/>
                <a:ext cx="11061700" cy="2568973"/>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000" b="1" i="1" smtClean="0">
                          <a:solidFill>
                            <a:srgbClr val="0070C0"/>
                          </a:solidFill>
                          <a:latin typeface="Cambria Math" panose="02040503050406030204" pitchFamily="18" charset="0"/>
                          <a:ea typeface="Times New Roman" panose="02020603050405020304" pitchFamily="18" charset="0"/>
                          <a:cs typeface="Times New Roman" panose="02020603050405020304" pitchFamily="18" charset="0"/>
                        </a:rPr>
                        <m:t>𝝓</m:t>
                      </m:r>
                      <m:r>
                        <a:rPr lang="en-US" sz="2000" b="1" i="1">
                          <a:latin typeface="Cambria Math" panose="02040503050406030204" pitchFamily="18" charset="0"/>
                          <a:ea typeface="Times New Roman" panose="02020603050405020304" pitchFamily="18" charset="0"/>
                          <a:cs typeface="Times New Roman" panose="02020603050405020304" pitchFamily="18" charset="0"/>
                        </a:rPr>
                        <m:t>= </m:t>
                      </m:r>
                      <m:r>
                        <a:rPr lang="en-US" sz="2000" b="1" i="1">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d>
                                        <m:dPr>
                                          <m:begChr m:val=""/>
                                          <m:endChr m:val="|"/>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2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sv-SE"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16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16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16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𝑬</m:t>
                                      </m:r>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16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16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4" name="Rektangel 3"/>
              <p:cNvSpPr>
                <a:spLocks noRot="1" noChangeAspect="1" noMove="1" noResize="1" noEditPoints="1" noAdjustHandles="1" noChangeArrowheads="1" noChangeShapeType="1" noTextEdit="1"/>
              </p:cNvSpPr>
              <p:nvPr/>
            </p:nvSpPr>
            <p:spPr>
              <a:xfrm>
                <a:off x="622300" y="3300835"/>
                <a:ext cx="11061700" cy="2568973"/>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73442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29</a:t>
            </a:fld>
            <a:endParaRPr lang="sv-SE" dirty="0"/>
          </a:p>
        </p:txBody>
      </p:sp>
      <mc:AlternateContent xmlns:mc="http://schemas.openxmlformats.org/markup-compatibility/2006" xmlns:a14="http://schemas.microsoft.com/office/drawing/2010/main">
        <mc:Choice Requires="a14">
          <p:sp>
            <p:nvSpPr>
              <p:cNvPr id="3" name="Rektangel 2"/>
              <p:cNvSpPr/>
              <p:nvPr/>
            </p:nvSpPr>
            <p:spPr>
              <a:xfrm>
                <a:off x="990600" y="241300"/>
                <a:ext cx="10363200" cy="5218480"/>
              </a:xfrm>
              <a:prstGeom prst="rect">
                <a:avLst/>
              </a:prstGeom>
            </p:spPr>
            <p:txBody>
              <a:bodyPr wrap="square">
                <a:spAutoFit/>
              </a:bodyPr>
              <a:lstStyle/>
              <a:p>
                <a:pPr>
                  <a:lnSpc>
                    <a:spcPct val="107000"/>
                  </a:lnSpc>
                  <a:spcAft>
                    <a:spcPts val="800"/>
                  </a:spcAft>
                </a:pPr>
                <a:r>
                  <a:rPr lang="en-US" sz="3200" b="1" u="sng" dirty="0">
                    <a:latin typeface="Calibri" panose="020F0502020204030204" pitchFamily="34" charset="0"/>
                    <a:ea typeface="Times New Roman" panose="02020603050405020304" pitchFamily="18" charset="0"/>
                    <a:cs typeface="Times New Roman" panose="02020603050405020304" pitchFamily="18" charset="0"/>
                  </a:rPr>
                  <a:t>Case 1:</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Harvests at </a:t>
                </a:r>
                <a14:m>
                  <m:oMath xmlns:m="http://schemas.openxmlformats.org/officeDocument/2006/math">
                    <m:sSub>
                      <m:sSubPr>
                        <m:ctrlPr>
                          <a:rPr lang="sv-SE" sz="2800" b="1" i="1" smtClean="0">
                            <a:solidFill>
                              <a:srgbClr val="0070C0"/>
                            </a:solidFill>
                            <a:latin typeface="Cambria Math" panose="02040503050406030204" pitchFamily="18" charset="0"/>
                          </a:rPr>
                        </m:ctrlPr>
                      </m:sSubPr>
                      <m:e>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are not affected by the timber prices </a:t>
                </a:r>
                <a14:m>
                  <m:oMath xmlns:m="http://schemas.openxmlformats.org/officeDocument/2006/math">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a14:m>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and </a:t>
                </a:r>
                <a14:m>
                  <m:oMath xmlns:m="http://schemas.openxmlformats.org/officeDocument/2006/math">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8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a14:m>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(since harvests at </a:t>
                </a:r>
                <a14:m>
                  <m:oMath xmlns:m="http://schemas.openxmlformats.org/officeDocument/2006/math">
                    <m:sSub>
                      <m:sSubPr>
                        <m:ctrlPr>
                          <a:rPr lang="sv-SE" sz="2800" b="1" i="1" smtClean="0">
                            <a:solidFill>
                              <a:srgbClr val="0070C0"/>
                            </a:solidFill>
                            <a:latin typeface="Cambria Math" panose="02040503050406030204" pitchFamily="18" charset="0"/>
                          </a:rPr>
                        </m:ctrlPr>
                      </m:sSubPr>
                      <m:e>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70C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do not give timber but other assortments, such as energy assortments and pulp wood.) </a:t>
                </a:r>
                <a:endParaRPr lang="en-US" sz="28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We </a:t>
                </a:r>
                <a:r>
                  <a:rPr lang="en-US" sz="28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assume that all management alternatives lead to the same net present values of harvests </a:t>
                </a:r>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t>
                </a:r>
                <a14:m>
                  <m:oMath xmlns:m="http://schemas.openxmlformats.org/officeDocument/2006/math">
                    <m:sSub>
                      <m:sSubPr>
                        <m:ctrlPr>
                          <a:rPr lang="sv-SE" sz="2800" b="1" i="1" smtClean="0">
                            <a:solidFill>
                              <a:srgbClr val="00B050"/>
                            </a:solidFill>
                            <a:latin typeface="Cambria Math" panose="02040503050406030204" pitchFamily="18" charset="0"/>
                          </a:rPr>
                        </m:ctrlPr>
                      </m:sSubPr>
                      <m:e>
                        <m:r>
                          <a:rPr lang="sv-SE" sz="28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a:t>
                </a:r>
              </a:p>
              <a:p>
                <a:pPr>
                  <a:lnSpc>
                    <a:spcPct val="107000"/>
                  </a:lnSpc>
                  <a:spcAft>
                    <a:spcPts val="800"/>
                  </a:spcAft>
                </a:pP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In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order to make the following derivations easier to follow, we </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exclude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the present values of harvests at </a:t>
                </a:r>
                <a14:m>
                  <m:oMath xmlns:m="http://schemas.openxmlformats.org/officeDocument/2006/math">
                    <m:sSub>
                      <m:sSubPr>
                        <m:ctrlPr>
                          <a:rPr lang="sv-SE" sz="2800" b="1" i="1">
                            <a:latin typeface="Cambria Math" panose="02040503050406030204" pitchFamily="18" charset="0"/>
                          </a:rPr>
                        </m:ctrlPr>
                      </m:sSubPr>
                      <m:e>
                        <m:r>
                          <a:rPr lang="sv-SE" sz="2800" b="1" i="1">
                            <a:effectLst/>
                            <a:latin typeface="Cambria Math" panose="02040503050406030204" pitchFamily="18" charset="0"/>
                            <a:ea typeface="Calibri" panose="020F0502020204030204" pitchFamily="34" charset="0"/>
                            <a:cs typeface="Times New Roman" panose="02020603050405020304" pitchFamily="18" charset="0"/>
                          </a:rPr>
                          <m:t>𝒕</m:t>
                        </m:r>
                      </m:e>
                      <m:sub>
                        <m:r>
                          <a:rPr lang="sv-SE" sz="2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from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𝑨</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𝑩</m:t>
                        </m:r>
                      </m:sub>
                    </m:sSub>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sSub>
                      <m:sSubPr>
                        <m:ctrlPr>
                          <a:rPr lang="sv-SE" sz="2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800" b="1" i="1">
                            <a:effectLst/>
                            <a:latin typeface="Cambria Math" panose="02040503050406030204" pitchFamily="18" charset="0"/>
                            <a:ea typeface="Calibri" panose="020F0502020204030204" pitchFamily="34" charset="0"/>
                            <a:cs typeface="Times New Roman" panose="02020603050405020304" pitchFamily="18" charset="0"/>
                          </a:rPr>
                          <m:t>𝑨𝑩</m:t>
                        </m:r>
                      </m:sub>
                    </m:sSub>
                  </m:oMath>
                </a14:m>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en-US" sz="28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We </a:t>
                </a:r>
                <a:r>
                  <a:rPr lang="en-US" sz="2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also assume that the timber harvest volumes are the same, h, for both species.</a:t>
                </a:r>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90600" y="241300"/>
                <a:ext cx="10363200" cy="5218480"/>
              </a:xfrm>
              <a:prstGeom prst="rect">
                <a:avLst/>
              </a:prstGeom>
              <a:blipFill rotWithShape="0">
                <a:blip r:embed="rId2"/>
                <a:stretch>
                  <a:fillRect l="-1529" t="-1285" r="-1941" b="-1986"/>
                </a:stretch>
              </a:blipFill>
            </p:spPr>
            <p:txBody>
              <a:bodyPr/>
              <a:lstStyle/>
              <a:p>
                <a:r>
                  <a:rPr lang="sv-SE">
                    <a:noFill/>
                  </a:rPr>
                  <a:t> </a:t>
                </a:r>
              </a:p>
            </p:txBody>
          </p:sp>
        </mc:Fallback>
      </mc:AlternateContent>
    </p:spTree>
    <p:extLst>
      <p:ext uri="{BB962C8B-B14F-4D97-AF65-F5344CB8AC3E}">
        <p14:creationId xmlns:p14="http://schemas.microsoft.com/office/powerpoint/2010/main" val="416710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35" y="0"/>
            <a:ext cx="8648330" cy="6858000"/>
          </a:xfrm>
          <a:prstGeom prst="rect">
            <a:avLst/>
          </a:prstGeom>
        </p:spPr>
      </p:pic>
    </p:spTree>
    <p:extLst>
      <p:ext uri="{BB962C8B-B14F-4D97-AF65-F5344CB8AC3E}">
        <p14:creationId xmlns:p14="http://schemas.microsoft.com/office/powerpoint/2010/main" val="641884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30</a:t>
            </a:fld>
            <a:endParaRPr lang="sv-SE"/>
          </a:p>
        </p:txBody>
      </p:sp>
      <mc:AlternateContent xmlns:mc="http://schemas.openxmlformats.org/markup-compatibility/2006" xmlns:a14="http://schemas.microsoft.com/office/drawing/2010/main">
        <mc:Choice Requires="a14">
          <p:sp>
            <p:nvSpPr>
              <p:cNvPr id="3" name="Rektangel 2"/>
              <p:cNvSpPr/>
              <p:nvPr/>
            </p:nvSpPr>
            <p:spPr>
              <a:xfrm>
                <a:off x="1143000" y="647700"/>
                <a:ext cx="10020300" cy="575234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𝑬</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143000" y="647700"/>
                <a:ext cx="10020300" cy="575234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459424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31</a:t>
            </a:fld>
            <a:endParaRPr lang="sv-SE"/>
          </a:p>
        </p:txBody>
      </p:sp>
      <mc:AlternateContent xmlns:mc="http://schemas.openxmlformats.org/markup-compatibility/2006" xmlns:a14="http://schemas.microsoft.com/office/drawing/2010/main">
        <mc:Choice Requires="a14">
          <p:sp>
            <p:nvSpPr>
              <p:cNvPr id="3" name="Rektangel 2"/>
              <p:cNvSpPr/>
              <p:nvPr/>
            </p:nvSpPr>
            <p:spPr>
              <a:xfrm>
                <a:off x="927100" y="660401"/>
                <a:ext cx="10591800" cy="303159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e>
                      </m:d>
                      <m:sSub>
                        <m:sSubPr>
                          <m:ctrlPr>
                            <a:rPr lang="sv-SE"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d>
                                        <m:dPr>
                                          <m:begChr m:val=""/>
                                          <m:endChr m:val="|"/>
                                          <m:ctrlPr>
                                            <a:rPr lang="sv-SE"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4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27100" y="660401"/>
                <a:ext cx="10591800" cy="3031599"/>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4" name="Rektangel 3"/>
              <p:cNvSpPr/>
              <p:nvPr/>
            </p:nvSpPr>
            <p:spPr>
              <a:xfrm>
                <a:off x="812800" y="3827116"/>
                <a:ext cx="10706100" cy="239411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b="1" i="1">
                          <a:latin typeface="Cambria Math" panose="02040503050406030204" pitchFamily="18" charset="0"/>
                          <a:ea typeface="Times New Roman" panose="02020603050405020304" pitchFamily="18" charset="0"/>
                          <a:cs typeface="Times New Roman" panose="02020603050405020304" pitchFamily="18" charset="0"/>
                        </a:rPr>
                        <m:t>𝝓</m:t>
                      </m:r>
                      <m:r>
                        <a:rPr lang="en-US" sz="3600" b="1" i="1">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812800" y="3827116"/>
                <a:ext cx="10706100" cy="2394117"/>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062583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32</a:t>
            </a:fld>
            <a:endParaRPr lang="sv-SE"/>
          </a:p>
        </p:txBody>
      </p:sp>
      <mc:AlternateContent xmlns:mc="http://schemas.openxmlformats.org/markup-compatibility/2006">
        <mc:Choice xmlns:a14="http://schemas.microsoft.com/office/drawing/2010/main" Requires="a14">
          <p:sp>
            <p:nvSpPr>
              <p:cNvPr id="3" name="Rektangel 2"/>
              <p:cNvSpPr/>
              <p:nvPr/>
            </p:nvSpPr>
            <p:spPr>
              <a:xfrm>
                <a:off x="762000" y="1739900"/>
                <a:ext cx="11125200" cy="2175275"/>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smtClean="0">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762000" y="1739900"/>
                <a:ext cx="11125200" cy="2175275"/>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49983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33</a:t>
            </a:fld>
            <a:endParaRPr lang="sv-SE"/>
          </a:p>
        </p:txBody>
      </p:sp>
      <mc:AlternateContent xmlns:mc="http://schemas.openxmlformats.org/markup-compatibility/2006">
        <mc:Choice xmlns:a14="http://schemas.microsoft.com/office/drawing/2010/main" Requires="a14">
          <p:sp>
            <p:nvSpPr>
              <p:cNvPr id="3" name="Rektangel 2"/>
              <p:cNvSpPr/>
              <p:nvPr/>
            </p:nvSpPr>
            <p:spPr>
              <a:xfrm>
                <a:off x="1092200" y="1561342"/>
                <a:ext cx="9994900" cy="230704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srgbClr val="FF000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𝑨</m:t>
                                          </m:r>
                                        </m:e>
                                        <m:sub>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r>
                                    <a:rPr lang="sv-SE" sz="2400" b="1"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&lt;</m:t>
                                  </m:r>
                                  <m:d>
                                    <m:dPr>
                                      <m:begChr m:val=""/>
                                      <m:endChr m:val="|"/>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d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𝑬</m:t>
                                      </m:r>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ctrlPr>
                                        </m:sSubPr>
                                        <m:e>
                                          <m:r>
                                            <a:rPr lang="sv-SE"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srgbClr val="00B050"/>
                                              </a:solidFill>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2400" b="1" i="1">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𝒉</m:t>
                                      </m:r>
                                    </m:e>
                                    <m:sub>
                                      <m:sSub>
                                        <m:sSubPr>
                                          <m:ctrlPr>
                                            <a:rPr lang="sv-SE"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𝑩</m:t>
                                          </m:r>
                                        </m:e>
                                        <m:sub>
                                          <m:r>
                                            <a:rPr lang="en-US" sz="24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sub>
                                  </m:sSub>
                                </m:e>
                              </m:d>
                            </m:e>
                          </m:d>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Rektangel 2"/>
              <p:cNvSpPr>
                <a:spLocks noRot="1" noChangeAspect="1" noMove="1" noResize="1" noEditPoints="1" noAdjustHandles="1" noChangeArrowheads="1" noChangeShapeType="1" noTextEdit="1"/>
              </p:cNvSpPr>
              <p:nvPr/>
            </p:nvSpPr>
            <p:spPr>
              <a:xfrm>
                <a:off x="1092200" y="1561342"/>
                <a:ext cx="9994900" cy="2307042"/>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45746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34</a:t>
            </a:fld>
            <a:endParaRPr lang="sv-SE"/>
          </a:p>
        </p:txBody>
      </p:sp>
      <mc:AlternateContent xmlns:mc="http://schemas.openxmlformats.org/markup-compatibility/2006" xmlns:a14="http://schemas.microsoft.com/office/drawing/2010/main">
        <mc:Choice Requires="a14">
          <p:sp>
            <p:nvSpPr>
              <p:cNvPr id="3" name="Rektangel 2"/>
              <p:cNvSpPr/>
              <p:nvPr/>
            </p:nvSpPr>
            <p:spPr>
              <a:xfrm>
                <a:off x="736600" y="520700"/>
                <a:ext cx="10236200" cy="5393592"/>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Summary of Case 1:</a:t>
                </a:r>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36600" y="520700"/>
                <a:ext cx="10236200" cy="5393592"/>
              </a:xfrm>
              <a:prstGeom prst="rect">
                <a:avLst/>
              </a:prstGeom>
              <a:blipFill rotWithShape="0">
                <a:blip r:embed="rId2"/>
                <a:stretch>
                  <a:fillRect l="-2144" t="-1808"/>
                </a:stretch>
              </a:blipFill>
            </p:spPr>
            <p:txBody>
              <a:bodyPr/>
              <a:lstStyle/>
              <a:p>
                <a:r>
                  <a:rPr lang="sv-SE">
                    <a:noFill/>
                  </a:rPr>
                  <a:t> </a:t>
                </a:r>
              </a:p>
            </p:txBody>
          </p:sp>
        </mc:Fallback>
      </mc:AlternateContent>
    </p:spTree>
    <p:extLst>
      <p:ext uri="{BB962C8B-B14F-4D97-AF65-F5344CB8AC3E}">
        <p14:creationId xmlns:p14="http://schemas.microsoft.com/office/powerpoint/2010/main" val="190165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35</a:t>
            </a:fld>
            <a:endParaRPr lang="sv-SE"/>
          </a:p>
        </p:txBody>
      </p:sp>
      <mc:AlternateContent xmlns:mc="http://schemas.openxmlformats.org/markup-compatibility/2006" xmlns:a14="http://schemas.microsoft.com/office/drawing/2010/main">
        <mc:Choice Requires="a14">
          <p:sp>
            <p:nvSpPr>
              <p:cNvPr id="3" name="Rektangel 2"/>
              <p:cNvSpPr/>
              <p:nvPr/>
            </p:nvSpPr>
            <p:spPr>
              <a:xfrm>
                <a:off x="1066800" y="736601"/>
                <a:ext cx="9829800" cy="5674117"/>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e>
                          </m:d>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66800" y="736601"/>
                <a:ext cx="9829800" cy="5674117"/>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51383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36</a:t>
            </a:fld>
            <a:endParaRPr lang="sv-SE"/>
          </a:p>
        </p:txBody>
      </p:sp>
      <mc:AlternateContent xmlns:mc="http://schemas.openxmlformats.org/markup-compatibility/2006" xmlns:a14="http://schemas.microsoft.com/office/drawing/2010/main">
        <mc:Choice Requires="a14">
          <p:sp>
            <p:nvSpPr>
              <p:cNvPr id="3" name="Rektangel 2"/>
              <p:cNvSpPr/>
              <p:nvPr/>
            </p:nvSpPr>
            <p:spPr>
              <a:xfrm>
                <a:off x="1244600" y="667536"/>
                <a:ext cx="9118600" cy="5482655"/>
              </a:xfrm>
              <a:prstGeom prst="rect">
                <a:avLst/>
              </a:prstGeom>
            </p:spPr>
            <p:txBody>
              <a:bodyPr wrap="square">
                <a:spAutoFit/>
              </a:bodyPr>
              <a:lstStyle/>
              <a:p>
                <a:pPr>
                  <a:lnSpc>
                    <a:spcPct val="107000"/>
                  </a:lnSpc>
                  <a:spcAft>
                    <a:spcPts val="800"/>
                  </a:spcAft>
                </a:pPr>
                <a:r>
                  <a:rPr lang="en-US" sz="40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Case 2:</a:t>
                </a:r>
                <a:endParaRPr lang="sv-SE"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As Case 1 with the following constraints</a:t>
                </a:r>
                <a:r>
                  <a:rPr lang="en-US" sz="4000" b="1" dirty="0" smtClean="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a:effectLst/>
                              <a:latin typeface="Cambria Math" panose="02040503050406030204" pitchFamily="18" charset="0"/>
                              <a:ea typeface="Times New Roman" panose="02020603050405020304" pitchFamily="18" charset="0"/>
                              <a:cs typeface="Times New Roman" panose="02020603050405020304" pitchFamily="18" charset="0"/>
                            </a:rPr>
                            <m:t> ; </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𝑩</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e>
                      </m:d>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244600" y="667536"/>
                <a:ext cx="9118600" cy="5482655"/>
              </a:xfrm>
              <a:prstGeom prst="rect">
                <a:avLst/>
              </a:prstGeom>
              <a:blipFill rotWithShape="0">
                <a:blip r:embed="rId2"/>
                <a:stretch>
                  <a:fillRect l="-2340" t="-1780"/>
                </a:stretch>
              </a:blipFill>
            </p:spPr>
            <p:txBody>
              <a:bodyPr/>
              <a:lstStyle/>
              <a:p>
                <a:r>
                  <a:rPr lang="sv-SE">
                    <a:noFill/>
                  </a:rPr>
                  <a:t> </a:t>
                </a:r>
              </a:p>
            </p:txBody>
          </p:sp>
        </mc:Fallback>
      </mc:AlternateContent>
    </p:spTree>
    <p:extLst>
      <p:ext uri="{BB962C8B-B14F-4D97-AF65-F5344CB8AC3E}">
        <p14:creationId xmlns:p14="http://schemas.microsoft.com/office/powerpoint/2010/main" val="1080596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37</a:t>
            </a:fld>
            <a:endParaRPr lang="sv-SE"/>
          </a:p>
        </p:txBody>
      </p:sp>
      <mc:AlternateContent xmlns:mc="http://schemas.openxmlformats.org/markup-compatibility/2006" xmlns:a14="http://schemas.microsoft.com/office/drawing/2010/main">
        <mc:Choice Requires="a14">
          <p:sp>
            <p:nvSpPr>
              <p:cNvPr id="3" name="Rektangel 2"/>
              <p:cNvSpPr/>
              <p:nvPr/>
            </p:nvSpPr>
            <p:spPr>
              <a:xfrm>
                <a:off x="787400" y="355721"/>
                <a:ext cx="10033000" cy="5477910"/>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
                        <a:rPr lang="sv-SE" sz="4000" b="1" i="1">
                          <a:latin typeface="Cambria Math" panose="02040503050406030204" pitchFamily="18" charset="0"/>
                          <a:ea typeface="Calibri" panose="020F0502020204030204" pitchFamily="34" charset="0"/>
                          <a:cs typeface="Times New Roman" panose="02020603050405020304" pitchFamily="18" charset="0"/>
                        </a:rPr>
                        <m:t>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𝒇</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e>
                            </m:mr>
                            <m:mr>
                              <m:e>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  ,            </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𝒑</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en-US" sz="4000" b="1" i="1">
                                    <a:effectLst/>
                                    <a:latin typeface="Cambria Math" panose="02040503050406030204" pitchFamily="18" charset="0"/>
                                    <a:ea typeface="Cambria Math" panose="02040503050406030204" pitchFamily="18" charset="0"/>
                                    <a:cs typeface="Cambria Math" panose="02040503050406030204" pitchFamily="18" charset="0"/>
                                  </a:rPr>
                                  <m:t>𝟎</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                    ,                   </m:t>
                                </m:r>
                                <m:r>
                                  <a:rPr lang="en-US" sz="4000" b="1" i="1" smtClean="0">
                                    <a:solidFill>
                                      <a:srgbClr val="0070C0"/>
                                    </a:solidFill>
                                    <a:effectLst/>
                                    <a:latin typeface="Cambria Math" panose="02040503050406030204" pitchFamily="18" charset="0"/>
                                    <a:ea typeface="Cambria Math" panose="02040503050406030204" pitchFamily="18" charset="0"/>
                                    <a:cs typeface="Cambria Math" panose="02040503050406030204" pitchFamily="18" charset="0"/>
                                  </a:rPr>
                                  <m:t>𝒑</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1" i="1">
                                    <a:effectLst/>
                                    <a:latin typeface="Cambria Math" panose="02040503050406030204" pitchFamily="18" charset="0"/>
                                    <a:ea typeface="Cambria Math" panose="02040503050406030204" pitchFamily="18" charset="0"/>
                                    <a:cs typeface="Cambria Math" panose="02040503050406030204" pitchFamily="18" charset="0"/>
                                  </a:rPr>
                                  <m:t>𝒈</m:t>
                                </m:r>
                              </m:e>
                            </m:mr>
                          </m:m>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87400" y="355721"/>
                <a:ext cx="10033000" cy="5477910"/>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81843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38</a:t>
            </a:fld>
            <a:endParaRPr lang="sv-SE"/>
          </a:p>
        </p:txBody>
      </p:sp>
      <mc:AlternateContent xmlns:mc="http://schemas.openxmlformats.org/markup-compatibility/2006" xmlns:a14="http://schemas.microsoft.com/office/drawing/2010/main">
        <mc:Choice Requires="a14">
          <p:sp>
            <p:nvSpPr>
              <p:cNvPr id="3" name="Rektangel 2"/>
              <p:cNvSpPr/>
              <p:nvPr/>
            </p:nvSpPr>
            <p:spPr>
              <a:xfrm>
                <a:off x="1054100" y="698500"/>
                <a:ext cx="10299700" cy="492506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54100" y="698500"/>
                <a:ext cx="10299700" cy="492506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571280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39</a:t>
            </a:fld>
            <a:endParaRPr lang="sv-SE"/>
          </a:p>
        </p:txBody>
      </p:sp>
      <mc:AlternateContent xmlns:mc="http://schemas.openxmlformats.org/markup-compatibility/2006" xmlns:a14="http://schemas.microsoft.com/office/drawing/2010/main">
        <mc:Choice Requires="a14">
          <p:sp>
            <p:nvSpPr>
              <p:cNvPr id="3" name="Rektangel 2"/>
              <p:cNvSpPr/>
              <p:nvPr/>
            </p:nvSpPr>
            <p:spPr>
              <a:xfrm>
                <a:off x="685800" y="469900"/>
                <a:ext cx="10579100" cy="547508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sv-SE" sz="40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num>
                      <m:den>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den>
                    </m:f>
                  </m:oMath>
                </a14:m>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85800" y="469900"/>
                <a:ext cx="10579100" cy="547508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3445572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37" y="155574"/>
            <a:ext cx="5922084" cy="6029325"/>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800" y="749300"/>
            <a:ext cx="5181600" cy="5972175"/>
          </a:xfrm>
          <a:prstGeom prst="rect">
            <a:avLst/>
          </a:prstGeom>
        </p:spPr>
      </p:pic>
    </p:spTree>
    <p:extLst>
      <p:ext uri="{BB962C8B-B14F-4D97-AF65-F5344CB8AC3E}">
        <p14:creationId xmlns:p14="http://schemas.microsoft.com/office/powerpoint/2010/main" val="4225904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40</a:t>
            </a:fld>
            <a:endParaRPr lang="sv-SE"/>
          </a:p>
        </p:txBody>
      </p:sp>
      <mc:AlternateContent xmlns:mc="http://schemas.openxmlformats.org/markup-compatibility/2006" xmlns:a14="http://schemas.microsoft.com/office/drawing/2010/main">
        <mc:Choice Requires="a14">
          <p:sp>
            <p:nvSpPr>
              <p:cNvPr id="3" name="Rektangel 2"/>
              <p:cNvSpPr/>
              <p:nvPr/>
            </p:nvSpPr>
            <p:spPr>
              <a:xfrm>
                <a:off x="571500" y="431801"/>
                <a:ext cx="10934700" cy="560480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𝒇</m:t>
                          </m:r>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e>
                          </m:d>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𝒑</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600" b="1" i="1">
                                      <a:effectLst/>
                                      <a:latin typeface="Cambria Math" panose="02040503050406030204" pitchFamily="18" charset="0"/>
                                      <a:ea typeface="Calibri" panose="020F0502020204030204" pitchFamily="34" charset="0"/>
                                      <a:cs typeface="Times New Roman" panose="02020603050405020304" pitchFamily="18" charset="0"/>
                                    </a:rPr>
                                    <m:t>𝟐</m:t>
                                  </m:r>
                                </m:sup>
                              </m:sSup>
                            </m:e>
                          </m:d>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571500" y="431801"/>
                <a:ext cx="10934700" cy="560480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820021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41</a:t>
            </a:fld>
            <a:endParaRPr lang="sv-SE"/>
          </a:p>
        </p:txBody>
      </p:sp>
      <mc:AlternateContent xmlns:mc="http://schemas.openxmlformats.org/markup-compatibility/2006" xmlns:a14="http://schemas.microsoft.com/office/drawing/2010/main">
        <mc:Choice Requires="a14">
          <p:sp>
            <p:nvSpPr>
              <p:cNvPr id="3" name="Rektangel 2"/>
              <p:cNvSpPr/>
              <p:nvPr/>
            </p:nvSpPr>
            <p:spPr>
              <a:xfrm>
                <a:off x="812800" y="406400"/>
                <a:ext cx="10160000" cy="560493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nary>
                        <m:naryPr>
                          <m:limLoc m:val="undOv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naryPr>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𝒈</m:t>
                          </m:r>
                        </m:sup>
                        <m:e>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𝒑</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𝒅𝒑</m:t>
                          </m:r>
                        </m:e>
                      </m:nary>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Sup>
                        <m:sSubSup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SupPr>
                        <m:e>
                          <m:d>
                            <m:dPr>
                              <m:begChr m:val="["/>
                              <m:endChr m:val="]"/>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𝒑</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e>
                          </m:d>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𝟎</m:t>
                          </m:r>
                        </m:sub>
                        <m:sup>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𝒈</m:t>
                          </m:r>
                        </m:sup>
                      </m:sSubSup>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12800" y="406400"/>
                <a:ext cx="10160000" cy="5604932"/>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9405912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42</a:t>
            </a:fld>
            <a:endParaRPr lang="sv-SE"/>
          </a:p>
        </p:txBody>
      </p:sp>
      <mc:AlternateContent xmlns:mc="http://schemas.openxmlformats.org/markup-compatibility/2006" xmlns:a14="http://schemas.microsoft.com/office/drawing/2010/main">
        <mc:Choice Requires="a14">
          <p:sp>
            <p:nvSpPr>
              <p:cNvPr id="3" name="Rektangel 2"/>
              <p:cNvSpPr/>
              <p:nvPr/>
            </p:nvSpPr>
            <p:spPr>
              <a:xfrm>
                <a:off x="838200" y="406400"/>
                <a:ext cx="10236200" cy="599176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p>
                          </m:sSup>
                          <m:sSup>
                            <m:sSup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sup>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sup>
                          </m:sSup>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38200" y="406400"/>
                <a:ext cx="10236200" cy="599176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502118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43</a:t>
            </a:fld>
            <a:endParaRPr lang="sv-SE"/>
          </a:p>
        </p:txBody>
      </p:sp>
      <mc:AlternateContent xmlns:mc="http://schemas.openxmlformats.org/markup-compatibility/2006" xmlns:a14="http://schemas.microsoft.com/office/drawing/2010/main">
        <mc:Choice Requires="a14">
          <p:sp>
            <p:nvSpPr>
              <p:cNvPr id="3" name="Rektangel 2"/>
              <p:cNvSpPr/>
              <p:nvPr/>
            </p:nvSpPr>
            <p:spPr>
              <a:xfrm>
                <a:off x="2628900" y="375110"/>
                <a:ext cx="6096000" cy="5997219"/>
              </a:xfrm>
              <a:prstGeom prst="rect">
                <a:avLst/>
              </a:prstGeom>
            </p:spPr>
            <p:txBody>
              <a:bodyPr>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𝟑</m:t>
                              </m:r>
                            </m:den>
                          </m:f>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𝟑</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24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Sub>
                        <m:sSub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𝜶</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𝒈</m:t>
                          </m:r>
                        </m:e>
                      </m:d>
                    </m:oMath>
                  </m:oMathPara>
                </a14:m>
                <a:endParaRPr lang="sv-SE"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𝒈</m:t>
                          </m:r>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628900" y="375110"/>
                <a:ext cx="6096000" cy="599721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38315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44</a:t>
            </a:fld>
            <a:endParaRPr lang="sv-SE"/>
          </a:p>
        </p:txBody>
      </p:sp>
      <mc:AlternateContent xmlns:mc="http://schemas.openxmlformats.org/markup-compatibility/2006" xmlns:a14="http://schemas.microsoft.com/office/drawing/2010/main">
        <mc:Choice Requires="a14">
          <p:sp>
            <p:nvSpPr>
              <p:cNvPr id="3" name="Rektangel 2"/>
              <p:cNvSpPr/>
              <p:nvPr/>
            </p:nvSpPr>
            <p:spPr>
              <a:xfrm>
                <a:off x="292100" y="1536700"/>
                <a:ext cx="10871200" cy="2762359"/>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𝑬</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ub>
                          </m:sSub>
                        </m:e>
                        <m:e>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 </m:t>
                              </m:r>
                              <m:d>
                                <m:d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sub>
                                  </m:sSub>
                                </m:e>
                              </m:d>
                            </m:e>
                          </m:d>
                        </m:e>
                      </m:d>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292100" y="1536700"/>
                <a:ext cx="10871200" cy="2762359"/>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987151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45</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353138"/>
                <a:ext cx="9207500" cy="5729325"/>
              </a:xfrm>
              <a:prstGeom prst="rect">
                <a:avLst/>
              </a:prstGeom>
            </p:spPr>
            <p:txBody>
              <a:bodyPr wrap="square">
                <a:spAutoFit/>
              </a:bodyPr>
              <a:lstStyle/>
              <a:p>
                <a:pPr>
                  <a:lnSpc>
                    <a:spcPct val="107000"/>
                  </a:lnSpc>
                  <a:spcAft>
                    <a:spcPts val="800"/>
                  </a:spcAft>
                </a:pPr>
                <a:r>
                  <a:rPr lang="en-US" sz="3200" b="1" dirty="0">
                    <a:latin typeface="Calibri" panose="020F0502020204030204" pitchFamily="34" charset="0"/>
                    <a:ea typeface="Times New Roman" panose="02020603050405020304" pitchFamily="18" charset="0"/>
                    <a:cs typeface="Times New Roman" panose="02020603050405020304" pitchFamily="18" charset="0"/>
                  </a:rPr>
                  <a:t>Observation</a:t>
                </a: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sv-SE"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FF0000"/>
                            </a:solidFill>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𝒈</m:t>
                        </m:r>
                      </m:e>
                    </m:d>
                  </m:oMath>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For g=0:</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353138"/>
                <a:ext cx="9207500" cy="5729325"/>
              </a:xfrm>
              <a:prstGeom prst="rect">
                <a:avLst/>
              </a:prstGeom>
              <a:blipFill rotWithShape="0">
                <a:blip r:embed="rId2"/>
                <a:stretch>
                  <a:fillRect l="-1655"/>
                </a:stretch>
              </a:blipFill>
            </p:spPr>
            <p:txBody>
              <a:bodyPr/>
              <a:lstStyle/>
              <a:p>
                <a:r>
                  <a:rPr lang="sv-SE">
                    <a:noFill/>
                  </a:rPr>
                  <a:t> </a:t>
                </a:r>
              </a:p>
            </p:txBody>
          </p:sp>
        </mc:Fallback>
      </mc:AlternateContent>
    </p:spTree>
    <p:extLst>
      <p:ext uri="{BB962C8B-B14F-4D97-AF65-F5344CB8AC3E}">
        <p14:creationId xmlns:p14="http://schemas.microsoft.com/office/powerpoint/2010/main" val="1639378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46</a:t>
            </a:fld>
            <a:endParaRPr lang="sv-SE"/>
          </a:p>
        </p:txBody>
      </p:sp>
      <mc:AlternateContent xmlns:mc="http://schemas.openxmlformats.org/markup-compatibility/2006" xmlns:a14="http://schemas.microsoft.com/office/drawing/2010/main">
        <mc:Choice Requires="a14">
          <p:sp>
            <p:nvSpPr>
              <p:cNvPr id="3" name="Rektangel 2"/>
              <p:cNvSpPr/>
              <p:nvPr/>
            </p:nvSpPr>
            <p:spPr>
              <a:xfrm>
                <a:off x="990600" y="622301"/>
                <a:ext cx="10248900" cy="4632358"/>
              </a:xfrm>
              <a:prstGeom prst="rect">
                <a:avLst/>
              </a:prstGeom>
            </p:spPr>
            <p:txBody>
              <a:bodyPr wrap="square">
                <a:spAutoFit/>
              </a:bodyPr>
              <a:lstStyle/>
              <a:p>
                <a:pPr>
                  <a:lnSpc>
                    <a:spcPct val="107000"/>
                  </a:lnSpc>
                  <a:spcAft>
                    <a:spcPts val="800"/>
                  </a:spcAft>
                </a:pPr>
                <a:r>
                  <a:rPr lang="en-US" sz="40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Comparison of investments for g=0</a:t>
                </a:r>
                <a:r>
                  <a:rPr lang="en-US" sz="4000" b="1" u="sng"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90600" y="622301"/>
                <a:ext cx="10248900" cy="4632358"/>
              </a:xfrm>
              <a:prstGeom prst="rect">
                <a:avLst/>
              </a:prstGeom>
              <a:blipFill rotWithShape="0">
                <a:blip r:embed="rId2"/>
                <a:stretch>
                  <a:fillRect l="-2142" t="-2105"/>
                </a:stretch>
              </a:blipFill>
            </p:spPr>
            <p:txBody>
              <a:bodyPr/>
              <a:lstStyle/>
              <a:p>
                <a:r>
                  <a:rPr lang="sv-SE">
                    <a:noFill/>
                  </a:rPr>
                  <a:t> </a:t>
                </a:r>
              </a:p>
            </p:txBody>
          </p:sp>
        </mc:Fallback>
      </mc:AlternateContent>
    </p:spTree>
    <p:extLst>
      <p:ext uri="{BB962C8B-B14F-4D97-AF65-F5344CB8AC3E}">
        <p14:creationId xmlns:p14="http://schemas.microsoft.com/office/powerpoint/2010/main" val="1491710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47</a:t>
            </a:fld>
            <a:endParaRPr lang="sv-SE"/>
          </a:p>
        </p:txBody>
      </p:sp>
      <mc:AlternateContent xmlns:mc="http://schemas.openxmlformats.org/markup-compatibility/2006" xmlns:a14="http://schemas.microsoft.com/office/drawing/2010/main">
        <mc:Choice Requires="a14">
          <p:sp>
            <p:nvSpPr>
              <p:cNvPr id="3" name="Rektangel 2"/>
              <p:cNvSpPr/>
              <p:nvPr/>
            </p:nvSpPr>
            <p:spPr>
              <a:xfrm>
                <a:off x="850900" y="622300"/>
                <a:ext cx="10236200" cy="5046318"/>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smtClean="0">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𝝓</m:t>
                          </m:r>
                        </m:e>
                      </m:d>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3200" b="1"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𝒈</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850900" y="622300"/>
                <a:ext cx="10236200" cy="504631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914178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48</a:t>
            </a:fld>
            <a:endParaRPr lang="sv-SE"/>
          </a:p>
        </p:txBody>
      </p:sp>
      <mc:AlternateContent xmlns:mc="http://schemas.openxmlformats.org/markup-compatibility/2006" xmlns:a14="http://schemas.microsoft.com/office/drawing/2010/main">
        <mc:Choice Requires="a14">
          <p:sp>
            <p:nvSpPr>
              <p:cNvPr id="3" name="Rektangel 2"/>
              <p:cNvSpPr/>
              <p:nvPr/>
            </p:nvSpPr>
            <p:spPr>
              <a:xfrm>
                <a:off x="723900" y="723900"/>
                <a:ext cx="10452100" cy="5018874"/>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723900" y="723900"/>
                <a:ext cx="10452100" cy="5018874"/>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894705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49</a:t>
            </a:fld>
            <a:endParaRPr lang="sv-SE"/>
          </a:p>
        </p:txBody>
      </p:sp>
      <mc:AlternateContent xmlns:mc="http://schemas.openxmlformats.org/markup-compatibility/2006" xmlns:a14="http://schemas.microsoft.com/office/drawing/2010/main">
        <mc:Choice Requires="a14">
          <p:sp>
            <p:nvSpPr>
              <p:cNvPr id="3" name="Rektangel 2"/>
              <p:cNvSpPr/>
              <p:nvPr/>
            </p:nvSpPr>
            <p:spPr>
              <a:xfrm>
                <a:off x="1524000" y="180558"/>
                <a:ext cx="8572500" cy="5598712"/>
              </a:xfrm>
              <a:prstGeom prst="rect">
                <a:avLst/>
              </a:prstGeom>
            </p:spPr>
            <p:txBody>
              <a:bodyPr wrap="square">
                <a:spAutoFit/>
              </a:bodyPr>
              <a:lstStyle/>
              <a:p>
                <a:pPr>
                  <a:lnSpc>
                    <a:spcPct val="107000"/>
                  </a:lnSpc>
                  <a:spcAft>
                    <a:spcPts val="800"/>
                  </a:spcAft>
                </a:pPr>
                <a14:m>
                  <m:oMathPara xmlns:m="http://schemas.openxmlformats.org/officeDocument/2006/math">
                    <m:oMathParaPr>
                      <m:jc m:val="left"/>
                    </m:oMathParaPr>
                    <m:oMath xmlns:m="http://schemas.openxmlformats.org/officeDocument/2006/math">
                      <m:sSub>
                        <m:sSubPr>
                          <m:ctrlPr>
                            <a:rPr lang="sv-SE" sz="4000" b="1" i="1">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𝑷</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𝟎</m:t>
                          </m:r>
                        </m:sub>
                      </m:sSub>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Let </a:t>
                </a:r>
                <a14:m>
                  <m:oMath xmlns:m="http://schemas.openxmlformats.org/officeDocument/2006/math">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𝒄</m:t>
                    </m:r>
                  </m:oMath>
                </a14:m>
                <a:endParaRPr lang="sv-SE" sz="4000"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524000" y="180558"/>
                <a:ext cx="8572500" cy="5598712"/>
              </a:xfrm>
              <a:prstGeom prst="rect">
                <a:avLst/>
              </a:prstGeom>
              <a:blipFill rotWithShape="0">
                <a:blip r:embed="rId2"/>
                <a:stretch>
                  <a:fillRect l="-2489"/>
                </a:stretch>
              </a:blipFill>
            </p:spPr>
            <p:txBody>
              <a:bodyPr/>
              <a:lstStyle/>
              <a:p>
                <a:r>
                  <a:rPr lang="sv-SE">
                    <a:noFill/>
                  </a:rPr>
                  <a:t> </a:t>
                </a:r>
              </a:p>
            </p:txBody>
          </p:sp>
        </mc:Fallback>
      </mc:AlternateContent>
    </p:spTree>
    <p:extLst>
      <p:ext uri="{BB962C8B-B14F-4D97-AF65-F5344CB8AC3E}">
        <p14:creationId xmlns:p14="http://schemas.microsoft.com/office/powerpoint/2010/main" val="150474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a:t>
            </a:fld>
            <a:endParaRPr lang="sv-SE"/>
          </a:p>
        </p:txBody>
      </p:sp>
      <p:sp>
        <p:nvSpPr>
          <p:cNvPr id="3" name="Rektangel 2"/>
          <p:cNvSpPr/>
          <p:nvPr/>
        </p:nvSpPr>
        <p:spPr>
          <a:xfrm>
            <a:off x="558800" y="349962"/>
            <a:ext cx="11036300" cy="5931432"/>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Lohmander, P., The multi species forest stand, stochastic prices and adaptive selective thinning, SYSTEMS ANALYSIS - MODELLING - SIMULATION, Vol. 9, 229-250, 1992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http://www.Lohmander.com/PL_SAMS_9_1992.pdf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latin typeface="Calibri" panose="020F0502020204030204" pitchFamily="34" charset="0"/>
                <a:ea typeface="Calibri" panose="020F0502020204030204" pitchFamily="34" charset="0"/>
                <a:cs typeface="Times New Roman" panose="02020603050405020304" pitchFamily="18" charset="0"/>
              </a:rPr>
              <a:t>Lohmander, P., Economic two stage multi period species management in a stochastic environment: The value of selective thinning options and stochastic growth </a:t>
            </a:r>
            <a:r>
              <a:rPr lang="en-US" sz="2000" b="1" dirty="0" err="1">
                <a:latin typeface="Calibri" panose="020F0502020204030204" pitchFamily="34" charset="0"/>
                <a:ea typeface="Calibri" panose="020F0502020204030204" pitchFamily="34" charset="0"/>
                <a:cs typeface="Times New Roman" panose="02020603050405020304" pitchFamily="18" charset="0"/>
              </a:rPr>
              <a:t>parameters,SYSTEMS</a:t>
            </a:r>
            <a:r>
              <a:rPr lang="en-US" sz="2000" b="1" dirty="0">
                <a:latin typeface="Calibri" panose="020F0502020204030204" pitchFamily="34" charset="0"/>
                <a:ea typeface="Calibri" panose="020F0502020204030204" pitchFamily="34" charset="0"/>
                <a:cs typeface="Times New Roman" panose="02020603050405020304" pitchFamily="18" charset="0"/>
              </a:rPr>
              <a:t> ANALYSIS - MODELLING -SIMULATION, Vol. 11, 287-302, 1993 </a:t>
            </a:r>
            <a:br>
              <a:rPr lang="en-US" sz="2000" b="1" dirty="0">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a:t>
            </a:r>
            <a:r>
              <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www.Lohmander.com/PL_SAMS_11_1993.pdf</a:t>
            </a:r>
            <a:endPar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b="1"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dirty="0"/>
              <a:t>Lohmander, P., Optimal sequential forestry decisions under risk, ANNALS OF OPERATIONS RESEARCH, Vol. 95, pp. 217-228, 2000 </a:t>
            </a:r>
            <a:br>
              <a:rPr lang="en-US" sz="2000" b="1" dirty="0"/>
            </a:br>
            <a:r>
              <a:rPr lang="en-US" sz="2000" b="1" dirty="0">
                <a:hlinkClick r:id="rId4"/>
              </a:rPr>
              <a:t>http://www.Lohmander.com/PL_AOR_95_2000.pdf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2000" b="1" dirty="0">
                <a:latin typeface="Calibri" panose="020F0502020204030204" pitchFamily="34" charset="0"/>
                <a:ea typeface="Calibri" panose="020F0502020204030204" pitchFamily="34" charset="0"/>
                <a:cs typeface="Times New Roman" panose="02020603050405020304" pitchFamily="18" charset="0"/>
              </a:rPr>
              <a:t>Lohmander, P., Optimala beslut inför osäker framtid, FAKTA SKOG, SUAS, Nr 10, 2001</a:t>
            </a:r>
            <a:br>
              <a:rPr lang="sv-SE" sz="2000" b="1" dirty="0">
                <a:latin typeface="Calibri" panose="020F0502020204030204" pitchFamily="34" charset="0"/>
                <a:ea typeface="Calibri" panose="020F0502020204030204" pitchFamily="34" charset="0"/>
                <a:cs typeface="Times New Roman" panose="02020603050405020304" pitchFamily="18" charset="0"/>
              </a:rPr>
            </a:br>
            <a:r>
              <a:rPr lang="sv-SE"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http://www.Lohmander.com/FS01-10.pdf</a:t>
            </a:r>
            <a:endParaRPr lang="sv-SE"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100" b="1" dirty="0">
                <a:latin typeface="Calibri" panose="020F0502020204030204" pitchFamily="34" charset="0"/>
                <a:ea typeface="Calibri" panose="020F0502020204030204" pitchFamily="34" charset="0"/>
                <a:cs typeface="Times New Roman" panose="02020603050405020304" pitchFamily="18" charset="0"/>
              </a:rPr>
              <a:t> </a:t>
            </a:r>
            <a:endParaRPr lang="sv-SE"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8454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50</a:t>
            </a:fld>
            <a:endParaRPr lang="sv-SE"/>
          </a:p>
        </p:txBody>
      </p:sp>
      <mc:AlternateContent xmlns:mc="http://schemas.openxmlformats.org/markup-compatibility/2006" xmlns:a14="http://schemas.microsoft.com/office/drawing/2010/main">
        <mc:Choice Requires="a14">
          <p:sp>
            <p:nvSpPr>
              <p:cNvPr id="3" name="Rektangel 2"/>
              <p:cNvSpPr/>
              <p:nvPr/>
            </p:nvSpPr>
            <p:spPr>
              <a:xfrm>
                <a:off x="1308100" y="1346200"/>
                <a:ext cx="9918700" cy="2991396"/>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𝒄</m:t>
                      </m:r>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𝑷</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𝟎</m:t>
                          </m:r>
                        </m:sub>
                      </m:sSub>
                      <m:r>
                        <a:rPr lang="en-US" sz="40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308100" y="1346200"/>
                <a:ext cx="9918700" cy="2991396"/>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2576331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51</a:t>
            </a:fld>
            <a:endParaRPr lang="sv-SE"/>
          </a:p>
        </p:txBody>
      </p:sp>
      <mc:AlternateContent xmlns:mc="http://schemas.openxmlformats.org/markup-compatibility/2006" xmlns:a14="http://schemas.microsoft.com/office/drawing/2010/main">
        <mc:Choice Requires="a14">
          <p:sp>
            <p:nvSpPr>
              <p:cNvPr id="3" name="Rektangel 2"/>
              <p:cNvSpPr/>
              <p:nvPr/>
            </p:nvSpPr>
            <p:spPr>
              <a:xfrm>
                <a:off x="990600" y="647700"/>
                <a:ext cx="10274300" cy="4659737"/>
              </a:xfrm>
              <a:prstGeom prst="rect">
                <a:avLst/>
              </a:prstGeom>
            </p:spPr>
            <p:txBody>
              <a:bodyPr wrap="square">
                <a:spAutoFit/>
              </a:bodyPr>
              <a:lstStyle/>
              <a:p>
                <a:pPr>
                  <a:lnSpc>
                    <a:spcPct val="107000"/>
                  </a:lnSpc>
                  <a:spcAft>
                    <a:spcPts val="800"/>
                  </a:spcAft>
                </a:pPr>
                <a:r>
                  <a:rPr lang="en-US" sz="4000" b="1" dirty="0" smtClean="0">
                    <a:latin typeface="Calibri" panose="020F0502020204030204" pitchFamily="34" charset="0"/>
                    <a:ea typeface="Times New Roman" panose="02020603050405020304" pitchFamily="18" charset="0"/>
                    <a:cs typeface="Times New Roman" panose="02020603050405020304" pitchFamily="18" charset="0"/>
                  </a:rPr>
                  <a:t>Then, </a:t>
                </a: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4000" b="1" dirty="0">
                    <a:effectLst/>
                    <a:latin typeface="Calibri" panose="020F0502020204030204" pitchFamily="34" charset="0"/>
                    <a:ea typeface="Times New Roman" panose="02020603050405020304" pitchFamily="18" charset="0"/>
                    <a:cs typeface="Times New Roman" panose="02020603050405020304" pitchFamily="18" charset="0"/>
                  </a:rPr>
                  <a:t>Standard assumption:  </a:t>
                </a:r>
                <a14:m>
                  <m:oMath xmlns:m="http://schemas.openxmlformats.org/officeDocument/2006/math">
                    <m:r>
                      <a:rPr lang="sv-SE" sz="4000" b="1" i="0" smtClean="0">
                        <a:effectLst/>
                        <a:latin typeface="Cambria Math" panose="02040503050406030204" pitchFamily="18" charset="0"/>
                        <a:ea typeface="Calibri" panose="020F0502020204030204" pitchFamily="34" charset="0"/>
                        <a:cs typeface="Times New Roman" panose="02020603050405020304" pitchFamily="18" charset="0"/>
                      </a:rPr>
                      <m:t>𝐤</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𝟎</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𝐠</m:t>
                          </m:r>
                          <m:r>
                            <a:rPr lang="en-US" sz="4000" b="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4000" b="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sv-SE"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𝒌</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40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e>
                      </m:d>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smtClean="0">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solidFill>
                                    <a:srgbClr val="0070C0"/>
                                  </a:solidFill>
                                  <a:effectLst/>
                                  <a:latin typeface="Cambria Math" panose="02040503050406030204" pitchFamily="18" charset="0"/>
                                  <a:ea typeface="Calibri" panose="020F0502020204030204" pitchFamily="34" charset="0"/>
                                  <a:cs typeface="Times New Roman" panose="02020603050405020304" pitchFamily="18" charset="0"/>
                                </a:rPr>
                                <m:t>𝑩</m:t>
                              </m:r>
                            </m:sub>
                          </m:sSub>
                        </m:e>
                      </m:d>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90600" y="647700"/>
                <a:ext cx="10274300" cy="4659737"/>
              </a:xfrm>
              <a:prstGeom prst="rect">
                <a:avLst/>
              </a:prstGeom>
              <a:blipFill rotWithShape="0">
                <a:blip r:embed="rId2"/>
                <a:stretch>
                  <a:fillRect l="-2136" t="-2092"/>
                </a:stretch>
              </a:blipFill>
            </p:spPr>
            <p:txBody>
              <a:bodyPr/>
              <a:lstStyle/>
              <a:p>
                <a:r>
                  <a:rPr lang="sv-SE">
                    <a:noFill/>
                  </a:rPr>
                  <a:t> </a:t>
                </a:r>
              </a:p>
            </p:txBody>
          </p:sp>
        </mc:Fallback>
      </mc:AlternateContent>
    </p:spTree>
    <p:extLst>
      <p:ext uri="{BB962C8B-B14F-4D97-AF65-F5344CB8AC3E}">
        <p14:creationId xmlns:p14="http://schemas.microsoft.com/office/powerpoint/2010/main" val="361838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52</a:t>
            </a:fld>
            <a:endParaRPr lang="sv-SE"/>
          </a:p>
        </p:txBody>
      </p:sp>
      <mc:AlternateContent xmlns:mc="http://schemas.openxmlformats.org/markup-compatibility/2006" xmlns:a14="http://schemas.microsoft.com/office/drawing/2010/main">
        <mc:Choice Requires="a14">
          <p:sp>
            <p:nvSpPr>
              <p:cNvPr id="3" name="Rektangel 2"/>
              <p:cNvSpPr/>
              <p:nvPr/>
            </p:nvSpPr>
            <p:spPr>
              <a:xfrm>
                <a:off x="508000" y="495300"/>
                <a:ext cx="11087100" cy="5585119"/>
              </a:xfrm>
              <a:prstGeom prst="rect">
                <a:avLst/>
              </a:prstGeom>
            </p:spPr>
            <p:txBody>
              <a:bodyPr wrap="square">
                <a:spAutoFit/>
              </a:bodyPr>
              <a:lstStyle/>
              <a:p>
                <a:pPr>
                  <a:lnSpc>
                    <a:spcPct val="107000"/>
                  </a:lnSpc>
                  <a:spcAft>
                    <a:spcPts val="800"/>
                  </a:spcAft>
                </a:pPr>
                <a:r>
                  <a:rPr lang="en-US" sz="32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Comparative statics for g &gt; 0</a:t>
                </a:r>
                <a:r>
                  <a:rPr lang="en-US" sz="3200" b="1" u="sng"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𝒉</m:t>
                      </m:r>
                      <m:d>
                        <m:dPr>
                          <m:ctrlPr>
                            <a:rPr lang="sv-SE" sz="32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𝜶</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smtClean="0">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solidFill>
                                    <a:srgbClr val="00B050"/>
                                  </a:solidFill>
                                  <a:effectLst/>
                                  <a:latin typeface="Cambria Math" panose="02040503050406030204" pitchFamily="18" charset="0"/>
                                  <a:ea typeface="Calibri" panose="020F0502020204030204" pitchFamily="34" charset="0"/>
                                  <a:cs typeface="Times New Roman" panose="02020603050405020304" pitchFamily="18" charset="0"/>
                                </a:rPr>
                                <m:t>𝟑</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𝒈</m:t>
                          </m:r>
                        </m:e>
                      </m:d>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den>
                      </m:f>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𝑷</m:t>
                          </m:r>
                        </m:e>
                        <m:sub>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𝑩</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𝟎</m:t>
                              </m:r>
                            </m:sub>
                          </m:sSub>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32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𝒅𝒈</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508000" y="495300"/>
                <a:ext cx="11087100" cy="5585119"/>
              </a:xfrm>
              <a:prstGeom prst="rect">
                <a:avLst/>
              </a:prstGeom>
              <a:blipFill rotWithShape="0">
                <a:blip r:embed="rId2"/>
                <a:stretch>
                  <a:fillRect l="-1374" t="-1201"/>
                </a:stretch>
              </a:blipFill>
            </p:spPr>
            <p:txBody>
              <a:bodyPr/>
              <a:lstStyle/>
              <a:p>
                <a:r>
                  <a:rPr lang="sv-SE">
                    <a:noFill/>
                  </a:rPr>
                  <a:t> </a:t>
                </a:r>
              </a:p>
            </p:txBody>
          </p:sp>
        </mc:Fallback>
      </mc:AlternateContent>
    </p:spTree>
    <p:extLst>
      <p:ext uri="{BB962C8B-B14F-4D97-AF65-F5344CB8AC3E}">
        <p14:creationId xmlns:p14="http://schemas.microsoft.com/office/powerpoint/2010/main" val="1318452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53</a:t>
            </a:fld>
            <a:endParaRPr lang="sv-SE"/>
          </a:p>
        </p:txBody>
      </p:sp>
      <mc:AlternateContent xmlns:mc="http://schemas.openxmlformats.org/markup-compatibility/2006" xmlns:a14="http://schemas.microsoft.com/office/drawing/2010/main">
        <mc:Choice Requires="a14">
          <p:sp>
            <p:nvSpPr>
              <p:cNvPr id="3" name="Rektangel 2"/>
              <p:cNvSpPr/>
              <p:nvPr/>
            </p:nvSpPr>
            <p:spPr>
              <a:xfrm>
                <a:off x="977900" y="660400"/>
                <a:ext cx="9994900" cy="5847691"/>
              </a:xfrm>
              <a:prstGeom prst="rect">
                <a:avLst/>
              </a:prstGeom>
            </p:spPr>
            <p:txBody>
              <a:bodyPr wrap="square">
                <a:spAutoFit/>
              </a:bodyPr>
              <a:lstStyle/>
              <a:p>
                <a:pPr>
                  <a:lnSpc>
                    <a:spcPct val="107000"/>
                  </a:lnSpc>
                  <a:spcAft>
                    <a:spcPts val="800"/>
                  </a:spcAft>
                </a:pPr>
                <a:r>
                  <a:rPr lang="en-US" sz="32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oMath>
                  </m:oMathPara>
                </a14:m>
                <a:endParaRPr lang="sv-SE" sz="32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2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&gt;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e>
                            </m:mr>
                            <m:mr>
                              <m:e>
                                <m:r>
                                  <a:rPr lang="sv-SE" sz="3200" b="1" i="1" smtClean="0">
                                    <a:effectLst/>
                                    <a:latin typeface="Cambria Math" panose="02040503050406030204" pitchFamily="18" charset="0"/>
                                    <a:ea typeface="Calibri" panose="020F0502020204030204" pitchFamily="34" charset="0"/>
                                    <a:cs typeface="Times New Roman" panose="02020603050405020304" pitchFamily="18" charset="0"/>
                                  </a:rPr>
                                  <m:t>   </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2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&lt;</m:t>
                                </m:r>
                                <m:f>
                                  <m:f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sv-SE" sz="32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200" b="1" i="1">
                                            <a:effectLst/>
                                            <a:latin typeface="Cambria Math" panose="02040503050406030204" pitchFamily="18" charset="0"/>
                                            <a:ea typeface="Calibri" panose="020F0502020204030204" pitchFamily="34" charset="0"/>
                                            <a:cs typeface="Times New Roman" panose="02020603050405020304" pitchFamily="18" charset="0"/>
                                          </a:rPr>
                                          <m:t>𝒅</m:t>
                                        </m:r>
                                      </m:e>
                                      <m:sub>
                                        <m:r>
                                          <a:rPr lang="en-US" sz="32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𝒉</m:t>
                                    </m:r>
                                    <m:r>
                                      <a:rPr lang="en-US" sz="3200" b="1" i="1">
                                        <a:effectLst/>
                                        <a:latin typeface="Cambria Math" panose="02040503050406030204" pitchFamily="18" charset="0"/>
                                        <a:ea typeface="Times New Roman" panose="02020603050405020304" pitchFamily="18" charset="0"/>
                                        <a:cs typeface="Times New Roman" panose="02020603050405020304" pitchFamily="18" charset="0"/>
                                      </a:rPr>
                                      <m:t>𝜷</m:t>
                                    </m:r>
                                  </m:num>
                                  <m:den>
                                    <m:r>
                                      <a:rPr lang="en-US" sz="3200" b="1" i="1">
                                        <a:effectLst/>
                                        <a:latin typeface="Cambria Math" panose="02040503050406030204" pitchFamily="18" charset="0"/>
                                        <a:ea typeface="Calibri" panose="020F0502020204030204" pitchFamily="34" charset="0"/>
                                        <a:cs typeface="Times New Roman" panose="02020603050405020304" pitchFamily="18" charset="0"/>
                                      </a:rPr>
                                      <m:t>𝟔</m:t>
                                    </m:r>
                                  </m:den>
                                </m:f>
                                <m:r>
                                  <a:rPr lang="en-US" sz="3200" b="1" i="1">
                                    <a:effectLst/>
                                    <a:latin typeface="Cambria Math" panose="02040503050406030204" pitchFamily="18" charset="0"/>
                                    <a:ea typeface="Calibri" panose="020F0502020204030204" pitchFamily="34" charset="0"/>
                                    <a:cs typeface="Times New Roman" panose="02020603050405020304" pitchFamily="18" charset="0"/>
                                  </a:rPr>
                                  <m:t>𝒈</m:t>
                                </m:r>
                                <m:r>
                                  <a:rPr lang="en-US" sz="3200" b="1" i="1">
                                    <a:effectLst/>
                                    <a:latin typeface="Cambria Math" panose="02040503050406030204" pitchFamily="18" charset="0"/>
                                    <a:ea typeface="Calibri" panose="020F0502020204030204" pitchFamily="34" charset="0"/>
                                    <a:cs typeface="Times New Roman" panose="02020603050405020304" pitchFamily="18" charset="0"/>
                                  </a:rPr>
                                  <m:t> </m:t>
                                </m:r>
                              </m:e>
                            </m:mr>
                          </m:m>
                        </m:e>
                      </m:d>
                    </m:oMath>
                  </m:oMathPara>
                </a14:m>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977900" y="660400"/>
                <a:ext cx="9994900" cy="5847691"/>
              </a:xfrm>
              <a:prstGeom prst="rect">
                <a:avLst/>
              </a:prstGeom>
              <a:blipFill rotWithShape="0">
                <a:blip r:embed="rId2"/>
                <a:stretch>
                  <a:fillRect l="-1524" t="-1146"/>
                </a:stretch>
              </a:blipFill>
            </p:spPr>
            <p:txBody>
              <a:bodyPr/>
              <a:lstStyle/>
              <a:p>
                <a:r>
                  <a:rPr lang="sv-SE">
                    <a:noFill/>
                  </a:rPr>
                  <a:t> </a:t>
                </a:r>
              </a:p>
            </p:txBody>
          </p:sp>
        </mc:Fallback>
      </mc:AlternateContent>
    </p:spTree>
    <p:extLst>
      <p:ext uri="{BB962C8B-B14F-4D97-AF65-F5344CB8AC3E}">
        <p14:creationId xmlns:p14="http://schemas.microsoft.com/office/powerpoint/2010/main" val="2495528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54</a:t>
            </a:fld>
            <a:endParaRPr lang="sv-SE"/>
          </a:p>
        </p:txBody>
      </p:sp>
      <mc:AlternateContent xmlns:mc="http://schemas.openxmlformats.org/markup-compatibility/2006" xmlns:a14="http://schemas.microsoft.com/office/drawing/2010/main">
        <mc:Choice Requires="a14">
          <p:sp>
            <p:nvSpPr>
              <p:cNvPr id="3" name="Rektangel 2"/>
              <p:cNvSpPr/>
              <p:nvPr/>
            </p:nvSpPr>
            <p:spPr>
              <a:xfrm>
                <a:off x="609600" y="381000"/>
                <a:ext cx="10274300" cy="6036332"/>
              </a:xfrm>
              <a:prstGeom prst="rect">
                <a:avLst/>
              </a:prstGeom>
            </p:spPr>
            <p:txBody>
              <a:bodyPr wrap="square">
                <a:spAutoFit/>
              </a:bodyPr>
              <a:lstStyle/>
              <a:p>
                <a:pPr>
                  <a:lnSpc>
                    <a:spcPct val="107000"/>
                  </a:lnSpc>
                  <a:spcAft>
                    <a:spcPts val="800"/>
                  </a:spcAft>
                </a:pPr>
                <a:r>
                  <a:rPr lang="en-US" sz="4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General comparative statics analysis</a:t>
                </a:r>
                <a:r>
                  <a:rPr lang="en-US" sz="4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fPr>
                        <m:num>
                          <m:d>
                            <m:d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𝑨</m:t>
                                  </m:r>
                                </m:sub>
                              </m:sSub>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4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000" b="1" i="1">
                                      <a:effectLst/>
                                      <a:latin typeface="Cambria Math" panose="02040503050406030204" pitchFamily="18" charset="0"/>
                                      <a:ea typeface="Calibri" panose="020F0502020204030204" pitchFamily="34" charset="0"/>
                                      <a:cs typeface="Times New Roman" panose="02020603050405020304" pitchFamily="18" charset="0"/>
                                    </a:rPr>
                                    <m:t>𝒄</m:t>
                                  </m:r>
                                </m:e>
                                <m:sub>
                                  <m:r>
                                    <a:rPr lang="en-US" sz="4000" b="1" i="1">
                                      <a:effectLst/>
                                      <a:latin typeface="Cambria Math" panose="02040503050406030204" pitchFamily="18" charset="0"/>
                                      <a:ea typeface="Calibri" panose="020F0502020204030204" pitchFamily="34" charset="0"/>
                                      <a:cs typeface="Times New Roman" panose="02020603050405020304" pitchFamily="18" charset="0"/>
                                    </a:rPr>
                                    <m:t>𝑩</m:t>
                                  </m:r>
                                </m:sub>
                              </m:sSub>
                            </m:e>
                          </m:d>
                        </m:num>
                        <m:den>
                          <m:r>
                            <a:rPr lang="en-US" sz="4000" b="1" i="1">
                              <a:effectLst/>
                              <a:latin typeface="Cambria Math" panose="02040503050406030204" pitchFamily="18" charset="0"/>
                              <a:ea typeface="Calibri" panose="020F0502020204030204" pitchFamily="34" charset="0"/>
                              <a:cs typeface="Times New Roman" panose="02020603050405020304" pitchFamily="18" charset="0"/>
                            </a:rPr>
                            <m:t>𝟐</m:t>
                          </m:r>
                        </m:den>
                      </m:f>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oMath>
                  </m:oMathPara>
                </a14:m>
                <a:endParaRPr lang="sv-SE" sz="40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4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40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09600" y="381000"/>
                <a:ext cx="10274300" cy="6036332"/>
              </a:xfrm>
              <a:prstGeom prst="rect">
                <a:avLst/>
              </a:prstGeom>
              <a:blipFill rotWithShape="0">
                <a:blip r:embed="rId2"/>
                <a:stretch>
                  <a:fillRect l="-2077" t="-1616"/>
                </a:stretch>
              </a:blipFill>
            </p:spPr>
            <p:txBody>
              <a:bodyPr/>
              <a:lstStyle/>
              <a:p>
                <a:r>
                  <a:rPr lang="sv-SE">
                    <a:noFill/>
                  </a:rPr>
                  <a:t> </a:t>
                </a:r>
              </a:p>
            </p:txBody>
          </p:sp>
        </mc:Fallback>
      </mc:AlternateContent>
    </p:spTree>
    <p:extLst>
      <p:ext uri="{BB962C8B-B14F-4D97-AF65-F5344CB8AC3E}">
        <p14:creationId xmlns:p14="http://schemas.microsoft.com/office/powerpoint/2010/main" val="42669338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55</a:t>
            </a:fld>
            <a:endParaRPr lang="sv-SE"/>
          </a:p>
        </p:txBody>
      </p:sp>
      <mc:AlternateContent xmlns:mc="http://schemas.openxmlformats.org/markup-compatibility/2006" xmlns:a14="http://schemas.microsoft.com/office/drawing/2010/main">
        <mc:Choice Requires="a14">
          <p:sp>
            <p:nvSpPr>
              <p:cNvPr id="5" name="Rektangel 4"/>
              <p:cNvSpPr/>
              <p:nvPr/>
            </p:nvSpPr>
            <p:spPr>
              <a:xfrm>
                <a:off x="637867" y="2280185"/>
                <a:ext cx="11179599" cy="1044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𝝅</m:t>
                          </m:r>
                        </m:e>
                        <m:sub>
                          <m:r>
                            <a:rPr lang="sv-SE" sz="3200" b="1" i="1">
                              <a:solidFill>
                                <a:prstClr val="black"/>
                              </a:solidFill>
                              <a:latin typeface="Cambria Math" panose="02040503050406030204" pitchFamily="18" charset="0"/>
                            </a:rPr>
                            <m:t>𝑨𝑩</m:t>
                          </m:r>
                        </m:sub>
                      </m:sSub>
                      <m:r>
                        <a:rPr lang="sv-SE" sz="3200" b="1">
                          <a:solidFill>
                            <a:prstClr val="black"/>
                          </a:solidFill>
                          <a:latin typeface="Cambria Math" panose="02040503050406030204" pitchFamily="18" charset="0"/>
                        </a:rPr>
                        <m:t>=−</m:t>
                      </m:r>
                      <m:f>
                        <m:fPr>
                          <m:ctrlPr>
                            <a:rPr lang="sv-SE" sz="3200" b="1" i="1">
                              <a:solidFill>
                                <a:prstClr val="black"/>
                              </a:solidFill>
                              <a:latin typeface="Cambria Math" panose="02040503050406030204" pitchFamily="18" charset="0"/>
                            </a:rPr>
                          </m:ctrlPr>
                        </m:fPr>
                        <m:num>
                          <m:d>
                            <m:dPr>
                              <m:ctrlPr>
                                <a:rPr lang="sv-SE" sz="3200" b="1" i="1">
                                  <a:solidFill>
                                    <a:prstClr val="black"/>
                                  </a:solidFill>
                                  <a:latin typeface="Cambria Math" panose="02040503050406030204" pitchFamily="18" charset="0"/>
                                </a:rPr>
                              </m:ctrlPr>
                            </m:dPr>
                            <m:e>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𝑨</m:t>
                                  </m:r>
                                </m:sub>
                              </m:sSub>
                              <m:r>
                                <a:rPr lang="sv-SE" sz="3200" b="1">
                                  <a:solidFill>
                                    <a:prstClr val="black"/>
                                  </a:solidFill>
                                  <a:latin typeface="Cambria Math" panose="02040503050406030204" pitchFamily="18" charset="0"/>
                                </a:rPr>
                                <m:t>+</m:t>
                              </m:r>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𝑩</m:t>
                                  </m:r>
                                </m:sub>
                              </m:sSub>
                            </m:e>
                          </m:d>
                        </m:num>
                        <m:den>
                          <m:r>
                            <a:rPr lang="sv-SE" sz="3200" b="1" i="1">
                              <a:solidFill>
                                <a:prstClr val="black"/>
                              </a:solidFill>
                              <a:latin typeface="Cambria Math" panose="02040503050406030204" pitchFamily="18" charset="0"/>
                            </a:rPr>
                            <m:t>𝟐</m:t>
                          </m:r>
                        </m:den>
                      </m:f>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𝒌</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sSub>
                        <m:sSubPr>
                          <m:ctrlPr>
                            <a:rPr lang="sv-SE" sz="3200" b="1" i="1" smtClean="0">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𝒁</m:t>
                          </m:r>
                        </m:e>
                        <m:sub>
                          <m:r>
                            <a:rPr lang="sv-SE" sz="3200" b="1" i="1">
                              <a:solidFill>
                                <a:srgbClr val="FF0000"/>
                              </a:solidFill>
                              <a:latin typeface="Cambria Math" panose="02040503050406030204" pitchFamily="18" charset="0"/>
                            </a:rPr>
                            <m:t>𝟏</m:t>
                          </m:r>
                        </m:sub>
                      </m:sSub>
                      <m:r>
                        <a:rPr lang="sv-SE" sz="3200" b="1">
                          <a:solidFill>
                            <a:srgbClr val="FF0000"/>
                          </a:solidFill>
                          <a:latin typeface="Cambria Math" panose="02040503050406030204" pitchFamily="18" charset="0"/>
                        </a:rPr>
                        <m:t>(</m:t>
                      </m:r>
                      <m:sSub>
                        <m:sSubPr>
                          <m:ctrlPr>
                            <a:rPr lang="sv-SE" sz="3200" b="1" i="1">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𝝈</m:t>
                          </m:r>
                        </m:e>
                        <m:sub>
                          <m:r>
                            <a:rPr lang="sv-SE" sz="3200" b="1" i="1">
                              <a:solidFill>
                                <a:srgbClr val="FF0000"/>
                              </a:solidFill>
                              <a:latin typeface="Cambria Math" panose="02040503050406030204" pitchFamily="18" charset="0"/>
                            </a:rPr>
                            <m:t>𝑨</m:t>
                          </m:r>
                        </m:sub>
                      </m:sSub>
                      <m:r>
                        <a:rPr lang="sv-SE" sz="3200" b="1">
                          <a:solidFill>
                            <a:srgbClr val="FF0000"/>
                          </a:solidFill>
                          <a:latin typeface="Cambria Math" panose="02040503050406030204" pitchFamily="18" charset="0"/>
                        </a:rPr>
                        <m:t>)</m:t>
                      </m:r>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𝟏</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r>
                        <a:rPr lang="sv-SE" sz="3200" b="1">
                          <a:solidFill>
                            <a:prstClr val="black"/>
                          </a:solidFill>
                          <a:latin typeface="Cambria Math" panose="02040503050406030204" pitchFamily="18" charset="0"/>
                        </a:rPr>
                        <m:t>)</m:t>
                      </m:r>
                      <m:sSub>
                        <m:sSubPr>
                          <m:ctrlPr>
                            <a:rPr lang="sv-SE" sz="3200" b="1" i="1" smtClean="0">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𝒁</m:t>
                          </m:r>
                        </m:e>
                        <m:sub>
                          <m:r>
                            <a:rPr lang="sv-SE" sz="3200" b="1" i="1">
                              <a:solidFill>
                                <a:srgbClr val="00B050"/>
                              </a:solidFill>
                              <a:latin typeface="Cambria Math" panose="02040503050406030204" pitchFamily="18" charset="0"/>
                            </a:rPr>
                            <m:t>𝟐</m:t>
                          </m:r>
                        </m:sub>
                      </m:sSub>
                      <m:r>
                        <a:rPr lang="sv-SE" sz="3200" b="1">
                          <a:solidFill>
                            <a:srgbClr val="00B050"/>
                          </a:solidFill>
                          <a:latin typeface="Cambria Math" panose="02040503050406030204" pitchFamily="18" charset="0"/>
                        </a:rPr>
                        <m:t>(</m:t>
                      </m:r>
                      <m:sSub>
                        <m:sSubPr>
                          <m:ctrlPr>
                            <a:rPr lang="sv-SE" sz="3200" b="1" i="1">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𝝈</m:t>
                          </m:r>
                        </m:e>
                        <m:sub>
                          <m:r>
                            <a:rPr lang="sv-SE" sz="3200" b="1" i="1">
                              <a:solidFill>
                                <a:srgbClr val="00B050"/>
                              </a:solidFill>
                              <a:latin typeface="Cambria Math" panose="02040503050406030204" pitchFamily="18" charset="0"/>
                            </a:rPr>
                            <m:t>𝑨</m:t>
                          </m:r>
                        </m:sub>
                      </m:sSub>
                      <m:r>
                        <a:rPr lang="sv-SE" sz="3200" b="1" i="1">
                          <a:solidFill>
                            <a:srgbClr val="00B050"/>
                          </a:solidFill>
                          <a:latin typeface="Cambria Math" panose="02040503050406030204" pitchFamily="18" charset="0"/>
                        </a:rPr>
                        <m:t>)</m:t>
                      </m:r>
                    </m:oMath>
                  </m:oMathPara>
                </a14:m>
                <a:endParaRPr lang="sv-SE" sz="3200" b="1" dirty="0">
                  <a:solidFill>
                    <a:srgbClr val="00B05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637867" y="2280185"/>
                <a:ext cx="11179599" cy="1044838"/>
              </a:xfrm>
              <a:prstGeom prst="rect">
                <a:avLst/>
              </a:prstGeom>
              <a:blipFill rotWithShape="0">
                <a:blip r:embed="rId2"/>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892337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56</a:t>
            </a:fld>
            <a:endParaRPr lang="sv-SE">
              <a:solidFill>
                <a:prstClr val="black">
                  <a:tint val="75000"/>
                </a:prstClr>
              </a:solidFill>
            </a:endParaRPr>
          </a:p>
        </p:txBody>
      </p:sp>
      <mc:AlternateContent xmlns:mc="http://schemas.openxmlformats.org/markup-compatibility/2006" xmlns:a14="http://schemas.microsoft.com/office/drawing/2010/main">
        <mc:Choice Requires="a14">
          <p:sp>
            <p:nvSpPr>
              <p:cNvPr id="5" name="Rektangel 4"/>
              <p:cNvSpPr/>
              <p:nvPr/>
            </p:nvSpPr>
            <p:spPr>
              <a:xfrm>
                <a:off x="460067" y="641885"/>
                <a:ext cx="11179599" cy="1044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𝝅</m:t>
                          </m:r>
                        </m:e>
                        <m:sub>
                          <m:r>
                            <a:rPr lang="sv-SE" sz="3200" b="1" i="1">
                              <a:solidFill>
                                <a:prstClr val="black"/>
                              </a:solidFill>
                              <a:latin typeface="Cambria Math" panose="02040503050406030204" pitchFamily="18" charset="0"/>
                            </a:rPr>
                            <m:t>𝑨𝑩</m:t>
                          </m:r>
                        </m:sub>
                      </m:sSub>
                      <m:r>
                        <a:rPr lang="sv-SE" sz="3200" b="1">
                          <a:solidFill>
                            <a:prstClr val="black"/>
                          </a:solidFill>
                          <a:latin typeface="Cambria Math" panose="02040503050406030204" pitchFamily="18" charset="0"/>
                        </a:rPr>
                        <m:t>=−</m:t>
                      </m:r>
                      <m:f>
                        <m:fPr>
                          <m:ctrlPr>
                            <a:rPr lang="sv-SE" sz="3200" b="1" i="1">
                              <a:solidFill>
                                <a:prstClr val="black"/>
                              </a:solidFill>
                              <a:latin typeface="Cambria Math" panose="02040503050406030204" pitchFamily="18" charset="0"/>
                            </a:rPr>
                          </m:ctrlPr>
                        </m:fPr>
                        <m:num>
                          <m:d>
                            <m:dPr>
                              <m:ctrlPr>
                                <a:rPr lang="sv-SE" sz="3200" b="1" i="1">
                                  <a:solidFill>
                                    <a:prstClr val="black"/>
                                  </a:solidFill>
                                  <a:latin typeface="Cambria Math" panose="02040503050406030204" pitchFamily="18" charset="0"/>
                                </a:rPr>
                              </m:ctrlPr>
                            </m:dPr>
                            <m:e>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𝑨</m:t>
                                  </m:r>
                                </m:sub>
                              </m:sSub>
                              <m:r>
                                <a:rPr lang="sv-SE" sz="3200" b="1">
                                  <a:solidFill>
                                    <a:prstClr val="black"/>
                                  </a:solidFill>
                                  <a:latin typeface="Cambria Math" panose="02040503050406030204" pitchFamily="18" charset="0"/>
                                </a:rPr>
                                <m:t>+</m:t>
                              </m:r>
                              <m:sSub>
                                <m:sSubPr>
                                  <m:ctrlPr>
                                    <a:rPr lang="sv-SE" sz="3200" b="1" i="1">
                                      <a:solidFill>
                                        <a:prstClr val="black"/>
                                      </a:solidFill>
                                      <a:latin typeface="Cambria Math" panose="02040503050406030204" pitchFamily="18" charset="0"/>
                                    </a:rPr>
                                  </m:ctrlPr>
                                </m:sSubPr>
                                <m:e>
                                  <m:r>
                                    <a:rPr lang="sv-SE" sz="3200" b="1" i="1">
                                      <a:solidFill>
                                        <a:prstClr val="black"/>
                                      </a:solidFill>
                                      <a:latin typeface="Cambria Math" panose="02040503050406030204" pitchFamily="18" charset="0"/>
                                    </a:rPr>
                                    <m:t>𝒄</m:t>
                                  </m:r>
                                </m:e>
                                <m:sub>
                                  <m:r>
                                    <a:rPr lang="sv-SE" sz="3200" b="1" i="1">
                                      <a:solidFill>
                                        <a:prstClr val="black"/>
                                      </a:solidFill>
                                      <a:latin typeface="Cambria Math" panose="02040503050406030204" pitchFamily="18" charset="0"/>
                                    </a:rPr>
                                    <m:t>𝑩</m:t>
                                  </m:r>
                                </m:sub>
                              </m:sSub>
                            </m:e>
                          </m:d>
                        </m:num>
                        <m:den>
                          <m:r>
                            <a:rPr lang="sv-SE" sz="3200" b="1" i="1">
                              <a:solidFill>
                                <a:prstClr val="black"/>
                              </a:solidFill>
                              <a:latin typeface="Cambria Math" panose="02040503050406030204" pitchFamily="18" charset="0"/>
                            </a:rPr>
                            <m:t>𝟐</m:t>
                          </m:r>
                        </m:den>
                      </m:f>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𝒌</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sSub>
                        <m:sSubPr>
                          <m:ctrlPr>
                            <a:rPr lang="sv-SE" sz="3200" b="1" i="1" smtClean="0">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𝒁</m:t>
                          </m:r>
                        </m:e>
                        <m:sub>
                          <m:r>
                            <a:rPr lang="sv-SE" sz="3200" b="1" i="1">
                              <a:solidFill>
                                <a:srgbClr val="FF0000"/>
                              </a:solidFill>
                              <a:latin typeface="Cambria Math" panose="02040503050406030204" pitchFamily="18" charset="0"/>
                            </a:rPr>
                            <m:t>𝟏</m:t>
                          </m:r>
                        </m:sub>
                      </m:sSub>
                      <m:r>
                        <a:rPr lang="sv-SE" sz="3200" b="1">
                          <a:solidFill>
                            <a:srgbClr val="FF0000"/>
                          </a:solidFill>
                          <a:latin typeface="Cambria Math" panose="02040503050406030204" pitchFamily="18" charset="0"/>
                        </a:rPr>
                        <m:t>(</m:t>
                      </m:r>
                      <m:sSub>
                        <m:sSubPr>
                          <m:ctrlPr>
                            <a:rPr lang="sv-SE" sz="3200" b="1" i="1">
                              <a:solidFill>
                                <a:srgbClr val="FF0000"/>
                              </a:solidFill>
                              <a:latin typeface="Cambria Math" panose="02040503050406030204" pitchFamily="18" charset="0"/>
                            </a:rPr>
                          </m:ctrlPr>
                        </m:sSubPr>
                        <m:e>
                          <m:r>
                            <a:rPr lang="sv-SE" sz="3200" b="1" i="1">
                              <a:solidFill>
                                <a:srgbClr val="FF0000"/>
                              </a:solidFill>
                              <a:latin typeface="Cambria Math" panose="02040503050406030204" pitchFamily="18" charset="0"/>
                            </a:rPr>
                            <m:t>𝝈</m:t>
                          </m:r>
                        </m:e>
                        <m:sub>
                          <m:r>
                            <a:rPr lang="sv-SE" sz="3200" b="1" i="1">
                              <a:solidFill>
                                <a:srgbClr val="FF0000"/>
                              </a:solidFill>
                              <a:latin typeface="Cambria Math" panose="02040503050406030204" pitchFamily="18" charset="0"/>
                            </a:rPr>
                            <m:t>𝑨</m:t>
                          </m:r>
                        </m:sub>
                      </m:sSub>
                      <m:r>
                        <a:rPr lang="sv-SE" sz="3200" b="1">
                          <a:solidFill>
                            <a:srgbClr val="FF0000"/>
                          </a:solidFill>
                          <a:latin typeface="Cambria Math" panose="02040503050406030204" pitchFamily="18" charset="0"/>
                        </a:rPr>
                        <m:t>)</m:t>
                      </m:r>
                      <m:r>
                        <a:rPr lang="sv-SE" sz="3200" b="1">
                          <a:solidFill>
                            <a:prstClr val="black"/>
                          </a:solidFill>
                          <a:latin typeface="Cambria Math" panose="02040503050406030204" pitchFamily="18" charset="0"/>
                        </a:rPr>
                        <m:t>+(</m:t>
                      </m:r>
                      <m:r>
                        <a:rPr lang="sv-SE" sz="3200" b="1" i="1">
                          <a:solidFill>
                            <a:prstClr val="black"/>
                          </a:solidFill>
                          <a:latin typeface="Cambria Math" panose="02040503050406030204" pitchFamily="18" charset="0"/>
                        </a:rPr>
                        <m:t>𝟏</m:t>
                      </m:r>
                      <m:r>
                        <a:rPr lang="sv-SE" sz="3200" b="1">
                          <a:solidFill>
                            <a:prstClr val="black"/>
                          </a:solidFill>
                          <a:latin typeface="Cambria Math" panose="02040503050406030204" pitchFamily="18" charset="0"/>
                        </a:rPr>
                        <m:t>−</m:t>
                      </m:r>
                      <m:r>
                        <a:rPr lang="sv-SE" sz="3200" b="1" i="1" smtClean="0">
                          <a:solidFill>
                            <a:srgbClr val="0070C0"/>
                          </a:solidFill>
                          <a:latin typeface="Cambria Math" panose="02040503050406030204" pitchFamily="18" charset="0"/>
                        </a:rPr>
                        <m:t>𝝓</m:t>
                      </m:r>
                      <m:r>
                        <a:rPr lang="sv-SE" sz="3200" b="1">
                          <a:solidFill>
                            <a:srgbClr val="0070C0"/>
                          </a:solidFill>
                          <a:latin typeface="Cambria Math" panose="02040503050406030204" pitchFamily="18" charset="0"/>
                        </a:rPr>
                        <m:t>(</m:t>
                      </m:r>
                      <m:sSub>
                        <m:sSubPr>
                          <m:ctrlPr>
                            <a:rPr lang="sv-SE" sz="3200" b="1" i="1">
                              <a:solidFill>
                                <a:srgbClr val="0070C0"/>
                              </a:solidFill>
                              <a:latin typeface="Cambria Math" panose="02040503050406030204" pitchFamily="18" charset="0"/>
                            </a:rPr>
                          </m:ctrlPr>
                        </m:sSubPr>
                        <m:e>
                          <m:r>
                            <a:rPr lang="sv-SE" sz="3200" b="1" i="1">
                              <a:solidFill>
                                <a:srgbClr val="0070C0"/>
                              </a:solidFill>
                              <a:latin typeface="Cambria Math" panose="02040503050406030204" pitchFamily="18" charset="0"/>
                            </a:rPr>
                            <m:t>𝝈</m:t>
                          </m:r>
                        </m:e>
                        <m:sub>
                          <m:r>
                            <a:rPr lang="sv-SE" sz="3200" b="1" i="1">
                              <a:solidFill>
                                <a:srgbClr val="0070C0"/>
                              </a:solidFill>
                              <a:latin typeface="Cambria Math" panose="02040503050406030204" pitchFamily="18" charset="0"/>
                            </a:rPr>
                            <m:t>𝑨</m:t>
                          </m:r>
                        </m:sub>
                      </m:sSub>
                      <m:r>
                        <a:rPr lang="sv-SE" sz="3200" b="1">
                          <a:solidFill>
                            <a:srgbClr val="0070C0"/>
                          </a:solidFill>
                          <a:latin typeface="Cambria Math" panose="02040503050406030204" pitchFamily="18" charset="0"/>
                        </a:rPr>
                        <m:t>)</m:t>
                      </m:r>
                      <m:r>
                        <a:rPr lang="sv-SE" sz="3200" b="1">
                          <a:solidFill>
                            <a:prstClr val="black"/>
                          </a:solidFill>
                          <a:latin typeface="Cambria Math" panose="02040503050406030204" pitchFamily="18" charset="0"/>
                        </a:rPr>
                        <m:t>)</m:t>
                      </m:r>
                      <m:sSub>
                        <m:sSubPr>
                          <m:ctrlPr>
                            <a:rPr lang="sv-SE" sz="3200" b="1" i="1" smtClean="0">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𝒁</m:t>
                          </m:r>
                        </m:e>
                        <m:sub>
                          <m:r>
                            <a:rPr lang="sv-SE" sz="3200" b="1" i="1">
                              <a:solidFill>
                                <a:srgbClr val="00B050"/>
                              </a:solidFill>
                              <a:latin typeface="Cambria Math" panose="02040503050406030204" pitchFamily="18" charset="0"/>
                            </a:rPr>
                            <m:t>𝟐</m:t>
                          </m:r>
                        </m:sub>
                      </m:sSub>
                      <m:r>
                        <a:rPr lang="sv-SE" sz="3200" b="1">
                          <a:solidFill>
                            <a:srgbClr val="00B050"/>
                          </a:solidFill>
                          <a:latin typeface="Cambria Math" panose="02040503050406030204" pitchFamily="18" charset="0"/>
                        </a:rPr>
                        <m:t>(</m:t>
                      </m:r>
                      <m:sSub>
                        <m:sSubPr>
                          <m:ctrlPr>
                            <a:rPr lang="sv-SE" sz="3200" b="1" i="1">
                              <a:solidFill>
                                <a:srgbClr val="00B050"/>
                              </a:solidFill>
                              <a:latin typeface="Cambria Math" panose="02040503050406030204" pitchFamily="18" charset="0"/>
                            </a:rPr>
                          </m:ctrlPr>
                        </m:sSubPr>
                        <m:e>
                          <m:r>
                            <a:rPr lang="sv-SE" sz="3200" b="1" i="1">
                              <a:solidFill>
                                <a:srgbClr val="00B050"/>
                              </a:solidFill>
                              <a:latin typeface="Cambria Math" panose="02040503050406030204" pitchFamily="18" charset="0"/>
                            </a:rPr>
                            <m:t>𝝈</m:t>
                          </m:r>
                        </m:e>
                        <m:sub>
                          <m:r>
                            <a:rPr lang="sv-SE" sz="3200" b="1" i="1">
                              <a:solidFill>
                                <a:srgbClr val="00B050"/>
                              </a:solidFill>
                              <a:latin typeface="Cambria Math" panose="02040503050406030204" pitchFamily="18" charset="0"/>
                            </a:rPr>
                            <m:t>𝑨</m:t>
                          </m:r>
                        </m:sub>
                      </m:sSub>
                      <m:r>
                        <a:rPr lang="sv-SE" sz="3200" b="1" i="1">
                          <a:solidFill>
                            <a:srgbClr val="00B050"/>
                          </a:solidFill>
                          <a:latin typeface="Cambria Math" panose="02040503050406030204" pitchFamily="18" charset="0"/>
                        </a:rPr>
                        <m:t>)</m:t>
                      </m:r>
                    </m:oMath>
                  </m:oMathPara>
                </a14:m>
                <a:endParaRPr lang="sv-SE" sz="3200" b="1" dirty="0">
                  <a:solidFill>
                    <a:srgbClr val="00B050"/>
                  </a:solidFill>
                </a:endParaRPr>
              </a:p>
            </p:txBody>
          </p:sp>
        </mc:Choice>
        <mc:Fallback xmlns="">
          <p:sp>
            <p:nvSpPr>
              <p:cNvPr id="5" name="Rektangel 4"/>
              <p:cNvSpPr>
                <a:spLocks noRot="1" noChangeAspect="1" noMove="1" noResize="1" noEditPoints="1" noAdjustHandles="1" noChangeArrowheads="1" noChangeShapeType="1" noTextEdit="1"/>
              </p:cNvSpPr>
              <p:nvPr/>
            </p:nvSpPr>
            <p:spPr>
              <a:xfrm>
                <a:off x="460067" y="641885"/>
                <a:ext cx="11179599" cy="1044838"/>
              </a:xfrm>
              <a:prstGeom prst="rect">
                <a:avLst/>
              </a:prstGeom>
              <a:blipFill rotWithShape="0">
                <a:blip r:embed="rId2"/>
                <a:stretch>
                  <a:fillRect/>
                </a:stretch>
              </a:blipFill>
            </p:spPr>
            <p:txBody>
              <a:bodyPr/>
              <a:lstStyle/>
              <a:p>
                <a:r>
                  <a:rPr lang="sv-SE">
                    <a:noFill/>
                  </a:rPr>
                  <a:t> </a:t>
                </a:r>
              </a:p>
            </p:txBody>
          </p:sp>
        </mc:Fallback>
      </mc:AlternateContent>
      <mc:AlternateContent xmlns:mc="http://schemas.openxmlformats.org/markup-compatibility/2006" xmlns:a14="http://schemas.microsoft.com/office/drawing/2010/main">
        <mc:Choice Requires="a14">
          <p:sp>
            <p:nvSpPr>
              <p:cNvPr id="3" name="Rektangel 2"/>
              <p:cNvSpPr/>
              <p:nvPr/>
            </p:nvSpPr>
            <p:spPr>
              <a:xfrm>
                <a:off x="460067" y="2861635"/>
                <a:ext cx="11252200" cy="2319802"/>
              </a:xfrm>
              <a:prstGeom prst="rect">
                <a:avLst/>
              </a:prstGeom>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000" b="1" i="1">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000" b="1" i="1">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0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0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oMath>
                  </m:oMathPara>
                </a14:m>
                <a:endParaRPr lang="sv-SE" sz="20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4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𝑨𝑩</m:t>
                              </m:r>
                            </m:sub>
                          </m:sSub>
                        </m:num>
                        <m:den>
                          <m:r>
                            <a:rPr lang="en-US" sz="24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e>
                      </m:d>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sv-SE" sz="2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400" b="1" i="1">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oMath>
                  </m:oMathPara>
                </a14:m>
                <a:endParaRPr lang="sv-SE"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460067" y="2861635"/>
                <a:ext cx="11252200" cy="2319802"/>
              </a:xfrm>
              <a:prstGeom prst="rect">
                <a:avLst/>
              </a:prstGeom>
              <a:blipFill rotWithShape="0">
                <a:blip r:embed="rId3"/>
                <a:stretch>
                  <a:fillRect/>
                </a:stretch>
              </a:blipFill>
            </p:spPr>
            <p:txBody>
              <a:bodyPr/>
              <a:lstStyle/>
              <a:p>
                <a:r>
                  <a:rPr lang="sv-SE">
                    <a:noFill/>
                  </a:rPr>
                  <a:t> </a:t>
                </a:r>
              </a:p>
            </p:txBody>
          </p:sp>
        </mc:Fallback>
      </mc:AlternateContent>
    </p:spTree>
    <p:extLst>
      <p:ext uri="{BB962C8B-B14F-4D97-AF65-F5344CB8AC3E}">
        <p14:creationId xmlns:p14="http://schemas.microsoft.com/office/powerpoint/2010/main" val="12738149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57</a:t>
            </a:fld>
            <a:endParaRPr lang="sv-SE"/>
          </a:p>
        </p:txBody>
      </p:sp>
      <mc:AlternateContent xmlns:mc="http://schemas.openxmlformats.org/markup-compatibility/2006" xmlns:a14="http://schemas.microsoft.com/office/drawing/2010/main">
        <mc:Choice Requires="a14">
          <p:sp>
            <p:nvSpPr>
              <p:cNvPr id="4" name="Rektangel 3"/>
              <p:cNvSpPr/>
              <p:nvPr/>
            </p:nvSpPr>
            <p:spPr>
              <a:xfrm>
                <a:off x="719847" y="330741"/>
                <a:ext cx="11011710" cy="5808706"/>
              </a:xfrm>
              <a:prstGeom prst="rect">
                <a:avLst/>
              </a:prstGeom>
            </p:spPr>
            <p:txBody>
              <a:bodyPr wrap="square">
                <a:spAutoFit/>
              </a:bodyPr>
              <a:lstStyle/>
              <a:p>
                <a:pPr>
                  <a:lnSpc>
                    <a:spcPct val="107000"/>
                  </a:lnSpc>
                  <a:spcAft>
                    <a:spcPts val="800"/>
                  </a:spcAft>
                </a:pPr>
                <a:r>
                  <a:rPr lang="en-US" sz="28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On the decision boundary, the expected present values of A and B are the same,</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Usually,</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𝟐</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e>
                    </m:d>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e>
                    </m:d>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and  </a:t>
                </a:r>
                <a14:m>
                  <m:oMath xmlns:m="http://schemas.openxmlformats.org/officeDocument/2006/math">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&gt;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sv-SE" sz="28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and  </a:t>
                </a:r>
                <a14:m>
                  <m:oMath xmlns:m="http://schemas.openxmlformats.org/officeDocument/2006/math">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e>
                        </m:d>
                      </m:e>
                    </m:d>
                  </m:oMath>
                </a14:m>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 are strictly positive and of the same order of magnitude</a:t>
                </a:r>
                <a:r>
                  <a:rPr lang="en-US" sz="2800" b="1" dirty="0" smtClean="0">
                    <a:effectLst/>
                    <a:latin typeface="Calibri" panose="020F0502020204030204" pitchFamily="34" charset="0"/>
                    <a:ea typeface="Times New Roman" panose="02020603050405020304" pitchFamily="18" charset="0"/>
                    <a:cs typeface="Times New Roman" panose="02020603050405020304" pitchFamily="18" charset="0"/>
                  </a:rPr>
                  <a:t>. Then</a:t>
                </a: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sv-SE"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𝝅</m:t>
                              </m:r>
                            </m:e>
                            <m:sub>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𝑨𝑩</m:t>
                              </m:r>
                            </m:sub>
                          </m:sSub>
                        </m:num>
                        <m:den>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𝝓</m:t>
                      </m:r>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f>
                        <m:f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𝒁</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𝟏</m:t>
                              </m:r>
                            </m:sub>
                          </m:sSub>
                          <m:d>
                            <m:d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dPr>
                            <m:e>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e>
                          </m:d>
                        </m:num>
                        <m:den>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𝒅</m:t>
                          </m:r>
                          <m:sSub>
                            <m:sSubPr>
                              <m:ctrlPr>
                                <a:rPr lang="sv-SE" sz="28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28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&gt;</m:t>
                      </m:r>
                      <m:r>
                        <a:rPr lang="en-US" sz="28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𝟎</m:t>
                      </m:r>
                    </m:oMath>
                  </m:oMathPara>
                </a14:m>
                <a:endParaRPr lang="sv-SE"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ktangel 3"/>
              <p:cNvSpPr>
                <a:spLocks noRot="1" noChangeAspect="1" noMove="1" noResize="1" noEditPoints="1" noAdjustHandles="1" noChangeArrowheads="1" noChangeShapeType="1" noTextEdit="1"/>
              </p:cNvSpPr>
              <p:nvPr/>
            </p:nvSpPr>
            <p:spPr>
              <a:xfrm>
                <a:off x="719847" y="330741"/>
                <a:ext cx="11011710" cy="5808706"/>
              </a:xfrm>
              <a:prstGeom prst="rect">
                <a:avLst/>
              </a:prstGeom>
              <a:blipFill rotWithShape="0">
                <a:blip r:embed="rId2"/>
                <a:stretch>
                  <a:fillRect l="-1107" t="-839"/>
                </a:stretch>
              </a:blipFill>
            </p:spPr>
            <p:txBody>
              <a:bodyPr/>
              <a:lstStyle/>
              <a:p>
                <a:r>
                  <a:rPr lang="sv-SE">
                    <a:noFill/>
                  </a:rPr>
                  <a:t> </a:t>
                </a:r>
              </a:p>
            </p:txBody>
          </p:sp>
        </mc:Fallback>
      </mc:AlternateContent>
    </p:spTree>
    <p:extLst>
      <p:ext uri="{BB962C8B-B14F-4D97-AF65-F5344CB8AC3E}">
        <p14:creationId xmlns:p14="http://schemas.microsoft.com/office/powerpoint/2010/main" val="1087189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58</a:t>
            </a:fld>
            <a:endParaRPr lang="sv-SE"/>
          </a:p>
        </p:txBody>
      </p:sp>
      <mc:AlternateContent xmlns:mc="http://schemas.openxmlformats.org/markup-compatibility/2006" xmlns:a14="http://schemas.microsoft.com/office/drawing/2010/main">
        <mc:Choice Requires="a14">
          <p:sp>
            <p:nvSpPr>
              <p:cNvPr id="3" name="Rektangel 2"/>
              <p:cNvSpPr/>
              <p:nvPr/>
            </p:nvSpPr>
            <p:spPr>
              <a:xfrm>
                <a:off x="1054100" y="198433"/>
                <a:ext cx="10198100" cy="5804731"/>
              </a:xfrm>
              <a:prstGeom prst="rect">
                <a:avLst/>
              </a:prstGeom>
            </p:spPr>
            <p:txBody>
              <a:bodyPr wrap="square">
                <a:spAutoFit/>
              </a:bodyPr>
              <a:lstStyle/>
              <a:p>
                <a:pPr>
                  <a:lnSpc>
                    <a:spcPct val="107000"/>
                  </a:lnSpc>
                  <a:spcAft>
                    <a:spcPts val="800"/>
                  </a:spcAft>
                </a:pPr>
                <a:r>
                  <a:rPr lang="en-US" sz="36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Observation:</a:t>
                </a:r>
                <a:endParaRPr lang="sv-SE" sz="3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sv-SE" sz="3600" b="1" i="1" smtClean="0">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𝒅𝒘</m:t>
                          </m:r>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m:t>
                          </m:r>
                        </m:num>
                        <m:den>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𝒅</m:t>
                          </m:r>
                          <m:sSub>
                            <m:sSubPr>
                              <m:ctrlPr>
                                <a:rPr lang="sv-SE"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solidFill>
                                    <a:srgbClr val="7030A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den>
                      </m:f>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solidFill>
                            <a:srgbClr val="7030A0"/>
                          </a:solidFill>
                          <a:effectLst/>
                          <a:latin typeface="Cambria Math" panose="02040503050406030204" pitchFamily="18" charset="0"/>
                          <a:ea typeface="Calibri" panose="020F0502020204030204" pitchFamily="34" charset="0"/>
                          <a:cs typeface="Times New Roman" panose="02020603050405020304" pitchFamily="18" charset="0"/>
                        </a:rPr>
                        <m:t>𝟎</m:t>
                      </m:r>
                    </m:oMath>
                  </m:oMathPara>
                </a14:m>
                <a:endParaRPr lang="sv-SE" sz="36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𝝅</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𝑨𝑩</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b="1" i="1">
                              <a:effectLst/>
                              <a:latin typeface="Cambria Math" panose="02040503050406030204" pitchFamily="18" charset="0"/>
                              <a:ea typeface="Calibri" panose="020F0502020204030204" pitchFamily="34" charset="0"/>
                              <a:cs typeface="Times New Roman" panose="02020603050405020304" pitchFamily="18" charset="0"/>
                            </a:rPr>
                            <m:t>𝝅</m:t>
                          </m:r>
                        </m:e>
                        <m:sub>
                          <m:r>
                            <a:rPr lang="en-US" sz="36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3600" b="1" i="1">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sv-SE" sz="3600" b="1"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r>
                              <m:e>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&gt;</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𝟎</m:t>
                                </m:r>
                                <m:r>
                                  <a:rPr lang="en-US" sz="36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𝒌</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&lt;</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𝒘</m:t>
                                </m:r>
                                <m:r>
                                  <a:rPr lang="en-US" sz="36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sv-SE" sz="36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600" b="1" i="1">
                                    <a:effectLst/>
                                    <a:latin typeface="Cambria Math" panose="02040503050406030204" pitchFamily="18" charset="0"/>
                                    <a:ea typeface="Times New Roman" panose="02020603050405020304" pitchFamily="18" charset="0"/>
                                    <a:cs typeface="Times New Roman" panose="02020603050405020304" pitchFamily="18" charset="0"/>
                                  </a:rPr>
                                  <m:t>)</m:t>
                                </m:r>
                              </m:e>
                            </m:mr>
                          </m:m>
                        </m:e>
                      </m:d>
                    </m:oMath>
                  </m:oMathPara>
                </a14:m>
                <a:endParaRPr lang="sv-SE" sz="36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1054100" y="198433"/>
                <a:ext cx="10198100" cy="5804731"/>
              </a:xfrm>
              <a:prstGeom prst="rect">
                <a:avLst/>
              </a:prstGeom>
              <a:blipFill rotWithShape="0">
                <a:blip r:embed="rId2"/>
                <a:stretch>
                  <a:fillRect l="-1853" t="-1471"/>
                </a:stretch>
              </a:blipFill>
            </p:spPr>
            <p:txBody>
              <a:bodyPr/>
              <a:lstStyle/>
              <a:p>
                <a:r>
                  <a:rPr lang="sv-SE">
                    <a:noFill/>
                  </a:rPr>
                  <a:t> </a:t>
                </a:r>
              </a:p>
            </p:txBody>
          </p:sp>
        </mc:Fallback>
      </mc:AlternateContent>
    </p:spTree>
    <p:extLst>
      <p:ext uri="{BB962C8B-B14F-4D97-AF65-F5344CB8AC3E}">
        <p14:creationId xmlns:p14="http://schemas.microsoft.com/office/powerpoint/2010/main" val="1580521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59</a:t>
            </a:fld>
            <a:endParaRPr lang="sv-SE"/>
          </a:p>
        </p:txBody>
      </p:sp>
      <mc:AlternateContent xmlns:mc="http://schemas.openxmlformats.org/markup-compatibility/2006" xmlns:a14="http://schemas.microsoft.com/office/drawing/2010/main">
        <mc:Choice Requires="a14">
          <p:sp>
            <p:nvSpPr>
              <p:cNvPr id="3" name="Rektangel 2"/>
              <p:cNvSpPr/>
              <p:nvPr/>
            </p:nvSpPr>
            <p:spPr>
              <a:xfrm>
                <a:off x="660400" y="117961"/>
                <a:ext cx="11366500" cy="5874685"/>
              </a:xfrm>
              <a:prstGeom prst="rect">
                <a:avLst/>
              </a:prstGeom>
            </p:spPr>
            <p:txBody>
              <a:bodyPr wrap="square">
                <a:spAutoFit/>
              </a:bodyPr>
              <a:lstStyle/>
              <a:p>
                <a:pPr>
                  <a:lnSpc>
                    <a:spcPct val="107000"/>
                  </a:lnSpc>
                  <a:spcAft>
                    <a:spcPts val="800"/>
                  </a:spcAft>
                </a:pPr>
                <a:r>
                  <a:rPr lang="en-US" sz="3200" b="1" dirty="0" smtClean="0">
                    <a:latin typeface="Calibri" panose="020F0502020204030204" pitchFamily="34" charset="0"/>
                    <a:ea typeface="Times New Roman" panose="02020603050405020304" pitchFamily="18" charset="0"/>
                    <a:cs typeface="Times New Roman" panose="02020603050405020304" pitchFamily="18" charset="0"/>
                  </a:rPr>
                  <a:t>CONCLUSIONS:</a:t>
                </a: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i="1" dirty="0">
                    <a:effectLst/>
                    <a:latin typeface="Calibri" panose="020F0502020204030204" pitchFamily="34" charset="0"/>
                    <a:ea typeface="Times New Roman" panose="02020603050405020304" pitchFamily="18" charset="0"/>
                    <a:cs typeface="Times New Roman" panose="02020603050405020304" pitchFamily="18" charset="0"/>
                  </a:rPr>
                  <a:t>In </a:t>
                </a:r>
                <a:r>
                  <a:rPr lang="en-US" sz="3200" b="1" i="1" dirty="0" smtClean="0">
                    <a:effectLst/>
                    <a:latin typeface="Calibri" panose="020F0502020204030204" pitchFamily="34" charset="0"/>
                    <a:ea typeface="Times New Roman" panose="02020603050405020304" pitchFamily="18" charset="0"/>
                    <a:cs typeface="Times New Roman" panose="02020603050405020304" pitchFamily="18" charset="0"/>
                  </a:rPr>
                  <a:t>typical cases:</a:t>
                </a:r>
              </a:p>
              <a:p>
                <a:pPr marL="828040" indent="-828040">
                  <a:lnSpc>
                    <a:spcPct val="107000"/>
                  </a:lnSpc>
                  <a:spcAft>
                    <a:spcPts val="800"/>
                  </a:spcAft>
                </a:pPr>
                <a:endParaRPr lang="sv-SE" sz="3200" b="1" dirty="0">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If  </a:t>
                </a:r>
                <a14:m>
                  <m:oMath xmlns:m="http://schemas.openxmlformats.org/officeDocument/2006/math">
                    <m:sSub>
                      <m:sSubPr>
                        <m:ctrlPr>
                          <a:rPr lang="sv-SE"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3200" b="1" i="1">
                        <a:solidFill>
                          <a:srgbClr val="0070C0"/>
                        </a:solidFill>
                        <a:effectLst/>
                        <a:latin typeface="Cambria Math" panose="02040503050406030204" pitchFamily="18" charset="0"/>
                        <a:ea typeface="Times New Roman" panose="02020603050405020304" pitchFamily="18" charset="0"/>
                        <a:cs typeface="Times New Roman" panose="02020603050405020304" pitchFamily="18" charset="0"/>
                      </a:rPr>
                      <m:t>𝟎</m:t>
                    </m:r>
                  </m:oMath>
                </a14:m>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a one species plantation gives </a:t>
                </a: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US" sz="32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highest  expected present </a:t>
                </a:r>
                <a:r>
                  <a:rPr lang="en-US" sz="3200" b="1"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value.</a:t>
                </a:r>
                <a:endParaRPr lang="sv-SE" sz="32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some strictly positive and unique value of </a:t>
                </a:r>
                <a14:m>
                  <m:oMath xmlns:m="http://schemas.openxmlformats.org/officeDocument/2006/math">
                    <m:sSub>
                      <m:sSubPr>
                        <m:ctrlPr>
                          <a:rPr lang="sv-SE"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00B05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oMath>
                </a14:m>
                <a:r>
                  <a:rPr lang="en-US" sz="3200" b="1"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  , investments in one or two species give the same expected present value.</a:t>
                </a:r>
                <a:endParaRPr lang="sv-SE" sz="32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828040" indent="-828040">
                  <a:lnSpc>
                    <a:spcPct val="107000"/>
                  </a:lnSpc>
                  <a:spcAft>
                    <a:spcPts val="800"/>
                  </a:spcAft>
                </a:pPr>
                <a:r>
                  <a:rPr lang="en-US" sz="3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At higher values of  </a:t>
                </a:r>
                <a14:m>
                  <m:oMath xmlns:m="http://schemas.openxmlformats.org/officeDocument/2006/math">
                    <m:sSub>
                      <m:sSubPr>
                        <m:ctrlPr>
                          <a:rPr lang="sv-SE"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𝝈</m:t>
                        </m:r>
                      </m:e>
                      <m:sub>
                        <m:r>
                          <a:rPr lang="en-US" sz="32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𝑨</m:t>
                        </m:r>
                      </m:sub>
                    </m:sSub>
                  </m:oMath>
                </a14:m>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a two species investment gives a strictly </a:t>
                </a:r>
                <a:r>
                  <a:rPr lang="en-US" sz="320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higher </a:t>
                </a:r>
                <a:r>
                  <a:rPr lang="en-US" sz="32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expected present value than a one species investment.</a:t>
                </a:r>
                <a:endParaRPr lang="sv-SE"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ktangel 2"/>
              <p:cNvSpPr>
                <a:spLocks noRot="1" noChangeAspect="1" noMove="1" noResize="1" noEditPoints="1" noAdjustHandles="1" noChangeArrowheads="1" noChangeShapeType="1" noTextEdit="1"/>
              </p:cNvSpPr>
              <p:nvPr/>
            </p:nvSpPr>
            <p:spPr>
              <a:xfrm>
                <a:off x="660400" y="117961"/>
                <a:ext cx="11366500" cy="5874685"/>
              </a:xfrm>
              <a:prstGeom prst="rect">
                <a:avLst/>
              </a:prstGeom>
              <a:blipFill rotWithShape="0">
                <a:blip r:embed="rId2"/>
                <a:stretch>
                  <a:fillRect l="-1340" t="-1141" b="-2075"/>
                </a:stretch>
              </a:blipFill>
            </p:spPr>
            <p:txBody>
              <a:bodyPr/>
              <a:lstStyle/>
              <a:p>
                <a:r>
                  <a:rPr lang="sv-SE">
                    <a:noFill/>
                  </a:rPr>
                  <a:t> </a:t>
                </a:r>
              </a:p>
            </p:txBody>
          </p:sp>
        </mc:Fallback>
      </mc:AlternateContent>
    </p:spTree>
    <p:extLst>
      <p:ext uri="{BB962C8B-B14F-4D97-AF65-F5344CB8AC3E}">
        <p14:creationId xmlns:p14="http://schemas.microsoft.com/office/powerpoint/2010/main" val="42468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6</a:t>
            </a:fld>
            <a:endParaRPr lang="sv-SE"/>
          </a:p>
        </p:txBody>
      </p:sp>
      <p:sp>
        <p:nvSpPr>
          <p:cNvPr id="3" name="Rektangel 2"/>
          <p:cNvSpPr/>
          <p:nvPr/>
        </p:nvSpPr>
        <p:spPr>
          <a:xfrm>
            <a:off x="685800" y="825500"/>
            <a:ext cx="10668000" cy="5113195"/>
          </a:xfrm>
          <a:prstGeom prst="rect">
            <a:avLst/>
          </a:prstGeom>
        </p:spPr>
        <p:txBody>
          <a:bodyPr wrap="square">
            <a:spAutoFit/>
          </a:bodyPr>
          <a:lstStyle/>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Lu, F., Lohmander, P., Optimal mixed stand management under risk, in Lu, F., Optimization of forest management decision making under conditions of risk, Doctoral Thesis,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Acta</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Universitatis</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Agriculturae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Sueciae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Swedish University of Agricultural Sciences, No. 333, 2004</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Lohmander, P., Adaptive Optimization of Forest Management in a Stochastic World, in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Weintraub</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 et al (Editors), Handbook of Operations Research in Natural Resources, Springer, Springer Science, International Series in Operations Research and Management Science, New York, USA, pp 525-544, 2007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http://www.amazon.ca/gp/reader/0387718141/ref=sib_dp_pt/701-0734992-1741115#reader-link</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http://www.Lohmander.com/PL_Handbook2007.pdf</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spcAft>
                <a:spcPts val="800"/>
              </a:spcAft>
            </a:pP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Lu, F., Lohmander, P., Optimal Decisions for Mixed Forests under Risk,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Scientia</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Silvae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Sinicae</a:t>
            </a:r>
            <a: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Vol. 45, No. 11, Nov. 2009 </a:t>
            </a:r>
            <a:br>
              <a:rPr lang="en-US"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http://www.Lohmander.com/Lu_Lohmander_2009.pdf</a:t>
            </a:r>
            <a:endParaRPr lang="sv-S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3241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spcAft>
                <a:spcPts val="0"/>
              </a:spcAft>
            </a:pPr>
            <a:r>
              <a:rPr lang="en-GB" sz="2400" b="1" dirty="0">
                <a:solidFill>
                  <a:schemeClr val="accent5"/>
                </a:solidFill>
                <a:latin typeface="Times New Roman" panose="02020603050405020304" pitchFamily="18" charset="0"/>
                <a:ea typeface="Times New Roman" panose="02020603050405020304" pitchFamily="18" charset="0"/>
              </a:rPr>
              <a:t>Rational Research in Forest Production and Forest Management with Consideration of Mixed Species Forest Management and Risk</a:t>
            </a:r>
            <a:r>
              <a:rPr lang="sv-SE" sz="2400" dirty="0">
                <a:solidFill>
                  <a:schemeClr val="accent5"/>
                </a:solidFill>
                <a:latin typeface="Times New Roman" panose="02020603050405020304" pitchFamily="18" charset="0"/>
                <a:ea typeface="Times New Roman" panose="02020603050405020304" pitchFamily="18" charset="0"/>
              </a:rPr>
              <a:t/>
            </a:r>
            <a:br>
              <a:rPr lang="sv-SE" sz="2400" dirty="0">
                <a:solidFill>
                  <a:schemeClr val="accent5"/>
                </a:solidFill>
                <a:latin typeface="Times New Roman" panose="02020603050405020304" pitchFamily="18" charset="0"/>
                <a:ea typeface="Times New Roman" panose="02020603050405020304" pitchFamily="18" charset="0"/>
              </a:rPr>
            </a:br>
            <a:endParaRPr lang="sv-SE" sz="2200" dirty="0">
              <a:solidFill>
                <a:schemeClr val="accent5"/>
              </a:solidFill>
              <a:latin typeface="Times New Roman" panose="02020603050405020304" pitchFamily="18" charset="0"/>
              <a:ea typeface="Times New Roman" panose="02020603050405020304" pitchFamily="18" charset="0"/>
            </a:endParaRPr>
          </a:p>
        </p:txBody>
      </p:sp>
      <p:sp>
        <p:nvSpPr>
          <p:cNvPr id="3" name="Platshållare för innehåll 2"/>
          <p:cNvSpPr>
            <a:spLocks noGrp="1"/>
          </p:cNvSpPr>
          <p:nvPr>
            <p:ph idx="1"/>
          </p:nvPr>
        </p:nvSpPr>
        <p:spPr>
          <a:xfrm>
            <a:off x="838200" y="1536700"/>
            <a:ext cx="10515600" cy="5003799"/>
          </a:xfrm>
        </p:spPr>
        <p:txBody>
          <a:bodyPr>
            <a:normAutofit fontScale="47500" lnSpcReduction="20000"/>
          </a:bodyPr>
          <a:lstStyle/>
          <a:p>
            <a:pPr marL="0" indent="0">
              <a:spcAft>
                <a:spcPts val="0"/>
              </a:spcAft>
              <a:buNone/>
            </a:pPr>
            <a:r>
              <a:rPr lang="en-US" sz="3600" b="1" dirty="0" smtClean="0">
                <a:solidFill>
                  <a:srgbClr val="000000"/>
                </a:solidFill>
                <a:effectLst/>
                <a:latin typeface="Times New Roman" panose="02020603050405020304" pitchFamily="18" charset="0"/>
                <a:ea typeface="Times New Roman" panose="02020603050405020304" pitchFamily="18" charset="0"/>
              </a:rPr>
              <a:t> </a:t>
            </a:r>
            <a:endParaRPr lang="sv-SE" sz="4000" dirty="0" smtClean="0">
              <a:effectLst/>
              <a:latin typeface="Times New Roman" panose="02020603050405020304" pitchFamily="18" charset="0"/>
              <a:ea typeface="Times New Roman" panose="02020603050405020304" pitchFamily="18" charset="0"/>
            </a:endParaRPr>
          </a:p>
          <a:p>
            <a:pPr>
              <a:spcAft>
                <a:spcPts val="0"/>
              </a:spcAft>
            </a:pPr>
            <a:r>
              <a:rPr lang="en-GB" sz="4200" dirty="0" smtClean="0">
                <a:latin typeface="Times New Roman" panose="02020603050405020304" pitchFamily="18" charset="0"/>
                <a:ea typeface="Times New Roman" panose="02020603050405020304" pitchFamily="18" charset="0"/>
              </a:rPr>
              <a:t>The </a:t>
            </a:r>
            <a:r>
              <a:rPr lang="en-GB" sz="4200" dirty="0">
                <a:latin typeface="Times New Roman" panose="02020603050405020304" pitchFamily="18" charset="0"/>
                <a:ea typeface="Times New Roman" panose="02020603050405020304" pitchFamily="18" charset="0"/>
              </a:rPr>
              <a:t>latest decades clearly show that detailed deterministic long term planning is irrelevant. </a:t>
            </a:r>
            <a:endParaRPr lang="en-GB" sz="4200" dirty="0" smtClean="0">
              <a:latin typeface="Times New Roman" panose="02020603050405020304" pitchFamily="18" charset="0"/>
              <a:ea typeface="Times New Roman" panose="02020603050405020304" pitchFamily="18" charset="0"/>
            </a:endParaRPr>
          </a:p>
          <a:p>
            <a:pPr>
              <a:spcAft>
                <a:spcPts val="0"/>
              </a:spcAft>
            </a:pPr>
            <a:r>
              <a:rPr lang="en-GB" sz="4200" dirty="0" smtClean="0">
                <a:latin typeface="Times New Roman" panose="02020603050405020304" pitchFamily="18" charset="0"/>
                <a:ea typeface="Times New Roman" panose="02020603050405020304" pitchFamily="18" charset="0"/>
              </a:rPr>
              <a:t>Energy </a:t>
            </a:r>
            <a:r>
              <a:rPr lang="en-GB" sz="4200" dirty="0">
                <a:latin typeface="Times New Roman" panose="02020603050405020304" pitchFamily="18" charset="0"/>
                <a:ea typeface="Times New Roman" panose="02020603050405020304" pitchFamily="18" charset="0"/>
              </a:rPr>
              <a:t>prices, prices of industrial products and environmental problems rapidly change in ways that cannot be perfectly predicted. </a:t>
            </a:r>
            <a:endParaRPr lang="en-GB" sz="4200" dirty="0" smtClean="0">
              <a:latin typeface="Times New Roman" panose="02020603050405020304" pitchFamily="18" charset="0"/>
              <a:ea typeface="Times New Roman" panose="02020603050405020304" pitchFamily="18" charset="0"/>
            </a:endParaRPr>
          </a:p>
          <a:p>
            <a:pPr>
              <a:spcAft>
                <a:spcPts val="0"/>
              </a:spcAft>
            </a:pPr>
            <a:r>
              <a:rPr lang="en-US" sz="4200" b="1" dirty="0" smtClean="0">
                <a:solidFill>
                  <a:srgbClr val="FF0000"/>
                </a:solidFill>
                <a:latin typeface="Times New Roman" panose="02020603050405020304" pitchFamily="18" charset="0"/>
                <a:ea typeface="Times New Roman" panose="02020603050405020304" pitchFamily="18" charset="0"/>
              </a:rPr>
              <a:t>Research </a:t>
            </a:r>
            <a:r>
              <a:rPr lang="en-US" sz="4200" b="1" dirty="0">
                <a:solidFill>
                  <a:srgbClr val="FF0000"/>
                </a:solidFill>
                <a:latin typeface="Times New Roman" panose="02020603050405020304" pitchFamily="18" charset="0"/>
                <a:ea typeface="Times New Roman" panose="02020603050405020304" pitchFamily="18" charset="0"/>
              </a:rPr>
              <a:t>in forest production planning should focus on the development of growth models that are useful when stochastic optimal control theory is applied. </a:t>
            </a:r>
            <a:endParaRPr lang="en-US" sz="42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en-US" sz="4200" b="1" dirty="0" smtClean="0">
                <a:solidFill>
                  <a:srgbClr val="FF0000"/>
                </a:solidFill>
                <a:latin typeface="Times New Roman" panose="02020603050405020304" pitchFamily="18" charset="0"/>
                <a:ea typeface="Times New Roman" panose="02020603050405020304" pitchFamily="18" charset="0"/>
              </a:rPr>
              <a:t>Since </a:t>
            </a:r>
            <a:r>
              <a:rPr lang="en-US" sz="4200" b="1" dirty="0">
                <a:solidFill>
                  <a:srgbClr val="FF0000"/>
                </a:solidFill>
                <a:latin typeface="Times New Roman" panose="02020603050405020304" pitchFamily="18" charset="0"/>
                <a:ea typeface="Times New Roman" panose="02020603050405020304" pitchFamily="18" charset="0"/>
              </a:rPr>
              <a:t>biological production takes considerable time, it is very important to create options to sequentially adjust the production to new relative prices, growth conditions, ecological problems and possible damages caused by parasites, fire or storms. </a:t>
            </a:r>
            <a:endParaRPr lang="en-US" sz="4200" b="1" dirty="0" smtClean="0">
              <a:solidFill>
                <a:srgbClr val="FF0000"/>
              </a:solidFill>
              <a:latin typeface="Times New Roman" panose="02020603050405020304" pitchFamily="18" charset="0"/>
              <a:ea typeface="Times New Roman" panose="02020603050405020304" pitchFamily="18" charset="0"/>
            </a:endParaRPr>
          </a:p>
          <a:p>
            <a:pPr>
              <a:spcAft>
                <a:spcPts val="0"/>
              </a:spcAft>
            </a:pPr>
            <a:r>
              <a:rPr lang="en-US" sz="4200" dirty="0" smtClean="0">
                <a:latin typeface="Times New Roman" panose="02020603050405020304" pitchFamily="18" charset="0"/>
                <a:ea typeface="Times New Roman" panose="02020603050405020304" pitchFamily="18" charset="0"/>
              </a:rPr>
              <a:t>In </a:t>
            </a:r>
            <a:r>
              <a:rPr lang="en-US" sz="4200" dirty="0">
                <a:latin typeface="Times New Roman" panose="02020603050405020304" pitchFamily="18" charset="0"/>
                <a:ea typeface="Times New Roman" panose="02020603050405020304" pitchFamily="18" charset="0"/>
              </a:rPr>
              <a:t>particular, valuable options can be obtained via mixed species stands. When several species are available in the young stands, the species mix can sequentially be adapted to changing product prices, costs and growth conditions. </a:t>
            </a:r>
            <a:endParaRPr lang="en-US" sz="4200" dirty="0" smtClean="0">
              <a:latin typeface="Times New Roman" panose="02020603050405020304" pitchFamily="18" charset="0"/>
              <a:ea typeface="Times New Roman" panose="02020603050405020304" pitchFamily="18" charset="0"/>
            </a:endParaRPr>
          </a:p>
          <a:p>
            <a:pPr>
              <a:spcAft>
                <a:spcPts val="0"/>
              </a:spcAft>
            </a:pPr>
            <a:endParaRPr lang="en-GB" sz="4000" dirty="0">
              <a:solidFill>
                <a:srgbClr val="000000"/>
              </a:solidFill>
              <a:latin typeface="Times New Roman" panose="02020603050405020304" pitchFamily="18" charset="0"/>
              <a:ea typeface="Times New Roman" panose="02020603050405020304" pitchFamily="18" charset="0"/>
            </a:endParaRPr>
          </a:p>
          <a:p>
            <a:pPr>
              <a:spcAft>
                <a:spcPts val="0"/>
              </a:spcAft>
            </a:pPr>
            <a:r>
              <a:rPr lang="en-GB" sz="2500" dirty="0" smtClean="0">
                <a:solidFill>
                  <a:srgbClr val="181512"/>
                </a:solidFill>
                <a:effectLst/>
                <a:latin typeface="Times New Roman" panose="02020603050405020304" pitchFamily="18" charset="0"/>
                <a:ea typeface="Times New Roman" panose="02020603050405020304" pitchFamily="18" charset="0"/>
              </a:rPr>
              <a:t>Professor </a:t>
            </a:r>
            <a:r>
              <a:rPr lang="en-GB" sz="2500" dirty="0" err="1" smtClean="0">
                <a:solidFill>
                  <a:srgbClr val="000000"/>
                </a:solidFill>
                <a:effectLst/>
                <a:latin typeface="Times New Roman" panose="02020603050405020304" pitchFamily="18" charset="0"/>
                <a:ea typeface="Times New Roman" panose="02020603050405020304" pitchFamily="18" charset="0"/>
              </a:rPr>
              <a:t>Dr.</a:t>
            </a:r>
            <a:r>
              <a:rPr lang="en-GB" sz="2500" dirty="0" smtClean="0">
                <a:solidFill>
                  <a:srgbClr val="000000"/>
                </a:solidFill>
                <a:effectLst/>
                <a:latin typeface="Times New Roman" panose="02020603050405020304" pitchFamily="18" charset="0"/>
                <a:ea typeface="Times New Roman" panose="02020603050405020304" pitchFamily="18" charset="0"/>
              </a:rPr>
              <a:t> Peter Lohmander, Swedish University of Agricultural Sciences, SLU, Sweden, </a:t>
            </a:r>
            <a:r>
              <a:rPr lang="en-GB" sz="2500" u="sng" dirty="0" smtClean="0">
                <a:solidFill>
                  <a:srgbClr val="000000"/>
                </a:solidFill>
                <a:effectLst/>
                <a:latin typeface="Times New Roman" panose="02020603050405020304" pitchFamily="18" charset="0"/>
                <a:ea typeface="Times New Roman" panose="02020603050405020304" pitchFamily="18" charset="0"/>
                <a:hlinkClick r:id="rId3"/>
              </a:rPr>
              <a:t>http://www.Lohmander.com</a:t>
            </a:r>
            <a:r>
              <a:rPr lang="en-GB" sz="2500" u="sng" dirty="0" smtClean="0">
                <a:solidFill>
                  <a:srgbClr val="000000"/>
                </a:solidFill>
                <a:latin typeface="Times New Roman" panose="02020603050405020304" pitchFamily="18" charset="0"/>
                <a:ea typeface="Times New Roman" panose="02020603050405020304" pitchFamily="18" charset="0"/>
              </a:rPr>
              <a:t> </a:t>
            </a:r>
            <a:r>
              <a:rPr lang="en-GB" sz="2500" dirty="0" smtClean="0">
                <a:solidFill>
                  <a:srgbClr val="000000"/>
                </a:solidFill>
                <a:latin typeface="Times New Roman" panose="02020603050405020304" pitchFamily="18" charset="0"/>
                <a:ea typeface="Times New Roman" panose="02020603050405020304" pitchFamily="18" charset="0"/>
              </a:rPr>
              <a:t> </a:t>
            </a:r>
          </a:p>
          <a:p>
            <a:pPr>
              <a:spcAft>
                <a:spcPts val="0"/>
              </a:spcAft>
            </a:pPr>
            <a:r>
              <a:rPr lang="en-GB" sz="2500" dirty="0" smtClean="0">
                <a:solidFill>
                  <a:srgbClr val="000000"/>
                </a:solidFill>
                <a:latin typeface="Times New Roman" panose="02020603050405020304" pitchFamily="18" charset="0"/>
                <a:ea typeface="Times New Roman" panose="02020603050405020304" pitchFamily="18" charset="0"/>
              </a:rPr>
              <a:t>   </a:t>
            </a:r>
            <a:r>
              <a:rPr lang="en-GB" sz="7300" b="1" dirty="0" smtClean="0">
                <a:solidFill>
                  <a:srgbClr val="000000"/>
                </a:solidFill>
                <a:latin typeface="Times New Roman" panose="02020603050405020304" pitchFamily="18" charset="0"/>
                <a:ea typeface="Times New Roman" panose="02020603050405020304" pitchFamily="18" charset="0"/>
                <a:hlinkClick r:id="rId4"/>
              </a:rPr>
              <a:t>Peter@Lohmander.com</a:t>
            </a:r>
            <a:r>
              <a:rPr lang="en-GB" sz="7300" b="1" dirty="0" smtClean="0">
                <a:solidFill>
                  <a:srgbClr val="000000"/>
                </a:solidFill>
                <a:latin typeface="Times New Roman" panose="02020603050405020304" pitchFamily="18" charset="0"/>
                <a:ea typeface="Times New Roman" panose="02020603050405020304" pitchFamily="18" charset="0"/>
              </a:rPr>
              <a:t> </a:t>
            </a:r>
            <a:endParaRPr lang="sv-SE" sz="7300" b="1" dirty="0" smtClean="0">
              <a:effectLst/>
              <a:latin typeface="Times New Roman" panose="02020603050405020304" pitchFamily="18" charset="0"/>
              <a:ea typeface="Times New Roman" panose="02020603050405020304" pitchFamily="18" charset="0"/>
            </a:endParaRPr>
          </a:p>
          <a:p>
            <a:endParaRPr lang="sv-SE" dirty="0"/>
          </a:p>
        </p:txBody>
      </p:sp>
      <p:sp>
        <p:nvSpPr>
          <p:cNvPr id="4" name="Platshållare för bildnummer 3"/>
          <p:cNvSpPr>
            <a:spLocks noGrp="1"/>
          </p:cNvSpPr>
          <p:nvPr>
            <p:ph type="sldNum" sz="quarter" idx="12"/>
          </p:nvPr>
        </p:nvSpPr>
        <p:spPr/>
        <p:txBody>
          <a:bodyPr/>
          <a:lstStyle/>
          <a:p>
            <a:fld id="{CF7C3FE0-6EB4-418C-82E7-2F09A4F41151}" type="slidenum">
              <a:rPr lang="sv-SE" smtClean="0">
                <a:solidFill>
                  <a:prstClr val="black">
                    <a:tint val="75000"/>
                  </a:prstClr>
                </a:solidFill>
              </a:rPr>
              <a:pPr/>
              <a:t>60</a:t>
            </a:fld>
            <a:endParaRPr lang="sv-SE">
              <a:solidFill>
                <a:prstClr val="black">
                  <a:tint val="75000"/>
                </a:prstClr>
              </a:solidFill>
            </a:endParaRPr>
          </a:p>
        </p:txBody>
      </p:sp>
    </p:spTree>
    <p:extLst>
      <p:ext uri="{BB962C8B-B14F-4D97-AF65-F5344CB8AC3E}">
        <p14:creationId xmlns:p14="http://schemas.microsoft.com/office/powerpoint/2010/main" val="633721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solidFill>
                  <a:prstClr val="black">
                    <a:tint val="75000"/>
                  </a:prstClr>
                </a:solidFill>
              </a:rPr>
              <a:pPr/>
              <a:t>7</a:t>
            </a:fld>
            <a:endParaRPr lang="sv-SE">
              <a:solidFill>
                <a:prstClr val="black">
                  <a:tint val="75000"/>
                </a:prstClr>
              </a:solidFill>
            </a:endParaRP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776" y="0"/>
            <a:ext cx="7196447" cy="6858000"/>
          </a:xfrm>
          <a:prstGeom prst="rect">
            <a:avLst/>
          </a:prstGeom>
        </p:spPr>
      </p:pic>
    </p:spTree>
    <p:extLst>
      <p:ext uri="{BB962C8B-B14F-4D97-AF65-F5344CB8AC3E}">
        <p14:creationId xmlns:p14="http://schemas.microsoft.com/office/powerpoint/2010/main" val="139544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8</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13" y="715962"/>
            <a:ext cx="9259888" cy="4414503"/>
          </a:xfrm>
          <a:prstGeom prst="rect">
            <a:avLst/>
          </a:prstGeom>
        </p:spPr>
      </p:pic>
      <p:sp>
        <p:nvSpPr>
          <p:cNvPr id="4" name="Rektangel 3"/>
          <p:cNvSpPr/>
          <p:nvPr/>
        </p:nvSpPr>
        <p:spPr>
          <a:xfrm>
            <a:off x="812800" y="5333625"/>
            <a:ext cx="7683500" cy="773673"/>
          </a:xfrm>
          <a:prstGeom prst="rect">
            <a:avLst/>
          </a:prstGeom>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Lu, F., Lohmander, P., Optimal Decisions for Mixed Forests under Risk, </a:t>
            </a:r>
            <a:br>
              <a:rPr lang="en-US" sz="1400" b="1" dirty="0">
                <a:latin typeface="Calibri" panose="020F0502020204030204" pitchFamily="34" charset="0"/>
                <a:ea typeface="Calibri" panose="020F0502020204030204" pitchFamily="34" charset="0"/>
                <a:cs typeface="Times New Roman" panose="02020603050405020304" pitchFamily="18" charset="0"/>
              </a:rPr>
            </a:br>
            <a:r>
              <a:rPr lang="en-US" sz="1400" b="1" dirty="0" err="1">
                <a:latin typeface="Calibri" panose="020F0502020204030204" pitchFamily="34" charset="0"/>
                <a:ea typeface="Calibri" panose="020F0502020204030204" pitchFamily="34" charset="0"/>
                <a:cs typeface="Times New Roman" panose="02020603050405020304" pitchFamily="18" charset="0"/>
              </a:rPr>
              <a:t>Scientia</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Silvae</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b="1" dirty="0" err="1">
                <a:latin typeface="Calibri" panose="020F0502020204030204" pitchFamily="34" charset="0"/>
                <a:ea typeface="Calibri" panose="020F0502020204030204" pitchFamily="34" charset="0"/>
                <a:cs typeface="Times New Roman" panose="02020603050405020304" pitchFamily="18" charset="0"/>
              </a:rPr>
              <a:t>Sinicae</a:t>
            </a:r>
            <a:r>
              <a:rPr lang="en-US" sz="1400" b="1" dirty="0">
                <a:latin typeface="Calibri" panose="020F0502020204030204" pitchFamily="34" charset="0"/>
                <a:ea typeface="Calibri" panose="020F0502020204030204" pitchFamily="34" charset="0"/>
                <a:cs typeface="Times New Roman" panose="02020603050405020304" pitchFamily="18" charset="0"/>
              </a:rPr>
              <a:t>, Vol. 45, No. 11, Nov. 2009 </a:t>
            </a:r>
            <a:br>
              <a:rPr lang="en-US" sz="1400" b="1" dirty="0">
                <a:latin typeface="Calibri" panose="020F0502020204030204" pitchFamily="34" charset="0"/>
                <a:ea typeface="Calibri" panose="020F0502020204030204" pitchFamily="34" charset="0"/>
                <a:cs typeface="Times New Roman" panose="02020603050405020304" pitchFamily="18" charset="0"/>
              </a:rPr>
            </a:br>
            <a:r>
              <a:rPr lang="en-US" sz="14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http://www.Lohmander.com/Lu_Lohmander_2009.pdf</a:t>
            </a:r>
            <a:endParaRPr lang="sv-S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551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CF7C3FE0-6EB4-418C-82E7-2F09A4F41151}" type="slidenum">
              <a:rPr lang="sv-SE" smtClean="0"/>
              <a:t>9</a:t>
            </a:fld>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1"/>
            <a:ext cx="7645523" cy="6858001"/>
          </a:xfrm>
          <a:prstGeom prst="rect">
            <a:avLst/>
          </a:prstGeom>
        </p:spPr>
      </p:pic>
    </p:spTree>
    <p:extLst>
      <p:ext uri="{BB962C8B-B14F-4D97-AF65-F5344CB8AC3E}">
        <p14:creationId xmlns:p14="http://schemas.microsoft.com/office/powerpoint/2010/main" val="336574527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416</Words>
  <Application>Microsoft Office PowerPoint</Application>
  <PresentationFormat>Bredbild</PresentationFormat>
  <Paragraphs>312</Paragraphs>
  <Slides>60</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60</vt:i4>
      </vt:variant>
    </vt:vector>
  </HeadingPairs>
  <TitlesOfParts>
    <vt:vector size="66" baseType="lpstr">
      <vt:lpstr>Arial</vt:lpstr>
      <vt:lpstr>Calibri</vt:lpstr>
      <vt:lpstr>Calibri Light</vt:lpstr>
      <vt:lpstr>Cambria Math</vt:lpstr>
      <vt:lpstr>Times New Roman</vt:lpstr>
      <vt:lpstr>Office-tema</vt:lpstr>
      <vt:lpstr>Rational Research in Forest Production and Forest Management with Consideration of Mixed Species Forest Management and Risk</vt:lpstr>
      <vt:lpstr>Rational Research in Forest Production and Forest Management with Consideration of Mixed Species Forest Management and Risk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The stochastic prices and mixed species problem</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Rational Research in Forest Production and Forest Management with Consideration of Mixed Species Forest Management and Risk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Derivation of the principles of optimal expansion of bioenergy based on forest resources in combination with fossil fuels, CCS and combined heat and power production with consideration of economics and global warming</dc:title>
  <dc:creator>Lohmander</dc:creator>
  <cp:lastModifiedBy>Lohmander</cp:lastModifiedBy>
  <cp:revision>75</cp:revision>
  <dcterms:created xsi:type="dcterms:W3CDTF">2014-02-24T13:29:38Z</dcterms:created>
  <dcterms:modified xsi:type="dcterms:W3CDTF">2014-02-27T18:50:23Z</dcterms:modified>
</cp:coreProperties>
</file>