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5" r:id="rId36"/>
    <p:sldId id="296" r:id="rId37"/>
    <p:sldId id="297" r:id="rId3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66" autoAdjust="0"/>
  </p:normalViewPr>
  <p:slideViewPr>
    <p:cSldViewPr>
      <p:cViewPr varScale="1">
        <p:scale>
          <a:sx n="70" d="100"/>
          <a:sy n="70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158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2012-11-04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2012-11-04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2012-11-04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2012-11-04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2012-11-04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2012-11-04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2012-11-04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2012-11-04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2012-11-04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2012-11-04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2012-11-04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t>2012-11-04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-kalkylblad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Lagerteori och Virkesförsörjning</a:t>
            </a:r>
            <a:br>
              <a:rPr lang="sv-SE" b="1" dirty="0" smtClean="0">
                <a:solidFill>
                  <a:srgbClr val="FF0000"/>
                </a:solidFill>
              </a:rPr>
            </a:br>
            <a:r>
              <a:rPr lang="sv-SE" dirty="0" smtClean="0"/>
              <a:t>-Introducerande exempel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>
            <a:normAutofit lnSpcReduction="10000"/>
          </a:bodyPr>
          <a:lstStyle/>
          <a:p>
            <a:r>
              <a:rPr lang="sv-SE" i="1" dirty="0" smtClean="0">
                <a:solidFill>
                  <a:srgbClr val="002060"/>
                </a:solidFill>
              </a:rPr>
              <a:t>Peter </a:t>
            </a:r>
            <a:r>
              <a:rPr lang="sv-SE" i="1" dirty="0" err="1" smtClean="0">
                <a:solidFill>
                  <a:srgbClr val="002060"/>
                </a:solidFill>
              </a:rPr>
              <a:t>Lohmander</a:t>
            </a:r>
            <a:r>
              <a:rPr lang="sv-SE" i="1" dirty="0" smtClean="0">
                <a:solidFill>
                  <a:srgbClr val="002060"/>
                </a:solidFill>
              </a:rPr>
              <a:t> </a:t>
            </a:r>
            <a:endParaRPr lang="sv-SE" i="1" dirty="0" smtClean="0">
              <a:solidFill>
                <a:srgbClr val="002060"/>
              </a:solidFill>
            </a:endParaRPr>
          </a:p>
          <a:p>
            <a:r>
              <a:rPr lang="sv-SE" dirty="0" smtClean="0">
                <a:solidFill>
                  <a:srgbClr val="002060"/>
                </a:solidFill>
              </a:rPr>
              <a:t>121104</a:t>
            </a:r>
            <a:endParaRPr lang="sv-S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10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Transportkostnad </a:t>
            </a:r>
            <a:r>
              <a:rPr lang="sv-SE" b="1" dirty="0">
                <a:solidFill>
                  <a:schemeClr val="accent5">
                    <a:lumMod val="75000"/>
                  </a:schemeClr>
                </a:solidFill>
              </a:rPr>
              <a:t>(skog –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industri) </a:t>
            </a:r>
          </a:p>
          <a:p>
            <a:pPr marL="0" indent="0">
              <a:buNone/>
            </a:pP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50 SEK/m3</a:t>
            </a:r>
          </a:p>
          <a:p>
            <a:endParaRPr lang="sv-SE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b="1" dirty="0">
                <a:solidFill>
                  <a:schemeClr val="accent5">
                    <a:lumMod val="75000"/>
                  </a:schemeClr>
                </a:solidFill>
              </a:rPr>
              <a:t>Kostnad för extern massaved fritt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industri</a:t>
            </a:r>
            <a:r>
              <a:rPr lang="sv-SE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400 SEK/m3</a:t>
            </a:r>
          </a:p>
          <a:p>
            <a:endParaRPr lang="sv-SE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b="1" dirty="0">
                <a:solidFill>
                  <a:schemeClr val="accent5">
                    <a:lumMod val="75000"/>
                  </a:schemeClr>
                </a:solidFill>
              </a:rPr>
              <a:t>Marginalintäkt – rörliga kostnader förutom</a:t>
            </a:r>
          </a:p>
          <a:p>
            <a:pPr marL="0" indent="0">
              <a:buNone/>
            </a:pPr>
            <a:r>
              <a:rPr lang="sv-SE" b="1" dirty="0">
                <a:solidFill>
                  <a:schemeClr val="accent5">
                    <a:lumMod val="75000"/>
                  </a:schemeClr>
                </a:solidFill>
              </a:rPr>
              <a:t>råvarukostnaden fritt industri (för massa)</a:t>
            </a:r>
          </a:p>
          <a:p>
            <a:pPr marL="0" indent="0">
              <a:buNone/>
            </a:pPr>
            <a:r>
              <a:rPr lang="sv-SE" b="1" dirty="0">
                <a:solidFill>
                  <a:schemeClr val="accent5">
                    <a:lumMod val="75000"/>
                  </a:schemeClr>
                </a:solidFill>
              </a:rPr>
              <a:t>uttryckt per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råvaruenhet </a:t>
            </a:r>
          </a:p>
          <a:p>
            <a:pPr marL="0" indent="0">
              <a:buNone/>
            </a:pP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800 </a:t>
            </a:r>
            <a:r>
              <a:rPr lang="sv-SE" b="1" dirty="0">
                <a:solidFill>
                  <a:schemeClr val="accent5">
                    <a:lumMod val="75000"/>
                  </a:schemeClr>
                </a:solidFill>
              </a:rPr>
              <a:t>SEK/m3 	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838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b="1" i="1" dirty="0" smtClean="0">
                <a:solidFill>
                  <a:srgbClr val="FF0000"/>
                </a:solidFill>
              </a:rPr>
              <a:t>Uppgift:</a:t>
            </a:r>
            <a:endParaRPr lang="sv-SE" b="1" i="1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4300" b="1" dirty="0" smtClean="0"/>
              <a:t>Fastställ </a:t>
            </a:r>
            <a:r>
              <a:rPr lang="sv-SE" sz="4300" b="1" dirty="0"/>
              <a:t>den lämpligaste lagerutvecklingen i skogen och vid industrin under april – september</a:t>
            </a:r>
            <a:r>
              <a:rPr lang="sv-SE" sz="4300" b="1" dirty="0" smtClean="0"/>
              <a:t>!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pPr marL="0" indent="0">
              <a:buNone/>
            </a:pPr>
            <a:r>
              <a:rPr lang="sv-SE" dirty="0">
                <a:solidFill>
                  <a:srgbClr val="0070C0"/>
                </a:solidFill>
              </a:rPr>
              <a:t>(Den lämpligaste utvecklingen är den som ger företaget maximal </a:t>
            </a:r>
            <a:r>
              <a:rPr lang="sv-SE" dirty="0" smtClean="0">
                <a:solidFill>
                  <a:srgbClr val="0070C0"/>
                </a:solidFill>
              </a:rPr>
              <a:t>vinst, definierad som diskonterade intäkter minus kostnader.)</a:t>
            </a:r>
            <a:endParaRPr lang="sv-SE" dirty="0">
              <a:solidFill>
                <a:srgbClr val="0070C0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719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827584" y="620688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b="1" dirty="0"/>
              <a:t>! Lagerexempel med hemlig bakgrund med kompletteringar av Peter </a:t>
            </a:r>
            <a:r>
              <a:rPr lang="sv-SE" sz="3200" b="1" dirty="0" err="1"/>
              <a:t>Lohmander</a:t>
            </a:r>
            <a:r>
              <a:rPr lang="sv-SE" sz="3200" b="1" dirty="0"/>
              <a:t> 101107;</a:t>
            </a:r>
          </a:p>
          <a:p>
            <a:r>
              <a:rPr lang="sv-SE" sz="3200" b="1" dirty="0"/>
              <a:t>! Viss uppgradering 121102;</a:t>
            </a:r>
          </a:p>
          <a:p>
            <a:endParaRPr lang="sv-SE" sz="3200" b="1" dirty="0"/>
          </a:p>
          <a:p>
            <a:r>
              <a:rPr lang="sv-SE" sz="3200" b="1" dirty="0" err="1"/>
              <a:t>model</a:t>
            </a:r>
            <a:r>
              <a:rPr lang="sv-SE" sz="3200" b="1" dirty="0"/>
              <a:t>:</a:t>
            </a:r>
          </a:p>
          <a:p>
            <a:endParaRPr lang="sv-SE" sz="3200" b="1" dirty="0"/>
          </a:p>
          <a:p>
            <a:r>
              <a:rPr lang="sv-SE" sz="3200" b="1" dirty="0"/>
              <a:t>sets:</a:t>
            </a:r>
          </a:p>
          <a:p>
            <a:r>
              <a:rPr lang="sv-SE" sz="3200" b="1" dirty="0" err="1"/>
              <a:t>time</a:t>
            </a:r>
            <a:r>
              <a:rPr lang="sv-SE" sz="3200" b="1" dirty="0"/>
              <a:t>/1..7/:</a:t>
            </a:r>
            <a:r>
              <a:rPr lang="sv-SE" sz="3200" b="1" dirty="0" err="1"/>
              <a:t>IndLag,VagLag,Trp,Prod,Forb,Ext</a:t>
            </a:r>
            <a:r>
              <a:rPr lang="sv-SE" sz="3200" b="1" dirty="0"/>
              <a:t>;</a:t>
            </a:r>
          </a:p>
          <a:p>
            <a:r>
              <a:rPr lang="sv-SE" sz="3200" b="1" dirty="0" err="1"/>
              <a:t>endsets</a:t>
            </a:r>
            <a:endParaRPr lang="sv-SE" sz="3200" b="1" dirty="0"/>
          </a:p>
        </p:txBody>
      </p:sp>
    </p:spTree>
    <p:extLst>
      <p:ext uri="{BB962C8B-B14F-4D97-AF65-F5344CB8AC3E}">
        <p14:creationId xmlns:p14="http://schemas.microsoft.com/office/powerpoint/2010/main" val="121864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71600" y="404664"/>
            <a:ext cx="712879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b="1" dirty="0"/>
              <a:t>! </a:t>
            </a:r>
            <a:r>
              <a:rPr lang="sv-SE" sz="2800" b="1" dirty="0" err="1"/>
              <a:t>time</a:t>
            </a:r>
            <a:r>
              <a:rPr lang="sv-SE" sz="2800" b="1" dirty="0"/>
              <a:t> 1 representerar April;</a:t>
            </a:r>
          </a:p>
          <a:p>
            <a:r>
              <a:rPr lang="sv-SE" sz="2800" b="1" dirty="0"/>
              <a:t>! </a:t>
            </a:r>
            <a:r>
              <a:rPr lang="sv-SE" sz="2800" b="1" dirty="0" err="1"/>
              <a:t>Lagernivaaer</a:t>
            </a:r>
            <a:r>
              <a:rPr lang="sv-SE" sz="2800" b="1" dirty="0"/>
              <a:t> avser </a:t>
            </a:r>
            <a:r>
              <a:rPr lang="sv-SE" sz="2800" b="1" dirty="0" err="1"/>
              <a:t>ingaende</a:t>
            </a:r>
            <a:r>
              <a:rPr lang="sv-SE" sz="2800" b="1" dirty="0"/>
              <a:t> </a:t>
            </a:r>
            <a:r>
              <a:rPr lang="sv-SE" sz="2800" b="1" dirty="0" err="1"/>
              <a:t>lagernivaaer</a:t>
            </a:r>
            <a:r>
              <a:rPr lang="sv-SE" sz="2800" b="1" dirty="0"/>
              <a:t>;</a:t>
            </a:r>
          </a:p>
          <a:p>
            <a:endParaRPr lang="sv-SE" sz="2800" b="1" dirty="0"/>
          </a:p>
          <a:p>
            <a:r>
              <a:rPr lang="sv-SE" sz="2800" b="1" dirty="0"/>
              <a:t>Max = NUV;</a:t>
            </a:r>
          </a:p>
          <a:p>
            <a:endParaRPr lang="sv-SE" sz="2800" b="1" dirty="0"/>
          </a:p>
          <a:p>
            <a:r>
              <a:rPr lang="de-DE" sz="2800" b="1" dirty="0"/>
              <a:t>NUV = @SUM(time(t)| t #LT#7: @EXP(-r*t)*(</a:t>
            </a:r>
          </a:p>
          <a:p>
            <a:r>
              <a:rPr lang="sv-SE" sz="2800" b="1" dirty="0"/>
              <a:t>                                          - 90 * </a:t>
            </a:r>
            <a:r>
              <a:rPr lang="sv-SE" sz="2800" b="1" dirty="0" err="1"/>
              <a:t>Prod</a:t>
            </a:r>
            <a:r>
              <a:rPr lang="sv-SE" sz="2800" b="1" dirty="0"/>
              <a:t>(t)    </a:t>
            </a:r>
          </a:p>
          <a:p>
            <a:r>
              <a:rPr lang="sv-SE" sz="2800" b="1" dirty="0"/>
              <a:t>                                          - 10 * </a:t>
            </a:r>
            <a:r>
              <a:rPr lang="sv-SE" sz="2800" b="1" dirty="0" err="1"/>
              <a:t>VagLag</a:t>
            </a:r>
            <a:r>
              <a:rPr lang="sv-SE" sz="2800" b="1" dirty="0"/>
              <a:t>(t) </a:t>
            </a:r>
          </a:p>
          <a:p>
            <a:r>
              <a:rPr lang="sv-SE" sz="2800" b="1" dirty="0"/>
              <a:t>                                          - 15 * </a:t>
            </a:r>
            <a:r>
              <a:rPr lang="sv-SE" sz="2800" b="1" dirty="0" err="1"/>
              <a:t>IndLag</a:t>
            </a:r>
            <a:r>
              <a:rPr lang="sv-SE" sz="2800" b="1" dirty="0"/>
              <a:t>(t) </a:t>
            </a:r>
          </a:p>
          <a:p>
            <a:r>
              <a:rPr lang="sv-SE" sz="2800" b="1" dirty="0"/>
              <a:t>                                          - 50 * </a:t>
            </a:r>
            <a:r>
              <a:rPr lang="sv-SE" sz="2800" b="1" dirty="0" err="1"/>
              <a:t>Trp</a:t>
            </a:r>
            <a:r>
              <a:rPr lang="sv-SE" sz="2800" b="1" dirty="0"/>
              <a:t>(t)    </a:t>
            </a:r>
          </a:p>
          <a:p>
            <a:r>
              <a:rPr lang="sv-SE" sz="2800" b="1" dirty="0"/>
              <a:t>                                          - 400 * </a:t>
            </a:r>
            <a:r>
              <a:rPr lang="sv-SE" sz="2800" b="1" dirty="0" err="1"/>
              <a:t>Ext</a:t>
            </a:r>
            <a:r>
              <a:rPr lang="sv-SE" sz="2800" b="1" dirty="0"/>
              <a:t>(t) </a:t>
            </a:r>
          </a:p>
          <a:p>
            <a:r>
              <a:rPr lang="sv-SE" sz="2800" b="1" dirty="0"/>
              <a:t>                                          + 800 * </a:t>
            </a:r>
            <a:r>
              <a:rPr lang="sv-SE" sz="2800" b="1" dirty="0" err="1"/>
              <a:t>Forb</a:t>
            </a:r>
            <a:r>
              <a:rPr lang="sv-SE" sz="2800" b="1" dirty="0"/>
              <a:t>(t)</a:t>
            </a:r>
          </a:p>
          <a:p>
            <a:r>
              <a:rPr lang="sv-SE" sz="2800" b="1" dirty="0"/>
              <a:t>                                         </a:t>
            </a:r>
            <a:r>
              <a:rPr lang="sv-SE" sz="2800" b="1" dirty="0" smtClean="0"/>
              <a:t>)</a:t>
            </a:r>
          </a:p>
          <a:p>
            <a:r>
              <a:rPr lang="sv-SE" sz="2800" b="1" dirty="0" smtClean="0"/>
              <a:t>                          );</a:t>
            </a:r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233560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763688" y="1268760"/>
            <a:ext cx="61926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4000" b="1" dirty="0"/>
              <a:t>[rate]r = .05/12;</a:t>
            </a:r>
          </a:p>
          <a:p>
            <a:endParaRPr lang="sv-SE" sz="4000" b="1" dirty="0"/>
          </a:p>
          <a:p>
            <a:r>
              <a:rPr lang="sv-SE" sz="4000" b="1" dirty="0"/>
              <a:t>[Vag0]</a:t>
            </a:r>
            <a:r>
              <a:rPr lang="sv-SE" sz="4000" b="1" dirty="0" err="1"/>
              <a:t>VagLag</a:t>
            </a:r>
            <a:r>
              <a:rPr lang="sv-SE" sz="4000" b="1" dirty="0"/>
              <a:t>(1) = 3000;</a:t>
            </a:r>
          </a:p>
          <a:p>
            <a:r>
              <a:rPr lang="sv-SE" sz="4000" b="1" dirty="0"/>
              <a:t>                 </a:t>
            </a:r>
          </a:p>
          <a:p>
            <a:r>
              <a:rPr lang="sv-SE" sz="4000" b="1" dirty="0"/>
              <a:t>[Ind0]</a:t>
            </a:r>
            <a:r>
              <a:rPr lang="sv-SE" sz="4000" b="1" dirty="0" err="1"/>
              <a:t>IndLag</a:t>
            </a:r>
            <a:r>
              <a:rPr lang="sv-SE" sz="4000" b="1" dirty="0"/>
              <a:t>(1) = 3000;</a:t>
            </a:r>
          </a:p>
        </p:txBody>
      </p:sp>
    </p:spTree>
    <p:extLst>
      <p:ext uri="{BB962C8B-B14F-4D97-AF65-F5344CB8AC3E}">
        <p14:creationId xmlns:p14="http://schemas.microsoft.com/office/powerpoint/2010/main" val="139480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755576" y="2044553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b="1" dirty="0"/>
              <a:t>[</a:t>
            </a:r>
            <a:r>
              <a:rPr lang="sv-SE" sz="2800" b="1" dirty="0" err="1"/>
              <a:t>SumProd</a:t>
            </a:r>
            <a:r>
              <a:rPr lang="sv-SE" sz="2800" b="1" dirty="0"/>
              <a:t>]@SUM(</a:t>
            </a:r>
            <a:r>
              <a:rPr lang="sv-SE" sz="2800" b="1" dirty="0" err="1"/>
              <a:t>time</a:t>
            </a:r>
            <a:r>
              <a:rPr lang="sv-SE" sz="2800" b="1" dirty="0"/>
              <a:t>(t)| t #LT#7: </a:t>
            </a:r>
            <a:r>
              <a:rPr lang="sv-SE" sz="2800" b="1" dirty="0" err="1"/>
              <a:t>Prod</a:t>
            </a:r>
            <a:r>
              <a:rPr lang="sv-SE" sz="2800" b="1" dirty="0"/>
              <a:t>(t)) = 14000; </a:t>
            </a:r>
          </a:p>
          <a:p>
            <a:endParaRPr lang="sv-SE" sz="2800" b="1" dirty="0"/>
          </a:p>
          <a:p>
            <a:r>
              <a:rPr lang="sv-SE" sz="2800" b="1" dirty="0" err="1"/>
              <a:t>Prod</a:t>
            </a:r>
            <a:r>
              <a:rPr lang="sv-SE" sz="2800" b="1" dirty="0"/>
              <a:t>(7) = 0;</a:t>
            </a:r>
          </a:p>
        </p:txBody>
      </p:sp>
    </p:spTree>
    <p:extLst>
      <p:ext uri="{BB962C8B-B14F-4D97-AF65-F5344CB8AC3E}">
        <p14:creationId xmlns:p14="http://schemas.microsoft.com/office/powerpoint/2010/main" val="234660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02789" y="1340768"/>
            <a:ext cx="871296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b="1" dirty="0"/>
              <a:t>@for(</a:t>
            </a:r>
            <a:r>
              <a:rPr lang="sv-SE" sz="2800" b="1" dirty="0" err="1"/>
              <a:t>time</a:t>
            </a:r>
            <a:r>
              <a:rPr lang="sv-SE" sz="2800" b="1" dirty="0"/>
              <a:t>(t)| t #LT#7: </a:t>
            </a:r>
            <a:endParaRPr lang="sv-SE" sz="2800" b="1" dirty="0" smtClean="0"/>
          </a:p>
          <a:p>
            <a:r>
              <a:rPr lang="sv-SE" sz="2800" b="1" dirty="0" smtClean="0"/>
              <a:t>[</a:t>
            </a:r>
            <a:r>
              <a:rPr lang="sv-SE" sz="2800" b="1" dirty="0" err="1"/>
              <a:t>VagBal</a:t>
            </a:r>
            <a:r>
              <a:rPr lang="sv-SE" sz="2800" b="1" dirty="0"/>
              <a:t>] </a:t>
            </a:r>
            <a:r>
              <a:rPr lang="sv-SE" sz="2800" b="1" dirty="0" err="1"/>
              <a:t>VagLag</a:t>
            </a:r>
            <a:r>
              <a:rPr lang="sv-SE" sz="2800" b="1" dirty="0"/>
              <a:t>(t) + </a:t>
            </a:r>
            <a:r>
              <a:rPr lang="sv-SE" sz="2800" b="1" dirty="0" err="1"/>
              <a:t>Prod</a:t>
            </a:r>
            <a:r>
              <a:rPr lang="sv-SE" sz="2800" b="1" dirty="0"/>
              <a:t>(t) - </a:t>
            </a:r>
            <a:r>
              <a:rPr lang="sv-SE" sz="2800" b="1" dirty="0" err="1"/>
              <a:t>Trp</a:t>
            </a:r>
            <a:r>
              <a:rPr lang="sv-SE" sz="2800" b="1" dirty="0"/>
              <a:t>(t) - </a:t>
            </a:r>
            <a:r>
              <a:rPr lang="sv-SE" sz="2800" b="1" dirty="0" err="1"/>
              <a:t>VagLag</a:t>
            </a:r>
            <a:r>
              <a:rPr lang="sv-SE" sz="2800" b="1" dirty="0"/>
              <a:t>(t+1) = 0) </a:t>
            </a:r>
            <a:r>
              <a:rPr lang="sv-SE" sz="2800" b="1" dirty="0" smtClean="0"/>
              <a:t>;</a:t>
            </a:r>
          </a:p>
          <a:p>
            <a:endParaRPr lang="sv-SE" sz="2800" b="1" dirty="0"/>
          </a:p>
          <a:p>
            <a:endParaRPr lang="sv-SE" sz="2800" b="1" dirty="0"/>
          </a:p>
          <a:p>
            <a:endParaRPr lang="sv-SE" sz="2800" b="1" dirty="0"/>
          </a:p>
          <a:p>
            <a:r>
              <a:rPr lang="de-DE" sz="2400" b="1" dirty="0"/>
              <a:t>@</a:t>
            </a:r>
            <a:r>
              <a:rPr lang="de-DE" sz="2400" b="1" dirty="0" err="1"/>
              <a:t>for</a:t>
            </a:r>
            <a:r>
              <a:rPr lang="de-DE" sz="2400" b="1" dirty="0"/>
              <a:t>(time(t)| t #LT#7: </a:t>
            </a:r>
            <a:endParaRPr lang="de-DE" sz="2400" b="1" dirty="0" smtClean="0"/>
          </a:p>
          <a:p>
            <a:r>
              <a:rPr lang="de-DE" sz="2400" b="1" dirty="0" smtClean="0"/>
              <a:t>[</a:t>
            </a:r>
            <a:r>
              <a:rPr lang="de-DE" sz="2400" b="1" dirty="0" err="1"/>
              <a:t>IndBal</a:t>
            </a:r>
            <a:r>
              <a:rPr lang="de-DE" sz="2400" b="1" dirty="0"/>
              <a:t>] </a:t>
            </a:r>
            <a:r>
              <a:rPr lang="de-DE" sz="2400" b="1" dirty="0" err="1"/>
              <a:t>IndLag</a:t>
            </a:r>
            <a:r>
              <a:rPr lang="de-DE" sz="2400" b="1" dirty="0"/>
              <a:t>(t) + </a:t>
            </a:r>
            <a:r>
              <a:rPr lang="de-DE" sz="2400" b="1" dirty="0" err="1"/>
              <a:t>Trp</a:t>
            </a:r>
            <a:r>
              <a:rPr lang="de-DE" sz="2400" b="1" dirty="0"/>
              <a:t>(t) + Ext(t) - </a:t>
            </a:r>
            <a:r>
              <a:rPr lang="de-DE" sz="2400" b="1" dirty="0" err="1"/>
              <a:t>Forb</a:t>
            </a:r>
            <a:r>
              <a:rPr lang="de-DE" sz="2400" b="1" dirty="0"/>
              <a:t>(t) - </a:t>
            </a:r>
            <a:r>
              <a:rPr lang="de-DE" sz="2400" b="1" dirty="0" err="1"/>
              <a:t>IndLag</a:t>
            </a:r>
            <a:r>
              <a:rPr lang="de-DE" sz="2400" b="1" dirty="0"/>
              <a:t>(t+1) = 0) ;</a:t>
            </a:r>
          </a:p>
        </p:txBody>
      </p:sp>
    </p:spTree>
    <p:extLst>
      <p:ext uri="{BB962C8B-B14F-4D97-AF65-F5344CB8AC3E}">
        <p14:creationId xmlns:p14="http://schemas.microsoft.com/office/powerpoint/2010/main" val="1903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323528" y="2260559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b="1" dirty="0"/>
              <a:t>@for(</a:t>
            </a:r>
            <a:r>
              <a:rPr lang="sv-SE" sz="3200" b="1" dirty="0" err="1"/>
              <a:t>time</a:t>
            </a:r>
            <a:r>
              <a:rPr lang="sv-SE" sz="3200" b="1" dirty="0"/>
              <a:t>(t): [ILAGMAX]</a:t>
            </a:r>
            <a:r>
              <a:rPr lang="sv-SE" sz="3200" b="1" dirty="0" err="1"/>
              <a:t>IndLag</a:t>
            </a:r>
            <a:r>
              <a:rPr lang="sv-SE" sz="3200" b="1" dirty="0"/>
              <a:t>(t) &lt;= 4000</a:t>
            </a:r>
            <a:r>
              <a:rPr lang="sv-SE" sz="3200" b="1" dirty="0" smtClean="0"/>
              <a:t>);</a:t>
            </a:r>
          </a:p>
          <a:p>
            <a:endParaRPr lang="sv-SE" sz="3200" b="1" dirty="0"/>
          </a:p>
          <a:p>
            <a:r>
              <a:rPr lang="sv-SE" sz="3200" b="1" dirty="0"/>
              <a:t>@for(</a:t>
            </a:r>
            <a:r>
              <a:rPr lang="sv-SE" sz="3200" b="1" dirty="0" err="1"/>
              <a:t>time</a:t>
            </a:r>
            <a:r>
              <a:rPr lang="sv-SE" sz="3200" b="1" dirty="0"/>
              <a:t>(t): [ILAGMIN]</a:t>
            </a:r>
            <a:r>
              <a:rPr lang="sv-SE" sz="3200" b="1" dirty="0" err="1"/>
              <a:t>IndLag</a:t>
            </a:r>
            <a:r>
              <a:rPr lang="sv-SE" sz="3200" b="1" dirty="0"/>
              <a:t>(t) &gt;= 500);</a:t>
            </a:r>
          </a:p>
        </p:txBody>
      </p:sp>
    </p:spTree>
    <p:extLst>
      <p:ext uri="{BB962C8B-B14F-4D97-AF65-F5344CB8AC3E}">
        <p14:creationId xmlns:p14="http://schemas.microsoft.com/office/powerpoint/2010/main" val="281338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92517" y="1305342"/>
            <a:ext cx="71287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b="1" dirty="0"/>
              <a:t>!@for(</a:t>
            </a:r>
            <a:r>
              <a:rPr lang="sv-SE" sz="3200" b="1" dirty="0" err="1"/>
              <a:t>time</a:t>
            </a:r>
            <a:r>
              <a:rPr lang="sv-SE" sz="3200" b="1" dirty="0"/>
              <a:t>(t)| t #LT#7: </a:t>
            </a:r>
            <a:endParaRPr lang="sv-SE" sz="3200" b="1" dirty="0" smtClean="0"/>
          </a:p>
          <a:p>
            <a:r>
              <a:rPr lang="sv-SE" sz="3200" b="1" dirty="0" smtClean="0"/>
              <a:t>[</a:t>
            </a:r>
            <a:r>
              <a:rPr lang="sv-SE" sz="3200" b="1" dirty="0"/>
              <a:t>VLAGMAX] </a:t>
            </a:r>
            <a:r>
              <a:rPr lang="sv-SE" sz="3200" b="1" dirty="0" err="1"/>
              <a:t>VagLag</a:t>
            </a:r>
            <a:r>
              <a:rPr lang="sv-SE" sz="3200" b="1" dirty="0"/>
              <a:t>(t) &lt;= 0.6 * </a:t>
            </a:r>
            <a:r>
              <a:rPr lang="sv-SE" sz="3200" b="1" dirty="0" err="1"/>
              <a:t>Trp</a:t>
            </a:r>
            <a:r>
              <a:rPr lang="sv-SE" sz="3200" b="1" dirty="0"/>
              <a:t>(t+1</a:t>
            </a:r>
            <a:r>
              <a:rPr lang="sv-SE" sz="3200" b="1" dirty="0" smtClean="0"/>
              <a:t>));</a:t>
            </a:r>
          </a:p>
          <a:p>
            <a:endParaRPr lang="sv-SE" sz="3200" b="1" dirty="0"/>
          </a:p>
          <a:p>
            <a:r>
              <a:rPr lang="sv-SE" sz="3200" b="1" dirty="0" smtClean="0"/>
              <a:t> </a:t>
            </a:r>
            <a:endParaRPr lang="sv-SE" sz="3200" b="1" dirty="0"/>
          </a:p>
          <a:p>
            <a:r>
              <a:rPr lang="de-DE" sz="3200" b="1" dirty="0"/>
              <a:t>@</a:t>
            </a:r>
            <a:r>
              <a:rPr lang="de-DE" sz="3200" b="1" dirty="0" err="1"/>
              <a:t>for</a:t>
            </a:r>
            <a:r>
              <a:rPr lang="de-DE" sz="3200" b="1" dirty="0"/>
              <a:t>(time(t)| t #LT#7: </a:t>
            </a:r>
            <a:endParaRPr lang="de-DE" sz="3200" b="1" dirty="0" smtClean="0"/>
          </a:p>
          <a:p>
            <a:r>
              <a:rPr lang="de-DE" sz="3200" b="1" dirty="0" smtClean="0"/>
              <a:t>[</a:t>
            </a:r>
            <a:r>
              <a:rPr lang="de-DE" sz="3200" b="1" dirty="0"/>
              <a:t>VLAGMIN] </a:t>
            </a:r>
            <a:r>
              <a:rPr lang="de-DE" sz="3200" b="1" dirty="0" err="1"/>
              <a:t>VagLag</a:t>
            </a:r>
            <a:r>
              <a:rPr lang="de-DE" sz="3200" b="1" dirty="0"/>
              <a:t>(t) &gt;= 10); </a:t>
            </a:r>
          </a:p>
        </p:txBody>
      </p:sp>
    </p:spTree>
    <p:extLst>
      <p:ext uri="{BB962C8B-B14F-4D97-AF65-F5344CB8AC3E}">
        <p14:creationId xmlns:p14="http://schemas.microsoft.com/office/powerpoint/2010/main" val="25423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539552" y="692696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/>
              <a:t>@for(time(t)| t #LT#7: </a:t>
            </a:r>
            <a:endParaRPr lang="fr-FR" sz="4000" b="1" dirty="0" smtClean="0"/>
          </a:p>
          <a:p>
            <a:r>
              <a:rPr lang="fr-FR" sz="4000" b="1" dirty="0" smtClean="0"/>
              <a:t>[</a:t>
            </a:r>
            <a:r>
              <a:rPr lang="fr-FR" sz="4000" b="1" dirty="0"/>
              <a:t>TrpMAX] Trp(t) &lt;= 3000</a:t>
            </a:r>
            <a:r>
              <a:rPr lang="fr-FR" sz="4000" b="1" dirty="0" smtClean="0"/>
              <a:t>);</a:t>
            </a:r>
          </a:p>
          <a:p>
            <a:r>
              <a:rPr lang="fr-FR" sz="4000" b="1" dirty="0" smtClean="0"/>
              <a:t> </a:t>
            </a:r>
            <a:endParaRPr lang="fr-FR" sz="4000" b="1" dirty="0"/>
          </a:p>
          <a:p>
            <a:r>
              <a:rPr lang="sv-SE" sz="4000" b="1" dirty="0"/>
              <a:t>@for(</a:t>
            </a:r>
            <a:r>
              <a:rPr lang="sv-SE" sz="4000" b="1" dirty="0" err="1"/>
              <a:t>time</a:t>
            </a:r>
            <a:r>
              <a:rPr lang="sv-SE" sz="4000" b="1" dirty="0"/>
              <a:t>(t)| t #LT#7: </a:t>
            </a:r>
            <a:endParaRPr lang="sv-SE" sz="4000" b="1" dirty="0" smtClean="0"/>
          </a:p>
          <a:p>
            <a:r>
              <a:rPr lang="sv-SE" sz="4000" b="1" dirty="0" smtClean="0"/>
              <a:t>[</a:t>
            </a:r>
            <a:r>
              <a:rPr lang="sv-SE" sz="4000" b="1" dirty="0" err="1"/>
              <a:t>TrpMIN</a:t>
            </a:r>
            <a:r>
              <a:rPr lang="sv-SE" sz="4000" b="1" dirty="0"/>
              <a:t>] </a:t>
            </a:r>
            <a:r>
              <a:rPr lang="sv-SE" sz="4000" b="1" dirty="0" err="1"/>
              <a:t>Trp</a:t>
            </a:r>
            <a:r>
              <a:rPr lang="sv-SE" sz="4000" b="1" dirty="0"/>
              <a:t>(t) &gt;= 1500); </a:t>
            </a:r>
          </a:p>
          <a:p>
            <a:endParaRPr lang="sv-SE" sz="4000" b="1" dirty="0"/>
          </a:p>
          <a:p>
            <a:r>
              <a:rPr lang="de-DE" sz="4000" b="1" dirty="0"/>
              <a:t>@</a:t>
            </a:r>
            <a:r>
              <a:rPr lang="de-DE" sz="4000" b="1" dirty="0" err="1"/>
              <a:t>for</a:t>
            </a:r>
            <a:r>
              <a:rPr lang="de-DE" sz="4000" b="1" dirty="0"/>
              <a:t>(time(t)| t #GT#3: </a:t>
            </a:r>
            <a:endParaRPr lang="de-DE" sz="4000" b="1" dirty="0" smtClean="0"/>
          </a:p>
          <a:p>
            <a:r>
              <a:rPr lang="de-DE" sz="4000" b="1" dirty="0" smtClean="0"/>
              <a:t>[</a:t>
            </a:r>
            <a:r>
              <a:rPr lang="de-DE" sz="4000" b="1" dirty="0" err="1"/>
              <a:t>Extlim</a:t>
            </a:r>
            <a:r>
              <a:rPr lang="de-DE" sz="4000" b="1" dirty="0"/>
              <a:t>] Ext(t) = 0); </a:t>
            </a:r>
          </a:p>
        </p:txBody>
      </p:sp>
    </p:spTree>
    <p:extLst>
      <p:ext uri="{BB962C8B-B14F-4D97-AF65-F5344CB8AC3E}">
        <p14:creationId xmlns:p14="http://schemas.microsoft.com/office/powerpoint/2010/main" val="401571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b="1" dirty="0"/>
              <a:t>Introducerande lagerexempel från skogsindustriföretag </a:t>
            </a:r>
            <a:br>
              <a:rPr lang="sv-SE" b="1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marL="0" indent="0">
              <a:buNone/>
            </a:pPr>
            <a:endParaRPr lang="sv-SE" b="1" dirty="0" smtClean="0"/>
          </a:p>
          <a:p>
            <a:r>
              <a:rPr lang="sv-SE" i="1" dirty="0" smtClean="0"/>
              <a:t>Detta </a:t>
            </a:r>
            <a:r>
              <a:rPr lang="sv-SE" i="1" dirty="0"/>
              <a:t>lagerexempel är en </a:t>
            </a:r>
            <a:r>
              <a:rPr lang="sv-SE" i="1" dirty="0" smtClean="0"/>
              <a:t>delvis utvidgad och modifierad </a:t>
            </a:r>
            <a:r>
              <a:rPr lang="sv-SE" i="1" dirty="0"/>
              <a:t>version av ett internutbildningsunderlag, som har använts inom ett verkligt skogsindustriföretag</a:t>
            </a:r>
            <a:r>
              <a:rPr lang="sv-SE" i="1" dirty="0" smtClean="0"/>
              <a:t>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082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686531" y="980728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b="1" dirty="0"/>
              <a:t>data</a:t>
            </a:r>
            <a:r>
              <a:rPr lang="sv-SE" sz="2800" b="1" dirty="0" smtClean="0"/>
              <a:t>:</a:t>
            </a:r>
          </a:p>
          <a:p>
            <a:endParaRPr lang="sv-SE" sz="2800" b="1" dirty="0"/>
          </a:p>
          <a:p>
            <a:r>
              <a:rPr lang="sv-SE" sz="2800" b="1" dirty="0" err="1"/>
              <a:t>Forb</a:t>
            </a:r>
            <a:r>
              <a:rPr lang="sv-SE" sz="2800" b="1" dirty="0"/>
              <a:t> =     4000 3000 3000 4000 3000 3000 3000</a:t>
            </a:r>
            <a:r>
              <a:rPr lang="sv-SE" sz="2800" b="1" dirty="0" smtClean="0"/>
              <a:t>;</a:t>
            </a:r>
          </a:p>
          <a:p>
            <a:endParaRPr lang="sv-SE" sz="2800" b="1" dirty="0"/>
          </a:p>
          <a:p>
            <a:r>
              <a:rPr lang="da-DK" sz="2800" b="1" dirty="0"/>
              <a:t>@OLE('LT121102.XLS')= </a:t>
            </a:r>
            <a:endParaRPr lang="da-DK" sz="2800" b="1" dirty="0" smtClean="0"/>
          </a:p>
          <a:p>
            <a:r>
              <a:rPr lang="da-DK" sz="2800" b="1" dirty="0" smtClean="0"/>
              <a:t>VagLag,IndLag</a:t>
            </a:r>
            <a:r>
              <a:rPr lang="da-DK" sz="2800" b="1" dirty="0"/>
              <a:t>, Trp, Prod, Forb, Ext</a:t>
            </a:r>
            <a:r>
              <a:rPr lang="da-DK" sz="2800" b="1" dirty="0" smtClean="0"/>
              <a:t>;</a:t>
            </a:r>
          </a:p>
          <a:p>
            <a:endParaRPr lang="da-DK" sz="2800" b="1" dirty="0"/>
          </a:p>
          <a:p>
            <a:r>
              <a:rPr lang="sv-SE" sz="2800" b="1" dirty="0" err="1" smtClean="0"/>
              <a:t>Enddata</a:t>
            </a:r>
            <a:endParaRPr lang="sv-SE" sz="2800" b="1" dirty="0" smtClean="0"/>
          </a:p>
          <a:p>
            <a:endParaRPr lang="sv-SE" sz="2800" b="1" dirty="0"/>
          </a:p>
          <a:p>
            <a:r>
              <a:rPr lang="sv-SE" sz="2800" b="1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50559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606202"/>
              </p:ext>
            </p:extLst>
          </p:nvPr>
        </p:nvGraphicFramePr>
        <p:xfrm>
          <a:off x="396266" y="908720"/>
          <a:ext cx="8366644" cy="5040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Kalkylblad" r:id="rId3" imgW="4648112" imgH="2800291" progId="Excel.Sheet.8">
                  <p:embed/>
                </p:oleObj>
              </mc:Choice>
              <mc:Fallback>
                <p:oleObj name="Kalkylblad" r:id="rId3" imgW="4648112" imgH="2800291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266" y="908720"/>
                        <a:ext cx="8366644" cy="5040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06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00852"/>
            <a:ext cx="8280920" cy="5510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68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13" y="980728"/>
            <a:ext cx="8520872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940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19" y="980728"/>
            <a:ext cx="8395564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19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1332"/>
            <a:ext cx="7890984" cy="6356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321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755576" y="2564904"/>
            <a:ext cx="63367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Global optimal solution found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Objective value:                             0.1335067E+08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Infeasibilities</a:t>
            </a:r>
            <a:r>
              <a:rPr lang="en-US" sz="2400" b="1" dirty="0">
                <a:solidFill>
                  <a:srgbClr val="002060"/>
                </a:solidFill>
              </a:rPr>
              <a:t>:                              </a:t>
            </a:r>
            <a:r>
              <a:rPr lang="en-US" sz="2400" b="1" dirty="0" smtClean="0">
                <a:solidFill>
                  <a:srgbClr val="002060"/>
                </a:solidFill>
              </a:rPr>
              <a:t>   0.000000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Total </a:t>
            </a:r>
            <a:r>
              <a:rPr lang="en-US" sz="2400" b="1" dirty="0">
                <a:solidFill>
                  <a:srgbClr val="002060"/>
                </a:solidFill>
              </a:rPr>
              <a:t>solver iterations:                            12</a:t>
            </a:r>
            <a:endParaRPr lang="sv-SE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0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 fontScale="77500" lnSpcReduction="20000"/>
          </a:bodyPr>
          <a:lstStyle/>
          <a:p>
            <a:endParaRPr lang="sv-SE" dirty="0"/>
          </a:p>
          <a:p>
            <a:r>
              <a:rPr lang="sv-SE" dirty="0">
                <a:solidFill>
                  <a:srgbClr val="FF0000"/>
                </a:solidFill>
              </a:rPr>
              <a:t>                       </a:t>
            </a:r>
            <a:r>
              <a:rPr lang="sv-SE" b="1" dirty="0" err="1">
                <a:solidFill>
                  <a:srgbClr val="FF0000"/>
                </a:solidFill>
              </a:rPr>
              <a:t>Variable</a:t>
            </a:r>
            <a:r>
              <a:rPr lang="sv-SE" b="1" dirty="0">
                <a:solidFill>
                  <a:srgbClr val="FF0000"/>
                </a:solidFill>
              </a:rPr>
              <a:t>           </a:t>
            </a:r>
            <a:r>
              <a:rPr lang="sv-SE" b="1" dirty="0" err="1">
                <a:solidFill>
                  <a:srgbClr val="FF0000"/>
                </a:solidFill>
              </a:rPr>
              <a:t>Value</a:t>
            </a:r>
            <a:r>
              <a:rPr lang="sv-SE" b="1" dirty="0">
                <a:solidFill>
                  <a:srgbClr val="FF0000"/>
                </a:solidFill>
              </a:rPr>
              <a:t>        </a:t>
            </a:r>
            <a:r>
              <a:rPr lang="sv-SE" b="1" dirty="0" smtClean="0">
                <a:solidFill>
                  <a:srgbClr val="FF0000"/>
                </a:solidFill>
              </a:rPr>
              <a:t>	  </a:t>
            </a:r>
            <a:r>
              <a:rPr lang="sv-SE" b="1" dirty="0" err="1" smtClean="0">
                <a:solidFill>
                  <a:srgbClr val="FF0000"/>
                </a:solidFill>
              </a:rPr>
              <a:t>Reduced</a:t>
            </a:r>
            <a:r>
              <a:rPr lang="sv-SE" b="1" dirty="0" smtClean="0">
                <a:solidFill>
                  <a:srgbClr val="FF0000"/>
                </a:solidFill>
              </a:rPr>
              <a:t> </a:t>
            </a:r>
            <a:r>
              <a:rPr lang="sv-SE" b="1" dirty="0" err="1">
                <a:solidFill>
                  <a:srgbClr val="FF0000"/>
                </a:solidFill>
              </a:rPr>
              <a:t>Cost</a:t>
            </a:r>
            <a:endParaRPr lang="sv-SE" b="1" dirty="0">
              <a:solidFill>
                <a:srgbClr val="FF0000"/>
              </a:solidFill>
            </a:endParaRPr>
          </a:p>
          <a:p>
            <a:r>
              <a:rPr lang="sv-SE" b="1" dirty="0"/>
              <a:t>                            </a:t>
            </a:r>
            <a:r>
              <a:rPr lang="sv-SE" b="1" dirty="0">
                <a:solidFill>
                  <a:srgbClr val="0070C0"/>
                </a:solidFill>
              </a:rPr>
              <a:t>NUV       0.1335067E+08      </a:t>
            </a:r>
            <a:r>
              <a:rPr lang="sv-SE" b="1" dirty="0" smtClean="0"/>
              <a:t>0.000000</a:t>
            </a:r>
            <a:endParaRPr lang="sv-SE" b="1" dirty="0"/>
          </a:p>
          <a:p>
            <a:r>
              <a:rPr lang="sv-SE" b="1" dirty="0"/>
              <a:t>                              R       0.4166667E-02        </a:t>
            </a:r>
            <a:r>
              <a:rPr lang="sv-SE" b="1" dirty="0" smtClean="0"/>
              <a:t>   0.000000</a:t>
            </a:r>
            <a:endParaRPr lang="sv-SE" b="1" dirty="0"/>
          </a:p>
          <a:p>
            <a:r>
              <a:rPr lang="sv-SE" b="1" dirty="0"/>
              <a:t>                     INDLAG( 1)        3000.000            0.000000</a:t>
            </a:r>
          </a:p>
          <a:p>
            <a:r>
              <a:rPr lang="sv-SE" b="1" dirty="0"/>
              <a:t>                     INDLAG( 2)        1000.000            0.000000</a:t>
            </a:r>
          </a:p>
          <a:p>
            <a:r>
              <a:rPr lang="sv-SE" b="1" dirty="0"/>
              <a:t>                     INDLAG( 3)        1000.000            0.000000</a:t>
            </a:r>
          </a:p>
          <a:p>
            <a:r>
              <a:rPr lang="sv-SE" b="1" dirty="0"/>
              <a:t>                     INDLAG( 4)        1500.000            0.000000</a:t>
            </a:r>
          </a:p>
          <a:p>
            <a:r>
              <a:rPr lang="sv-SE" b="1" dirty="0"/>
              <a:t>                     INDLAG( 5)        500.0000            0.000000</a:t>
            </a:r>
          </a:p>
          <a:p>
            <a:r>
              <a:rPr lang="sv-SE" b="1" dirty="0"/>
              <a:t>                     INDLAG( 6)        500.0000            0.000000</a:t>
            </a:r>
          </a:p>
          <a:p>
            <a:r>
              <a:rPr lang="sv-SE" b="1" dirty="0"/>
              <a:t>                     INDLAG( 7)        500.0000            </a:t>
            </a:r>
            <a:r>
              <a:rPr lang="sv-SE" b="1" dirty="0" smtClean="0"/>
              <a:t>0.000000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403778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sv-SE" dirty="0" smtClean="0"/>
              <a:t>		 </a:t>
            </a:r>
            <a:r>
              <a:rPr lang="sv-SE" b="1" dirty="0" smtClean="0"/>
              <a:t>VAGLAG</a:t>
            </a:r>
            <a:r>
              <a:rPr lang="sv-SE" b="1" dirty="0"/>
              <a:t>( 1)        3000.000            0.000000</a:t>
            </a:r>
          </a:p>
          <a:p>
            <a:r>
              <a:rPr lang="sv-SE" sz="2800" b="1" dirty="0"/>
              <a:t>                     VAGLAG( 2)        1000.000            0.000000</a:t>
            </a:r>
          </a:p>
          <a:p>
            <a:r>
              <a:rPr lang="sv-SE" sz="2800" b="1" dirty="0"/>
              <a:t>                     VAGLAG( 3)        10.00000            0.000000</a:t>
            </a:r>
          </a:p>
          <a:p>
            <a:r>
              <a:rPr lang="sv-SE" sz="2800" b="1" dirty="0"/>
              <a:t>                     VAGLAG( 4)        10.00000            0.000000</a:t>
            </a:r>
          </a:p>
          <a:p>
            <a:r>
              <a:rPr lang="sv-SE" sz="2800" b="1" dirty="0"/>
              <a:t>                     VAGLAG( 5)        10.00000            0.000000</a:t>
            </a:r>
          </a:p>
          <a:p>
            <a:r>
              <a:rPr lang="sv-SE" sz="2800" b="1" dirty="0"/>
              <a:t>                     VAGLAG( 6)        10.00000            0.000000</a:t>
            </a:r>
          </a:p>
          <a:p>
            <a:r>
              <a:rPr lang="sv-SE" sz="2800" b="1" dirty="0"/>
              <a:t>                     VAGLAG( 7)        0.000000            </a:t>
            </a:r>
            <a:r>
              <a:rPr lang="sv-SE" sz="2800" b="1" dirty="0">
                <a:solidFill>
                  <a:srgbClr val="FF0000"/>
                </a:solidFill>
              </a:rPr>
              <a:t>323.9916</a:t>
            </a:r>
          </a:p>
        </p:txBody>
      </p:sp>
    </p:spTree>
    <p:extLst>
      <p:ext uri="{BB962C8B-B14F-4D97-AF65-F5344CB8AC3E}">
        <p14:creationId xmlns:p14="http://schemas.microsoft.com/office/powerpoint/2010/main" val="396653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/>
              <a:t> </a:t>
            </a:r>
            <a:r>
              <a:rPr lang="sv-SE" dirty="0" smtClean="0"/>
              <a:t>	</a:t>
            </a:r>
            <a:r>
              <a:rPr lang="sv-SE" b="1" dirty="0" smtClean="0"/>
              <a:t>	     TRP</a:t>
            </a:r>
            <a:r>
              <a:rPr lang="sv-SE" b="1" dirty="0"/>
              <a:t>( 1)        2000.000            0.000000</a:t>
            </a:r>
          </a:p>
          <a:p>
            <a:r>
              <a:rPr lang="sv-SE" b="1" dirty="0"/>
              <a:t>                        TRP( 2)        3000.000            0.000000</a:t>
            </a:r>
          </a:p>
          <a:p>
            <a:r>
              <a:rPr lang="sv-SE" b="1" dirty="0"/>
              <a:t>                        TRP( 3)        3000.000            0.000000</a:t>
            </a:r>
          </a:p>
          <a:p>
            <a:r>
              <a:rPr lang="sv-SE" b="1" dirty="0"/>
              <a:t>                        TRP( 4)        3000.000            0.000000</a:t>
            </a:r>
          </a:p>
          <a:p>
            <a:r>
              <a:rPr lang="sv-SE" b="1" dirty="0"/>
              <a:t>                        TRP( 5)        3000.000            0.000000</a:t>
            </a:r>
          </a:p>
          <a:p>
            <a:r>
              <a:rPr lang="sv-SE" b="1" dirty="0"/>
              <a:t>                        TRP( 6)        3000.000            0.000000</a:t>
            </a:r>
          </a:p>
          <a:p>
            <a:r>
              <a:rPr lang="sv-SE" b="1" dirty="0"/>
              <a:t>                        TRP( 7)        0.000000            0.000000</a:t>
            </a:r>
          </a:p>
        </p:txBody>
      </p:sp>
    </p:spTree>
    <p:extLst>
      <p:ext uri="{BB962C8B-B14F-4D97-AF65-F5344CB8AC3E}">
        <p14:creationId xmlns:p14="http://schemas.microsoft.com/office/powerpoint/2010/main" val="6081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b="1" dirty="0">
                <a:solidFill>
                  <a:srgbClr val="FF0000"/>
                </a:solidFill>
              </a:rPr>
              <a:t>Du är ansvarig för virkesförsörjningen och ska planera massavedförsörjningen de närmaste sex månaderna, april – september</a:t>
            </a:r>
            <a:r>
              <a:rPr lang="sv-SE" b="1" dirty="0" smtClean="0">
                <a:solidFill>
                  <a:srgbClr val="FF0000"/>
                </a:solidFill>
              </a:rPr>
              <a:t>.</a:t>
            </a:r>
          </a:p>
          <a:p>
            <a:endParaRPr lang="sv-SE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SE" b="1" i="1" dirty="0">
                <a:solidFill>
                  <a:srgbClr val="002060"/>
                </a:solidFill>
              </a:rPr>
              <a:t>Du måste beakta följande delar av företaget och dess verksamhet:</a:t>
            </a:r>
          </a:p>
          <a:p>
            <a:r>
              <a:rPr lang="sv-SE" dirty="0"/>
              <a:t>En massafabrik, </a:t>
            </a:r>
            <a:endParaRPr lang="sv-SE" dirty="0" smtClean="0"/>
          </a:p>
          <a:p>
            <a:r>
              <a:rPr lang="sv-SE" dirty="0" smtClean="0"/>
              <a:t>en </a:t>
            </a:r>
            <a:r>
              <a:rPr lang="sv-SE" dirty="0"/>
              <a:t>transportflotta, </a:t>
            </a:r>
            <a:endParaRPr lang="sv-SE" dirty="0" smtClean="0"/>
          </a:p>
          <a:p>
            <a:r>
              <a:rPr lang="sv-SE" dirty="0" smtClean="0"/>
              <a:t>ett </a:t>
            </a:r>
            <a:r>
              <a:rPr lang="sv-SE" dirty="0"/>
              <a:t>”producerande” distrikt (d.v.s. ett distrikt där skoglig drivning äger rum), </a:t>
            </a:r>
            <a:endParaRPr lang="sv-SE" dirty="0" smtClean="0"/>
          </a:p>
          <a:p>
            <a:r>
              <a:rPr lang="sv-SE" dirty="0" smtClean="0"/>
              <a:t>en </a:t>
            </a:r>
            <a:r>
              <a:rPr lang="sv-SE" dirty="0"/>
              <a:t>extern leverantör </a:t>
            </a:r>
            <a:endParaRPr lang="sv-SE" dirty="0" smtClean="0"/>
          </a:p>
          <a:p>
            <a:r>
              <a:rPr lang="sv-SE" dirty="0" smtClean="0"/>
              <a:t>samt </a:t>
            </a:r>
            <a:r>
              <a:rPr lang="sv-SE" dirty="0"/>
              <a:t>ett skogsterminalområde som kan hyras med kort varsel.</a:t>
            </a:r>
          </a:p>
          <a:p>
            <a:pPr marL="0" indent="0">
              <a:buNone/>
            </a:pPr>
            <a:r>
              <a:rPr lang="sv-SE" dirty="0"/>
              <a:t> 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16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lvl="1" indent="0">
              <a:buNone/>
            </a:pPr>
            <a:r>
              <a:rPr lang="sv-SE" dirty="0" smtClean="0"/>
              <a:t>		    </a:t>
            </a:r>
            <a:r>
              <a:rPr lang="sv-SE" sz="3300" b="1" dirty="0" smtClean="0"/>
              <a:t> </a:t>
            </a:r>
            <a:r>
              <a:rPr lang="pl-PL" sz="3300" b="1" dirty="0" smtClean="0"/>
              <a:t>PROD</a:t>
            </a:r>
            <a:r>
              <a:rPr lang="pl-PL" sz="3300" b="1" dirty="0"/>
              <a:t>( 1)        0.000000            </a:t>
            </a:r>
            <a:r>
              <a:rPr lang="pl-PL" sz="3300" b="1" dirty="0">
                <a:solidFill>
                  <a:srgbClr val="FF0000"/>
                </a:solidFill>
              </a:rPr>
              <a:t>10.28968</a:t>
            </a:r>
          </a:p>
          <a:p>
            <a:r>
              <a:rPr lang="pl-PL" sz="3300" b="1" dirty="0"/>
              <a:t>                       PROD( 2)        2010.000            0.000000</a:t>
            </a:r>
          </a:p>
          <a:p>
            <a:r>
              <a:rPr lang="pl-PL" sz="3300" b="1" dirty="0"/>
              <a:t>                       PROD( 3)        3000.000            0.000000</a:t>
            </a:r>
          </a:p>
          <a:p>
            <a:r>
              <a:rPr lang="pl-PL" sz="3300" b="1" dirty="0"/>
              <a:t>                       PROD( 4)        3000.000            0.000000</a:t>
            </a:r>
          </a:p>
          <a:p>
            <a:r>
              <a:rPr lang="pl-PL" sz="3300" b="1" dirty="0"/>
              <a:t>                       PROD( 5)        3000.000            0.000000</a:t>
            </a:r>
          </a:p>
          <a:p>
            <a:r>
              <a:rPr lang="pl-PL" sz="3300" b="1" dirty="0"/>
              <a:t>                       PROD( 6)        2990.000            0.000000</a:t>
            </a:r>
          </a:p>
          <a:p>
            <a:r>
              <a:rPr lang="pl-PL" sz="3300" b="1" dirty="0"/>
              <a:t>                       PROD( 7)        0.000000            0.000000</a:t>
            </a:r>
            <a:endParaRPr lang="sv-SE" sz="3300" b="1" dirty="0"/>
          </a:p>
        </p:txBody>
      </p:sp>
    </p:spTree>
    <p:extLst>
      <p:ext uri="{BB962C8B-B14F-4D97-AF65-F5344CB8AC3E}">
        <p14:creationId xmlns:p14="http://schemas.microsoft.com/office/powerpoint/2010/main" val="410170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b="1" dirty="0"/>
              <a:t> </a:t>
            </a:r>
            <a:r>
              <a:rPr lang="da-DK" b="1" dirty="0" smtClean="0"/>
              <a:t>                      </a:t>
            </a:r>
            <a:r>
              <a:rPr lang="da-DK" b="1" dirty="0"/>
              <a:t>FORB( 1)        4000.000            0.000000</a:t>
            </a:r>
          </a:p>
          <a:p>
            <a:r>
              <a:rPr lang="da-DK" b="1" dirty="0"/>
              <a:t>                       FORB( 2)        3000.000            0.000000</a:t>
            </a:r>
          </a:p>
          <a:p>
            <a:r>
              <a:rPr lang="da-DK" b="1" dirty="0"/>
              <a:t>                       FORB( 3)        3000.000            0.000000</a:t>
            </a:r>
          </a:p>
          <a:p>
            <a:r>
              <a:rPr lang="da-DK" b="1" dirty="0"/>
              <a:t>                       FORB( 4)        4000.000            0.000000</a:t>
            </a:r>
          </a:p>
          <a:p>
            <a:r>
              <a:rPr lang="da-DK" b="1" dirty="0"/>
              <a:t>                       FORB( 5)        3000.000            0.000000</a:t>
            </a:r>
          </a:p>
          <a:p>
            <a:r>
              <a:rPr lang="da-DK" b="1" dirty="0"/>
              <a:t>                       FORB( 6)        3000.000            0.000000</a:t>
            </a:r>
          </a:p>
          <a:p>
            <a:r>
              <a:rPr lang="da-DK" b="1" dirty="0"/>
              <a:t>                       FORB( 7)        3000.000            0.000000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27174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                        </a:t>
            </a:r>
            <a:r>
              <a:rPr lang="en-US" b="1" dirty="0"/>
              <a:t>EXT( 1)        0.000000            </a:t>
            </a:r>
            <a:r>
              <a:rPr lang="en-US" b="1" dirty="0">
                <a:solidFill>
                  <a:srgbClr val="FF0000"/>
                </a:solidFill>
              </a:rPr>
              <a:t>32.99487</a:t>
            </a:r>
          </a:p>
          <a:p>
            <a:r>
              <a:rPr lang="en-US" b="1" dirty="0"/>
              <a:t>                        EXT( 2)        0.000000            </a:t>
            </a:r>
            <a:r>
              <a:rPr lang="en-US" b="1" dirty="0">
                <a:solidFill>
                  <a:srgbClr val="FF0000"/>
                </a:solidFill>
              </a:rPr>
              <a:t>16.46306</a:t>
            </a:r>
          </a:p>
          <a:p>
            <a:r>
              <a:rPr lang="en-US" b="1" dirty="0"/>
              <a:t>                        EXT( 3)        500.0000            0.000000</a:t>
            </a:r>
          </a:p>
          <a:p>
            <a:r>
              <a:rPr lang="en-US" b="1" dirty="0"/>
              <a:t>                        EXT( 4)        0.000000            0.000000</a:t>
            </a:r>
          </a:p>
          <a:p>
            <a:r>
              <a:rPr lang="en-US" b="1" dirty="0"/>
              <a:t>                        EXT( 5)        0.000000            0.000000</a:t>
            </a:r>
          </a:p>
          <a:p>
            <a:r>
              <a:rPr lang="en-US" b="1" dirty="0"/>
              <a:t>                        EXT( 6)        0.000000            0.000000</a:t>
            </a:r>
          </a:p>
          <a:p>
            <a:r>
              <a:rPr lang="en-US" b="1" dirty="0"/>
              <a:t>                        EXT( 7)        0.000000            0.000000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12199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sz="1900" dirty="0" smtClean="0"/>
              <a:t>	</a:t>
            </a:r>
            <a:r>
              <a:rPr lang="en-US" sz="2000" b="1" dirty="0" smtClean="0">
                <a:solidFill>
                  <a:srgbClr val="FF0000"/>
                </a:solidFill>
              </a:rPr>
              <a:t>Row    		Slack </a:t>
            </a:r>
            <a:r>
              <a:rPr lang="en-US" sz="2000" b="1" dirty="0">
                <a:solidFill>
                  <a:srgbClr val="FF0000"/>
                </a:solidFill>
              </a:rPr>
              <a:t>or Surplus   </a:t>
            </a:r>
            <a:r>
              <a:rPr lang="en-US" sz="2000" b="1" dirty="0" smtClean="0">
                <a:solidFill>
                  <a:srgbClr val="FF0000"/>
                </a:solidFill>
              </a:rPr>
              <a:t>Dual </a:t>
            </a:r>
            <a:r>
              <a:rPr lang="en-US" sz="2000" b="1" dirty="0">
                <a:solidFill>
                  <a:srgbClr val="FF0000"/>
                </a:solidFill>
              </a:rPr>
              <a:t>Price</a:t>
            </a:r>
          </a:p>
          <a:p>
            <a:r>
              <a:rPr lang="en-US" sz="2000" dirty="0"/>
              <a:t>                              </a:t>
            </a:r>
            <a:r>
              <a:rPr lang="en-US" sz="2000" b="1" dirty="0"/>
              <a:t>1       </a:t>
            </a:r>
            <a:r>
              <a:rPr lang="en-US" sz="2000" b="1" dirty="0" smtClean="0"/>
              <a:t>		0.1335067E+08   	1.000000</a:t>
            </a:r>
            <a:endParaRPr lang="en-US" sz="2000" b="1" dirty="0"/>
          </a:p>
          <a:p>
            <a:r>
              <a:rPr lang="en-US" sz="2000" b="1" dirty="0"/>
              <a:t>                              2        </a:t>
            </a:r>
            <a:r>
              <a:rPr lang="en-US" sz="2000" b="1" dirty="0" smtClean="0"/>
              <a:t>		0.000000	1.000000</a:t>
            </a:r>
            <a:endParaRPr lang="en-US" sz="2000" b="1" dirty="0"/>
          </a:p>
          <a:p>
            <a:r>
              <a:rPr lang="en-US" sz="2000" b="1" dirty="0"/>
              <a:t>                           RATE        </a:t>
            </a:r>
            <a:r>
              <a:rPr lang="en-US" sz="2000" b="1" dirty="0" smtClean="0"/>
              <a:t>	0.000000          	-</a:t>
            </a:r>
            <a:r>
              <a:rPr lang="en-US" sz="2000" b="1" dirty="0"/>
              <a:t>0.4432615E+08</a:t>
            </a:r>
          </a:p>
          <a:p>
            <a:r>
              <a:rPr lang="en-US" sz="2000" b="1" dirty="0"/>
              <a:t>                           VAG0       </a:t>
            </a:r>
            <a:r>
              <a:rPr lang="en-US" sz="2000" b="1" dirty="0" smtClean="0"/>
              <a:t>	0.000000          	305.5914</a:t>
            </a:r>
            <a:endParaRPr lang="en-US" sz="2000" b="1" dirty="0"/>
          </a:p>
          <a:p>
            <a:r>
              <a:rPr lang="en-US" sz="2000" b="1" dirty="0"/>
              <a:t>                           IND0        </a:t>
            </a:r>
            <a:r>
              <a:rPr lang="en-US" sz="2000" b="1" dirty="0" smtClean="0"/>
              <a:t>	0.000000          	350.4043</a:t>
            </a:r>
            <a:endParaRPr lang="en-US" sz="2000" b="1" dirty="0"/>
          </a:p>
          <a:p>
            <a:r>
              <a:rPr lang="en-US" sz="2000" b="1" dirty="0"/>
              <a:t>                        SUMPROD </a:t>
            </a:r>
            <a:r>
              <a:rPr lang="en-US" sz="2000" b="1" dirty="0" smtClean="0"/>
              <a:t>	0.000000          	236.2137</a:t>
            </a:r>
            <a:endParaRPr lang="en-US" sz="2000" b="1" dirty="0"/>
          </a:p>
          <a:p>
            <a:r>
              <a:rPr lang="en-US" sz="2000" b="1" dirty="0"/>
              <a:t>                              7        </a:t>
            </a:r>
            <a:r>
              <a:rPr lang="en-US" sz="2000" b="1" dirty="0" smtClean="0"/>
              <a:t>		0.000000 	0.000000</a:t>
            </a:r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19615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b="1" dirty="0" smtClean="0"/>
              <a:t>                     </a:t>
            </a:r>
            <a:r>
              <a:rPr lang="sv-SE" b="1" dirty="0"/>
              <a:t>VAGBAL( 1)        0.000000           -315.5498</a:t>
            </a:r>
          </a:p>
          <a:p>
            <a:r>
              <a:rPr lang="sv-SE" b="1" dirty="0"/>
              <a:t>                     VAGBAL( 2)        0.000000           -325.4668</a:t>
            </a:r>
          </a:p>
          <a:p>
            <a:r>
              <a:rPr lang="sv-SE" b="1" dirty="0"/>
              <a:t>                     VAGBAL( 3)        0.000000           -325.0957</a:t>
            </a:r>
          </a:p>
          <a:p>
            <a:r>
              <a:rPr lang="sv-SE" b="1" dirty="0"/>
              <a:t>                     VAGBAL( 4)        0.000000           -324.7262</a:t>
            </a:r>
          </a:p>
          <a:p>
            <a:r>
              <a:rPr lang="sv-SE" b="1" dirty="0"/>
              <a:t>                     VAGBAL( 5)        0.000000           -324.3581</a:t>
            </a:r>
          </a:p>
          <a:p>
            <a:r>
              <a:rPr lang="sv-SE" b="1" dirty="0"/>
              <a:t>                     VAGBAL( 6)        0.000000           -</a:t>
            </a:r>
            <a:r>
              <a:rPr lang="sv-SE" b="1" dirty="0" smtClean="0"/>
              <a:t>323.9916</a:t>
            </a:r>
          </a:p>
          <a:p>
            <a:endParaRPr lang="sv-SE" b="1" dirty="0"/>
          </a:p>
          <a:p>
            <a:r>
              <a:rPr lang="sv-SE" b="1" dirty="0"/>
              <a:t>                     INDBAL( 1)        0.000000           -365.3419</a:t>
            </a:r>
          </a:p>
          <a:p>
            <a:r>
              <a:rPr lang="sv-SE" b="1" dirty="0"/>
              <a:t>                     INDBAL( 2)        0.000000           -380.2175</a:t>
            </a:r>
          </a:p>
          <a:p>
            <a:r>
              <a:rPr lang="sv-SE" b="1" dirty="0"/>
              <a:t>                     INDBAL( 3)        0.000000           -395.0311</a:t>
            </a:r>
          </a:p>
          <a:p>
            <a:r>
              <a:rPr lang="sv-SE" b="1" dirty="0"/>
              <a:t>                     INDBAL( 4)        0.000000           -409.7832</a:t>
            </a:r>
          </a:p>
          <a:p>
            <a:r>
              <a:rPr lang="sv-SE" b="1" dirty="0"/>
              <a:t>                     INDBAL( 5)        0.000000           -424.4739</a:t>
            </a:r>
          </a:p>
          <a:p>
            <a:r>
              <a:rPr lang="sv-SE" b="1" dirty="0"/>
              <a:t>                     INDBAL( 6)        0.000000           -439.1036</a:t>
            </a:r>
          </a:p>
        </p:txBody>
      </p:sp>
    </p:spTree>
    <p:extLst>
      <p:ext uri="{BB962C8B-B14F-4D97-AF65-F5344CB8AC3E}">
        <p14:creationId xmlns:p14="http://schemas.microsoft.com/office/powerpoint/2010/main" val="306174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v-SE" b="1" dirty="0" smtClean="0"/>
              <a:t>                    </a:t>
            </a:r>
            <a:r>
              <a:rPr lang="sv-SE" b="1" dirty="0"/>
              <a:t>ILAGMAX( 1)        1000.000            0.000000</a:t>
            </a:r>
          </a:p>
          <a:p>
            <a:r>
              <a:rPr lang="sv-SE" b="1" dirty="0"/>
              <a:t>                    ILAGMAX( 2)        3000.000            0.000000</a:t>
            </a:r>
          </a:p>
          <a:p>
            <a:r>
              <a:rPr lang="sv-SE" b="1" dirty="0"/>
              <a:t>                    ILAGMAX( 3)        3000.000            0.000000</a:t>
            </a:r>
          </a:p>
          <a:p>
            <a:r>
              <a:rPr lang="sv-SE" b="1" dirty="0"/>
              <a:t>                    ILAGMAX( 4)        2500.000            0.000000</a:t>
            </a:r>
          </a:p>
          <a:p>
            <a:r>
              <a:rPr lang="sv-SE" b="1" dirty="0"/>
              <a:t>                    ILAGMAX( 5)        3500.000            0.000000</a:t>
            </a:r>
          </a:p>
          <a:p>
            <a:r>
              <a:rPr lang="sv-SE" b="1" dirty="0"/>
              <a:t>                    ILAGMAX( 6)        3500.000            0.000000</a:t>
            </a:r>
          </a:p>
          <a:p>
            <a:r>
              <a:rPr lang="sv-SE" b="1" dirty="0"/>
              <a:t>                    ILAGMAX( 7)        3500.000            </a:t>
            </a:r>
            <a:r>
              <a:rPr lang="sv-SE" b="1" dirty="0" smtClean="0"/>
              <a:t>0.000000</a:t>
            </a:r>
          </a:p>
          <a:p>
            <a:endParaRPr lang="sv-SE" b="1" dirty="0"/>
          </a:p>
          <a:p>
            <a:r>
              <a:rPr lang="sv-SE" b="1" dirty="0"/>
              <a:t>                    ILAGMIN( 1)        2500.000            0.000000</a:t>
            </a:r>
          </a:p>
          <a:p>
            <a:r>
              <a:rPr lang="sv-SE" b="1" dirty="0"/>
              <a:t>                    ILAGMIN( 2)        500.0000            0.000000</a:t>
            </a:r>
          </a:p>
          <a:p>
            <a:r>
              <a:rPr lang="sv-SE" b="1" dirty="0"/>
              <a:t>                    ILAGMIN( 3)        500.0000            0.000000</a:t>
            </a:r>
          </a:p>
          <a:p>
            <a:r>
              <a:rPr lang="sv-SE" b="1" dirty="0"/>
              <a:t>                    ILAGMIN( 4)        1000.000            0.000000</a:t>
            </a:r>
          </a:p>
          <a:p>
            <a:r>
              <a:rPr lang="sv-SE" b="1" dirty="0"/>
              <a:t>                    ILAGMIN( 5)        0.000000            0.000000</a:t>
            </a:r>
          </a:p>
          <a:p>
            <a:r>
              <a:rPr lang="sv-SE" b="1" dirty="0"/>
              <a:t>                    ILAGMIN( 6)        0.000000            0.000000</a:t>
            </a:r>
          </a:p>
          <a:p>
            <a:r>
              <a:rPr lang="sv-SE" b="1" dirty="0"/>
              <a:t>                    ILAGMIN( 7)        0.000000           </a:t>
            </a:r>
            <a:r>
              <a:rPr lang="sv-SE" b="1" dirty="0">
                <a:solidFill>
                  <a:srgbClr val="FF0000"/>
                </a:solidFill>
              </a:rPr>
              <a:t>-439.1036</a:t>
            </a:r>
          </a:p>
        </p:txBody>
      </p:sp>
    </p:spTree>
    <p:extLst>
      <p:ext uri="{BB962C8B-B14F-4D97-AF65-F5344CB8AC3E}">
        <p14:creationId xmlns:p14="http://schemas.microsoft.com/office/powerpoint/2010/main" val="377930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>
            <a:noAutofit/>
          </a:bodyPr>
          <a:lstStyle/>
          <a:p>
            <a:r>
              <a:rPr lang="sv-SE" sz="1600" b="1" dirty="0" smtClean="0"/>
              <a:t>                    </a:t>
            </a:r>
            <a:r>
              <a:rPr lang="sv-SE" sz="1600" b="1" dirty="0"/>
              <a:t>VLAGMIN( 1)        2990.000            0.000000</a:t>
            </a:r>
          </a:p>
          <a:p>
            <a:r>
              <a:rPr lang="sv-SE" sz="1600" b="1" dirty="0"/>
              <a:t>                    VLAGMIN( 2)        990.0000            0.000000</a:t>
            </a:r>
          </a:p>
          <a:p>
            <a:r>
              <a:rPr lang="sv-SE" sz="1600" b="1" dirty="0"/>
              <a:t>                    VLAGMIN( 3)        0.000000           -10.24689</a:t>
            </a:r>
          </a:p>
          <a:p>
            <a:r>
              <a:rPr lang="sv-SE" sz="1600" b="1" dirty="0"/>
              <a:t>                    VLAGMIN( 4)        0.000000           -10.20429</a:t>
            </a:r>
          </a:p>
          <a:p>
            <a:r>
              <a:rPr lang="sv-SE" sz="1600" b="1" dirty="0"/>
              <a:t>                    VLAGMIN( 5)        0.000000           -10.16186</a:t>
            </a:r>
          </a:p>
          <a:p>
            <a:r>
              <a:rPr lang="sv-SE" sz="1600" b="1" dirty="0"/>
              <a:t>                    VLAGMIN( 6)        0.000000           -</a:t>
            </a:r>
            <a:r>
              <a:rPr lang="sv-SE" sz="1600" b="1" dirty="0" smtClean="0"/>
              <a:t>10.11960</a:t>
            </a:r>
          </a:p>
          <a:p>
            <a:endParaRPr lang="sv-SE" sz="1600" b="1" dirty="0"/>
          </a:p>
          <a:p>
            <a:r>
              <a:rPr lang="sv-SE" sz="1600" b="1" dirty="0"/>
              <a:t>                     TRPMAX( 1)        1000.000            0.000000</a:t>
            </a:r>
          </a:p>
          <a:p>
            <a:r>
              <a:rPr lang="sv-SE" sz="1600" b="1" dirty="0"/>
              <a:t>                     TRPMAX( 2)        0.000000            5.165542</a:t>
            </a:r>
          </a:p>
          <a:p>
            <a:r>
              <a:rPr lang="sv-SE" sz="1600" b="1" dirty="0"/>
              <a:t>                     TRPMAX( 3)        0.000000            20.55650</a:t>
            </a:r>
          </a:p>
          <a:p>
            <a:r>
              <a:rPr lang="sv-SE" sz="1600" b="1" dirty="0"/>
              <a:t>                     TRPMAX( 4)        0.000000            35.88346</a:t>
            </a:r>
          </a:p>
          <a:p>
            <a:r>
              <a:rPr lang="sv-SE" sz="1600" b="1" dirty="0"/>
              <a:t>                     TRPMAX( 5)        0.000000            51.14669</a:t>
            </a:r>
          </a:p>
          <a:p>
            <a:r>
              <a:rPr lang="sv-SE" sz="1600" b="1" dirty="0"/>
              <a:t>                     TRPMAX( 6)        0.000000            </a:t>
            </a:r>
            <a:r>
              <a:rPr lang="sv-SE" sz="1600" b="1" dirty="0" smtClean="0"/>
              <a:t>66.34646</a:t>
            </a:r>
          </a:p>
          <a:p>
            <a:endParaRPr lang="sv-SE" sz="1600" b="1" dirty="0"/>
          </a:p>
          <a:p>
            <a:r>
              <a:rPr lang="sv-SE" sz="1600" b="1" dirty="0"/>
              <a:t>                     TRPMIN( 1)        500.0000            0.000000</a:t>
            </a:r>
          </a:p>
          <a:p>
            <a:r>
              <a:rPr lang="sv-SE" sz="1600" b="1" dirty="0"/>
              <a:t>                     TRPMIN( 2)        1500.000            0.000000</a:t>
            </a:r>
          </a:p>
          <a:p>
            <a:r>
              <a:rPr lang="sv-SE" sz="1600" b="1" dirty="0"/>
              <a:t>                     TRPMIN( 3)        1500.000            0.000000</a:t>
            </a:r>
          </a:p>
          <a:p>
            <a:r>
              <a:rPr lang="sv-SE" sz="1600" b="1" dirty="0"/>
              <a:t>                     TRPMIN( 4)        1500.000            0.000000</a:t>
            </a:r>
          </a:p>
          <a:p>
            <a:r>
              <a:rPr lang="sv-SE" sz="1600" b="1" dirty="0"/>
              <a:t>                     TRPMIN( 5)        1500.000            0.000000</a:t>
            </a:r>
          </a:p>
          <a:p>
            <a:r>
              <a:rPr lang="sv-SE" sz="1600" b="1" dirty="0"/>
              <a:t>                     TRPMIN( 6)        1500.000            0.000000</a:t>
            </a:r>
          </a:p>
          <a:p>
            <a:endParaRPr lang="sv-SE" sz="1600" b="1" dirty="0"/>
          </a:p>
        </p:txBody>
      </p:sp>
    </p:spTree>
    <p:extLst>
      <p:ext uri="{BB962C8B-B14F-4D97-AF65-F5344CB8AC3E}">
        <p14:creationId xmlns:p14="http://schemas.microsoft.com/office/powerpoint/2010/main" val="16812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 </a:t>
            </a:r>
          </a:p>
          <a:p>
            <a:r>
              <a:rPr lang="pt-BR" dirty="0"/>
              <a:t>                     EXTLIM( 4)        0.000000            16.39463</a:t>
            </a:r>
          </a:p>
          <a:p>
            <a:r>
              <a:rPr lang="pt-BR" dirty="0"/>
              <a:t>                     EXTLIM( 5)        0.000000            32.72106</a:t>
            </a:r>
          </a:p>
          <a:p>
            <a:r>
              <a:rPr lang="pt-BR" dirty="0"/>
              <a:t>                     EXTLIM( 6)        0.000000            48.97962</a:t>
            </a:r>
          </a:p>
          <a:p>
            <a:r>
              <a:rPr lang="pt-BR" dirty="0"/>
              <a:t>                     EXTLIM( 7)        0.000000            0.000000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545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i="1" dirty="0">
                <a:solidFill>
                  <a:srgbClr val="FF0000"/>
                </a:solidFill>
              </a:rPr>
              <a:t>Förutsättningar:</a:t>
            </a:r>
            <a:r>
              <a:rPr lang="sv-SE" b="1" dirty="0">
                <a:solidFill>
                  <a:srgbClr val="FF0000"/>
                </a:solidFill>
              </a:rPr>
              <a:t/>
            </a:r>
            <a:br>
              <a:rPr lang="sv-SE" b="1" dirty="0">
                <a:solidFill>
                  <a:srgbClr val="FF0000"/>
                </a:solidFill>
              </a:rPr>
            </a:b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I detta dokument användes m3 som beteckning på m3fub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dirty="0"/>
              <a:t>Industrin har en maximal lagringskapacitet på 4000 m3 </a:t>
            </a:r>
            <a:r>
              <a:rPr lang="sv-SE" dirty="0" smtClean="0"/>
              <a:t>och </a:t>
            </a:r>
            <a:r>
              <a:rPr lang="sv-SE" dirty="0"/>
              <a:t>ett operativt minimum på 500 m3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dirty="0"/>
              <a:t>Bilvägslagret får inte överstiga 60% av nästkommande månads leverans (eftersom vi då får för hög inkurans</a:t>
            </a:r>
            <a:r>
              <a:rPr lang="sv-SE" dirty="0" smtClean="0"/>
              <a:t>).</a:t>
            </a:r>
          </a:p>
          <a:p>
            <a:endParaRPr lang="sv-SE" dirty="0" smtClean="0"/>
          </a:p>
          <a:p>
            <a:r>
              <a:rPr lang="sv-SE" dirty="0" smtClean="0"/>
              <a:t>Man </a:t>
            </a:r>
            <a:r>
              <a:rPr lang="sv-SE" dirty="0"/>
              <a:t>bör överväga om någon ”lägsta – nivå” bör fastställas på bilvägslagret.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430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sv-SE" dirty="0"/>
              <a:t>Varje månad kan transportvolymen väljas inom intervallet 1500 – 3000 m3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dirty="0"/>
              <a:t>Produktionen ( = drivningen = avverkningen plus terrängtransporten) kan varieras över tiden. 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Total </a:t>
            </a:r>
            <a:r>
              <a:rPr lang="sv-SE" dirty="0" smtClean="0"/>
              <a:t>produktion </a:t>
            </a:r>
            <a:r>
              <a:rPr lang="sv-SE" dirty="0"/>
              <a:t>skall </a:t>
            </a:r>
            <a:r>
              <a:rPr lang="sv-SE" dirty="0" smtClean="0"/>
              <a:t>ligga </a:t>
            </a:r>
            <a:r>
              <a:rPr lang="sv-SE" dirty="0"/>
              <a:t>på </a:t>
            </a:r>
            <a:r>
              <a:rPr lang="sv-SE" dirty="0" smtClean="0"/>
              <a:t>14 </a:t>
            </a:r>
            <a:r>
              <a:rPr lang="sv-SE" dirty="0"/>
              <a:t>000 m3.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5917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/>
          <a:lstStyle/>
          <a:p>
            <a:r>
              <a:rPr lang="sv-SE" dirty="0"/>
              <a:t>Den externa leverantören har inte möjlighet att leverera någonting senare än i juni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r>
              <a:rPr lang="sv-SE" dirty="0" smtClean="0"/>
              <a:t>  </a:t>
            </a:r>
            <a:endParaRPr lang="sv-SE" dirty="0"/>
          </a:p>
          <a:p>
            <a:r>
              <a:rPr lang="sv-SE" dirty="0"/>
              <a:t>Ingående väglager i April = 3000 m3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dirty="0"/>
              <a:t>Ingående industrilager i April = 3000 m3.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1630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solidFill>
                  <a:srgbClr val="0070C0"/>
                </a:solidFill>
              </a:rPr>
              <a:t>Industrin kommer att förbruka dessa volymer massaved under de kommande månaderna:</a:t>
            </a:r>
          </a:p>
          <a:p>
            <a:pPr marL="0" indent="0">
              <a:buNone/>
            </a:pPr>
            <a:r>
              <a:rPr lang="sv-SE" dirty="0"/>
              <a:t> </a:t>
            </a:r>
          </a:p>
          <a:p>
            <a:r>
              <a:rPr lang="sv-SE" dirty="0"/>
              <a:t>April	</a:t>
            </a:r>
            <a:r>
              <a:rPr lang="sv-SE" dirty="0" smtClean="0"/>
              <a:t>	4000 </a:t>
            </a:r>
            <a:r>
              <a:rPr lang="sv-SE" dirty="0"/>
              <a:t>m3</a:t>
            </a:r>
          </a:p>
          <a:p>
            <a:r>
              <a:rPr lang="sv-SE" dirty="0"/>
              <a:t>Maj	</a:t>
            </a:r>
            <a:r>
              <a:rPr lang="sv-SE" dirty="0" smtClean="0"/>
              <a:t>	3000 </a:t>
            </a:r>
            <a:r>
              <a:rPr lang="sv-SE" dirty="0"/>
              <a:t>m3	</a:t>
            </a:r>
          </a:p>
          <a:p>
            <a:r>
              <a:rPr lang="sv-SE" dirty="0"/>
              <a:t>Juni	</a:t>
            </a:r>
            <a:r>
              <a:rPr lang="sv-SE" dirty="0" smtClean="0"/>
              <a:t>	3000 </a:t>
            </a:r>
            <a:r>
              <a:rPr lang="sv-SE" dirty="0"/>
              <a:t>m3</a:t>
            </a:r>
          </a:p>
          <a:p>
            <a:r>
              <a:rPr lang="en-GB" dirty="0" err="1"/>
              <a:t>Juli</a:t>
            </a:r>
            <a:r>
              <a:rPr lang="en-GB" dirty="0"/>
              <a:t>	</a:t>
            </a:r>
            <a:r>
              <a:rPr lang="en-GB" dirty="0" smtClean="0"/>
              <a:t>		4000 </a:t>
            </a:r>
            <a:r>
              <a:rPr lang="en-GB" dirty="0"/>
              <a:t>m3</a:t>
            </a:r>
            <a:endParaRPr lang="sv-SE" dirty="0"/>
          </a:p>
          <a:p>
            <a:r>
              <a:rPr lang="en-GB" dirty="0" err="1"/>
              <a:t>Augusti</a:t>
            </a:r>
            <a:r>
              <a:rPr lang="en-GB" dirty="0"/>
              <a:t>	</a:t>
            </a:r>
            <a:r>
              <a:rPr lang="en-GB" dirty="0" smtClean="0"/>
              <a:t>	3000 </a:t>
            </a:r>
            <a:r>
              <a:rPr lang="en-GB" dirty="0"/>
              <a:t>m3</a:t>
            </a:r>
            <a:endParaRPr lang="sv-SE" dirty="0"/>
          </a:p>
          <a:p>
            <a:r>
              <a:rPr lang="en-GB" dirty="0"/>
              <a:t>September	3000 m3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403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r>
              <a:rPr lang="sv-SE" dirty="0" smtClean="0"/>
              <a:t>Kalkylränta </a:t>
            </a:r>
            <a:r>
              <a:rPr lang="sv-SE" dirty="0"/>
              <a:t>i kontinuerlig </a:t>
            </a:r>
            <a:r>
              <a:rPr lang="sv-SE" dirty="0" smtClean="0"/>
              <a:t>tid på årsbasis:</a:t>
            </a:r>
          </a:p>
          <a:p>
            <a:pPr marL="0" indent="0">
              <a:buNone/>
            </a:pPr>
            <a:endParaRPr lang="sv-SE" dirty="0"/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sz="4800" b="1" dirty="0" smtClean="0">
                <a:solidFill>
                  <a:srgbClr val="002060"/>
                </a:solidFill>
              </a:rPr>
              <a:t>5</a:t>
            </a:r>
            <a:r>
              <a:rPr lang="sv-SE" sz="4800" b="1" dirty="0">
                <a:solidFill>
                  <a:srgbClr val="002060"/>
                </a:solidFill>
              </a:rPr>
              <a:t>%.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058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solidFill>
                  <a:srgbClr val="002060"/>
                </a:solidFill>
              </a:rPr>
              <a:t>Kostnader för massaved från egen skog (</a:t>
            </a:r>
            <a:r>
              <a:rPr lang="sv-SE" dirty="0" smtClean="0">
                <a:solidFill>
                  <a:srgbClr val="002060"/>
                </a:solidFill>
              </a:rPr>
              <a:t>totalt) 90 SEK/m3</a:t>
            </a:r>
          </a:p>
          <a:p>
            <a:endParaRPr lang="sv-SE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sv-SE" dirty="0">
                <a:solidFill>
                  <a:srgbClr val="002060"/>
                </a:solidFill>
              </a:rPr>
              <a:t>Kostnad för väglager per </a:t>
            </a:r>
            <a:r>
              <a:rPr lang="sv-SE" dirty="0" smtClean="0">
                <a:solidFill>
                  <a:srgbClr val="002060"/>
                </a:solidFill>
              </a:rPr>
              <a:t>månad </a:t>
            </a:r>
          </a:p>
          <a:p>
            <a:pPr marL="0" indent="0">
              <a:buNone/>
            </a:pPr>
            <a:r>
              <a:rPr lang="sv-SE" dirty="0" smtClean="0">
                <a:solidFill>
                  <a:srgbClr val="002060"/>
                </a:solidFill>
              </a:rPr>
              <a:t>10 SEK/m3</a:t>
            </a:r>
          </a:p>
          <a:p>
            <a:endParaRPr lang="sv-SE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sv-SE" dirty="0">
                <a:solidFill>
                  <a:srgbClr val="002060"/>
                </a:solidFill>
              </a:rPr>
              <a:t>Kostnad för industrilager per månad	</a:t>
            </a:r>
            <a:endParaRPr lang="sv-SE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sv-SE" dirty="0" smtClean="0">
                <a:solidFill>
                  <a:srgbClr val="002060"/>
                </a:solidFill>
              </a:rPr>
              <a:t>15 </a:t>
            </a:r>
            <a:r>
              <a:rPr lang="sv-SE" dirty="0">
                <a:solidFill>
                  <a:srgbClr val="002060"/>
                </a:solidFill>
              </a:rPr>
              <a:t>SEK/m3 </a:t>
            </a:r>
          </a:p>
        </p:txBody>
      </p:sp>
    </p:spTree>
    <p:extLst>
      <p:ext uri="{BB962C8B-B14F-4D97-AF65-F5344CB8AC3E}">
        <p14:creationId xmlns:p14="http://schemas.microsoft.com/office/powerpoint/2010/main" val="18479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1129</Words>
  <Application>Microsoft Office PowerPoint</Application>
  <PresentationFormat>Bildspel på skärmen (4:3)</PresentationFormat>
  <Paragraphs>247</Paragraphs>
  <Slides>37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37</vt:i4>
      </vt:variant>
    </vt:vector>
  </HeadingPairs>
  <TitlesOfParts>
    <vt:vector size="39" baseType="lpstr">
      <vt:lpstr>Office-tema</vt:lpstr>
      <vt:lpstr>Microsoft Excel 97-2003-kalkylblad</vt:lpstr>
      <vt:lpstr>Lagerteori och Virkesförsörjning -Introducerande exempel</vt:lpstr>
      <vt:lpstr>Introducerande lagerexempel från skogsindustriföretag  </vt:lpstr>
      <vt:lpstr>PowerPoint-presentation</vt:lpstr>
      <vt:lpstr>Förutsättningar: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Uppgift: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Lagerteori och Virkesförsörjning-Introducerande exempel</dc:title>
  <dc:creator>Lohmander_Peter</dc:creator>
  <cp:lastModifiedBy>Lohmander_Peter</cp:lastModifiedBy>
  <cp:revision>23</cp:revision>
  <dcterms:created xsi:type="dcterms:W3CDTF">2012-11-04T14:39:51Z</dcterms:created>
  <dcterms:modified xsi:type="dcterms:W3CDTF">2012-11-04T16:18:01Z</dcterms:modified>
</cp:coreProperties>
</file>