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1"/>
  </p:notesMasterIdLst>
  <p:sldIdLst>
    <p:sldId id="326" r:id="rId2"/>
    <p:sldId id="257" r:id="rId3"/>
    <p:sldId id="258" r:id="rId4"/>
    <p:sldId id="330" r:id="rId5"/>
    <p:sldId id="340" r:id="rId6"/>
    <p:sldId id="341" r:id="rId7"/>
    <p:sldId id="350" r:id="rId8"/>
    <p:sldId id="343" r:id="rId9"/>
    <p:sldId id="342" r:id="rId10"/>
    <p:sldId id="344" r:id="rId11"/>
    <p:sldId id="351" r:id="rId12"/>
    <p:sldId id="352" r:id="rId13"/>
    <p:sldId id="353" r:id="rId14"/>
    <p:sldId id="354" r:id="rId15"/>
    <p:sldId id="355" r:id="rId16"/>
    <p:sldId id="356" r:id="rId17"/>
    <p:sldId id="345" r:id="rId18"/>
    <p:sldId id="346" r:id="rId19"/>
    <p:sldId id="347" r:id="rId20"/>
    <p:sldId id="348" r:id="rId21"/>
    <p:sldId id="349"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93" r:id="rId58"/>
    <p:sldId id="394" r:id="rId59"/>
    <p:sldId id="395" r:id="rId60"/>
    <p:sldId id="396" r:id="rId61"/>
    <p:sldId id="372" r:id="rId62"/>
    <p:sldId id="397" r:id="rId63"/>
    <p:sldId id="399" r:id="rId64"/>
    <p:sldId id="339" r:id="rId65"/>
    <p:sldId id="400" r:id="rId66"/>
    <p:sldId id="403" r:id="rId67"/>
    <p:sldId id="401" r:id="rId68"/>
    <p:sldId id="402" r:id="rId69"/>
    <p:sldId id="319"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92" autoAdjust="0"/>
    <p:restoredTop sz="94660"/>
  </p:normalViewPr>
  <p:slideViewPr>
    <p:cSldViewPr snapToGrid="0">
      <p:cViewPr varScale="1">
        <p:scale>
          <a:sx n="108" d="100"/>
          <a:sy n="108" d="100"/>
        </p:scale>
        <p:origin x="10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x_Gt Line Fit  Plot</a:t>
            </a:r>
          </a:p>
        </c:rich>
      </c:tx>
      <c:overlay val="0"/>
    </c:title>
    <c:autoTitleDeleted val="0"/>
    <c:plotArea>
      <c:layout/>
      <c:scatterChart>
        <c:scatterStyle val="lineMarker"/>
        <c:varyColors val="0"/>
        <c:ser>
          <c:idx val="0"/>
          <c:order val="0"/>
          <c:tx>
            <c:v>delta_(x-e)_Gt</c:v>
          </c:tx>
          <c:spPr>
            <a:ln w="19050">
              <a:noFill/>
            </a:ln>
          </c:spPr>
          <c:xVal>
            <c:numRef>
              <c:f>'CO2_reg_data 220504_1315'!$D$52:$D$82</c:f>
              <c:numCache>
                <c:formatCode>General</c:formatCode>
                <c:ptCount val="31"/>
                <c:pt idx="0">
                  <c:v>2766.2412239999999</c:v>
                </c:pt>
                <c:pt idx="1">
                  <c:v>2775.9966239999999</c:v>
                </c:pt>
                <c:pt idx="2">
                  <c:v>2782.5522528000001</c:v>
                </c:pt>
                <c:pt idx="3">
                  <c:v>2787.7811471999999</c:v>
                </c:pt>
                <c:pt idx="4">
                  <c:v>2801.4387072</c:v>
                </c:pt>
                <c:pt idx="5">
                  <c:v>2817.1253904</c:v>
                </c:pt>
                <c:pt idx="6">
                  <c:v>2830.9390367999999</c:v>
                </c:pt>
                <c:pt idx="7">
                  <c:v>2839.8359615999998</c:v>
                </c:pt>
                <c:pt idx="8">
                  <c:v>2862.9367487999998</c:v>
                </c:pt>
                <c:pt idx="9">
                  <c:v>2876.2040928000001</c:v>
                </c:pt>
                <c:pt idx="10">
                  <c:v>2885.3351471999999</c:v>
                </c:pt>
                <c:pt idx="11">
                  <c:v>2897.9001023999999</c:v>
                </c:pt>
                <c:pt idx="12">
                  <c:v>2914.5233039999998</c:v>
                </c:pt>
                <c:pt idx="13">
                  <c:v>2934.2682335999998</c:v>
                </c:pt>
                <c:pt idx="14">
                  <c:v>2947.6916639999999</c:v>
                </c:pt>
                <c:pt idx="15">
                  <c:v>2965.4855136000001</c:v>
                </c:pt>
                <c:pt idx="16">
                  <c:v>2981.9526287999997</c:v>
                </c:pt>
                <c:pt idx="17">
                  <c:v>2997.0149663999996</c:v>
                </c:pt>
                <c:pt idx="18">
                  <c:v>3011.1407855999996</c:v>
                </c:pt>
                <c:pt idx="19">
                  <c:v>3025.2666047999996</c:v>
                </c:pt>
                <c:pt idx="20">
                  <c:v>3044.465232</c:v>
                </c:pt>
                <c:pt idx="21">
                  <c:v>3058.1227920000001</c:v>
                </c:pt>
                <c:pt idx="22">
                  <c:v>3075.3703391999998</c:v>
                </c:pt>
                <c:pt idx="23">
                  <c:v>3096.2859168</c:v>
                </c:pt>
                <c:pt idx="24">
                  <c:v>3112.9091183999999</c:v>
                </c:pt>
                <c:pt idx="25">
                  <c:v>3129.6103631999999</c:v>
                </c:pt>
                <c:pt idx="26">
                  <c:v>3156.1450512000001</c:v>
                </c:pt>
                <c:pt idx="27">
                  <c:v>3174.4852031999999</c:v>
                </c:pt>
                <c:pt idx="28">
                  <c:v>3189.7816704000002</c:v>
                </c:pt>
                <c:pt idx="29">
                  <c:v>3212.7263711999999</c:v>
                </c:pt>
                <c:pt idx="30">
                  <c:v>3232.8615168000001</c:v>
                </c:pt>
              </c:numCache>
            </c:numRef>
          </c:xVal>
          <c:yVal>
            <c:numRef>
              <c:f>'CO2_reg_data 220504_1315'!$G$52:$G$82</c:f>
              <c:numCache>
                <c:formatCode>General</c:formatCode>
                <c:ptCount val="31"/>
                <c:pt idx="0">
                  <c:v>-12.973479999999991</c:v>
                </c:pt>
                <c:pt idx="1">
                  <c:v>-16.485095199999751</c:v>
                </c:pt>
                <c:pt idx="2">
                  <c:v>-18.123673600000284</c:v>
                </c:pt>
                <c:pt idx="3">
                  <c:v>-10.006851999999899</c:v>
                </c:pt>
                <c:pt idx="4">
                  <c:v>-8.2895727999999451</c:v>
                </c:pt>
                <c:pt idx="5">
                  <c:v>-10.474453600000082</c:v>
                </c:pt>
                <c:pt idx="6">
                  <c:v>-15.703019200000156</c:v>
                </c:pt>
                <c:pt idx="7">
                  <c:v>-1.8110007999999951</c:v>
                </c:pt>
                <c:pt idx="8">
                  <c:v>-11.956287999999688</c:v>
                </c:pt>
                <c:pt idx="9">
                  <c:v>-16.404421600000198</c:v>
                </c:pt>
                <c:pt idx="10">
                  <c:v>-13.282364800000014</c:v>
                </c:pt>
                <c:pt idx="11">
                  <c:v>-10.088660400000098</c:v>
                </c:pt>
                <c:pt idx="12">
                  <c:v>-7.831474400000026</c:v>
                </c:pt>
                <c:pt idx="13">
                  <c:v>-15.017515599999861</c:v>
                </c:pt>
                <c:pt idx="14">
                  <c:v>-11.511638399999846</c:v>
                </c:pt>
                <c:pt idx="15">
                  <c:v>-13.702914800000375</c:v>
                </c:pt>
                <c:pt idx="16">
                  <c:v>-15.909832400000134</c:v>
                </c:pt>
                <c:pt idx="17">
                  <c:v>-17.648490799999973</c:v>
                </c:pt>
                <c:pt idx="18">
                  <c:v>-18.450630799999971</c:v>
                </c:pt>
                <c:pt idx="19">
                  <c:v>-14.179962799999622</c:v>
                </c:pt>
                <c:pt idx="20">
                  <c:v>-20.523169999999901</c:v>
                </c:pt>
                <c:pt idx="21">
                  <c:v>-17.374226800000358</c:v>
                </c:pt>
                <c:pt idx="22">
                  <c:v>-14.147240399999774</c:v>
                </c:pt>
                <c:pt idx="23">
                  <c:v>-18.880660400000103</c:v>
                </c:pt>
                <c:pt idx="24">
                  <c:v>-19.24366119999997</c:v>
                </c:pt>
                <c:pt idx="25">
                  <c:v>-9.8512619999998066</c:v>
                </c:pt>
                <c:pt idx="26">
                  <c:v>-18.427153000000239</c:v>
                </c:pt>
                <c:pt idx="27">
                  <c:v>-21.852192799999727</c:v>
                </c:pt>
                <c:pt idx="28">
                  <c:v>-14.585314200000269</c:v>
                </c:pt>
                <c:pt idx="29">
                  <c:v>-17.776224399999791</c:v>
                </c:pt>
                <c:pt idx="30">
                  <c:v>-18.715322800000358</c:v>
                </c:pt>
              </c:numCache>
            </c:numRef>
          </c:yVal>
          <c:smooth val="0"/>
          <c:extLst>
            <c:ext xmlns:c16="http://schemas.microsoft.com/office/drawing/2014/chart" uri="{C3380CC4-5D6E-409C-BE32-E72D297353CC}">
              <c16:uniqueId val="{00000000-C674-44FB-BC2B-B3CF6764F6DA}"/>
            </c:ext>
          </c:extLst>
        </c:ser>
        <c:ser>
          <c:idx val="1"/>
          <c:order val="1"/>
          <c:tx>
            <c:v>Predicted delta_(x-e)_Gt</c:v>
          </c:tx>
          <c:spPr>
            <a:ln w="19050">
              <a:noFill/>
            </a:ln>
          </c:spPr>
          <c:xVal>
            <c:numRef>
              <c:f>'CO2_reg_data 220504_1315'!$D$52:$D$82</c:f>
              <c:numCache>
                <c:formatCode>General</c:formatCode>
                <c:ptCount val="31"/>
                <c:pt idx="0">
                  <c:v>2766.2412239999999</c:v>
                </c:pt>
                <c:pt idx="1">
                  <c:v>2775.9966239999999</c:v>
                </c:pt>
                <c:pt idx="2">
                  <c:v>2782.5522528000001</c:v>
                </c:pt>
                <c:pt idx="3">
                  <c:v>2787.7811471999999</c:v>
                </c:pt>
                <c:pt idx="4">
                  <c:v>2801.4387072</c:v>
                </c:pt>
                <c:pt idx="5">
                  <c:v>2817.1253904</c:v>
                </c:pt>
                <c:pt idx="6">
                  <c:v>2830.9390367999999</c:v>
                </c:pt>
                <c:pt idx="7">
                  <c:v>2839.8359615999998</c:v>
                </c:pt>
                <c:pt idx="8">
                  <c:v>2862.9367487999998</c:v>
                </c:pt>
                <c:pt idx="9">
                  <c:v>2876.2040928000001</c:v>
                </c:pt>
                <c:pt idx="10">
                  <c:v>2885.3351471999999</c:v>
                </c:pt>
                <c:pt idx="11">
                  <c:v>2897.9001023999999</c:v>
                </c:pt>
                <c:pt idx="12">
                  <c:v>2914.5233039999998</c:v>
                </c:pt>
                <c:pt idx="13">
                  <c:v>2934.2682335999998</c:v>
                </c:pt>
                <c:pt idx="14">
                  <c:v>2947.6916639999999</c:v>
                </c:pt>
                <c:pt idx="15">
                  <c:v>2965.4855136000001</c:v>
                </c:pt>
                <c:pt idx="16">
                  <c:v>2981.9526287999997</c:v>
                </c:pt>
                <c:pt idx="17">
                  <c:v>2997.0149663999996</c:v>
                </c:pt>
                <c:pt idx="18">
                  <c:v>3011.1407855999996</c:v>
                </c:pt>
                <c:pt idx="19">
                  <c:v>3025.2666047999996</c:v>
                </c:pt>
                <c:pt idx="20">
                  <c:v>3044.465232</c:v>
                </c:pt>
                <c:pt idx="21">
                  <c:v>3058.1227920000001</c:v>
                </c:pt>
                <c:pt idx="22">
                  <c:v>3075.3703391999998</c:v>
                </c:pt>
                <c:pt idx="23">
                  <c:v>3096.2859168</c:v>
                </c:pt>
                <c:pt idx="24">
                  <c:v>3112.9091183999999</c:v>
                </c:pt>
                <c:pt idx="25">
                  <c:v>3129.6103631999999</c:v>
                </c:pt>
                <c:pt idx="26">
                  <c:v>3156.1450512000001</c:v>
                </c:pt>
                <c:pt idx="27">
                  <c:v>3174.4852031999999</c:v>
                </c:pt>
                <c:pt idx="28">
                  <c:v>3189.7816704000002</c:v>
                </c:pt>
                <c:pt idx="29">
                  <c:v>3212.7263711999999</c:v>
                </c:pt>
                <c:pt idx="30">
                  <c:v>3232.8615168000001</c:v>
                </c:pt>
              </c:numCache>
            </c:numRef>
          </c:xVal>
          <c:yVal>
            <c:numRef>
              <c:f>Reg_Gt!$B$25:$B$55</c:f>
              <c:numCache>
                <c:formatCode>General</c:formatCode>
                <c:ptCount val="31"/>
                <c:pt idx="0">
                  <c:v>-11.296219993031265</c:v>
                </c:pt>
                <c:pt idx="1">
                  <c:v>-11.449500481089849</c:v>
                </c:pt>
                <c:pt idx="2">
                  <c:v>-11.552504969065225</c:v>
                </c:pt>
                <c:pt idx="3">
                  <c:v>-11.634663310664628</c:v>
                </c:pt>
                <c:pt idx="4">
                  <c:v>-11.849255993946656</c:v>
                </c:pt>
                <c:pt idx="5">
                  <c:v>-12.095731018744864</c:v>
                </c:pt>
                <c:pt idx="6">
                  <c:v>-12.31277618983583</c:v>
                </c:pt>
                <c:pt idx="7">
                  <c:v>-12.452567994945262</c:v>
                </c:pt>
                <c:pt idx="8">
                  <c:v>-12.815536190667999</c:v>
                </c:pt>
                <c:pt idx="9">
                  <c:v>-13.023997654427689</c:v>
                </c:pt>
                <c:pt idx="10">
                  <c:v>-13.167468191250521</c:v>
                </c:pt>
                <c:pt idx="11">
                  <c:v>-13.36489345986999</c:v>
                </c:pt>
                <c:pt idx="12">
                  <c:v>-13.626083411521819</c:v>
                </c:pt>
                <c:pt idx="13">
                  <c:v>-13.936323119352409</c:v>
                </c:pt>
                <c:pt idx="14">
                  <c:v>-14.14723707092103</c:v>
                </c:pt>
                <c:pt idx="15">
                  <c:v>-14.426820681139901</c:v>
                </c:pt>
                <c:pt idx="16">
                  <c:v>-14.685558144982792</c:v>
                </c:pt>
                <c:pt idx="17">
                  <c:v>-14.922223218545248</c:v>
                </c:pt>
                <c:pt idx="18">
                  <c:v>-15.14417336525409</c:v>
                </c:pt>
                <c:pt idx="19">
                  <c:v>-15.366123511962925</c:v>
                </c:pt>
                <c:pt idx="20">
                  <c:v>-15.667779512462239</c:v>
                </c:pt>
                <c:pt idx="21">
                  <c:v>-15.882372195744267</c:v>
                </c:pt>
                <c:pt idx="22">
                  <c:v>-16.153372098631849</c:v>
                </c:pt>
                <c:pt idx="23">
                  <c:v>-16.482005465029467</c:v>
                </c:pt>
                <c:pt idx="24">
                  <c:v>-16.743195416681303</c:v>
                </c:pt>
                <c:pt idx="25">
                  <c:v>-17.005611612237608</c:v>
                </c:pt>
                <c:pt idx="26">
                  <c:v>-17.422534539756974</c:v>
                </c:pt>
                <c:pt idx="27">
                  <c:v>-17.710701857307114</c:v>
                </c:pt>
                <c:pt idx="28">
                  <c:v>-17.951045662582992</c:v>
                </c:pt>
                <c:pt idx="29">
                  <c:v>-18.31156137049679</c:v>
                </c:pt>
                <c:pt idx="30">
                  <c:v>-18.627932297849718</c:v>
                </c:pt>
              </c:numCache>
            </c:numRef>
          </c:yVal>
          <c:smooth val="0"/>
          <c:extLst>
            <c:ext xmlns:c16="http://schemas.microsoft.com/office/drawing/2014/chart" uri="{C3380CC4-5D6E-409C-BE32-E72D297353CC}">
              <c16:uniqueId val="{00000001-C674-44FB-BC2B-B3CF6764F6DA}"/>
            </c:ext>
          </c:extLst>
        </c:ser>
        <c:dLbls>
          <c:showLegendKey val="0"/>
          <c:showVal val="0"/>
          <c:showCatName val="0"/>
          <c:showSerName val="0"/>
          <c:showPercent val="0"/>
          <c:showBubbleSize val="0"/>
        </c:dLbls>
        <c:axId val="1115015567"/>
        <c:axId val="1115013487"/>
      </c:scatterChart>
      <c:valAx>
        <c:axId val="1115015567"/>
        <c:scaling>
          <c:orientation val="minMax"/>
        </c:scaling>
        <c:delete val="0"/>
        <c:axPos val="b"/>
        <c:title>
          <c:tx>
            <c:rich>
              <a:bodyPr/>
              <a:lstStyle/>
              <a:p>
                <a:pPr>
                  <a:defRPr/>
                </a:pPr>
                <a:r>
                  <a:rPr lang="en-US"/>
                  <a:t>x_Gt</a:t>
                </a:r>
              </a:p>
            </c:rich>
          </c:tx>
          <c:overlay val="0"/>
        </c:title>
        <c:numFmt formatCode="General" sourceLinked="1"/>
        <c:majorTickMark val="out"/>
        <c:minorTickMark val="none"/>
        <c:tickLblPos val="nextTo"/>
        <c:crossAx val="1115013487"/>
        <c:crosses val="autoZero"/>
        <c:crossBetween val="midCat"/>
      </c:valAx>
      <c:valAx>
        <c:axId val="1115013487"/>
        <c:scaling>
          <c:orientation val="minMax"/>
        </c:scaling>
        <c:delete val="0"/>
        <c:axPos val="l"/>
        <c:title>
          <c:tx>
            <c:rich>
              <a:bodyPr/>
              <a:lstStyle/>
              <a:p>
                <a:pPr>
                  <a:defRPr/>
                </a:pPr>
                <a:r>
                  <a:rPr lang="en-US"/>
                  <a:t>delta_(x-e)_Gt</a:t>
                </a:r>
              </a:p>
            </c:rich>
          </c:tx>
          <c:overlay val="0"/>
        </c:title>
        <c:numFmt formatCode="General" sourceLinked="1"/>
        <c:majorTickMark val="out"/>
        <c:minorTickMark val="none"/>
        <c:tickLblPos val="nextTo"/>
        <c:crossAx val="1115015567"/>
        <c:crosses val="autoZero"/>
        <c:crossBetween val="midCat"/>
      </c:valAx>
    </c:plotArea>
    <c:legend>
      <c:legendPos val="r"/>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x_Gt  Residual Plot</a:t>
            </a:r>
          </a:p>
        </c:rich>
      </c:tx>
      <c:overlay val="0"/>
    </c:title>
    <c:autoTitleDeleted val="0"/>
    <c:plotArea>
      <c:layout/>
      <c:scatterChart>
        <c:scatterStyle val="lineMarker"/>
        <c:varyColors val="0"/>
        <c:ser>
          <c:idx val="0"/>
          <c:order val="0"/>
          <c:spPr>
            <a:ln w="19050">
              <a:noFill/>
            </a:ln>
          </c:spPr>
          <c:xVal>
            <c:numRef>
              <c:f>'CO2_reg_data 220504_1315'!$D$52:$D$82</c:f>
              <c:numCache>
                <c:formatCode>General</c:formatCode>
                <c:ptCount val="31"/>
                <c:pt idx="0">
                  <c:v>2766.2412239999999</c:v>
                </c:pt>
                <c:pt idx="1">
                  <c:v>2775.9966239999999</c:v>
                </c:pt>
                <c:pt idx="2">
                  <c:v>2782.5522528000001</c:v>
                </c:pt>
                <c:pt idx="3">
                  <c:v>2787.7811471999999</c:v>
                </c:pt>
                <c:pt idx="4">
                  <c:v>2801.4387072</c:v>
                </c:pt>
                <c:pt idx="5">
                  <c:v>2817.1253904</c:v>
                </c:pt>
                <c:pt idx="6">
                  <c:v>2830.9390367999999</c:v>
                </c:pt>
                <c:pt idx="7">
                  <c:v>2839.8359615999998</c:v>
                </c:pt>
                <c:pt idx="8">
                  <c:v>2862.9367487999998</c:v>
                </c:pt>
                <c:pt idx="9">
                  <c:v>2876.2040928000001</c:v>
                </c:pt>
                <c:pt idx="10">
                  <c:v>2885.3351471999999</c:v>
                </c:pt>
                <c:pt idx="11">
                  <c:v>2897.9001023999999</c:v>
                </c:pt>
                <c:pt idx="12">
                  <c:v>2914.5233039999998</c:v>
                </c:pt>
                <c:pt idx="13">
                  <c:v>2934.2682335999998</c:v>
                </c:pt>
                <c:pt idx="14">
                  <c:v>2947.6916639999999</c:v>
                </c:pt>
                <c:pt idx="15">
                  <c:v>2965.4855136000001</c:v>
                </c:pt>
                <c:pt idx="16">
                  <c:v>2981.9526287999997</c:v>
                </c:pt>
                <c:pt idx="17">
                  <c:v>2997.0149663999996</c:v>
                </c:pt>
                <c:pt idx="18">
                  <c:v>3011.1407855999996</c:v>
                </c:pt>
                <c:pt idx="19">
                  <c:v>3025.2666047999996</c:v>
                </c:pt>
                <c:pt idx="20">
                  <c:v>3044.465232</c:v>
                </c:pt>
                <c:pt idx="21">
                  <c:v>3058.1227920000001</c:v>
                </c:pt>
                <c:pt idx="22">
                  <c:v>3075.3703391999998</c:v>
                </c:pt>
                <c:pt idx="23">
                  <c:v>3096.2859168</c:v>
                </c:pt>
                <c:pt idx="24">
                  <c:v>3112.9091183999999</c:v>
                </c:pt>
                <c:pt idx="25">
                  <c:v>3129.6103631999999</c:v>
                </c:pt>
                <c:pt idx="26">
                  <c:v>3156.1450512000001</c:v>
                </c:pt>
                <c:pt idx="27">
                  <c:v>3174.4852031999999</c:v>
                </c:pt>
                <c:pt idx="28">
                  <c:v>3189.7816704000002</c:v>
                </c:pt>
                <c:pt idx="29">
                  <c:v>3212.7263711999999</c:v>
                </c:pt>
                <c:pt idx="30">
                  <c:v>3232.8615168000001</c:v>
                </c:pt>
              </c:numCache>
            </c:numRef>
          </c:xVal>
          <c:yVal>
            <c:numRef>
              <c:f>Reg_Gt!$C$25:$C$55</c:f>
              <c:numCache>
                <c:formatCode>General</c:formatCode>
                <c:ptCount val="31"/>
                <c:pt idx="0">
                  <c:v>-1.6772600069687265</c:v>
                </c:pt>
                <c:pt idx="1">
                  <c:v>-5.035594718909902</c:v>
                </c:pt>
                <c:pt idx="2">
                  <c:v>-6.571168630935059</c:v>
                </c:pt>
                <c:pt idx="3">
                  <c:v>1.6278113106647289</c:v>
                </c:pt>
                <c:pt idx="4">
                  <c:v>3.5596831939467108</c:v>
                </c:pt>
                <c:pt idx="5">
                  <c:v>1.621277418744782</c:v>
                </c:pt>
                <c:pt idx="6">
                  <c:v>-3.3902430101643262</c:v>
                </c:pt>
                <c:pt idx="7">
                  <c:v>10.641567194945267</c:v>
                </c:pt>
                <c:pt idx="8">
                  <c:v>0.85924819066831049</c:v>
                </c:pt>
                <c:pt idx="9">
                  <c:v>-3.3804239455725096</c:v>
                </c:pt>
                <c:pt idx="10">
                  <c:v>-0.11489660874949337</c:v>
                </c:pt>
                <c:pt idx="11">
                  <c:v>3.2762330598698917</c:v>
                </c:pt>
                <c:pt idx="12">
                  <c:v>5.7946090115217928</c:v>
                </c:pt>
                <c:pt idx="13">
                  <c:v>-1.0811924806474522</c:v>
                </c:pt>
                <c:pt idx="14">
                  <c:v>2.6355986709211834</c:v>
                </c:pt>
                <c:pt idx="15">
                  <c:v>0.72390588113952603</c:v>
                </c:pt>
                <c:pt idx="16">
                  <c:v>-1.2242742550173418</c:v>
                </c:pt>
                <c:pt idx="17">
                  <c:v>-2.7262675814547244</c:v>
                </c:pt>
                <c:pt idx="18">
                  <c:v>-3.3064574347458802</c:v>
                </c:pt>
                <c:pt idx="19">
                  <c:v>1.1861607119633035</c:v>
                </c:pt>
                <c:pt idx="20">
                  <c:v>-4.8553904875376617</c:v>
                </c:pt>
                <c:pt idx="21">
                  <c:v>-1.4918546042560905</c:v>
                </c:pt>
                <c:pt idx="22">
                  <c:v>2.0061316986320747</c:v>
                </c:pt>
                <c:pt idx="23">
                  <c:v>-2.3986549349706365</c:v>
                </c:pt>
                <c:pt idx="24">
                  <c:v>-2.500465783318667</c:v>
                </c:pt>
                <c:pt idx="25">
                  <c:v>7.1543496122378016</c:v>
                </c:pt>
                <c:pt idx="26">
                  <c:v>-1.0046184602432646</c:v>
                </c:pt>
                <c:pt idx="27">
                  <c:v>-4.141490942692613</c:v>
                </c:pt>
                <c:pt idx="28">
                  <c:v>3.3657314625827226</c:v>
                </c:pt>
                <c:pt idx="29">
                  <c:v>0.53533697049699924</c:v>
                </c:pt>
                <c:pt idx="30">
                  <c:v>-8.7390502150640259E-2</c:v>
                </c:pt>
              </c:numCache>
            </c:numRef>
          </c:yVal>
          <c:smooth val="0"/>
          <c:extLst>
            <c:ext xmlns:c16="http://schemas.microsoft.com/office/drawing/2014/chart" uri="{C3380CC4-5D6E-409C-BE32-E72D297353CC}">
              <c16:uniqueId val="{00000000-E0B3-44C0-8D98-FB1677CBF4A7}"/>
            </c:ext>
          </c:extLst>
        </c:ser>
        <c:dLbls>
          <c:showLegendKey val="0"/>
          <c:showVal val="0"/>
          <c:showCatName val="0"/>
          <c:showSerName val="0"/>
          <c:showPercent val="0"/>
          <c:showBubbleSize val="0"/>
        </c:dLbls>
        <c:axId val="1115016815"/>
        <c:axId val="1115014735"/>
      </c:scatterChart>
      <c:valAx>
        <c:axId val="1115016815"/>
        <c:scaling>
          <c:orientation val="minMax"/>
        </c:scaling>
        <c:delete val="0"/>
        <c:axPos val="b"/>
        <c:title>
          <c:tx>
            <c:rich>
              <a:bodyPr/>
              <a:lstStyle/>
              <a:p>
                <a:pPr>
                  <a:defRPr/>
                </a:pPr>
                <a:r>
                  <a:rPr lang="en-US"/>
                  <a:t>x_Gt</a:t>
                </a:r>
              </a:p>
            </c:rich>
          </c:tx>
          <c:overlay val="0"/>
        </c:title>
        <c:numFmt formatCode="General" sourceLinked="1"/>
        <c:majorTickMark val="out"/>
        <c:minorTickMark val="none"/>
        <c:tickLblPos val="nextTo"/>
        <c:crossAx val="1115014735"/>
        <c:crosses val="autoZero"/>
        <c:crossBetween val="midCat"/>
      </c:valAx>
      <c:valAx>
        <c:axId val="1115014735"/>
        <c:scaling>
          <c:orientation val="minMax"/>
        </c:scaling>
        <c:delete val="0"/>
        <c:axPos val="l"/>
        <c:title>
          <c:tx>
            <c:rich>
              <a:bodyPr/>
              <a:lstStyle/>
              <a:p>
                <a:pPr>
                  <a:defRPr/>
                </a:pPr>
                <a:r>
                  <a:rPr lang="en-US"/>
                  <a:t>Residuals</a:t>
                </a:r>
              </a:p>
            </c:rich>
          </c:tx>
          <c:overlay val="0"/>
        </c:title>
        <c:numFmt formatCode="General" sourceLinked="1"/>
        <c:majorTickMark val="out"/>
        <c:minorTickMark val="none"/>
        <c:tickLblPos val="nextTo"/>
        <c:crossAx val="1115016815"/>
        <c:crosses val="autoZero"/>
        <c:crossBetween val="midCat"/>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x_ppm Line Fit  Plot</a:t>
            </a:r>
          </a:p>
        </c:rich>
      </c:tx>
      <c:overlay val="0"/>
    </c:title>
    <c:autoTitleDeleted val="0"/>
    <c:plotArea>
      <c:layout/>
      <c:scatterChart>
        <c:scatterStyle val="lineMarker"/>
        <c:varyColors val="0"/>
        <c:ser>
          <c:idx val="0"/>
          <c:order val="0"/>
          <c:tx>
            <c:v>delta_(x-e)_ppm</c:v>
          </c:tx>
          <c:spPr>
            <a:ln w="19050">
              <a:noFill/>
            </a:ln>
          </c:spPr>
          <c:xVal>
            <c:numRef>
              <c:f>'CO2_reg_data 220504_1315'!$C$52:$C$82</c:f>
              <c:numCache>
                <c:formatCode>General</c:formatCode>
                <c:ptCount val="31"/>
                <c:pt idx="0">
                  <c:v>354.45</c:v>
                </c:pt>
                <c:pt idx="1">
                  <c:v>355.7</c:v>
                </c:pt>
                <c:pt idx="2">
                  <c:v>356.54</c:v>
                </c:pt>
                <c:pt idx="3">
                  <c:v>357.21</c:v>
                </c:pt>
                <c:pt idx="4">
                  <c:v>358.96</c:v>
                </c:pt>
                <c:pt idx="5">
                  <c:v>360.97</c:v>
                </c:pt>
                <c:pt idx="6">
                  <c:v>362.74</c:v>
                </c:pt>
                <c:pt idx="7">
                  <c:v>363.88</c:v>
                </c:pt>
                <c:pt idx="8">
                  <c:v>366.84</c:v>
                </c:pt>
                <c:pt idx="9">
                  <c:v>368.54</c:v>
                </c:pt>
                <c:pt idx="10">
                  <c:v>369.71</c:v>
                </c:pt>
                <c:pt idx="11">
                  <c:v>371.32</c:v>
                </c:pt>
                <c:pt idx="12">
                  <c:v>373.45</c:v>
                </c:pt>
                <c:pt idx="13">
                  <c:v>375.98</c:v>
                </c:pt>
                <c:pt idx="14">
                  <c:v>377.7</c:v>
                </c:pt>
                <c:pt idx="15">
                  <c:v>379.98</c:v>
                </c:pt>
                <c:pt idx="16">
                  <c:v>382.09</c:v>
                </c:pt>
                <c:pt idx="17">
                  <c:v>384.02</c:v>
                </c:pt>
                <c:pt idx="18">
                  <c:v>385.83</c:v>
                </c:pt>
                <c:pt idx="19">
                  <c:v>387.64</c:v>
                </c:pt>
                <c:pt idx="20">
                  <c:v>390.1</c:v>
                </c:pt>
                <c:pt idx="21">
                  <c:v>391.85</c:v>
                </c:pt>
                <c:pt idx="22">
                  <c:v>394.06</c:v>
                </c:pt>
                <c:pt idx="23">
                  <c:v>396.74</c:v>
                </c:pt>
                <c:pt idx="24">
                  <c:v>398.87</c:v>
                </c:pt>
                <c:pt idx="25">
                  <c:v>401.01</c:v>
                </c:pt>
                <c:pt idx="26">
                  <c:v>404.41</c:v>
                </c:pt>
                <c:pt idx="27">
                  <c:v>406.76</c:v>
                </c:pt>
                <c:pt idx="28">
                  <c:v>408.72</c:v>
                </c:pt>
                <c:pt idx="29">
                  <c:v>411.66</c:v>
                </c:pt>
                <c:pt idx="30">
                  <c:v>414.24</c:v>
                </c:pt>
              </c:numCache>
            </c:numRef>
          </c:xVal>
          <c:yVal>
            <c:numRef>
              <c:f>'CO2_reg_data 220504_1315'!$H$52:$H$82</c:f>
              <c:numCache>
                <c:formatCode>General</c:formatCode>
                <c:ptCount val="31"/>
                <c:pt idx="0">
                  <c:v>-1.6623459827377647</c:v>
                </c:pt>
                <c:pt idx="1">
                  <c:v>-2.1123038522254025</c:v>
                </c:pt>
                <c:pt idx="2">
                  <c:v>-2.3222617217131392</c:v>
                </c:pt>
                <c:pt idx="3">
                  <c:v>-1.2822195912007579</c:v>
                </c:pt>
                <c:pt idx="4">
                  <c:v>-1.0621774606884322</c:v>
                </c:pt>
                <c:pt idx="5">
                  <c:v>-1.3421353301761181</c:v>
                </c:pt>
                <c:pt idx="6">
                  <c:v>-2.0120931996637959</c:v>
                </c:pt>
                <c:pt idx="7">
                  <c:v>-0.23205106915144372</c:v>
                </c:pt>
                <c:pt idx="8">
                  <c:v>-1.5320089386390727</c:v>
                </c:pt>
                <c:pt idx="9">
                  <c:v>-2.1019668081268064</c:v>
                </c:pt>
                <c:pt idx="10">
                  <c:v>-1.7019246776144512</c:v>
                </c:pt>
                <c:pt idx="11">
                  <c:v>-1.2927020419460118</c:v>
                </c:pt>
                <c:pt idx="12">
                  <c:v>-1.0034794062775523</c:v>
                </c:pt>
                <c:pt idx="13">
                  <c:v>-1.9242567706090807</c:v>
                </c:pt>
                <c:pt idx="14">
                  <c:v>-1.4750341349406286</c:v>
                </c:pt>
                <c:pt idx="15">
                  <c:v>-1.755811499272246</c:v>
                </c:pt>
                <c:pt idx="16">
                  <c:v>-2.0385930356520663</c:v>
                </c:pt>
                <c:pt idx="17">
                  <c:v>-2.261374572031897</c:v>
                </c:pt>
                <c:pt idx="18">
                  <c:v>-2.3641561084117479</c:v>
                </c:pt>
                <c:pt idx="19">
                  <c:v>-1.8169376447915542</c:v>
                </c:pt>
                <c:pt idx="20">
                  <c:v>-2.6297191811714411</c:v>
                </c:pt>
                <c:pt idx="21">
                  <c:v>-2.226231984336926</c:v>
                </c:pt>
                <c:pt idx="22">
                  <c:v>-1.8127447875022775</c:v>
                </c:pt>
                <c:pt idx="23">
                  <c:v>-2.4192575906677458</c:v>
                </c:pt>
                <c:pt idx="24">
                  <c:v>-2.4657703938331554</c:v>
                </c:pt>
                <c:pt idx="25">
                  <c:v>-1.2622831969985606</c:v>
                </c:pt>
                <c:pt idx="26">
                  <c:v>-2.3611478001927444</c:v>
                </c:pt>
                <c:pt idx="27">
                  <c:v>-2.8000124033868072</c:v>
                </c:pt>
                <c:pt idx="28">
                  <c:v>-1.8688770065810052</c:v>
                </c:pt>
                <c:pt idx="29">
                  <c:v>-2.277741609775072</c:v>
                </c:pt>
                <c:pt idx="30">
                  <c:v>-2.3980721959120537</c:v>
                </c:pt>
              </c:numCache>
            </c:numRef>
          </c:yVal>
          <c:smooth val="0"/>
          <c:extLst>
            <c:ext xmlns:c16="http://schemas.microsoft.com/office/drawing/2014/chart" uri="{C3380CC4-5D6E-409C-BE32-E72D297353CC}">
              <c16:uniqueId val="{00000000-B265-42A3-A679-9CADE60BA060}"/>
            </c:ext>
          </c:extLst>
        </c:ser>
        <c:ser>
          <c:idx val="1"/>
          <c:order val="1"/>
          <c:tx>
            <c:v>Predicted delta_(x-e)_ppm</c:v>
          </c:tx>
          <c:spPr>
            <a:ln w="19050">
              <a:noFill/>
            </a:ln>
          </c:spPr>
          <c:xVal>
            <c:numRef>
              <c:f>'CO2_reg_data 220504_1315'!$C$52:$C$82</c:f>
              <c:numCache>
                <c:formatCode>General</c:formatCode>
                <c:ptCount val="31"/>
                <c:pt idx="0">
                  <c:v>354.45</c:v>
                </c:pt>
                <c:pt idx="1">
                  <c:v>355.7</c:v>
                </c:pt>
                <c:pt idx="2">
                  <c:v>356.54</c:v>
                </c:pt>
                <c:pt idx="3">
                  <c:v>357.21</c:v>
                </c:pt>
                <c:pt idx="4">
                  <c:v>358.96</c:v>
                </c:pt>
                <c:pt idx="5">
                  <c:v>360.97</c:v>
                </c:pt>
                <c:pt idx="6">
                  <c:v>362.74</c:v>
                </c:pt>
                <c:pt idx="7">
                  <c:v>363.88</c:v>
                </c:pt>
                <c:pt idx="8">
                  <c:v>366.84</c:v>
                </c:pt>
                <c:pt idx="9">
                  <c:v>368.54</c:v>
                </c:pt>
                <c:pt idx="10">
                  <c:v>369.71</c:v>
                </c:pt>
                <c:pt idx="11">
                  <c:v>371.32</c:v>
                </c:pt>
                <c:pt idx="12">
                  <c:v>373.45</c:v>
                </c:pt>
                <c:pt idx="13">
                  <c:v>375.98</c:v>
                </c:pt>
                <c:pt idx="14">
                  <c:v>377.7</c:v>
                </c:pt>
                <c:pt idx="15">
                  <c:v>379.98</c:v>
                </c:pt>
                <c:pt idx="16">
                  <c:v>382.09</c:v>
                </c:pt>
                <c:pt idx="17">
                  <c:v>384.02</c:v>
                </c:pt>
                <c:pt idx="18">
                  <c:v>385.83</c:v>
                </c:pt>
                <c:pt idx="19">
                  <c:v>387.64</c:v>
                </c:pt>
                <c:pt idx="20">
                  <c:v>390.1</c:v>
                </c:pt>
                <c:pt idx="21">
                  <c:v>391.85</c:v>
                </c:pt>
                <c:pt idx="22">
                  <c:v>394.06</c:v>
                </c:pt>
                <c:pt idx="23">
                  <c:v>396.74</c:v>
                </c:pt>
                <c:pt idx="24">
                  <c:v>398.87</c:v>
                </c:pt>
                <c:pt idx="25">
                  <c:v>401.01</c:v>
                </c:pt>
                <c:pt idx="26">
                  <c:v>404.41</c:v>
                </c:pt>
                <c:pt idx="27">
                  <c:v>406.76</c:v>
                </c:pt>
                <c:pt idx="28">
                  <c:v>408.72</c:v>
                </c:pt>
                <c:pt idx="29">
                  <c:v>411.66</c:v>
                </c:pt>
                <c:pt idx="30">
                  <c:v>414.24</c:v>
                </c:pt>
              </c:numCache>
            </c:numRef>
          </c:xVal>
          <c:yVal>
            <c:numRef>
              <c:f>Reg_ppm!$B$25:$B$55</c:f>
              <c:numCache>
                <c:formatCode>General</c:formatCode>
                <c:ptCount val="31"/>
                <c:pt idx="0">
                  <c:v>-1.4474316779721041</c:v>
                </c:pt>
                <c:pt idx="1">
                  <c:v>-1.4670721447979886</c:v>
                </c:pt>
                <c:pt idx="2">
                  <c:v>-1.4802705385049837</c:v>
                </c:pt>
                <c:pt idx="3">
                  <c:v>-1.4907978287236574</c:v>
                </c:pt>
                <c:pt idx="4">
                  <c:v>-1.5182944822798961</c:v>
                </c:pt>
                <c:pt idx="5">
                  <c:v>-1.5498763529359199</c:v>
                </c:pt>
                <c:pt idx="6">
                  <c:v>-1.5776872539613729</c:v>
                </c:pt>
                <c:pt idx="7">
                  <c:v>-1.5955993597065792</c:v>
                </c:pt>
                <c:pt idx="8">
                  <c:v>-1.6421079851502745</c:v>
                </c:pt>
                <c:pt idx="9">
                  <c:v>-1.668819020033478</c:v>
                </c:pt>
                <c:pt idx="10">
                  <c:v>-1.6872024969825059</c:v>
                </c:pt>
                <c:pt idx="11">
                  <c:v>-1.7124994182542457</c:v>
                </c:pt>
                <c:pt idx="12">
                  <c:v>-1.745966773725554</c:v>
                </c:pt>
                <c:pt idx="13">
                  <c:v>-1.7857190785811454</c:v>
                </c:pt>
                <c:pt idx="14">
                  <c:v>-1.8127443609335616</c:v>
                </c:pt>
                <c:pt idx="15">
                  <c:v>-1.8485685724239769</c:v>
                </c:pt>
                <c:pt idx="16">
                  <c:v>-1.881721680426069</c:v>
                </c:pt>
                <c:pt idx="17">
                  <c:v>-1.9120465612052353</c:v>
                </c:pt>
                <c:pt idx="18">
                  <c:v>-1.9404859571691171</c:v>
                </c:pt>
                <c:pt idx="19">
                  <c:v>-1.968925353132998</c:v>
                </c:pt>
                <c:pt idx="20">
                  <c:v>-2.00757779184634</c:v>
                </c:pt>
                <c:pt idx="21">
                  <c:v>-2.0350744454025786</c:v>
                </c:pt>
                <c:pt idx="22">
                  <c:v>-2.0697987907507427</c:v>
                </c:pt>
                <c:pt idx="23">
                  <c:v>-2.1119079516254402</c:v>
                </c:pt>
                <c:pt idx="24">
                  <c:v>-2.1453753070967476</c:v>
                </c:pt>
                <c:pt idx="25">
                  <c:v>-2.1789997863026622</c:v>
                </c:pt>
                <c:pt idx="26">
                  <c:v>-2.2324218560690694</c:v>
                </c:pt>
                <c:pt idx="27">
                  <c:v>-2.2693459337017332</c:v>
                </c:pt>
                <c:pt idx="28">
                  <c:v>-2.3001421856847211</c:v>
                </c:pt>
                <c:pt idx="29">
                  <c:v>-2.346336563659202</c:v>
                </c:pt>
                <c:pt idx="30">
                  <c:v>-2.3868744871878276</c:v>
                </c:pt>
              </c:numCache>
            </c:numRef>
          </c:yVal>
          <c:smooth val="0"/>
          <c:extLst>
            <c:ext xmlns:c16="http://schemas.microsoft.com/office/drawing/2014/chart" uri="{C3380CC4-5D6E-409C-BE32-E72D297353CC}">
              <c16:uniqueId val="{00000001-B265-42A3-A679-9CADE60BA060}"/>
            </c:ext>
          </c:extLst>
        </c:ser>
        <c:dLbls>
          <c:showLegendKey val="0"/>
          <c:showVal val="0"/>
          <c:showCatName val="0"/>
          <c:showSerName val="0"/>
          <c:showPercent val="0"/>
          <c:showBubbleSize val="0"/>
        </c:dLbls>
        <c:axId val="831987247"/>
        <c:axId val="831988079"/>
      </c:scatterChart>
      <c:valAx>
        <c:axId val="831987247"/>
        <c:scaling>
          <c:orientation val="minMax"/>
        </c:scaling>
        <c:delete val="0"/>
        <c:axPos val="b"/>
        <c:title>
          <c:tx>
            <c:rich>
              <a:bodyPr/>
              <a:lstStyle/>
              <a:p>
                <a:pPr>
                  <a:defRPr/>
                </a:pPr>
                <a:r>
                  <a:rPr lang="en-US"/>
                  <a:t>x_ppm</a:t>
                </a:r>
              </a:p>
            </c:rich>
          </c:tx>
          <c:overlay val="0"/>
        </c:title>
        <c:numFmt formatCode="General" sourceLinked="1"/>
        <c:majorTickMark val="out"/>
        <c:minorTickMark val="none"/>
        <c:tickLblPos val="nextTo"/>
        <c:crossAx val="831988079"/>
        <c:crosses val="autoZero"/>
        <c:crossBetween val="midCat"/>
      </c:valAx>
      <c:valAx>
        <c:axId val="831988079"/>
        <c:scaling>
          <c:orientation val="minMax"/>
        </c:scaling>
        <c:delete val="0"/>
        <c:axPos val="l"/>
        <c:title>
          <c:tx>
            <c:rich>
              <a:bodyPr/>
              <a:lstStyle/>
              <a:p>
                <a:pPr>
                  <a:defRPr/>
                </a:pPr>
                <a:r>
                  <a:rPr lang="en-US"/>
                  <a:t>delta_(x-e)_ppm</a:t>
                </a:r>
              </a:p>
            </c:rich>
          </c:tx>
          <c:overlay val="0"/>
        </c:title>
        <c:numFmt formatCode="General" sourceLinked="1"/>
        <c:majorTickMark val="out"/>
        <c:minorTickMark val="none"/>
        <c:tickLblPos val="nextTo"/>
        <c:crossAx val="831987247"/>
        <c:crosses val="autoZero"/>
        <c:crossBetween val="midCat"/>
      </c:valAx>
    </c:plotArea>
    <c:legend>
      <c:legendPos val="r"/>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x_ppm  Residual Plot</a:t>
            </a:r>
          </a:p>
        </c:rich>
      </c:tx>
      <c:overlay val="0"/>
    </c:title>
    <c:autoTitleDeleted val="0"/>
    <c:plotArea>
      <c:layout/>
      <c:scatterChart>
        <c:scatterStyle val="lineMarker"/>
        <c:varyColors val="0"/>
        <c:ser>
          <c:idx val="0"/>
          <c:order val="0"/>
          <c:spPr>
            <a:ln w="19050">
              <a:noFill/>
            </a:ln>
          </c:spPr>
          <c:xVal>
            <c:numRef>
              <c:f>'CO2_reg_data 220504_1315'!$C$52:$C$82</c:f>
              <c:numCache>
                <c:formatCode>General</c:formatCode>
                <c:ptCount val="31"/>
                <c:pt idx="0">
                  <c:v>354.45</c:v>
                </c:pt>
                <c:pt idx="1">
                  <c:v>355.7</c:v>
                </c:pt>
                <c:pt idx="2">
                  <c:v>356.54</c:v>
                </c:pt>
                <c:pt idx="3">
                  <c:v>357.21</c:v>
                </c:pt>
                <c:pt idx="4">
                  <c:v>358.96</c:v>
                </c:pt>
                <c:pt idx="5">
                  <c:v>360.97</c:v>
                </c:pt>
                <c:pt idx="6">
                  <c:v>362.74</c:v>
                </c:pt>
                <c:pt idx="7">
                  <c:v>363.88</c:v>
                </c:pt>
                <c:pt idx="8">
                  <c:v>366.84</c:v>
                </c:pt>
                <c:pt idx="9">
                  <c:v>368.54</c:v>
                </c:pt>
                <c:pt idx="10">
                  <c:v>369.71</c:v>
                </c:pt>
                <c:pt idx="11">
                  <c:v>371.32</c:v>
                </c:pt>
                <c:pt idx="12">
                  <c:v>373.45</c:v>
                </c:pt>
                <c:pt idx="13">
                  <c:v>375.98</c:v>
                </c:pt>
                <c:pt idx="14">
                  <c:v>377.7</c:v>
                </c:pt>
                <c:pt idx="15">
                  <c:v>379.98</c:v>
                </c:pt>
                <c:pt idx="16">
                  <c:v>382.09</c:v>
                </c:pt>
                <c:pt idx="17">
                  <c:v>384.02</c:v>
                </c:pt>
                <c:pt idx="18">
                  <c:v>385.83</c:v>
                </c:pt>
                <c:pt idx="19">
                  <c:v>387.64</c:v>
                </c:pt>
                <c:pt idx="20">
                  <c:v>390.1</c:v>
                </c:pt>
                <c:pt idx="21">
                  <c:v>391.85</c:v>
                </c:pt>
                <c:pt idx="22">
                  <c:v>394.06</c:v>
                </c:pt>
                <c:pt idx="23">
                  <c:v>396.74</c:v>
                </c:pt>
                <c:pt idx="24">
                  <c:v>398.87</c:v>
                </c:pt>
                <c:pt idx="25">
                  <c:v>401.01</c:v>
                </c:pt>
                <c:pt idx="26">
                  <c:v>404.41</c:v>
                </c:pt>
                <c:pt idx="27">
                  <c:v>406.76</c:v>
                </c:pt>
                <c:pt idx="28">
                  <c:v>408.72</c:v>
                </c:pt>
                <c:pt idx="29">
                  <c:v>411.66</c:v>
                </c:pt>
                <c:pt idx="30">
                  <c:v>414.24</c:v>
                </c:pt>
              </c:numCache>
            </c:numRef>
          </c:xVal>
          <c:yVal>
            <c:numRef>
              <c:f>Reg_ppm!$C$25:$C$55</c:f>
              <c:numCache>
                <c:formatCode>General</c:formatCode>
                <c:ptCount val="31"/>
                <c:pt idx="0">
                  <c:v>-0.21491430476566054</c:v>
                </c:pt>
                <c:pt idx="1">
                  <c:v>-0.64523170742741387</c:v>
                </c:pt>
                <c:pt idx="2">
                  <c:v>-0.84199118320815547</c:v>
                </c:pt>
                <c:pt idx="3">
                  <c:v>0.2085782375228995</c:v>
                </c:pt>
                <c:pt idx="4">
                  <c:v>0.45611702159146383</c:v>
                </c:pt>
                <c:pt idx="5">
                  <c:v>0.20774102275980177</c:v>
                </c:pt>
                <c:pt idx="6">
                  <c:v>-0.43440594570242297</c:v>
                </c:pt>
                <c:pt idx="7">
                  <c:v>1.3635482905551355</c:v>
                </c:pt>
                <c:pt idx="8">
                  <c:v>0.11009904651120173</c:v>
                </c:pt>
                <c:pt idx="9">
                  <c:v>-0.43314778809332832</c:v>
                </c:pt>
                <c:pt idx="10">
                  <c:v>-1.4722180631945303E-2</c:v>
                </c:pt>
                <c:pt idx="11">
                  <c:v>0.41979737630823388</c:v>
                </c:pt>
                <c:pt idx="12">
                  <c:v>0.7424873674480017</c:v>
                </c:pt>
                <c:pt idx="13">
                  <c:v>-0.13853769202793531</c:v>
                </c:pt>
                <c:pt idx="14">
                  <c:v>0.33771022599293299</c:v>
                </c:pt>
                <c:pt idx="15">
                  <c:v>9.2757073151730873E-2</c:v>
                </c:pt>
                <c:pt idx="16">
                  <c:v>-0.15687135522599727</c:v>
                </c:pt>
                <c:pt idx="17">
                  <c:v>-0.34932801082666165</c:v>
                </c:pt>
                <c:pt idx="18">
                  <c:v>-0.42367015124263085</c:v>
                </c:pt>
                <c:pt idx="19">
                  <c:v>0.15198770834144382</c:v>
                </c:pt>
                <c:pt idx="20">
                  <c:v>-0.6221413893251011</c:v>
                </c:pt>
                <c:pt idx="21">
                  <c:v>-0.19115753893434739</c:v>
                </c:pt>
                <c:pt idx="22">
                  <c:v>0.25705400324846517</c:v>
                </c:pt>
                <c:pt idx="23">
                  <c:v>-0.30734963904230561</c:v>
                </c:pt>
                <c:pt idx="24">
                  <c:v>-0.32039508673640782</c:v>
                </c:pt>
                <c:pt idx="25">
                  <c:v>0.9167165893041016</c:v>
                </c:pt>
                <c:pt idx="26">
                  <c:v>-0.128725944123675</c:v>
                </c:pt>
                <c:pt idx="27">
                  <c:v>-0.53066646968507403</c:v>
                </c:pt>
                <c:pt idx="28">
                  <c:v>0.43126517910371587</c:v>
                </c:pt>
                <c:pt idx="29">
                  <c:v>6.859495388412995E-2</c:v>
                </c:pt>
                <c:pt idx="30">
                  <c:v>-1.1197708724226096E-2</c:v>
                </c:pt>
              </c:numCache>
            </c:numRef>
          </c:yVal>
          <c:smooth val="0"/>
          <c:extLst>
            <c:ext xmlns:c16="http://schemas.microsoft.com/office/drawing/2014/chart" uri="{C3380CC4-5D6E-409C-BE32-E72D297353CC}">
              <c16:uniqueId val="{00000000-6317-479C-AB3A-221B0D5412D4}"/>
            </c:ext>
          </c:extLst>
        </c:ser>
        <c:dLbls>
          <c:showLegendKey val="0"/>
          <c:showVal val="0"/>
          <c:showCatName val="0"/>
          <c:showSerName val="0"/>
          <c:showPercent val="0"/>
          <c:showBubbleSize val="0"/>
        </c:dLbls>
        <c:axId val="943619343"/>
        <c:axId val="943625167"/>
      </c:scatterChart>
      <c:valAx>
        <c:axId val="943619343"/>
        <c:scaling>
          <c:orientation val="minMax"/>
        </c:scaling>
        <c:delete val="0"/>
        <c:axPos val="b"/>
        <c:title>
          <c:tx>
            <c:rich>
              <a:bodyPr/>
              <a:lstStyle/>
              <a:p>
                <a:pPr>
                  <a:defRPr/>
                </a:pPr>
                <a:r>
                  <a:rPr lang="en-US"/>
                  <a:t>x_ppm</a:t>
                </a:r>
              </a:p>
            </c:rich>
          </c:tx>
          <c:overlay val="0"/>
        </c:title>
        <c:numFmt formatCode="General" sourceLinked="1"/>
        <c:majorTickMark val="out"/>
        <c:minorTickMark val="none"/>
        <c:tickLblPos val="nextTo"/>
        <c:crossAx val="943625167"/>
        <c:crosses val="autoZero"/>
        <c:crossBetween val="midCat"/>
      </c:valAx>
      <c:valAx>
        <c:axId val="943625167"/>
        <c:scaling>
          <c:orientation val="minMax"/>
        </c:scaling>
        <c:delete val="0"/>
        <c:axPos val="l"/>
        <c:title>
          <c:tx>
            <c:rich>
              <a:bodyPr/>
              <a:lstStyle/>
              <a:p>
                <a:pPr>
                  <a:defRPr/>
                </a:pPr>
                <a:r>
                  <a:rPr lang="en-US"/>
                  <a:t>Residuals</a:t>
                </a:r>
              </a:p>
            </c:rich>
          </c:tx>
          <c:overlay val="0"/>
        </c:title>
        <c:numFmt formatCode="General" sourceLinked="1"/>
        <c:majorTickMark val="out"/>
        <c:minorTickMark val="none"/>
        <c:tickLblPos val="nextTo"/>
        <c:crossAx val="943619343"/>
        <c:crosses val="autoZero"/>
        <c:crossBetween val="midCat"/>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98339-B950-4B3A-AB8B-38C6BE006674}" type="datetimeFigureOut">
              <a:rPr lang="en-US" smtClean="0"/>
              <a:t>12/13/2022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30529-5233-4090-BC0B-A52A21E3F2A6}" type="slidenum">
              <a:rPr lang="en-US" smtClean="0"/>
              <a:t>‹#›</a:t>
            </a:fld>
            <a:endParaRPr lang="en-US"/>
          </a:p>
        </p:txBody>
      </p:sp>
    </p:spTree>
    <p:extLst>
      <p:ext uri="{BB962C8B-B14F-4D97-AF65-F5344CB8AC3E}">
        <p14:creationId xmlns:p14="http://schemas.microsoft.com/office/powerpoint/2010/main" val="1555197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30529-5233-4090-BC0B-A52A21E3F2A6}" type="slidenum">
              <a:rPr lang="en-US" smtClean="0"/>
              <a:t>1</a:t>
            </a:fld>
            <a:endParaRPr lang="en-US"/>
          </a:p>
        </p:txBody>
      </p:sp>
    </p:spTree>
    <p:extLst>
      <p:ext uri="{BB962C8B-B14F-4D97-AF65-F5344CB8AC3E}">
        <p14:creationId xmlns:p14="http://schemas.microsoft.com/office/powerpoint/2010/main" val="1306219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0C21-4BB4-4E23-8E84-B17A5154DB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E"/>
          </a:p>
        </p:txBody>
      </p:sp>
      <p:sp>
        <p:nvSpPr>
          <p:cNvPr id="3" name="Subtitle 2">
            <a:extLst>
              <a:ext uri="{FF2B5EF4-FFF2-40B4-BE49-F238E27FC236}">
                <a16:creationId xmlns:a16="http://schemas.microsoft.com/office/drawing/2014/main" id="{4B5130B0-D739-46B3-B09F-E27C97FD4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E"/>
          </a:p>
        </p:txBody>
      </p:sp>
      <p:sp>
        <p:nvSpPr>
          <p:cNvPr id="4" name="Date Placeholder 3">
            <a:extLst>
              <a:ext uri="{FF2B5EF4-FFF2-40B4-BE49-F238E27FC236}">
                <a16:creationId xmlns:a16="http://schemas.microsoft.com/office/drawing/2014/main" id="{1E4A770C-6EE2-492C-B513-BBABC0A159C6}"/>
              </a:ext>
            </a:extLst>
          </p:cNvPr>
          <p:cNvSpPr>
            <a:spLocks noGrp="1"/>
          </p:cNvSpPr>
          <p:nvPr>
            <p:ph type="dt" sz="half" idx="10"/>
          </p:nvPr>
        </p:nvSpPr>
        <p:spPr/>
        <p:txBody>
          <a:bodyPr/>
          <a:lstStyle/>
          <a:p>
            <a:fld id="{6C75F08E-FCC8-45A7-AAC6-B75E7A68BC3C}" type="datetime8">
              <a:rPr lang="LID4096" smtClean="0"/>
              <a:t>12/13/2022 18:13</a:t>
            </a:fld>
            <a:endParaRPr lang="en-SE"/>
          </a:p>
        </p:txBody>
      </p:sp>
      <p:sp>
        <p:nvSpPr>
          <p:cNvPr id="5" name="Footer Placeholder 4">
            <a:extLst>
              <a:ext uri="{FF2B5EF4-FFF2-40B4-BE49-F238E27FC236}">
                <a16:creationId xmlns:a16="http://schemas.microsoft.com/office/drawing/2014/main" id="{405114C5-8ED7-4450-9179-DB9C5EAD22EB}"/>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4906BBE-FE2B-43A0-A17A-3B904AFEB973}"/>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167248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E3DC-59A2-459D-832D-F23B1AAB3743}"/>
              </a:ext>
            </a:extLst>
          </p:cNvPr>
          <p:cNvSpPr>
            <a:spLocks noGrp="1"/>
          </p:cNvSpPr>
          <p:nvPr>
            <p:ph type="title"/>
          </p:nvPr>
        </p:nvSpPr>
        <p:spPr/>
        <p:txBody>
          <a:bodyPr/>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6E3F782E-14D4-434A-910F-6BC308D34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B44EC8DE-9BEF-42A7-957D-F7A203DEEFBD}"/>
              </a:ext>
            </a:extLst>
          </p:cNvPr>
          <p:cNvSpPr>
            <a:spLocks noGrp="1"/>
          </p:cNvSpPr>
          <p:nvPr>
            <p:ph type="dt" sz="half" idx="10"/>
          </p:nvPr>
        </p:nvSpPr>
        <p:spPr/>
        <p:txBody>
          <a:bodyPr/>
          <a:lstStyle/>
          <a:p>
            <a:fld id="{89B78E3B-EA67-434F-926C-F353DF32FF56}" type="datetime8">
              <a:rPr lang="LID4096" smtClean="0"/>
              <a:t>12/13/2022 18:13</a:t>
            </a:fld>
            <a:endParaRPr lang="en-SE"/>
          </a:p>
        </p:txBody>
      </p:sp>
      <p:sp>
        <p:nvSpPr>
          <p:cNvPr id="5" name="Footer Placeholder 4">
            <a:extLst>
              <a:ext uri="{FF2B5EF4-FFF2-40B4-BE49-F238E27FC236}">
                <a16:creationId xmlns:a16="http://schemas.microsoft.com/office/drawing/2014/main" id="{7B760394-3E38-4B89-B708-FA2B4A3EC26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7EC59DC-996D-4958-A531-A5BCF0A777F6}"/>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139065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5F2CC0-E1E2-4A2A-8121-57C473ED29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E"/>
          </a:p>
        </p:txBody>
      </p:sp>
      <p:sp>
        <p:nvSpPr>
          <p:cNvPr id="3" name="Vertical Text Placeholder 2">
            <a:extLst>
              <a:ext uri="{FF2B5EF4-FFF2-40B4-BE49-F238E27FC236}">
                <a16:creationId xmlns:a16="http://schemas.microsoft.com/office/drawing/2014/main" id="{01A0497D-77D9-4EB0-830B-F758C57446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E4B83CEC-4EB6-4716-B879-97C2A0BB1B55}"/>
              </a:ext>
            </a:extLst>
          </p:cNvPr>
          <p:cNvSpPr>
            <a:spLocks noGrp="1"/>
          </p:cNvSpPr>
          <p:nvPr>
            <p:ph type="dt" sz="half" idx="10"/>
          </p:nvPr>
        </p:nvSpPr>
        <p:spPr/>
        <p:txBody>
          <a:bodyPr/>
          <a:lstStyle/>
          <a:p>
            <a:fld id="{97C80715-B053-4B06-B496-E9E61D5B1A66}" type="datetime8">
              <a:rPr lang="LID4096" smtClean="0"/>
              <a:t>12/13/2022 18:13</a:t>
            </a:fld>
            <a:endParaRPr lang="en-SE"/>
          </a:p>
        </p:txBody>
      </p:sp>
      <p:sp>
        <p:nvSpPr>
          <p:cNvPr id="5" name="Footer Placeholder 4">
            <a:extLst>
              <a:ext uri="{FF2B5EF4-FFF2-40B4-BE49-F238E27FC236}">
                <a16:creationId xmlns:a16="http://schemas.microsoft.com/office/drawing/2014/main" id="{765BB2D1-A22F-4FC7-B0E8-E2399B21F5FB}"/>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18282C13-0F6E-48A8-B933-7B4CED7ECF79}"/>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50234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9047-868E-4BC6-9E6D-CFB26266221A}"/>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134AC579-DDC9-4DD9-BB53-AC195F80E6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BDCF40DC-B36D-4181-A55D-390596377F14}"/>
              </a:ext>
            </a:extLst>
          </p:cNvPr>
          <p:cNvSpPr>
            <a:spLocks noGrp="1"/>
          </p:cNvSpPr>
          <p:nvPr>
            <p:ph type="dt" sz="half" idx="10"/>
          </p:nvPr>
        </p:nvSpPr>
        <p:spPr/>
        <p:txBody>
          <a:bodyPr/>
          <a:lstStyle/>
          <a:p>
            <a:fld id="{EDCBAA46-FB90-4C21-8527-D2A6DAC3DB49}" type="datetime8">
              <a:rPr lang="LID4096" smtClean="0"/>
              <a:t>12/13/2022 18:13</a:t>
            </a:fld>
            <a:endParaRPr lang="en-SE"/>
          </a:p>
        </p:txBody>
      </p:sp>
      <p:sp>
        <p:nvSpPr>
          <p:cNvPr id="5" name="Footer Placeholder 4">
            <a:extLst>
              <a:ext uri="{FF2B5EF4-FFF2-40B4-BE49-F238E27FC236}">
                <a16:creationId xmlns:a16="http://schemas.microsoft.com/office/drawing/2014/main" id="{82F32978-7D2C-46F7-9D10-7C23605E9513}"/>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427A2C1D-6EFF-4BD2-998D-DDCB3C915BC8}"/>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67525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3819-4648-4359-88C3-7DAF577EB9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E"/>
          </a:p>
        </p:txBody>
      </p:sp>
      <p:sp>
        <p:nvSpPr>
          <p:cNvPr id="3" name="Text Placeholder 2">
            <a:extLst>
              <a:ext uri="{FF2B5EF4-FFF2-40B4-BE49-F238E27FC236}">
                <a16:creationId xmlns:a16="http://schemas.microsoft.com/office/drawing/2014/main" id="{CBC3A3A1-00D8-4AD6-91E7-2194D6F98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5C8B18-30D0-4ADF-9C83-602DB5395213}"/>
              </a:ext>
            </a:extLst>
          </p:cNvPr>
          <p:cNvSpPr>
            <a:spLocks noGrp="1"/>
          </p:cNvSpPr>
          <p:nvPr>
            <p:ph type="dt" sz="half" idx="10"/>
          </p:nvPr>
        </p:nvSpPr>
        <p:spPr/>
        <p:txBody>
          <a:bodyPr/>
          <a:lstStyle/>
          <a:p>
            <a:fld id="{ABE646A0-BEAA-4347-8A84-DB7864FF4243}" type="datetime8">
              <a:rPr lang="LID4096" smtClean="0"/>
              <a:t>12/13/2022 18:13</a:t>
            </a:fld>
            <a:endParaRPr lang="en-SE"/>
          </a:p>
        </p:txBody>
      </p:sp>
      <p:sp>
        <p:nvSpPr>
          <p:cNvPr id="5" name="Footer Placeholder 4">
            <a:extLst>
              <a:ext uri="{FF2B5EF4-FFF2-40B4-BE49-F238E27FC236}">
                <a16:creationId xmlns:a16="http://schemas.microsoft.com/office/drawing/2014/main" id="{2C2137C5-E79E-4899-B907-7A3E9521C29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E356943B-C4CD-4C8A-B712-01FBE4017D9A}"/>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26354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6003-D56C-4F39-98AC-4FA14F37D402}"/>
              </a:ext>
            </a:extLst>
          </p:cNvPr>
          <p:cNvSpPr>
            <a:spLocks noGrp="1"/>
          </p:cNvSpPr>
          <p:nvPr>
            <p:ph type="title"/>
          </p:nvPr>
        </p:nvSpPr>
        <p:spPr/>
        <p:txBody>
          <a:bodyPr/>
          <a:lstStyle/>
          <a:p>
            <a:r>
              <a:rPr lang="en-US"/>
              <a:t>Click to edit Master title style</a:t>
            </a:r>
            <a:endParaRPr lang="en-SE"/>
          </a:p>
        </p:txBody>
      </p:sp>
      <p:sp>
        <p:nvSpPr>
          <p:cNvPr id="3" name="Content Placeholder 2">
            <a:extLst>
              <a:ext uri="{FF2B5EF4-FFF2-40B4-BE49-F238E27FC236}">
                <a16:creationId xmlns:a16="http://schemas.microsoft.com/office/drawing/2014/main" id="{3DA1D0A0-C3D8-4683-A362-1E057BF2D8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Content Placeholder 3">
            <a:extLst>
              <a:ext uri="{FF2B5EF4-FFF2-40B4-BE49-F238E27FC236}">
                <a16:creationId xmlns:a16="http://schemas.microsoft.com/office/drawing/2014/main" id="{F1D729CB-823C-4F0B-A7CB-66D3545697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Date Placeholder 4">
            <a:extLst>
              <a:ext uri="{FF2B5EF4-FFF2-40B4-BE49-F238E27FC236}">
                <a16:creationId xmlns:a16="http://schemas.microsoft.com/office/drawing/2014/main" id="{61C9DBC6-BDCA-4862-B4DC-43FF6B1B639C}"/>
              </a:ext>
            </a:extLst>
          </p:cNvPr>
          <p:cNvSpPr>
            <a:spLocks noGrp="1"/>
          </p:cNvSpPr>
          <p:nvPr>
            <p:ph type="dt" sz="half" idx="10"/>
          </p:nvPr>
        </p:nvSpPr>
        <p:spPr/>
        <p:txBody>
          <a:bodyPr/>
          <a:lstStyle/>
          <a:p>
            <a:fld id="{3608D6F6-D4BE-45EC-888A-A6FF01756AE4}" type="datetime8">
              <a:rPr lang="LID4096" smtClean="0"/>
              <a:t>12/13/2022 18:13</a:t>
            </a:fld>
            <a:endParaRPr lang="en-SE"/>
          </a:p>
        </p:txBody>
      </p:sp>
      <p:sp>
        <p:nvSpPr>
          <p:cNvPr id="6" name="Footer Placeholder 5">
            <a:extLst>
              <a:ext uri="{FF2B5EF4-FFF2-40B4-BE49-F238E27FC236}">
                <a16:creationId xmlns:a16="http://schemas.microsoft.com/office/drawing/2014/main" id="{9FAE4086-E179-4BC0-AF23-A98A59A77EB3}"/>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EBB8D43-B10D-49ED-AB61-2B2ED6E07D59}"/>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3073112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F827-5C94-4B7D-8071-E848A6027FAF}"/>
              </a:ext>
            </a:extLst>
          </p:cNvPr>
          <p:cNvSpPr>
            <a:spLocks noGrp="1"/>
          </p:cNvSpPr>
          <p:nvPr>
            <p:ph type="title"/>
          </p:nvPr>
        </p:nvSpPr>
        <p:spPr>
          <a:xfrm>
            <a:off x="839788" y="365125"/>
            <a:ext cx="10515600" cy="1325563"/>
          </a:xfrm>
        </p:spPr>
        <p:txBody>
          <a:bodyPr/>
          <a:lstStyle/>
          <a:p>
            <a:r>
              <a:rPr lang="en-US"/>
              <a:t>Click to edit Master title style</a:t>
            </a:r>
            <a:endParaRPr lang="en-SE"/>
          </a:p>
        </p:txBody>
      </p:sp>
      <p:sp>
        <p:nvSpPr>
          <p:cNvPr id="3" name="Text Placeholder 2">
            <a:extLst>
              <a:ext uri="{FF2B5EF4-FFF2-40B4-BE49-F238E27FC236}">
                <a16:creationId xmlns:a16="http://schemas.microsoft.com/office/drawing/2014/main" id="{BC193DD9-F700-4CA7-A4AE-FA84F128C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4A0E99-CE85-4798-B0C3-32CBAF82A3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5" name="Text Placeholder 4">
            <a:extLst>
              <a:ext uri="{FF2B5EF4-FFF2-40B4-BE49-F238E27FC236}">
                <a16:creationId xmlns:a16="http://schemas.microsoft.com/office/drawing/2014/main" id="{BEFF23DC-D966-4FBC-95B6-1ED90F4AA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E6C583-02A7-4678-ACFB-2FE7A9416C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7" name="Date Placeholder 6">
            <a:extLst>
              <a:ext uri="{FF2B5EF4-FFF2-40B4-BE49-F238E27FC236}">
                <a16:creationId xmlns:a16="http://schemas.microsoft.com/office/drawing/2014/main" id="{720D2E1A-C56C-46CE-A353-FC2AA639A0DF}"/>
              </a:ext>
            </a:extLst>
          </p:cNvPr>
          <p:cNvSpPr>
            <a:spLocks noGrp="1"/>
          </p:cNvSpPr>
          <p:nvPr>
            <p:ph type="dt" sz="half" idx="10"/>
          </p:nvPr>
        </p:nvSpPr>
        <p:spPr/>
        <p:txBody>
          <a:bodyPr/>
          <a:lstStyle/>
          <a:p>
            <a:fld id="{121D745C-8A22-4DFE-9C5A-6DDD57438754}" type="datetime8">
              <a:rPr lang="LID4096" smtClean="0"/>
              <a:t>12/13/2022 18:13</a:t>
            </a:fld>
            <a:endParaRPr lang="en-SE"/>
          </a:p>
        </p:txBody>
      </p:sp>
      <p:sp>
        <p:nvSpPr>
          <p:cNvPr id="8" name="Footer Placeholder 7">
            <a:extLst>
              <a:ext uri="{FF2B5EF4-FFF2-40B4-BE49-F238E27FC236}">
                <a16:creationId xmlns:a16="http://schemas.microsoft.com/office/drawing/2014/main" id="{EB36E09F-04AE-45B2-A28F-4484506151E8}"/>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9C9D4664-DBFF-485C-A46C-D7BDC4C60238}"/>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45431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AB19-DD92-4571-A769-192A698B8F06}"/>
              </a:ext>
            </a:extLst>
          </p:cNvPr>
          <p:cNvSpPr>
            <a:spLocks noGrp="1"/>
          </p:cNvSpPr>
          <p:nvPr>
            <p:ph type="title"/>
          </p:nvPr>
        </p:nvSpPr>
        <p:spPr/>
        <p:txBody>
          <a:bodyPr/>
          <a:lstStyle/>
          <a:p>
            <a:r>
              <a:rPr lang="en-US"/>
              <a:t>Click to edit Master title style</a:t>
            </a:r>
            <a:endParaRPr lang="en-SE"/>
          </a:p>
        </p:txBody>
      </p:sp>
      <p:sp>
        <p:nvSpPr>
          <p:cNvPr id="3" name="Date Placeholder 2">
            <a:extLst>
              <a:ext uri="{FF2B5EF4-FFF2-40B4-BE49-F238E27FC236}">
                <a16:creationId xmlns:a16="http://schemas.microsoft.com/office/drawing/2014/main" id="{C3BC4850-8E0A-431E-A0FA-C0FB6D642BCE}"/>
              </a:ext>
            </a:extLst>
          </p:cNvPr>
          <p:cNvSpPr>
            <a:spLocks noGrp="1"/>
          </p:cNvSpPr>
          <p:nvPr>
            <p:ph type="dt" sz="half" idx="10"/>
          </p:nvPr>
        </p:nvSpPr>
        <p:spPr/>
        <p:txBody>
          <a:bodyPr/>
          <a:lstStyle/>
          <a:p>
            <a:fld id="{C0E56270-6949-421A-AAD8-71D9F51B5D82}" type="datetime8">
              <a:rPr lang="LID4096" smtClean="0"/>
              <a:t>12/13/2022 18:13</a:t>
            </a:fld>
            <a:endParaRPr lang="en-SE"/>
          </a:p>
        </p:txBody>
      </p:sp>
      <p:sp>
        <p:nvSpPr>
          <p:cNvPr id="4" name="Footer Placeholder 3">
            <a:extLst>
              <a:ext uri="{FF2B5EF4-FFF2-40B4-BE49-F238E27FC236}">
                <a16:creationId xmlns:a16="http://schemas.microsoft.com/office/drawing/2014/main" id="{744CA691-64CD-400B-A697-DD8D02C16B9D}"/>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A46E1AF5-3AC2-4D1D-BC33-B9A9316DA122}"/>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350904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27C44A-A335-4F56-9B90-AA79A8771F66}"/>
              </a:ext>
            </a:extLst>
          </p:cNvPr>
          <p:cNvSpPr>
            <a:spLocks noGrp="1"/>
          </p:cNvSpPr>
          <p:nvPr>
            <p:ph type="dt" sz="half" idx="10"/>
          </p:nvPr>
        </p:nvSpPr>
        <p:spPr/>
        <p:txBody>
          <a:bodyPr/>
          <a:lstStyle/>
          <a:p>
            <a:fld id="{C8EEF765-D18B-4ECC-AFBF-5304832227D3}" type="datetime8">
              <a:rPr lang="LID4096" smtClean="0"/>
              <a:t>12/13/2022 18:13</a:t>
            </a:fld>
            <a:endParaRPr lang="en-SE"/>
          </a:p>
        </p:txBody>
      </p:sp>
      <p:sp>
        <p:nvSpPr>
          <p:cNvPr id="3" name="Footer Placeholder 2">
            <a:extLst>
              <a:ext uri="{FF2B5EF4-FFF2-40B4-BE49-F238E27FC236}">
                <a16:creationId xmlns:a16="http://schemas.microsoft.com/office/drawing/2014/main" id="{D3B08C24-F40D-4653-9B1B-523BABB485FB}"/>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348D9247-6B1E-49C5-B2F7-29A467347A15}"/>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91993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8C7A-E2C4-4CA3-A023-93A6630D7F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Content Placeholder 2">
            <a:extLst>
              <a:ext uri="{FF2B5EF4-FFF2-40B4-BE49-F238E27FC236}">
                <a16:creationId xmlns:a16="http://schemas.microsoft.com/office/drawing/2014/main" id="{88DE2DC1-2B92-4297-8628-126413459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Text Placeholder 3">
            <a:extLst>
              <a:ext uri="{FF2B5EF4-FFF2-40B4-BE49-F238E27FC236}">
                <a16:creationId xmlns:a16="http://schemas.microsoft.com/office/drawing/2014/main" id="{938070E4-4236-4F63-A43C-57AC351DC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6AFF2-FA21-489D-B734-3A73AA815269}"/>
              </a:ext>
            </a:extLst>
          </p:cNvPr>
          <p:cNvSpPr>
            <a:spLocks noGrp="1"/>
          </p:cNvSpPr>
          <p:nvPr>
            <p:ph type="dt" sz="half" idx="10"/>
          </p:nvPr>
        </p:nvSpPr>
        <p:spPr/>
        <p:txBody>
          <a:bodyPr/>
          <a:lstStyle/>
          <a:p>
            <a:fld id="{1D2CAABE-A6F0-45DF-B67C-512691614708}" type="datetime8">
              <a:rPr lang="LID4096" smtClean="0"/>
              <a:t>12/13/2022 18:13</a:t>
            </a:fld>
            <a:endParaRPr lang="en-SE"/>
          </a:p>
        </p:txBody>
      </p:sp>
      <p:sp>
        <p:nvSpPr>
          <p:cNvPr id="6" name="Footer Placeholder 5">
            <a:extLst>
              <a:ext uri="{FF2B5EF4-FFF2-40B4-BE49-F238E27FC236}">
                <a16:creationId xmlns:a16="http://schemas.microsoft.com/office/drawing/2014/main" id="{0C566A01-C1DE-4C45-B753-D543262B56B8}"/>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58713B3B-D392-4780-B0A8-546EC24B36E2}"/>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95660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46D9-B570-46B2-8862-538AC879A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E"/>
          </a:p>
        </p:txBody>
      </p:sp>
      <p:sp>
        <p:nvSpPr>
          <p:cNvPr id="3" name="Picture Placeholder 2">
            <a:extLst>
              <a:ext uri="{FF2B5EF4-FFF2-40B4-BE49-F238E27FC236}">
                <a16:creationId xmlns:a16="http://schemas.microsoft.com/office/drawing/2014/main" id="{7BB7F84C-00AB-4CD4-BB47-FDFA974BD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D56B4429-F873-468A-9BFC-6601C01B45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FDEA9-DE2B-4CD4-BE49-729AC8F3BD59}"/>
              </a:ext>
            </a:extLst>
          </p:cNvPr>
          <p:cNvSpPr>
            <a:spLocks noGrp="1"/>
          </p:cNvSpPr>
          <p:nvPr>
            <p:ph type="dt" sz="half" idx="10"/>
          </p:nvPr>
        </p:nvSpPr>
        <p:spPr/>
        <p:txBody>
          <a:bodyPr/>
          <a:lstStyle/>
          <a:p>
            <a:fld id="{9325CF7B-8EF8-4F50-ACEF-F3A2C6874676}" type="datetime8">
              <a:rPr lang="LID4096" smtClean="0"/>
              <a:t>12/13/2022 18:13</a:t>
            </a:fld>
            <a:endParaRPr lang="en-SE"/>
          </a:p>
        </p:txBody>
      </p:sp>
      <p:sp>
        <p:nvSpPr>
          <p:cNvPr id="6" name="Footer Placeholder 5">
            <a:extLst>
              <a:ext uri="{FF2B5EF4-FFF2-40B4-BE49-F238E27FC236}">
                <a16:creationId xmlns:a16="http://schemas.microsoft.com/office/drawing/2014/main" id="{AE9CFA2A-7892-4B7E-8BCC-0556851552EA}"/>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940273FF-8B96-4D45-924E-CF8F9FDA6E31}"/>
              </a:ext>
            </a:extLst>
          </p:cNvPr>
          <p:cNvSpPr>
            <a:spLocks noGrp="1"/>
          </p:cNvSpPr>
          <p:nvPr>
            <p:ph type="sldNum" sz="quarter" idx="12"/>
          </p:nvPr>
        </p:nvSpPr>
        <p:spPr/>
        <p:txBody>
          <a:bodyPr/>
          <a:lstStyle/>
          <a:p>
            <a:fld id="{AB30E044-96F3-49BB-8843-B9D1910E0975}" type="slidenum">
              <a:rPr lang="en-SE" smtClean="0"/>
              <a:t>‹#›</a:t>
            </a:fld>
            <a:endParaRPr lang="en-SE"/>
          </a:p>
        </p:txBody>
      </p:sp>
    </p:spTree>
    <p:extLst>
      <p:ext uri="{BB962C8B-B14F-4D97-AF65-F5344CB8AC3E}">
        <p14:creationId xmlns:p14="http://schemas.microsoft.com/office/powerpoint/2010/main" val="410491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814A3A-5A0B-40EF-AA4C-9E5115F057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E"/>
          </a:p>
        </p:txBody>
      </p:sp>
      <p:sp>
        <p:nvSpPr>
          <p:cNvPr id="3" name="Text Placeholder 2">
            <a:extLst>
              <a:ext uri="{FF2B5EF4-FFF2-40B4-BE49-F238E27FC236}">
                <a16:creationId xmlns:a16="http://schemas.microsoft.com/office/drawing/2014/main" id="{117FDCCE-5583-4A0C-B932-F89A33253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4" name="Date Placeholder 3">
            <a:extLst>
              <a:ext uri="{FF2B5EF4-FFF2-40B4-BE49-F238E27FC236}">
                <a16:creationId xmlns:a16="http://schemas.microsoft.com/office/drawing/2014/main" id="{D5F06E95-AFFC-41F6-955C-814CDB78E8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C3071-E7E3-46E3-91E4-B379587148DD}" type="datetime8">
              <a:rPr lang="LID4096" smtClean="0"/>
              <a:t>12/13/2022 18:13</a:t>
            </a:fld>
            <a:endParaRPr lang="en-SE"/>
          </a:p>
        </p:txBody>
      </p:sp>
      <p:sp>
        <p:nvSpPr>
          <p:cNvPr id="5" name="Footer Placeholder 4">
            <a:extLst>
              <a:ext uri="{FF2B5EF4-FFF2-40B4-BE49-F238E27FC236}">
                <a16:creationId xmlns:a16="http://schemas.microsoft.com/office/drawing/2014/main" id="{646808B1-C1F8-4878-A728-5AF94B47E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3C385A8A-97D8-4895-845B-3BEBA2170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0E044-96F3-49BB-8843-B9D1910E0975}" type="slidenum">
              <a:rPr lang="en-SE" smtClean="0"/>
              <a:t>‹#›</a:t>
            </a:fld>
            <a:endParaRPr lang="en-SE"/>
          </a:p>
        </p:txBody>
      </p:sp>
    </p:spTree>
    <p:extLst>
      <p:ext uri="{BB962C8B-B14F-4D97-AF65-F5344CB8AC3E}">
        <p14:creationId xmlns:p14="http://schemas.microsoft.com/office/powerpoint/2010/main" val="2985427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ohmander.com/Lohmander_Peter_ICSTC_2022.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lohmander.com/PL_EnvSci_Original_221209.pdf" TargetMode="External"/><Relationship Id="rId2" Type="http://schemas.openxmlformats.org/officeDocument/2006/relationships/hyperlink" Target="https://biomedres.us/pdfs/BJSTR.MS.ID.007501.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3.bin"/><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19.w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doi.org/10.1038/s41467-021-24084-x" TargetMode="External"/><Relationship Id="rId3" Type="http://schemas.openxmlformats.org/officeDocument/2006/relationships/hyperlink" Target="http://www.jstor.org/stable/42607279" TargetMode="External"/><Relationship Id="rId7" Type="http://schemas.openxmlformats.org/officeDocument/2006/relationships/hyperlink" Target="https://www.science.org/doi/10.1126/sciadv.aay6792" TargetMode="External"/><Relationship Id="rId2" Type="http://schemas.openxmlformats.org/officeDocument/2006/relationships/hyperlink" Target="https://www.springer.com/gp/book/9781468493603" TargetMode="External"/><Relationship Id="rId1" Type="http://schemas.openxmlformats.org/officeDocument/2006/relationships/slideLayout" Target="../slideLayouts/slideLayout7.xml"/><Relationship Id="rId6" Type="http://schemas.openxmlformats.org/officeDocument/2006/relationships/hyperlink" Target="https://www.tandfonline.com/doi/pdf/10.1080/02827581.2022.2037700" TargetMode="External"/><Relationship Id="rId5" Type="http://schemas.openxmlformats.org/officeDocument/2006/relationships/hyperlink" Target="https://publications.jrc.ec.europa.eu/repository/handle/JRC126363" TargetMode="External"/><Relationship Id="rId4" Type="http://schemas.openxmlformats.org/officeDocument/2006/relationships/hyperlink" Target="http://dx.doi.org/10.2760/173513"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www.cas-press.com/article_111213_5ab21574a30f6f2c7bdc0a0733234181.pdf" TargetMode="External"/><Relationship Id="rId3" Type="http://schemas.openxmlformats.org/officeDocument/2006/relationships/hyperlink" Target="https://www.forestindustries.se/siteassets/dokument/rapporter/report-the-forest-carbon-debt-illusion2.pdf" TargetMode="External"/><Relationship Id="rId7" Type="http://schemas.openxmlformats.org/officeDocument/2006/relationships/hyperlink" Target="http://www.cas-press.com/article_111213.html" TargetMode="External"/><Relationship Id="rId2" Type="http://schemas.openxmlformats.org/officeDocument/2006/relationships/hyperlink" Target="https://doi.org/10.1007/s11676-018-0862-8" TargetMode="External"/><Relationship Id="rId1" Type="http://schemas.openxmlformats.org/officeDocument/2006/relationships/slideLayout" Target="../slideLayouts/slideLayout7.xml"/><Relationship Id="rId6" Type="http://schemas.openxmlformats.org/officeDocument/2006/relationships/hyperlink" Target="https://medcraveonline.com/IRATJ/IRATJ-06-00211A.pdf" TargetMode="External"/><Relationship Id="rId5" Type="http://schemas.openxmlformats.org/officeDocument/2006/relationships/hyperlink" Target="https://medcraveonline.com/IRATJ/IRATJ-06-00211.pdf" TargetMode="External"/><Relationship Id="rId4" Type="http://schemas.openxmlformats.org/officeDocument/2006/relationships/hyperlink" Target="https://medcraveonline.com/IRATJ/IRATJ-06-00197.pdf" TargetMode="External"/><Relationship Id="rId9" Type="http://schemas.openxmlformats.org/officeDocument/2006/relationships/hyperlink" Target="https://medcraveonline.com/IRATJ/IRATJ-06-00213.pdf"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cjes.guilan.ac.ir/article_4746_197fe867639c4cc5e317b63f9f9d370b.pdf" TargetMode="External"/><Relationship Id="rId7" Type="http://schemas.openxmlformats.org/officeDocument/2006/relationships/hyperlink" Target="https://doi.org/10.1007/s11676-021-01413-w" TargetMode="External"/><Relationship Id="rId2" Type="http://schemas.openxmlformats.org/officeDocument/2006/relationships/hyperlink" Target="https://www.cas-press.com/article_122566_c3544cd0c21d5c077f72e985a77d30e9.pdf" TargetMode="External"/><Relationship Id="rId1" Type="http://schemas.openxmlformats.org/officeDocument/2006/relationships/slideLayout" Target="../slideLayouts/slideLayout7.xml"/><Relationship Id="rId6" Type="http://schemas.openxmlformats.org/officeDocument/2006/relationships/hyperlink" Target="http://www.lohmander.com/PL_ICASE_2021_KEYNOTE.pdf" TargetMode="External"/><Relationship Id="rId5" Type="http://schemas.openxmlformats.org/officeDocument/2006/relationships/hyperlink" Target="http://www.lohmander.com/PL_ICASE_2021_Abstract.pdf" TargetMode="External"/><Relationship Id="rId4" Type="http://schemas.openxmlformats.org/officeDocument/2006/relationships/hyperlink" Target="https://medcraveonline.com/IRATJ/IRATJ-07-00235.pdf"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gml.noaa.gov/obop/mlo/" TargetMode="External"/><Relationship Id="rId2" Type="http://schemas.openxmlformats.org/officeDocument/2006/relationships/hyperlink" Target="https://gml.noaa.gov/webdata/ccgg/trends/co2/co2_annmean_mlo.txt" TargetMode="External"/><Relationship Id="rId1" Type="http://schemas.openxmlformats.org/officeDocument/2006/relationships/slideLayout" Target="../slideLayouts/slideLayout7.xml"/><Relationship Id="rId5" Type="http://schemas.openxmlformats.org/officeDocument/2006/relationships/hyperlink" Target="https://www.ipcc.ch/site/assets/uploads/2018/02/ar4-wg1-ts-1.pdf" TargetMode="External"/><Relationship Id="rId4" Type="http://schemas.openxmlformats.org/officeDocument/2006/relationships/hyperlink" Target="https://www.osti.gov/servlets/purl/5067232"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lohmander.com/Information/Ref.htm" TargetMode="External"/><Relationship Id="rId2" Type="http://schemas.openxmlformats.org/officeDocument/2006/relationships/hyperlink" Target="mailto:Peter@Lohmander.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0000">
              <a:srgbClr val="FFFF00"/>
            </a:gs>
            <a:gs pos="100000">
              <a:srgbClr val="92D050"/>
            </a:gs>
            <a:gs pos="100000">
              <a:schemeClr val="accent4">
                <a:lumMod val="45000"/>
                <a:lumOff val="55000"/>
              </a:schemeClr>
            </a:gs>
            <a:gs pos="100000">
              <a:schemeClr val="accent4">
                <a:lumMod val="30000"/>
                <a:lumOff val="70000"/>
              </a:schemeClr>
            </a:gs>
          </a:gsLst>
          <a:lin ang="36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B910-88E8-4448-BF4C-448B22D0AFA6}"/>
              </a:ext>
            </a:extLst>
          </p:cNvPr>
          <p:cNvSpPr>
            <a:spLocks noGrp="1"/>
          </p:cNvSpPr>
          <p:nvPr>
            <p:ph type="ctrTitle"/>
          </p:nvPr>
        </p:nvSpPr>
        <p:spPr>
          <a:xfrm>
            <a:off x="321666" y="136525"/>
            <a:ext cx="11623921" cy="2301875"/>
          </a:xfrm>
        </p:spPr>
        <p:txBody>
          <a:bodyPr>
            <a:noAutofit/>
          </a:bodyPr>
          <a:lstStyle/>
          <a:p>
            <a:pPr algn="l"/>
            <a:r>
              <a:rPr lang="en-US"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Rational Control of Global Warming </a:t>
            </a:r>
            <a:br>
              <a:rPr lang="en-US"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r>
              <a:rPr lang="en-US"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Dynamics via the CO</a:t>
            </a:r>
            <a:r>
              <a:rPr lang="en-US" sz="3600" b="1" baseline="-250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r>
              <a:rPr lang="en-US"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level, Emission </a:t>
            </a:r>
            <a:br>
              <a:rPr lang="en-US"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br>
            <a:r>
              <a:rPr lang="en-US" sz="3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Reductions and Forestry Expansion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000" b="1" dirty="0">
                <a:solidFill>
                  <a:srgbClr val="002060"/>
                </a:solidFill>
                <a:latin typeface="Aharoni" panose="02010803020104030203" pitchFamily="2" charset="-79"/>
                <a:cs typeface="Aharoni" panose="02010803020104030203" pitchFamily="2" charset="-79"/>
              </a:rPr>
              <a:t>by</a:t>
            </a:r>
            <a:br>
              <a:rPr lang="en-US" sz="2800" b="1" i="1" dirty="0">
                <a:solidFill>
                  <a:srgbClr val="FF0000"/>
                </a:solidFill>
                <a:latin typeface="Aharoni" panose="02010803020104030203" pitchFamily="2" charset="-79"/>
                <a:cs typeface="Aharoni" panose="02010803020104030203" pitchFamily="2" charset="-79"/>
              </a:rPr>
            </a:br>
            <a:r>
              <a:rPr lang="en-US" sz="2800" b="1" dirty="0">
                <a:solidFill>
                  <a:srgbClr val="002060"/>
                </a:solidFill>
                <a:latin typeface="Aharoni" panose="02010803020104030203" pitchFamily="2" charset="-79"/>
                <a:cs typeface="Aharoni" panose="02010803020104030203" pitchFamily="2" charset="-79"/>
              </a:rPr>
              <a:t>Peter Lohmander</a:t>
            </a:r>
            <a:endParaRPr lang="en-SE" sz="2800" b="1" dirty="0">
              <a:solidFill>
                <a:srgbClr val="002060"/>
              </a:solidFill>
              <a:latin typeface="Aharoni" panose="02010803020104030203" pitchFamily="2" charset="-79"/>
              <a:cs typeface="Aharoni" panose="02010803020104030203" pitchFamily="2" charset="-79"/>
            </a:endParaRPr>
          </a:p>
        </p:txBody>
      </p:sp>
      <p:sp>
        <p:nvSpPr>
          <p:cNvPr id="3" name="Subtitle 2">
            <a:extLst>
              <a:ext uri="{FF2B5EF4-FFF2-40B4-BE49-F238E27FC236}">
                <a16:creationId xmlns:a16="http://schemas.microsoft.com/office/drawing/2014/main" id="{A75CDDCA-91E8-42D0-91EE-5B97A4968C06}"/>
              </a:ext>
            </a:extLst>
          </p:cNvPr>
          <p:cNvSpPr>
            <a:spLocks noGrp="1"/>
          </p:cNvSpPr>
          <p:nvPr>
            <p:ph type="subTitle" idx="1"/>
          </p:nvPr>
        </p:nvSpPr>
        <p:spPr>
          <a:xfrm>
            <a:off x="321666" y="4529811"/>
            <a:ext cx="5606694" cy="2434869"/>
          </a:xfrm>
        </p:spPr>
        <p:txBody>
          <a:bodyPr>
            <a:normAutofit/>
          </a:bodyPr>
          <a:lstStyle/>
          <a:p>
            <a:pPr algn="l"/>
            <a:r>
              <a:rPr lang="en-US" b="1" i="1" dirty="0"/>
              <a:t>Organized by:</a:t>
            </a:r>
          </a:p>
          <a:p>
            <a:pPr algn="l"/>
            <a:r>
              <a:rPr lang="en-US" b="1" i="0" dirty="0">
                <a:effectLst/>
                <a:latin typeface="Caveat"/>
              </a:rPr>
              <a:t>International Statistics Fraternity (ISF), Department of Statistics, University of Kerala, School of Physical &amp; Mathematical Sciences, University of Kerala </a:t>
            </a:r>
          </a:p>
          <a:p>
            <a:pPr algn="l"/>
            <a:r>
              <a:rPr lang="en-US" sz="1500" b="1" dirty="0">
                <a:hlinkClick r:id="rId3"/>
              </a:rPr>
              <a:t>http://www.lohmander.com/Lohmander_Peter_ICSTC_2022.pdf</a:t>
            </a:r>
            <a:endParaRPr lang="en-SE" sz="1500" b="1" dirty="0"/>
          </a:p>
        </p:txBody>
      </p:sp>
      <p:pic>
        <p:nvPicPr>
          <p:cNvPr id="5" name="Picture 4">
            <a:extLst>
              <a:ext uri="{FF2B5EF4-FFF2-40B4-BE49-F238E27FC236}">
                <a16:creationId xmlns:a16="http://schemas.microsoft.com/office/drawing/2014/main" id="{C8E79B05-15C4-430D-8175-606C8BF7E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8412" y="136525"/>
            <a:ext cx="2368135" cy="2589380"/>
          </a:xfrm>
          <a:prstGeom prst="rect">
            <a:avLst/>
          </a:prstGeom>
        </p:spPr>
      </p:pic>
      <p:sp>
        <p:nvSpPr>
          <p:cNvPr id="6" name="TextBox 5">
            <a:extLst>
              <a:ext uri="{FF2B5EF4-FFF2-40B4-BE49-F238E27FC236}">
                <a16:creationId xmlns:a16="http://schemas.microsoft.com/office/drawing/2014/main" id="{9588678A-584E-4951-BC08-16EA1290CE3E}"/>
              </a:ext>
            </a:extLst>
          </p:cNvPr>
          <p:cNvSpPr txBox="1"/>
          <p:nvPr/>
        </p:nvSpPr>
        <p:spPr>
          <a:xfrm>
            <a:off x="7650480" y="273829"/>
            <a:ext cx="1908763"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Professor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Peter Lohmander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Optimal Solutions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Sweden</a:t>
            </a:r>
            <a:endParaRPr kumimoji="0" lang="en-SE"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7044986-500C-7C8B-FD0D-2D0234F4F738}"/>
              </a:ext>
            </a:extLst>
          </p:cNvPr>
          <p:cNvSpPr txBox="1"/>
          <p:nvPr/>
        </p:nvSpPr>
        <p:spPr>
          <a:xfrm>
            <a:off x="321666" y="2580012"/>
            <a:ext cx="5439054" cy="1808187"/>
          </a:xfrm>
          <a:prstGeom prst="rect">
            <a:avLst/>
          </a:prstGeom>
          <a:noFill/>
        </p:spPr>
        <p:txBody>
          <a:bodyPr wrap="square">
            <a:spAutoFit/>
          </a:bodyPr>
          <a:lstStyle/>
          <a:p>
            <a:pPr marL="0" marR="0" rtl="0" fontAlgn="base">
              <a:spcBef>
                <a:spcPts val="1700"/>
              </a:spcBef>
              <a:spcAft>
                <a:spcPts val="0"/>
              </a:spcAft>
            </a:pPr>
            <a:r>
              <a:rPr lang="en-US" sz="2800" b="1" i="1" u="none" strike="noStrike" dirty="0">
                <a:solidFill>
                  <a:srgbClr val="0070C0"/>
                </a:solidFill>
                <a:effectLst/>
              </a:rPr>
              <a:t>Eighth International Conference on </a:t>
            </a:r>
          </a:p>
          <a:p>
            <a:pPr marL="0" marR="0" rtl="0" fontAlgn="base"/>
            <a:r>
              <a:rPr lang="en-US" sz="2800" b="1" i="1" u="none" strike="noStrike" dirty="0">
                <a:solidFill>
                  <a:srgbClr val="0070C0"/>
                </a:solidFill>
                <a:effectLst/>
              </a:rPr>
              <a:t>Statistics for Twenty-first </a:t>
            </a:r>
          </a:p>
          <a:p>
            <a:pPr marL="0" marR="0" rtl="0" fontAlgn="base"/>
            <a:r>
              <a:rPr lang="en-US" sz="2800" b="1" i="1" u="none" strike="noStrike" dirty="0">
                <a:solidFill>
                  <a:srgbClr val="0070C0"/>
                </a:solidFill>
                <a:effectLst/>
              </a:rPr>
              <a:t>Century-2022</a:t>
            </a:r>
            <a:r>
              <a:rPr lang="en-US" sz="2800" b="1" i="1" dirty="0">
                <a:solidFill>
                  <a:srgbClr val="0070C0"/>
                </a:solidFill>
              </a:rPr>
              <a:t> </a:t>
            </a:r>
            <a:r>
              <a:rPr lang="en-US" sz="2800" b="1" i="1" u="none" strike="noStrike" dirty="0">
                <a:solidFill>
                  <a:srgbClr val="0070C0"/>
                </a:solidFill>
                <a:effectLst/>
              </a:rPr>
              <a:t>(ICSTC 2022)</a:t>
            </a:r>
          </a:p>
          <a:p>
            <a:pPr marL="0" marR="0" rtl="0" fontAlgn="base">
              <a:spcBef>
                <a:spcPts val="900"/>
              </a:spcBef>
              <a:spcAft>
                <a:spcPts val="0"/>
              </a:spcAft>
            </a:pPr>
            <a:r>
              <a:rPr lang="en-US" sz="2000" b="1" i="1" u="none" strike="noStrike" dirty="0">
                <a:solidFill>
                  <a:srgbClr val="0070C0"/>
                </a:solidFill>
                <a:effectLst/>
              </a:rPr>
              <a:t>16-19 December 2022</a:t>
            </a:r>
          </a:p>
        </p:txBody>
      </p:sp>
      <p:pic>
        <p:nvPicPr>
          <p:cNvPr id="11" name="Picture 10">
            <a:extLst>
              <a:ext uri="{FF2B5EF4-FFF2-40B4-BE49-F238E27FC236}">
                <a16:creationId xmlns:a16="http://schemas.microsoft.com/office/drawing/2014/main" id="{90215DC7-52C0-534A-A8D8-CC35FD9DE7CB}"/>
              </a:ext>
            </a:extLst>
          </p:cNvPr>
          <p:cNvPicPr>
            <a:picLocks noChangeAspect="1"/>
          </p:cNvPicPr>
          <p:nvPr/>
        </p:nvPicPr>
        <p:blipFill>
          <a:blip r:embed="rId5"/>
          <a:stretch>
            <a:fillRect/>
          </a:stretch>
        </p:blipFill>
        <p:spPr>
          <a:xfrm>
            <a:off x="6233135" y="2859192"/>
            <a:ext cx="5773412" cy="3724979"/>
          </a:xfrm>
          <a:prstGeom prst="rect">
            <a:avLst/>
          </a:prstGeom>
        </p:spPr>
      </p:pic>
      <p:sp>
        <p:nvSpPr>
          <p:cNvPr id="13" name="TextBox 12">
            <a:extLst>
              <a:ext uri="{FF2B5EF4-FFF2-40B4-BE49-F238E27FC236}">
                <a16:creationId xmlns:a16="http://schemas.microsoft.com/office/drawing/2014/main" id="{3BE7C9CE-2050-F22F-F694-85231E73C1FF}"/>
              </a:ext>
            </a:extLst>
          </p:cNvPr>
          <p:cNvSpPr txBox="1"/>
          <p:nvPr/>
        </p:nvSpPr>
        <p:spPr>
          <a:xfrm>
            <a:off x="6133626" y="2335972"/>
            <a:ext cx="2743200" cy="523220"/>
          </a:xfrm>
          <a:prstGeom prst="rect">
            <a:avLst/>
          </a:prstGeom>
          <a:noFill/>
        </p:spPr>
        <p:txBody>
          <a:bodyPr wrap="square">
            <a:spAutoFit/>
          </a:bodyPr>
          <a:lstStyle/>
          <a:p>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Options:</a:t>
            </a:r>
            <a:endParaRPr lang="en-US" sz="2800" dirty="0"/>
          </a:p>
        </p:txBody>
      </p:sp>
      <p:sp>
        <p:nvSpPr>
          <p:cNvPr id="14" name="TextBox 13">
            <a:extLst>
              <a:ext uri="{FF2B5EF4-FFF2-40B4-BE49-F238E27FC236}">
                <a16:creationId xmlns:a16="http://schemas.microsoft.com/office/drawing/2014/main" id="{A175BFEE-D31A-B603-5FA3-ACAF993799D9}"/>
              </a:ext>
            </a:extLst>
          </p:cNvPr>
          <p:cNvSpPr txBox="1"/>
          <p:nvPr/>
        </p:nvSpPr>
        <p:spPr>
          <a:xfrm>
            <a:off x="10052289" y="6584171"/>
            <a:ext cx="2053767" cy="246221"/>
          </a:xfrm>
          <a:prstGeom prst="rect">
            <a:avLst/>
          </a:prstGeom>
          <a:noFill/>
        </p:spPr>
        <p:txBody>
          <a:bodyPr wrap="none" rtlCol="0">
            <a:spAutoFit/>
          </a:bodyPr>
          <a:lstStyle/>
          <a:p>
            <a:r>
              <a:rPr lang="sv-SE" sz="1000" b="1" dirty="0">
                <a:solidFill>
                  <a:srgbClr val="0070C0"/>
                </a:solidFill>
              </a:rPr>
              <a:t>Presentation Version 221213_1651</a:t>
            </a:r>
            <a:endParaRPr lang="en-US" sz="1000" b="1" dirty="0">
              <a:solidFill>
                <a:srgbClr val="0070C0"/>
              </a:solidFill>
            </a:endParaRPr>
          </a:p>
        </p:txBody>
      </p:sp>
    </p:spTree>
    <p:extLst>
      <p:ext uri="{BB962C8B-B14F-4D97-AF65-F5344CB8AC3E}">
        <p14:creationId xmlns:p14="http://schemas.microsoft.com/office/powerpoint/2010/main" val="127035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3E6101-DD84-8527-06BA-5EF94AC47EFB}"/>
              </a:ext>
            </a:extLst>
          </p:cNvPr>
          <p:cNvSpPr>
            <a:spLocks noGrp="1"/>
          </p:cNvSpPr>
          <p:nvPr>
            <p:ph type="sldNum" sz="quarter" idx="12"/>
          </p:nvPr>
        </p:nvSpPr>
        <p:spPr/>
        <p:txBody>
          <a:bodyPr/>
          <a:lstStyle/>
          <a:p>
            <a:fld id="{AB30E044-96F3-49BB-8843-B9D1910E0975}" type="slidenum">
              <a:rPr lang="en-SE" smtClean="0"/>
              <a:t>10</a:t>
            </a:fld>
            <a:endParaRPr lang="en-SE"/>
          </a:p>
        </p:txBody>
      </p:sp>
      <p:pic>
        <p:nvPicPr>
          <p:cNvPr id="3" name="Picture 2">
            <a:extLst>
              <a:ext uri="{FF2B5EF4-FFF2-40B4-BE49-F238E27FC236}">
                <a16:creationId xmlns:a16="http://schemas.microsoft.com/office/drawing/2014/main" id="{E470C32F-28ED-82E2-C4BF-C884B488A110}"/>
              </a:ext>
            </a:extLst>
          </p:cNvPr>
          <p:cNvPicPr>
            <a:picLocks noChangeAspect="1"/>
          </p:cNvPicPr>
          <p:nvPr/>
        </p:nvPicPr>
        <p:blipFill>
          <a:blip r:embed="rId2"/>
          <a:stretch>
            <a:fillRect/>
          </a:stretch>
        </p:blipFill>
        <p:spPr>
          <a:xfrm>
            <a:off x="1613056" y="792812"/>
            <a:ext cx="8116869" cy="5746100"/>
          </a:xfrm>
          <a:prstGeom prst="rect">
            <a:avLst/>
          </a:prstGeom>
        </p:spPr>
      </p:pic>
    </p:spTree>
    <p:extLst>
      <p:ext uri="{BB962C8B-B14F-4D97-AF65-F5344CB8AC3E}">
        <p14:creationId xmlns:p14="http://schemas.microsoft.com/office/powerpoint/2010/main" val="2719697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22EEB-11B5-A878-855A-91EEA37B672B}"/>
              </a:ext>
            </a:extLst>
          </p:cNvPr>
          <p:cNvSpPr>
            <a:spLocks noGrp="1"/>
          </p:cNvSpPr>
          <p:nvPr>
            <p:ph type="sldNum" sz="quarter" idx="12"/>
          </p:nvPr>
        </p:nvSpPr>
        <p:spPr/>
        <p:txBody>
          <a:bodyPr/>
          <a:lstStyle/>
          <a:p>
            <a:fld id="{AB30E044-96F3-49BB-8843-B9D1910E0975}" type="slidenum">
              <a:rPr lang="en-SE" smtClean="0"/>
              <a:t>11</a:t>
            </a:fld>
            <a:endParaRPr lang="en-SE"/>
          </a:p>
        </p:txBody>
      </p:sp>
      <p:sp>
        <p:nvSpPr>
          <p:cNvPr id="4" name="TextBox 3">
            <a:extLst>
              <a:ext uri="{FF2B5EF4-FFF2-40B4-BE49-F238E27FC236}">
                <a16:creationId xmlns:a16="http://schemas.microsoft.com/office/drawing/2014/main" id="{953262BC-C1FC-51B9-ADCB-18524A12FB46}"/>
              </a:ext>
            </a:extLst>
          </p:cNvPr>
          <p:cNvSpPr txBox="1"/>
          <p:nvPr/>
        </p:nvSpPr>
        <p:spPr>
          <a:xfrm>
            <a:off x="1145825" y="575974"/>
            <a:ext cx="6094520" cy="774507"/>
          </a:xfrm>
          <a:prstGeom prst="rect">
            <a:avLst/>
          </a:prstGeom>
          <a:noFill/>
        </p:spPr>
        <p:txBody>
          <a:bodyPr wrap="square">
            <a:spAutoFit/>
          </a:bodyPr>
          <a:lstStyle/>
          <a:p>
            <a:pPr>
              <a:lnSpc>
                <a:spcPct val="107000"/>
              </a:lnSpc>
              <a:spcAft>
                <a:spcPts val="800"/>
              </a:spcAft>
            </a:pPr>
            <a:r>
              <a:rPr lang="en-US" sz="1800" u="sng" dirty="0">
                <a:solidFill>
                  <a:srgbClr val="0070C0"/>
                </a:solidFill>
                <a:effectLst/>
                <a:latin typeface="Calibri" panose="020F0502020204030204" pitchFamily="34" charset="0"/>
                <a:ea typeface="Calibri" panose="020F0502020204030204" pitchFamily="34" charset="0"/>
                <a:cs typeface="Arial" panose="020B0604020202020204" pitchFamily="34" charset="0"/>
              </a:rPr>
              <a:t>Table A2.</a:t>
            </a:r>
            <a:endParaRPr lang="en-US" sz="1800"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Regression in Gt.</a:t>
            </a:r>
          </a:p>
        </p:txBody>
      </p:sp>
      <p:pic>
        <p:nvPicPr>
          <p:cNvPr id="6" name="Picture 5">
            <a:extLst>
              <a:ext uri="{FF2B5EF4-FFF2-40B4-BE49-F238E27FC236}">
                <a16:creationId xmlns:a16="http://schemas.microsoft.com/office/drawing/2014/main" id="{CCD8F931-AB76-5057-B2DE-0D0C8AFF3C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5825" y="1740022"/>
            <a:ext cx="10613024" cy="4057095"/>
          </a:xfrm>
          <a:prstGeom prst="rect">
            <a:avLst/>
          </a:prstGeom>
          <a:noFill/>
          <a:ln>
            <a:noFill/>
          </a:ln>
        </p:spPr>
      </p:pic>
    </p:spTree>
    <p:extLst>
      <p:ext uri="{BB962C8B-B14F-4D97-AF65-F5344CB8AC3E}">
        <p14:creationId xmlns:p14="http://schemas.microsoft.com/office/powerpoint/2010/main" val="424555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D7BF7-1C58-8695-92C6-591447D79EB4}"/>
              </a:ext>
            </a:extLst>
          </p:cNvPr>
          <p:cNvSpPr>
            <a:spLocks noGrp="1"/>
          </p:cNvSpPr>
          <p:nvPr>
            <p:ph type="sldNum" sz="quarter" idx="12"/>
          </p:nvPr>
        </p:nvSpPr>
        <p:spPr/>
        <p:txBody>
          <a:bodyPr/>
          <a:lstStyle/>
          <a:p>
            <a:fld id="{AB30E044-96F3-49BB-8843-B9D1910E0975}" type="slidenum">
              <a:rPr lang="en-SE" smtClean="0"/>
              <a:t>12</a:t>
            </a:fld>
            <a:endParaRPr lang="en-SE"/>
          </a:p>
        </p:txBody>
      </p:sp>
      <p:graphicFrame>
        <p:nvGraphicFramePr>
          <p:cNvPr id="3" name="Chart 2">
            <a:extLst>
              <a:ext uri="{FF2B5EF4-FFF2-40B4-BE49-F238E27FC236}">
                <a16:creationId xmlns:a16="http://schemas.microsoft.com/office/drawing/2014/main" id="{DFADA23E-4B78-52C3-646A-6F6ECFC0FB83}"/>
              </a:ext>
            </a:extLst>
          </p:cNvPr>
          <p:cNvGraphicFramePr/>
          <p:nvPr>
            <p:extLst>
              <p:ext uri="{D42A27DB-BD31-4B8C-83A1-F6EECF244321}">
                <p14:modId xmlns:p14="http://schemas.microsoft.com/office/powerpoint/2010/main" val="30959768"/>
              </p:ext>
            </p:extLst>
          </p:nvPr>
        </p:nvGraphicFramePr>
        <p:xfrm>
          <a:off x="1074197" y="585926"/>
          <a:ext cx="8478176" cy="5770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477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4DC2ED-AC4C-727F-7A4C-98EFDD9C0CB0}"/>
              </a:ext>
            </a:extLst>
          </p:cNvPr>
          <p:cNvSpPr>
            <a:spLocks noGrp="1"/>
          </p:cNvSpPr>
          <p:nvPr>
            <p:ph type="sldNum" sz="quarter" idx="12"/>
          </p:nvPr>
        </p:nvSpPr>
        <p:spPr/>
        <p:txBody>
          <a:bodyPr/>
          <a:lstStyle/>
          <a:p>
            <a:fld id="{AB30E044-96F3-49BB-8843-B9D1910E0975}" type="slidenum">
              <a:rPr lang="en-SE" smtClean="0"/>
              <a:t>13</a:t>
            </a:fld>
            <a:endParaRPr lang="en-SE"/>
          </a:p>
        </p:txBody>
      </p:sp>
      <p:graphicFrame>
        <p:nvGraphicFramePr>
          <p:cNvPr id="3" name="Chart 2">
            <a:extLst>
              <a:ext uri="{FF2B5EF4-FFF2-40B4-BE49-F238E27FC236}">
                <a16:creationId xmlns:a16="http://schemas.microsoft.com/office/drawing/2014/main" id="{F29AB3B8-5AC4-7792-D692-B5BF655F7E60}"/>
              </a:ext>
            </a:extLst>
          </p:cNvPr>
          <p:cNvGraphicFramePr/>
          <p:nvPr>
            <p:extLst>
              <p:ext uri="{D42A27DB-BD31-4B8C-83A1-F6EECF244321}">
                <p14:modId xmlns:p14="http://schemas.microsoft.com/office/powerpoint/2010/main" val="2333856128"/>
              </p:ext>
            </p:extLst>
          </p:nvPr>
        </p:nvGraphicFramePr>
        <p:xfrm>
          <a:off x="896645" y="284085"/>
          <a:ext cx="9951868" cy="62942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384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0CC43D-2AAF-49B0-09B7-1B6DEE4561CF}"/>
              </a:ext>
            </a:extLst>
          </p:cNvPr>
          <p:cNvSpPr>
            <a:spLocks noGrp="1"/>
          </p:cNvSpPr>
          <p:nvPr>
            <p:ph type="sldNum" sz="quarter" idx="12"/>
          </p:nvPr>
        </p:nvSpPr>
        <p:spPr/>
        <p:txBody>
          <a:bodyPr/>
          <a:lstStyle/>
          <a:p>
            <a:fld id="{AB30E044-96F3-49BB-8843-B9D1910E0975}" type="slidenum">
              <a:rPr lang="en-SE" smtClean="0"/>
              <a:t>14</a:t>
            </a:fld>
            <a:endParaRPr lang="en-SE"/>
          </a:p>
        </p:txBody>
      </p:sp>
      <p:sp>
        <p:nvSpPr>
          <p:cNvPr id="4" name="TextBox 3">
            <a:extLst>
              <a:ext uri="{FF2B5EF4-FFF2-40B4-BE49-F238E27FC236}">
                <a16:creationId xmlns:a16="http://schemas.microsoft.com/office/drawing/2014/main" id="{1B3B82DB-CF94-4BFC-C66C-870AD3C05E70}"/>
              </a:ext>
            </a:extLst>
          </p:cNvPr>
          <p:cNvSpPr txBox="1"/>
          <p:nvPr/>
        </p:nvSpPr>
        <p:spPr>
          <a:xfrm>
            <a:off x="766755" y="558219"/>
            <a:ext cx="6094520" cy="774507"/>
          </a:xfrm>
          <a:prstGeom prst="rect">
            <a:avLst/>
          </a:prstGeom>
          <a:noFill/>
        </p:spPr>
        <p:txBody>
          <a:bodyPr wrap="square">
            <a:spAutoFit/>
          </a:bodyPr>
          <a:lstStyle/>
          <a:p>
            <a:pPr>
              <a:lnSpc>
                <a:spcPct val="107000"/>
              </a:lnSpc>
              <a:spcAft>
                <a:spcPts val="800"/>
              </a:spcAft>
            </a:pPr>
            <a:r>
              <a:rPr lang="en-US" sz="1800" b="1" u="sng" dirty="0">
                <a:solidFill>
                  <a:srgbClr val="FF0000"/>
                </a:solidFill>
                <a:effectLst/>
                <a:latin typeface="Calibri" panose="020F0502020204030204" pitchFamily="34" charset="0"/>
                <a:ea typeface="Calibri" panose="020F0502020204030204" pitchFamily="34" charset="0"/>
                <a:cs typeface="Arial" panose="020B0604020202020204" pitchFamily="34" charset="0"/>
              </a:rPr>
              <a:t>Table A3.</a:t>
            </a:r>
            <a:endPar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Regression in ppm.</a:t>
            </a:r>
          </a:p>
        </p:txBody>
      </p:sp>
      <p:pic>
        <p:nvPicPr>
          <p:cNvPr id="5" name="Picture 4">
            <a:extLst>
              <a:ext uri="{FF2B5EF4-FFF2-40B4-BE49-F238E27FC236}">
                <a16:creationId xmlns:a16="http://schemas.microsoft.com/office/drawing/2014/main" id="{B5C196C4-F014-23D7-CF1F-B8B380DD0A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55" y="1819922"/>
            <a:ext cx="10099054" cy="3879542"/>
          </a:xfrm>
          <a:prstGeom prst="rect">
            <a:avLst/>
          </a:prstGeom>
          <a:noFill/>
          <a:ln>
            <a:noFill/>
          </a:ln>
        </p:spPr>
      </p:pic>
    </p:spTree>
    <p:extLst>
      <p:ext uri="{BB962C8B-B14F-4D97-AF65-F5344CB8AC3E}">
        <p14:creationId xmlns:p14="http://schemas.microsoft.com/office/powerpoint/2010/main" val="28567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A86C5A-2193-5156-DD51-A90BC7CD7F97}"/>
              </a:ext>
            </a:extLst>
          </p:cNvPr>
          <p:cNvSpPr>
            <a:spLocks noGrp="1"/>
          </p:cNvSpPr>
          <p:nvPr>
            <p:ph type="sldNum" sz="quarter" idx="12"/>
          </p:nvPr>
        </p:nvSpPr>
        <p:spPr/>
        <p:txBody>
          <a:bodyPr/>
          <a:lstStyle/>
          <a:p>
            <a:fld id="{AB30E044-96F3-49BB-8843-B9D1910E0975}" type="slidenum">
              <a:rPr lang="en-SE" smtClean="0"/>
              <a:t>15</a:t>
            </a:fld>
            <a:endParaRPr lang="en-SE"/>
          </a:p>
        </p:txBody>
      </p:sp>
      <p:graphicFrame>
        <p:nvGraphicFramePr>
          <p:cNvPr id="3" name="Chart 2">
            <a:extLst>
              <a:ext uri="{FF2B5EF4-FFF2-40B4-BE49-F238E27FC236}">
                <a16:creationId xmlns:a16="http://schemas.microsoft.com/office/drawing/2014/main" id="{4071174A-2A0E-57B6-2DC7-E792B297169F}"/>
              </a:ext>
            </a:extLst>
          </p:cNvPr>
          <p:cNvGraphicFramePr/>
          <p:nvPr>
            <p:extLst>
              <p:ext uri="{D42A27DB-BD31-4B8C-83A1-F6EECF244321}">
                <p14:modId xmlns:p14="http://schemas.microsoft.com/office/powerpoint/2010/main" val="1344253696"/>
              </p:ext>
            </p:extLst>
          </p:nvPr>
        </p:nvGraphicFramePr>
        <p:xfrm>
          <a:off x="967666" y="585926"/>
          <a:ext cx="9916357" cy="5770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156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FB006F-C6AE-86DB-B0C7-1554BD0CEC3D}"/>
              </a:ext>
            </a:extLst>
          </p:cNvPr>
          <p:cNvSpPr>
            <a:spLocks noGrp="1"/>
          </p:cNvSpPr>
          <p:nvPr>
            <p:ph type="sldNum" sz="quarter" idx="12"/>
          </p:nvPr>
        </p:nvSpPr>
        <p:spPr/>
        <p:txBody>
          <a:bodyPr/>
          <a:lstStyle/>
          <a:p>
            <a:fld id="{AB30E044-96F3-49BB-8843-B9D1910E0975}" type="slidenum">
              <a:rPr lang="en-SE" smtClean="0"/>
              <a:t>16</a:t>
            </a:fld>
            <a:endParaRPr lang="en-SE"/>
          </a:p>
        </p:txBody>
      </p:sp>
      <p:graphicFrame>
        <p:nvGraphicFramePr>
          <p:cNvPr id="3" name="Chart 2">
            <a:extLst>
              <a:ext uri="{FF2B5EF4-FFF2-40B4-BE49-F238E27FC236}">
                <a16:creationId xmlns:a16="http://schemas.microsoft.com/office/drawing/2014/main" id="{89A93ABD-34E7-854D-9A59-CB14D2407D9F}"/>
              </a:ext>
            </a:extLst>
          </p:cNvPr>
          <p:cNvGraphicFramePr/>
          <p:nvPr>
            <p:extLst>
              <p:ext uri="{D42A27DB-BD31-4B8C-83A1-F6EECF244321}">
                <p14:modId xmlns:p14="http://schemas.microsoft.com/office/powerpoint/2010/main" val="2931638929"/>
              </p:ext>
            </p:extLst>
          </p:nvPr>
        </p:nvGraphicFramePr>
        <p:xfrm>
          <a:off x="642893" y="603682"/>
          <a:ext cx="10072455" cy="57526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3402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599787-647C-A4B4-7E3E-4F5F9286D4A3}"/>
              </a:ext>
            </a:extLst>
          </p:cNvPr>
          <p:cNvSpPr>
            <a:spLocks noGrp="1"/>
          </p:cNvSpPr>
          <p:nvPr>
            <p:ph type="sldNum" sz="quarter" idx="12"/>
          </p:nvPr>
        </p:nvSpPr>
        <p:spPr/>
        <p:txBody>
          <a:bodyPr/>
          <a:lstStyle/>
          <a:p>
            <a:fld id="{AB30E044-96F3-49BB-8843-B9D1910E0975}" type="slidenum">
              <a:rPr lang="en-SE" smtClean="0"/>
              <a:t>17</a:t>
            </a:fld>
            <a:endParaRPr lang="en-SE"/>
          </a:p>
        </p:txBody>
      </p:sp>
      <p:pic>
        <p:nvPicPr>
          <p:cNvPr id="3" name="Picture 2">
            <a:extLst>
              <a:ext uri="{FF2B5EF4-FFF2-40B4-BE49-F238E27FC236}">
                <a16:creationId xmlns:a16="http://schemas.microsoft.com/office/drawing/2014/main" id="{70102BE4-00F8-73BA-A8F6-F6F13843B999}"/>
              </a:ext>
            </a:extLst>
          </p:cNvPr>
          <p:cNvPicPr>
            <a:picLocks noChangeAspect="1"/>
          </p:cNvPicPr>
          <p:nvPr/>
        </p:nvPicPr>
        <p:blipFill>
          <a:blip r:embed="rId2"/>
          <a:stretch>
            <a:fillRect/>
          </a:stretch>
        </p:blipFill>
        <p:spPr>
          <a:xfrm>
            <a:off x="1233996" y="626082"/>
            <a:ext cx="9249396" cy="5845740"/>
          </a:xfrm>
          <a:prstGeom prst="rect">
            <a:avLst/>
          </a:prstGeom>
        </p:spPr>
      </p:pic>
    </p:spTree>
    <p:extLst>
      <p:ext uri="{BB962C8B-B14F-4D97-AF65-F5344CB8AC3E}">
        <p14:creationId xmlns:p14="http://schemas.microsoft.com/office/powerpoint/2010/main" val="3126678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43B258-CE91-25C9-7355-F17902D0088D}"/>
              </a:ext>
            </a:extLst>
          </p:cNvPr>
          <p:cNvSpPr>
            <a:spLocks noGrp="1"/>
          </p:cNvSpPr>
          <p:nvPr>
            <p:ph type="sldNum" sz="quarter" idx="12"/>
          </p:nvPr>
        </p:nvSpPr>
        <p:spPr/>
        <p:txBody>
          <a:bodyPr/>
          <a:lstStyle/>
          <a:p>
            <a:fld id="{AB30E044-96F3-49BB-8843-B9D1910E0975}" type="slidenum">
              <a:rPr lang="en-SE" smtClean="0"/>
              <a:t>18</a:t>
            </a:fld>
            <a:endParaRPr lang="en-SE"/>
          </a:p>
        </p:txBody>
      </p:sp>
      <p:pic>
        <p:nvPicPr>
          <p:cNvPr id="4" name="Picture 3">
            <a:extLst>
              <a:ext uri="{FF2B5EF4-FFF2-40B4-BE49-F238E27FC236}">
                <a16:creationId xmlns:a16="http://schemas.microsoft.com/office/drawing/2014/main" id="{8B0EFC34-C5B1-AFE7-25B7-D4A0EF7BCBD7}"/>
              </a:ext>
            </a:extLst>
          </p:cNvPr>
          <p:cNvPicPr>
            <a:picLocks noChangeAspect="1"/>
          </p:cNvPicPr>
          <p:nvPr/>
        </p:nvPicPr>
        <p:blipFill>
          <a:blip r:embed="rId2"/>
          <a:stretch>
            <a:fillRect/>
          </a:stretch>
        </p:blipFill>
        <p:spPr>
          <a:xfrm>
            <a:off x="1145774" y="488272"/>
            <a:ext cx="9507429" cy="5647978"/>
          </a:xfrm>
          <a:prstGeom prst="rect">
            <a:avLst/>
          </a:prstGeom>
        </p:spPr>
      </p:pic>
    </p:spTree>
    <p:extLst>
      <p:ext uri="{BB962C8B-B14F-4D97-AF65-F5344CB8AC3E}">
        <p14:creationId xmlns:p14="http://schemas.microsoft.com/office/powerpoint/2010/main" val="885895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12696A-A368-CBEA-6150-66207274AD16}"/>
              </a:ext>
            </a:extLst>
          </p:cNvPr>
          <p:cNvSpPr>
            <a:spLocks noGrp="1"/>
          </p:cNvSpPr>
          <p:nvPr>
            <p:ph type="sldNum" sz="quarter" idx="12"/>
          </p:nvPr>
        </p:nvSpPr>
        <p:spPr/>
        <p:txBody>
          <a:bodyPr/>
          <a:lstStyle/>
          <a:p>
            <a:fld id="{AB30E044-96F3-49BB-8843-B9D1910E0975}" type="slidenum">
              <a:rPr lang="en-SE" smtClean="0"/>
              <a:t>19</a:t>
            </a:fld>
            <a:endParaRPr lang="en-SE" dirty="0"/>
          </a:p>
        </p:txBody>
      </p:sp>
      <p:pic>
        <p:nvPicPr>
          <p:cNvPr id="3" name="Picture 2">
            <a:extLst>
              <a:ext uri="{FF2B5EF4-FFF2-40B4-BE49-F238E27FC236}">
                <a16:creationId xmlns:a16="http://schemas.microsoft.com/office/drawing/2014/main" id="{00F0C066-5436-5AF1-48CF-5560E08CD08B}"/>
              </a:ext>
            </a:extLst>
          </p:cNvPr>
          <p:cNvPicPr>
            <a:picLocks noChangeAspect="1"/>
          </p:cNvPicPr>
          <p:nvPr/>
        </p:nvPicPr>
        <p:blipFill>
          <a:blip r:embed="rId2"/>
          <a:stretch>
            <a:fillRect/>
          </a:stretch>
        </p:blipFill>
        <p:spPr>
          <a:xfrm>
            <a:off x="1078574" y="878889"/>
            <a:ext cx="10218256" cy="5193437"/>
          </a:xfrm>
          <a:prstGeom prst="rect">
            <a:avLst/>
          </a:prstGeom>
        </p:spPr>
      </p:pic>
      <p:sp>
        <p:nvSpPr>
          <p:cNvPr id="4" name="TextBox 3">
            <a:extLst>
              <a:ext uri="{FF2B5EF4-FFF2-40B4-BE49-F238E27FC236}">
                <a16:creationId xmlns:a16="http://schemas.microsoft.com/office/drawing/2014/main" id="{B071C503-B222-D2DE-6BCF-98327DABFF99}"/>
              </a:ext>
            </a:extLst>
          </p:cNvPr>
          <p:cNvSpPr txBox="1"/>
          <p:nvPr/>
        </p:nvSpPr>
        <p:spPr>
          <a:xfrm>
            <a:off x="4270160" y="5921951"/>
            <a:ext cx="4493538" cy="584775"/>
          </a:xfrm>
          <a:prstGeom prst="rect">
            <a:avLst/>
          </a:prstGeom>
          <a:noFill/>
        </p:spPr>
        <p:txBody>
          <a:bodyPr wrap="none" rtlCol="0">
            <a:spAutoFit/>
          </a:bodyPr>
          <a:lstStyle/>
          <a:p>
            <a:r>
              <a:rPr lang="sv-SE" sz="3200" b="1" i="1" dirty="0">
                <a:solidFill>
                  <a:srgbClr val="FF0000"/>
                </a:solidFill>
                <a:highlight>
                  <a:srgbClr val="FFFF00"/>
                </a:highlight>
              </a:rPr>
              <a:t>Pre </a:t>
            </a:r>
            <a:r>
              <a:rPr lang="sv-SE" sz="3200" b="1" i="1" dirty="0" err="1">
                <a:solidFill>
                  <a:srgbClr val="FF0000"/>
                </a:solidFill>
                <a:highlight>
                  <a:srgbClr val="FFFF00"/>
                </a:highlight>
              </a:rPr>
              <a:t>industrial</a:t>
            </a:r>
            <a:r>
              <a:rPr lang="sv-SE" sz="3200" b="1" i="1" dirty="0">
                <a:solidFill>
                  <a:srgbClr val="FF0000"/>
                </a:solidFill>
                <a:highlight>
                  <a:srgbClr val="FFFF00"/>
                </a:highlight>
              </a:rPr>
              <a:t> </a:t>
            </a:r>
            <a:r>
              <a:rPr lang="sv-SE" sz="3200" b="1" i="1" dirty="0" err="1">
                <a:solidFill>
                  <a:srgbClr val="FF0000"/>
                </a:solidFill>
                <a:highlight>
                  <a:srgbClr val="FFFF00"/>
                </a:highlight>
              </a:rPr>
              <a:t>equilibrium</a:t>
            </a:r>
            <a:endParaRPr lang="en-US" sz="3200" b="1" i="1" dirty="0">
              <a:solidFill>
                <a:srgbClr val="FF0000"/>
              </a:solidFill>
              <a:highlight>
                <a:srgbClr val="FFFF00"/>
              </a:highlight>
            </a:endParaRPr>
          </a:p>
        </p:txBody>
      </p:sp>
      <p:cxnSp>
        <p:nvCxnSpPr>
          <p:cNvPr id="6" name="Straight Arrow Connector 5">
            <a:extLst>
              <a:ext uri="{FF2B5EF4-FFF2-40B4-BE49-F238E27FC236}">
                <a16:creationId xmlns:a16="http://schemas.microsoft.com/office/drawing/2014/main" id="{06379E73-A110-4DD5-8501-5986CAF2C790}"/>
              </a:ext>
            </a:extLst>
          </p:cNvPr>
          <p:cNvCxnSpPr>
            <a:cxnSpLocks/>
          </p:cNvCxnSpPr>
          <p:nvPr/>
        </p:nvCxnSpPr>
        <p:spPr>
          <a:xfrm flipH="1" flipV="1">
            <a:off x="5299969" y="5384957"/>
            <a:ext cx="204187" cy="5243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24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45D2B-4AA1-4783-A4CD-3C99C0C54BB9}"/>
              </a:ext>
            </a:extLst>
          </p:cNvPr>
          <p:cNvSpPr>
            <a:spLocks noGrp="1"/>
          </p:cNvSpPr>
          <p:nvPr>
            <p:ph type="title"/>
          </p:nvPr>
        </p:nvSpPr>
        <p:spPr>
          <a:xfrm>
            <a:off x="838200" y="501313"/>
            <a:ext cx="10515600" cy="1325563"/>
          </a:xfrm>
        </p:spPr>
        <p:txBody>
          <a:bodyPr>
            <a:normAutofit/>
          </a:bodyPr>
          <a:lstStyle/>
          <a:p>
            <a:r>
              <a:rPr lang="en-US" sz="3600" b="1" i="1" dirty="0"/>
              <a:t>This presentation is based on the original version of the contents presented in the following open access article:</a:t>
            </a:r>
            <a:endParaRPr lang="en-SE" sz="3600" b="1" i="1" dirty="0"/>
          </a:p>
        </p:txBody>
      </p:sp>
      <p:sp>
        <p:nvSpPr>
          <p:cNvPr id="3" name="Content Placeholder 2">
            <a:extLst>
              <a:ext uri="{FF2B5EF4-FFF2-40B4-BE49-F238E27FC236}">
                <a16:creationId xmlns:a16="http://schemas.microsoft.com/office/drawing/2014/main" id="{D5A67300-D270-4E6B-9D12-5D3FDB945F26}"/>
              </a:ext>
            </a:extLst>
          </p:cNvPr>
          <p:cNvSpPr>
            <a:spLocks noGrp="1"/>
          </p:cNvSpPr>
          <p:nvPr>
            <p:ph idx="1"/>
          </p:nvPr>
        </p:nvSpPr>
        <p:spPr>
          <a:xfrm>
            <a:off x="838200" y="2141537"/>
            <a:ext cx="9982200" cy="1287463"/>
          </a:xfrm>
        </p:spPr>
        <p:txBody>
          <a:bodyPr>
            <a:normAutofit/>
          </a:bodyPr>
          <a:lstStyle/>
          <a:p>
            <a:pPr marL="0" indent="0">
              <a:buNone/>
            </a:pPr>
            <a:endParaRPr lang="en-US" sz="1800" kern="900" dirty="0">
              <a:latin typeface="Cambria Math" panose="02040503050406030204" pitchFamily="18" charset="0"/>
              <a:cs typeface="Times New Roman" panose="02020603050405020304" pitchFamily="18" charset="0"/>
            </a:endParaRPr>
          </a:p>
          <a:p>
            <a:pPr marL="0" indent="0">
              <a:lnSpc>
                <a:spcPct val="107000"/>
              </a:lnSpc>
              <a:spcAft>
                <a:spcPts val="800"/>
              </a:spcAft>
              <a:buNone/>
            </a:pPr>
            <a:endParaRPr lang="en-SE" dirty="0"/>
          </a:p>
        </p:txBody>
      </p:sp>
      <p:sp>
        <p:nvSpPr>
          <p:cNvPr id="4" name="Slide Number Placeholder 3">
            <a:extLst>
              <a:ext uri="{FF2B5EF4-FFF2-40B4-BE49-F238E27FC236}">
                <a16:creationId xmlns:a16="http://schemas.microsoft.com/office/drawing/2014/main" id="{ECDE59F4-E307-420D-BB19-EC42BD38E7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249FAED-17A8-78A1-7AAE-8857A236EAE6}"/>
              </a:ext>
            </a:extLst>
          </p:cNvPr>
          <p:cNvSpPr txBox="1"/>
          <p:nvPr/>
        </p:nvSpPr>
        <p:spPr>
          <a:xfrm>
            <a:off x="838200" y="2168852"/>
            <a:ext cx="10866120" cy="1384995"/>
          </a:xfrm>
          <a:prstGeom prst="rect">
            <a:avLst/>
          </a:prstGeom>
          <a:noFill/>
        </p:spPr>
        <p:txBody>
          <a:bodyPr wrap="square">
            <a:spAutoFit/>
          </a:bodyPr>
          <a:lstStyle/>
          <a:p>
            <a:r>
              <a:rPr lang="en-US" sz="2800" b="1" dirty="0"/>
              <a:t>Lohmander., P.,  Rational Control of Global Warming Dynamics Via the CO2 Level, Emission Reductions and Forestry Expansion. </a:t>
            </a:r>
            <a:r>
              <a:rPr lang="en-US" sz="2800" b="1" i="1" dirty="0">
                <a:solidFill>
                  <a:srgbClr val="0070C0"/>
                </a:solidFill>
              </a:rPr>
              <a:t>Biomed J Sci &amp; Tech Res </a:t>
            </a:r>
            <a:r>
              <a:rPr lang="en-US" sz="2800" b="1" dirty="0"/>
              <a:t>47(3)-2022. BJSTR. MS.ID.007501.</a:t>
            </a:r>
          </a:p>
        </p:txBody>
      </p:sp>
      <p:sp>
        <p:nvSpPr>
          <p:cNvPr id="8" name="TextBox 7">
            <a:extLst>
              <a:ext uri="{FF2B5EF4-FFF2-40B4-BE49-F238E27FC236}">
                <a16:creationId xmlns:a16="http://schemas.microsoft.com/office/drawing/2014/main" id="{2624F72A-13C4-C5EB-CD18-DAEAE4DC636C}"/>
              </a:ext>
            </a:extLst>
          </p:cNvPr>
          <p:cNvSpPr txBox="1"/>
          <p:nvPr/>
        </p:nvSpPr>
        <p:spPr>
          <a:xfrm>
            <a:off x="838200" y="3549112"/>
            <a:ext cx="9982200" cy="523220"/>
          </a:xfrm>
          <a:prstGeom prst="rect">
            <a:avLst/>
          </a:prstGeom>
          <a:noFill/>
        </p:spPr>
        <p:txBody>
          <a:bodyPr wrap="square">
            <a:spAutoFit/>
          </a:bodyPr>
          <a:lstStyle/>
          <a:p>
            <a:r>
              <a:rPr lang="en-US" sz="2800" dirty="0">
                <a:hlinkClick r:id="rId2"/>
              </a:rPr>
              <a:t>https://biomedres.us/pdfs/BJSTR.MS.ID.007501.pdf</a:t>
            </a:r>
            <a:r>
              <a:rPr lang="en-US" sz="2800" dirty="0"/>
              <a:t> </a:t>
            </a:r>
          </a:p>
        </p:txBody>
      </p:sp>
      <p:sp>
        <p:nvSpPr>
          <p:cNvPr id="9" name="TextBox 8">
            <a:extLst>
              <a:ext uri="{FF2B5EF4-FFF2-40B4-BE49-F238E27FC236}">
                <a16:creationId xmlns:a16="http://schemas.microsoft.com/office/drawing/2014/main" id="{B4B00AA6-1471-347E-FF22-C7AAD9A0D9F2}"/>
              </a:ext>
            </a:extLst>
          </p:cNvPr>
          <p:cNvSpPr txBox="1"/>
          <p:nvPr/>
        </p:nvSpPr>
        <p:spPr>
          <a:xfrm>
            <a:off x="838200" y="4585766"/>
            <a:ext cx="10555775" cy="1569660"/>
          </a:xfrm>
          <a:prstGeom prst="rect">
            <a:avLst/>
          </a:prstGeom>
          <a:noFill/>
        </p:spPr>
        <p:txBody>
          <a:bodyPr wrap="none" rtlCol="0">
            <a:spAutoFit/>
          </a:bodyPr>
          <a:lstStyle/>
          <a:p>
            <a:r>
              <a:rPr lang="sv-SE" sz="2400" b="1" i="1" dirty="0">
                <a:solidFill>
                  <a:srgbClr val="FF0000"/>
                </a:solidFill>
              </a:rPr>
              <a:t>Observation: </a:t>
            </a:r>
            <a:r>
              <a:rPr lang="sv-SE" b="1" i="1" dirty="0" err="1"/>
              <a:t>When</a:t>
            </a:r>
            <a:r>
              <a:rPr lang="sv-SE" b="1" i="1" dirty="0"/>
              <a:t> </a:t>
            </a:r>
            <a:r>
              <a:rPr lang="sv-SE" b="1" i="1" dirty="0" err="1"/>
              <a:t>this</a:t>
            </a:r>
            <a:r>
              <a:rPr lang="sv-SE" b="1" i="1" dirty="0"/>
              <a:t> presentation </a:t>
            </a:r>
            <a:r>
              <a:rPr lang="sv-SE" b="1" i="1" dirty="0" err="1"/>
              <a:t>was</a:t>
            </a:r>
            <a:r>
              <a:rPr lang="sv-SE" b="1" i="1" dirty="0"/>
              <a:t> </a:t>
            </a:r>
            <a:r>
              <a:rPr lang="sv-SE" b="1" i="1" dirty="0" err="1"/>
              <a:t>written</a:t>
            </a:r>
            <a:r>
              <a:rPr lang="sv-SE" b="1" i="1" dirty="0"/>
              <a:t>, the </a:t>
            </a:r>
            <a:r>
              <a:rPr lang="sv-SE" b="1" i="1" dirty="0" err="1"/>
              <a:t>open</a:t>
            </a:r>
            <a:r>
              <a:rPr lang="sv-SE" b="1" i="1" dirty="0"/>
              <a:t> access </a:t>
            </a:r>
            <a:r>
              <a:rPr lang="sv-SE" b="1" i="1" dirty="0" err="1"/>
              <a:t>article</a:t>
            </a:r>
            <a:r>
              <a:rPr lang="sv-SE" b="1" i="1" dirty="0"/>
              <a:t>  </a:t>
            </a:r>
            <a:r>
              <a:rPr lang="sv-SE" b="1" i="1" dirty="0" err="1"/>
              <a:t>found</a:t>
            </a:r>
            <a:r>
              <a:rPr lang="sv-SE" b="1" i="1" dirty="0"/>
              <a:t> </a:t>
            </a:r>
            <a:r>
              <a:rPr lang="sv-SE" b="1" i="1" dirty="0" err="1"/>
              <a:t>above</a:t>
            </a:r>
            <a:r>
              <a:rPr lang="sv-SE" b="1" i="1" dirty="0"/>
              <a:t> still </a:t>
            </a:r>
            <a:r>
              <a:rPr lang="sv-SE" b="1" i="1" dirty="0" err="1"/>
              <a:t>contained</a:t>
            </a:r>
            <a:r>
              <a:rPr lang="sv-SE" b="1" i="1" dirty="0"/>
              <a:t> </a:t>
            </a:r>
          </a:p>
          <a:p>
            <a:r>
              <a:rPr lang="sv-SE" b="1" i="1" dirty="0" err="1"/>
              <a:t>some</a:t>
            </a:r>
            <a:r>
              <a:rPr lang="sv-SE" b="1" i="1" dirty="0"/>
              <a:t> </a:t>
            </a:r>
            <a:r>
              <a:rPr lang="sv-SE" b="1" i="1" dirty="0" err="1"/>
              <a:t>misprints</a:t>
            </a:r>
            <a:r>
              <a:rPr lang="sv-SE" b="1" i="1" dirty="0"/>
              <a:t>. </a:t>
            </a:r>
            <a:r>
              <a:rPr lang="sv-SE" b="1" i="1" dirty="0" err="1"/>
              <a:t>Hopefully</a:t>
            </a:r>
            <a:r>
              <a:rPr lang="sv-SE" b="1" i="1" dirty="0"/>
              <a:t>, </a:t>
            </a:r>
            <a:r>
              <a:rPr lang="sv-SE" b="1" i="1" dirty="0" err="1"/>
              <a:t>these</a:t>
            </a:r>
            <a:r>
              <a:rPr lang="sv-SE" b="1" i="1" dirty="0"/>
              <a:t> </a:t>
            </a:r>
            <a:r>
              <a:rPr lang="sv-SE" b="1" i="1" dirty="0" err="1"/>
              <a:t>errors</a:t>
            </a:r>
            <a:r>
              <a:rPr lang="sv-SE" b="1" i="1" dirty="0"/>
              <a:t> </a:t>
            </a:r>
            <a:r>
              <a:rPr lang="sv-SE" b="1" i="1" dirty="0" err="1"/>
              <a:t>have</a:t>
            </a:r>
            <a:r>
              <a:rPr lang="sv-SE" b="1" i="1" dirty="0"/>
              <a:t> </a:t>
            </a:r>
            <a:r>
              <a:rPr lang="sv-SE" b="1" i="1" dirty="0" err="1"/>
              <a:t>been</a:t>
            </a:r>
            <a:r>
              <a:rPr lang="sv-SE" b="1" i="1" dirty="0"/>
              <a:t> </a:t>
            </a:r>
            <a:r>
              <a:rPr lang="sv-SE" b="1" i="1" dirty="0" err="1"/>
              <a:t>corrected</a:t>
            </a:r>
            <a:r>
              <a:rPr lang="sv-SE" b="1" i="1" dirty="0"/>
              <a:t> </a:t>
            </a:r>
            <a:r>
              <a:rPr lang="sv-SE" b="1" i="1" dirty="0" err="1"/>
              <a:t>before</a:t>
            </a:r>
            <a:r>
              <a:rPr lang="sv-SE" b="1" i="1" dirty="0"/>
              <a:t> </a:t>
            </a:r>
            <a:r>
              <a:rPr lang="sv-SE" b="1" i="1" dirty="0" err="1"/>
              <a:t>you</a:t>
            </a:r>
            <a:r>
              <a:rPr lang="sv-SE" b="1" i="1" dirty="0"/>
              <a:t> </a:t>
            </a:r>
            <a:r>
              <a:rPr lang="sv-SE" b="1" i="1" dirty="0" err="1"/>
              <a:t>study</a:t>
            </a:r>
            <a:r>
              <a:rPr lang="sv-SE" b="1" i="1" dirty="0"/>
              <a:t> </a:t>
            </a:r>
            <a:r>
              <a:rPr lang="sv-SE" b="1" i="1" dirty="0" err="1"/>
              <a:t>that</a:t>
            </a:r>
            <a:r>
              <a:rPr lang="sv-SE" b="1" i="1" dirty="0"/>
              <a:t> </a:t>
            </a:r>
            <a:r>
              <a:rPr lang="sv-SE" b="1" i="1" dirty="0" err="1"/>
              <a:t>article</a:t>
            </a:r>
            <a:r>
              <a:rPr lang="sv-SE" b="1" i="1" dirty="0"/>
              <a:t>. </a:t>
            </a:r>
          </a:p>
          <a:p>
            <a:r>
              <a:rPr lang="sv-SE" b="1" i="1" dirty="0" err="1"/>
              <a:t>However</a:t>
            </a:r>
            <a:r>
              <a:rPr lang="sv-SE" b="1" i="1" dirty="0"/>
              <a:t>, it is </a:t>
            </a:r>
            <a:r>
              <a:rPr lang="sv-SE" b="1" i="1" dirty="0" err="1"/>
              <a:t>also</a:t>
            </a:r>
            <a:r>
              <a:rPr lang="sv-SE" b="1" i="1" dirty="0"/>
              <a:t> </a:t>
            </a:r>
            <a:r>
              <a:rPr lang="sv-SE" b="1" i="1" dirty="0" err="1"/>
              <a:t>possible</a:t>
            </a:r>
            <a:r>
              <a:rPr lang="sv-SE" b="1" i="1" dirty="0"/>
              <a:t> to read the original version </a:t>
            </a:r>
            <a:r>
              <a:rPr lang="sv-SE" b="1" i="1" dirty="0" err="1"/>
              <a:t>of</a:t>
            </a:r>
            <a:r>
              <a:rPr lang="sv-SE" b="1" i="1" dirty="0"/>
              <a:t> the paper via </a:t>
            </a:r>
            <a:r>
              <a:rPr lang="sv-SE" b="1" i="1" dirty="0" err="1"/>
              <a:t>this</a:t>
            </a:r>
            <a:r>
              <a:rPr lang="sv-SE" b="1" i="1" dirty="0"/>
              <a:t> </a:t>
            </a:r>
            <a:r>
              <a:rPr lang="sv-SE" b="1" i="1" dirty="0" err="1"/>
              <a:t>link</a:t>
            </a:r>
            <a:r>
              <a:rPr lang="sv-SE" b="1" i="1" dirty="0"/>
              <a:t>:</a:t>
            </a:r>
          </a:p>
          <a:p>
            <a:endParaRPr lang="sv-SE" b="1" i="1" dirty="0"/>
          </a:p>
          <a:p>
            <a:r>
              <a:rPr lang="sv-SE" b="1" i="1" dirty="0">
                <a:hlinkClick r:id="rId3"/>
              </a:rPr>
              <a:t>http://www.lohmander.com/PL_EnvSci_Original_221209.pdf</a:t>
            </a:r>
            <a:r>
              <a:rPr lang="sv-SE" b="1" i="1" dirty="0"/>
              <a:t> </a:t>
            </a:r>
            <a:endParaRPr lang="en-US" b="1" i="1" dirty="0"/>
          </a:p>
        </p:txBody>
      </p:sp>
    </p:spTree>
    <p:extLst>
      <p:ext uri="{BB962C8B-B14F-4D97-AF65-F5344CB8AC3E}">
        <p14:creationId xmlns:p14="http://schemas.microsoft.com/office/powerpoint/2010/main" val="1798628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2A0ECE-80AC-F4D5-E9CE-64D89B07E84D}"/>
              </a:ext>
            </a:extLst>
          </p:cNvPr>
          <p:cNvSpPr>
            <a:spLocks noGrp="1"/>
          </p:cNvSpPr>
          <p:nvPr>
            <p:ph type="sldNum" sz="quarter" idx="12"/>
          </p:nvPr>
        </p:nvSpPr>
        <p:spPr/>
        <p:txBody>
          <a:bodyPr/>
          <a:lstStyle/>
          <a:p>
            <a:fld id="{AB30E044-96F3-49BB-8843-B9D1910E0975}" type="slidenum">
              <a:rPr lang="en-SE" smtClean="0"/>
              <a:t>20</a:t>
            </a:fld>
            <a:endParaRPr lang="en-SE"/>
          </a:p>
        </p:txBody>
      </p:sp>
      <p:pic>
        <p:nvPicPr>
          <p:cNvPr id="3" name="Picture 2">
            <a:extLst>
              <a:ext uri="{FF2B5EF4-FFF2-40B4-BE49-F238E27FC236}">
                <a16:creationId xmlns:a16="http://schemas.microsoft.com/office/drawing/2014/main" id="{5BD70DB8-3552-D73A-3DEE-3335216B6425}"/>
              </a:ext>
            </a:extLst>
          </p:cNvPr>
          <p:cNvPicPr>
            <a:picLocks noChangeAspect="1"/>
          </p:cNvPicPr>
          <p:nvPr/>
        </p:nvPicPr>
        <p:blipFill>
          <a:blip r:embed="rId2"/>
          <a:stretch>
            <a:fillRect/>
          </a:stretch>
        </p:blipFill>
        <p:spPr>
          <a:xfrm>
            <a:off x="710458" y="1322773"/>
            <a:ext cx="10873235" cy="4252404"/>
          </a:xfrm>
          <a:prstGeom prst="rect">
            <a:avLst/>
          </a:prstGeom>
        </p:spPr>
      </p:pic>
    </p:spTree>
    <p:extLst>
      <p:ext uri="{BB962C8B-B14F-4D97-AF65-F5344CB8AC3E}">
        <p14:creationId xmlns:p14="http://schemas.microsoft.com/office/powerpoint/2010/main" val="2322852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32175B-ECA9-6108-4B1B-66D899DEF070}"/>
              </a:ext>
            </a:extLst>
          </p:cNvPr>
          <p:cNvSpPr>
            <a:spLocks noGrp="1"/>
          </p:cNvSpPr>
          <p:nvPr>
            <p:ph type="sldNum" sz="quarter" idx="12"/>
          </p:nvPr>
        </p:nvSpPr>
        <p:spPr/>
        <p:txBody>
          <a:bodyPr/>
          <a:lstStyle/>
          <a:p>
            <a:fld id="{AB30E044-96F3-49BB-8843-B9D1910E0975}" type="slidenum">
              <a:rPr lang="en-SE" smtClean="0"/>
              <a:t>21</a:t>
            </a:fld>
            <a:endParaRPr lang="en-SE"/>
          </a:p>
        </p:txBody>
      </p:sp>
      <p:pic>
        <p:nvPicPr>
          <p:cNvPr id="3" name="Picture 2">
            <a:extLst>
              <a:ext uri="{FF2B5EF4-FFF2-40B4-BE49-F238E27FC236}">
                <a16:creationId xmlns:a16="http://schemas.microsoft.com/office/drawing/2014/main" id="{95FAA198-2E73-A500-A15F-C63DB3149DCF}"/>
              </a:ext>
            </a:extLst>
          </p:cNvPr>
          <p:cNvPicPr>
            <a:picLocks noChangeAspect="1"/>
          </p:cNvPicPr>
          <p:nvPr/>
        </p:nvPicPr>
        <p:blipFill>
          <a:blip r:embed="rId2"/>
          <a:stretch>
            <a:fillRect/>
          </a:stretch>
        </p:blipFill>
        <p:spPr>
          <a:xfrm>
            <a:off x="715895" y="568171"/>
            <a:ext cx="10239150" cy="4072005"/>
          </a:xfrm>
          <a:prstGeom prst="rect">
            <a:avLst/>
          </a:prstGeom>
        </p:spPr>
      </p:pic>
    </p:spTree>
    <p:extLst>
      <p:ext uri="{BB962C8B-B14F-4D97-AF65-F5344CB8AC3E}">
        <p14:creationId xmlns:p14="http://schemas.microsoft.com/office/powerpoint/2010/main" val="1895346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44C159-BC80-9754-CDE8-7C90EE957814}"/>
              </a:ext>
            </a:extLst>
          </p:cNvPr>
          <p:cNvSpPr>
            <a:spLocks noGrp="1"/>
          </p:cNvSpPr>
          <p:nvPr>
            <p:ph type="sldNum" sz="quarter" idx="12"/>
          </p:nvPr>
        </p:nvSpPr>
        <p:spPr/>
        <p:txBody>
          <a:bodyPr/>
          <a:lstStyle/>
          <a:p>
            <a:fld id="{AB30E044-96F3-49BB-8843-B9D1910E0975}" type="slidenum">
              <a:rPr lang="en-SE" smtClean="0"/>
              <a:t>22</a:t>
            </a:fld>
            <a:endParaRPr lang="en-SE"/>
          </a:p>
        </p:txBody>
      </p:sp>
      <p:graphicFrame>
        <p:nvGraphicFramePr>
          <p:cNvPr id="7" name="Object 6">
            <a:extLst>
              <a:ext uri="{FF2B5EF4-FFF2-40B4-BE49-F238E27FC236}">
                <a16:creationId xmlns:a16="http://schemas.microsoft.com/office/drawing/2014/main" id="{5741CCC4-4E71-CDF2-940F-CEC7EA1F4D06}"/>
              </a:ext>
            </a:extLst>
          </p:cNvPr>
          <p:cNvGraphicFramePr>
            <a:graphicFrameLocks noChangeAspect="1"/>
          </p:cNvGraphicFramePr>
          <p:nvPr>
            <p:extLst>
              <p:ext uri="{D42A27DB-BD31-4B8C-83A1-F6EECF244321}">
                <p14:modId xmlns:p14="http://schemas.microsoft.com/office/powerpoint/2010/main" val="2914851969"/>
              </p:ext>
            </p:extLst>
          </p:nvPr>
        </p:nvGraphicFramePr>
        <p:xfrm>
          <a:off x="864546" y="689901"/>
          <a:ext cx="3813500" cy="1356726"/>
        </p:xfrm>
        <a:graphic>
          <a:graphicData uri="http://schemas.openxmlformats.org/presentationml/2006/ole">
            <mc:AlternateContent xmlns:mc="http://schemas.openxmlformats.org/markup-compatibility/2006">
              <mc:Choice xmlns:v="urn:schemas-microsoft-com:vml" Requires="v">
                <p:oleObj name="Equation" r:id="rId2" imgW="1320480" imgH="469800" progId="Equation.DSMT4">
                  <p:embed/>
                </p:oleObj>
              </mc:Choice>
              <mc:Fallback>
                <p:oleObj name="Equation" r:id="rId2" imgW="1320480" imgH="469800" progId="Equation.DSMT4">
                  <p:embed/>
                  <p:pic>
                    <p:nvPicPr>
                      <p:cNvPr id="0" name=""/>
                      <p:cNvPicPr/>
                      <p:nvPr/>
                    </p:nvPicPr>
                    <p:blipFill>
                      <a:blip r:embed="rId3"/>
                      <a:stretch>
                        <a:fillRect/>
                      </a:stretch>
                    </p:blipFill>
                    <p:spPr>
                      <a:xfrm>
                        <a:off x="864546" y="689901"/>
                        <a:ext cx="3813500" cy="135672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C35C6DA-3AA5-05F8-CC07-F0D5561032C4}"/>
              </a:ext>
            </a:extLst>
          </p:cNvPr>
          <p:cNvGraphicFramePr>
            <a:graphicFrameLocks noChangeAspect="1"/>
          </p:cNvGraphicFramePr>
          <p:nvPr>
            <p:extLst>
              <p:ext uri="{D42A27DB-BD31-4B8C-83A1-F6EECF244321}">
                <p14:modId xmlns:p14="http://schemas.microsoft.com/office/powerpoint/2010/main" val="1844738885"/>
              </p:ext>
            </p:extLst>
          </p:nvPr>
        </p:nvGraphicFramePr>
        <p:xfrm>
          <a:off x="864546" y="2565484"/>
          <a:ext cx="3775190" cy="1225281"/>
        </p:xfrm>
        <a:graphic>
          <a:graphicData uri="http://schemas.openxmlformats.org/presentationml/2006/ole">
            <mc:AlternateContent xmlns:mc="http://schemas.openxmlformats.org/markup-compatibility/2006">
              <mc:Choice xmlns:v="urn:schemas-microsoft-com:vml" Requires="v">
                <p:oleObj name="Equation" r:id="rId4" imgW="1447560" imgH="469800" progId="Equation.DSMT4">
                  <p:embed/>
                </p:oleObj>
              </mc:Choice>
              <mc:Fallback>
                <p:oleObj name="Equation" r:id="rId4" imgW="1447560" imgH="469800" progId="Equation.DSMT4">
                  <p:embed/>
                  <p:pic>
                    <p:nvPicPr>
                      <p:cNvPr id="0" name=""/>
                      <p:cNvPicPr/>
                      <p:nvPr/>
                    </p:nvPicPr>
                    <p:blipFill>
                      <a:blip r:embed="rId5"/>
                      <a:stretch>
                        <a:fillRect/>
                      </a:stretch>
                    </p:blipFill>
                    <p:spPr>
                      <a:xfrm>
                        <a:off x="864546" y="2565484"/>
                        <a:ext cx="3775190" cy="1225281"/>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F16AC57-9A30-D377-B872-599475F43DF8}"/>
              </a:ext>
            </a:extLst>
          </p:cNvPr>
          <p:cNvGraphicFramePr>
            <a:graphicFrameLocks noChangeAspect="1"/>
          </p:cNvGraphicFramePr>
          <p:nvPr>
            <p:extLst>
              <p:ext uri="{D42A27DB-BD31-4B8C-83A1-F6EECF244321}">
                <p14:modId xmlns:p14="http://schemas.microsoft.com/office/powerpoint/2010/main" val="480392343"/>
              </p:ext>
            </p:extLst>
          </p:nvPr>
        </p:nvGraphicFramePr>
        <p:xfrm>
          <a:off x="864545" y="4309622"/>
          <a:ext cx="3751063" cy="1434230"/>
        </p:xfrm>
        <a:graphic>
          <a:graphicData uri="http://schemas.openxmlformats.org/presentationml/2006/ole">
            <mc:AlternateContent xmlns:mc="http://schemas.openxmlformats.org/markup-compatibility/2006">
              <mc:Choice xmlns:v="urn:schemas-microsoft-com:vml" Requires="v">
                <p:oleObj name="Equation" r:id="rId6" imgW="1295280" imgH="495000" progId="Equation.DSMT4">
                  <p:embed/>
                </p:oleObj>
              </mc:Choice>
              <mc:Fallback>
                <p:oleObj name="Equation" r:id="rId6" imgW="1295280" imgH="495000" progId="Equation.DSMT4">
                  <p:embed/>
                  <p:pic>
                    <p:nvPicPr>
                      <p:cNvPr id="0" name=""/>
                      <p:cNvPicPr/>
                      <p:nvPr/>
                    </p:nvPicPr>
                    <p:blipFill>
                      <a:blip r:embed="rId7"/>
                      <a:stretch>
                        <a:fillRect/>
                      </a:stretch>
                    </p:blipFill>
                    <p:spPr>
                      <a:xfrm>
                        <a:off x="864545" y="4309622"/>
                        <a:ext cx="3751063" cy="143423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65695DC3-C591-FBD3-FE87-4A44BEEF2222}"/>
              </a:ext>
            </a:extLst>
          </p:cNvPr>
          <p:cNvSpPr txBox="1"/>
          <p:nvPr/>
        </p:nvSpPr>
        <p:spPr>
          <a:xfrm>
            <a:off x="5133512" y="4703571"/>
            <a:ext cx="6094520" cy="646331"/>
          </a:xfrm>
          <a:prstGeom prst="rect">
            <a:avLst/>
          </a:prstGeom>
          <a:noFill/>
        </p:spPr>
        <p:txBody>
          <a:bodyPr wrap="square">
            <a:spAutoFit/>
          </a:bodyPr>
          <a:lstStyle/>
          <a:p>
            <a:r>
              <a:rPr lang="en-US"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equilibrium CO</a:t>
            </a:r>
            <a:r>
              <a:rPr lang="en-US" b="1" baseline="-250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2</a:t>
            </a:r>
            <a:r>
              <a:rPr lang="en-US"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level in the atmosphere is a strictly increasing function of the exogenous industrial emission level. </a:t>
            </a:r>
            <a:endParaRPr lang="en-US" b="1" dirty="0">
              <a:solidFill>
                <a:srgbClr val="0070C0"/>
              </a:solidFill>
            </a:endParaRPr>
          </a:p>
        </p:txBody>
      </p:sp>
      <p:sp>
        <p:nvSpPr>
          <p:cNvPr id="13" name="TextBox 12">
            <a:extLst>
              <a:ext uri="{FF2B5EF4-FFF2-40B4-BE49-F238E27FC236}">
                <a16:creationId xmlns:a16="http://schemas.microsoft.com/office/drawing/2014/main" id="{1E67A0F4-2FDA-36A4-EB40-6C34498D6C34}"/>
              </a:ext>
            </a:extLst>
          </p:cNvPr>
          <p:cNvSpPr txBox="1"/>
          <p:nvPr/>
        </p:nvSpPr>
        <p:spPr>
          <a:xfrm>
            <a:off x="5133512" y="2693985"/>
            <a:ext cx="6094520" cy="968278"/>
          </a:xfrm>
          <a:prstGeom prst="rect">
            <a:avLst/>
          </a:prstGeom>
          <a:noFill/>
        </p:spPr>
        <p:txBody>
          <a:bodyPr wrap="square">
            <a:spAutoFit/>
          </a:bodyPr>
          <a:lstStyle/>
          <a:p>
            <a:pPr>
              <a:lnSpc>
                <a:spcPct val="107000"/>
              </a:lnSpc>
              <a:spcAft>
                <a:spcPts val="800"/>
              </a:spcAft>
            </a:pPr>
            <a:r>
              <a:rPr lang="en-US"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CO</a:t>
            </a:r>
            <a:r>
              <a:rPr lang="en-US" b="1" baseline="-250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2</a:t>
            </a:r>
            <a:r>
              <a:rPr lang="en-US"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equilibrium level in the atmosphere is a strictly increasing function of b, which means that it is a strictly decreasing function of the natural absorption level.</a:t>
            </a:r>
          </a:p>
        </p:txBody>
      </p:sp>
      <p:sp>
        <p:nvSpPr>
          <p:cNvPr id="15" name="TextBox 14">
            <a:extLst>
              <a:ext uri="{FF2B5EF4-FFF2-40B4-BE49-F238E27FC236}">
                <a16:creationId xmlns:a16="http://schemas.microsoft.com/office/drawing/2014/main" id="{018A6AB2-B418-87EC-CA5A-D8874F9F4E69}"/>
              </a:ext>
            </a:extLst>
          </p:cNvPr>
          <p:cNvSpPr txBox="1"/>
          <p:nvPr/>
        </p:nvSpPr>
        <p:spPr>
          <a:xfrm>
            <a:off x="5133512" y="1045098"/>
            <a:ext cx="6094520" cy="646331"/>
          </a:xfrm>
          <a:prstGeom prst="rect">
            <a:avLst/>
          </a:prstGeom>
          <a:noFill/>
        </p:spPr>
        <p:txBody>
          <a:bodyPr wrap="square">
            <a:spAutoFit/>
          </a:bodyPr>
          <a:lstStyle/>
          <a:p>
            <a:r>
              <a:rPr lang="en-US"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The equilibrium CO</a:t>
            </a:r>
            <a:r>
              <a:rPr lang="en-US" b="1" baseline="-25000" dirty="0">
                <a:solidFill>
                  <a:srgbClr val="0070C0"/>
                </a:solidFill>
                <a:effectLst/>
                <a:latin typeface="Calibri" panose="020F0502020204030204" pitchFamily="34" charset="0"/>
                <a:ea typeface="Calibri" panose="020F0502020204030204" pitchFamily="34" charset="0"/>
                <a:cs typeface="Arial" panose="020B0604020202020204" pitchFamily="34" charset="0"/>
              </a:rPr>
              <a:t>2</a:t>
            </a:r>
            <a:r>
              <a:rPr lang="en-US" b="1" dirty="0">
                <a:solidFill>
                  <a:srgbClr val="0070C0"/>
                </a:solidFill>
                <a:effectLst/>
                <a:latin typeface="Calibri" panose="020F0502020204030204" pitchFamily="34" charset="0"/>
                <a:ea typeface="Calibri" panose="020F0502020204030204" pitchFamily="34" charset="0"/>
                <a:cs typeface="Arial" panose="020B0604020202020204" pitchFamily="34" charset="0"/>
              </a:rPr>
              <a:t> level in the atmosphere is a strictly increasing function of the level of the natural emissions. </a:t>
            </a:r>
            <a:endParaRPr lang="en-US" b="1" dirty="0">
              <a:solidFill>
                <a:srgbClr val="0070C0"/>
              </a:solidFill>
            </a:endParaRPr>
          </a:p>
        </p:txBody>
      </p:sp>
    </p:spTree>
    <p:extLst>
      <p:ext uri="{BB962C8B-B14F-4D97-AF65-F5344CB8AC3E}">
        <p14:creationId xmlns:p14="http://schemas.microsoft.com/office/powerpoint/2010/main" val="3689678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84367B-8B6A-C11D-C73F-5C7236D0561C}"/>
              </a:ext>
            </a:extLst>
          </p:cNvPr>
          <p:cNvSpPr>
            <a:spLocks noGrp="1"/>
          </p:cNvSpPr>
          <p:nvPr>
            <p:ph type="sldNum" sz="quarter" idx="12"/>
          </p:nvPr>
        </p:nvSpPr>
        <p:spPr/>
        <p:txBody>
          <a:bodyPr/>
          <a:lstStyle/>
          <a:p>
            <a:fld id="{AB30E044-96F3-49BB-8843-B9D1910E0975}" type="slidenum">
              <a:rPr lang="en-SE" smtClean="0"/>
              <a:t>23</a:t>
            </a:fld>
            <a:endParaRPr lang="en-SE"/>
          </a:p>
        </p:txBody>
      </p:sp>
      <p:pic>
        <p:nvPicPr>
          <p:cNvPr id="3" name="Picture 2">
            <a:extLst>
              <a:ext uri="{FF2B5EF4-FFF2-40B4-BE49-F238E27FC236}">
                <a16:creationId xmlns:a16="http://schemas.microsoft.com/office/drawing/2014/main" id="{ABD5FE59-F58E-BBFE-CC80-89063DFCF742}"/>
              </a:ext>
            </a:extLst>
          </p:cNvPr>
          <p:cNvPicPr>
            <a:picLocks noChangeAspect="1"/>
          </p:cNvPicPr>
          <p:nvPr/>
        </p:nvPicPr>
        <p:blipFill>
          <a:blip r:embed="rId2"/>
          <a:stretch>
            <a:fillRect/>
          </a:stretch>
        </p:blipFill>
        <p:spPr>
          <a:xfrm>
            <a:off x="1099907" y="532660"/>
            <a:ext cx="9235440" cy="5486400"/>
          </a:xfrm>
          <a:prstGeom prst="rect">
            <a:avLst/>
          </a:prstGeom>
        </p:spPr>
      </p:pic>
    </p:spTree>
    <p:extLst>
      <p:ext uri="{BB962C8B-B14F-4D97-AF65-F5344CB8AC3E}">
        <p14:creationId xmlns:p14="http://schemas.microsoft.com/office/powerpoint/2010/main" val="2108634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DA92C7-59B4-AEFE-4D6C-944AFCA2A40B}"/>
              </a:ext>
            </a:extLst>
          </p:cNvPr>
          <p:cNvSpPr>
            <a:spLocks noGrp="1"/>
          </p:cNvSpPr>
          <p:nvPr>
            <p:ph type="sldNum" sz="quarter" idx="12"/>
          </p:nvPr>
        </p:nvSpPr>
        <p:spPr/>
        <p:txBody>
          <a:bodyPr/>
          <a:lstStyle/>
          <a:p>
            <a:fld id="{AB30E044-96F3-49BB-8843-B9D1910E0975}" type="slidenum">
              <a:rPr lang="en-SE" smtClean="0"/>
              <a:t>24</a:t>
            </a:fld>
            <a:endParaRPr lang="en-SE"/>
          </a:p>
        </p:txBody>
      </p:sp>
      <p:pic>
        <p:nvPicPr>
          <p:cNvPr id="3" name="Picture 2">
            <a:extLst>
              <a:ext uri="{FF2B5EF4-FFF2-40B4-BE49-F238E27FC236}">
                <a16:creationId xmlns:a16="http://schemas.microsoft.com/office/drawing/2014/main" id="{1C50FC1D-7AD9-8ADE-509F-A395E11ED2F4}"/>
              </a:ext>
            </a:extLst>
          </p:cNvPr>
          <p:cNvPicPr>
            <a:picLocks noChangeAspect="1"/>
          </p:cNvPicPr>
          <p:nvPr/>
        </p:nvPicPr>
        <p:blipFill>
          <a:blip r:embed="rId2"/>
          <a:stretch>
            <a:fillRect/>
          </a:stretch>
        </p:blipFill>
        <p:spPr>
          <a:xfrm>
            <a:off x="1205562" y="612559"/>
            <a:ext cx="8835083" cy="5088192"/>
          </a:xfrm>
          <a:prstGeom prst="rect">
            <a:avLst/>
          </a:prstGeom>
        </p:spPr>
      </p:pic>
    </p:spTree>
    <p:extLst>
      <p:ext uri="{BB962C8B-B14F-4D97-AF65-F5344CB8AC3E}">
        <p14:creationId xmlns:p14="http://schemas.microsoft.com/office/powerpoint/2010/main" val="3212735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ADB230-AAEE-232D-6703-A89ADD6D9EDC}"/>
              </a:ext>
            </a:extLst>
          </p:cNvPr>
          <p:cNvSpPr>
            <a:spLocks noGrp="1"/>
          </p:cNvSpPr>
          <p:nvPr>
            <p:ph type="sldNum" sz="quarter" idx="12"/>
          </p:nvPr>
        </p:nvSpPr>
        <p:spPr/>
        <p:txBody>
          <a:bodyPr/>
          <a:lstStyle/>
          <a:p>
            <a:fld id="{AB30E044-96F3-49BB-8843-B9D1910E0975}" type="slidenum">
              <a:rPr lang="en-SE" smtClean="0"/>
              <a:t>25</a:t>
            </a:fld>
            <a:endParaRPr lang="en-SE"/>
          </a:p>
        </p:txBody>
      </p:sp>
      <p:pic>
        <p:nvPicPr>
          <p:cNvPr id="3" name="Picture 2">
            <a:extLst>
              <a:ext uri="{FF2B5EF4-FFF2-40B4-BE49-F238E27FC236}">
                <a16:creationId xmlns:a16="http://schemas.microsoft.com/office/drawing/2014/main" id="{6BA6EBE0-B175-D33F-39AA-C2882F610D71}"/>
              </a:ext>
            </a:extLst>
          </p:cNvPr>
          <p:cNvPicPr>
            <a:picLocks noChangeAspect="1"/>
          </p:cNvPicPr>
          <p:nvPr/>
        </p:nvPicPr>
        <p:blipFill>
          <a:blip r:embed="rId2"/>
          <a:stretch>
            <a:fillRect/>
          </a:stretch>
        </p:blipFill>
        <p:spPr>
          <a:xfrm>
            <a:off x="1509204" y="916102"/>
            <a:ext cx="9136188" cy="5005304"/>
          </a:xfrm>
          <a:prstGeom prst="rect">
            <a:avLst/>
          </a:prstGeom>
        </p:spPr>
      </p:pic>
    </p:spTree>
    <p:extLst>
      <p:ext uri="{BB962C8B-B14F-4D97-AF65-F5344CB8AC3E}">
        <p14:creationId xmlns:p14="http://schemas.microsoft.com/office/powerpoint/2010/main" val="1186156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7A6FED-7D9A-B9CD-CF6E-E32DE9502F5D}"/>
              </a:ext>
            </a:extLst>
          </p:cNvPr>
          <p:cNvSpPr>
            <a:spLocks noGrp="1"/>
          </p:cNvSpPr>
          <p:nvPr>
            <p:ph type="sldNum" sz="quarter" idx="12"/>
          </p:nvPr>
        </p:nvSpPr>
        <p:spPr/>
        <p:txBody>
          <a:bodyPr/>
          <a:lstStyle/>
          <a:p>
            <a:fld id="{AB30E044-96F3-49BB-8843-B9D1910E0975}" type="slidenum">
              <a:rPr lang="en-SE" smtClean="0"/>
              <a:t>26</a:t>
            </a:fld>
            <a:endParaRPr lang="en-SE"/>
          </a:p>
        </p:txBody>
      </p:sp>
      <p:pic>
        <p:nvPicPr>
          <p:cNvPr id="3" name="Picture 2">
            <a:extLst>
              <a:ext uri="{FF2B5EF4-FFF2-40B4-BE49-F238E27FC236}">
                <a16:creationId xmlns:a16="http://schemas.microsoft.com/office/drawing/2014/main" id="{8EE7E934-8F1C-96A2-29E7-EB56B88515F9}"/>
              </a:ext>
            </a:extLst>
          </p:cNvPr>
          <p:cNvPicPr>
            <a:picLocks noChangeAspect="1"/>
          </p:cNvPicPr>
          <p:nvPr/>
        </p:nvPicPr>
        <p:blipFill>
          <a:blip r:embed="rId2"/>
          <a:stretch>
            <a:fillRect/>
          </a:stretch>
        </p:blipFill>
        <p:spPr>
          <a:xfrm>
            <a:off x="1390944" y="409301"/>
            <a:ext cx="8591256" cy="6039398"/>
          </a:xfrm>
          <a:prstGeom prst="rect">
            <a:avLst/>
          </a:prstGeom>
        </p:spPr>
      </p:pic>
    </p:spTree>
    <p:extLst>
      <p:ext uri="{BB962C8B-B14F-4D97-AF65-F5344CB8AC3E}">
        <p14:creationId xmlns:p14="http://schemas.microsoft.com/office/powerpoint/2010/main" val="1216598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11EC95-8B84-4FA0-3BBF-3CD7BF962A19}"/>
              </a:ext>
            </a:extLst>
          </p:cNvPr>
          <p:cNvSpPr>
            <a:spLocks noGrp="1"/>
          </p:cNvSpPr>
          <p:nvPr>
            <p:ph type="sldNum" sz="quarter" idx="12"/>
          </p:nvPr>
        </p:nvSpPr>
        <p:spPr/>
        <p:txBody>
          <a:bodyPr/>
          <a:lstStyle/>
          <a:p>
            <a:fld id="{AB30E044-96F3-49BB-8843-B9D1910E0975}" type="slidenum">
              <a:rPr lang="en-SE" smtClean="0"/>
              <a:t>27</a:t>
            </a:fld>
            <a:endParaRPr lang="en-SE"/>
          </a:p>
        </p:txBody>
      </p:sp>
      <p:pic>
        <p:nvPicPr>
          <p:cNvPr id="3" name="Picture 2">
            <a:extLst>
              <a:ext uri="{FF2B5EF4-FFF2-40B4-BE49-F238E27FC236}">
                <a16:creationId xmlns:a16="http://schemas.microsoft.com/office/drawing/2014/main" id="{126EC496-4759-760F-7731-3480A6FB17DA}"/>
              </a:ext>
            </a:extLst>
          </p:cNvPr>
          <p:cNvPicPr>
            <a:picLocks noChangeAspect="1"/>
          </p:cNvPicPr>
          <p:nvPr/>
        </p:nvPicPr>
        <p:blipFill>
          <a:blip r:embed="rId2"/>
          <a:stretch>
            <a:fillRect/>
          </a:stretch>
        </p:blipFill>
        <p:spPr>
          <a:xfrm>
            <a:off x="1626792" y="825623"/>
            <a:ext cx="8500473" cy="5344357"/>
          </a:xfrm>
          <a:prstGeom prst="rect">
            <a:avLst/>
          </a:prstGeom>
        </p:spPr>
      </p:pic>
    </p:spTree>
    <p:extLst>
      <p:ext uri="{BB962C8B-B14F-4D97-AF65-F5344CB8AC3E}">
        <p14:creationId xmlns:p14="http://schemas.microsoft.com/office/powerpoint/2010/main" val="21106819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E6ABAA-F3B1-4324-FB1D-D81C9734BC40}"/>
              </a:ext>
            </a:extLst>
          </p:cNvPr>
          <p:cNvSpPr>
            <a:spLocks noGrp="1"/>
          </p:cNvSpPr>
          <p:nvPr>
            <p:ph type="sldNum" sz="quarter" idx="12"/>
          </p:nvPr>
        </p:nvSpPr>
        <p:spPr/>
        <p:txBody>
          <a:bodyPr/>
          <a:lstStyle/>
          <a:p>
            <a:fld id="{AB30E044-96F3-49BB-8843-B9D1910E0975}" type="slidenum">
              <a:rPr lang="en-SE" smtClean="0"/>
              <a:t>28</a:t>
            </a:fld>
            <a:endParaRPr lang="en-SE"/>
          </a:p>
        </p:txBody>
      </p:sp>
      <p:pic>
        <p:nvPicPr>
          <p:cNvPr id="3" name="Picture 2">
            <a:extLst>
              <a:ext uri="{FF2B5EF4-FFF2-40B4-BE49-F238E27FC236}">
                <a16:creationId xmlns:a16="http://schemas.microsoft.com/office/drawing/2014/main" id="{CD004A02-3346-867F-38F7-3AA26F4B041B}"/>
              </a:ext>
            </a:extLst>
          </p:cNvPr>
          <p:cNvPicPr>
            <a:picLocks noChangeAspect="1"/>
          </p:cNvPicPr>
          <p:nvPr/>
        </p:nvPicPr>
        <p:blipFill>
          <a:blip r:embed="rId2"/>
          <a:stretch>
            <a:fillRect/>
          </a:stretch>
        </p:blipFill>
        <p:spPr>
          <a:xfrm>
            <a:off x="594964" y="1413769"/>
            <a:ext cx="11002072" cy="4030462"/>
          </a:xfrm>
          <a:prstGeom prst="rect">
            <a:avLst/>
          </a:prstGeom>
        </p:spPr>
      </p:pic>
      <p:sp>
        <p:nvSpPr>
          <p:cNvPr id="5" name="TextBox 4">
            <a:extLst>
              <a:ext uri="{FF2B5EF4-FFF2-40B4-BE49-F238E27FC236}">
                <a16:creationId xmlns:a16="http://schemas.microsoft.com/office/drawing/2014/main" id="{CA28CCDB-6306-29D8-5F52-BE7253825EF7}"/>
              </a:ext>
            </a:extLst>
          </p:cNvPr>
          <p:cNvSpPr txBox="1"/>
          <p:nvPr/>
        </p:nvSpPr>
        <p:spPr>
          <a:xfrm>
            <a:off x="4059314" y="5091920"/>
            <a:ext cx="6094520"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1"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The </a:t>
            </a:r>
            <a:r>
              <a:rPr lang="sv-SE" sz="3200" b="1" i="1" dirty="0" err="1">
                <a:solidFill>
                  <a:srgbClr val="FF0000"/>
                </a:solidFill>
                <a:highlight>
                  <a:srgbClr val="FFFF00"/>
                </a:highlight>
                <a:latin typeface="Calibri" panose="020F0502020204030204"/>
              </a:rPr>
              <a:t>natural</a:t>
            </a:r>
            <a:r>
              <a:rPr lang="sv-SE" sz="3200" b="1" i="1" dirty="0">
                <a:solidFill>
                  <a:srgbClr val="FF0000"/>
                </a:solidFill>
                <a:highlight>
                  <a:srgbClr val="FFFF00"/>
                </a:highlight>
                <a:latin typeface="Calibri" panose="020F0502020204030204"/>
              </a:rPr>
              <a:t> system </a:t>
            </a:r>
            <a:r>
              <a:rPr lang="sv-SE" sz="3200" b="1" i="1" dirty="0" err="1">
                <a:solidFill>
                  <a:srgbClr val="FF0000"/>
                </a:solidFill>
                <a:highlight>
                  <a:srgbClr val="FFFF00"/>
                </a:highlight>
                <a:latin typeface="Calibri" panose="020F0502020204030204"/>
              </a:rPr>
              <a:t>converges</a:t>
            </a:r>
            <a:r>
              <a:rPr lang="sv-SE" sz="3200" b="1" i="1" dirty="0">
                <a:solidFill>
                  <a:srgbClr val="FF0000"/>
                </a:solidFill>
                <a:highlight>
                  <a:srgbClr val="FFFF00"/>
                </a:highlight>
                <a:latin typeface="Calibri" panose="020F0502020204030204"/>
              </a:rPr>
              <a:t> to the ”</a:t>
            </a:r>
            <a:r>
              <a:rPr kumimoji="0" lang="sv-SE" sz="3200" b="1" i="1"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Pre </a:t>
            </a:r>
            <a:r>
              <a:rPr kumimoji="0" lang="sv-SE" sz="3200" b="1" i="1" u="none" strike="noStrike" kern="1200" cap="none" spc="0" normalizeH="0" baseline="0" noProof="0" dirty="0" err="1">
                <a:ln>
                  <a:noFill/>
                </a:ln>
                <a:solidFill>
                  <a:srgbClr val="FF0000"/>
                </a:solidFill>
                <a:effectLst/>
                <a:highlight>
                  <a:srgbClr val="FFFF00"/>
                </a:highlight>
                <a:uLnTx/>
                <a:uFillTx/>
                <a:latin typeface="Calibri" panose="020F0502020204030204"/>
                <a:ea typeface="+mn-ea"/>
                <a:cs typeface="+mn-cs"/>
              </a:rPr>
              <a:t>industrial</a:t>
            </a:r>
            <a:r>
              <a:rPr kumimoji="0" lang="sv-SE" sz="3200" b="1" i="1"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 </a:t>
            </a:r>
            <a:r>
              <a:rPr kumimoji="0" lang="sv-SE" sz="3200" b="1" i="1" u="none" strike="noStrike" kern="1200" cap="none" spc="0" normalizeH="0" baseline="0" noProof="0" dirty="0" err="1">
                <a:ln>
                  <a:noFill/>
                </a:ln>
                <a:solidFill>
                  <a:srgbClr val="FF0000"/>
                </a:solidFill>
                <a:effectLst/>
                <a:highlight>
                  <a:srgbClr val="FFFF00"/>
                </a:highlight>
                <a:uLnTx/>
                <a:uFillTx/>
                <a:latin typeface="Calibri" panose="020F0502020204030204"/>
                <a:ea typeface="+mn-ea"/>
                <a:cs typeface="+mn-cs"/>
              </a:rPr>
              <a:t>equilibrium</a:t>
            </a:r>
            <a:r>
              <a:rPr kumimoji="0" lang="sv-SE" sz="3200" b="1" i="1"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a:t>
            </a:r>
            <a:endParaRPr kumimoji="0" lang="en-US" sz="3200" b="1" i="1"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3617775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963C25-B9B9-F85F-B829-4A767CE109E0}"/>
              </a:ext>
            </a:extLst>
          </p:cNvPr>
          <p:cNvSpPr>
            <a:spLocks noGrp="1"/>
          </p:cNvSpPr>
          <p:nvPr>
            <p:ph type="sldNum" sz="quarter" idx="12"/>
          </p:nvPr>
        </p:nvSpPr>
        <p:spPr/>
        <p:txBody>
          <a:bodyPr/>
          <a:lstStyle/>
          <a:p>
            <a:fld id="{AB30E044-96F3-49BB-8843-B9D1910E0975}" type="slidenum">
              <a:rPr lang="en-SE" smtClean="0"/>
              <a:t>29</a:t>
            </a:fld>
            <a:endParaRPr lang="en-SE"/>
          </a:p>
        </p:txBody>
      </p:sp>
      <p:pic>
        <p:nvPicPr>
          <p:cNvPr id="3" name="Picture 2">
            <a:extLst>
              <a:ext uri="{FF2B5EF4-FFF2-40B4-BE49-F238E27FC236}">
                <a16:creationId xmlns:a16="http://schemas.microsoft.com/office/drawing/2014/main" id="{966113D4-2B5F-D659-A78B-D133EF8716C6}"/>
              </a:ext>
            </a:extLst>
          </p:cNvPr>
          <p:cNvPicPr>
            <a:picLocks noChangeAspect="1"/>
          </p:cNvPicPr>
          <p:nvPr/>
        </p:nvPicPr>
        <p:blipFill>
          <a:blip r:embed="rId2"/>
          <a:stretch>
            <a:fillRect/>
          </a:stretch>
        </p:blipFill>
        <p:spPr>
          <a:xfrm>
            <a:off x="1118586" y="407808"/>
            <a:ext cx="8930936" cy="6042383"/>
          </a:xfrm>
          <a:prstGeom prst="rect">
            <a:avLst/>
          </a:prstGeom>
        </p:spPr>
      </p:pic>
    </p:spTree>
    <p:extLst>
      <p:ext uri="{BB962C8B-B14F-4D97-AF65-F5344CB8AC3E}">
        <p14:creationId xmlns:p14="http://schemas.microsoft.com/office/powerpoint/2010/main" val="45215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1400-E287-4F5C-88CC-D385E84C4F15}"/>
              </a:ext>
            </a:extLst>
          </p:cNvPr>
          <p:cNvSpPr>
            <a:spLocks noGrp="1"/>
          </p:cNvSpPr>
          <p:nvPr>
            <p:ph type="title"/>
          </p:nvPr>
        </p:nvSpPr>
        <p:spPr>
          <a:xfrm>
            <a:off x="840828" y="365125"/>
            <a:ext cx="10515600" cy="1325563"/>
          </a:xfrm>
        </p:spPr>
        <p:txBody>
          <a:bodyPr>
            <a:normAutofit/>
          </a:bodyPr>
          <a:lstStyle/>
          <a:p>
            <a:r>
              <a:rPr lang="en-US" sz="3200" b="1" i="1" dirty="0">
                <a:solidFill>
                  <a:srgbClr val="FF0000"/>
                </a:solidFill>
              </a:rPr>
              <a:t>Abstract</a:t>
            </a:r>
            <a:endParaRPr lang="en-SE" sz="3200" b="1" i="1" dirty="0">
              <a:solidFill>
                <a:srgbClr val="FF0000"/>
              </a:solidFill>
            </a:endParaRPr>
          </a:p>
        </p:txBody>
      </p:sp>
      <p:sp>
        <p:nvSpPr>
          <p:cNvPr id="3" name="Content Placeholder 2">
            <a:extLst>
              <a:ext uri="{FF2B5EF4-FFF2-40B4-BE49-F238E27FC236}">
                <a16:creationId xmlns:a16="http://schemas.microsoft.com/office/drawing/2014/main" id="{8BF7DE08-D897-419B-A514-E738C692E73F}"/>
              </a:ext>
            </a:extLst>
          </p:cNvPr>
          <p:cNvSpPr>
            <a:spLocks noGrp="1"/>
          </p:cNvSpPr>
          <p:nvPr>
            <p:ph idx="1"/>
          </p:nvPr>
        </p:nvSpPr>
        <p:spPr>
          <a:xfrm>
            <a:off x="838200" y="1371600"/>
            <a:ext cx="10515600" cy="5121275"/>
          </a:xfrm>
        </p:spPr>
        <p:txBody>
          <a:bodyPr>
            <a:normAutofit fontScale="62500" lnSpcReduction="20000"/>
          </a:bodyPr>
          <a:lstStyle/>
          <a:p>
            <a:pPr marL="0" indent="0">
              <a:buNone/>
            </a:pPr>
            <a:r>
              <a:rPr lang="en-US" dirty="0"/>
              <a:t>First, the observed CO2 level in the atmosphere, recorded by NOAA (2022) at the Mauna Loa observatory, and the global industrial CO2 emissions, reported by EDGAR (2021), European Commission, are investigated, from 1990 until 2021. Then, a differential equation model is developed, based on two hypotheses, that explains how these time series interact. The hypotheses of the explaining model are tested with regression analysis, and it is demonstrated that no hypothesis can be rejected on statistical grounds. The parameters of the CO2 concentration model are determined with high t-values and low p-values. The model is used to determine the time path of the CO2 concentration of the natural system without industrial emissions, for arbitrary initial conditions. This system has a unique and stable equilibrium at 262 ppm. With constant industrial emissions, the equilibrium is found at a higher level, which is shown with an explicit equation. Comparative statics analysis shows how the equilibrium is affected by alternative parameter adjustments. An extended version of the natural differential equation, with a forcing function, representing the time paths of industrial emissions, is developed. The industrial emissions are modeled as a quadratic function of time. The general function of the time path of the CO2 concentration of the natural system under the influence of industrial emissions, is determined for arbitrary initial conditions and parameters of the industrial emission function. The CO2 time path function is analytically verified. Then, it is also empirically tested and found to be able to reproduce the historical CO2 observations with high precision. Then, the time paths of the future CO2 concentrations are calculated, for six alternative levels of change of the industrial emissions, from -1.5 Gt/year to +1.0 Gt/year, from the year 2022 until 2100. These results are presented as a function and as graphs. The net CO2 emissions can also be reduced over time, if forestry is gradually intensified. The rational intensity of this investment process is determined, taking the time path of the CO2 level into consideration, during an arbitrary time interval. An explicit function for the optimal forestry intensification level, based on all CO2 time path function parameters, the marginal cost of the CO2 concentration, time interval parameters, rate of interest and different cost function parameters, is derived and presented. </a:t>
            </a:r>
            <a:endParaRPr lang="en-SE" dirty="0"/>
          </a:p>
        </p:txBody>
      </p:sp>
      <p:sp>
        <p:nvSpPr>
          <p:cNvPr id="4" name="Slide Number Placeholder 3">
            <a:extLst>
              <a:ext uri="{FF2B5EF4-FFF2-40B4-BE49-F238E27FC236}">
                <a16:creationId xmlns:a16="http://schemas.microsoft.com/office/drawing/2014/main" id="{A6B1EDBD-03FA-4D55-A8B2-EFB95AA353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776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19D83D-26F6-A899-8F9F-D2192F3A826C}"/>
              </a:ext>
            </a:extLst>
          </p:cNvPr>
          <p:cNvSpPr>
            <a:spLocks noGrp="1"/>
          </p:cNvSpPr>
          <p:nvPr>
            <p:ph type="sldNum" sz="quarter" idx="12"/>
          </p:nvPr>
        </p:nvSpPr>
        <p:spPr/>
        <p:txBody>
          <a:bodyPr/>
          <a:lstStyle/>
          <a:p>
            <a:fld id="{AB30E044-96F3-49BB-8843-B9D1910E0975}" type="slidenum">
              <a:rPr lang="en-SE" smtClean="0"/>
              <a:t>30</a:t>
            </a:fld>
            <a:endParaRPr lang="en-SE"/>
          </a:p>
        </p:txBody>
      </p:sp>
      <p:pic>
        <p:nvPicPr>
          <p:cNvPr id="3" name="Picture 2">
            <a:extLst>
              <a:ext uri="{FF2B5EF4-FFF2-40B4-BE49-F238E27FC236}">
                <a16:creationId xmlns:a16="http://schemas.microsoft.com/office/drawing/2014/main" id="{C857A1D3-9504-4FB1-C5DE-C52D1A6BB1D6}"/>
              </a:ext>
            </a:extLst>
          </p:cNvPr>
          <p:cNvPicPr>
            <a:picLocks noChangeAspect="1"/>
          </p:cNvPicPr>
          <p:nvPr/>
        </p:nvPicPr>
        <p:blipFill>
          <a:blip r:embed="rId2"/>
          <a:stretch>
            <a:fillRect/>
          </a:stretch>
        </p:blipFill>
        <p:spPr>
          <a:xfrm>
            <a:off x="1020931" y="423689"/>
            <a:ext cx="9268288" cy="6010622"/>
          </a:xfrm>
          <a:prstGeom prst="rect">
            <a:avLst/>
          </a:prstGeom>
        </p:spPr>
      </p:pic>
    </p:spTree>
    <p:extLst>
      <p:ext uri="{BB962C8B-B14F-4D97-AF65-F5344CB8AC3E}">
        <p14:creationId xmlns:p14="http://schemas.microsoft.com/office/powerpoint/2010/main" val="3879783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3F2BE0-2180-1228-8680-7266FB25C40B}"/>
              </a:ext>
            </a:extLst>
          </p:cNvPr>
          <p:cNvSpPr>
            <a:spLocks noGrp="1"/>
          </p:cNvSpPr>
          <p:nvPr>
            <p:ph type="sldNum" sz="quarter" idx="12"/>
          </p:nvPr>
        </p:nvSpPr>
        <p:spPr/>
        <p:txBody>
          <a:bodyPr/>
          <a:lstStyle/>
          <a:p>
            <a:fld id="{AB30E044-96F3-49BB-8843-B9D1910E0975}" type="slidenum">
              <a:rPr lang="en-SE" smtClean="0"/>
              <a:t>31</a:t>
            </a:fld>
            <a:endParaRPr lang="en-SE"/>
          </a:p>
        </p:txBody>
      </p:sp>
      <p:pic>
        <p:nvPicPr>
          <p:cNvPr id="4" name="Picture 3">
            <a:extLst>
              <a:ext uri="{FF2B5EF4-FFF2-40B4-BE49-F238E27FC236}">
                <a16:creationId xmlns:a16="http://schemas.microsoft.com/office/drawing/2014/main" id="{92E76942-E75B-7271-08ED-67B72CE26225}"/>
              </a:ext>
            </a:extLst>
          </p:cNvPr>
          <p:cNvPicPr>
            <a:picLocks noChangeAspect="1"/>
          </p:cNvPicPr>
          <p:nvPr/>
        </p:nvPicPr>
        <p:blipFill>
          <a:blip r:embed="rId2"/>
          <a:stretch>
            <a:fillRect/>
          </a:stretch>
        </p:blipFill>
        <p:spPr>
          <a:xfrm>
            <a:off x="1145219" y="723102"/>
            <a:ext cx="8913180" cy="5633248"/>
          </a:xfrm>
          <a:prstGeom prst="rect">
            <a:avLst/>
          </a:prstGeom>
        </p:spPr>
      </p:pic>
    </p:spTree>
    <p:extLst>
      <p:ext uri="{BB962C8B-B14F-4D97-AF65-F5344CB8AC3E}">
        <p14:creationId xmlns:p14="http://schemas.microsoft.com/office/powerpoint/2010/main" val="351793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7456E5-B8F1-73C9-8247-773747C887A9}"/>
              </a:ext>
            </a:extLst>
          </p:cNvPr>
          <p:cNvSpPr>
            <a:spLocks noGrp="1"/>
          </p:cNvSpPr>
          <p:nvPr>
            <p:ph type="sldNum" sz="quarter" idx="12"/>
          </p:nvPr>
        </p:nvSpPr>
        <p:spPr/>
        <p:txBody>
          <a:bodyPr/>
          <a:lstStyle/>
          <a:p>
            <a:fld id="{AB30E044-96F3-49BB-8843-B9D1910E0975}" type="slidenum">
              <a:rPr lang="en-SE" smtClean="0"/>
              <a:t>32</a:t>
            </a:fld>
            <a:endParaRPr lang="en-SE"/>
          </a:p>
        </p:txBody>
      </p:sp>
      <p:pic>
        <p:nvPicPr>
          <p:cNvPr id="3" name="Picture 2">
            <a:extLst>
              <a:ext uri="{FF2B5EF4-FFF2-40B4-BE49-F238E27FC236}">
                <a16:creationId xmlns:a16="http://schemas.microsoft.com/office/drawing/2014/main" id="{56A2C97F-774C-B5C8-B685-24F8AB7247FA}"/>
              </a:ext>
            </a:extLst>
          </p:cNvPr>
          <p:cNvPicPr>
            <a:picLocks noChangeAspect="1"/>
          </p:cNvPicPr>
          <p:nvPr/>
        </p:nvPicPr>
        <p:blipFill>
          <a:blip r:embed="rId2"/>
          <a:stretch>
            <a:fillRect/>
          </a:stretch>
        </p:blipFill>
        <p:spPr>
          <a:xfrm>
            <a:off x="953361" y="781235"/>
            <a:ext cx="10565516" cy="4829452"/>
          </a:xfrm>
          <a:prstGeom prst="rect">
            <a:avLst/>
          </a:prstGeom>
        </p:spPr>
      </p:pic>
    </p:spTree>
    <p:extLst>
      <p:ext uri="{BB962C8B-B14F-4D97-AF65-F5344CB8AC3E}">
        <p14:creationId xmlns:p14="http://schemas.microsoft.com/office/powerpoint/2010/main" val="2960024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F8822-5DAA-0431-22FA-E830C561CBCD}"/>
              </a:ext>
            </a:extLst>
          </p:cNvPr>
          <p:cNvSpPr>
            <a:spLocks noGrp="1"/>
          </p:cNvSpPr>
          <p:nvPr>
            <p:ph type="sldNum" sz="quarter" idx="12"/>
          </p:nvPr>
        </p:nvSpPr>
        <p:spPr/>
        <p:txBody>
          <a:bodyPr/>
          <a:lstStyle/>
          <a:p>
            <a:fld id="{AB30E044-96F3-49BB-8843-B9D1910E0975}" type="slidenum">
              <a:rPr lang="en-SE" smtClean="0"/>
              <a:t>33</a:t>
            </a:fld>
            <a:endParaRPr lang="en-SE"/>
          </a:p>
        </p:txBody>
      </p:sp>
      <p:pic>
        <p:nvPicPr>
          <p:cNvPr id="3" name="Picture 2">
            <a:extLst>
              <a:ext uri="{FF2B5EF4-FFF2-40B4-BE49-F238E27FC236}">
                <a16:creationId xmlns:a16="http://schemas.microsoft.com/office/drawing/2014/main" id="{3BAE810F-6296-540D-F5D7-A2AD287BEF86}"/>
              </a:ext>
            </a:extLst>
          </p:cNvPr>
          <p:cNvPicPr>
            <a:picLocks noChangeAspect="1"/>
          </p:cNvPicPr>
          <p:nvPr/>
        </p:nvPicPr>
        <p:blipFill>
          <a:blip r:embed="rId2"/>
          <a:stretch>
            <a:fillRect/>
          </a:stretch>
        </p:blipFill>
        <p:spPr>
          <a:xfrm>
            <a:off x="1411548" y="415092"/>
            <a:ext cx="8265111" cy="6123820"/>
          </a:xfrm>
          <a:prstGeom prst="rect">
            <a:avLst/>
          </a:prstGeom>
        </p:spPr>
      </p:pic>
    </p:spTree>
    <p:extLst>
      <p:ext uri="{BB962C8B-B14F-4D97-AF65-F5344CB8AC3E}">
        <p14:creationId xmlns:p14="http://schemas.microsoft.com/office/powerpoint/2010/main" val="2103951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2E6F1C-6F76-03F5-A708-3ECD57A58618}"/>
              </a:ext>
            </a:extLst>
          </p:cNvPr>
          <p:cNvSpPr>
            <a:spLocks noGrp="1"/>
          </p:cNvSpPr>
          <p:nvPr>
            <p:ph type="sldNum" sz="quarter" idx="12"/>
          </p:nvPr>
        </p:nvSpPr>
        <p:spPr/>
        <p:txBody>
          <a:bodyPr/>
          <a:lstStyle/>
          <a:p>
            <a:fld id="{AB30E044-96F3-49BB-8843-B9D1910E0975}" type="slidenum">
              <a:rPr lang="en-SE" smtClean="0"/>
              <a:t>34</a:t>
            </a:fld>
            <a:endParaRPr lang="en-SE"/>
          </a:p>
        </p:txBody>
      </p:sp>
      <p:pic>
        <p:nvPicPr>
          <p:cNvPr id="3" name="Picture 2">
            <a:extLst>
              <a:ext uri="{FF2B5EF4-FFF2-40B4-BE49-F238E27FC236}">
                <a16:creationId xmlns:a16="http://schemas.microsoft.com/office/drawing/2014/main" id="{41AC1D21-1530-096D-7E8B-14DB88DA75E9}"/>
              </a:ext>
            </a:extLst>
          </p:cNvPr>
          <p:cNvPicPr>
            <a:picLocks noChangeAspect="1"/>
          </p:cNvPicPr>
          <p:nvPr/>
        </p:nvPicPr>
        <p:blipFill>
          <a:blip r:embed="rId2"/>
          <a:stretch>
            <a:fillRect/>
          </a:stretch>
        </p:blipFill>
        <p:spPr>
          <a:xfrm>
            <a:off x="1318908" y="843379"/>
            <a:ext cx="9201540" cy="4980372"/>
          </a:xfrm>
          <a:prstGeom prst="rect">
            <a:avLst/>
          </a:prstGeom>
        </p:spPr>
      </p:pic>
    </p:spTree>
    <p:extLst>
      <p:ext uri="{BB962C8B-B14F-4D97-AF65-F5344CB8AC3E}">
        <p14:creationId xmlns:p14="http://schemas.microsoft.com/office/powerpoint/2010/main" val="1962218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01FAC2-0E5B-4F01-C249-8E04A84B93D8}"/>
              </a:ext>
            </a:extLst>
          </p:cNvPr>
          <p:cNvSpPr>
            <a:spLocks noGrp="1"/>
          </p:cNvSpPr>
          <p:nvPr>
            <p:ph type="sldNum" sz="quarter" idx="12"/>
          </p:nvPr>
        </p:nvSpPr>
        <p:spPr/>
        <p:txBody>
          <a:bodyPr/>
          <a:lstStyle/>
          <a:p>
            <a:fld id="{AB30E044-96F3-49BB-8843-B9D1910E0975}" type="slidenum">
              <a:rPr lang="en-SE" smtClean="0"/>
              <a:t>35</a:t>
            </a:fld>
            <a:endParaRPr lang="en-SE"/>
          </a:p>
        </p:txBody>
      </p:sp>
      <p:pic>
        <p:nvPicPr>
          <p:cNvPr id="3" name="Picture 2">
            <a:extLst>
              <a:ext uri="{FF2B5EF4-FFF2-40B4-BE49-F238E27FC236}">
                <a16:creationId xmlns:a16="http://schemas.microsoft.com/office/drawing/2014/main" id="{4B0AE3A6-0ABB-BF94-88B4-FCC8BD4937F9}"/>
              </a:ext>
            </a:extLst>
          </p:cNvPr>
          <p:cNvPicPr>
            <a:picLocks noChangeAspect="1"/>
          </p:cNvPicPr>
          <p:nvPr/>
        </p:nvPicPr>
        <p:blipFill>
          <a:blip r:embed="rId2"/>
          <a:stretch>
            <a:fillRect/>
          </a:stretch>
        </p:blipFill>
        <p:spPr>
          <a:xfrm>
            <a:off x="918488" y="1811045"/>
            <a:ext cx="10198101" cy="3062796"/>
          </a:xfrm>
          <a:prstGeom prst="rect">
            <a:avLst/>
          </a:prstGeom>
        </p:spPr>
      </p:pic>
    </p:spTree>
    <p:extLst>
      <p:ext uri="{BB962C8B-B14F-4D97-AF65-F5344CB8AC3E}">
        <p14:creationId xmlns:p14="http://schemas.microsoft.com/office/powerpoint/2010/main" val="337719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CE6BA9-2285-F79B-A8C7-23D9513881EC}"/>
              </a:ext>
            </a:extLst>
          </p:cNvPr>
          <p:cNvSpPr>
            <a:spLocks noGrp="1"/>
          </p:cNvSpPr>
          <p:nvPr>
            <p:ph type="sldNum" sz="quarter" idx="12"/>
          </p:nvPr>
        </p:nvSpPr>
        <p:spPr/>
        <p:txBody>
          <a:bodyPr/>
          <a:lstStyle/>
          <a:p>
            <a:fld id="{AB30E044-96F3-49BB-8843-B9D1910E0975}" type="slidenum">
              <a:rPr lang="en-SE" smtClean="0"/>
              <a:t>36</a:t>
            </a:fld>
            <a:endParaRPr lang="en-SE"/>
          </a:p>
        </p:txBody>
      </p:sp>
      <p:pic>
        <p:nvPicPr>
          <p:cNvPr id="3" name="Picture 2">
            <a:extLst>
              <a:ext uri="{FF2B5EF4-FFF2-40B4-BE49-F238E27FC236}">
                <a16:creationId xmlns:a16="http://schemas.microsoft.com/office/drawing/2014/main" id="{22746778-619A-CBF9-53CD-068B2CA19FA1}"/>
              </a:ext>
            </a:extLst>
          </p:cNvPr>
          <p:cNvPicPr>
            <a:picLocks noChangeAspect="1"/>
          </p:cNvPicPr>
          <p:nvPr/>
        </p:nvPicPr>
        <p:blipFill>
          <a:blip r:embed="rId2"/>
          <a:stretch>
            <a:fillRect/>
          </a:stretch>
        </p:blipFill>
        <p:spPr>
          <a:xfrm>
            <a:off x="825623" y="1122706"/>
            <a:ext cx="10531310" cy="4692168"/>
          </a:xfrm>
          <a:prstGeom prst="rect">
            <a:avLst/>
          </a:prstGeom>
        </p:spPr>
      </p:pic>
    </p:spTree>
    <p:extLst>
      <p:ext uri="{BB962C8B-B14F-4D97-AF65-F5344CB8AC3E}">
        <p14:creationId xmlns:p14="http://schemas.microsoft.com/office/powerpoint/2010/main" val="807674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D2916D-B6D1-94AF-8AD6-B722A0D00359}"/>
              </a:ext>
            </a:extLst>
          </p:cNvPr>
          <p:cNvSpPr>
            <a:spLocks noGrp="1"/>
          </p:cNvSpPr>
          <p:nvPr>
            <p:ph type="sldNum" sz="quarter" idx="12"/>
          </p:nvPr>
        </p:nvSpPr>
        <p:spPr/>
        <p:txBody>
          <a:bodyPr/>
          <a:lstStyle/>
          <a:p>
            <a:fld id="{AB30E044-96F3-49BB-8843-B9D1910E0975}" type="slidenum">
              <a:rPr lang="en-SE" smtClean="0"/>
              <a:t>37</a:t>
            </a:fld>
            <a:endParaRPr lang="en-SE"/>
          </a:p>
        </p:txBody>
      </p:sp>
      <p:pic>
        <p:nvPicPr>
          <p:cNvPr id="3" name="Picture 2">
            <a:extLst>
              <a:ext uri="{FF2B5EF4-FFF2-40B4-BE49-F238E27FC236}">
                <a16:creationId xmlns:a16="http://schemas.microsoft.com/office/drawing/2014/main" id="{299F3328-F610-E49F-A414-4780051CF042}"/>
              </a:ext>
            </a:extLst>
          </p:cNvPr>
          <p:cNvPicPr>
            <a:picLocks noChangeAspect="1"/>
          </p:cNvPicPr>
          <p:nvPr/>
        </p:nvPicPr>
        <p:blipFill>
          <a:blip r:embed="rId2"/>
          <a:stretch>
            <a:fillRect/>
          </a:stretch>
        </p:blipFill>
        <p:spPr>
          <a:xfrm>
            <a:off x="994299" y="468021"/>
            <a:ext cx="9605639" cy="6070891"/>
          </a:xfrm>
          <a:prstGeom prst="rect">
            <a:avLst/>
          </a:prstGeom>
        </p:spPr>
      </p:pic>
    </p:spTree>
    <p:extLst>
      <p:ext uri="{BB962C8B-B14F-4D97-AF65-F5344CB8AC3E}">
        <p14:creationId xmlns:p14="http://schemas.microsoft.com/office/powerpoint/2010/main" val="851281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911C7B-2C70-402D-E179-BF2A30FE7644}"/>
              </a:ext>
            </a:extLst>
          </p:cNvPr>
          <p:cNvSpPr>
            <a:spLocks noGrp="1"/>
          </p:cNvSpPr>
          <p:nvPr>
            <p:ph type="sldNum" sz="quarter" idx="12"/>
          </p:nvPr>
        </p:nvSpPr>
        <p:spPr/>
        <p:txBody>
          <a:bodyPr/>
          <a:lstStyle/>
          <a:p>
            <a:fld id="{AB30E044-96F3-49BB-8843-B9D1910E0975}" type="slidenum">
              <a:rPr lang="en-SE" smtClean="0"/>
              <a:t>38</a:t>
            </a:fld>
            <a:endParaRPr lang="en-SE"/>
          </a:p>
        </p:txBody>
      </p:sp>
      <p:pic>
        <p:nvPicPr>
          <p:cNvPr id="3" name="Picture 2">
            <a:extLst>
              <a:ext uri="{FF2B5EF4-FFF2-40B4-BE49-F238E27FC236}">
                <a16:creationId xmlns:a16="http://schemas.microsoft.com/office/drawing/2014/main" id="{568E2E99-202E-C46C-EE34-30DE8D0E5436}"/>
              </a:ext>
            </a:extLst>
          </p:cNvPr>
          <p:cNvPicPr>
            <a:picLocks noChangeAspect="1"/>
          </p:cNvPicPr>
          <p:nvPr/>
        </p:nvPicPr>
        <p:blipFill>
          <a:blip r:embed="rId2"/>
          <a:stretch>
            <a:fillRect/>
          </a:stretch>
        </p:blipFill>
        <p:spPr>
          <a:xfrm>
            <a:off x="563771" y="450171"/>
            <a:ext cx="9981477" cy="4216598"/>
          </a:xfrm>
          <a:prstGeom prst="rect">
            <a:avLst/>
          </a:prstGeom>
        </p:spPr>
      </p:pic>
      <p:pic>
        <p:nvPicPr>
          <p:cNvPr id="4" name="Picture 3">
            <a:extLst>
              <a:ext uri="{FF2B5EF4-FFF2-40B4-BE49-F238E27FC236}">
                <a16:creationId xmlns:a16="http://schemas.microsoft.com/office/drawing/2014/main" id="{2CD4E87E-FBC3-F722-9C2B-344AA5C3A81E}"/>
              </a:ext>
            </a:extLst>
          </p:cNvPr>
          <p:cNvPicPr>
            <a:picLocks noChangeAspect="1"/>
          </p:cNvPicPr>
          <p:nvPr/>
        </p:nvPicPr>
        <p:blipFill>
          <a:blip r:embed="rId3"/>
          <a:stretch>
            <a:fillRect/>
          </a:stretch>
        </p:blipFill>
        <p:spPr>
          <a:xfrm>
            <a:off x="563771" y="4989251"/>
            <a:ext cx="9981478" cy="1367100"/>
          </a:xfrm>
          <a:prstGeom prst="rect">
            <a:avLst/>
          </a:prstGeom>
        </p:spPr>
      </p:pic>
    </p:spTree>
    <p:extLst>
      <p:ext uri="{BB962C8B-B14F-4D97-AF65-F5344CB8AC3E}">
        <p14:creationId xmlns:p14="http://schemas.microsoft.com/office/powerpoint/2010/main" val="1689736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31F693-C93D-DAFD-3100-86C630E4C102}"/>
              </a:ext>
            </a:extLst>
          </p:cNvPr>
          <p:cNvSpPr>
            <a:spLocks noGrp="1"/>
          </p:cNvSpPr>
          <p:nvPr>
            <p:ph type="sldNum" sz="quarter" idx="12"/>
          </p:nvPr>
        </p:nvSpPr>
        <p:spPr/>
        <p:txBody>
          <a:bodyPr/>
          <a:lstStyle/>
          <a:p>
            <a:fld id="{AB30E044-96F3-49BB-8843-B9D1910E0975}" type="slidenum">
              <a:rPr lang="en-SE" smtClean="0"/>
              <a:t>39</a:t>
            </a:fld>
            <a:endParaRPr lang="en-SE"/>
          </a:p>
        </p:txBody>
      </p:sp>
      <p:pic>
        <p:nvPicPr>
          <p:cNvPr id="5" name="Picture 4">
            <a:extLst>
              <a:ext uri="{FF2B5EF4-FFF2-40B4-BE49-F238E27FC236}">
                <a16:creationId xmlns:a16="http://schemas.microsoft.com/office/drawing/2014/main" id="{01B8EBF6-65D0-B75E-96F2-3D1676C42A92}"/>
              </a:ext>
            </a:extLst>
          </p:cNvPr>
          <p:cNvPicPr>
            <a:picLocks noChangeAspect="1"/>
          </p:cNvPicPr>
          <p:nvPr/>
        </p:nvPicPr>
        <p:blipFill>
          <a:blip r:embed="rId2"/>
          <a:stretch>
            <a:fillRect/>
          </a:stretch>
        </p:blipFill>
        <p:spPr>
          <a:xfrm>
            <a:off x="531911" y="656948"/>
            <a:ext cx="9767910" cy="2885241"/>
          </a:xfrm>
          <a:prstGeom prst="rect">
            <a:avLst/>
          </a:prstGeom>
        </p:spPr>
      </p:pic>
      <p:pic>
        <p:nvPicPr>
          <p:cNvPr id="6" name="Picture 5">
            <a:extLst>
              <a:ext uri="{FF2B5EF4-FFF2-40B4-BE49-F238E27FC236}">
                <a16:creationId xmlns:a16="http://schemas.microsoft.com/office/drawing/2014/main" id="{D715D9C5-B4A7-CDDF-4C67-1C874AE3498F}"/>
              </a:ext>
            </a:extLst>
          </p:cNvPr>
          <p:cNvPicPr>
            <a:picLocks noChangeAspect="1"/>
          </p:cNvPicPr>
          <p:nvPr/>
        </p:nvPicPr>
        <p:blipFill>
          <a:blip r:embed="rId3"/>
          <a:stretch>
            <a:fillRect/>
          </a:stretch>
        </p:blipFill>
        <p:spPr>
          <a:xfrm>
            <a:off x="1401922" y="3919749"/>
            <a:ext cx="7857488" cy="2619163"/>
          </a:xfrm>
          <a:prstGeom prst="rect">
            <a:avLst/>
          </a:prstGeom>
        </p:spPr>
      </p:pic>
    </p:spTree>
    <p:extLst>
      <p:ext uri="{BB962C8B-B14F-4D97-AF65-F5344CB8AC3E}">
        <p14:creationId xmlns:p14="http://schemas.microsoft.com/office/powerpoint/2010/main" val="2616898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55000">
              <a:schemeClr val="accent1">
                <a:lumMod val="45000"/>
                <a:lumOff val="55000"/>
              </a:schemeClr>
            </a:gs>
            <a:gs pos="63000">
              <a:schemeClr val="accent1">
                <a:lumMod val="45000"/>
                <a:lumOff val="55000"/>
              </a:schemeClr>
            </a:gs>
            <a:gs pos="89381">
              <a:schemeClr val="accent1">
                <a:lumMod val="20000"/>
                <a:lumOff val="80000"/>
              </a:schemeClr>
            </a:gs>
            <a:gs pos="8855">
              <a:srgbClr val="FFFF00"/>
            </a:gs>
            <a:gs pos="7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0238-A6B2-7207-78EC-7C355EF51DF9}"/>
              </a:ext>
            </a:extLst>
          </p:cNvPr>
          <p:cNvSpPr>
            <a:spLocks noGrp="1"/>
          </p:cNvSpPr>
          <p:nvPr>
            <p:ph type="title"/>
          </p:nvPr>
        </p:nvSpPr>
        <p:spPr>
          <a:xfrm>
            <a:off x="980242" y="88814"/>
            <a:ext cx="10515600" cy="1325563"/>
          </a:xfrm>
        </p:spPr>
        <p:txBody>
          <a:bodyPr>
            <a:normAutofit/>
          </a:bodyPr>
          <a:lstStyle/>
          <a:p>
            <a:r>
              <a:rPr lang="sv-SE" sz="5400" b="1" i="1" u="sng" dirty="0" err="1">
                <a:solidFill>
                  <a:srgbClr val="0070C0"/>
                </a:solidFill>
              </a:rPr>
              <a:t>Contents</a:t>
            </a:r>
            <a:r>
              <a:rPr lang="sv-SE" sz="5400" b="1" i="1" u="sng" dirty="0">
                <a:solidFill>
                  <a:srgbClr val="0070C0"/>
                </a:solidFill>
              </a:rPr>
              <a:t>:</a:t>
            </a:r>
            <a:endParaRPr lang="en-US" sz="5400" b="1" i="1" u="sng" dirty="0">
              <a:solidFill>
                <a:srgbClr val="0070C0"/>
              </a:solidFill>
            </a:endParaRPr>
          </a:p>
        </p:txBody>
      </p:sp>
      <p:sp>
        <p:nvSpPr>
          <p:cNvPr id="3" name="Content Placeholder 2">
            <a:extLst>
              <a:ext uri="{FF2B5EF4-FFF2-40B4-BE49-F238E27FC236}">
                <a16:creationId xmlns:a16="http://schemas.microsoft.com/office/drawing/2014/main" id="{3CDBEDFC-B37B-2E81-34C9-9CB69F3F33EB}"/>
              </a:ext>
            </a:extLst>
          </p:cNvPr>
          <p:cNvSpPr>
            <a:spLocks noGrp="1"/>
          </p:cNvSpPr>
          <p:nvPr>
            <p:ph idx="1"/>
          </p:nvPr>
        </p:nvSpPr>
        <p:spPr/>
        <p:txBody>
          <a:bodyPr>
            <a:normAutofit/>
          </a:bodyPr>
          <a:lstStyle/>
          <a:p>
            <a:pPr marL="0" indent="0">
              <a:buNone/>
            </a:pPr>
            <a:endParaRPr lang="sv-SE" dirty="0"/>
          </a:p>
          <a:p>
            <a:endParaRPr lang="sv-SE" dirty="0"/>
          </a:p>
          <a:p>
            <a:pPr marL="0" indent="0">
              <a:buNone/>
            </a:pPr>
            <a:endParaRPr lang="sv-SE" dirty="0"/>
          </a:p>
          <a:p>
            <a:pPr marL="0" indent="0">
              <a:buNone/>
            </a:pPr>
            <a:endParaRPr lang="en-US" dirty="0"/>
          </a:p>
        </p:txBody>
      </p:sp>
      <p:sp>
        <p:nvSpPr>
          <p:cNvPr id="4" name="Slide Number Placeholder 3">
            <a:extLst>
              <a:ext uri="{FF2B5EF4-FFF2-40B4-BE49-F238E27FC236}">
                <a16:creationId xmlns:a16="http://schemas.microsoft.com/office/drawing/2014/main" id="{EFB5ACC7-3729-BA58-1B6F-0CE378241DCC}"/>
              </a:ext>
            </a:extLst>
          </p:cNvPr>
          <p:cNvSpPr>
            <a:spLocks noGrp="1"/>
          </p:cNvSpPr>
          <p:nvPr>
            <p:ph type="sldNum" sz="quarter" idx="12"/>
          </p:nvPr>
        </p:nvSpPr>
        <p:spPr/>
        <p:txBody>
          <a:bodyPr/>
          <a:lstStyle/>
          <a:p>
            <a:fld id="{AB30E044-96F3-49BB-8843-B9D1910E0975}" type="slidenum">
              <a:rPr lang="en-SE" smtClean="0"/>
              <a:t>4</a:t>
            </a:fld>
            <a:endParaRPr lang="en-SE"/>
          </a:p>
        </p:txBody>
      </p:sp>
      <p:sp>
        <p:nvSpPr>
          <p:cNvPr id="6" name="TextBox 5">
            <a:extLst>
              <a:ext uri="{FF2B5EF4-FFF2-40B4-BE49-F238E27FC236}">
                <a16:creationId xmlns:a16="http://schemas.microsoft.com/office/drawing/2014/main" id="{F010B52F-D16A-8B7B-E8CD-E1BBAE9B810B}"/>
              </a:ext>
            </a:extLst>
          </p:cNvPr>
          <p:cNvSpPr txBox="1"/>
          <p:nvPr/>
        </p:nvSpPr>
        <p:spPr>
          <a:xfrm>
            <a:off x="1596500" y="1414377"/>
            <a:ext cx="8385700" cy="4762586"/>
          </a:xfrm>
          <a:prstGeom prst="rect">
            <a:avLst/>
          </a:prstGeom>
          <a:noFill/>
        </p:spPr>
        <p:txBody>
          <a:bodyPr wrap="square">
            <a:spAutoFit/>
          </a:bodyPr>
          <a:lstStyle/>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The differential equation of the CO</a:t>
            </a:r>
            <a:r>
              <a:rPr lang="en-US" sz="18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1800" b="1" dirty="0">
                <a:effectLst/>
                <a:latin typeface="Times New Roman" panose="02020603050405020304" pitchFamily="18" charset="0"/>
                <a:ea typeface="Calibri" panose="020F0502020204030204" pitchFamily="34" charset="0"/>
                <a:cs typeface="Arial" panose="020B0604020202020204" pitchFamily="34" charset="0"/>
              </a:rPr>
              <a:t> concentration in the atmosphere:</a:t>
            </a:r>
          </a:p>
          <a:p>
            <a:pPr algn="r">
              <a:lnSpc>
                <a:spcPct val="107000"/>
              </a:lnSpc>
              <a:spcAft>
                <a:spcPts val="800"/>
              </a:spcAft>
            </a:pPr>
            <a:r>
              <a:rPr lang="en-US" sz="1800" b="1" dirty="0">
                <a:solidFill>
                  <a:srgbClr val="FF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Fundamental theory, mathematics and statistical estimation.</a:t>
            </a:r>
          </a:p>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Time path of the CO</a:t>
            </a:r>
            <a:r>
              <a:rPr lang="en-US" sz="18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1800" b="1" dirty="0">
                <a:effectLst/>
                <a:latin typeface="Times New Roman" panose="02020603050405020304" pitchFamily="18" charset="0"/>
                <a:ea typeface="Calibri" panose="020F0502020204030204" pitchFamily="34" charset="0"/>
                <a:cs typeface="Arial" panose="020B0604020202020204" pitchFamily="34" charset="0"/>
              </a:rPr>
              <a:t> concentration: </a:t>
            </a:r>
          </a:p>
          <a:p>
            <a:pPr algn="r">
              <a:lnSpc>
                <a:spcPct val="107000"/>
              </a:lnSpc>
              <a:spcAft>
                <a:spcPts val="800"/>
              </a:spcAft>
            </a:pPr>
            <a:r>
              <a:rPr lang="en-US" b="1" dirty="0">
                <a:solidFill>
                  <a:srgbClr val="FF0000"/>
                </a:solidFill>
                <a:highlight>
                  <a:srgbClr val="FFFF00"/>
                </a:highlight>
                <a:latin typeface="Times New Roman" panose="02020603050405020304" pitchFamily="18" charset="0"/>
                <a:ea typeface="Calibri" panose="020F0502020204030204" pitchFamily="34" charset="0"/>
                <a:cs typeface="Arial" panose="020B0604020202020204" pitchFamily="34" charset="0"/>
              </a:rPr>
              <a:t>Determined </a:t>
            </a:r>
            <a:r>
              <a:rPr lang="en-US" sz="1800" b="1" dirty="0">
                <a:solidFill>
                  <a:srgbClr val="FF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without and with arbitrary industrial emissions. </a:t>
            </a:r>
          </a:p>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Historical CO</a:t>
            </a:r>
            <a:r>
              <a:rPr lang="en-US" sz="18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1800" b="1" dirty="0">
                <a:effectLst/>
                <a:latin typeface="Times New Roman" panose="02020603050405020304" pitchFamily="18" charset="0"/>
                <a:ea typeface="Calibri" panose="020F0502020204030204" pitchFamily="34" charset="0"/>
                <a:cs typeface="Arial" panose="020B0604020202020204" pitchFamily="34" charset="0"/>
              </a:rPr>
              <a:t> observations:</a:t>
            </a:r>
          </a:p>
          <a:p>
            <a:pPr algn="r">
              <a:lnSpc>
                <a:spcPct val="107000"/>
              </a:lnSpc>
              <a:spcAft>
                <a:spcPts val="800"/>
              </a:spcAft>
            </a:pPr>
            <a:r>
              <a:rPr lang="en-US" b="1" dirty="0">
                <a:solidFill>
                  <a:srgbClr val="FF0000"/>
                </a:solidFill>
                <a:highlight>
                  <a:srgbClr val="FFFF00"/>
                </a:highlight>
                <a:latin typeface="Times New Roman" panose="02020603050405020304" pitchFamily="18" charset="0"/>
                <a:ea typeface="Calibri" panose="020F0502020204030204" pitchFamily="34" charset="0"/>
                <a:cs typeface="Arial" panose="020B0604020202020204" pitchFamily="34" charset="0"/>
              </a:rPr>
              <a:t>   Reproduced by the model.</a:t>
            </a:r>
            <a:r>
              <a:rPr lang="en-US" b="1" dirty="0">
                <a:highlight>
                  <a:srgbClr val="FFFF00"/>
                </a:highlight>
                <a:latin typeface="Times New Roman" panose="02020603050405020304" pitchFamily="18" charset="0"/>
                <a:ea typeface="Calibri" panose="020F0502020204030204" pitchFamily="34" charset="0"/>
                <a:cs typeface="Arial" panose="020B0604020202020204" pitchFamily="34" charset="0"/>
              </a:rPr>
              <a:t>	</a:t>
            </a:r>
            <a:endParaRPr lang="en-US" sz="1800" b="1" dirty="0">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The CO</a:t>
            </a:r>
            <a:r>
              <a:rPr lang="en-US" sz="1800" b="1" baseline="-25000" dirty="0">
                <a:effectLst/>
                <a:latin typeface="Times New Roman" panose="02020603050405020304" pitchFamily="18" charset="0"/>
                <a:ea typeface="Calibri" panose="020F0502020204030204" pitchFamily="34" charset="0"/>
                <a:cs typeface="Arial" panose="020B0604020202020204" pitchFamily="34" charset="0"/>
              </a:rPr>
              <a:t>2 </a:t>
            </a:r>
            <a:r>
              <a:rPr lang="en-US" sz="1800" b="1" dirty="0">
                <a:effectLst/>
                <a:latin typeface="Times New Roman" panose="02020603050405020304" pitchFamily="18" charset="0"/>
                <a:ea typeface="Calibri" panose="020F0502020204030204" pitchFamily="34" charset="0"/>
                <a:cs typeface="Arial" panose="020B0604020202020204" pitchFamily="34" charset="0"/>
              </a:rPr>
              <a:t>concentration equilibrium:</a:t>
            </a:r>
          </a:p>
          <a:p>
            <a:pPr algn="r">
              <a:lnSpc>
                <a:spcPct val="107000"/>
              </a:lnSpc>
              <a:spcAft>
                <a:spcPts val="800"/>
              </a:spcAft>
            </a:pPr>
            <a:r>
              <a:rPr lang="en-US" sz="1800" b="1" dirty="0">
                <a:solidFill>
                  <a:srgbClr val="FF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Exists, is unique and stable.</a:t>
            </a:r>
            <a:endParaRPr lang="en-US" sz="16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Intensified sustainable forestry: </a:t>
            </a:r>
          </a:p>
          <a:p>
            <a:pPr algn="r">
              <a:lnSpc>
                <a:spcPct val="107000"/>
              </a:lnSpc>
              <a:spcAft>
                <a:spcPts val="800"/>
              </a:spcAft>
            </a:pPr>
            <a:r>
              <a:rPr lang="en-US" b="1" dirty="0">
                <a:solidFill>
                  <a:srgbClr val="FF0000"/>
                </a:solidFill>
                <a:highlight>
                  <a:srgbClr val="FFFF00"/>
                </a:highlight>
                <a:latin typeface="Times New Roman" panose="02020603050405020304" pitchFamily="18" charset="0"/>
                <a:ea typeface="Calibri" panose="020F0502020204030204" pitchFamily="34" charset="0"/>
                <a:cs typeface="Arial" panose="020B0604020202020204" pitchFamily="34" charset="0"/>
              </a:rPr>
              <a:t>Reduces the future </a:t>
            </a:r>
            <a:r>
              <a:rPr lang="en-US" sz="1800" b="1" dirty="0">
                <a:solidFill>
                  <a:srgbClr val="FF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CO</a:t>
            </a:r>
            <a:r>
              <a:rPr lang="en-US" sz="1800" b="1" baseline="-25000" dirty="0">
                <a:solidFill>
                  <a:srgbClr val="FF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2 </a:t>
            </a:r>
            <a:r>
              <a:rPr lang="en-US" b="1" dirty="0">
                <a:solidFill>
                  <a:srgbClr val="FF0000"/>
                </a:solidFill>
                <a:highlight>
                  <a:srgbClr val="FFFF00"/>
                </a:highlight>
                <a:latin typeface="Times New Roman" panose="02020603050405020304" pitchFamily="18" charset="0"/>
                <a:ea typeface="Calibri" panose="020F0502020204030204" pitchFamily="34" charset="0"/>
                <a:cs typeface="Arial" panose="020B0604020202020204" pitchFamily="34" charset="0"/>
              </a:rPr>
              <a:t>concentration.</a:t>
            </a:r>
            <a:endParaRPr lang="en-US" sz="1800" b="1" dirty="0">
              <a:solidFill>
                <a:srgbClr val="FF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The optimal forestry intensification level: </a:t>
            </a:r>
          </a:p>
          <a:p>
            <a:pPr algn="r">
              <a:lnSpc>
                <a:spcPct val="107000"/>
              </a:lnSpc>
              <a:spcAft>
                <a:spcPts val="800"/>
              </a:spcAft>
            </a:pPr>
            <a:r>
              <a:rPr lang="en-US" b="1" dirty="0">
                <a:solidFill>
                  <a:srgbClr val="FF0000"/>
                </a:solidFill>
                <a:highlight>
                  <a:srgbClr val="FFFF00"/>
                </a:highlight>
                <a:latin typeface="Times New Roman" panose="02020603050405020304" pitchFamily="18" charset="0"/>
                <a:ea typeface="Calibri" panose="020F0502020204030204" pitchFamily="34" charset="0"/>
                <a:cs typeface="Arial" panose="020B0604020202020204" pitchFamily="34" charset="0"/>
              </a:rPr>
              <a:t>Is determined as an </a:t>
            </a:r>
            <a:r>
              <a:rPr lang="en-US" sz="1800" b="1" dirty="0">
                <a:solidFill>
                  <a:srgbClr val="FF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explicit function of all parameters.</a:t>
            </a:r>
            <a:endParaRPr lang="en-US" sz="1600" b="1" dirty="0">
              <a:solidFill>
                <a:srgbClr val="FF0000"/>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03390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E2B5DB-BCC1-61B6-A58B-2D92B8D99B6F}"/>
              </a:ext>
            </a:extLst>
          </p:cNvPr>
          <p:cNvSpPr>
            <a:spLocks noGrp="1"/>
          </p:cNvSpPr>
          <p:nvPr>
            <p:ph type="sldNum" sz="quarter" idx="12"/>
          </p:nvPr>
        </p:nvSpPr>
        <p:spPr/>
        <p:txBody>
          <a:bodyPr/>
          <a:lstStyle/>
          <a:p>
            <a:fld id="{AB30E044-96F3-49BB-8843-B9D1910E0975}" type="slidenum">
              <a:rPr lang="en-SE" smtClean="0"/>
              <a:t>40</a:t>
            </a:fld>
            <a:endParaRPr lang="en-SE"/>
          </a:p>
        </p:txBody>
      </p:sp>
      <p:pic>
        <p:nvPicPr>
          <p:cNvPr id="3" name="Picture 2">
            <a:extLst>
              <a:ext uri="{FF2B5EF4-FFF2-40B4-BE49-F238E27FC236}">
                <a16:creationId xmlns:a16="http://schemas.microsoft.com/office/drawing/2014/main" id="{3051C468-9517-CCF8-17FE-793A99B1C63C}"/>
              </a:ext>
            </a:extLst>
          </p:cNvPr>
          <p:cNvPicPr>
            <a:picLocks noChangeAspect="1"/>
          </p:cNvPicPr>
          <p:nvPr/>
        </p:nvPicPr>
        <p:blipFill>
          <a:blip r:embed="rId2"/>
          <a:stretch>
            <a:fillRect/>
          </a:stretch>
        </p:blipFill>
        <p:spPr>
          <a:xfrm>
            <a:off x="1118586" y="476085"/>
            <a:ext cx="9052563" cy="5990227"/>
          </a:xfrm>
          <a:prstGeom prst="rect">
            <a:avLst/>
          </a:prstGeom>
        </p:spPr>
      </p:pic>
    </p:spTree>
    <p:extLst>
      <p:ext uri="{BB962C8B-B14F-4D97-AF65-F5344CB8AC3E}">
        <p14:creationId xmlns:p14="http://schemas.microsoft.com/office/powerpoint/2010/main" val="2328873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4B9E12-7F13-037D-64BA-8B294F265B03}"/>
              </a:ext>
            </a:extLst>
          </p:cNvPr>
          <p:cNvSpPr>
            <a:spLocks noGrp="1"/>
          </p:cNvSpPr>
          <p:nvPr>
            <p:ph type="sldNum" sz="quarter" idx="12"/>
          </p:nvPr>
        </p:nvSpPr>
        <p:spPr/>
        <p:txBody>
          <a:bodyPr/>
          <a:lstStyle/>
          <a:p>
            <a:fld id="{AB30E044-96F3-49BB-8843-B9D1910E0975}" type="slidenum">
              <a:rPr lang="en-SE" smtClean="0"/>
              <a:t>41</a:t>
            </a:fld>
            <a:endParaRPr lang="en-SE"/>
          </a:p>
        </p:txBody>
      </p:sp>
      <p:pic>
        <p:nvPicPr>
          <p:cNvPr id="3" name="Picture 2">
            <a:extLst>
              <a:ext uri="{FF2B5EF4-FFF2-40B4-BE49-F238E27FC236}">
                <a16:creationId xmlns:a16="http://schemas.microsoft.com/office/drawing/2014/main" id="{DA2D78C9-DADD-372A-56A1-F0FE3FBBAEC5}"/>
              </a:ext>
            </a:extLst>
          </p:cNvPr>
          <p:cNvPicPr>
            <a:picLocks noChangeAspect="1"/>
          </p:cNvPicPr>
          <p:nvPr/>
        </p:nvPicPr>
        <p:blipFill>
          <a:blip r:embed="rId2"/>
          <a:stretch>
            <a:fillRect/>
          </a:stretch>
        </p:blipFill>
        <p:spPr>
          <a:xfrm>
            <a:off x="1376039" y="701336"/>
            <a:ext cx="9346501" cy="5644917"/>
          </a:xfrm>
          <a:prstGeom prst="rect">
            <a:avLst/>
          </a:prstGeom>
        </p:spPr>
      </p:pic>
    </p:spTree>
    <p:extLst>
      <p:ext uri="{BB962C8B-B14F-4D97-AF65-F5344CB8AC3E}">
        <p14:creationId xmlns:p14="http://schemas.microsoft.com/office/powerpoint/2010/main" val="4233146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1AC9A9-DE01-FCB6-5781-EA144276008E}"/>
              </a:ext>
            </a:extLst>
          </p:cNvPr>
          <p:cNvSpPr>
            <a:spLocks noGrp="1"/>
          </p:cNvSpPr>
          <p:nvPr>
            <p:ph type="sldNum" sz="quarter" idx="12"/>
          </p:nvPr>
        </p:nvSpPr>
        <p:spPr/>
        <p:txBody>
          <a:bodyPr/>
          <a:lstStyle/>
          <a:p>
            <a:fld id="{AB30E044-96F3-49BB-8843-B9D1910E0975}" type="slidenum">
              <a:rPr lang="en-SE" smtClean="0"/>
              <a:t>42</a:t>
            </a:fld>
            <a:endParaRPr lang="en-SE"/>
          </a:p>
        </p:txBody>
      </p:sp>
      <p:pic>
        <p:nvPicPr>
          <p:cNvPr id="3" name="Picture 2">
            <a:extLst>
              <a:ext uri="{FF2B5EF4-FFF2-40B4-BE49-F238E27FC236}">
                <a16:creationId xmlns:a16="http://schemas.microsoft.com/office/drawing/2014/main" id="{AE081AB8-A1AE-C555-12CE-E83A19448A5E}"/>
              </a:ext>
            </a:extLst>
          </p:cNvPr>
          <p:cNvPicPr>
            <a:picLocks noChangeAspect="1"/>
          </p:cNvPicPr>
          <p:nvPr/>
        </p:nvPicPr>
        <p:blipFill>
          <a:blip r:embed="rId2"/>
          <a:stretch>
            <a:fillRect/>
          </a:stretch>
        </p:blipFill>
        <p:spPr>
          <a:xfrm>
            <a:off x="1741709" y="435007"/>
            <a:ext cx="7135221" cy="4581008"/>
          </a:xfrm>
          <a:prstGeom prst="rect">
            <a:avLst/>
          </a:prstGeom>
        </p:spPr>
      </p:pic>
      <p:sp>
        <p:nvSpPr>
          <p:cNvPr id="5" name="TextBox 4">
            <a:extLst>
              <a:ext uri="{FF2B5EF4-FFF2-40B4-BE49-F238E27FC236}">
                <a16:creationId xmlns:a16="http://schemas.microsoft.com/office/drawing/2014/main" id="{10EEE4D6-8237-0B42-BE76-CD6695FA7542}"/>
              </a:ext>
            </a:extLst>
          </p:cNvPr>
          <p:cNvSpPr txBox="1"/>
          <p:nvPr/>
        </p:nvSpPr>
        <p:spPr>
          <a:xfrm>
            <a:off x="739066" y="5152904"/>
            <a:ext cx="10011792" cy="1568571"/>
          </a:xfrm>
          <a:prstGeom prst="rect">
            <a:avLst/>
          </a:prstGeom>
          <a:noFill/>
        </p:spPr>
        <p:txBody>
          <a:bodyPr wrap="square">
            <a:spAutoFit/>
          </a:bodyPr>
          <a:lstStyle/>
          <a:p>
            <a:pPr>
              <a:lnSpc>
                <a:spcPct val="107000"/>
              </a:lnSpc>
              <a:spcAft>
                <a:spcPts val="800"/>
              </a:spcAft>
            </a:pPr>
            <a:r>
              <a:rPr lang="en-US" sz="1200" b="1" dirty="0">
                <a:effectLst/>
                <a:latin typeface="Times New Roman" panose="02020603050405020304" pitchFamily="18" charset="0"/>
                <a:ea typeface="Calibri" panose="020F0502020204030204" pitchFamily="34" charset="0"/>
                <a:cs typeface="Arial" panose="020B0604020202020204" pitchFamily="34" charset="0"/>
              </a:rPr>
              <a:t>Figure 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The time path of the CO</a:t>
            </a:r>
            <a:r>
              <a:rPr lang="en-US" sz="12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1200" dirty="0">
                <a:effectLst/>
                <a:latin typeface="Times New Roman" panose="02020603050405020304" pitchFamily="18" charset="0"/>
                <a:ea typeface="Calibri" panose="020F0502020204030204" pitchFamily="34" charset="0"/>
                <a:cs typeface="Arial" panose="020B0604020202020204" pitchFamily="34" charset="0"/>
              </a:rPr>
              <a:t> level in the atmosphere, x, from year 1990 until 2021, in the empirical data, </a:t>
            </a:r>
            <a:r>
              <a:rPr lang="en-US" sz="1200" dirty="0" err="1">
                <a:effectLst/>
                <a:latin typeface="Times New Roman" panose="02020603050405020304" pitchFamily="18" charset="0"/>
                <a:ea typeface="Calibri" panose="020F0502020204030204" pitchFamily="34" charset="0"/>
                <a:cs typeface="Arial" panose="020B0604020202020204" pitchFamily="34" charset="0"/>
              </a:rPr>
              <a:t>x_ppm_real</a:t>
            </a:r>
            <a:r>
              <a:rPr lang="en-US" sz="1200" dirty="0">
                <a:effectLst/>
                <a:latin typeface="Times New Roman" panose="02020603050405020304" pitchFamily="18" charset="0"/>
                <a:ea typeface="Calibri" panose="020F0502020204030204" pitchFamily="34" charset="0"/>
                <a:cs typeface="Arial" panose="020B0604020202020204" pitchFamily="34" charset="0"/>
              </a:rPr>
              <a:t>, and the prediction, </a:t>
            </a:r>
            <a:r>
              <a:rPr lang="en-US" sz="1200" dirty="0" err="1">
                <a:effectLst/>
                <a:latin typeface="Times New Roman" panose="02020603050405020304" pitchFamily="18" charset="0"/>
                <a:ea typeface="Calibri" panose="020F0502020204030204" pitchFamily="34" charset="0"/>
                <a:cs typeface="Arial" panose="020B0604020202020204" pitchFamily="34" charset="0"/>
              </a:rPr>
              <a:t>x_ppm_Lpred</a:t>
            </a:r>
            <a:r>
              <a:rPr lang="en-US" sz="1200" dirty="0">
                <a:effectLst/>
                <a:latin typeface="Times New Roman" panose="02020603050405020304" pitchFamily="18" charset="0"/>
                <a:ea typeface="Calibri" panose="020F0502020204030204" pitchFamily="34" charset="0"/>
                <a:cs typeface="Arial" panose="020B0604020202020204" pitchFamily="34" charset="0"/>
              </a:rPr>
              <a:t>, via the solution to the differential equation (80), based on the assumptions that the initial CO2 level in year 1990 and all other parameters are known. In year 1990, t = 0. Parameter k</a:t>
            </a:r>
            <a:r>
              <a:rPr lang="en-US" sz="1200" baseline="-25000" dirty="0">
                <a:effectLst/>
                <a:latin typeface="Times New Roman" panose="02020603050405020304" pitchFamily="18" charset="0"/>
                <a:ea typeface="Calibri" panose="020F0502020204030204" pitchFamily="34" charset="0"/>
                <a:cs typeface="Arial" panose="020B0604020202020204" pitchFamily="34" charset="0"/>
              </a:rPr>
              <a:t>0</a:t>
            </a:r>
            <a:r>
              <a:rPr lang="en-US" sz="1200" dirty="0">
                <a:effectLst/>
                <a:latin typeface="Times New Roman" panose="02020603050405020304" pitchFamily="18" charset="0"/>
                <a:ea typeface="Calibri" panose="020F0502020204030204" pitchFamily="34" charset="0"/>
                <a:cs typeface="Arial" panose="020B0604020202020204" pitchFamily="34" charset="0"/>
              </a:rPr>
              <a:t> is the emission level in 1990, namely 22.729 (Gt) and k</a:t>
            </a:r>
            <a:r>
              <a:rPr lang="en-US" sz="1200" baseline="-25000" dirty="0">
                <a:effectLst/>
                <a:latin typeface="Times New Roman" panose="02020603050405020304" pitchFamily="18" charset="0"/>
                <a:ea typeface="Calibri" panose="020F0502020204030204" pitchFamily="34" charset="0"/>
                <a:cs typeface="Arial" panose="020B0604020202020204" pitchFamily="34" charset="0"/>
              </a:rPr>
              <a:t>1</a:t>
            </a:r>
            <a:r>
              <a:rPr lang="en-US" sz="1200" dirty="0">
                <a:effectLst/>
                <a:latin typeface="Times New Roman" panose="02020603050405020304" pitchFamily="18" charset="0"/>
                <a:ea typeface="Calibri" panose="020F0502020204030204" pitchFamily="34" charset="0"/>
                <a:cs typeface="Arial" panose="020B0604020202020204" pitchFamily="34" charset="0"/>
              </a:rPr>
              <a:t> = (the emissions in 2021 – the emissions in 1990) / (31 years). This calculation gives a k</a:t>
            </a:r>
            <a:r>
              <a:rPr lang="en-US" sz="1200" baseline="-25000" dirty="0">
                <a:effectLst/>
                <a:latin typeface="Times New Roman" panose="02020603050405020304" pitchFamily="18" charset="0"/>
                <a:ea typeface="Calibri" panose="020F0502020204030204" pitchFamily="34" charset="0"/>
                <a:cs typeface="Arial" panose="020B0604020202020204" pitchFamily="34" charset="0"/>
              </a:rPr>
              <a:t>1</a:t>
            </a:r>
            <a:r>
              <a:rPr lang="en-US" sz="1200" dirty="0">
                <a:effectLst/>
                <a:latin typeface="Times New Roman" panose="02020603050405020304" pitchFamily="18" charset="0"/>
                <a:ea typeface="Calibri" panose="020F0502020204030204" pitchFamily="34" charset="0"/>
                <a:cs typeface="Arial" panose="020B0604020202020204" pitchFamily="34" charset="0"/>
              </a:rPr>
              <a:t> value of approximately 0.4269 (Gt per year). Tables 1 and 2 contain the other parameters. The differential equation prediction follows the true development rather well, but underestimates the latest CO</a:t>
            </a:r>
            <a:r>
              <a:rPr lang="en-US" sz="12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1200" dirty="0">
                <a:effectLst/>
                <a:latin typeface="Times New Roman" panose="02020603050405020304" pitchFamily="18" charset="0"/>
                <a:ea typeface="Calibri" panose="020F0502020204030204" pitchFamily="34" charset="0"/>
                <a:cs typeface="Arial" panose="020B0604020202020204" pitchFamily="34" charset="0"/>
              </a:rPr>
              <a:t> levels slightly. One reason may be variations in the industrial emission increments. Still, the prediction model results replicate the true history rather well and we may believe in equation (80).</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4780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163BC7-9558-B448-921D-95AFA9251B37}"/>
              </a:ext>
            </a:extLst>
          </p:cNvPr>
          <p:cNvSpPr>
            <a:spLocks noGrp="1"/>
          </p:cNvSpPr>
          <p:nvPr>
            <p:ph type="sldNum" sz="quarter" idx="12"/>
          </p:nvPr>
        </p:nvSpPr>
        <p:spPr/>
        <p:txBody>
          <a:bodyPr/>
          <a:lstStyle/>
          <a:p>
            <a:fld id="{AB30E044-96F3-49BB-8843-B9D1910E0975}" type="slidenum">
              <a:rPr lang="en-SE" smtClean="0"/>
              <a:t>43</a:t>
            </a:fld>
            <a:endParaRPr lang="en-SE"/>
          </a:p>
        </p:txBody>
      </p:sp>
      <p:pic>
        <p:nvPicPr>
          <p:cNvPr id="4" name="Picture 3">
            <a:extLst>
              <a:ext uri="{FF2B5EF4-FFF2-40B4-BE49-F238E27FC236}">
                <a16:creationId xmlns:a16="http://schemas.microsoft.com/office/drawing/2014/main" id="{E3787AAF-D2ED-E2BA-1719-038A21AC989E}"/>
              </a:ext>
            </a:extLst>
          </p:cNvPr>
          <p:cNvPicPr>
            <a:picLocks noChangeAspect="1"/>
          </p:cNvPicPr>
          <p:nvPr/>
        </p:nvPicPr>
        <p:blipFill>
          <a:blip r:embed="rId2"/>
          <a:stretch>
            <a:fillRect/>
          </a:stretch>
        </p:blipFill>
        <p:spPr>
          <a:xfrm>
            <a:off x="1003603" y="1784411"/>
            <a:ext cx="10184793" cy="2201663"/>
          </a:xfrm>
          <a:prstGeom prst="rect">
            <a:avLst/>
          </a:prstGeom>
        </p:spPr>
      </p:pic>
    </p:spTree>
    <p:extLst>
      <p:ext uri="{BB962C8B-B14F-4D97-AF65-F5344CB8AC3E}">
        <p14:creationId xmlns:p14="http://schemas.microsoft.com/office/powerpoint/2010/main" val="2031225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F9932A-8457-959E-59CE-857A081A6A55}"/>
              </a:ext>
            </a:extLst>
          </p:cNvPr>
          <p:cNvSpPr>
            <a:spLocks noGrp="1"/>
          </p:cNvSpPr>
          <p:nvPr>
            <p:ph type="sldNum" sz="quarter" idx="12"/>
          </p:nvPr>
        </p:nvSpPr>
        <p:spPr/>
        <p:txBody>
          <a:bodyPr/>
          <a:lstStyle/>
          <a:p>
            <a:fld id="{AB30E044-96F3-49BB-8843-B9D1910E0975}" type="slidenum">
              <a:rPr lang="en-SE" smtClean="0"/>
              <a:t>44</a:t>
            </a:fld>
            <a:endParaRPr lang="en-SE"/>
          </a:p>
        </p:txBody>
      </p:sp>
      <p:pic>
        <p:nvPicPr>
          <p:cNvPr id="3" name="Picture 2">
            <a:extLst>
              <a:ext uri="{FF2B5EF4-FFF2-40B4-BE49-F238E27FC236}">
                <a16:creationId xmlns:a16="http://schemas.microsoft.com/office/drawing/2014/main" id="{E8F3D162-F93C-92BC-AD73-1092DA71AD32}"/>
              </a:ext>
            </a:extLst>
          </p:cNvPr>
          <p:cNvPicPr>
            <a:picLocks noChangeAspect="1"/>
          </p:cNvPicPr>
          <p:nvPr/>
        </p:nvPicPr>
        <p:blipFill>
          <a:blip r:embed="rId2"/>
          <a:stretch>
            <a:fillRect/>
          </a:stretch>
        </p:blipFill>
        <p:spPr>
          <a:xfrm>
            <a:off x="1981894" y="262095"/>
            <a:ext cx="7961096" cy="5108893"/>
          </a:xfrm>
          <a:prstGeom prst="rect">
            <a:avLst/>
          </a:prstGeom>
        </p:spPr>
      </p:pic>
      <p:sp>
        <p:nvSpPr>
          <p:cNvPr id="5" name="TextBox 4">
            <a:extLst>
              <a:ext uri="{FF2B5EF4-FFF2-40B4-BE49-F238E27FC236}">
                <a16:creationId xmlns:a16="http://schemas.microsoft.com/office/drawing/2014/main" id="{9A70C04D-C70D-A717-7156-C303BE186890}"/>
              </a:ext>
            </a:extLst>
          </p:cNvPr>
          <p:cNvSpPr txBox="1"/>
          <p:nvPr/>
        </p:nvSpPr>
        <p:spPr>
          <a:xfrm>
            <a:off x="754602" y="5119430"/>
            <a:ext cx="10599198" cy="1370953"/>
          </a:xfrm>
          <a:prstGeom prst="rect">
            <a:avLst/>
          </a:prstGeom>
          <a:noFill/>
        </p:spPr>
        <p:txBody>
          <a:bodyPr wrap="square">
            <a:spAutoFit/>
          </a:bodyPr>
          <a:lstStyle/>
          <a:p>
            <a:pPr>
              <a:lnSpc>
                <a:spcPct val="107000"/>
              </a:lnSpc>
              <a:spcAft>
                <a:spcPts val="800"/>
              </a:spcAft>
            </a:pPr>
            <a:r>
              <a:rPr lang="en-US" sz="1200" b="1" dirty="0">
                <a:effectLst/>
                <a:latin typeface="Times New Roman" panose="02020603050405020304" pitchFamily="18" charset="0"/>
                <a:ea typeface="Calibri" panose="020F0502020204030204" pitchFamily="34" charset="0"/>
                <a:cs typeface="Arial" panose="020B0604020202020204" pitchFamily="34" charset="0"/>
              </a:rPr>
              <a:t>Figure 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Emission strategy conditional predictions of the CO</a:t>
            </a:r>
            <a:r>
              <a:rPr lang="en-US" sz="12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1200" dirty="0">
                <a:effectLst/>
                <a:latin typeface="Times New Roman" panose="02020603050405020304" pitchFamily="18" charset="0"/>
                <a:ea typeface="Calibri" panose="020F0502020204030204" pitchFamily="34" charset="0"/>
                <a:cs typeface="Arial" panose="020B0604020202020204" pitchFamily="34" charset="0"/>
              </a:rPr>
              <a:t> level in the atmosphere, x (Gt), from year 2022 until 2100, via equation (80), based on the assumptions that the initial CO</a:t>
            </a:r>
            <a:r>
              <a:rPr lang="en-US" sz="12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1200" dirty="0">
                <a:effectLst/>
                <a:latin typeface="Times New Roman" panose="02020603050405020304" pitchFamily="18" charset="0"/>
                <a:ea typeface="Calibri" panose="020F0502020204030204" pitchFamily="34" charset="0"/>
                <a:cs typeface="Arial" panose="020B0604020202020204" pitchFamily="34" charset="0"/>
              </a:rPr>
              <a:t> level in year 2022 and all other parameters are known. In year 2022, t = 0, and the initial value x</a:t>
            </a:r>
            <a:r>
              <a:rPr lang="en-US" sz="1200" baseline="-25000" dirty="0">
                <a:effectLst/>
                <a:latin typeface="Times New Roman" panose="02020603050405020304" pitchFamily="18" charset="0"/>
                <a:ea typeface="Calibri" panose="020F0502020204030204" pitchFamily="34" charset="0"/>
                <a:cs typeface="Arial" panose="020B0604020202020204" pitchFamily="34" charset="0"/>
              </a:rPr>
              <a:t>0</a:t>
            </a:r>
            <a:r>
              <a:rPr lang="en-US" sz="1200" dirty="0">
                <a:effectLst/>
                <a:latin typeface="Times New Roman" panose="02020603050405020304" pitchFamily="18" charset="0"/>
                <a:ea typeface="Calibri" panose="020F0502020204030204" pitchFamily="34" charset="0"/>
                <a:cs typeface="Arial" panose="020B0604020202020204" pitchFamily="34" charset="0"/>
              </a:rPr>
              <a:t> is estimated from the values in 2020 and 2021. (3250.11-3232.86) + 3250.11 = 3267.36 (Gt). Parameter k</a:t>
            </a:r>
            <a:r>
              <a:rPr lang="en-US" sz="1200" baseline="-25000" dirty="0">
                <a:effectLst/>
                <a:latin typeface="Times New Roman" panose="02020603050405020304" pitchFamily="18" charset="0"/>
                <a:ea typeface="Calibri" panose="020F0502020204030204" pitchFamily="34" charset="0"/>
                <a:cs typeface="Arial" panose="020B0604020202020204" pitchFamily="34" charset="0"/>
              </a:rPr>
              <a:t>0</a:t>
            </a:r>
            <a:r>
              <a:rPr lang="en-US" sz="1200" dirty="0">
                <a:effectLst/>
                <a:latin typeface="Times New Roman" panose="02020603050405020304" pitchFamily="18" charset="0"/>
                <a:ea typeface="Calibri" panose="020F0502020204030204" pitchFamily="34" charset="0"/>
                <a:cs typeface="Arial" panose="020B0604020202020204" pitchFamily="34" charset="0"/>
              </a:rPr>
              <a:t> is the estimated emission level in 2022, assumed to be identical to the level in 2019, directly before the Corona pandemic, namely 37.911 (Gt). The time derivative of the emissions, k</a:t>
            </a:r>
            <a:r>
              <a:rPr lang="en-US" sz="1200" baseline="-25000" dirty="0">
                <a:effectLst/>
                <a:latin typeface="Times New Roman" panose="02020603050405020304" pitchFamily="18" charset="0"/>
                <a:ea typeface="Calibri" panose="020F0502020204030204" pitchFamily="34" charset="0"/>
                <a:cs typeface="Arial" panose="020B0604020202020204" pitchFamily="34" charset="0"/>
              </a:rPr>
              <a:t>1</a:t>
            </a:r>
            <a:r>
              <a:rPr lang="en-US" sz="1200" dirty="0">
                <a:effectLst/>
                <a:latin typeface="Times New Roman" panose="02020603050405020304" pitchFamily="18" charset="0"/>
                <a:ea typeface="Calibri" panose="020F0502020204030204" pitchFamily="34" charset="0"/>
                <a:cs typeface="Arial" panose="020B0604020202020204" pitchFamily="34" charset="0"/>
              </a:rPr>
              <a:t>, takes alternative values, from -1.5 to + 1.0 (Gt per year). Tables 1 and 2 contain the other parameters.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2573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E3E61A-8477-247E-2315-D860EB5A6C9C}"/>
              </a:ext>
            </a:extLst>
          </p:cNvPr>
          <p:cNvSpPr>
            <a:spLocks noGrp="1"/>
          </p:cNvSpPr>
          <p:nvPr>
            <p:ph type="sldNum" sz="quarter" idx="12"/>
          </p:nvPr>
        </p:nvSpPr>
        <p:spPr/>
        <p:txBody>
          <a:bodyPr/>
          <a:lstStyle/>
          <a:p>
            <a:fld id="{AB30E044-96F3-49BB-8843-B9D1910E0975}" type="slidenum">
              <a:rPr lang="en-SE" smtClean="0"/>
              <a:t>45</a:t>
            </a:fld>
            <a:endParaRPr lang="en-SE"/>
          </a:p>
        </p:txBody>
      </p:sp>
      <p:pic>
        <p:nvPicPr>
          <p:cNvPr id="3" name="Picture 2">
            <a:extLst>
              <a:ext uri="{FF2B5EF4-FFF2-40B4-BE49-F238E27FC236}">
                <a16:creationId xmlns:a16="http://schemas.microsoft.com/office/drawing/2014/main" id="{402615D3-B536-E763-6679-DABDD8CBDD73}"/>
              </a:ext>
            </a:extLst>
          </p:cNvPr>
          <p:cNvPicPr>
            <a:picLocks noChangeAspect="1"/>
          </p:cNvPicPr>
          <p:nvPr/>
        </p:nvPicPr>
        <p:blipFill>
          <a:blip r:embed="rId2"/>
          <a:stretch>
            <a:fillRect/>
          </a:stretch>
        </p:blipFill>
        <p:spPr>
          <a:xfrm>
            <a:off x="1473693" y="301841"/>
            <a:ext cx="8228274" cy="5308845"/>
          </a:xfrm>
          <a:prstGeom prst="rect">
            <a:avLst/>
          </a:prstGeom>
        </p:spPr>
      </p:pic>
      <p:sp>
        <p:nvSpPr>
          <p:cNvPr id="5" name="TextBox 4">
            <a:extLst>
              <a:ext uri="{FF2B5EF4-FFF2-40B4-BE49-F238E27FC236}">
                <a16:creationId xmlns:a16="http://schemas.microsoft.com/office/drawing/2014/main" id="{85573591-EDEA-7F90-C2A5-3309F3382A43}"/>
              </a:ext>
            </a:extLst>
          </p:cNvPr>
          <p:cNvSpPr txBox="1"/>
          <p:nvPr/>
        </p:nvSpPr>
        <p:spPr>
          <a:xfrm>
            <a:off x="552634" y="5350522"/>
            <a:ext cx="9780973" cy="1370953"/>
          </a:xfrm>
          <a:prstGeom prst="rect">
            <a:avLst/>
          </a:prstGeom>
          <a:noFill/>
        </p:spPr>
        <p:txBody>
          <a:bodyPr wrap="square">
            <a:spAutoFit/>
          </a:bodyPr>
          <a:lstStyle/>
          <a:p>
            <a:pPr>
              <a:lnSpc>
                <a:spcPct val="107000"/>
              </a:lnSpc>
              <a:spcAft>
                <a:spcPts val="800"/>
              </a:spcAft>
            </a:pPr>
            <a:r>
              <a:rPr lang="en-US" sz="1200" b="1" dirty="0">
                <a:effectLst/>
                <a:latin typeface="Times New Roman" panose="02020603050405020304" pitchFamily="18" charset="0"/>
                <a:ea typeface="Calibri" panose="020F0502020204030204" pitchFamily="34" charset="0"/>
                <a:cs typeface="Arial" panose="020B0604020202020204" pitchFamily="34" charset="0"/>
              </a:rPr>
              <a:t>Figure 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200" dirty="0">
                <a:effectLst/>
                <a:latin typeface="Times New Roman" panose="02020603050405020304" pitchFamily="18" charset="0"/>
                <a:ea typeface="Calibri" panose="020F0502020204030204" pitchFamily="34" charset="0"/>
                <a:cs typeface="Arial" panose="020B0604020202020204" pitchFamily="34" charset="0"/>
              </a:rPr>
              <a:t>Emission strategy conditional predictions of the CO2 concentration in the atmosphere, x (ppm), from year 2022 until 2100, via equation (80), based on the assumptions that the initial CO2 level in year 2022 and the parameters were known. In year 2022, t = 0, and the initial value x</a:t>
            </a:r>
            <a:r>
              <a:rPr lang="en-US" sz="1200" baseline="-25000" dirty="0">
                <a:effectLst/>
                <a:latin typeface="Times New Roman" panose="02020603050405020304" pitchFamily="18" charset="0"/>
                <a:ea typeface="Calibri" panose="020F0502020204030204" pitchFamily="34" charset="0"/>
                <a:cs typeface="Arial" panose="020B0604020202020204" pitchFamily="34" charset="0"/>
              </a:rPr>
              <a:t>0</a:t>
            </a:r>
            <a:r>
              <a:rPr lang="en-US" sz="1200" dirty="0">
                <a:effectLst/>
                <a:latin typeface="Times New Roman" panose="02020603050405020304" pitchFamily="18" charset="0"/>
                <a:ea typeface="Calibri" panose="020F0502020204030204" pitchFamily="34" charset="0"/>
                <a:cs typeface="Arial" panose="020B0604020202020204" pitchFamily="34" charset="0"/>
              </a:rPr>
              <a:t> is estimated from the values in 2020 and 2021. (3250.11-3232.86) + 3250.11 = 3267.36 (Gt). Parameter k</a:t>
            </a:r>
            <a:r>
              <a:rPr lang="en-US" sz="1200" baseline="-25000" dirty="0">
                <a:effectLst/>
                <a:latin typeface="Times New Roman" panose="02020603050405020304" pitchFamily="18" charset="0"/>
                <a:ea typeface="Calibri" panose="020F0502020204030204" pitchFamily="34" charset="0"/>
                <a:cs typeface="Arial" panose="020B0604020202020204" pitchFamily="34" charset="0"/>
              </a:rPr>
              <a:t>0</a:t>
            </a:r>
            <a:r>
              <a:rPr lang="en-US" sz="1200" dirty="0">
                <a:effectLst/>
                <a:latin typeface="Times New Roman" panose="02020603050405020304" pitchFamily="18" charset="0"/>
                <a:ea typeface="Calibri" panose="020F0502020204030204" pitchFamily="34" charset="0"/>
                <a:cs typeface="Arial" panose="020B0604020202020204" pitchFamily="34" charset="0"/>
              </a:rPr>
              <a:t> is the estimated emission level in 2022, assumed to be identical to the level in 2019, directly before the Corona pandemic, namely 37.911 (Gt). The time derivative of the emissions, k</a:t>
            </a:r>
            <a:r>
              <a:rPr lang="en-US" sz="1200" baseline="-25000" dirty="0">
                <a:effectLst/>
                <a:latin typeface="Times New Roman" panose="02020603050405020304" pitchFamily="18" charset="0"/>
                <a:ea typeface="Calibri" panose="020F0502020204030204" pitchFamily="34" charset="0"/>
                <a:cs typeface="Arial" panose="020B0604020202020204" pitchFamily="34" charset="0"/>
              </a:rPr>
              <a:t>1</a:t>
            </a:r>
            <a:r>
              <a:rPr lang="en-US" sz="1200" dirty="0">
                <a:effectLst/>
                <a:latin typeface="Times New Roman" panose="02020603050405020304" pitchFamily="18" charset="0"/>
                <a:ea typeface="Calibri" panose="020F0502020204030204" pitchFamily="34" charset="0"/>
                <a:cs typeface="Arial" panose="020B0604020202020204" pitchFamily="34" charset="0"/>
              </a:rPr>
              <a:t>, takes alternative values, from -1.5 to + 1.0 (Gt per year). Tables 1 and 2 contain the other parameters.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612874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2DA5B9-496C-EA5E-43AF-88A30EDFCF69}"/>
              </a:ext>
            </a:extLst>
          </p:cNvPr>
          <p:cNvSpPr>
            <a:spLocks noGrp="1"/>
          </p:cNvSpPr>
          <p:nvPr>
            <p:ph type="sldNum" sz="quarter" idx="12"/>
          </p:nvPr>
        </p:nvSpPr>
        <p:spPr/>
        <p:txBody>
          <a:bodyPr/>
          <a:lstStyle/>
          <a:p>
            <a:fld id="{AB30E044-96F3-49BB-8843-B9D1910E0975}" type="slidenum">
              <a:rPr lang="en-SE" smtClean="0"/>
              <a:t>46</a:t>
            </a:fld>
            <a:endParaRPr lang="en-SE"/>
          </a:p>
        </p:txBody>
      </p:sp>
      <p:sp>
        <p:nvSpPr>
          <p:cNvPr id="4" name="TextBox 3">
            <a:extLst>
              <a:ext uri="{FF2B5EF4-FFF2-40B4-BE49-F238E27FC236}">
                <a16:creationId xmlns:a16="http://schemas.microsoft.com/office/drawing/2014/main" id="{BE3E4B97-D93D-B870-086D-53606EEC68A1}"/>
              </a:ext>
            </a:extLst>
          </p:cNvPr>
          <p:cNvSpPr txBox="1"/>
          <p:nvPr/>
        </p:nvSpPr>
        <p:spPr>
          <a:xfrm>
            <a:off x="1617955" y="796459"/>
            <a:ext cx="6094520" cy="405367"/>
          </a:xfrm>
          <a:prstGeom prst="rect">
            <a:avLst/>
          </a:prstGeom>
          <a:noFill/>
        </p:spPr>
        <p:txBody>
          <a:bodyPr wrap="square">
            <a:spAutoFit/>
          </a:bodyPr>
          <a:lstStyle/>
          <a:p>
            <a:pPr>
              <a:lnSpc>
                <a:spcPct val="107000"/>
              </a:lnSpc>
              <a:spcAft>
                <a:spcPts val="800"/>
              </a:spcAft>
            </a:pPr>
            <a:r>
              <a:rPr lang="en-US" sz="2000" b="1" i="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The decision k</a:t>
            </a:r>
            <a:r>
              <a:rPr lang="en-US" sz="2000" b="1" i="1" baseline="-25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1</a:t>
            </a:r>
            <a:r>
              <a:rPr lang="en-US" sz="2000" b="1" i="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and effects on the climate:</a:t>
            </a:r>
            <a:endParaRPr lang="en-US" sz="20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84AFEA6-93B9-78E9-B9E3-B1B3642B8668}"/>
              </a:ext>
            </a:extLst>
          </p:cNvPr>
          <p:cNvPicPr>
            <a:picLocks noChangeAspect="1"/>
          </p:cNvPicPr>
          <p:nvPr/>
        </p:nvPicPr>
        <p:blipFill>
          <a:blip r:embed="rId2"/>
          <a:stretch>
            <a:fillRect/>
          </a:stretch>
        </p:blipFill>
        <p:spPr>
          <a:xfrm>
            <a:off x="1736231" y="1632473"/>
            <a:ext cx="7398891" cy="4810500"/>
          </a:xfrm>
          <a:prstGeom prst="rect">
            <a:avLst/>
          </a:prstGeom>
        </p:spPr>
      </p:pic>
    </p:spTree>
    <p:extLst>
      <p:ext uri="{BB962C8B-B14F-4D97-AF65-F5344CB8AC3E}">
        <p14:creationId xmlns:p14="http://schemas.microsoft.com/office/powerpoint/2010/main" val="861042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2C67E2-993C-1A0D-6177-B439794C098E}"/>
              </a:ext>
            </a:extLst>
          </p:cNvPr>
          <p:cNvSpPr>
            <a:spLocks noGrp="1"/>
          </p:cNvSpPr>
          <p:nvPr>
            <p:ph type="sldNum" sz="quarter" idx="12"/>
          </p:nvPr>
        </p:nvSpPr>
        <p:spPr/>
        <p:txBody>
          <a:bodyPr/>
          <a:lstStyle/>
          <a:p>
            <a:fld id="{AB30E044-96F3-49BB-8843-B9D1910E0975}" type="slidenum">
              <a:rPr lang="en-SE" smtClean="0"/>
              <a:t>47</a:t>
            </a:fld>
            <a:endParaRPr lang="en-SE"/>
          </a:p>
        </p:txBody>
      </p:sp>
      <p:pic>
        <p:nvPicPr>
          <p:cNvPr id="3" name="Picture 2">
            <a:extLst>
              <a:ext uri="{FF2B5EF4-FFF2-40B4-BE49-F238E27FC236}">
                <a16:creationId xmlns:a16="http://schemas.microsoft.com/office/drawing/2014/main" id="{16BF1AFE-740E-D87B-EED4-1C2ADC625A78}"/>
              </a:ext>
            </a:extLst>
          </p:cNvPr>
          <p:cNvPicPr>
            <a:picLocks noChangeAspect="1"/>
          </p:cNvPicPr>
          <p:nvPr/>
        </p:nvPicPr>
        <p:blipFill>
          <a:blip r:embed="rId2"/>
          <a:stretch>
            <a:fillRect/>
          </a:stretch>
        </p:blipFill>
        <p:spPr>
          <a:xfrm>
            <a:off x="1462092" y="703251"/>
            <a:ext cx="7928357" cy="6018224"/>
          </a:xfrm>
          <a:prstGeom prst="rect">
            <a:avLst/>
          </a:prstGeom>
        </p:spPr>
      </p:pic>
    </p:spTree>
    <p:extLst>
      <p:ext uri="{BB962C8B-B14F-4D97-AF65-F5344CB8AC3E}">
        <p14:creationId xmlns:p14="http://schemas.microsoft.com/office/powerpoint/2010/main" val="338972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F2DA80-5789-12E9-9B29-BD81BD298E9E}"/>
              </a:ext>
            </a:extLst>
          </p:cNvPr>
          <p:cNvSpPr>
            <a:spLocks noGrp="1"/>
          </p:cNvSpPr>
          <p:nvPr>
            <p:ph type="sldNum" sz="quarter" idx="12"/>
          </p:nvPr>
        </p:nvSpPr>
        <p:spPr/>
        <p:txBody>
          <a:bodyPr/>
          <a:lstStyle/>
          <a:p>
            <a:fld id="{AB30E044-96F3-49BB-8843-B9D1910E0975}" type="slidenum">
              <a:rPr lang="en-SE" smtClean="0"/>
              <a:t>48</a:t>
            </a:fld>
            <a:endParaRPr lang="en-SE"/>
          </a:p>
        </p:txBody>
      </p:sp>
      <p:pic>
        <p:nvPicPr>
          <p:cNvPr id="3" name="Picture 2">
            <a:extLst>
              <a:ext uri="{FF2B5EF4-FFF2-40B4-BE49-F238E27FC236}">
                <a16:creationId xmlns:a16="http://schemas.microsoft.com/office/drawing/2014/main" id="{A5C9228A-3586-39DF-57B5-42E0B3D61833}"/>
              </a:ext>
            </a:extLst>
          </p:cNvPr>
          <p:cNvPicPr>
            <a:picLocks noChangeAspect="1"/>
          </p:cNvPicPr>
          <p:nvPr/>
        </p:nvPicPr>
        <p:blipFill>
          <a:blip r:embed="rId2"/>
          <a:stretch>
            <a:fillRect/>
          </a:stretch>
        </p:blipFill>
        <p:spPr>
          <a:xfrm>
            <a:off x="783998" y="1518082"/>
            <a:ext cx="11055875" cy="3977196"/>
          </a:xfrm>
          <a:prstGeom prst="rect">
            <a:avLst/>
          </a:prstGeom>
        </p:spPr>
      </p:pic>
    </p:spTree>
    <p:extLst>
      <p:ext uri="{BB962C8B-B14F-4D97-AF65-F5344CB8AC3E}">
        <p14:creationId xmlns:p14="http://schemas.microsoft.com/office/powerpoint/2010/main" val="1966658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31D6D3-3DC4-FF1A-F38A-8A72BBBEF7A1}"/>
              </a:ext>
            </a:extLst>
          </p:cNvPr>
          <p:cNvSpPr>
            <a:spLocks noGrp="1"/>
          </p:cNvSpPr>
          <p:nvPr>
            <p:ph type="sldNum" sz="quarter" idx="12"/>
          </p:nvPr>
        </p:nvSpPr>
        <p:spPr/>
        <p:txBody>
          <a:bodyPr/>
          <a:lstStyle/>
          <a:p>
            <a:fld id="{AB30E044-96F3-49BB-8843-B9D1910E0975}" type="slidenum">
              <a:rPr lang="en-SE" smtClean="0"/>
              <a:t>49</a:t>
            </a:fld>
            <a:endParaRPr lang="en-SE"/>
          </a:p>
        </p:txBody>
      </p:sp>
      <p:pic>
        <p:nvPicPr>
          <p:cNvPr id="3" name="Picture 2">
            <a:extLst>
              <a:ext uri="{FF2B5EF4-FFF2-40B4-BE49-F238E27FC236}">
                <a16:creationId xmlns:a16="http://schemas.microsoft.com/office/drawing/2014/main" id="{8F0F571C-CE38-4242-085B-5B9A32624DFD}"/>
              </a:ext>
            </a:extLst>
          </p:cNvPr>
          <p:cNvPicPr>
            <a:picLocks noChangeAspect="1"/>
          </p:cNvPicPr>
          <p:nvPr/>
        </p:nvPicPr>
        <p:blipFill>
          <a:blip r:embed="rId2"/>
          <a:stretch>
            <a:fillRect/>
          </a:stretch>
        </p:blipFill>
        <p:spPr>
          <a:xfrm>
            <a:off x="976543" y="498792"/>
            <a:ext cx="9792070" cy="6091766"/>
          </a:xfrm>
          <a:prstGeom prst="rect">
            <a:avLst/>
          </a:prstGeom>
        </p:spPr>
      </p:pic>
    </p:spTree>
    <p:extLst>
      <p:ext uri="{BB962C8B-B14F-4D97-AF65-F5344CB8AC3E}">
        <p14:creationId xmlns:p14="http://schemas.microsoft.com/office/powerpoint/2010/main" val="331213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FF7BE-B1C2-53CF-9440-258A727501C1}"/>
              </a:ext>
            </a:extLst>
          </p:cNvPr>
          <p:cNvSpPr>
            <a:spLocks noGrp="1"/>
          </p:cNvSpPr>
          <p:nvPr>
            <p:ph type="sldNum" sz="quarter" idx="12"/>
          </p:nvPr>
        </p:nvSpPr>
        <p:spPr/>
        <p:txBody>
          <a:bodyPr/>
          <a:lstStyle/>
          <a:p>
            <a:fld id="{AB30E044-96F3-49BB-8843-B9D1910E0975}" type="slidenum">
              <a:rPr lang="en-SE" smtClean="0"/>
              <a:t>5</a:t>
            </a:fld>
            <a:endParaRPr lang="en-SE"/>
          </a:p>
        </p:txBody>
      </p:sp>
      <p:sp>
        <p:nvSpPr>
          <p:cNvPr id="7" name="TextBox 6">
            <a:extLst>
              <a:ext uri="{FF2B5EF4-FFF2-40B4-BE49-F238E27FC236}">
                <a16:creationId xmlns:a16="http://schemas.microsoft.com/office/drawing/2014/main" id="{2198032F-4934-C869-5A35-E2593430661D}"/>
              </a:ext>
            </a:extLst>
          </p:cNvPr>
          <p:cNvSpPr txBox="1"/>
          <p:nvPr/>
        </p:nvSpPr>
        <p:spPr>
          <a:xfrm>
            <a:off x="1567647" y="5157925"/>
            <a:ext cx="6094520" cy="1365758"/>
          </a:xfrm>
          <a:prstGeom prst="rect">
            <a:avLst/>
          </a:prstGeom>
          <a:noFill/>
        </p:spPr>
        <p:txBody>
          <a:bodyPr wrap="square">
            <a:spAutoFit/>
          </a:bodyPr>
          <a:lstStyle/>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Figure 1.</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CO</a:t>
            </a:r>
            <a:r>
              <a:rPr lang="en-US" sz="1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1800" dirty="0">
                <a:effectLst/>
                <a:latin typeface="Times New Roman" panose="02020603050405020304" pitchFamily="18" charset="0"/>
                <a:ea typeface="Calibri" panose="020F0502020204030204" pitchFamily="34" charset="0"/>
                <a:cs typeface="Arial" panose="020B0604020202020204" pitchFamily="34" charset="0"/>
              </a:rPr>
              <a:t> concentration in the atmosphere, in the unit ppm, according to the observations from the Mauna Loa observatory. Source: NOAA (2022).</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191B265-1227-64CF-5D5E-EB0406A00A4F}"/>
              </a:ext>
            </a:extLst>
          </p:cNvPr>
          <p:cNvPicPr>
            <a:picLocks noChangeAspect="1"/>
          </p:cNvPicPr>
          <p:nvPr/>
        </p:nvPicPr>
        <p:blipFill>
          <a:blip r:embed="rId2"/>
          <a:stretch>
            <a:fillRect/>
          </a:stretch>
        </p:blipFill>
        <p:spPr>
          <a:xfrm>
            <a:off x="1674178" y="440849"/>
            <a:ext cx="7657767" cy="4582393"/>
          </a:xfrm>
          <a:prstGeom prst="rect">
            <a:avLst/>
          </a:prstGeom>
        </p:spPr>
      </p:pic>
    </p:spTree>
    <p:extLst>
      <p:ext uri="{BB962C8B-B14F-4D97-AF65-F5344CB8AC3E}">
        <p14:creationId xmlns:p14="http://schemas.microsoft.com/office/powerpoint/2010/main" val="2854577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A2E62-0FF2-7660-A404-A7F1389DDE30}"/>
              </a:ext>
            </a:extLst>
          </p:cNvPr>
          <p:cNvSpPr>
            <a:spLocks noGrp="1"/>
          </p:cNvSpPr>
          <p:nvPr>
            <p:ph type="sldNum" sz="quarter" idx="12"/>
          </p:nvPr>
        </p:nvSpPr>
        <p:spPr/>
        <p:txBody>
          <a:bodyPr/>
          <a:lstStyle/>
          <a:p>
            <a:fld id="{AB30E044-96F3-49BB-8843-B9D1910E0975}" type="slidenum">
              <a:rPr lang="en-SE" smtClean="0"/>
              <a:t>50</a:t>
            </a:fld>
            <a:endParaRPr lang="en-SE"/>
          </a:p>
        </p:txBody>
      </p:sp>
      <p:pic>
        <p:nvPicPr>
          <p:cNvPr id="3" name="Picture 2">
            <a:extLst>
              <a:ext uri="{FF2B5EF4-FFF2-40B4-BE49-F238E27FC236}">
                <a16:creationId xmlns:a16="http://schemas.microsoft.com/office/drawing/2014/main" id="{A6560FE0-A680-CE89-05F2-A9BD1821B0AE}"/>
              </a:ext>
            </a:extLst>
          </p:cNvPr>
          <p:cNvPicPr>
            <a:picLocks noChangeAspect="1"/>
          </p:cNvPicPr>
          <p:nvPr/>
        </p:nvPicPr>
        <p:blipFill>
          <a:blip r:embed="rId2"/>
          <a:stretch>
            <a:fillRect/>
          </a:stretch>
        </p:blipFill>
        <p:spPr>
          <a:xfrm>
            <a:off x="802756" y="852256"/>
            <a:ext cx="10551043" cy="5136234"/>
          </a:xfrm>
          <a:prstGeom prst="rect">
            <a:avLst/>
          </a:prstGeom>
        </p:spPr>
      </p:pic>
    </p:spTree>
    <p:extLst>
      <p:ext uri="{BB962C8B-B14F-4D97-AF65-F5344CB8AC3E}">
        <p14:creationId xmlns:p14="http://schemas.microsoft.com/office/powerpoint/2010/main" val="1729729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1AFFE7-AA22-2FE4-4E4F-D603029845E1}"/>
              </a:ext>
            </a:extLst>
          </p:cNvPr>
          <p:cNvSpPr>
            <a:spLocks noGrp="1"/>
          </p:cNvSpPr>
          <p:nvPr>
            <p:ph type="sldNum" sz="quarter" idx="12"/>
          </p:nvPr>
        </p:nvSpPr>
        <p:spPr/>
        <p:txBody>
          <a:bodyPr/>
          <a:lstStyle/>
          <a:p>
            <a:fld id="{AB30E044-96F3-49BB-8843-B9D1910E0975}" type="slidenum">
              <a:rPr lang="en-SE" smtClean="0"/>
              <a:t>51</a:t>
            </a:fld>
            <a:endParaRPr lang="en-SE"/>
          </a:p>
        </p:txBody>
      </p:sp>
      <p:pic>
        <p:nvPicPr>
          <p:cNvPr id="3" name="Picture 2">
            <a:extLst>
              <a:ext uri="{FF2B5EF4-FFF2-40B4-BE49-F238E27FC236}">
                <a16:creationId xmlns:a16="http://schemas.microsoft.com/office/drawing/2014/main" id="{64556C91-288E-665E-CCDB-A4CBBEF70EC5}"/>
              </a:ext>
            </a:extLst>
          </p:cNvPr>
          <p:cNvPicPr>
            <a:picLocks noChangeAspect="1"/>
          </p:cNvPicPr>
          <p:nvPr/>
        </p:nvPicPr>
        <p:blipFill>
          <a:blip r:embed="rId2"/>
          <a:stretch>
            <a:fillRect/>
          </a:stretch>
        </p:blipFill>
        <p:spPr>
          <a:xfrm>
            <a:off x="399496" y="681145"/>
            <a:ext cx="11239130" cy="5675205"/>
          </a:xfrm>
          <a:prstGeom prst="rect">
            <a:avLst/>
          </a:prstGeom>
        </p:spPr>
      </p:pic>
    </p:spTree>
    <p:extLst>
      <p:ext uri="{BB962C8B-B14F-4D97-AF65-F5344CB8AC3E}">
        <p14:creationId xmlns:p14="http://schemas.microsoft.com/office/powerpoint/2010/main" val="1003316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929200-2DAF-9A18-03E0-BA933AEE9625}"/>
              </a:ext>
            </a:extLst>
          </p:cNvPr>
          <p:cNvSpPr>
            <a:spLocks noGrp="1"/>
          </p:cNvSpPr>
          <p:nvPr>
            <p:ph type="sldNum" sz="quarter" idx="12"/>
          </p:nvPr>
        </p:nvSpPr>
        <p:spPr/>
        <p:txBody>
          <a:bodyPr/>
          <a:lstStyle/>
          <a:p>
            <a:fld id="{AB30E044-96F3-49BB-8843-B9D1910E0975}" type="slidenum">
              <a:rPr lang="en-SE" smtClean="0"/>
              <a:t>52</a:t>
            </a:fld>
            <a:endParaRPr lang="en-SE"/>
          </a:p>
        </p:txBody>
      </p:sp>
      <p:pic>
        <p:nvPicPr>
          <p:cNvPr id="3" name="Picture 2">
            <a:extLst>
              <a:ext uri="{FF2B5EF4-FFF2-40B4-BE49-F238E27FC236}">
                <a16:creationId xmlns:a16="http://schemas.microsoft.com/office/drawing/2014/main" id="{579A3AFE-84F9-E41D-69A2-2C5421A381E8}"/>
              </a:ext>
            </a:extLst>
          </p:cNvPr>
          <p:cNvPicPr>
            <a:picLocks noChangeAspect="1"/>
          </p:cNvPicPr>
          <p:nvPr/>
        </p:nvPicPr>
        <p:blipFill>
          <a:blip r:embed="rId2"/>
          <a:stretch>
            <a:fillRect/>
          </a:stretch>
        </p:blipFill>
        <p:spPr>
          <a:xfrm>
            <a:off x="1100831" y="463170"/>
            <a:ext cx="8944654" cy="6258305"/>
          </a:xfrm>
          <a:prstGeom prst="rect">
            <a:avLst/>
          </a:prstGeom>
        </p:spPr>
      </p:pic>
    </p:spTree>
    <p:extLst>
      <p:ext uri="{BB962C8B-B14F-4D97-AF65-F5344CB8AC3E}">
        <p14:creationId xmlns:p14="http://schemas.microsoft.com/office/powerpoint/2010/main" val="2015831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FBA032-751D-75EA-C2A5-B9A535638BFF}"/>
              </a:ext>
            </a:extLst>
          </p:cNvPr>
          <p:cNvSpPr>
            <a:spLocks noGrp="1"/>
          </p:cNvSpPr>
          <p:nvPr>
            <p:ph type="sldNum" sz="quarter" idx="12"/>
          </p:nvPr>
        </p:nvSpPr>
        <p:spPr/>
        <p:txBody>
          <a:bodyPr/>
          <a:lstStyle/>
          <a:p>
            <a:fld id="{AB30E044-96F3-49BB-8843-B9D1910E0975}" type="slidenum">
              <a:rPr lang="en-SE" smtClean="0"/>
              <a:t>53</a:t>
            </a:fld>
            <a:endParaRPr lang="en-SE"/>
          </a:p>
        </p:txBody>
      </p:sp>
      <p:pic>
        <p:nvPicPr>
          <p:cNvPr id="3" name="Picture 2">
            <a:extLst>
              <a:ext uri="{FF2B5EF4-FFF2-40B4-BE49-F238E27FC236}">
                <a16:creationId xmlns:a16="http://schemas.microsoft.com/office/drawing/2014/main" id="{1101D751-0E93-C465-1721-0BBC2476224B}"/>
              </a:ext>
            </a:extLst>
          </p:cNvPr>
          <p:cNvPicPr>
            <a:picLocks noChangeAspect="1"/>
          </p:cNvPicPr>
          <p:nvPr/>
        </p:nvPicPr>
        <p:blipFill>
          <a:blip r:embed="rId2"/>
          <a:stretch>
            <a:fillRect/>
          </a:stretch>
        </p:blipFill>
        <p:spPr>
          <a:xfrm>
            <a:off x="1169714" y="656949"/>
            <a:ext cx="9892013" cy="5566298"/>
          </a:xfrm>
          <a:prstGeom prst="rect">
            <a:avLst/>
          </a:prstGeom>
        </p:spPr>
      </p:pic>
    </p:spTree>
    <p:extLst>
      <p:ext uri="{BB962C8B-B14F-4D97-AF65-F5344CB8AC3E}">
        <p14:creationId xmlns:p14="http://schemas.microsoft.com/office/powerpoint/2010/main" val="13348294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05D9B4-8024-CC28-4E03-B7687B070C0B}"/>
              </a:ext>
            </a:extLst>
          </p:cNvPr>
          <p:cNvSpPr>
            <a:spLocks noGrp="1"/>
          </p:cNvSpPr>
          <p:nvPr>
            <p:ph type="sldNum" sz="quarter" idx="12"/>
          </p:nvPr>
        </p:nvSpPr>
        <p:spPr/>
        <p:txBody>
          <a:bodyPr/>
          <a:lstStyle/>
          <a:p>
            <a:fld id="{AB30E044-96F3-49BB-8843-B9D1910E0975}" type="slidenum">
              <a:rPr lang="en-SE" smtClean="0"/>
              <a:t>54</a:t>
            </a:fld>
            <a:endParaRPr lang="en-SE"/>
          </a:p>
        </p:txBody>
      </p:sp>
      <p:pic>
        <p:nvPicPr>
          <p:cNvPr id="3" name="Picture 2">
            <a:extLst>
              <a:ext uri="{FF2B5EF4-FFF2-40B4-BE49-F238E27FC236}">
                <a16:creationId xmlns:a16="http://schemas.microsoft.com/office/drawing/2014/main" id="{9FB51DFD-866C-1B4F-2598-8D74F6106F0A}"/>
              </a:ext>
            </a:extLst>
          </p:cNvPr>
          <p:cNvPicPr>
            <a:picLocks noChangeAspect="1"/>
          </p:cNvPicPr>
          <p:nvPr/>
        </p:nvPicPr>
        <p:blipFill>
          <a:blip r:embed="rId2"/>
          <a:stretch>
            <a:fillRect/>
          </a:stretch>
        </p:blipFill>
        <p:spPr>
          <a:xfrm>
            <a:off x="1433678" y="443883"/>
            <a:ext cx="9234420" cy="5912467"/>
          </a:xfrm>
          <a:prstGeom prst="rect">
            <a:avLst/>
          </a:prstGeom>
        </p:spPr>
      </p:pic>
    </p:spTree>
    <p:extLst>
      <p:ext uri="{BB962C8B-B14F-4D97-AF65-F5344CB8AC3E}">
        <p14:creationId xmlns:p14="http://schemas.microsoft.com/office/powerpoint/2010/main" val="402190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209729-2574-4FE6-08EA-8E17C301BCE2}"/>
              </a:ext>
            </a:extLst>
          </p:cNvPr>
          <p:cNvSpPr>
            <a:spLocks noGrp="1"/>
          </p:cNvSpPr>
          <p:nvPr>
            <p:ph type="sldNum" sz="quarter" idx="12"/>
          </p:nvPr>
        </p:nvSpPr>
        <p:spPr/>
        <p:txBody>
          <a:bodyPr/>
          <a:lstStyle/>
          <a:p>
            <a:fld id="{AB30E044-96F3-49BB-8843-B9D1910E0975}" type="slidenum">
              <a:rPr lang="en-SE" smtClean="0"/>
              <a:t>55</a:t>
            </a:fld>
            <a:endParaRPr lang="en-SE"/>
          </a:p>
        </p:txBody>
      </p:sp>
      <p:pic>
        <p:nvPicPr>
          <p:cNvPr id="3" name="Picture 2">
            <a:extLst>
              <a:ext uri="{FF2B5EF4-FFF2-40B4-BE49-F238E27FC236}">
                <a16:creationId xmlns:a16="http://schemas.microsoft.com/office/drawing/2014/main" id="{17505601-7CA8-38F8-EE99-C9C7784BA3DF}"/>
              </a:ext>
            </a:extLst>
          </p:cNvPr>
          <p:cNvPicPr>
            <a:picLocks noChangeAspect="1"/>
          </p:cNvPicPr>
          <p:nvPr/>
        </p:nvPicPr>
        <p:blipFill>
          <a:blip r:embed="rId2"/>
          <a:stretch>
            <a:fillRect/>
          </a:stretch>
        </p:blipFill>
        <p:spPr>
          <a:xfrm>
            <a:off x="1464815" y="293780"/>
            <a:ext cx="7575088" cy="6062570"/>
          </a:xfrm>
          <a:prstGeom prst="rect">
            <a:avLst/>
          </a:prstGeom>
        </p:spPr>
      </p:pic>
    </p:spTree>
    <p:extLst>
      <p:ext uri="{BB962C8B-B14F-4D97-AF65-F5344CB8AC3E}">
        <p14:creationId xmlns:p14="http://schemas.microsoft.com/office/powerpoint/2010/main" val="2723164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D2301E-31B6-1184-C4E2-79F519A28860}"/>
              </a:ext>
            </a:extLst>
          </p:cNvPr>
          <p:cNvSpPr>
            <a:spLocks noGrp="1"/>
          </p:cNvSpPr>
          <p:nvPr>
            <p:ph type="sldNum" sz="quarter" idx="12"/>
          </p:nvPr>
        </p:nvSpPr>
        <p:spPr/>
        <p:txBody>
          <a:bodyPr/>
          <a:lstStyle/>
          <a:p>
            <a:fld id="{AB30E044-96F3-49BB-8843-B9D1910E0975}" type="slidenum">
              <a:rPr lang="en-SE" smtClean="0"/>
              <a:t>56</a:t>
            </a:fld>
            <a:endParaRPr lang="en-SE"/>
          </a:p>
        </p:txBody>
      </p:sp>
      <p:pic>
        <p:nvPicPr>
          <p:cNvPr id="3" name="Picture 2">
            <a:extLst>
              <a:ext uri="{FF2B5EF4-FFF2-40B4-BE49-F238E27FC236}">
                <a16:creationId xmlns:a16="http://schemas.microsoft.com/office/drawing/2014/main" id="{B319C724-A4B8-F327-3503-AFAF258F4659}"/>
              </a:ext>
            </a:extLst>
          </p:cNvPr>
          <p:cNvPicPr>
            <a:picLocks noChangeAspect="1"/>
          </p:cNvPicPr>
          <p:nvPr/>
        </p:nvPicPr>
        <p:blipFill>
          <a:blip r:embed="rId2"/>
          <a:stretch>
            <a:fillRect/>
          </a:stretch>
        </p:blipFill>
        <p:spPr>
          <a:xfrm>
            <a:off x="1365572" y="923278"/>
            <a:ext cx="9720631" cy="5149047"/>
          </a:xfrm>
          <a:prstGeom prst="rect">
            <a:avLst/>
          </a:prstGeom>
        </p:spPr>
      </p:pic>
    </p:spTree>
    <p:extLst>
      <p:ext uri="{BB962C8B-B14F-4D97-AF65-F5344CB8AC3E}">
        <p14:creationId xmlns:p14="http://schemas.microsoft.com/office/powerpoint/2010/main" val="2072553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67F07A-AB32-EFBD-5563-B6C9C6935203}"/>
              </a:ext>
            </a:extLst>
          </p:cNvPr>
          <p:cNvSpPr>
            <a:spLocks noGrp="1"/>
          </p:cNvSpPr>
          <p:nvPr>
            <p:ph type="sldNum" sz="quarter" idx="12"/>
          </p:nvPr>
        </p:nvSpPr>
        <p:spPr/>
        <p:txBody>
          <a:bodyPr/>
          <a:lstStyle/>
          <a:p>
            <a:fld id="{AB30E044-96F3-49BB-8843-B9D1910E0975}" type="slidenum">
              <a:rPr lang="en-SE" smtClean="0"/>
              <a:t>57</a:t>
            </a:fld>
            <a:endParaRPr lang="en-SE"/>
          </a:p>
        </p:txBody>
      </p:sp>
      <p:pic>
        <p:nvPicPr>
          <p:cNvPr id="3" name="Picture 2">
            <a:extLst>
              <a:ext uri="{FF2B5EF4-FFF2-40B4-BE49-F238E27FC236}">
                <a16:creationId xmlns:a16="http://schemas.microsoft.com/office/drawing/2014/main" id="{3D150C37-DCF5-6085-2E17-41D525E3C317}"/>
              </a:ext>
            </a:extLst>
          </p:cNvPr>
          <p:cNvPicPr>
            <a:picLocks noChangeAspect="1"/>
          </p:cNvPicPr>
          <p:nvPr/>
        </p:nvPicPr>
        <p:blipFill>
          <a:blip r:embed="rId2"/>
          <a:stretch>
            <a:fillRect/>
          </a:stretch>
        </p:blipFill>
        <p:spPr>
          <a:xfrm>
            <a:off x="1421632" y="443884"/>
            <a:ext cx="9147164" cy="5841506"/>
          </a:xfrm>
          <a:prstGeom prst="rect">
            <a:avLst/>
          </a:prstGeom>
        </p:spPr>
      </p:pic>
    </p:spTree>
    <p:extLst>
      <p:ext uri="{BB962C8B-B14F-4D97-AF65-F5344CB8AC3E}">
        <p14:creationId xmlns:p14="http://schemas.microsoft.com/office/powerpoint/2010/main" val="2539296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21DB38-22F6-CD0F-70A3-3AF613EBAE37}"/>
              </a:ext>
            </a:extLst>
          </p:cNvPr>
          <p:cNvSpPr>
            <a:spLocks noGrp="1"/>
          </p:cNvSpPr>
          <p:nvPr>
            <p:ph type="sldNum" sz="quarter" idx="12"/>
          </p:nvPr>
        </p:nvSpPr>
        <p:spPr/>
        <p:txBody>
          <a:bodyPr/>
          <a:lstStyle/>
          <a:p>
            <a:fld id="{AB30E044-96F3-49BB-8843-B9D1910E0975}" type="slidenum">
              <a:rPr lang="en-SE" smtClean="0"/>
              <a:t>58</a:t>
            </a:fld>
            <a:endParaRPr lang="en-SE"/>
          </a:p>
        </p:txBody>
      </p:sp>
      <p:pic>
        <p:nvPicPr>
          <p:cNvPr id="3" name="Picture 2">
            <a:extLst>
              <a:ext uri="{FF2B5EF4-FFF2-40B4-BE49-F238E27FC236}">
                <a16:creationId xmlns:a16="http://schemas.microsoft.com/office/drawing/2014/main" id="{444D342A-9EDE-212D-E172-0F74FF37C981}"/>
              </a:ext>
            </a:extLst>
          </p:cNvPr>
          <p:cNvPicPr>
            <a:picLocks noChangeAspect="1"/>
          </p:cNvPicPr>
          <p:nvPr/>
        </p:nvPicPr>
        <p:blipFill>
          <a:blip r:embed="rId2"/>
          <a:stretch>
            <a:fillRect/>
          </a:stretch>
        </p:blipFill>
        <p:spPr>
          <a:xfrm>
            <a:off x="768925" y="842238"/>
            <a:ext cx="10886819" cy="4563122"/>
          </a:xfrm>
          <a:prstGeom prst="rect">
            <a:avLst/>
          </a:prstGeom>
        </p:spPr>
      </p:pic>
    </p:spTree>
    <p:extLst>
      <p:ext uri="{BB962C8B-B14F-4D97-AF65-F5344CB8AC3E}">
        <p14:creationId xmlns:p14="http://schemas.microsoft.com/office/powerpoint/2010/main" val="409886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3C0A0F-5DD8-D5BA-D052-373DD931C58B}"/>
              </a:ext>
            </a:extLst>
          </p:cNvPr>
          <p:cNvSpPr>
            <a:spLocks noGrp="1"/>
          </p:cNvSpPr>
          <p:nvPr>
            <p:ph type="sldNum" sz="quarter" idx="12"/>
          </p:nvPr>
        </p:nvSpPr>
        <p:spPr/>
        <p:txBody>
          <a:bodyPr/>
          <a:lstStyle/>
          <a:p>
            <a:fld id="{AB30E044-96F3-49BB-8843-B9D1910E0975}" type="slidenum">
              <a:rPr lang="en-SE" smtClean="0"/>
              <a:t>59</a:t>
            </a:fld>
            <a:endParaRPr lang="en-SE"/>
          </a:p>
        </p:txBody>
      </p:sp>
      <p:pic>
        <p:nvPicPr>
          <p:cNvPr id="3" name="Picture 2">
            <a:extLst>
              <a:ext uri="{FF2B5EF4-FFF2-40B4-BE49-F238E27FC236}">
                <a16:creationId xmlns:a16="http://schemas.microsoft.com/office/drawing/2014/main" id="{1ACB7190-366E-2AF1-5922-264E77012461}"/>
              </a:ext>
            </a:extLst>
          </p:cNvPr>
          <p:cNvPicPr>
            <a:picLocks noChangeAspect="1"/>
          </p:cNvPicPr>
          <p:nvPr/>
        </p:nvPicPr>
        <p:blipFill>
          <a:blip r:embed="rId2"/>
          <a:stretch>
            <a:fillRect/>
          </a:stretch>
        </p:blipFill>
        <p:spPr>
          <a:xfrm>
            <a:off x="909057" y="1340527"/>
            <a:ext cx="10649494" cy="4287915"/>
          </a:xfrm>
          <a:prstGeom prst="rect">
            <a:avLst/>
          </a:prstGeom>
        </p:spPr>
      </p:pic>
    </p:spTree>
    <p:extLst>
      <p:ext uri="{BB962C8B-B14F-4D97-AF65-F5344CB8AC3E}">
        <p14:creationId xmlns:p14="http://schemas.microsoft.com/office/powerpoint/2010/main" val="396636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463CEA-C219-71D8-7A82-EF95BE97C70F}"/>
              </a:ext>
            </a:extLst>
          </p:cNvPr>
          <p:cNvSpPr>
            <a:spLocks noGrp="1"/>
          </p:cNvSpPr>
          <p:nvPr>
            <p:ph type="sldNum" sz="quarter" idx="12"/>
          </p:nvPr>
        </p:nvSpPr>
        <p:spPr/>
        <p:txBody>
          <a:bodyPr/>
          <a:lstStyle/>
          <a:p>
            <a:fld id="{AB30E044-96F3-49BB-8843-B9D1910E0975}" type="slidenum">
              <a:rPr lang="en-SE" smtClean="0"/>
              <a:t>6</a:t>
            </a:fld>
            <a:endParaRPr lang="en-SE"/>
          </a:p>
        </p:txBody>
      </p:sp>
      <p:pic>
        <p:nvPicPr>
          <p:cNvPr id="4" name="Picture 3">
            <a:extLst>
              <a:ext uri="{FF2B5EF4-FFF2-40B4-BE49-F238E27FC236}">
                <a16:creationId xmlns:a16="http://schemas.microsoft.com/office/drawing/2014/main" id="{0B2E22EE-C2BA-2A7D-8C41-9FFD189B8FBE}"/>
              </a:ext>
            </a:extLst>
          </p:cNvPr>
          <p:cNvPicPr>
            <a:picLocks noChangeAspect="1"/>
          </p:cNvPicPr>
          <p:nvPr/>
        </p:nvPicPr>
        <p:blipFill>
          <a:blip r:embed="rId2"/>
          <a:stretch>
            <a:fillRect/>
          </a:stretch>
        </p:blipFill>
        <p:spPr>
          <a:xfrm>
            <a:off x="2361468" y="541157"/>
            <a:ext cx="7146517" cy="4193616"/>
          </a:xfrm>
          <a:prstGeom prst="rect">
            <a:avLst/>
          </a:prstGeom>
        </p:spPr>
      </p:pic>
      <p:sp>
        <p:nvSpPr>
          <p:cNvPr id="6" name="TextBox 5">
            <a:extLst>
              <a:ext uri="{FF2B5EF4-FFF2-40B4-BE49-F238E27FC236}">
                <a16:creationId xmlns:a16="http://schemas.microsoft.com/office/drawing/2014/main" id="{34B9AD4A-AC2B-CBF1-7588-D31697BB9298}"/>
              </a:ext>
            </a:extLst>
          </p:cNvPr>
          <p:cNvSpPr txBox="1"/>
          <p:nvPr/>
        </p:nvSpPr>
        <p:spPr>
          <a:xfrm>
            <a:off x="2257146" y="4862682"/>
            <a:ext cx="7146517" cy="1365758"/>
          </a:xfrm>
          <a:prstGeom prst="rect">
            <a:avLst/>
          </a:prstGeom>
          <a:noFill/>
        </p:spPr>
        <p:txBody>
          <a:bodyPr wrap="square">
            <a:spAutoFit/>
          </a:bodyPr>
          <a:lstStyle/>
          <a:p>
            <a:pPr>
              <a:lnSpc>
                <a:spcPct val="107000"/>
              </a:lnSpc>
              <a:spcAft>
                <a:spcPts val="80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Figure 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The CO</a:t>
            </a:r>
            <a:r>
              <a:rPr lang="en-US" sz="18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1800" dirty="0">
                <a:effectLst/>
                <a:latin typeface="Times New Roman" panose="02020603050405020304" pitchFamily="18" charset="0"/>
                <a:ea typeface="Calibri" panose="020F0502020204030204" pitchFamily="34" charset="0"/>
                <a:cs typeface="Arial" panose="020B0604020202020204" pitchFamily="34" charset="0"/>
              </a:rPr>
              <a:t> level in the atmosphere, in the unit Gt, according to the observations from the Mauna Loa observatory and variable transformations. Sources: NOAA (2022) and O’Hara (1990).</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245929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84DBD7-4A31-D898-5CE6-6F567EA74CCF}"/>
              </a:ext>
            </a:extLst>
          </p:cNvPr>
          <p:cNvSpPr>
            <a:spLocks noGrp="1"/>
          </p:cNvSpPr>
          <p:nvPr>
            <p:ph type="sldNum" sz="quarter" idx="12"/>
          </p:nvPr>
        </p:nvSpPr>
        <p:spPr/>
        <p:txBody>
          <a:bodyPr/>
          <a:lstStyle/>
          <a:p>
            <a:fld id="{AB30E044-96F3-49BB-8843-B9D1910E0975}" type="slidenum">
              <a:rPr lang="en-SE" smtClean="0"/>
              <a:t>60</a:t>
            </a:fld>
            <a:endParaRPr lang="en-SE"/>
          </a:p>
        </p:txBody>
      </p:sp>
      <p:sp>
        <p:nvSpPr>
          <p:cNvPr id="4" name="TextBox 3">
            <a:extLst>
              <a:ext uri="{FF2B5EF4-FFF2-40B4-BE49-F238E27FC236}">
                <a16:creationId xmlns:a16="http://schemas.microsoft.com/office/drawing/2014/main" id="{6F31D11F-C843-ABBA-B4C6-C984EC6902C2}"/>
              </a:ext>
            </a:extLst>
          </p:cNvPr>
          <p:cNvSpPr txBox="1"/>
          <p:nvPr/>
        </p:nvSpPr>
        <p:spPr>
          <a:xfrm>
            <a:off x="1075677" y="1218176"/>
            <a:ext cx="9916358" cy="4438266"/>
          </a:xfrm>
          <a:prstGeom prst="rect">
            <a:avLst/>
          </a:prstGeom>
          <a:noFill/>
        </p:spPr>
        <p:txBody>
          <a:bodyPr wrap="square">
            <a:spAutoFit/>
          </a:bodyPr>
          <a:lstStyle/>
          <a:p>
            <a:pPr>
              <a:lnSpc>
                <a:spcPct val="107000"/>
              </a:lnSpc>
              <a:spcAft>
                <a:spcPts val="800"/>
              </a:spcAft>
            </a:pPr>
            <a:r>
              <a:rPr lang="en-US" sz="2000" b="1" i="1" u="sng"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OBSERVATIONS 1.</a:t>
            </a:r>
          </a:p>
          <a:p>
            <a:pPr>
              <a:lnSpc>
                <a:spcPct val="107000"/>
              </a:lnSpc>
              <a:spcAft>
                <a:spcPts val="800"/>
              </a:spcAft>
            </a:pPr>
            <a:r>
              <a:rPr lang="en-US" sz="2000" b="1" u="sng"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1.a.</a:t>
            </a:r>
            <a:r>
              <a:rPr lang="en-US" sz="2000" b="1" dirty="0">
                <a:effectLst/>
                <a:latin typeface="Times New Roman" panose="02020603050405020304" pitchFamily="18" charset="0"/>
                <a:ea typeface="Calibri" panose="020F0502020204030204" pitchFamily="34" charset="0"/>
                <a:cs typeface="Arial" panose="020B0604020202020204" pitchFamily="34" charset="0"/>
              </a:rPr>
              <a:t> It is possible to model the </a:t>
            </a:r>
            <a:r>
              <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dynamics of the CO</a:t>
            </a:r>
            <a:r>
              <a:rPr lang="en-US" sz="2000" b="1" baseline="-250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2</a:t>
            </a:r>
            <a:r>
              <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level in the atmosphere via a differential equation</a:t>
            </a:r>
            <a:r>
              <a:rPr lang="en-US" sz="2000" b="1" dirty="0">
                <a:effectLst/>
                <a:latin typeface="Times New Roman" panose="02020603050405020304" pitchFamily="18" charset="0"/>
                <a:ea typeface="Calibri" panose="020F0502020204030204" pitchFamily="34" charset="0"/>
                <a:cs typeface="Arial" panose="020B0604020202020204" pitchFamily="34" charset="0"/>
              </a:rPr>
              <a:t>. The formulated hypotheses, of how the CO</a:t>
            </a:r>
            <a:r>
              <a:rPr lang="en-US" sz="20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000" b="1" dirty="0">
                <a:effectLst/>
                <a:latin typeface="Times New Roman" panose="02020603050405020304" pitchFamily="18" charset="0"/>
                <a:ea typeface="Calibri" panose="020F0502020204030204" pitchFamily="34" charset="0"/>
                <a:cs typeface="Arial" panose="020B0604020202020204" pitchFamily="34" charset="0"/>
              </a:rPr>
              <a:t> level is affected by </a:t>
            </a:r>
            <a:r>
              <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natural emissions</a:t>
            </a:r>
            <a:r>
              <a:rPr lang="en-US" sz="2000" b="1" dirty="0">
                <a:effectLst/>
                <a:latin typeface="Times New Roman" panose="02020603050405020304" pitchFamily="18" charset="0"/>
                <a:ea typeface="Calibri" panose="020F0502020204030204" pitchFamily="34" charset="0"/>
                <a:cs typeface="Arial" panose="020B0604020202020204" pitchFamily="34" charset="0"/>
              </a:rPr>
              <a:t> and </a:t>
            </a:r>
            <a:r>
              <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concentration dependent absorption</a:t>
            </a:r>
            <a:r>
              <a:rPr lang="en-US" sz="2000" b="1" dirty="0">
                <a:effectLst/>
                <a:latin typeface="Times New Roman" panose="02020603050405020304" pitchFamily="18" charset="0"/>
                <a:ea typeface="Calibri" panose="020F0502020204030204" pitchFamily="34" charset="0"/>
                <a:cs typeface="Arial" panose="020B0604020202020204" pitchFamily="34" charset="0"/>
              </a:rPr>
              <a:t>, could not be rejected. </a:t>
            </a:r>
          </a:p>
          <a:p>
            <a:pPr>
              <a:lnSpc>
                <a:spcPct val="107000"/>
              </a:lnSpc>
              <a:spcAft>
                <a:spcPts val="800"/>
              </a:spcAft>
            </a:pPr>
            <a:r>
              <a:rPr lang="en-US" sz="2000" b="1" u="sng"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1.b.</a:t>
            </a:r>
            <a:r>
              <a:rPr lang="en-US" sz="2000" b="1" dirty="0">
                <a:effectLst/>
                <a:latin typeface="Times New Roman" panose="02020603050405020304" pitchFamily="18" charset="0"/>
                <a:ea typeface="Calibri" panose="020F0502020204030204" pitchFamily="34" charset="0"/>
                <a:cs typeface="Arial" panose="020B0604020202020204" pitchFamily="34" charset="0"/>
              </a:rPr>
              <a:t> The </a:t>
            </a:r>
            <a:r>
              <a:rPr lang="en-US" sz="20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parameters were empirically estimated</a:t>
            </a:r>
            <a:r>
              <a:rPr lang="en-US" sz="2000" b="1" dirty="0">
                <a:effectLst/>
                <a:latin typeface="Times New Roman" panose="02020603050405020304" pitchFamily="18" charset="0"/>
                <a:ea typeface="Calibri" panose="020F0502020204030204" pitchFamily="34" charset="0"/>
                <a:cs typeface="Arial" panose="020B0604020202020204" pitchFamily="34" charset="0"/>
              </a:rPr>
              <a:t>, with high precision, from the latest available empirical time series of observations of CO</a:t>
            </a:r>
            <a:r>
              <a:rPr lang="en-US" sz="20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000" b="1" dirty="0">
                <a:effectLst/>
                <a:latin typeface="Times New Roman" panose="02020603050405020304" pitchFamily="18" charset="0"/>
                <a:ea typeface="Calibri" panose="020F0502020204030204" pitchFamily="34" charset="0"/>
                <a:cs typeface="Arial" panose="020B0604020202020204" pitchFamily="34" charset="0"/>
              </a:rPr>
              <a:t> concentration in the atmosphere, and industrial emissions. </a:t>
            </a:r>
          </a:p>
          <a:p>
            <a:pPr>
              <a:lnSpc>
                <a:spcPct val="107000"/>
              </a:lnSpc>
              <a:spcAft>
                <a:spcPts val="800"/>
              </a:spcAft>
            </a:pPr>
            <a:r>
              <a:rPr lang="en-US" sz="2000" b="1" u="sng"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1.c.</a:t>
            </a:r>
            <a:r>
              <a:rPr lang="en-US" sz="2000" b="1" dirty="0">
                <a:effectLst/>
                <a:latin typeface="Times New Roman" panose="02020603050405020304" pitchFamily="18" charset="0"/>
                <a:ea typeface="Calibri" panose="020F0502020204030204" pitchFamily="34" charset="0"/>
                <a:cs typeface="Arial" panose="020B0604020202020204" pitchFamily="34" charset="0"/>
              </a:rPr>
              <a:t> It is possible to </a:t>
            </a:r>
            <a:r>
              <a:rPr lang="en-US" sz="20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determine the time path of the CO</a:t>
            </a:r>
            <a:r>
              <a:rPr lang="en-US" sz="2000" b="1" baseline="-25000"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2</a:t>
            </a:r>
            <a:r>
              <a:rPr lang="en-US" sz="20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 concentration of the natural system </a:t>
            </a:r>
            <a:r>
              <a:rPr lang="en-US" sz="2000" b="1" dirty="0">
                <a:effectLst/>
                <a:latin typeface="Times New Roman" panose="02020603050405020304" pitchFamily="18" charset="0"/>
                <a:ea typeface="Calibri" panose="020F0502020204030204" pitchFamily="34" charset="0"/>
                <a:cs typeface="Arial" panose="020B0604020202020204" pitchFamily="34" charset="0"/>
              </a:rPr>
              <a:t>without industrial emissions, for arbitrary initial conditions. </a:t>
            </a:r>
          </a:p>
          <a:p>
            <a:pPr>
              <a:lnSpc>
                <a:spcPct val="107000"/>
              </a:lnSpc>
              <a:spcAft>
                <a:spcPts val="800"/>
              </a:spcAft>
            </a:pPr>
            <a:r>
              <a:rPr lang="en-US" sz="2000" b="1" u="sng"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1.d.</a:t>
            </a:r>
            <a:r>
              <a:rPr lang="en-US" sz="2000" b="1" dirty="0">
                <a:effectLst/>
                <a:latin typeface="Times New Roman" panose="02020603050405020304" pitchFamily="18" charset="0"/>
                <a:ea typeface="Calibri" panose="020F0502020204030204" pitchFamily="34" charset="0"/>
                <a:cs typeface="Arial" panose="020B0604020202020204" pitchFamily="34" charset="0"/>
              </a:rPr>
              <a:t> This system has a </a:t>
            </a:r>
            <a:r>
              <a:rPr lang="en-US" sz="20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unique and stable equilibrium, with an expected estimated value of 262 ppm</a:t>
            </a:r>
            <a:r>
              <a:rPr lang="en-US" sz="2000" b="1" dirty="0">
                <a:effectLst/>
                <a:latin typeface="Times New Roman" panose="02020603050405020304" pitchFamily="18" charset="0"/>
                <a:ea typeface="Calibri" panose="020F0502020204030204" pitchFamily="34" charset="0"/>
                <a:cs typeface="Arial" panose="020B0604020202020204" pitchFamily="34" charset="0"/>
              </a:rPr>
              <a:t>. With constant industrial emissions, the equilibrium would be found at a higher level, according to an explicit equation. </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59810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97CFA9-6517-24CE-CD8A-F180B576FB98}"/>
              </a:ext>
            </a:extLst>
          </p:cNvPr>
          <p:cNvSpPr>
            <a:spLocks noGrp="1"/>
          </p:cNvSpPr>
          <p:nvPr>
            <p:ph type="sldNum" sz="quarter" idx="12"/>
          </p:nvPr>
        </p:nvSpPr>
        <p:spPr/>
        <p:txBody>
          <a:bodyPr/>
          <a:lstStyle/>
          <a:p>
            <a:fld id="{AB30E044-96F3-49BB-8843-B9D1910E0975}" type="slidenum">
              <a:rPr lang="en-SE" smtClean="0"/>
              <a:t>61</a:t>
            </a:fld>
            <a:endParaRPr lang="en-SE"/>
          </a:p>
        </p:txBody>
      </p:sp>
      <p:sp>
        <p:nvSpPr>
          <p:cNvPr id="4" name="TextBox 3">
            <a:extLst>
              <a:ext uri="{FF2B5EF4-FFF2-40B4-BE49-F238E27FC236}">
                <a16:creationId xmlns:a16="http://schemas.microsoft.com/office/drawing/2014/main" id="{41B7F0E1-3796-40A4-ED54-2BFDD837DFF7}"/>
              </a:ext>
            </a:extLst>
          </p:cNvPr>
          <p:cNvSpPr txBox="1"/>
          <p:nvPr/>
        </p:nvSpPr>
        <p:spPr>
          <a:xfrm>
            <a:off x="1293181" y="1156880"/>
            <a:ext cx="9605638" cy="476431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1" u="sng"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Calibri" panose="020F0502020204030204" pitchFamily="34" charset="0"/>
                <a:cs typeface="Arial" panose="020B0604020202020204" pitchFamily="34" charset="0"/>
              </a:rPr>
              <a:t>OBSERVATIONS 2.</a:t>
            </a:r>
          </a:p>
          <a:p>
            <a:pPr>
              <a:lnSpc>
                <a:spcPct val="107000"/>
              </a:lnSpc>
              <a:spcAft>
                <a:spcPts val="800"/>
              </a:spcAft>
            </a:pPr>
            <a:endParaRPr lang="en-US" sz="24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US" sz="2400" b="1" u="sng" dirty="0">
                <a:solidFill>
                  <a:srgbClr val="FF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2.a.</a:t>
            </a:r>
            <a:r>
              <a:rPr lang="en-US" sz="24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Comparative statics analysis </a:t>
            </a:r>
            <a:r>
              <a:rPr lang="en-US" sz="2400" b="1" dirty="0">
                <a:effectLst/>
                <a:latin typeface="Times New Roman" panose="02020603050405020304" pitchFamily="18" charset="0"/>
                <a:ea typeface="Calibri" panose="020F0502020204030204" pitchFamily="34" charset="0"/>
                <a:cs typeface="Arial" panose="020B0604020202020204" pitchFamily="34" charset="0"/>
              </a:rPr>
              <a:t>shows how the equilibrium is affected by alternative parameter adjustments. </a:t>
            </a:r>
          </a:p>
          <a:p>
            <a:pPr>
              <a:lnSpc>
                <a:spcPct val="107000"/>
              </a:lnSpc>
              <a:spcAft>
                <a:spcPts val="800"/>
              </a:spcAft>
            </a:pPr>
            <a:r>
              <a:rPr lang="en-US" sz="2400" b="1" u="sng"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2.b.</a:t>
            </a:r>
            <a:r>
              <a:rPr lang="en-US" sz="2400" b="1" dirty="0">
                <a:effectLst/>
                <a:latin typeface="Times New Roman" panose="02020603050405020304" pitchFamily="18" charset="0"/>
                <a:ea typeface="Calibri" panose="020F0502020204030204" pitchFamily="34" charset="0"/>
                <a:cs typeface="Arial" panose="020B0604020202020204" pitchFamily="34" charset="0"/>
              </a:rPr>
              <a:t> An extended version of the natural differential equation, with a forcing function, a quadratic function of time, representing the </a:t>
            </a:r>
            <a:r>
              <a:rPr lang="en-US" sz="2400" b="1" dirty="0">
                <a:solidFill>
                  <a:srgbClr val="00B0F0"/>
                </a:solidFill>
                <a:effectLst/>
                <a:latin typeface="Times New Roman" panose="02020603050405020304" pitchFamily="18" charset="0"/>
                <a:ea typeface="Calibri" panose="020F0502020204030204" pitchFamily="34" charset="0"/>
                <a:cs typeface="Arial" panose="020B0604020202020204" pitchFamily="34" charset="0"/>
              </a:rPr>
              <a:t>time paths of industrial emissions</a:t>
            </a:r>
            <a:r>
              <a:rPr lang="en-US" sz="2400" b="1" dirty="0">
                <a:effectLst/>
                <a:latin typeface="Times New Roman" panose="02020603050405020304" pitchFamily="18" charset="0"/>
                <a:ea typeface="Calibri" panose="020F0502020204030204" pitchFamily="34" charset="0"/>
                <a:cs typeface="Arial" panose="020B0604020202020204" pitchFamily="34" charset="0"/>
              </a:rPr>
              <a:t>, has been developed. </a:t>
            </a:r>
          </a:p>
          <a:p>
            <a:pPr>
              <a:lnSpc>
                <a:spcPct val="107000"/>
              </a:lnSpc>
              <a:spcAft>
                <a:spcPts val="800"/>
              </a:spcAft>
            </a:pPr>
            <a:r>
              <a:rPr lang="en-US" sz="2400" b="1" u="sng"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2.c.</a:t>
            </a:r>
            <a:r>
              <a:rPr lang="en-US" sz="2400" b="1" dirty="0">
                <a:effectLst/>
                <a:latin typeface="Times New Roman" panose="02020603050405020304" pitchFamily="18" charset="0"/>
                <a:ea typeface="Calibri" panose="020F0502020204030204" pitchFamily="34" charset="0"/>
                <a:cs typeface="Arial" panose="020B0604020202020204" pitchFamily="34" charset="0"/>
              </a:rPr>
              <a:t> The </a:t>
            </a:r>
            <a:r>
              <a:rPr lang="en-US" sz="2400" b="1"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general function of the time path of the CO</a:t>
            </a:r>
            <a:r>
              <a:rPr lang="en-US" sz="2400" b="1" baseline="-25000"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2</a:t>
            </a:r>
            <a:r>
              <a:rPr lang="en-US" sz="2400" b="1" dirty="0">
                <a:solidFill>
                  <a:srgbClr val="7030A0"/>
                </a:solidFill>
                <a:effectLst/>
                <a:latin typeface="Times New Roman" panose="02020603050405020304" pitchFamily="18" charset="0"/>
                <a:ea typeface="Calibri" panose="020F0502020204030204" pitchFamily="34" charset="0"/>
                <a:cs typeface="Arial" panose="020B0604020202020204" pitchFamily="34" charset="0"/>
              </a:rPr>
              <a:t> concentration of the natural system under the influence of industrial emissions</a:t>
            </a:r>
            <a:r>
              <a:rPr lang="en-US" sz="2400" b="1" dirty="0">
                <a:effectLst/>
                <a:latin typeface="Times New Roman" panose="02020603050405020304" pitchFamily="18" charset="0"/>
                <a:ea typeface="Calibri" panose="020F0502020204030204" pitchFamily="34" charset="0"/>
                <a:cs typeface="Arial" panose="020B0604020202020204" pitchFamily="34" charset="0"/>
              </a:rPr>
              <a:t>, has been determined for arbitrary initial conditions and parameters of the industrial emission function. </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0803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944E06-362C-3757-BADC-A0DE78EC46A9}"/>
              </a:ext>
            </a:extLst>
          </p:cNvPr>
          <p:cNvSpPr>
            <a:spLocks noGrp="1"/>
          </p:cNvSpPr>
          <p:nvPr>
            <p:ph type="sldNum" sz="quarter" idx="12"/>
          </p:nvPr>
        </p:nvSpPr>
        <p:spPr/>
        <p:txBody>
          <a:bodyPr/>
          <a:lstStyle/>
          <a:p>
            <a:fld id="{AB30E044-96F3-49BB-8843-B9D1910E0975}" type="slidenum">
              <a:rPr lang="en-SE" smtClean="0"/>
              <a:t>62</a:t>
            </a:fld>
            <a:endParaRPr lang="en-SE"/>
          </a:p>
        </p:txBody>
      </p:sp>
      <p:sp>
        <p:nvSpPr>
          <p:cNvPr id="4" name="TextBox 3">
            <a:extLst>
              <a:ext uri="{FF2B5EF4-FFF2-40B4-BE49-F238E27FC236}">
                <a16:creationId xmlns:a16="http://schemas.microsoft.com/office/drawing/2014/main" id="{4A5271BB-5AE8-7E39-A58B-19898A4ADE53}"/>
              </a:ext>
            </a:extLst>
          </p:cNvPr>
          <p:cNvSpPr txBox="1"/>
          <p:nvPr/>
        </p:nvSpPr>
        <p:spPr>
          <a:xfrm>
            <a:off x="1035728" y="1280192"/>
            <a:ext cx="10120544" cy="454085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1" i="1" u="sng"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Calibri" panose="020F0502020204030204" pitchFamily="34" charset="0"/>
                <a:cs typeface="Arial" panose="020B0604020202020204" pitchFamily="34" charset="0"/>
              </a:rPr>
              <a:t>OBSERVATIONS 3.</a:t>
            </a:r>
          </a:p>
          <a:p>
            <a:pPr>
              <a:lnSpc>
                <a:spcPct val="107000"/>
              </a:lnSpc>
              <a:spcAft>
                <a:spcPts val="800"/>
              </a:spcAft>
            </a:pPr>
            <a:endPar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US" sz="2000" b="1"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3.a.</a:t>
            </a:r>
            <a:r>
              <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The CO</a:t>
            </a:r>
            <a:r>
              <a:rPr lang="en-US" sz="2000" b="1" baseline="-250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2</a:t>
            </a:r>
            <a:r>
              <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time path function </a:t>
            </a:r>
            <a:r>
              <a:rPr lang="en-US" sz="2000" b="1" dirty="0">
                <a:effectLst/>
                <a:latin typeface="Times New Roman" panose="02020603050405020304" pitchFamily="18" charset="0"/>
                <a:ea typeface="Calibri" panose="020F0502020204030204" pitchFamily="34" charset="0"/>
                <a:cs typeface="Arial" panose="020B0604020202020204" pitchFamily="34" charset="0"/>
              </a:rPr>
              <a:t>has been analytically verified and empirically tested and found to be able to </a:t>
            </a:r>
            <a:r>
              <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reproduce the historical CO</a:t>
            </a:r>
            <a:r>
              <a:rPr lang="en-US" sz="2000" b="1" baseline="-25000"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2</a:t>
            </a:r>
            <a:r>
              <a:rPr lang="en-US" sz="20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 observations </a:t>
            </a:r>
            <a:r>
              <a:rPr lang="en-US" sz="2000" b="1" dirty="0">
                <a:effectLst/>
                <a:latin typeface="Times New Roman" panose="02020603050405020304" pitchFamily="18" charset="0"/>
                <a:ea typeface="Calibri" panose="020F0502020204030204" pitchFamily="34" charset="0"/>
                <a:cs typeface="Arial" panose="020B0604020202020204" pitchFamily="34" charset="0"/>
              </a:rPr>
              <a:t>with high precision. </a:t>
            </a:r>
          </a:p>
          <a:p>
            <a:pPr>
              <a:lnSpc>
                <a:spcPct val="107000"/>
              </a:lnSpc>
              <a:spcAft>
                <a:spcPts val="800"/>
              </a:spcAft>
            </a:pPr>
            <a:r>
              <a:rPr lang="en-US" sz="2000" b="1"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3.b.</a:t>
            </a:r>
            <a:r>
              <a:rPr lang="en-US" sz="2000" b="1" dirty="0">
                <a:effectLst/>
                <a:latin typeface="Times New Roman" panose="02020603050405020304" pitchFamily="18" charset="0"/>
                <a:ea typeface="Calibri" panose="020F0502020204030204" pitchFamily="34" charset="0"/>
                <a:cs typeface="Arial" panose="020B0604020202020204" pitchFamily="34" charset="0"/>
              </a:rPr>
              <a:t> The time paths of the </a:t>
            </a:r>
            <a:r>
              <a:rPr lang="en-US" sz="20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future CO</a:t>
            </a:r>
            <a:r>
              <a:rPr lang="en-US" sz="2000" b="1" baseline="-25000"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2</a:t>
            </a:r>
            <a:r>
              <a:rPr lang="en-US" sz="20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concentrations </a:t>
            </a:r>
            <a:r>
              <a:rPr lang="en-US" sz="2000" b="1" dirty="0">
                <a:effectLst/>
                <a:latin typeface="Times New Roman" panose="02020603050405020304" pitchFamily="18" charset="0"/>
                <a:ea typeface="Calibri" panose="020F0502020204030204" pitchFamily="34" charset="0"/>
                <a:cs typeface="Arial" panose="020B0604020202020204" pitchFamily="34" charset="0"/>
              </a:rPr>
              <a:t>have also been calculated, </a:t>
            </a:r>
            <a:r>
              <a:rPr lang="en-US" sz="20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for </a:t>
            </a:r>
            <a:r>
              <a:rPr lang="en-US" sz="2000" b="1" dirty="0">
                <a:effectLst/>
                <a:latin typeface="Times New Roman" panose="02020603050405020304" pitchFamily="18" charset="0"/>
                <a:ea typeface="Calibri" panose="020F0502020204030204" pitchFamily="34" charset="0"/>
                <a:cs typeface="Arial" panose="020B0604020202020204" pitchFamily="34" charset="0"/>
              </a:rPr>
              <a:t>six</a:t>
            </a:r>
            <a:r>
              <a:rPr lang="en-US" sz="2000" b="1" dirty="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 alternative levels of change of the industrial emissions</a:t>
            </a:r>
            <a:r>
              <a:rPr lang="en-US" sz="2000" b="1" dirty="0">
                <a:effectLst/>
                <a:latin typeface="Times New Roman" panose="02020603050405020304" pitchFamily="18" charset="0"/>
                <a:ea typeface="Calibri" panose="020F0502020204030204" pitchFamily="34" charset="0"/>
                <a:cs typeface="Arial" panose="020B0604020202020204" pitchFamily="34" charset="0"/>
              </a:rPr>
              <a:t>, from -1.5 Gt/year to +1.0 Gt/year, from the year 2022 until 2100. </a:t>
            </a:r>
          </a:p>
          <a:p>
            <a:pPr>
              <a:lnSpc>
                <a:spcPct val="107000"/>
              </a:lnSpc>
              <a:spcAft>
                <a:spcPts val="800"/>
              </a:spcAft>
            </a:pPr>
            <a:r>
              <a:rPr lang="en-US" sz="2000" b="1"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3.c.</a:t>
            </a:r>
            <a:r>
              <a:rPr lang="en-US" sz="2000" b="1" dirty="0">
                <a:effectLst/>
                <a:latin typeface="Times New Roman" panose="02020603050405020304" pitchFamily="18" charset="0"/>
                <a:ea typeface="Calibri" panose="020F0502020204030204" pitchFamily="34" charset="0"/>
                <a:cs typeface="Arial" panose="020B0604020202020204" pitchFamily="34" charset="0"/>
              </a:rPr>
              <a:t> The net CO</a:t>
            </a:r>
            <a:r>
              <a:rPr lang="en-US" sz="20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000" b="1" dirty="0">
                <a:effectLst/>
                <a:latin typeface="Times New Roman" panose="02020603050405020304" pitchFamily="18" charset="0"/>
                <a:ea typeface="Calibri" panose="020F0502020204030204" pitchFamily="34" charset="0"/>
                <a:cs typeface="Arial" panose="020B0604020202020204" pitchFamily="34" charset="0"/>
              </a:rPr>
              <a:t> emissions can be reduced over time, if sustainable forestry is gradually intensified. The rational intensity of this investment process has been determined. </a:t>
            </a:r>
          </a:p>
          <a:p>
            <a:pPr>
              <a:lnSpc>
                <a:spcPct val="107000"/>
              </a:lnSpc>
              <a:spcAft>
                <a:spcPts val="800"/>
              </a:spcAft>
            </a:pPr>
            <a:r>
              <a:rPr lang="en-US" sz="2000" b="1"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3.d.</a:t>
            </a:r>
            <a:r>
              <a:rPr lang="en-US" sz="2000" b="1" dirty="0">
                <a:effectLst/>
                <a:latin typeface="Times New Roman" panose="02020603050405020304" pitchFamily="18" charset="0"/>
                <a:ea typeface="Calibri" panose="020F0502020204030204" pitchFamily="34" charset="0"/>
                <a:cs typeface="Arial" panose="020B0604020202020204" pitchFamily="34" charset="0"/>
              </a:rPr>
              <a:t> An explicit function for the </a:t>
            </a:r>
            <a:r>
              <a:rPr lang="en-US" sz="20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optimal forestry intensification level</a:t>
            </a:r>
            <a:r>
              <a:rPr lang="en-US" sz="2000" b="1" dirty="0">
                <a:effectLst/>
                <a:latin typeface="Times New Roman" panose="02020603050405020304" pitchFamily="18" charset="0"/>
                <a:ea typeface="Calibri" panose="020F0502020204030204" pitchFamily="34" charset="0"/>
                <a:cs typeface="Arial" panose="020B0604020202020204" pitchFamily="34" charset="0"/>
              </a:rPr>
              <a:t>, based on all CO</a:t>
            </a:r>
            <a:r>
              <a:rPr lang="en-US" sz="20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000" b="1" dirty="0">
                <a:effectLst/>
                <a:latin typeface="Times New Roman" panose="02020603050405020304" pitchFamily="18" charset="0"/>
                <a:ea typeface="Calibri" panose="020F0502020204030204" pitchFamily="34" charset="0"/>
                <a:cs typeface="Arial" panose="020B0604020202020204" pitchFamily="34" charset="0"/>
              </a:rPr>
              <a:t> time path function parameters, the marginal cost of the CO</a:t>
            </a:r>
            <a:r>
              <a:rPr lang="en-US" sz="2000" b="1"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US" sz="2000" b="1" dirty="0">
                <a:effectLst/>
                <a:latin typeface="Times New Roman" panose="02020603050405020304" pitchFamily="18" charset="0"/>
                <a:ea typeface="Calibri" panose="020F0502020204030204" pitchFamily="34" charset="0"/>
                <a:cs typeface="Arial" panose="020B0604020202020204" pitchFamily="34" charset="0"/>
              </a:rPr>
              <a:t> concentration, time interval parameters, rate of interest and cost function parameters, </a:t>
            </a:r>
            <a:r>
              <a:rPr lang="en-US" sz="20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has been derived. </a:t>
            </a:r>
            <a:endPar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2318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CA5B79-4073-0412-5481-EDB389BA8D5F}"/>
              </a:ext>
            </a:extLst>
          </p:cNvPr>
          <p:cNvSpPr>
            <a:spLocks noGrp="1"/>
          </p:cNvSpPr>
          <p:nvPr>
            <p:ph type="sldNum" sz="quarter" idx="12"/>
          </p:nvPr>
        </p:nvSpPr>
        <p:spPr/>
        <p:txBody>
          <a:bodyPr/>
          <a:lstStyle/>
          <a:p>
            <a:fld id="{AB30E044-96F3-49BB-8843-B9D1910E0975}" type="slidenum">
              <a:rPr lang="en-SE" smtClean="0"/>
              <a:t>63</a:t>
            </a:fld>
            <a:endParaRPr lang="en-SE"/>
          </a:p>
        </p:txBody>
      </p:sp>
      <p:sp>
        <p:nvSpPr>
          <p:cNvPr id="4" name="TextBox 3">
            <a:extLst>
              <a:ext uri="{FF2B5EF4-FFF2-40B4-BE49-F238E27FC236}">
                <a16:creationId xmlns:a16="http://schemas.microsoft.com/office/drawing/2014/main" id="{FEF580DC-1DCC-8AE4-7710-399A4933D35D}"/>
              </a:ext>
            </a:extLst>
          </p:cNvPr>
          <p:cNvSpPr txBox="1"/>
          <p:nvPr/>
        </p:nvSpPr>
        <p:spPr>
          <a:xfrm>
            <a:off x="579267" y="390851"/>
            <a:ext cx="10855172" cy="5957465"/>
          </a:xfrm>
          <a:prstGeom prst="rect">
            <a:avLst/>
          </a:prstGeom>
          <a:noFill/>
        </p:spPr>
        <p:txBody>
          <a:bodyPr wrap="square">
            <a:spAutoFit/>
          </a:bodyPr>
          <a:lstStyle/>
          <a:p>
            <a:pPr>
              <a:lnSpc>
                <a:spcPct val="107000"/>
              </a:lnSpc>
              <a:spcAft>
                <a:spcPts val="800"/>
              </a:spcAft>
            </a:pPr>
            <a:r>
              <a:rPr lang="en-US" sz="3200" b="1" u="sng"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Optimal management of the climate: FIRST STEP:</a:t>
            </a:r>
          </a:p>
          <a:p>
            <a:pPr>
              <a:lnSpc>
                <a:spcPct val="107000"/>
              </a:lnSpc>
              <a:spcAft>
                <a:spcPts val="800"/>
              </a:spcAft>
            </a:pPr>
            <a:endParaRPr lang="en-US" sz="2400" b="1" dirty="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As a </a:t>
            </a:r>
            <a:r>
              <a:rPr lang="en-US" sz="2400" b="1" i="1" dirty="0">
                <a:solidFill>
                  <a:srgbClr val="FF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first step</a:t>
            </a:r>
            <a:r>
              <a:rPr lang="en-US" sz="2400" b="1" dirty="0">
                <a:effectLst/>
                <a:latin typeface="Times New Roman" panose="02020603050405020304" pitchFamily="18" charset="0"/>
                <a:ea typeface="Calibri" panose="020F0502020204030204" pitchFamily="34" charset="0"/>
                <a:cs typeface="Arial" panose="020B0604020202020204" pitchFamily="34" charset="0"/>
              </a:rPr>
              <a:t>, we have to know, and agree about, </a:t>
            </a:r>
            <a:r>
              <a:rPr lang="en-US" sz="2400" b="1" dirty="0">
                <a:solidFill>
                  <a:srgbClr val="FF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the economic value of decreasing the CO</a:t>
            </a:r>
            <a:r>
              <a:rPr lang="en-US" sz="2400" b="1" baseline="-25000" dirty="0">
                <a:solidFill>
                  <a:srgbClr val="FF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2</a:t>
            </a:r>
            <a:r>
              <a:rPr lang="en-US" sz="2400" b="1" dirty="0">
                <a:solidFill>
                  <a:srgbClr val="FF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concentration by 1 ppm</a:t>
            </a:r>
            <a:r>
              <a:rPr lang="en-US" sz="2400" b="1" dirty="0">
                <a:effectLst/>
                <a:latin typeface="Times New Roman" panose="02020603050405020304" pitchFamily="18" charset="0"/>
                <a:ea typeface="Calibri" panose="020F0502020204030204" pitchFamily="34" charset="0"/>
                <a:cs typeface="Arial" panose="020B0604020202020204" pitchFamily="34" charset="0"/>
              </a:rPr>
              <a:t>. </a:t>
            </a:r>
          </a:p>
          <a:p>
            <a:pPr>
              <a:lnSpc>
                <a:spcPct val="107000"/>
              </a:lnSpc>
              <a:spcAft>
                <a:spcPts val="800"/>
              </a:spcAft>
            </a:pPr>
            <a:endParaRPr lang="en-US" sz="2400" b="1" dirty="0">
              <a:latin typeface="Times New Roman" panose="02020603050405020304" pitchFamily="18" charset="0"/>
              <a:ea typeface="Calibri" panose="020F0502020204030204" pitchFamily="34" charset="0"/>
              <a:cs typeface="Arial" panose="020B0604020202020204" pitchFamily="34" charset="0"/>
            </a:endParaRPr>
          </a:p>
          <a:p>
            <a:pPr>
              <a:lnSpc>
                <a:spcPct val="107000"/>
              </a:lnSpc>
              <a:spcAft>
                <a:spcPts val="800"/>
              </a:spcAft>
            </a:pPr>
            <a:r>
              <a:rPr lang="en-US" sz="2400" b="1" i="1" dirty="0">
                <a:solidFill>
                  <a:srgbClr val="FF0000"/>
                </a:solidFill>
                <a:effectLst/>
                <a:highlight>
                  <a:srgbClr val="FFFF00"/>
                </a:highlight>
                <a:latin typeface="Times New Roman" panose="02020603050405020304" pitchFamily="18" charset="0"/>
                <a:ea typeface="Calibri" panose="020F0502020204030204" pitchFamily="34" charset="0"/>
                <a:cs typeface="Arial" panose="020B0604020202020204" pitchFamily="34" charset="0"/>
              </a:rPr>
              <a:t>(If we can not agree about that, we will not agree about rational investment levels in emission reductions and/or optimal areas of intensified forestry.) </a:t>
            </a:r>
          </a:p>
          <a:p>
            <a:pPr>
              <a:lnSpc>
                <a:spcPct val="107000"/>
              </a:lnSpc>
              <a:spcAft>
                <a:spcPts val="800"/>
              </a:spcAft>
            </a:pPr>
            <a:endParaRPr lang="en-US" sz="2400" b="1"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400" b="1" dirty="0">
                <a:effectLst/>
                <a:latin typeface="Times New Roman" panose="02020603050405020304" pitchFamily="18" charset="0"/>
                <a:ea typeface="Calibri" panose="020F0502020204030204" pitchFamily="34" charset="0"/>
                <a:cs typeface="Arial" panose="020B0604020202020204" pitchFamily="34" charset="0"/>
              </a:rPr>
              <a:t>For these reasons, </a:t>
            </a:r>
            <a:r>
              <a:rPr lang="en-US" sz="2400" b="1"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the author hopes and suggests that United Nations initiates an international research and negotiation process where the fundamental principles and facts of relevance to managing the CO</a:t>
            </a:r>
            <a:r>
              <a:rPr lang="en-US" sz="2400" b="1" baseline="-250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2</a:t>
            </a:r>
            <a:r>
              <a:rPr lang="en-US" sz="2400" b="1"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 concentration problem are in focus. </a:t>
            </a:r>
            <a:r>
              <a:rPr lang="en-US" sz="2400" b="1" dirty="0">
                <a:effectLst/>
                <a:latin typeface="Times New Roman" panose="02020603050405020304" pitchFamily="18" charset="0"/>
                <a:ea typeface="Calibri" panose="020F0502020204030204" pitchFamily="34" charset="0"/>
                <a:cs typeface="Arial" panose="020B0604020202020204" pitchFamily="34" charset="0"/>
              </a:rPr>
              <a:t>In this work, the analyses and results presented in this paper can hopefully be useful as a starting point.</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59017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55000">
              <a:schemeClr val="accent1">
                <a:lumMod val="45000"/>
                <a:lumOff val="55000"/>
              </a:schemeClr>
            </a:gs>
            <a:gs pos="63000">
              <a:schemeClr val="accent1">
                <a:lumMod val="45000"/>
                <a:lumOff val="55000"/>
              </a:schemeClr>
            </a:gs>
            <a:gs pos="89381">
              <a:schemeClr val="accent1">
                <a:lumMod val="20000"/>
                <a:lumOff val="80000"/>
              </a:schemeClr>
            </a:gs>
            <a:gs pos="8855">
              <a:srgbClr val="FFFF00"/>
            </a:gs>
            <a:gs pos="70000">
              <a:schemeClr val="accent1">
                <a:lumMod val="30000"/>
                <a:lumOff val="70000"/>
              </a:schemeClr>
            </a:gs>
          </a:gsLst>
          <a:lin ang="2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0238-A6B2-7207-78EC-7C355EF51DF9}"/>
              </a:ext>
            </a:extLst>
          </p:cNvPr>
          <p:cNvSpPr>
            <a:spLocks noGrp="1"/>
          </p:cNvSpPr>
          <p:nvPr>
            <p:ph type="title"/>
          </p:nvPr>
        </p:nvSpPr>
        <p:spPr>
          <a:xfrm>
            <a:off x="980242" y="88814"/>
            <a:ext cx="10515600" cy="1325563"/>
          </a:xfrm>
        </p:spPr>
        <p:txBody>
          <a:bodyPr>
            <a:normAutofit/>
          </a:bodyPr>
          <a:lstStyle/>
          <a:p>
            <a:r>
              <a:rPr lang="sv-SE" sz="5400" b="1" i="1" u="sng" dirty="0" err="1">
                <a:solidFill>
                  <a:srgbClr val="0070C0"/>
                </a:solidFill>
              </a:rPr>
              <a:t>Conclusions</a:t>
            </a:r>
            <a:r>
              <a:rPr lang="sv-SE" sz="5400" b="1" i="1" u="sng" dirty="0">
                <a:solidFill>
                  <a:srgbClr val="0070C0"/>
                </a:solidFill>
              </a:rPr>
              <a:t>:</a:t>
            </a:r>
            <a:endParaRPr lang="en-US" sz="5400" b="1" i="1" u="sng" dirty="0">
              <a:solidFill>
                <a:srgbClr val="0070C0"/>
              </a:solidFill>
            </a:endParaRPr>
          </a:p>
        </p:txBody>
      </p:sp>
      <p:sp>
        <p:nvSpPr>
          <p:cNvPr id="3" name="Content Placeholder 2">
            <a:extLst>
              <a:ext uri="{FF2B5EF4-FFF2-40B4-BE49-F238E27FC236}">
                <a16:creationId xmlns:a16="http://schemas.microsoft.com/office/drawing/2014/main" id="{3CDBEDFC-B37B-2E81-34C9-9CB69F3F33EB}"/>
              </a:ext>
            </a:extLst>
          </p:cNvPr>
          <p:cNvSpPr>
            <a:spLocks noGrp="1"/>
          </p:cNvSpPr>
          <p:nvPr>
            <p:ph idx="1"/>
          </p:nvPr>
        </p:nvSpPr>
        <p:spPr/>
        <p:txBody>
          <a:bodyPr>
            <a:normAutofit/>
          </a:bodyPr>
          <a:lstStyle/>
          <a:p>
            <a:pPr marL="0" indent="0">
              <a:buNone/>
            </a:pPr>
            <a:endParaRPr lang="sv-SE" dirty="0"/>
          </a:p>
          <a:p>
            <a:endParaRPr lang="sv-SE" dirty="0"/>
          </a:p>
          <a:p>
            <a:pPr marL="0" indent="0">
              <a:buNone/>
            </a:pPr>
            <a:endParaRPr lang="sv-SE" dirty="0"/>
          </a:p>
          <a:p>
            <a:pPr marL="0" indent="0">
              <a:buNone/>
            </a:pPr>
            <a:endParaRPr lang="en-US" dirty="0"/>
          </a:p>
        </p:txBody>
      </p:sp>
      <p:sp>
        <p:nvSpPr>
          <p:cNvPr id="4" name="Slide Number Placeholder 3">
            <a:extLst>
              <a:ext uri="{FF2B5EF4-FFF2-40B4-BE49-F238E27FC236}">
                <a16:creationId xmlns:a16="http://schemas.microsoft.com/office/drawing/2014/main" id="{EFB5ACC7-3729-BA58-1B6F-0CE378241DC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010B52F-D16A-8B7B-E8CD-E1BBAE9B810B}"/>
              </a:ext>
            </a:extLst>
          </p:cNvPr>
          <p:cNvSpPr txBox="1"/>
          <p:nvPr/>
        </p:nvSpPr>
        <p:spPr>
          <a:xfrm>
            <a:off x="1596500" y="1414377"/>
            <a:ext cx="8385700" cy="476258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The differential equation of the CO</a:t>
            </a:r>
            <a:r>
              <a:rPr kumimoji="0" lang="en-US" sz="1800" b="1" i="0"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2</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concentration in the atmosphere:</a:t>
            </a:r>
          </a:p>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Calibri" panose="020F0502020204030204" pitchFamily="34" charset="0"/>
                <a:cs typeface="Arial" panose="020B0604020202020204" pitchFamily="34" charset="0"/>
              </a:rPr>
              <a:t>Fundamental theory, mathematics and statistical estimation.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Time path of the CO</a:t>
            </a:r>
            <a:r>
              <a:rPr kumimoji="0" lang="en-US" sz="1800" b="1" i="0"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2</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concentration: </a:t>
            </a:r>
          </a:p>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Calibri" panose="020F0502020204030204" pitchFamily="34" charset="0"/>
                <a:cs typeface="Arial" panose="020B0604020202020204" pitchFamily="34" charset="0"/>
              </a:rPr>
              <a:t>Determined without and with arbitrary industrial emissions.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Historical CO</a:t>
            </a:r>
            <a:r>
              <a:rPr kumimoji="0" lang="en-US" sz="1800" b="1" i="0"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2</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observations:</a:t>
            </a:r>
          </a:p>
          <a:p>
            <a:pPr marL="0" marR="0" lvl="0" indent="0" algn="r" defTabSz="914400" rtl="0" eaLnBrk="1" fontAlgn="auto" latinLnBrk="0" hangingPunct="1">
              <a:lnSpc>
                <a:spcPct val="107000"/>
              </a:lnSpc>
              <a:spcBef>
                <a:spcPts val="0"/>
              </a:spcBef>
              <a:spcAft>
                <a:spcPts val="800"/>
              </a:spcAft>
              <a:buClrTx/>
              <a:buSzTx/>
              <a:buFontTx/>
              <a:buNone/>
              <a:tabLst/>
              <a:defRPr/>
            </a:pPr>
            <a:r>
              <a:rPr lang="en-US" b="1" dirty="0">
                <a:solidFill>
                  <a:srgbClr val="FF0000"/>
                </a:solidFill>
                <a:highlight>
                  <a:srgbClr val="FFFF00"/>
                </a:highlight>
                <a:latin typeface="Times New Roman" panose="02020603050405020304" pitchFamily="18" charset="0"/>
                <a:ea typeface="Calibri" panose="020F0502020204030204" pitchFamily="34" charset="0"/>
                <a:cs typeface="Arial" panose="020B0604020202020204" pitchFamily="34" charset="0"/>
              </a:rPr>
              <a:t> </a:t>
            </a:r>
            <a:r>
              <a:rPr kumimoji="0" lang="en-US" sz="18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Calibri" panose="020F0502020204030204" pitchFamily="34" charset="0"/>
                <a:cs typeface="Arial" panose="020B0604020202020204" pitchFamily="34" charset="0"/>
              </a:rPr>
              <a:t>Reproduced by the model.</a:t>
            </a:r>
            <a:r>
              <a:rPr kumimoji="0" lang="en-US" sz="18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Calibri" panose="020F0502020204030204" pitchFamily="34" charset="0"/>
                <a:cs typeface="Arial" panose="020B0604020202020204" pitchFamily="34" charset="0"/>
              </a:rPr>
              <a:t>	</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The CO</a:t>
            </a:r>
            <a:r>
              <a:rPr kumimoji="0" lang="en-US" sz="1800" b="1" i="0"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2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concentration equilibrium:</a:t>
            </a:r>
          </a:p>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Calibri" panose="020F0502020204030204" pitchFamily="34" charset="0"/>
                <a:cs typeface="Arial" panose="020B0604020202020204" pitchFamily="34" charset="0"/>
              </a:rPr>
              <a:t>Exists, is unique and stable.</a:t>
            </a:r>
            <a:endParaRPr kumimoji="0" lang="en-US" sz="16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Intensified sustainable forestry: </a:t>
            </a:r>
          </a:p>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Calibri" panose="020F0502020204030204" pitchFamily="34" charset="0"/>
                <a:cs typeface="Arial" panose="020B0604020202020204" pitchFamily="34" charset="0"/>
              </a:rPr>
              <a:t>Reduces the future CO</a:t>
            </a:r>
            <a:r>
              <a:rPr kumimoji="0" lang="en-US" sz="1800" b="1" i="0" u="none" strike="noStrike" kern="1200" cap="none" spc="0" normalizeH="0" baseline="-25000" noProof="0" dirty="0">
                <a:ln>
                  <a:noFill/>
                </a:ln>
                <a:solidFill>
                  <a:srgbClr val="FF0000"/>
                </a:solidFill>
                <a:effectLst/>
                <a:highlight>
                  <a:srgbClr val="FFFF00"/>
                </a:highlight>
                <a:uLnTx/>
                <a:uFillTx/>
                <a:latin typeface="Times New Roman" panose="02020603050405020304" pitchFamily="18" charset="0"/>
                <a:ea typeface="Calibri" panose="020F0502020204030204" pitchFamily="34" charset="0"/>
                <a:cs typeface="Arial" panose="020B0604020202020204" pitchFamily="34" charset="0"/>
              </a:rPr>
              <a:t>2 </a:t>
            </a:r>
            <a:r>
              <a:rPr kumimoji="0" lang="en-US" sz="18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Calibri" panose="020F0502020204030204" pitchFamily="34" charset="0"/>
                <a:cs typeface="Arial" panose="020B0604020202020204" pitchFamily="34" charset="0"/>
              </a:rPr>
              <a:t>concentration.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The optimal forestry intensification level: </a:t>
            </a:r>
          </a:p>
          <a:p>
            <a:pPr marL="0" marR="0" lvl="0" indent="0" algn="r"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Calibri" panose="020F0502020204030204" pitchFamily="34" charset="0"/>
                <a:cs typeface="Arial" panose="020B0604020202020204" pitchFamily="34" charset="0"/>
              </a:rPr>
              <a:t>Is determined as an explicit function of all parameters.</a:t>
            </a:r>
            <a:endParaRPr kumimoji="0" lang="en-US" sz="1600" b="1" i="0" u="none" strike="noStrike" kern="1200" cap="none" spc="0" normalizeH="0" baseline="0" noProof="0" dirty="0">
              <a:ln>
                <a:noFill/>
              </a:ln>
              <a:solidFill>
                <a:srgbClr val="FF0000"/>
              </a:solidFill>
              <a:effectLst/>
              <a:highlight>
                <a:srgbClr val="FFFF00"/>
              </a:highligh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505269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4B4E89-F325-B91A-E972-679C9F093ED1}"/>
              </a:ext>
            </a:extLst>
          </p:cNvPr>
          <p:cNvSpPr>
            <a:spLocks noGrp="1"/>
          </p:cNvSpPr>
          <p:nvPr>
            <p:ph type="sldNum" sz="quarter" idx="12"/>
          </p:nvPr>
        </p:nvSpPr>
        <p:spPr/>
        <p:txBody>
          <a:bodyPr/>
          <a:lstStyle/>
          <a:p>
            <a:fld id="{AB30E044-96F3-49BB-8843-B9D1910E0975}" type="slidenum">
              <a:rPr lang="en-SE" smtClean="0"/>
              <a:t>65</a:t>
            </a:fld>
            <a:endParaRPr lang="en-SE"/>
          </a:p>
        </p:txBody>
      </p:sp>
      <p:sp>
        <p:nvSpPr>
          <p:cNvPr id="8" name="TextBox 7">
            <a:extLst>
              <a:ext uri="{FF2B5EF4-FFF2-40B4-BE49-F238E27FC236}">
                <a16:creationId xmlns:a16="http://schemas.microsoft.com/office/drawing/2014/main" id="{D92937CD-B38E-6574-4AD1-647FB52D98A6}"/>
              </a:ext>
            </a:extLst>
          </p:cNvPr>
          <p:cNvSpPr txBox="1"/>
          <p:nvPr/>
        </p:nvSpPr>
        <p:spPr>
          <a:xfrm>
            <a:off x="1278384" y="284085"/>
            <a:ext cx="10075416" cy="6144054"/>
          </a:xfrm>
          <a:prstGeom prst="rect">
            <a:avLst/>
          </a:prstGeom>
          <a:noFill/>
        </p:spPr>
        <p:txBody>
          <a:bodyPr wrap="square">
            <a:spAutoFit/>
          </a:bodyPr>
          <a:lstStyle/>
          <a:p>
            <a:pPr>
              <a:lnSpc>
                <a:spcPct val="107000"/>
              </a:lnSpc>
              <a:spcAft>
                <a:spcPts val="800"/>
              </a:spcAft>
            </a:pPr>
            <a:r>
              <a:rPr lang="en-US" sz="24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References</a:t>
            </a:r>
            <a:endParaRPr lang="en-US"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Braun M. (1986). Differential Equations and Their Applications. Applied Mathematics Sciences, Springer. 1986;15:546,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https://www.springer.com/gp/book/9781468493603</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Brown, S., </a:t>
            </a:r>
            <a:r>
              <a:rPr lang="en-US" sz="1600" dirty="0" err="1">
                <a:effectLst/>
                <a:latin typeface="Arial" panose="020B0604020202020204" pitchFamily="34" charset="0"/>
                <a:ea typeface="Calibri" panose="020F0502020204030204" pitchFamily="34" charset="0"/>
                <a:cs typeface="Arial" panose="020B0604020202020204" pitchFamily="34" charset="0"/>
              </a:rPr>
              <a:t>Sathaye</a:t>
            </a:r>
            <a:r>
              <a:rPr lang="en-US" sz="1600" dirty="0">
                <a:effectLst/>
                <a:latin typeface="Arial" panose="020B0604020202020204" pitchFamily="34" charset="0"/>
                <a:ea typeface="Calibri" panose="020F0502020204030204" pitchFamily="34" charset="0"/>
                <a:cs typeface="Arial" panose="020B0604020202020204" pitchFamily="34" charset="0"/>
              </a:rPr>
              <a:t>, J., </a:t>
            </a:r>
            <a:r>
              <a:rPr lang="en-US" sz="1600" dirty="0" err="1">
                <a:effectLst/>
                <a:latin typeface="Arial" panose="020B0604020202020204" pitchFamily="34" charset="0"/>
                <a:ea typeface="Calibri" panose="020F0502020204030204" pitchFamily="34" charset="0"/>
                <a:cs typeface="Arial" panose="020B0604020202020204" pitchFamily="34" charset="0"/>
              </a:rPr>
              <a:t>Cannell</a:t>
            </a:r>
            <a:r>
              <a:rPr lang="en-US" sz="1600" dirty="0">
                <a:effectLst/>
                <a:latin typeface="Arial" panose="020B0604020202020204" pitchFamily="34" charset="0"/>
                <a:ea typeface="Calibri" panose="020F0502020204030204" pitchFamily="34" charset="0"/>
                <a:cs typeface="Arial" panose="020B0604020202020204" pitchFamily="34" charset="0"/>
              </a:rPr>
              <a:t>, M., &amp; Kauppi, P. E. (1996). Mitigation of carbon emissions to the atmosphere by forest management. </a:t>
            </a:r>
            <a:r>
              <a:rPr lang="en-US" sz="1600" i="1" dirty="0">
                <a:effectLst/>
                <a:latin typeface="Arial" panose="020B0604020202020204" pitchFamily="34" charset="0"/>
                <a:ea typeface="Calibri" panose="020F0502020204030204" pitchFamily="34" charset="0"/>
                <a:cs typeface="Arial" panose="020B0604020202020204" pitchFamily="34" charset="0"/>
              </a:rPr>
              <a:t>The Commonwealth Forestry Review</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i="1" dirty="0">
                <a:effectLst/>
                <a:latin typeface="Arial" panose="020B0604020202020204" pitchFamily="34" charset="0"/>
                <a:ea typeface="Calibri" panose="020F0502020204030204" pitchFamily="34" charset="0"/>
                <a:cs typeface="Arial" panose="020B0604020202020204" pitchFamily="34" charset="0"/>
              </a:rPr>
              <a:t>75</a:t>
            </a:r>
            <a:r>
              <a:rPr lang="en-US" sz="1600" dirty="0">
                <a:effectLst/>
                <a:latin typeface="Arial" panose="020B0604020202020204" pitchFamily="34" charset="0"/>
                <a:ea typeface="Calibri" panose="020F0502020204030204" pitchFamily="34" charset="0"/>
                <a:cs typeface="Arial" panose="020B0604020202020204" pitchFamily="34" charset="0"/>
              </a:rPr>
              <a:t>(1), 80–91. </a:t>
            </a:r>
            <a:r>
              <a:rPr lang="en-US" sz="16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http://www.jstor.org/stable/42607279</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b="1"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EDGAR (2021).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Crippa</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Guizzardi</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Solazzo</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Muntean</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 Schaaf, E.,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Monforti-Ferrario</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 Banja, M., Olivier, J.G.J., Grassi, G., Rossi, S., </a:t>
            </a:r>
            <a:r>
              <a:rPr lang="en-US" sz="16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Vignati</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a:t>
            </a:r>
            <a:r>
              <a:rPr lang="en-US" sz="1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GHG emissions of all world countries - 2021 Report</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EUR 30831 EN, Publications Office of the European Union, Luxembourg, 2021, ISBN 978-92-76-41547-3, </a:t>
            </a:r>
            <a:r>
              <a:rPr lang="en-US" sz="1600" u="sng" dirty="0">
                <a:solidFill>
                  <a:srgbClr val="004494"/>
                </a:solidFill>
                <a:effectLst/>
                <a:latin typeface="Arial" panose="020B0604020202020204" pitchFamily="34" charset="0"/>
                <a:ea typeface="Calibri" panose="020F0502020204030204" pitchFamily="34" charset="0"/>
                <a:cs typeface="Arial" panose="020B0604020202020204" pitchFamily="34" charset="0"/>
                <a:hlinkClick r:id="rId4"/>
              </a:rPr>
              <a:t>doi:10.2760/173513</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u="sng" dirty="0">
                <a:solidFill>
                  <a:srgbClr val="004494"/>
                </a:solidFill>
                <a:effectLst/>
                <a:latin typeface="Arial" panose="020B0604020202020204" pitchFamily="34" charset="0"/>
                <a:ea typeface="Calibri" panose="020F0502020204030204" pitchFamily="34" charset="0"/>
                <a:cs typeface="Arial" panose="020B0604020202020204" pitchFamily="34" charset="0"/>
                <a:hlinkClick r:id="rId5"/>
              </a:rPr>
              <a:t>JRC126363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u="none" strike="noStrike" dirty="0">
                <a:solidFill>
                  <a:srgbClr val="004494"/>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Fagerberg, N., Lohmander, P., Eriksson, O., Olsson, J-O., Poudel, B.C., Bergh, J. (2022),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Evaluation of individual-tree growth models for </a:t>
            </a:r>
            <a:r>
              <a:rPr lang="en-US" sz="1600" dirty="0" err="1">
                <a:effectLst/>
                <a:latin typeface="Arial" panose="020B0604020202020204" pitchFamily="34" charset="0"/>
                <a:ea typeface="Calibri" panose="020F0502020204030204" pitchFamily="34" charset="0"/>
                <a:cs typeface="Arial" panose="020B0604020202020204" pitchFamily="34" charset="0"/>
              </a:rPr>
              <a:t>Picea</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abies</a:t>
            </a:r>
            <a:r>
              <a:rPr lang="en-US" sz="1600" dirty="0">
                <a:effectLst/>
                <a:latin typeface="Arial" panose="020B0604020202020204" pitchFamily="34" charset="0"/>
                <a:ea typeface="Calibri" panose="020F0502020204030204" pitchFamily="34" charset="0"/>
                <a:cs typeface="Arial" panose="020B0604020202020204" pitchFamily="34" charset="0"/>
              </a:rPr>
              <a:t> based on a case study of an uneven-sized stand in southern Sweden, Scandinavian Journal of Forest Research, 37:1, 45-58,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https://www.tandfonline.com/doi/pdf/10.1080/02827581.2022.2037700</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u="none" strike="noStrike" dirty="0">
                <a:solidFill>
                  <a:srgbClr val="004494"/>
                </a:solidFill>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err="1">
                <a:effectLst/>
                <a:latin typeface="Arial" panose="020B0604020202020204" pitchFamily="34" charset="0"/>
                <a:ea typeface="Calibri" panose="020F0502020204030204" pitchFamily="34" charset="0"/>
                <a:cs typeface="Arial" panose="020B0604020202020204" pitchFamily="34" charset="0"/>
              </a:rPr>
              <a:t>Favero</a:t>
            </a:r>
            <a:r>
              <a:rPr lang="en-US" sz="1600" dirty="0">
                <a:effectLst/>
                <a:latin typeface="Arial" panose="020B0604020202020204" pitchFamily="34" charset="0"/>
                <a:ea typeface="Calibri" panose="020F0502020204030204" pitchFamily="34" charset="0"/>
                <a:cs typeface="Arial" panose="020B0604020202020204" pitchFamily="34" charset="0"/>
              </a:rPr>
              <a:t>, A., </a:t>
            </a:r>
            <a:r>
              <a:rPr lang="en-US" sz="1600" dirty="0" err="1">
                <a:effectLst/>
                <a:latin typeface="Arial" panose="020B0604020202020204" pitchFamily="34" charset="0"/>
                <a:ea typeface="Calibri" panose="020F0502020204030204" pitchFamily="34" charset="0"/>
                <a:cs typeface="Arial" panose="020B0604020202020204" pitchFamily="34" charset="0"/>
              </a:rPr>
              <a:t>Daigneault</a:t>
            </a:r>
            <a:r>
              <a:rPr lang="en-US" sz="1600" dirty="0">
                <a:effectLst/>
                <a:latin typeface="Arial" panose="020B0604020202020204" pitchFamily="34" charset="0"/>
                <a:ea typeface="Calibri" panose="020F0502020204030204" pitchFamily="34" charset="0"/>
                <a:cs typeface="Arial" panose="020B0604020202020204" pitchFamily="34" charset="0"/>
              </a:rPr>
              <a:t>, A., </a:t>
            </a:r>
            <a:r>
              <a:rPr lang="en-US" sz="1600" dirty="0" err="1">
                <a:effectLst/>
                <a:latin typeface="Arial" panose="020B0604020202020204" pitchFamily="34" charset="0"/>
                <a:ea typeface="Calibri" panose="020F0502020204030204" pitchFamily="34" charset="0"/>
                <a:cs typeface="Arial" panose="020B0604020202020204" pitchFamily="34" charset="0"/>
              </a:rPr>
              <a:t>Sohngen</a:t>
            </a:r>
            <a:r>
              <a:rPr lang="en-US" sz="1600" dirty="0">
                <a:effectLst/>
                <a:latin typeface="Arial" panose="020B0604020202020204" pitchFamily="34" charset="0"/>
                <a:ea typeface="Calibri" panose="020F0502020204030204" pitchFamily="34" charset="0"/>
                <a:cs typeface="Arial" panose="020B0604020202020204" pitchFamily="34" charset="0"/>
              </a:rPr>
              <a:t>, B. (2020). Forests: Carbon sequestration, biomass energy, or both? Science Advances. 6, eaay6792,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https://www.science.org/doi/10.1126/sciadv.aay6792</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Forster, E.J., Healey, J.R., </a:t>
            </a:r>
            <a:r>
              <a:rPr lang="en-US" sz="1600" dirty="0" err="1">
                <a:effectLst/>
                <a:latin typeface="Arial" panose="020B0604020202020204" pitchFamily="34" charset="0"/>
                <a:ea typeface="Calibri" panose="020F0502020204030204" pitchFamily="34" charset="0"/>
                <a:cs typeface="Arial" panose="020B0604020202020204" pitchFamily="34" charset="0"/>
              </a:rPr>
              <a:t>Dymond</a:t>
            </a:r>
            <a:r>
              <a:rPr lang="en-US" sz="1600" dirty="0">
                <a:effectLst/>
                <a:latin typeface="Arial" panose="020B0604020202020204" pitchFamily="34" charset="0"/>
                <a:ea typeface="Calibri" panose="020F0502020204030204" pitchFamily="34" charset="0"/>
                <a:cs typeface="Arial" panose="020B0604020202020204" pitchFamily="34" charset="0"/>
              </a:rPr>
              <a:t>, C. et al. (2021). Commercial afforestation can deliver effective climate change mitigation under multiple </a:t>
            </a:r>
            <a:r>
              <a:rPr lang="en-US" sz="1600" dirty="0" err="1">
                <a:effectLst/>
                <a:latin typeface="Arial" panose="020B0604020202020204" pitchFamily="34" charset="0"/>
                <a:ea typeface="Calibri" panose="020F0502020204030204" pitchFamily="34" charset="0"/>
                <a:cs typeface="Arial" panose="020B0604020202020204" pitchFamily="34" charset="0"/>
              </a:rPr>
              <a:t>decarbonisation</a:t>
            </a:r>
            <a:r>
              <a:rPr lang="en-US" sz="1600" dirty="0">
                <a:effectLst/>
                <a:latin typeface="Arial" panose="020B0604020202020204" pitchFamily="34" charset="0"/>
                <a:ea typeface="Calibri" panose="020F0502020204030204" pitchFamily="34" charset="0"/>
                <a:cs typeface="Arial" panose="020B0604020202020204" pitchFamily="34" charset="0"/>
              </a:rPr>
              <a:t> pathways. Nature Communications 12, 3831 (2021).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8"/>
              </a:rPr>
              <a:t>https://doi.org/10.1038/s41467-021-24084-x</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4282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E4164F-CE33-B910-2C1D-07A6508675A1}"/>
              </a:ext>
            </a:extLst>
          </p:cNvPr>
          <p:cNvSpPr>
            <a:spLocks noGrp="1"/>
          </p:cNvSpPr>
          <p:nvPr>
            <p:ph type="sldNum" sz="quarter" idx="12"/>
          </p:nvPr>
        </p:nvSpPr>
        <p:spPr/>
        <p:txBody>
          <a:bodyPr/>
          <a:lstStyle/>
          <a:p>
            <a:fld id="{AB30E044-96F3-49BB-8843-B9D1910E0975}" type="slidenum">
              <a:rPr lang="en-SE" smtClean="0"/>
              <a:t>66</a:t>
            </a:fld>
            <a:endParaRPr lang="en-SE"/>
          </a:p>
        </p:txBody>
      </p:sp>
      <p:sp>
        <p:nvSpPr>
          <p:cNvPr id="6" name="TextBox 5">
            <a:extLst>
              <a:ext uri="{FF2B5EF4-FFF2-40B4-BE49-F238E27FC236}">
                <a16:creationId xmlns:a16="http://schemas.microsoft.com/office/drawing/2014/main" id="{C38FD358-081F-1397-6798-412D47E50CF1}"/>
              </a:ext>
            </a:extLst>
          </p:cNvPr>
          <p:cNvSpPr txBox="1"/>
          <p:nvPr/>
        </p:nvSpPr>
        <p:spPr>
          <a:xfrm>
            <a:off x="461639" y="244074"/>
            <a:ext cx="10821880" cy="6613926"/>
          </a:xfrm>
          <a:prstGeom prst="rect">
            <a:avLst/>
          </a:prstGeom>
          <a:noFill/>
        </p:spPr>
        <p:txBody>
          <a:bodyPr wrap="square">
            <a:spAutoFit/>
          </a:bodyPr>
          <a:lstStyle/>
          <a:p>
            <a:r>
              <a:rPr lang="en-US" sz="1600" dirty="0" err="1">
                <a:effectLst/>
                <a:latin typeface="Arial" panose="020B0604020202020204" pitchFamily="34" charset="0"/>
                <a:ea typeface="Calibri" panose="020F0502020204030204" pitchFamily="34" charset="0"/>
                <a:cs typeface="Arial" panose="020B0604020202020204" pitchFamily="34" charset="0"/>
              </a:rPr>
              <a:t>Hatami</a:t>
            </a:r>
            <a:r>
              <a:rPr lang="en-US" sz="1600" dirty="0">
                <a:effectLst/>
                <a:latin typeface="Arial" panose="020B0604020202020204" pitchFamily="34" charset="0"/>
                <a:ea typeface="Calibri" panose="020F0502020204030204" pitchFamily="34" charset="0"/>
                <a:cs typeface="Arial" panose="020B0604020202020204" pitchFamily="34" charset="0"/>
              </a:rPr>
              <a:t>, N., Lohmander, P., </a:t>
            </a:r>
            <a:r>
              <a:rPr lang="en-US" sz="1600" dirty="0" err="1">
                <a:effectLst/>
                <a:latin typeface="Arial" panose="020B0604020202020204" pitchFamily="34" charset="0"/>
                <a:ea typeface="Calibri" panose="020F0502020204030204" pitchFamily="34" charset="0"/>
                <a:cs typeface="Arial" panose="020B0604020202020204" pitchFamily="34" charset="0"/>
              </a:rPr>
              <a:t>Moayeri</a:t>
            </a:r>
            <a:r>
              <a:rPr lang="en-US" sz="1600" dirty="0">
                <a:effectLst/>
                <a:latin typeface="Arial" panose="020B0604020202020204" pitchFamily="34" charset="0"/>
                <a:ea typeface="Calibri" panose="020F0502020204030204" pitchFamily="34" charset="0"/>
                <a:cs typeface="Arial" panose="020B0604020202020204" pitchFamily="34" charset="0"/>
              </a:rPr>
              <a:t>, M.H. </a:t>
            </a:r>
            <a:r>
              <a:rPr lang="en-US" sz="1600" i="1" dirty="0">
                <a:effectLst/>
                <a:latin typeface="Arial" panose="020B0604020202020204" pitchFamily="34" charset="0"/>
                <a:ea typeface="Calibri" panose="020F0502020204030204" pitchFamily="34" charset="0"/>
                <a:cs typeface="Arial" panose="020B0604020202020204" pitchFamily="34" charset="0"/>
              </a:rPr>
              <a:t>et al.</a:t>
            </a:r>
            <a:r>
              <a:rPr lang="en-US" sz="1600" dirty="0">
                <a:effectLst/>
                <a:latin typeface="Arial" panose="020B0604020202020204" pitchFamily="34" charset="0"/>
                <a:ea typeface="Calibri" panose="020F0502020204030204" pitchFamily="34" charset="0"/>
                <a:cs typeface="Arial" panose="020B0604020202020204" pitchFamily="34" charset="0"/>
              </a:rPr>
              <a:t> (2020). A basal area increment model for individual trees in mixed continuous cover forests in Iranian Caspian forests. </a:t>
            </a:r>
            <a:r>
              <a:rPr lang="en-US" sz="1600" i="1" dirty="0">
                <a:effectLst/>
                <a:latin typeface="Arial" panose="020B0604020202020204" pitchFamily="34" charset="0"/>
                <a:ea typeface="Calibri" panose="020F0502020204030204" pitchFamily="34" charset="0"/>
                <a:cs typeface="Arial" panose="020B0604020202020204" pitchFamily="34" charset="0"/>
              </a:rPr>
              <a:t>J. For. Res.</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b="1" dirty="0">
                <a:effectLst/>
                <a:latin typeface="Arial" panose="020B0604020202020204" pitchFamily="34" charset="0"/>
                <a:ea typeface="Calibri" panose="020F0502020204030204" pitchFamily="34" charset="0"/>
                <a:cs typeface="Arial" panose="020B0604020202020204" pitchFamily="34" charset="0"/>
              </a:rPr>
              <a:t>31, </a:t>
            </a:r>
            <a:r>
              <a:rPr lang="en-US" sz="1600" dirty="0">
                <a:effectLst/>
                <a:latin typeface="Arial" panose="020B0604020202020204" pitchFamily="34" charset="0"/>
                <a:ea typeface="Calibri" panose="020F0502020204030204" pitchFamily="34" charset="0"/>
                <a:cs typeface="Arial" panose="020B0604020202020204" pitchFamily="34" charset="0"/>
              </a:rPr>
              <a:t>99–106 (2020).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https://doi.org/10.1007/s11676-018-0862-8</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Holmgren, P. (2021). The forest carbon debt illusion, Future Vistas AB, 2021-05-06,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https://www.forestindustries.se/siteassets/dokument/rapporter/report-the-forest-carbon-debt-illusion2.pdf</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b="1"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Lohmander P. (2020a). Dynamics and control of the CO2 level via a differential equation and alternative global emission strategies. Int Rob Auto J. 2020;6(1):7‒15. DOI: 10.15406/iratj.2020.06.0019,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https://medcraveonline.com/IRATJ/IRATJ-06-00197.pdf</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b="1"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Times New Roman" panose="02020603050405020304" pitchFamily="18" charset="0"/>
                <a:cs typeface="Arial" panose="020B0604020202020204" pitchFamily="34" charset="0"/>
              </a:rPr>
              <a:t>Lohmander, P. (2020b)., Optimization of continuous cover forestry expansion under the influence of global warming, International Robotics &amp; Automation Journal, Volume 6, Issue 3, 2020, 127-132. </a:t>
            </a:r>
            <a:r>
              <a:rPr lang="en-US" sz="16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5"/>
              </a:rPr>
              <a:t>https://medcraveonline.com/IRATJ/IRATJ-06-00211.pdf</a:t>
            </a:r>
            <a:r>
              <a:rPr lang="en-US" sz="1600" dirty="0">
                <a:effectLst/>
                <a:latin typeface="Arial" panose="020B0604020202020204" pitchFamily="34" charset="0"/>
                <a:ea typeface="Times New Roman" panose="02020603050405020304" pitchFamily="18" charset="0"/>
                <a:cs typeface="Arial" panose="020B0604020202020204" pitchFamily="34" charset="0"/>
              </a:rPr>
              <a:t> ,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https://medcraveonline.com/IRATJ/IRATJ-06-00211A.pdf</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Lohmander, P. (2020c). Fundamental principles of optimal utilization of forests with consideration of global warming, Central Asian Journal of Environmental Science and Technology Innovation, Volume 1, Issue 3, May and June 2020, 134-142. </a:t>
            </a:r>
            <a:r>
              <a:rPr lang="en-US" sz="1600" dirty="0" err="1">
                <a:effectLst/>
                <a:latin typeface="Arial" panose="020B0604020202020204" pitchFamily="34" charset="0"/>
                <a:ea typeface="Calibri" panose="020F0502020204030204" pitchFamily="34" charset="0"/>
                <a:cs typeface="Arial" panose="020B0604020202020204" pitchFamily="34" charset="0"/>
              </a:rPr>
              <a:t>doi</a:t>
            </a:r>
            <a:r>
              <a:rPr lang="en-US" sz="1600" dirty="0">
                <a:effectLst/>
                <a:latin typeface="Arial" panose="020B0604020202020204" pitchFamily="34" charset="0"/>
                <a:ea typeface="Calibri" panose="020F0502020204030204" pitchFamily="34" charset="0"/>
                <a:cs typeface="Arial" panose="020B0604020202020204" pitchFamily="34" charset="0"/>
              </a:rPr>
              <a:t>: 10.22034/CAJESTI.2020.03.02</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http://www.cas-press.com/article_111213.html</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http://www.cas-press.com/article_111213_5ab21574a30f6f2c7bdc0a0733234181.pdf</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Lohmander P. (2020d). Adaptive mobile firefighting resources: stochastic dynamic optimization of international cooperation. Int Rob Auto J. 2020;6(4):150‒155. DOI: 10.15406/iratj.2020.06.00213</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9"/>
              </a:rPr>
              <a:t>https://medcraveonline.com/IRATJ/IRATJ-06-00213.pdf</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2416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005DD2-49C6-FF73-4058-FE9EBDBD8F63}"/>
              </a:ext>
            </a:extLst>
          </p:cNvPr>
          <p:cNvSpPr>
            <a:spLocks noGrp="1"/>
          </p:cNvSpPr>
          <p:nvPr>
            <p:ph type="sldNum" sz="quarter" idx="12"/>
          </p:nvPr>
        </p:nvSpPr>
        <p:spPr/>
        <p:txBody>
          <a:bodyPr/>
          <a:lstStyle/>
          <a:p>
            <a:fld id="{AB30E044-96F3-49BB-8843-B9D1910E0975}" type="slidenum">
              <a:rPr lang="en-SE" smtClean="0"/>
              <a:t>67</a:t>
            </a:fld>
            <a:endParaRPr lang="en-SE"/>
          </a:p>
        </p:txBody>
      </p:sp>
      <p:sp>
        <p:nvSpPr>
          <p:cNvPr id="6" name="TextBox 5">
            <a:extLst>
              <a:ext uri="{FF2B5EF4-FFF2-40B4-BE49-F238E27FC236}">
                <a16:creationId xmlns:a16="http://schemas.microsoft.com/office/drawing/2014/main" id="{77907515-DD65-269A-18FD-A86A71478B5A}"/>
              </a:ext>
            </a:extLst>
          </p:cNvPr>
          <p:cNvSpPr txBox="1"/>
          <p:nvPr/>
        </p:nvSpPr>
        <p:spPr>
          <a:xfrm>
            <a:off x="1145219" y="470518"/>
            <a:ext cx="9019713" cy="5755422"/>
          </a:xfrm>
          <a:prstGeom prst="rect">
            <a:avLst/>
          </a:prstGeom>
          <a:noFill/>
        </p:spPr>
        <p:txBody>
          <a:bodyPr wrap="square">
            <a:spAutoFit/>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Lohmander, P. (2020e). Forest fire expansion under global warming conditions: -Multivariate estimation, function properties and predictions for 29 countries. Cent. Asian J. Environ. Sci. Technol. </a:t>
            </a:r>
            <a:r>
              <a:rPr lang="en-US" sz="1600" dirty="0" err="1">
                <a:effectLst/>
                <a:latin typeface="Arial" panose="020B0604020202020204" pitchFamily="34" charset="0"/>
                <a:ea typeface="Calibri" panose="020F0502020204030204" pitchFamily="34" charset="0"/>
                <a:cs typeface="Arial" panose="020B0604020202020204" pitchFamily="34" charset="0"/>
              </a:rPr>
              <a:t>Innov</a:t>
            </a:r>
            <a:r>
              <a:rPr lang="en-US" sz="1600" dirty="0">
                <a:effectLst/>
                <a:latin typeface="Arial" panose="020B0604020202020204" pitchFamily="34" charset="0"/>
                <a:ea typeface="Calibri" panose="020F0502020204030204" pitchFamily="34" charset="0"/>
                <a:cs typeface="Arial" panose="020B0604020202020204" pitchFamily="34" charset="0"/>
              </a:rPr>
              <a:t>., 5, 262-276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https://www.cas-press.com/article_122566_c3544cd0c21d5c077f72e985a77d30e9.pdf</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Lohmander, P. (2021a). Optimization of Forestry, Infrastructure and Fire Management. Caspian Journal of Environmental Sciences, 19: 287-316</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https://cjes.guilan.ac.ir/article_4746_197fe867639c4cc5e317b63f9f9d370b.pdf</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Lohmander P. (2021b). Optimization of distance between fire stations: effects of fire ignition probabilities, fire engine speed and road limitations, property values and weather conditions. Int Rob Auto J. 2021;7(4):112‒120. DOI: 10.15406/iratj.2021.07.0023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https://medcraveonline.com/IRATJ/IRATJ-07-00235.pdf</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Lohmander, P. (2021c). Global Stability via the Forced Global Warming Equation, Fire Control with Joint Fire Fighting Resources, and Optimal Forestry, KEYNOTE at ICASE 2021: International Conference on Applied Science &amp; Engineering, March 31, 2021.</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http://www.Lohmander.com/PL_ICASE_2021_Abstract.pdf</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http://www.Lohmander.com/PL_ICASE_2021_KEYNOTE.pdf</a:t>
            </a:r>
            <a:br>
              <a:rPr lang="en-US" sz="1600" dirty="0">
                <a:effectLst/>
                <a:latin typeface="Arial" panose="020B0604020202020204" pitchFamily="34" charset="0"/>
                <a:ea typeface="Calibri" panose="020F0502020204030204" pitchFamily="34" charset="0"/>
                <a:cs typeface="Arial" panose="020B0604020202020204" pitchFamily="34" charset="0"/>
              </a:rPr>
            </a:b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Mohammadi, Z., Lohmander, P., </a:t>
            </a:r>
            <a:r>
              <a:rPr lang="en-US" sz="1600" dirty="0" err="1">
                <a:effectLst/>
                <a:latin typeface="Arial" panose="020B0604020202020204" pitchFamily="34" charset="0"/>
                <a:ea typeface="Calibri" panose="020F0502020204030204" pitchFamily="34" charset="0"/>
                <a:cs typeface="Arial" panose="020B0604020202020204" pitchFamily="34" charset="0"/>
              </a:rPr>
              <a:t>Kašpar</a:t>
            </a:r>
            <a:r>
              <a:rPr lang="en-US" sz="1600" dirty="0">
                <a:effectLst/>
                <a:latin typeface="Arial" panose="020B0604020202020204" pitchFamily="34" charset="0"/>
                <a:ea typeface="Calibri" panose="020F0502020204030204" pitchFamily="34" charset="0"/>
                <a:cs typeface="Arial" panose="020B0604020202020204" pitchFamily="34" charset="0"/>
              </a:rPr>
              <a:t>, J. </a:t>
            </a:r>
            <a:r>
              <a:rPr lang="en-US" sz="1600" i="1" dirty="0">
                <a:effectLst/>
                <a:latin typeface="Arial" panose="020B0604020202020204" pitchFamily="34" charset="0"/>
                <a:ea typeface="Calibri" panose="020F0502020204030204" pitchFamily="34" charset="0"/>
                <a:cs typeface="Arial" panose="020B0604020202020204" pitchFamily="34" charset="0"/>
              </a:rPr>
              <a:t>et al.</a:t>
            </a:r>
            <a:r>
              <a:rPr lang="en-US" sz="1600" dirty="0">
                <a:effectLst/>
                <a:latin typeface="Arial" panose="020B0604020202020204" pitchFamily="34" charset="0"/>
                <a:ea typeface="Calibri" panose="020F0502020204030204" pitchFamily="34" charset="0"/>
                <a:cs typeface="Arial" panose="020B0604020202020204" pitchFamily="34" charset="0"/>
              </a:rPr>
              <a:t> (2021). The effect of climate factors on the size of forest wildfires (case study: Prague-East district, Czech Republic). </a:t>
            </a:r>
            <a:r>
              <a:rPr lang="en-US" sz="1600" i="1" dirty="0">
                <a:effectLst/>
                <a:latin typeface="Arial" panose="020B0604020202020204" pitchFamily="34" charset="0"/>
                <a:ea typeface="Calibri" panose="020F0502020204030204" pitchFamily="34" charset="0"/>
                <a:cs typeface="Arial" panose="020B0604020202020204" pitchFamily="34" charset="0"/>
              </a:rPr>
              <a:t>J. For. Res.</a:t>
            </a:r>
            <a:r>
              <a:rPr lang="en-US" sz="1600" dirty="0">
                <a:effectLst/>
                <a:latin typeface="Arial" panose="020B0604020202020204" pitchFamily="34" charset="0"/>
                <a:ea typeface="Calibri" panose="020F0502020204030204" pitchFamily="34" charset="0"/>
                <a:cs typeface="Arial" panose="020B0604020202020204" pitchFamily="34" charset="0"/>
              </a:rPr>
              <a:t> (2021).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https://doi.org/10.1007/s11676-021-01413-w</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0154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2F943B-4F2D-A23E-D37B-C9B12573E8F9}"/>
              </a:ext>
            </a:extLst>
          </p:cNvPr>
          <p:cNvSpPr>
            <a:spLocks noGrp="1"/>
          </p:cNvSpPr>
          <p:nvPr>
            <p:ph type="sldNum" sz="quarter" idx="12"/>
          </p:nvPr>
        </p:nvSpPr>
        <p:spPr/>
        <p:txBody>
          <a:bodyPr/>
          <a:lstStyle/>
          <a:p>
            <a:fld id="{AB30E044-96F3-49BB-8843-B9D1910E0975}" type="slidenum">
              <a:rPr lang="en-SE" smtClean="0"/>
              <a:t>68</a:t>
            </a:fld>
            <a:endParaRPr lang="en-SE"/>
          </a:p>
        </p:txBody>
      </p:sp>
      <p:sp>
        <p:nvSpPr>
          <p:cNvPr id="6" name="TextBox 5">
            <a:extLst>
              <a:ext uri="{FF2B5EF4-FFF2-40B4-BE49-F238E27FC236}">
                <a16:creationId xmlns:a16="http://schemas.microsoft.com/office/drawing/2014/main" id="{3977F9A6-8A7F-6191-FE98-2838FFF7BB2E}"/>
              </a:ext>
            </a:extLst>
          </p:cNvPr>
          <p:cNvSpPr txBox="1"/>
          <p:nvPr/>
        </p:nvSpPr>
        <p:spPr>
          <a:xfrm>
            <a:off x="1358283" y="1207364"/>
            <a:ext cx="10156055" cy="3019096"/>
          </a:xfrm>
          <a:prstGeom prst="rect">
            <a:avLst/>
          </a:prstGeom>
          <a:noFill/>
        </p:spPr>
        <p:txBody>
          <a:bodyPr wrap="square">
            <a:spAutoFit/>
          </a:bodyPr>
          <a:lstStyle/>
          <a:p>
            <a:r>
              <a:rPr lang="en-US" sz="1600" dirty="0">
                <a:effectLst/>
                <a:latin typeface="Arial" panose="020B0604020202020204" pitchFamily="34" charset="0"/>
                <a:ea typeface="Calibri" panose="020F0502020204030204" pitchFamily="34" charset="0"/>
                <a:cs typeface="Arial" panose="020B0604020202020204" pitchFamily="34" charset="0"/>
              </a:rPr>
              <a:t>NOAA (2022). Global Monitoring Laboratory, Earth System Research Laboratories, Trends in Atmospheric Carbon Dioxide, Mauna Loa CO2 records.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https://gml.noaa.gov/webdata/ccgg/trends/co2/co2_annmean_mlo.txt</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https://gml.noaa.gov/obop/mlo/</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O’Hara F. Jr. (1990). Carbon Dioxide and Climate, 3rd edition. Tennessee, Oak Ridge.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https://www.osti.gov/servlets/purl/5067232</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Solomon S, Qin D, Manning M, et al. (2007). Climate Change 2007-The Physical Science Basis. Contribution of Working Group I to the Fourth Assessment Report of the Intergovernmental Panel on Climate Change. bridge University Press. </a:t>
            </a:r>
            <a:r>
              <a:rPr lang="en-US" sz="16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https://www.ipcc.ch/site/assets/uploads/2018/02/ar4-wg1-ts-1.pdf</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473388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60000">
              <a:srgbClr val="FFFF00"/>
            </a:gs>
            <a:gs pos="100000">
              <a:srgbClr val="92D050"/>
            </a:gs>
            <a:gs pos="100000">
              <a:schemeClr val="accent4">
                <a:lumMod val="45000"/>
                <a:lumOff val="55000"/>
              </a:schemeClr>
            </a:gs>
            <a:gs pos="100000">
              <a:schemeClr val="accent4">
                <a:lumMod val="30000"/>
                <a:lumOff val="70000"/>
              </a:schemeClr>
            </a:gs>
          </a:gsLst>
          <a:lin ang="3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53B3-30DD-4B79-BE7D-33469EDBB797}"/>
              </a:ext>
            </a:extLst>
          </p:cNvPr>
          <p:cNvSpPr>
            <a:spLocks noGrp="1"/>
          </p:cNvSpPr>
          <p:nvPr>
            <p:ph type="title"/>
          </p:nvPr>
        </p:nvSpPr>
        <p:spPr>
          <a:xfrm>
            <a:off x="787940" y="1303506"/>
            <a:ext cx="10126493" cy="3151762"/>
          </a:xfrm>
        </p:spPr>
        <p:txBody>
          <a:bodyPr>
            <a:noAutofit/>
          </a:bodyPr>
          <a:lstStyle/>
          <a:p>
            <a:pPr algn="ctr"/>
            <a:r>
              <a:rPr lang="en-US" sz="6000" b="1" i="1" dirty="0">
                <a:solidFill>
                  <a:srgbClr val="0070C0"/>
                </a:solidFill>
                <a:latin typeface="Algerian" panose="04020705040A02060702" pitchFamily="82" charset="0"/>
              </a:rPr>
              <a:t>Thank you very much for your time and a most interesting conference!</a:t>
            </a:r>
            <a:endParaRPr lang="en-SE" sz="6000" b="1" i="1" dirty="0">
              <a:solidFill>
                <a:srgbClr val="0070C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BBCA432F-C6C1-4C8E-A96D-7EB267DF8126}"/>
              </a:ext>
            </a:extLst>
          </p:cNvPr>
          <p:cNvSpPr>
            <a:spLocks noGrp="1"/>
          </p:cNvSpPr>
          <p:nvPr>
            <p:ph idx="1"/>
          </p:nvPr>
        </p:nvSpPr>
        <p:spPr>
          <a:xfrm>
            <a:off x="3531140" y="4970833"/>
            <a:ext cx="7628105" cy="1254767"/>
          </a:xfrm>
        </p:spPr>
        <p:txBody>
          <a:bodyPr>
            <a:normAutofit fontScale="92500" lnSpcReduction="20000"/>
          </a:bodyPr>
          <a:lstStyle/>
          <a:p>
            <a:pPr marL="0" indent="0">
              <a:buNone/>
            </a:pPr>
            <a:r>
              <a:rPr lang="en-US" dirty="0"/>
              <a:t>Professor Dr Peter Lohmander</a:t>
            </a:r>
          </a:p>
          <a:p>
            <a:pPr marL="0" indent="0">
              <a:buNone/>
            </a:pPr>
            <a:r>
              <a:rPr lang="en-US" dirty="0">
                <a:hlinkClick r:id="rId2"/>
              </a:rPr>
              <a:t>Peter@Lohmander.com</a:t>
            </a:r>
            <a:endParaRPr lang="en-US" dirty="0"/>
          </a:p>
          <a:p>
            <a:pPr marL="0" indent="0">
              <a:buNone/>
            </a:pPr>
            <a:r>
              <a:rPr lang="en-US" dirty="0">
                <a:hlinkClick r:id="rId3"/>
              </a:rPr>
              <a:t>http://www.lohmander.com/Information/Ref.htm</a:t>
            </a:r>
            <a:endParaRPr lang="en-US" dirty="0"/>
          </a:p>
          <a:p>
            <a:endParaRPr lang="en-SE" dirty="0"/>
          </a:p>
        </p:txBody>
      </p:sp>
      <p:sp>
        <p:nvSpPr>
          <p:cNvPr id="4" name="Slide Number Placeholder 3">
            <a:extLst>
              <a:ext uri="{FF2B5EF4-FFF2-40B4-BE49-F238E27FC236}">
                <a16:creationId xmlns:a16="http://schemas.microsoft.com/office/drawing/2014/main" id="{DCD4EC6E-6DD6-4641-BD93-A9DC519493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59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F21B90-0B92-EBD1-D664-D624D6D69083}"/>
              </a:ext>
            </a:extLst>
          </p:cNvPr>
          <p:cNvSpPr>
            <a:spLocks noGrp="1"/>
          </p:cNvSpPr>
          <p:nvPr>
            <p:ph type="sldNum" sz="quarter" idx="12"/>
          </p:nvPr>
        </p:nvSpPr>
        <p:spPr/>
        <p:txBody>
          <a:bodyPr/>
          <a:lstStyle/>
          <a:p>
            <a:fld id="{AB30E044-96F3-49BB-8843-B9D1910E0975}" type="slidenum">
              <a:rPr lang="en-SE" smtClean="0"/>
              <a:t>7</a:t>
            </a:fld>
            <a:endParaRPr lang="en-SE"/>
          </a:p>
        </p:txBody>
      </p:sp>
      <p:sp>
        <p:nvSpPr>
          <p:cNvPr id="5" name="Rectangle 4">
            <a:extLst>
              <a:ext uri="{FF2B5EF4-FFF2-40B4-BE49-F238E27FC236}">
                <a16:creationId xmlns:a16="http://schemas.microsoft.com/office/drawing/2014/main" id="{22F80F22-22E9-A20D-6B57-4251087BDD4C}"/>
              </a:ext>
            </a:extLst>
          </p:cNvPr>
          <p:cNvSpPr>
            <a:spLocks noChangeArrowheads="1"/>
          </p:cNvSpPr>
          <p:nvPr/>
        </p:nvSpPr>
        <p:spPr bwMode="auto">
          <a:xfrm flipV="1">
            <a:off x="2148396" y="2201662"/>
            <a:ext cx="2119444" cy="390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1DC969D8-33BD-33CF-46B5-D8350EA969CC}"/>
              </a:ext>
            </a:extLst>
          </p:cNvPr>
          <p:cNvGraphicFramePr>
            <a:graphicFrameLocks noChangeAspect="1"/>
          </p:cNvGraphicFramePr>
          <p:nvPr>
            <p:extLst>
              <p:ext uri="{D42A27DB-BD31-4B8C-83A1-F6EECF244321}">
                <p14:modId xmlns:p14="http://schemas.microsoft.com/office/powerpoint/2010/main" val="532149589"/>
              </p:ext>
            </p:extLst>
          </p:nvPr>
        </p:nvGraphicFramePr>
        <p:xfrm>
          <a:off x="1134474" y="1324569"/>
          <a:ext cx="7704338" cy="1455938"/>
        </p:xfrm>
        <a:graphic>
          <a:graphicData uri="http://schemas.openxmlformats.org/presentationml/2006/ole">
            <mc:AlternateContent xmlns:mc="http://schemas.openxmlformats.org/markup-compatibility/2006">
              <mc:Choice xmlns:v="urn:schemas-microsoft-com:vml" Requires="v">
                <p:oleObj name="Equation" r:id="rId2" imgW="1612800" imgH="304560" progId="Equation.DSMT4">
                  <p:embed/>
                </p:oleObj>
              </mc:Choice>
              <mc:Fallback>
                <p:oleObj name="Equation" r:id="rId2" imgW="1612800" imgH="304560" progId="Equation.DSMT4">
                  <p:embed/>
                  <p:pic>
                    <p:nvPicPr>
                      <p:cNvPr id="0" name=""/>
                      <p:cNvPicPr/>
                      <p:nvPr/>
                    </p:nvPicPr>
                    <p:blipFill>
                      <a:blip r:embed="rId3"/>
                      <a:stretch>
                        <a:fillRect/>
                      </a:stretch>
                    </p:blipFill>
                    <p:spPr>
                      <a:xfrm>
                        <a:off x="1134474" y="1324569"/>
                        <a:ext cx="7704338" cy="1455938"/>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CCA95201-F4CF-2F70-2EFE-7C04D940A41B}"/>
              </a:ext>
            </a:extLst>
          </p:cNvPr>
          <p:cNvGraphicFramePr>
            <a:graphicFrameLocks noChangeAspect="1"/>
          </p:cNvGraphicFramePr>
          <p:nvPr>
            <p:extLst>
              <p:ext uri="{D42A27DB-BD31-4B8C-83A1-F6EECF244321}">
                <p14:modId xmlns:p14="http://schemas.microsoft.com/office/powerpoint/2010/main" val="1255672483"/>
              </p:ext>
            </p:extLst>
          </p:nvPr>
        </p:nvGraphicFramePr>
        <p:xfrm>
          <a:off x="1285395" y="4424671"/>
          <a:ext cx="4431372" cy="1296987"/>
        </p:xfrm>
        <a:graphic>
          <a:graphicData uri="http://schemas.openxmlformats.org/presentationml/2006/ole">
            <mc:AlternateContent xmlns:mc="http://schemas.openxmlformats.org/markup-compatibility/2006">
              <mc:Choice xmlns:v="urn:schemas-microsoft-com:vml" Requires="v">
                <p:oleObj name="Equation" r:id="rId4" imgW="1041120" imgH="304560" progId="Equation.DSMT4">
                  <p:embed/>
                </p:oleObj>
              </mc:Choice>
              <mc:Fallback>
                <p:oleObj name="Equation" r:id="rId4" imgW="1041120" imgH="304560" progId="Equation.DSMT4">
                  <p:embed/>
                  <p:pic>
                    <p:nvPicPr>
                      <p:cNvPr id="0" name=""/>
                      <p:cNvPicPr/>
                      <p:nvPr/>
                    </p:nvPicPr>
                    <p:blipFill>
                      <a:blip r:embed="rId5"/>
                      <a:stretch>
                        <a:fillRect/>
                      </a:stretch>
                    </p:blipFill>
                    <p:spPr>
                      <a:xfrm>
                        <a:off x="1285395" y="4424671"/>
                        <a:ext cx="4431372" cy="1296987"/>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41DB4D51-A5B7-E4F7-23D4-DE66EB98111A}"/>
              </a:ext>
            </a:extLst>
          </p:cNvPr>
          <p:cNvSpPr txBox="1"/>
          <p:nvPr/>
        </p:nvSpPr>
        <p:spPr>
          <a:xfrm>
            <a:off x="1134474" y="642141"/>
            <a:ext cx="3519681" cy="584775"/>
          </a:xfrm>
          <a:prstGeom prst="rect">
            <a:avLst/>
          </a:prstGeom>
          <a:noFill/>
        </p:spPr>
        <p:txBody>
          <a:bodyPr wrap="none" rtlCol="0">
            <a:spAutoFit/>
          </a:bodyPr>
          <a:lstStyle/>
          <a:p>
            <a:r>
              <a:rPr lang="sv-SE" sz="3200" b="1" dirty="0">
                <a:solidFill>
                  <a:srgbClr val="00B050"/>
                </a:solidFill>
              </a:rPr>
              <a:t>The </a:t>
            </a:r>
            <a:r>
              <a:rPr lang="sv-SE" sz="3200" b="1" dirty="0" err="1">
                <a:solidFill>
                  <a:srgbClr val="00B050"/>
                </a:solidFill>
              </a:rPr>
              <a:t>natural</a:t>
            </a:r>
            <a:r>
              <a:rPr lang="sv-SE" sz="3200" b="1" dirty="0">
                <a:solidFill>
                  <a:srgbClr val="00B050"/>
                </a:solidFill>
              </a:rPr>
              <a:t> system:</a:t>
            </a:r>
            <a:endParaRPr lang="en-US" sz="3200" b="1" dirty="0">
              <a:solidFill>
                <a:srgbClr val="00B050"/>
              </a:solidFill>
            </a:endParaRPr>
          </a:p>
        </p:txBody>
      </p:sp>
      <p:sp>
        <p:nvSpPr>
          <p:cNvPr id="15" name="TextBox 14">
            <a:extLst>
              <a:ext uri="{FF2B5EF4-FFF2-40B4-BE49-F238E27FC236}">
                <a16:creationId xmlns:a16="http://schemas.microsoft.com/office/drawing/2014/main" id="{F8103BC4-E75C-E723-F553-5005056C03D7}"/>
              </a:ext>
            </a:extLst>
          </p:cNvPr>
          <p:cNvSpPr txBox="1"/>
          <p:nvPr/>
        </p:nvSpPr>
        <p:spPr>
          <a:xfrm>
            <a:off x="1134473" y="3492719"/>
            <a:ext cx="824034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00B050"/>
                </a:solidFill>
                <a:effectLst/>
                <a:uLnTx/>
                <a:uFillTx/>
                <a:latin typeface="Calibri" panose="020F0502020204030204"/>
                <a:ea typeface="+mn-ea"/>
                <a:cs typeface="+mn-cs"/>
              </a:rPr>
              <a:t>The </a:t>
            </a:r>
            <a:r>
              <a:rPr kumimoji="0" lang="sv-SE" sz="3200" b="1" i="0" u="none" strike="noStrike" kern="1200" cap="none" spc="0" normalizeH="0" baseline="0" noProof="0" dirty="0" err="1">
                <a:ln>
                  <a:noFill/>
                </a:ln>
                <a:solidFill>
                  <a:srgbClr val="00B050"/>
                </a:solidFill>
                <a:effectLst/>
                <a:uLnTx/>
                <a:uFillTx/>
                <a:latin typeface="Calibri" panose="020F0502020204030204"/>
                <a:ea typeface="+mn-ea"/>
                <a:cs typeface="+mn-cs"/>
              </a:rPr>
              <a:t>natural</a:t>
            </a:r>
            <a:r>
              <a:rPr kumimoji="0" lang="sv-SE" sz="3200" b="1" i="0" u="none" strike="noStrike" kern="1200" cap="none" spc="0" normalizeH="0" baseline="0" noProof="0" dirty="0">
                <a:ln>
                  <a:noFill/>
                </a:ln>
                <a:solidFill>
                  <a:srgbClr val="00B050"/>
                </a:solidFill>
                <a:effectLst/>
                <a:uLnTx/>
                <a:uFillTx/>
                <a:latin typeface="Calibri" panose="020F0502020204030204"/>
                <a:ea typeface="+mn-ea"/>
                <a:cs typeface="+mn-cs"/>
              </a:rPr>
              <a:t> system </a:t>
            </a:r>
            <a:r>
              <a:rPr kumimoji="0" lang="sv-SE" sz="3200" b="1" i="0" u="none" strike="noStrike" kern="1200" cap="none" spc="0" normalizeH="0" baseline="0" noProof="0" dirty="0">
                <a:ln>
                  <a:noFill/>
                </a:ln>
                <a:effectLst/>
                <a:uLnTx/>
                <a:uFillTx/>
                <a:latin typeface="Calibri" panose="020F0502020204030204"/>
                <a:ea typeface="+mn-ea"/>
                <a:cs typeface="+mn-cs"/>
              </a:rPr>
              <a:t>+</a:t>
            </a:r>
            <a:r>
              <a:rPr kumimoji="0" lang="sv-SE" sz="3200" b="1" i="0" u="none" strike="noStrike" kern="1200" cap="none" spc="0" normalizeH="0" baseline="0" noProof="0" dirty="0">
                <a:ln>
                  <a:noFill/>
                </a:ln>
                <a:solidFill>
                  <a:srgbClr val="00B050"/>
                </a:solidFill>
                <a:effectLst/>
                <a:uLnTx/>
                <a:uFillTx/>
                <a:latin typeface="Calibri" panose="020F0502020204030204"/>
                <a:ea typeface="+mn-ea"/>
                <a:cs typeface="+mn-cs"/>
              </a:rPr>
              <a:t> </a:t>
            </a:r>
            <a:r>
              <a:rPr kumimoji="0" lang="sv-SE" sz="3200" b="1" i="0" u="none" strike="noStrike" kern="1200" cap="none" spc="0" normalizeH="0" baseline="0" noProof="0" dirty="0" err="1">
                <a:ln>
                  <a:noFill/>
                </a:ln>
                <a:solidFill>
                  <a:srgbClr val="7030A0"/>
                </a:solidFill>
                <a:effectLst/>
                <a:uLnTx/>
                <a:uFillTx/>
                <a:latin typeface="Calibri" panose="020F0502020204030204"/>
                <a:ea typeface="+mn-ea"/>
                <a:cs typeface="+mn-cs"/>
              </a:rPr>
              <a:t>industrial</a:t>
            </a:r>
            <a:r>
              <a:rPr kumimoji="0" lang="sv-SE" sz="32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sv-SE" sz="3200" b="1" i="0" u="none" strike="noStrike" kern="1200" cap="none" spc="0" normalizeH="0" baseline="0" noProof="0" dirty="0" err="1">
                <a:ln>
                  <a:noFill/>
                </a:ln>
                <a:solidFill>
                  <a:srgbClr val="7030A0"/>
                </a:solidFill>
                <a:effectLst/>
                <a:uLnTx/>
                <a:uFillTx/>
                <a:latin typeface="Calibri" panose="020F0502020204030204"/>
                <a:ea typeface="+mn-ea"/>
                <a:cs typeface="+mn-cs"/>
              </a:rPr>
              <a:t>net</a:t>
            </a:r>
            <a:r>
              <a:rPr kumimoji="0" lang="sv-SE" sz="3200" b="1" i="0" u="none" strike="noStrike" kern="1200" cap="none" spc="0" normalizeH="0" baseline="0" noProof="0" dirty="0">
                <a:ln>
                  <a:noFill/>
                </a:ln>
                <a:solidFill>
                  <a:srgbClr val="7030A0"/>
                </a:solidFill>
                <a:effectLst/>
                <a:uLnTx/>
                <a:uFillTx/>
                <a:latin typeface="Calibri" panose="020F0502020204030204"/>
                <a:ea typeface="+mn-ea"/>
                <a:cs typeface="+mn-cs"/>
              </a:rPr>
              <a:t> emissions:</a:t>
            </a:r>
            <a:endPar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F1E7B2C4-0D72-BFDE-D292-6F6A5E29F52A}"/>
              </a:ext>
            </a:extLst>
          </p:cNvPr>
          <p:cNvSpPr txBox="1"/>
          <p:nvPr/>
        </p:nvSpPr>
        <p:spPr>
          <a:xfrm>
            <a:off x="5646391" y="642141"/>
            <a:ext cx="2015037" cy="646331"/>
          </a:xfrm>
          <a:prstGeom prst="rect">
            <a:avLst/>
          </a:prstGeom>
          <a:noFill/>
        </p:spPr>
        <p:txBody>
          <a:bodyPr wrap="square">
            <a:spAutoFit/>
          </a:bodyPr>
          <a:lstStyle/>
          <a:p>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CO</a:t>
            </a:r>
            <a:r>
              <a:rPr kumimoji="0" lang="en-US" sz="1800" b="1" i="0"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2</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concentration </a:t>
            </a:r>
          </a:p>
          <a:p>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in the atmosphere</a:t>
            </a:r>
            <a:endParaRPr lang="en-US" dirty="0"/>
          </a:p>
        </p:txBody>
      </p:sp>
      <p:sp>
        <p:nvSpPr>
          <p:cNvPr id="6" name="Rectangle 5">
            <a:extLst>
              <a:ext uri="{FF2B5EF4-FFF2-40B4-BE49-F238E27FC236}">
                <a16:creationId xmlns:a16="http://schemas.microsoft.com/office/drawing/2014/main" id="{3E07C210-1566-242F-2D69-1CB1CC8FF2CF}"/>
              </a:ext>
            </a:extLst>
          </p:cNvPr>
          <p:cNvSpPr/>
          <p:nvPr/>
        </p:nvSpPr>
        <p:spPr>
          <a:xfrm>
            <a:off x="5646391" y="642141"/>
            <a:ext cx="2015037" cy="68242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9B125FD4-50E6-7FB3-BF4F-04ADB7C2F400}"/>
              </a:ext>
            </a:extLst>
          </p:cNvPr>
          <p:cNvCxnSpPr/>
          <p:nvPr/>
        </p:nvCxnSpPr>
        <p:spPr>
          <a:xfrm flipH="1">
            <a:off x="4092606" y="1288472"/>
            <a:ext cx="1553785" cy="8066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DF2AD16-8EFF-8FAB-8154-86EF2CEAEC3A}"/>
              </a:ext>
            </a:extLst>
          </p:cNvPr>
          <p:cNvCxnSpPr>
            <a:cxnSpLocks/>
          </p:cNvCxnSpPr>
          <p:nvPr/>
        </p:nvCxnSpPr>
        <p:spPr>
          <a:xfrm flipH="1">
            <a:off x="4869498" y="4077494"/>
            <a:ext cx="244040" cy="78332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50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61D689-8D9D-E930-57BA-C2C11A1ECA0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8C10C0D-8D3D-ABAA-CE1B-D236173C5ACA}"/>
              </a:ext>
            </a:extLst>
          </p:cNvPr>
          <p:cNvPicPr>
            <a:picLocks noChangeAspect="1"/>
          </p:cNvPicPr>
          <p:nvPr/>
        </p:nvPicPr>
        <p:blipFill>
          <a:blip r:embed="rId2"/>
          <a:stretch>
            <a:fillRect/>
          </a:stretch>
        </p:blipFill>
        <p:spPr>
          <a:xfrm>
            <a:off x="154268" y="963742"/>
            <a:ext cx="5082512" cy="2784478"/>
          </a:xfrm>
          <a:prstGeom prst="rect">
            <a:avLst/>
          </a:prstGeom>
        </p:spPr>
      </p:pic>
      <p:pic>
        <p:nvPicPr>
          <p:cNvPr id="4" name="Picture 3">
            <a:extLst>
              <a:ext uri="{FF2B5EF4-FFF2-40B4-BE49-F238E27FC236}">
                <a16:creationId xmlns:a16="http://schemas.microsoft.com/office/drawing/2014/main" id="{53331E2E-E259-217E-E33A-9246BB532EEE}"/>
              </a:ext>
            </a:extLst>
          </p:cNvPr>
          <p:cNvPicPr>
            <a:picLocks noChangeAspect="1"/>
          </p:cNvPicPr>
          <p:nvPr/>
        </p:nvPicPr>
        <p:blipFill>
          <a:blip r:embed="rId3"/>
          <a:stretch>
            <a:fillRect/>
          </a:stretch>
        </p:blipFill>
        <p:spPr>
          <a:xfrm>
            <a:off x="5372604" y="963742"/>
            <a:ext cx="6665128" cy="5198095"/>
          </a:xfrm>
          <a:prstGeom prst="rect">
            <a:avLst/>
          </a:prstGeom>
        </p:spPr>
      </p:pic>
      <p:sp>
        <p:nvSpPr>
          <p:cNvPr id="5" name="TextBox 4">
            <a:extLst>
              <a:ext uri="{FF2B5EF4-FFF2-40B4-BE49-F238E27FC236}">
                <a16:creationId xmlns:a16="http://schemas.microsoft.com/office/drawing/2014/main" id="{BED43601-D169-C3F4-0A22-FB510745D132}"/>
              </a:ext>
            </a:extLst>
          </p:cNvPr>
          <p:cNvSpPr txBox="1"/>
          <p:nvPr/>
        </p:nvSpPr>
        <p:spPr>
          <a:xfrm>
            <a:off x="3258105" y="234498"/>
            <a:ext cx="46757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err="1">
                <a:ln>
                  <a:noFill/>
                </a:ln>
                <a:solidFill>
                  <a:srgbClr val="FF0000"/>
                </a:solidFill>
                <a:effectLst/>
                <a:uLnTx/>
                <a:uFillTx/>
                <a:latin typeface="Calibri" panose="020F0502020204030204"/>
                <a:ea typeface="+mn-ea"/>
                <a:cs typeface="+mn-cs"/>
              </a:rPr>
              <a:t>Empirical</a:t>
            </a:r>
            <a:r>
              <a:rPr kumimoji="0" lang="sv-SE" sz="2400" b="1" i="0" u="none" strike="noStrike" kern="1200" cap="none" spc="0" normalizeH="0" baseline="0" noProof="0" dirty="0">
                <a:ln>
                  <a:noFill/>
                </a:ln>
                <a:solidFill>
                  <a:srgbClr val="FF0000"/>
                </a:solidFill>
                <a:effectLst/>
                <a:uLnTx/>
                <a:uFillTx/>
                <a:latin typeface="Calibri" panose="020F0502020204030204"/>
                <a:ea typeface="+mn-ea"/>
                <a:cs typeface="+mn-cs"/>
              </a:rPr>
              <a:t> data and transformations</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4080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F3D2EB-264A-23B3-722E-32F73C6DC3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0E044-96F3-49BB-8843-B9D1910E0975}" type="slidenum">
              <a:rPr kumimoji="0" lang="en-S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S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8E74C4F-B3C5-5FAD-CD00-F0D49B04C508}"/>
              </a:ext>
            </a:extLst>
          </p:cNvPr>
          <p:cNvPicPr>
            <a:picLocks noChangeAspect="1"/>
          </p:cNvPicPr>
          <p:nvPr/>
        </p:nvPicPr>
        <p:blipFill>
          <a:blip r:embed="rId2"/>
          <a:stretch>
            <a:fillRect/>
          </a:stretch>
        </p:blipFill>
        <p:spPr>
          <a:xfrm>
            <a:off x="1170002" y="200184"/>
            <a:ext cx="6372670" cy="4972970"/>
          </a:xfrm>
          <a:prstGeom prst="rect">
            <a:avLst/>
          </a:prstGeom>
        </p:spPr>
      </p:pic>
      <p:sp>
        <p:nvSpPr>
          <p:cNvPr id="5" name="TextBox 4">
            <a:extLst>
              <a:ext uri="{FF2B5EF4-FFF2-40B4-BE49-F238E27FC236}">
                <a16:creationId xmlns:a16="http://schemas.microsoft.com/office/drawing/2014/main" id="{E26DA11A-B506-95A3-8F28-B69DB17ADE3D}"/>
              </a:ext>
            </a:extLst>
          </p:cNvPr>
          <p:cNvSpPr txBox="1"/>
          <p:nvPr/>
        </p:nvSpPr>
        <p:spPr>
          <a:xfrm>
            <a:off x="1170002" y="5173154"/>
            <a:ext cx="9851995" cy="1365758"/>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Figure 3.</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The CO</a:t>
            </a:r>
            <a:r>
              <a:rPr kumimoji="0" 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emissions to the atmosphere,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e_Gt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in the unit Gt, the change during one year of the CO</a:t>
            </a:r>
            <a:r>
              <a:rPr kumimoji="0" 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level in the atmosphere,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delta_x_Gt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and the yearly change of the CO</a:t>
            </a:r>
            <a:r>
              <a:rPr kumimoji="0" 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level in the atmosphere reduced by the emissions, delta_(x-e)_Gt, in the unit Gt. Sources: NOAA (2022), EDGAR (2021) and O’Hara (1990).</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769D37F2-7C20-4D73-8D64-0D57CBF5AA86}"/>
              </a:ext>
            </a:extLst>
          </p:cNvPr>
          <p:cNvSpPr txBox="1"/>
          <p:nvPr/>
        </p:nvSpPr>
        <p:spPr>
          <a:xfrm>
            <a:off x="7905924" y="1589301"/>
            <a:ext cx="4104081" cy="646331"/>
          </a:xfrm>
          <a:prstGeom prst="rect">
            <a:avLst/>
          </a:prstGeom>
          <a:noFill/>
        </p:spPr>
        <p:txBody>
          <a:bodyPr wrap="square">
            <a:spAutoFit/>
          </a:bodyPr>
          <a:lstStyle/>
          <a:p>
            <a:r>
              <a:rPr lang="en-US" b="1" dirty="0">
                <a:solidFill>
                  <a:schemeClr val="accent2">
                    <a:lumMod val="75000"/>
                  </a:schemeClr>
                </a:solidFill>
                <a:latin typeface="Times New Roman" panose="02020603050405020304" pitchFamily="18" charset="0"/>
                <a:ea typeface="Calibri" panose="020F0502020204030204" pitchFamily="34" charset="0"/>
                <a:cs typeface="Arial" panose="020B0604020202020204" pitchFamily="34" charset="0"/>
              </a:rPr>
              <a:t>C</a:t>
            </a:r>
            <a:r>
              <a:rPr kumimoji="0" lang="en-US" sz="1800" b="1" i="0" u="none" strike="noStrike" kern="1200" cap="none" spc="0" normalizeH="0" baseline="0" noProof="0" dirty="0" err="1">
                <a:ln>
                  <a:noFill/>
                </a:ln>
                <a:solidFill>
                  <a:schemeClr val="accent2">
                    <a:lumMod val="75000"/>
                  </a:schemeClr>
                </a:solidFill>
                <a:effectLst/>
                <a:uLnTx/>
                <a:uFillTx/>
                <a:latin typeface="Times New Roman" panose="02020603050405020304" pitchFamily="18" charset="0"/>
                <a:ea typeface="Calibri" panose="020F0502020204030204" pitchFamily="34" charset="0"/>
                <a:cs typeface="Arial" panose="020B0604020202020204" pitchFamily="34" charset="0"/>
              </a:rPr>
              <a:t>hange</a:t>
            </a:r>
            <a:r>
              <a:rPr kumimoji="0" lang="en-US" sz="18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Calibri" panose="020F0502020204030204" pitchFamily="34" charset="0"/>
                <a:cs typeface="Arial" panose="020B0604020202020204" pitchFamily="34" charset="0"/>
              </a:rPr>
              <a:t> during one year of the CO</a:t>
            </a:r>
            <a:r>
              <a:rPr kumimoji="0" lang="en-US" sz="1800" b="1" i="0" u="none" strike="noStrike" kern="1200" cap="none" spc="0" normalizeH="0" baseline="-25000" noProof="0" dirty="0">
                <a:ln>
                  <a:noFill/>
                </a:ln>
                <a:solidFill>
                  <a:schemeClr val="accent2">
                    <a:lumMod val="75000"/>
                  </a:schemeClr>
                </a:solidFill>
                <a:effectLst/>
                <a:uLnTx/>
                <a:uFillTx/>
                <a:latin typeface="Times New Roman" panose="02020603050405020304" pitchFamily="18" charset="0"/>
                <a:ea typeface="Calibri" panose="020F0502020204030204" pitchFamily="34" charset="0"/>
                <a:cs typeface="Arial" panose="020B0604020202020204" pitchFamily="34" charset="0"/>
              </a:rPr>
              <a:t>2</a:t>
            </a:r>
            <a:r>
              <a:rPr kumimoji="0" lang="en-US" sz="18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Calibri" panose="020F0502020204030204" pitchFamily="34" charset="0"/>
                <a:cs typeface="Arial" panose="020B0604020202020204" pitchFamily="34" charset="0"/>
              </a:rPr>
              <a:t> level in the atmosphere. </a:t>
            </a:r>
            <a:endParaRPr lang="en-US" b="1" dirty="0">
              <a:solidFill>
                <a:schemeClr val="accent2">
                  <a:lumMod val="75000"/>
                </a:schemeClr>
              </a:solidFill>
            </a:endParaRPr>
          </a:p>
        </p:txBody>
      </p:sp>
      <p:sp>
        <p:nvSpPr>
          <p:cNvPr id="8" name="TextBox 7">
            <a:extLst>
              <a:ext uri="{FF2B5EF4-FFF2-40B4-BE49-F238E27FC236}">
                <a16:creationId xmlns:a16="http://schemas.microsoft.com/office/drawing/2014/main" id="{57D45F48-174C-CC98-55AA-DBC850E68EF3}"/>
              </a:ext>
            </a:extLst>
          </p:cNvPr>
          <p:cNvSpPr txBox="1"/>
          <p:nvPr/>
        </p:nvSpPr>
        <p:spPr>
          <a:xfrm>
            <a:off x="7905924" y="2739056"/>
            <a:ext cx="4104081" cy="2308324"/>
          </a:xfrm>
          <a:prstGeom prst="rect">
            <a:avLst/>
          </a:prstGeom>
          <a:noFill/>
        </p:spPr>
        <p:txBody>
          <a:bodyPr wrap="square">
            <a:spAutoFit/>
          </a:bodyPr>
          <a:lstStyle/>
          <a:p>
            <a:r>
              <a:rPr lang="en-US" b="1"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hange</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during one year of the CO</a:t>
            </a:r>
            <a:r>
              <a:rPr kumimoji="0" lang="en-US" sz="1800" b="1" i="0" u="none" strike="noStrike" kern="1200" cap="none" spc="0" normalizeH="0" baseline="-2500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2</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 level in the atmosphere reduced by the industrial net emissions.</a:t>
            </a:r>
          </a:p>
          <a:p>
            <a:endParaRPr lang="en-US" b="1" dirty="0">
              <a:solidFill>
                <a:prstClr val="black"/>
              </a:solidFill>
              <a:latin typeface="Times New Roman" panose="02020603050405020304" pitchFamily="18" charset="0"/>
              <a:cs typeface="Arial" panose="020B0604020202020204" pitchFamily="34" charset="0"/>
            </a:endParaRPr>
          </a:p>
          <a:p>
            <a:r>
              <a:rPr lang="en-US" b="1" dirty="0">
                <a:solidFill>
                  <a:prstClr val="black"/>
                </a:solidFill>
                <a:latin typeface="Times New Roman" panose="02020603050405020304" pitchFamily="18" charset="0"/>
                <a:cs typeface="Arial" panose="020B0604020202020204" pitchFamily="34" charset="0"/>
              </a:rPr>
              <a:t>(These negative values also have a negative time trend. More </a:t>
            </a:r>
            <a:r>
              <a:rPr kumimoji="0" lang="en-US" sz="18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CO</a:t>
            </a:r>
            <a:r>
              <a:rPr kumimoji="0" lang="en-US" sz="1800" b="1" i="0" u="none" strike="noStrike" kern="1200" cap="none" spc="0" normalizeH="0" baseline="-2500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2 </a:t>
            </a:r>
            <a:r>
              <a:rPr lang="en-US" b="1" dirty="0">
                <a:solidFill>
                  <a:prstClr val="black"/>
                </a:solidFill>
                <a:latin typeface="Times New Roman" panose="02020603050405020304" pitchFamily="18" charset="0"/>
                <a:cs typeface="Arial" panose="020B0604020202020204" pitchFamily="34" charset="0"/>
              </a:rPr>
              <a:t>is absorbed now than earlier, most likely because of the increasing </a:t>
            </a:r>
            <a:r>
              <a:rPr kumimoji="0" lang="en-US" sz="18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CO</a:t>
            </a:r>
            <a:r>
              <a:rPr kumimoji="0" lang="en-US" sz="1800" b="1" i="0" u="none" strike="noStrike" kern="1200" cap="none" spc="0" normalizeH="0" baseline="-25000" noProof="0" dirty="0">
                <a:ln>
                  <a:noFill/>
                </a:ln>
                <a:effectLst/>
                <a:uLnTx/>
                <a:uFillTx/>
                <a:latin typeface="Times New Roman" panose="02020603050405020304" pitchFamily="18" charset="0"/>
                <a:ea typeface="Calibri" panose="020F0502020204030204" pitchFamily="34" charset="0"/>
                <a:cs typeface="Arial" panose="020B0604020202020204" pitchFamily="34" charset="0"/>
              </a:rPr>
              <a:t>2</a:t>
            </a:r>
            <a:r>
              <a:rPr lang="en-US" b="1" dirty="0">
                <a:solidFill>
                  <a:prstClr val="black"/>
                </a:solidFill>
                <a:latin typeface="Times New Roman" panose="02020603050405020304" pitchFamily="18" charset="0"/>
                <a:cs typeface="Arial" panose="020B0604020202020204" pitchFamily="34" charset="0"/>
              </a:rPr>
              <a:t> level.)</a:t>
            </a:r>
            <a:endParaRPr lang="en-US" b="1" dirty="0"/>
          </a:p>
        </p:txBody>
      </p:sp>
      <p:sp>
        <p:nvSpPr>
          <p:cNvPr id="10" name="TextBox 9">
            <a:extLst>
              <a:ext uri="{FF2B5EF4-FFF2-40B4-BE49-F238E27FC236}">
                <a16:creationId xmlns:a16="http://schemas.microsoft.com/office/drawing/2014/main" id="{49B59226-D837-69FF-EEC5-CD0C26E9861B}"/>
              </a:ext>
            </a:extLst>
          </p:cNvPr>
          <p:cNvSpPr txBox="1"/>
          <p:nvPr/>
        </p:nvSpPr>
        <p:spPr>
          <a:xfrm>
            <a:off x="7930158" y="863487"/>
            <a:ext cx="3744157" cy="646331"/>
          </a:xfrm>
          <a:prstGeom prst="rect">
            <a:avLst/>
          </a:prstGeom>
          <a:noFill/>
        </p:spPr>
        <p:txBody>
          <a:bodyPr wrap="square">
            <a:spAutoFit/>
          </a:bodyPr>
          <a:lstStyle/>
          <a:p>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Arial" panose="020B0604020202020204" pitchFamily="34" charset="0"/>
              </a:rPr>
              <a:t>The industrial net CO</a:t>
            </a:r>
            <a:r>
              <a:rPr kumimoji="0" lang="en-US" sz="1800" b="1" i="0" u="none" strike="noStrike" kern="1200" cap="none" spc="0" normalizeH="0" baseline="-25000" noProof="0" dirty="0">
                <a:ln>
                  <a:noFill/>
                </a:ln>
                <a:solidFill>
                  <a:srgbClr val="0070C0"/>
                </a:solidFill>
                <a:effectLst/>
                <a:uLnTx/>
                <a:uFillTx/>
                <a:latin typeface="Times New Roman" panose="02020603050405020304" pitchFamily="18" charset="0"/>
                <a:ea typeface="Calibri" panose="020F0502020204030204" pitchFamily="34" charset="0"/>
                <a:cs typeface="Arial" panose="020B0604020202020204" pitchFamily="34" charset="0"/>
              </a:rPr>
              <a:t>2</a:t>
            </a:r>
            <a:r>
              <a:rPr kumimoji="0" lang="en-US" sz="1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Arial" panose="020B0604020202020204" pitchFamily="34" charset="0"/>
              </a:rPr>
              <a:t> emissions to the atmosphere per year.</a:t>
            </a:r>
            <a:endParaRPr lang="en-US" b="1" dirty="0">
              <a:solidFill>
                <a:srgbClr val="0070C0"/>
              </a:solidFill>
            </a:endParaRPr>
          </a:p>
        </p:txBody>
      </p:sp>
      <p:sp>
        <p:nvSpPr>
          <p:cNvPr id="11" name="Left Brace 10">
            <a:extLst>
              <a:ext uri="{FF2B5EF4-FFF2-40B4-BE49-F238E27FC236}">
                <a16:creationId xmlns:a16="http://schemas.microsoft.com/office/drawing/2014/main" id="{B19A9CBE-7696-6710-CEB6-E225A1534FAF}"/>
              </a:ext>
            </a:extLst>
          </p:cNvPr>
          <p:cNvSpPr/>
          <p:nvPr/>
        </p:nvSpPr>
        <p:spPr>
          <a:xfrm>
            <a:off x="7598338" y="2795846"/>
            <a:ext cx="339017" cy="2194745"/>
          </a:xfrm>
          <a:prstGeom prst="leftBrac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718862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873</TotalTime>
  <Words>3488</Words>
  <Application>Microsoft Office PowerPoint</Application>
  <PresentationFormat>Widescreen</PresentationFormat>
  <Paragraphs>238</Paragraphs>
  <Slides>69</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9" baseType="lpstr">
      <vt:lpstr>Aharoni</vt:lpstr>
      <vt:lpstr>Algerian</vt:lpstr>
      <vt:lpstr>Arial</vt:lpstr>
      <vt:lpstr>Calibri</vt:lpstr>
      <vt:lpstr>Calibri Light</vt:lpstr>
      <vt:lpstr>Cambria Math</vt:lpstr>
      <vt:lpstr>Caveat</vt:lpstr>
      <vt:lpstr>Times New Roman</vt:lpstr>
      <vt:lpstr>1_Office Theme</vt:lpstr>
      <vt:lpstr>Equation</vt:lpstr>
      <vt:lpstr>Rational Control of Global Warming  Dynamics via the CO2 level, Emission  Reductions and Forestry Expansion  by Peter Lohmander</vt:lpstr>
      <vt:lpstr>This presentation is based on the original version of the contents presented in the following open access article:</vt:lpstr>
      <vt:lpstr>Abstract</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PowerPoint Presentation</vt:lpstr>
      <vt:lpstr>PowerPoint Presentation</vt:lpstr>
      <vt:lpstr>Thank you very much for your time and a most interesting conference!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Dynamic Forest Fire Management Adapted to Stochastic Weather by Peter Lohmander  Empirical data and support by  Zohreh Mohammadi</dc:title>
  <dc:creator>Peter Lohmander</dc:creator>
  <cp:lastModifiedBy>Peter Lohmander</cp:lastModifiedBy>
  <cp:revision>113</cp:revision>
  <dcterms:created xsi:type="dcterms:W3CDTF">2022-06-22T21:50:14Z</dcterms:created>
  <dcterms:modified xsi:type="dcterms:W3CDTF">2022-12-13T17:14:35Z</dcterms:modified>
</cp:coreProperties>
</file>