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48.jpg" ContentType="image/jpe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media/image49.jpg" ContentType="image/jpeg"/>
  <Override PartName="/ppt/media/image50.jpg" ContentType="image/jpeg"/>
  <Override PartName="/ppt/media/image52.jpg" ContentType="image/jpeg"/>
  <Override PartName="/ppt/media/image53.jpg" ContentType="image/jpeg"/>
  <Override PartName="/ppt/media/image54.jpg" ContentType="image/jpeg"/>
  <Override PartName="/ppt/notesSlides/notesSlide4.xml" ContentType="application/vnd.openxmlformats-officedocument.presentationml.notesSlide+xml"/>
  <Override PartName="/ppt/media/image55.jpg" ContentType="image/jpeg"/>
  <Override PartName="/ppt/notesSlides/notesSlide5.xml" ContentType="application/vnd.openxmlformats-officedocument.presentationml.notesSlide+xml"/>
  <Override PartName="/ppt/media/image60.jpg" ContentType="image/jpeg"/>
  <Override PartName="/ppt/media/image62.jpg" ContentType="image/jpeg"/>
  <Override PartName="/ppt/media/image63.jpg" ContentType="image/jpeg"/>
  <Override PartName="/ppt/media/image64.jpg" ContentType="image/jpeg"/>
  <Override PartName="/ppt/media/image65.jpg" ContentType="image/jpeg"/>
  <Override PartName="/ppt/notesSlides/notesSlide6.xml" ContentType="application/vnd.openxmlformats-officedocument.presentationml.notesSlide+xml"/>
  <Override PartName="/ppt/media/image72.jpg" ContentType="image/jpeg"/>
  <Override PartName="/ppt/media/image73.jpg" ContentType="image/jpeg"/>
  <Override PartName="/ppt/media/image74.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75.jpg" ContentType="image/jpeg"/>
  <Override PartName="/ppt/media/image76.jpg" ContentType="image/jpeg"/>
  <Override PartName="/ppt/media/image77.jpg" ContentType="image/jpeg"/>
  <Override PartName="/ppt/media/image78.jpg" ContentType="image/jpeg"/>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sldIdLst>
    <p:sldId id="256" r:id="rId2"/>
    <p:sldId id="257" r:id="rId3"/>
    <p:sldId id="340" r:id="rId4"/>
    <p:sldId id="378" r:id="rId5"/>
    <p:sldId id="258" r:id="rId6"/>
    <p:sldId id="370" r:id="rId7"/>
    <p:sldId id="409" r:id="rId8"/>
    <p:sldId id="449" r:id="rId9"/>
    <p:sldId id="450" r:id="rId10"/>
    <p:sldId id="354" r:id="rId11"/>
    <p:sldId id="399" r:id="rId12"/>
    <p:sldId id="400" r:id="rId13"/>
    <p:sldId id="401" r:id="rId14"/>
    <p:sldId id="402" r:id="rId15"/>
    <p:sldId id="403" r:id="rId16"/>
    <p:sldId id="404" r:id="rId17"/>
    <p:sldId id="405" r:id="rId18"/>
    <p:sldId id="406" r:id="rId19"/>
    <p:sldId id="407" r:id="rId20"/>
    <p:sldId id="408" r:id="rId21"/>
    <p:sldId id="410" r:id="rId22"/>
    <p:sldId id="411" r:id="rId23"/>
    <p:sldId id="412" r:id="rId24"/>
    <p:sldId id="414" r:id="rId25"/>
    <p:sldId id="415" r:id="rId26"/>
    <p:sldId id="416" r:id="rId27"/>
    <p:sldId id="417" r:id="rId28"/>
    <p:sldId id="418" r:id="rId29"/>
    <p:sldId id="419" r:id="rId30"/>
    <p:sldId id="420" r:id="rId31"/>
    <p:sldId id="421" r:id="rId32"/>
    <p:sldId id="422" r:id="rId33"/>
    <p:sldId id="423" r:id="rId34"/>
    <p:sldId id="424" r:id="rId35"/>
    <p:sldId id="425" r:id="rId36"/>
    <p:sldId id="426" r:id="rId37"/>
    <p:sldId id="427" r:id="rId38"/>
    <p:sldId id="428" r:id="rId39"/>
    <p:sldId id="429" r:id="rId40"/>
    <p:sldId id="430" r:id="rId41"/>
    <p:sldId id="431" r:id="rId42"/>
    <p:sldId id="432" r:id="rId43"/>
    <p:sldId id="433" r:id="rId44"/>
    <p:sldId id="434" r:id="rId45"/>
    <p:sldId id="435" r:id="rId46"/>
    <p:sldId id="436" r:id="rId47"/>
    <p:sldId id="437" r:id="rId48"/>
    <p:sldId id="438" r:id="rId49"/>
    <p:sldId id="311" r:id="rId50"/>
    <p:sldId id="376" r:id="rId51"/>
    <p:sldId id="373" r:id="rId52"/>
    <p:sldId id="374" r:id="rId53"/>
    <p:sldId id="375" r:id="rId54"/>
    <p:sldId id="377" r:id="rId55"/>
    <p:sldId id="296" r:id="rId56"/>
    <p:sldId id="297" r:id="rId57"/>
    <p:sldId id="308" r:id="rId58"/>
    <p:sldId id="305" r:id="rId59"/>
    <p:sldId id="306" r:id="rId60"/>
    <p:sldId id="307" r:id="rId61"/>
    <p:sldId id="300" r:id="rId62"/>
    <p:sldId id="380" r:id="rId63"/>
    <p:sldId id="381" r:id="rId64"/>
    <p:sldId id="341" r:id="rId65"/>
    <p:sldId id="312" r:id="rId66"/>
    <p:sldId id="439" r:id="rId67"/>
    <p:sldId id="441" r:id="rId68"/>
    <p:sldId id="442" r:id="rId69"/>
    <p:sldId id="443" r:id="rId70"/>
    <p:sldId id="444" r:id="rId71"/>
    <p:sldId id="445" r:id="rId72"/>
    <p:sldId id="446" r:id="rId73"/>
    <p:sldId id="447" r:id="rId74"/>
    <p:sldId id="346" r:id="rId75"/>
    <p:sldId id="367" r:id="rId76"/>
    <p:sldId id="368" r:id="rId77"/>
    <p:sldId id="369" r:id="rId78"/>
    <p:sldId id="314" r:id="rId79"/>
    <p:sldId id="315" r:id="rId80"/>
    <p:sldId id="316" r:id="rId81"/>
    <p:sldId id="317" r:id="rId82"/>
    <p:sldId id="388" r:id="rId83"/>
    <p:sldId id="385" r:id="rId84"/>
    <p:sldId id="386" r:id="rId85"/>
    <p:sldId id="387" r:id="rId86"/>
    <p:sldId id="389" r:id="rId87"/>
    <p:sldId id="382" r:id="rId88"/>
    <p:sldId id="347" r:id="rId89"/>
    <p:sldId id="394" r:id="rId90"/>
    <p:sldId id="350" r:id="rId91"/>
    <p:sldId id="371" r:id="rId92"/>
    <p:sldId id="355" r:id="rId93"/>
    <p:sldId id="384" r:id="rId94"/>
    <p:sldId id="356" r:id="rId95"/>
    <p:sldId id="357" r:id="rId96"/>
    <p:sldId id="358" r:id="rId97"/>
    <p:sldId id="359" r:id="rId98"/>
    <p:sldId id="360" r:id="rId99"/>
    <p:sldId id="372" r:id="rId100"/>
    <p:sldId id="448" r:id="rId101"/>
    <p:sldId id="398" r:id="rId102"/>
    <p:sldId id="361" r:id="rId103"/>
    <p:sldId id="362" r:id="rId104"/>
    <p:sldId id="338" r:id="rId105"/>
    <p:sldId id="339" r:id="rId10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D0D006"/>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6" d="100"/>
          <a:sy n="76" d="100"/>
        </p:scale>
        <p:origin x="54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en-US" sz="2400" b="1" u="sng">
                <a:solidFill>
                  <a:schemeClr val="tx1"/>
                </a:solidFill>
                <a:latin typeface="Times New Roman" panose="02020603050405020304" pitchFamily="18" charset="0"/>
                <a:cs typeface="Times New Roman" panose="02020603050405020304" pitchFamily="18" charset="0"/>
              </a:rPr>
              <a:t>Two sources of energy supply in Sweden </a:t>
            </a:r>
          </a:p>
          <a:p>
            <a:pPr algn="l">
              <a:defRPr/>
            </a:pPr>
            <a:r>
              <a:rPr lang="en-US" sz="2400" b="1">
                <a:solidFill>
                  <a:srgbClr val="00B050"/>
                </a:solidFill>
                <a:latin typeface="Times New Roman" panose="02020603050405020304" pitchFamily="18" charset="0"/>
                <a:cs typeface="Times New Roman" panose="02020603050405020304" pitchFamily="18" charset="0"/>
              </a:rPr>
              <a:t>Bioenergy</a:t>
            </a:r>
            <a:r>
              <a:rPr lang="en-US" sz="2400" b="1">
                <a:solidFill>
                  <a:schemeClr val="tx1"/>
                </a:solidFill>
                <a:latin typeface="Times New Roman" panose="02020603050405020304" pitchFamily="18" charset="0"/>
                <a:cs typeface="Times New Roman" panose="02020603050405020304" pitchFamily="18" charset="0"/>
              </a:rPr>
              <a:t> = Green </a:t>
            </a:r>
          </a:p>
          <a:p>
            <a:pPr algn="l">
              <a:defRPr/>
            </a:pPr>
            <a:r>
              <a:rPr lang="en-US" sz="2400" b="1">
                <a:solidFill>
                  <a:srgbClr val="0070C0"/>
                </a:solidFill>
                <a:latin typeface="Times New Roman" panose="02020603050405020304" pitchFamily="18" charset="0"/>
                <a:cs typeface="Times New Roman" panose="02020603050405020304" pitchFamily="18" charset="0"/>
              </a:rPr>
              <a:t>Wind power </a:t>
            </a:r>
            <a:r>
              <a:rPr lang="en-US" sz="2400" b="1">
                <a:solidFill>
                  <a:schemeClr val="tx1"/>
                </a:solidFill>
                <a:latin typeface="Times New Roman" panose="02020603050405020304" pitchFamily="18" charset="0"/>
                <a:cs typeface="Times New Roman" panose="02020603050405020304" pitchFamily="18" charset="0"/>
              </a:rPr>
              <a:t>= Blue</a:t>
            </a:r>
          </a:p>
        </c:rich>
      </c:tx>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scatterChart>
        <c:scatterStyle val="lineMarker"/>
        <c:varyColors val="0"/>
        <c:ser>
          <c:idx val="0"/>
          <c:order val="0"/>
          <c:tx>
            <c:strRef>
              <c:f>'Tabell 3'!$P$5</c:f>
              <c:strCache>
                <c:ptCount val="1"/>
                <c:pt idx="0">
                  <c:v>Biobräns-len och torv</c:v>
                </c:pt>
              </c:strCache>
            </c:strRef>
          </c:tx>
          <c:spPr>
            <a:ln w="76200" cap="rnd">
              <a:solidFill>
                <a:srgbClr val="00B050"/>
              </a:solidFill>
              <a:round/>
            </a:ln>
            <a:effectLst/>
          </c:spPr>
          <c:marker>
            <c:symbol val="circle"/>
            <c:size val="5"/>
            <c:spPr>
              <a:solidFill>
                <a:schemeClr val="accent1"/>
              </a:solidFill>
              <a:ln w="76200">
                <a:solidFill>
                  <a:srgbClr val="00B050"/>
                </a:solidFill>
              </a:ln>
              <a:effectLst/>
            </c:spPr>
          </c:marker>
          <c:xVal>
            <c:numRef>
              <c:f>'Tabell 3'!$O$6:$O$47</c:f>
              <c:numCache>
                <c:formatCode>General</c:formatCode>
                <c:ptCount val="4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numCache>
            </c:numRef>
          </c:xVal>
          <c:yVal>
            <c:numRef>
              <c:f>'Tabell 3'!$P$6:$P$47</c:f>
              <c:numCache>
                <c:formatCode>#,##0</c:formatCode>
                <c:ptCount val="42"/>
                <c:pt idx="0">
                  <c:v>43</c:v>
                </c:pt>
                <c:pt idx="1">
                  <c:v>40</c:v>
                </c:pt>
                <c:pt idx="2">
                  <c:v>40</c:v>
                </c:pt>
                <c:pt idx="3">
                  <c:v>42</c:v>
                </c:pt>
                <c:pt idx="4">
                  <c:v>44</c:v>
                </c:pt>
                <c:pt idx="5">
                  <c:v>44</c:v>
                </c:pt>
                <c:pt idx="6">
                  <c:v>43</c:v>
                </c:pt>
                <c:pt idx="7">
                  <c:v>41</c:v>
                </c:pt>
                <c:pt idx="8">
                  <c:v>45</c:v>
                </c:pt>
                <c:pt idx="9">
                  <c:v>47</c:v>
                </c:pt>
                <c:pt idx="10">
                  <c:v>48</c:v>
                </c:pt>
                <c:pt idx="11">
                  <c:v>50</c:v>
                </c:pt>
                <c:pt idx="12">
                  <c:v>48</c:v>
                </c:pt>
                <c:pt idx="13">
                  <c:v>53.271111111111111</c:v>
                </c:pt>
                <c:pt idx="14">
                  <c:v>59.799166666666665</c:v>
                </c:pt>
                <c:pt idx="15">
                  <c:v>63.409166666666664</c:v>
                </c:pt>
                <c:pt idx="16">
                  <c:v>64.890555555555551</c:v>
                </c:pt>
                <c:pt idx="17">
                  <c:v>65.395555555555561</c:v>
                </c:pt>
                <c:pt idx="18">
                  <c:v>66.74444444444444</c:v>
                </c:pt>
                <c:pt idx="19">
                  <c:v>66.465555555555554</c:v>
                </c:pt>
                <c:pt idx="20">
                  <c:v>66.75611111111111</c:v>
                </c:pt>
                <c:pt idx="21">
                  <c:v>70.456944444444431</c:v>
                </c:pt>
                <c:pt idx="22">
                  <c:v>71.791388888888889</c:v>
                </c:pt>
                <c:pt idx="23">
                  <c:v>75.497500000000002</c:v>
                </c:pt>
                <c:pt idx="24">
                  <c:v>78.758333333333326</c:v>
                </c:pt>
                <c:pt idx="25">
                  <c:v>84.701388888888886</c:v>
                </c:pt>
                <c:pt idx="26">
                  <c:v>88.422777777777782</c:v>
                </c:pt>
                <c:pt idx="27">
                  <c:v>90.283055555555549</c:v>
                </c:pt>
                <c:pt idx="28">
                  <c:v>91.387500000000003</c:v>
                </c:pt>
                <c:pt idx="29">
                  <c:v>89.55</c:v>
                </c:pt>
                <c:pt idx="30">
                  <c:v>90.827222222222218</c:v>
                </c:pt>
                <c:pt idx="31">
                  <c:v>93.925736111111107</c:v>
                </c:pt>
                <c:pt idx="32">
                  <c:v>99.757005555555551</c:v>
                </c:pt>
                <c:pt idx="33">
                  <c:v>105.47527777777778</c:v>
                </c:pt>
                <c:pt idx="34">
                  <c:v>107.73388888888888</c:v>
                </c:pt>
                <c:pt idx="35">
                  <c:v>109.46894291111111</c:v>
                </c:pt>
                <c:pt idx="36">
                  <c:v>110.64899927777776</c:v>
                </c:pt>
                <c:pt idx="37">
                  <c:v>115.75472222222221</c:v>
                </c:pt>
                <c:pt idx="38">
                  <c:v>120.81341</c:v>
                </c:pt>
                <c:pt idx="39">
                  <c:v>128.47972222222222</c:v>
                </c:pt>
                <c:pt idx="40">
                  <c:v>135.31388888888887</c:v>
                </c:pt>
                <c:pt idx="41" formatCode="0">
                  <c:v>132.15583333333333</c:v>
                </c:pt>
              </c:numCache>
            </c:numRef>
          </c:yVal>
          <c:smooth val="0"/>
        </c:ser>
        <c:ser>
          <c:idx val="1"/>
          <c:order val="1"/>
          <c:tx>
            <c:strRef>
              <c:f>'Tabell 3'!$Q$5</c:f>
              <c:strCache>
                <c:ptCount val="1"/>
                <c:pt idx="0">
                  <c:v>Vindkraft</c:v>
                </c:pt>
              </c:strCache>
            </c:strRef>
          </c:tx>
          <c:spPr>
            <a:ln w="76200" cap="rnd">
              <a:solidFill>
                <a:srgbClr val="0070C0"/>
              </a:solidFill>
              <a:round/>
            </a:ln>
            <a:effectLst/>
          </c:spPr>
          <c:marker>
            <c:symbol val="circle"/>
            <c:size val="5"/>
            <c:spPr>
              <a:solidFill>
                <a:schemeClr val="accent2"/>
              </a:solidFill>
              <a:ln w="76200">
                <a:solidFill>
                  <a:srgbClr val="0070C0"/>
                </a:solidFill>
              </a:ln>
              <a:effectLst/>
            </c:spPr>
          </c:marker>
          <c:xVal>
            <c:numRef>
              <c:f>'Tabell 3'!$O$6:$O$47</c:f>
              <c:numCache>
                <c:formatCode>General</c:formatCode>
                <c:ptCount val="4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numCache>
            </c:numRef>
          </c:xVal>
          <c:yVal>
            <c:numRef>
              <c:f>'Tabell 3'!$Q$6:$Q$47</c:f>
              <c:numCache>
                <c:formatCode>#,##0.0</c:formatCode>
                <c:ptCount val="4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0.20300000000000001</c:v>
                </c:pt>
                <c:pt idx="28">
                  <c:v>0.308</c:v>
                </c:pt>
                <c:pt idx="29">
                  <c:v>0.35799999999999998</c:v>
                </c:pt>
                <c:pt idx="30">
                  <c:v>0.45700000000000002</c:v>
                </c:pt>
                <c:pt idx="31">
                  <c:v>0.48199999999999998</c:v>
                </c:pt>
                <c:pt idx="32">
                  <c:v>0.60799999999999998</c:v>
                </c:pt>
                <c:pt idx="33">
                  <c:v>0.63100000000000001</c:v>
                </c:pt>
                <c:pt idx="34">
                  <c:v>0.85</c:v>
                </c:pt>
                <c:pt idx="35">
                  <c:v>0.93600000000000005</c:v>
                </c:pt>
                <c:pt idx="36">
                  <c:v>0.98699999999999999</c:v>
                </c:pt>
                <c:pt idx="37">
                  <c:v>1.4319999999999999</c:v>
                </c:pt>
                <c:pt idx="38">
                  <c:v>1.996</c:v>
                </c:pt>
                <c:pt idx="39">
                  <c:v>2.4849999999999999</c:v>
                </c:pt>
                <c:pt idx="40">
                  <c:v>3.47</c:v>
                </c:pt>
                <c:pt idx="41" formatCode="0">
                  <c:v>6.0780000000000003</c:v>
                </c:pt>
              </c:numCache>
            </c:numRef>
          </c:yVal>
          <c:smooth val="0"/>
        </c:ser>
        <c:dLbls>
          <c:showLegendKey val="0"/>
          <c:showVal val="0"/>
          <c:showCatName val="0"/>
          <c:showSerName val="0"/>
          <c:showPercent val="0"/>
          <c:showBubbleSize val="0"/>
        </c:dLbls>
        <c:axId val="211215104"/>
        <c:axId val="211201104"/>
      </c:scatterChart>
      <c:valAx>
        <c:axId val="2112151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b="1">
                    <a:solidFill>
                      <a:schemeClr val="tx1"/>
                    </a:solidFill>
                    <a:latin typeface="Times New Roman" panose="02020603050405020304" pitchFamily="18" charset="0"/>
                    <a:cs typeface="Times New Roman" panose="02020603050405020304" pitchFamily="18" charset="0"/>
                  </a:rPr>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sv-SE"/>
          </a:p>
        </c:txPr>
        <c:crossAx val="211201104"/>
        <c:crosses val="autoZero"/>
        <c:crossBetween val="midCat"/>
      </c:valAx>
      <c:valAx>
        <c:axId val="211201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sz="2000" b="1">
                    <a:solidFill>
                      <a:schemeClr val="tx1"/>
                    </a:solidFill>
                    <a:latin typeface="Times New Roman" panose="02020603050405020304" pitchFamily="18" charset="0"/>
                    <a:cs typeface="Times New Roman" panose="02020603050405020304" pitchFamily="18" charset="0"/>
                  </a:rPr>
                  <a:t>Energy Supply TWh/Year</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sv-SE"/>
          </a:p>
        </c:txPr>
        <c:crossAx val="2112151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2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2400" b="1" u="sng">
                <a:solidFill>
                  <a:schemeClr val="tx1"/>
                </a:solidFill>
                <a:latin typeface="Times New Roman" panose="02020603050405020304" pitchFamily="18" charset="0"/>
                <a:cs typeface="Times New Roman" panose="02020603050405020304" pitchFamily="18" charset="0"/>
              </a:rPr>
              <a:t>Three sources of energy supply in Sweden </a:t>
            </a:r>
          </a:p>
          <a:p>
            <a:pPr algn="l">
              <a:defRPr sz="2400" b="1">
                <a:solidFill>
                  <a:schemeClr val="tx1"/>
                </a:solidFill>
                <a:latin typeface="Times New Roman" panose="02020603050405020304" pitchFamily="18" charset="0"/>
                <a:cs typeface="Times New Roman" panose="02020603050405020304" pitchFamily="18" charset="0"/>
              </a:defRPr>
            </a:pPr>
            <a:r>
              <a:rPr lang="en-US" sz="2400" b="1">
                <a:solidFill>
                  <a:schemeClr val="tx1"/>
                </a:solidFill>
                <a:latin typeface="Times New Roman" panose="02020603050405020304" pitchFamily="18" charset="0"/>
                <a:cs typeface="Times New Roman" panose="02020603050405020304" pitchFamily="18" charset="0"/>
              </a:rPr>
              <a:t>Oil = Black </a:t>
            </a:r>
          </a:p>
          <a:p>
            <a:pPr algn="l">
              <a:defRPr sz="2400" b="1">
                <a:solidFill>
                  <a:schemeClr val="tx1"/>
                </a:solidFill>
                <a:latin typeface="Times New Roman" panose="02020603050405020304" pitchFamily="18" charset="0"/>
                <a:cs typeface="Times New Roman" panose="02020603050405020304" pitchFamily="18" charset="0"/>
              </a:defRPr>
            </a:pPr>
            <a:r>
              <a:rPr lang="en-US" sz="2400" b="1">
                <a:solidFill>
                  <a:schemeClr val="bg2">
                    <a:lumMod val="50000"/>
                  </a:schemeClr>
                </a:solidFill>
                <a:latin typeface="Times New Roman" panose="02020603050405020304" pitchFamily="18" charset="0"/>
                <a:cs typeface="Times New Roman" panose="02020603050405020304" pitchFamily="18" charset="0"/>
              </a:rPr>
              <a:t>Coal</a:t>
            </a:r>
            <a:r>
              <a:rPr lang="en-US" sz="2400" b="1">
                <a:solidFill>
                  <a:schemeClr val="tx1"/>
                </a:solidFill>
                <a:latin typeface="Times New Roman" panose="02020603050405020304" pitchFamily="18" charset="0"/>
                <a:cs typeface="Times New Roman" panose="02020603050405020304" pitchFamily="18" charset="0"/>
              </a:rPr>
              <a:t> = Grey </a:t>
            </a:r>
          </a:p>
          <a:p>
            <a:pPr algn="l">
              <a:defRPr sz="2400" b="1">
                <a:solidFill>
                  <a:schemeClr val="tx1"/>
                </a:solidFill>
                <a:latin typeface="Times New Roman" panose="02020603050405020304" pitchFamily="18" charset="0"/>
                <a:cs typeface="Times New Roman" panose="02020603050405020304" pitchFamily="18" charset="0"/>
              </a:defRPr>
            </a:pPr>
            <a:r>
              <a:rPr lang="en-US" sz="2400" b="1">
                <a:solidFill>
                  <a:srgbClr val="7030A0"/>
                </a:solidFill>
                <a:latin typeface="Times New Roman" panose="02020603050405020304" pitchFamily="18" charset="0"/>
                <a:cs typeface="Times New Roman" panose="02020603050405020304" pitchFamily="18" charset="0"/>
              </a:rPr>
              <a:t>Natural Gas </a:t>
            </a:r>
            <a:r>
              <a:rPr lang="en-US" sz="2400" b="1">
                <a:solidFill>
                  <a:schemeClr val="tx1"/>
                </a:solidFill>
                <a:latin typeface="Times New Roman" panose="02020603050405020304" pitchFamily="18" charset="0"/>
                <a:cs typeface="Times New Roman" panose="02020603050405020304" pitchFamily="18" charset="0"/>
              </a:rPr>
              <a:t>= Purple</a:t>
            </a:r>
          </a:p>
        </c:rich>
      </c:tx>
      <c:layout/>
      <c:overlay val="0"/>
      <c:spPr>
        <a:noFill/>
        <a:ln>
          <a:noFill/>
        </a:ln>
        <a:effectLst/>
      </c:spPr>
      <c:txPr>
        <a:bodyPr rot="0" spcFirstLastPara="1" vertOverflow="ellipsis" vert="horz" wrap="square" anchor="ctr" anchorCtr="1"/>
        <a:lstStyle/>
        <a:p>
          <a:pPr algn="l">
            <a:defRPr sz="2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sv-SE"/>
        </a:p>
      </c:txPr>
    </c:title>
    <c:autoTitleDeleted val="0"/>
    <c:plotArea>
      <c:layout/>
      <c:scatterChart>
        <c:scatterStyle val="lineMarker"/>
        <c:varyColors val="0"/>
        <c:ser>
          <c:idx val="0"/>
          <c:order val="0"/>
          <c:tx>
            <c:strRef>
              <c:f>'Tabell 3'!$B$5</c:f>
              <c:strCache>
                <c:ptCount val="1"/>
                <c:pt idx="0">
                  <c:v>Råolja och oljepro-dukter</c:v>
                </c:pt>
              </c:strCache>
            </c:strRef>
          </c:tx>
          <c:spPr>
            <a:ln w="76200" cap="rnd">
              <a:solidFill>
                <a:schemeClr val="tx1"/>
              </a:solidFill>
              <a:round/>
            </a:ln>
            <a:effectLst/>
          </c:spPr>
          <c:marker>
            <c:symbol val="circle"/>
            <c:size val="5"/>
            <c:spPr>
              <a:solidFill>
                <a:schemeClr val="tx1">
                  <a:lumMod val="95000"/>
                  <a:lumOff val="5000"/>
                </a:schemeClr>
              </a:solidFill>
              <a:ln w="76200">
                <a:solidFill>
                  <a:schemeClr val="tx1"/>
                </a:solidFill>
              </a:ln>
              <a:effectLst/>
            </c:spPr>
          </c:marker>
          <c:xVal>
            <c:numRef>
              <c:f>'Tabell 3'!$A$6:$A$47</c:f>
              <c:numCache>
                <c:formatCode>General</c:formatCode>
                <c:ptCount val="4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numCache>
            </c:numRef>
          </c:xVal>
          <c:yVal>
            <c:numRef>
              <c:f>'Tabell 3'!$B$6:$B$47</c:f>
              <c:numCache>
                <c:formatCode>#,##0</c:formatCode>
                <c:ptCount val="42"/>
                <c:pt idx="0">
                  <c:v>350</c:v>
                </c:pt>
                <c:pt idx="1">
                  <c:v>325</c:v>
                </c:pt>
                <c:pt idx="2">
                  <c:v>332</c:v>
                </c:pt>
                <c:pt idx="3">
                  <c:v>341</c:v>
                </c:pt>
                <c:pt idx="4">
                  <c:v>306</c:v>
                </c:pt>
                <c:pt idx="5">
                  <c:v>302</c:v>
                </c:pt>
                <c:pt idx="6">
                  <c:v>332</c:v>
                </c:pt>
                <c:pt idx="7">
                  <c:v>327</c:v>
                </c:pt>
                <c:pt idx="8">
                  <c:v>310</c:v>
                </c:pt>
                <c:pt idx="9">
                  <c:v>315</c:v>
                </c:pt>
                <c:pt idx="10">
                  <c:v>285</c:v>
                </c:pt>
                <c:pt idx="11">
                  <c:v>262</c:v>
                </c:pt>
                <c:pt idx="12">
                  <c:v>241</c:v>
                </c:pt>
                <c:pt idx="13">
                  <c:v>215.38444444444443</c:v>
                </c:pt>
                <c:pt idx="14">
                  <c:v>204.58972222222221</c:v>
                </c:pt>
                <c:pt idx="15">
                  <c:v>209.86138888888888</c:v>
                </c:pt>
                <c:pt idx="16">
                  <c:v>209.01694444444445</c:v>
                </c:pt>
                <c:pt idx="17">
                  <c:v>209.94972222222219</c:v>
                </c:pt>
                <c:pt idx="18">
                  <c:v>201.83083333333335</c:v>
                </c:pt>
                <c:pt idx="19">
                  <c:v>193.70138888888889</c:v>
                </c:pt>
                <c:pt idx="20">
                  <c:v>191.26722222222224</c:v>
                </c:pt>
                <c:pt idx="21">
                  <c:v>186.2175</c:v>
                </c:pt>
                <c:pt idx="22">
                  <c:v>185.85944444444442</c:v>
                </c:pt>
                <c:pt idx="23">
                  <c:v>185.00361111111113</c:v>
                </c:pt>
                <c:pt idx="24">
                  <c:v>200.79472222222222</c:v>
                </c:pt>
                <c:pt idx="25">
                  <c:v>198.57333333333332</c:v>
                </c:pt>
                <c:pt idx="26">
                  <c:v>210.91277777777773</c:v>
                </c:pt>
                <c:pt idx="27">
                  <c:v>201.64055555555555</c:v>
                </c:pt>
                <c:pt idx="28">
                  <c:v>207.83138888888891</c:v>
                </c:pt>
                <c:pt idx="29">
                  <c:v>201.61472222222218</c:v>
                </c:pt>
                <c:pt idx="30">
                  <c:v>196.91944444444445</c:v>
                </c:pt>
                <c:pt idx="31">
                  <c:v>199.74722222222218</c:v>
                </c:pt>
                <c:pt idx="32">
                  <c:v>202.95249999999999</c:v>
                </c:pt>
                <c:pt idx="33">
                  <c:v>207.81444444444443</c:v>
                </c:pt>
                <c:pt idx="34">
                  <c:v>207.27777777777777</c:v>
                </c:pt>
                <c:pt idx="35">
                  <c:v>203.86277777777775</c:v>
                </c:pt>
                <c:pt idx="36">
                  <c:v>204.48194444444445</c:v>
                </c:pt>
                <c:pt idx="37">
                  <c:v>198.02805555555554</c:v>
                </c:pt>
                <c:pt idx="38">
                  <c:v>185.25472222222223</c:v>
                </c:pt>
                <c:pt idx="39">
                  <c:v>175.34055555555554</c:v>
                </c:pt>
                <c:pt idx="40">
                  <c:v>190.05722222222218</c:v>
                </c:pt>
                <c:pt idx="41" formatCode="0">
                  <c:v>168.64305555555558</c:v>
                </c:pt>
              </c:numCache>
            </c:numRef>
          </c:yVal>
          <c:smooth val="0"/>
        </c:ser>
        <c:ser>
          <c:idx val="1"/>
          <c:order val="1"/>
          <c:tx>
            <c:strRef>
              <c:f>'Tabell 3'!$C$5</c:f>
              <c:strCache>
                <c:ptCount val="1"/>
                <c:pt idx="0">
                  <c:v>Naturgas, stadsgas</c:v>
                </c:pt>
              </c:strCache>
            </c:strRef>
          </c:tx>
          <c:spPr>
            <a:ln w="76200" cap="rnd">
              <a:solidFill>
                <a:srgbClr val="7030A0"/>
              </a:solidFill>
              <a:round/>
            </a:ln>
            <a:effectLst/>
          </c:spPr>
          <c:marker>
            <c:symbol val="circle"/>
            <c:size val="5"/>
            <c:spPr>
              <a:solidFill>
                <a:schemeClr val="accent2"/>
              </a:solidFill>
              <a:ln w="76200">
                <a:solidFill>
                  <a:srgbClr val="7030A0"/>
                </a:solidFill>
              </a:ln>
              <a:effectLst/>
            </c:spPr>
          </c:marker>
          <c:xVal>
            <c:numRef>
              <c:f>'Tabell 3'!$A$6:$A$47</c:f>
              <c:numCache>
                <c:formatCode>General</c:formatCode>
                <c:ptCount val="4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numCache>
            </c:numRef>
          </c:xVal>
          <c:yVal>
            <c:numRef>
              <c:f>'Tabell 3'!$C$6:$C$47</c:f>
              <c:numCache>
                <c:formatCode>#,##0.0</c:formatCode>
                <c:ptCount val="4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0.84250000000000003</c:v>
                </c:pt>
                <c:pt idx="16">
                  <c:v>2.3436111111111106</c:v>
                </c:pt>
                <c:pt idx="17">
                  <c:v>3.1536111111111107</c:v>
                </c:pt>
                <c:pt idx="18">
                  <c:v>4.0283333333333333</c:v>
                </c:pt>
                <c:pt idx="19">
                  <c:v>5.3352777777777778</c:v>
                </c:pt>
                <c:pt idx="20">
                  <c:v>6.7066666666666661</c:v>
                </c:pt>
                <c:pt idx="21">
                  <c:v>7.160277777777778</c:v>
                </c:pt>
                <c:pt idx="22">
                  <c:v>8.0352777777777771</c:v>
                </c:pt>
                <c:pt idx="23">
                  <c:v>7.9508333333333328</c:v>
                </c:pt>
                <c:pt idx="24">
                  <c:v>7.9316666666666658</c:v>
                </c:pt>
                <c:pt idx="25">
                  <c:v>7.9219444444444447</c:v>
                </c:pt>
                <c:pt idx="26">
                  <c:v>8.1549999999999994</c:v>
                </c:pt>
                <c:pt idx="27">
                  <c:v>8.6022222222222204</c:v>
                </c:pt>
                <c:pt idx="28">
                  <c:v>8.7383333333333333</c:v>
                </c:pt>
                <c:pt idx="29">
                  <c:v>8.6288888888888895</c:v>
                </c:pt>
                <c:pt idx="30">
                  <c:v>7.9252777777777776</c:v>
                </c:pt>
                <c:pt idx="31">
                  <c:v>9.0027777777777782</c:v>
                </c:pt>
                <c:pt idx="32">
                  <c:v>9.2286111111111104</c:v>
                </c:pt>
                <c:pt idx="33">
                  <c:v>10.311111111111112</c:v>
                </c:pt>
                <c:pt idx="34">
                  <c:v>10.155555555555555</c:v>
                </c:pt>
                <c:pt idx="35">
                  <c:v>9.5380555555555553</c:v>
                </c:pt>
                <c:pt idx="36">
                  <c:v>9.8324999999999996</c:v>
                </c:pt>
                <c:pt idx="37">
                  <c:v>10.696666666666665</c:v>
                </c:pt>
                <c:pt idx="38">
                  <c:v>8.69</c:v>
                </c:pt>
                <c:pt idx="39">
                  <c:v>13.814166666666667</c:v>
                </c:pt>
                <c:pt idx="40">
                  <c:v>17.738055555555555</c:v>
                </c:pt>
                <c:pt idx="41" formatCode="0">
                  <c:v>14.479444444444443</c:v>
                </c:pt>
              </c:numCache>
            </c:numRef>
          </c:yVal>
          <c:smooth val="0"/>
        </c:ser>
        <c:ser>
          <c:idx val="2"/>
          <c:order val="2"/>
          <c:tx>
            <c:strRef>
              <c:f>'Tabell 3'!$D$5</c:f>
              <c:strCache>
                <c:ptCount val="1"/>
                <c:pt idx="0">
                  <c:v>Kol och koks</c:v>
                </c:pt>
              </c:strCache>
            </c:strRef>
          </c:tx>
          <c:spPr>
            <a:ln w="76200" cap="rnd">
              <a:solidFill>
                <a:schemeClr val="bg2">
                  <a:lumMod val="50000"/>
                </a:schemeClr>
              </a:solidFill>
              <a:round/>
            </a:ln>
            <a:effectLst/>
          </c:spPr>
          <c:marker>
            <c:symbol val="circle"/>
            <c:size val="5"/>
            <c:spPr>
              <a:solidFill>
                <a:schemeClr val="accent3"/>
              </a:solidFill>
              <a:ln w="76200">
                <a:solidFill>
                  <a:schemeClr val="bg2">
                    <a:lumMod val="50000"/>
                  </a:schemeClr>
                </a:solidFill>
              </a:ln>
              <a:effectLst/>
            </c:spPr>
          </c:marker>
          <c:xVal>
            <c:numRef>
              <c:f>'Tabell 3'!$A$6:$A$47</c:f>
              <c:numCache>
                <c:formatCode>General</c:formatCode>
                <c:ptCount val="4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numCache>
            </c:numRef>
          </c:xVal>
          <c:yVal>
            <c:numRef>
              <c:f>'Tabell 3'!$D$6:$D$47</c:f>
              <c:numCache>
                <c:formatCode>#,##0</c:formatCode>
                <c:ptCount val="42"/>
                <c:pt idx="0">
                  <c:v>18</c:v>
                </c:pt>
                <c:pt idx="1">
                  <c:v>17</c:v>
                </c:pt>
                <c:pt idx="2">
                  <c:v>17</c:v>
                </c:pt>
                <c:pt idx="3">
                  <c:v>19</c:v>
                </c:pt>
                <c:pt idx="4">
                  <c:v>21</c:v>
                </c:pt>
                <c:pt idx="5">
                  <c:v>22</c:v>
                </c:pt>
                <c:pt idx="6">
                  <c:v>21</c:v>
                </c:pt>
                <c:pt idx="7">
                  <c:v>17</c:v>
                </c:pt>
                <c:pt idx="8">
                  <c:v>18</c:v>
                </c:pt>
                <c:pt idx="9">
                  <c:v>21</c:v>
                </c:pt>
                <c:pt idx="10">
                  <c:v>19</c:v>
                </c:pt>
                <c:pt idx="11">
                  <c:v>17</c:v>
                </c:pt>
                <c:pt idx="12">
                  <c:v>19</c:v>
                </c:pt>
                <c:pt idx="13">
                  <c:v>23.866388888888888</c:v>
                </c:pt>
                <c:pt idx="14">
                  <c:v>28.736111111111111</c:v>
                </c:pt>
                <c:pt idx="15">
                  <c:v>33.698333333333345</c:v>
                </c:pt>
                <c:pt idx="16">
                  <c:v>34.697222222222223</c:v>
                </c:pt>
                <c:pt idx="17">
                  <c:v>34.107777777777777</c:v>
                </c:pt>
                <c:pt idx="18">
                  <c:v>33.894444444444439</c:v>
                </c:pt>
                <c:pt idx="19">
                  <c:v>30.481944444444441</c:v>
                </c:pt>
                <c:pt idx="20">
                  <c:v>30.848333333333333</c:v>
                </c:pt>
                <c:pt idx="21">
                  <c:v>28.663333333333334</c:v>
                </c:pt>
                <c:pt idx="22">
                  <c:v>26.800277777777779</c:v>
                </c:pt>
                <c:pt idx="23">
                  <c:v>26.606944444444444</c:v>
                </c:pt>
                <c:pt idx="24">
                  <c:v>27.796666666666667</c:v>
                </c:pt>
                <c:pt idx="25">
                  <c:v>27.420277777777777</c:v>
                </c:pt>
                <c:pt idx="26">
                  <c:v>31.366388888888892</c:v>
                </c:pt>
                <c:pt idx="27">
                  <c:v>26.059444444444445</c:v>
                </c:pt>
                <c:pt idx="28">
                  <c:v>26.334722222222219</c:v>
                </c:pt>
                <c:pt idx="29">
                  <c:v>25.368333333333332</c:v>
                </c:pt>
                <c:pt idx="30">
                  <c:v>25.753333333333334</c:v>
                </c:pt>
                <c:pt idx="31">
                  <c:v>28.436388888888882</c:v>
                </c:pt>
                <c:pt idx="32">
                  <c:v>29.511944444444442</c:v>
                </c:pt>
                <c:pt idx="33">
                  <c:v>30.093888888888891</c:v>
                </c:pt>
                <c:pt idx="34">
                  <c:v>30.185555555555556</c:v>
                </c:pt>
                <c:pt idx="35">
                  <c:v>27.878888888888888</c:v>
                </c:pt>
                <c:pt idx="36">
                  <c:v>27.476388888888891</c:v>
                </c:pt>
                <c:pt idx="37">
                  <c:v>27.730277777777779</c:v>
                </c:pt>
                <c:pt idx="38">
                  <c:v>26.190277777777776</c:v>
                </c:pt>
                <c:pt idx="39">
                  <c:v>17.776111111111113</c:v>
                </c:pt>
                <c:pt idx="40">
                  <c:v>25.828888888888891</c:v>
                </c:pt>
                <c:pt idx="41" formatCode="0">
                  <c:v>22.878888888888888</c:v>
                </c:pt>
              </c:numCache>
            </c:numRef>
          </c:yVal>
          <c:smooth val="0"/>
        </c:ser>
        <c:dLbls>
          <c:showLegendKey val="0"/>
          <c:showVal val="0"/>
          <c:showCatName val="0"/>
          <c:showSerName val="0"/>
          <c:showPercent val="0"/>
          <c:showBubbleSize val="0"/>
        </c:dLbls>
        <c:axId val="211205024"/>
        <c:axId val="209806192"/>
      </c:scatterChart>
      <c:valAx>
        <c:axId val="2112050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2000" b="1">
                    <a:solidFill>
                      <a:schemeClr val="tx1"/>
                    </a:solidFill>
                    <a:latin typeface="Times New Roman" panose="02020603050405020304" pitchFamily="18" charset="0"/>
                    <a:cs typeface="Times New Roman" panose="02020603050405020304" pitchFamily="18" charset="0"/>
                  </a:rPr>
                  <a:t>Year</a:t>
                </a:r>
              </a:p>
            </c:rich>
          </c:tx>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sv-S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sv-SE"/>
          </a:p>
        </c:txPr>
        <c:crossAx val="209806192"/>
        <c:crosses val="autoZero"/>
        <c:crossBetween val="midCat"/>
      </c:valAx>
      <c:valAx>
        <c:axId val="2098061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sv-SE" sz="2000" b="1">
                    <a:solidFill>
                      <a:schemeClr val="tx1"/>
                    </a:solidFill>
                    <a:latin typeface="Times New Roman" panose="02020603050405020304" pitchFamily="18" charset="0"/>
                    <a:cs typeface="Times New Roman" panose="02020603050405020304" pitchFamily="18" charset="0"/>
                  </a:rPr>
                  <a:t>Energy</a:t>
                </a:r>
                <a:r>
                  <a:rPr lang="sv-SE" sz="2000" b="1" baseline="0">
                    <a:solidFill>
                      <a:schemeClr val="tx1"/>
                    </a:solidFill>
                    <a:latin typeface="Times New Roman" panose="02020603050405020304" pitchFamily="18" charset="0"/>
                    <a:cs typeface="Times New Roman" panose="02020603050405020304" pitchFamily="18" charset="0"/>
                  </a:rPr>
                  <a:t> Supply TWh/Year</a:t>
                </a:r>
                <a:endParaRPr lang="sv-SE" sz="2000" b="1">
                  <a:solidFill>
                    <a:schemeClr val="tx1"/>
                  </a:solidFill>
                  <a:latin typeface="Times New Roman" panose="02020603050405020304" pitchFamily="18" charset="0"/>
                  <a:cs typeface="Times New Roman" panose="02020603050405020304" pitchFamily="18" charset="0"/>
                </a:endParaRP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sv-SE"/>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sv-SE"/>
          </a:p>
        </c:txPr>
        <c:crossAx val="21120502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sv-SE" sz="2400" b="1" u="sng" dirty="0">
                <a:solidFill>
                  <a:schemeClr val="tx1"/>
                </a:solidFill>
                <a:latin typeface="Times New Roman" panose="02020603050405020304" pitchFamily="18" charset="0"/>
                <a:cs typeface="Times New Roman" panose="02020603050405020304" pitchFamily="18" charset="0"/>
              </a:rPr>
              <a:t>Three </a:t>
            </a:r>
            <a:r>
              <a:rPr lang="sv-SE" sz="2400" b="1" u="sng" dirty="0" err="1">
                <a:solidFill>
                  <a:schemeClr val="tx1"/>
                </a:solidFill>
                <a:latin typeface="Times New Roman" panose="02020603050405020304" pitchFamily="18" charset="0"/>
                <a:cs typeface="Times New Roman" panose="02020603050405020304" pitchFamily="18" charset="0"/>
              </a:rPr>
              <a:t>sources</a:t>
            </a:r>
            <a:r>
              <a:rPr lang="sv-SE" sz="2400" b="1" u="sng" dirty="0">
                <a:solidFill>
                  <a:schemeClr val="tx1"/>
                </a:solidFill>
                <a:latin typeface="Times New Roman" panose="02020603050405020304" pitchFamily="18" charset="0"/>
                <a:cs typeface="Times New Roman" panose="02020603050405020304" pitchFamily="18" charset="0"/>
              </a:rPr>
              <a:t> </a:t>
            </a:r>
            <a:r>
              <a:rPr lang="sv-SE" sz="2400" b="1" u="sng" dirty="0" err="1">
                <a:solidFill>
                  <a:schemeClr val="tx1"/>
                </a:solidFill>
                <a:latin typeface="Times New Roman" panose="02020603050405020304" pitchFamily="18" charset="0"/>
                <a:cs typeface="Times New Roman" panose="02020603050405020304" pitchFamily="18" charset="0"/>
              </a:rPr>
              <a:t>of</a:t>
            </a:r>
            <a:r>
              <a:rPr lang="sv-SE" sz="2400" b="1" u="sng" dirty="0">
                <a:solidFill>
                  <a:schemeClr val="tx1"/>
                </a:solidFill>
                <a:latin typeface="Times New Roman" panose="02020603050405020304" pitchFamily="18" charset="0"/>
                <a:cs typeface="Times New Roman" panose="02020603050405020304" pitchFamily="18" charset="0"/>
              </a:rPr>
              <a:t> </a:t>
            </a:r>
            <a:r>
              <a:rPr lang="sv-SE" sz="2400" b="1" u="sng" dirty="0" err="1">
                <a:solidFill>
                  <a:schemeClr val="tx1"/>
                </a:solidFill>
                <a:latin typeface="Times New Roman" panose="02020603050405020304" pitchFamily="18" charset="0"/>
                <a:cs typeface="Times New Roman" panose="02020603050405020304" pitchFamily="18" charset="0"/>
              </a:rPr>
              <a:t>energy</a:t>
            </a:r>
            <a:r>
              <a:rPr lang="sv-SE" sz="2400" b="1" u="sng" dirty="0">
                <a:solidFill>
                  <a:schemeClr val="tx1"/>
                </a:solidFill>
                <a:latin typeface="Times New Roman" panose="02020603050405020304" pitchFamily="18" charset="0"/>
                <a:cs typeface="Times New Roman" panose="02020603050405020304" pitchFamily="18" charset="0"/>
              </a:rPr>
              <a:t> </a:t>
            </a:r>
            <a:r>
              <a:rPr lang="sv-SE" sz="2400" b="1" u="sng" dirty="0" err="1">
                <a:solidFill>
                  <a:schemeClr val="tx1"/>
                </a:solidFill>
                <a:latin typeface="Times New Roman" panose="02020603050405020304" pitchFamily="18" charset="0"/>
                <a:cs typeface="Times New Roman" panose="02020603050405020304" pitchFamily="18" charset="0"/>
              </a:rPr>
              <a:t>supply</a:t>
            </a:r>
            <a:r>
              <a:rPr lang="sv-SE" sz="2400" b="1" u="sng" dirty="0">
                <a:solidFill>
                  <a:schemeClr val="tx1"/>
                </a:solidFill>
                <a:latin typeface="Times New Roman" panose="02020603050405020304" pitchFamily="18" charset="0"/>
                <a:cs typeface="Times New Roman" panose="02020603050405020304" pitchFamily="18" charset="0"/>
              </a:rPr>
              <a:t> in Sweden</a:t>
            </a:r>
          </a:p>
          <a:p>
            <a:pPr algn="l">
              <a:defRPr/>
            </a:pPr>
            <a:r>
              <a:rPr lang="sv-SE" sz="2400" b="1" dirty="0" err="1">
                <a:solidFill>
                  <a:srgbClr val="FF0000"/>
                </a:solidFill>
                <a:latin typeface="Times New Roman" panose="02020603050405020304" pitchFamily="18" charset="0"/>
                <a:cs typeface="Times New Roman" panose="02020603050405020304" pitchFamily="18" charset="0"/>
              </a:rPr>
              <a:t>Nuclear</a:t>
            </a:r>
            <a:r>
              <a:rPr lang="sv-SE" sz="2400" b="1" baseline="0" dirty="0">
                <a:solidFill>
                  <a:schemeClr val="tx1"/>
                </a:solidFill>
                <a:latin typeface="Times New Roman" panose="02020603050405020304" pitchFamily="18" charset="0"/>
                <a:cs typeface="Times New Roman" panose="02020603050405020304" pitchFamily="18" charset="0"/>
              </a:rPr>
              <a:t> </a:t>
            </a:r>
            <a:r>
              <a:rPr lang="sv-SE" sz="2400" b="1" baseline="0" dirty="0" err="1" smtClean="0">
                <a:solidFill>
                  <a:srgbClr val="FF0000"/>
                </a:solidFill>
                <a:latin typeface="Times New Roman" panose="02020603050405020304" pitchFamily="18" charset="0"/>
                <a:cs typeface="Times New Roman" panose="02020603050405020304" pitchFamily="18" charset="0"/>
              </a:rPr>
              <a:t>energy</a:t>
            </a:r>
            <a:r>
              <a:rPr lang="sv-SE" sz="2400" b="1" baseline="0" dirty="0" smtClean="0">
                <a:solidFill>
                  <a:srgbClr val="FF0000"/>
                </a:solidFill>
                <a:latin typeface="Times New Roman" panose="02020603050405020304" pitchFamily="18" charset="0"/>
                <a:cs typeface="Times New Roman" panose="02020603050405020304" pitchFamily="18" charset="0"/>
              </a:rPr>
              <a:t> </a:t>
            </a:r>
            <a:r>
              <a:rPr lang="sv-SE" sz="2400" b="1" baseline="0" dirty="0" smtClean="0">
                <a:solidFill>
                  <a:schemeClr val="tx1"/>
                </a:solidFill>
                <a:latin typeface="Times New Roman" panose="02020603050405020304" pitchFamily="18" charset="0"/>
                <a:cs typeface="Times New Roman" panose="02020603050405020304" pitchFamily="18" charset="0"/>
              </a:rPr>
              <a:t>(Gross </a:t>
            </a:r>
            <a:r>
              <a:rPr lang="sv-SE" sz="2400" b="1" baseline="0" dirty="0" err="1">
                <a:solidFill>
                  <a:schemeClr val="tx1"/>
                </a:solidFill>
                <a:latin typeface="Times New Roman" panose="02020603050405020304" pitchFamily="18" charset="0"/>
                <a:cs typeface="Times New Roman" panose="02020603050405020304" pitchFamily="18" charset="0"/>
              </a:rPr>
              <a:t>value</a:t>
            </a:r>
            <a:r>
              <a:rPr lang="sv-SE" sz="2400" b="1" baseline="0" dirty="0">
                <a:solidFill>
                  <a:schemeClr val="tx1"/>
                </a:solidFill>
                <a:latin typeface="Times New Roman" panose="02020603050405020304" pitchFamily="18" charset="0"/>
                <a:cs typeface="Times New Roman" panose="02020603050405020304" pitchFamily="18" charset="0"/>
              </a:rPr>
              <a:t>) = Red</a:t>
            </a:r>
          </a:p>
          <a:p>
            <a:pPr algn="l">
              <a:defRPr/>
            </a:pPr>
            <a:r>
              <a:rPr lang="sv-SE" sz="2400" b="1" baseline="0" dirty="0" err="1">
                <a:solidFill>
                  <a:srgbClr val="00B050"/>
                </a:solidFill>
                <a:latin typeface="Times New Roman" panose="02020603050405020304" pitchFamily="18" charset="0"/>
                <a:cs typeface="Times New Roman" panose="02020603050405020304" pitchFamily="18" charset="0"/>
              </a:rPr>
              <a:t>Bioenergy</a:t>
            </a:r>
            <a:r>
              <a:rPr lang="sv-SE" sz="2400" b="1" baseline="0" dirty="0">
                <a:solidFill>
                  <a:schemeClr val="tx1"/>
                </a:solidFill>
                <a:latin typeface="Times New Roman" panose="02020603050405020304" pitchFamily="18" charset="0"/>
                <a:cs typeface="Times New Roman" panose="02020603050405020304" pitchFamily="18" charset="0"/>
              </a:rPr>
              <a:t> = Green</a:t>
            </a:r>
          </a:p>
          <a:p>
            <a:pPr algn="l">
              <a:defRPr/>
            </a:pPr>
            <a:r>
              <a:rPr lang="sv-SE" sz="2400" b="1" baseline="0" dirty="0">
                <a:solidFill>
                  <a:srgbClr val="002060"/>
                </a:solidFill>
                <a:latin typeface="Times New Roman" panose="02020603050405020304" pitchFamily="18" charset="0"/>
                <a:cs typeface="Times New Roman" panose="02020603050405020304" pitchFamily="18" charset="0"/>
              </a:rPr>
              <a:t>Hydro </a:t>
            </a:r>
            <a:r>
              <a:rPr lang="sv-SE" sz="2400" b="1" baseline="0" dirty="0" err="1" smtClean="0">
                <a:solidFill>
                  <a:srgbClr val="002060"/>
                </a:solidFill>
                <a:latin typeface="Times New Roman" panose="02020603050405020304" pitchFamily="18" charset="0"/>
                <a:cs typeface="Times New Roman" panose="02020603050405020304" pitchFamily="18" charset="0"/>
              </a:rPr>
              <a:t>energy</a:t>
            </a:r>
            <a:r>
              <a:rPr lang="sv-SE" sz="2400" b="1" baseline="0" dirty="0" smtClean="0">
                <a:solidFill>
                  <a:srgbClr val="002060"/>
                </a:solidFill>
                <a:latin typeface="Times New Roman" panose="02020603050405020304" pitchFamily="18" charset="0"/>
                <a:cs typeface="Times New Roman" panose="02020603050405020304" pitchFamily="18" charset="0"/>
              </a:rPr>
              <a:t> </a:t>
            </a:r>
            <a:r>
              <a:rPr lang="sv-SE" sz="2400" b="1" baseline="0" dirty="0">
                <a:solidFill>
                  <a:schemeClr val="tx1"/>
                </a:solidFill>
                <a:latin typeface="Times New Roman" panose="02020603050405020304" pitchFamily="18" charset="0"/>
                <a:cs typeface="Times New Roman" panose="02020603050405020304" pitchFamily="18" charset="0"/>
              </a:rPr>
              <a:t>(Gross </a:t>
            </a:r>
            <a:r>
              <a:rPr lang="sv-SE" sz="2400" b="1" baseline="0" dirty="0" err="1">
                <a:solidFill>
                  <a:schemeClr val="tx1"/>
                </a:solidFill>
                <a:latin typeface="Times New Roman" panose="02020603050405020304" pitchFamily="18" charset="0"/>
                <a:cs typeface="Times New Roman" panose="02020603050405020304" pitchFamily="18" charset="0"/>
              </a:rPr>
              <a:t>value</a:t>
            </a:r>
            <a:r>
              <a:rPr lang="sv-SE" sz="2400" b="1" baseline="0" dirty="0">
                <a:solidFill>
                  <a:schemeClr val="tx1"/>
                </a:solidFill>
                <a:latin typeface="Times New Roman" panose="02020603050405020304" pitchFamily="18" charset="0"/>
                <a:cs typeface="Times New Roman" panose="02020603050405020304" pitchFamily="18" charset="0"/>
              </a:rPr>
              <a:t>) = Dark </a:t>
            </a:r>
            <a:r>
              <a:rPr lang="sv-SE" sz="2400" b="1" baseline="0" dirty="0" err="1" smtClean="0">
                <a:solidFill>
                  <a:schemeClr val="tx1"/>
                </a:solidFill>
                <a:latin typeface="Times New Roman" panose="02020603050405020304" pitchFamily="18" charset="0"/>
                <a:cs typeface="Times New Roman" panose="02020603050405020304" pitchFamily="18" charset="0"/>
              </a:rPr>
              <a:t>Blue</a:t>
            </a:r>
            <a:endParaRPr lang="sv-SE" sz="2400" b="1" dirty="0">
              <a:solidFill>
                <a:schemeClr val="tx1"/>
              </a:solidFill>
              <a:latin typeface="Times New Roman" panose="02020603050405020304" pitchFamily="18" charset="0"/>
              <a:cs typeface="Times New Roman" panose="02020603050405020304" pitchFamily="18" charset="0"/>
            </a:endParaRPr>
          </a:p>
        </c:rich>
      </c:tx>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scatterChart>
        <c:scatterStyle val="lineMarker"/>
        <c:varyColors val="0"/>
        <c:ser>
          <c:idx val="0"/>
          <c:order val="0"/>
          <c:tx>
            <c:strRef>
              <c:f>'Tabell 3'!$C$95</c:f>
              <c:strCache>
                <c:ptCount val="1"/>
                <c:pt idx="0">
                  <c:v>Vattenkraft, brutto1</c:v>
                </c:pt>
              </c:strCache>
            </c:strRef>
          </c:tx>
          <c:spPr>
            <a:ln w="76200" cap="rnd">
              <a:solidFill>
                <a:srgbClr val="002060"/>
              </a:solidFill>
              <a:round/>
            </a:ln>
            <a:effectLst/>
          </c:spPr>
          <c:marker>
            <c:symbol val="circle"/>
            <c:size val="5"/>
            <c:spPr>
              <a:solidFill>
                <a:srgbClr val="7030A0"/>
              </a:solidFill>
              <a:ln w="76200">
                <a:solidFill>
                  <a:srgbClr val="002060"/>
                </a:solidFill>
              </a:ln>
              <a:effectLst/>
            </c:spPr>
          </c:marker>
          <c:xVal>
            <c:numRef>
              <c:f>'Tabell 3'!$B$96:$B$137</c:f>
              <c:numCache>
                <c:formatCode>General</c:formatCode>
                <c:ptCount val="4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numCache>
            </c:numRef>
          </c:xVal>
          <c:yVal>
            <c:numRef>
              <c:f>'Tabell 3'!$C$96:$C$137</c:f>
              <c:numCache>
                <c:formatCode>#,##0</c:formatCode>
                <c:ptCount val="42"/>
                <c:pt idx="0">
                  <c:v>41</c:v>
                </c:pt>
                <c:pt idx="1">
                  <c:v>52</c:v>
                </c:pt>
                <c:pt idx="2">
                  <c:v>54</c:v>
                </c:pt>
                <c:pt idx="3">
                  <c:v>60</c:v>
                </c:pt>
                <c:pt idx="4">
                  <c:v>57</c:v>
                </c:pt>
                <c:pt idx="5">
                  <c:v>58</c:v>
                </c:pt>
                <c:pt idx="6">
                  <c:v>55</c:v>
                </c:pt>
                <c:pt idx="7">
                  <c:v>54</c:v>
                </c:pt>
                <c:pt idx="8">
                  <c:v>58</c:v>
                </c:pt>
                <c:pt idx="9">
                  <c:v>61</c:v>
                </c:pt>
                <c:pt idx="10">
                  <c:v>59</c:v>
                </c:pt>
                <c:pt idx="11">
                  <c:v>60</c:v>
                </c:pt>
                <c:pt idx="12">
                  <c:v>55</c:v>
                </c:pt>
                <c:pt idx="13">
                  <c:v>63.546999999999997</c:v>
                </c:pt>
                <c:pt idx="14">
                  <c:v>67.911000000000001</c:v>
                </c:pt>
                <c:pt idx="15">
                  <c:v>70.986999999999995</c:v>
                </c:pt>
                <c:pt idx="16">
                  <c:v>60.933</c:v>
                </c:pt>
                <c:pt idx="17">
                  <c:v>71.853999999999999</c:v>
                </c:pt>
                <c:pt idx="18">
                  <c:v>69.882999999999996</c:v>
                </c:pt>
                <c:pt idx="19">
                  <c:v>71.751000000000005</c:v>
                </c:pt>
                <c:pt idx="20">
                  <c:v>72.509</c:v>
                </c:pt>
                <c:pt idx="21">
                  <c:v>63.249000000000002</c:v>
                </c:pt>
                <c:pt idx="22">
                  <c:v>74.363</c:v>
                </c:pt>
                <c:pt idx="23">
                  <c:v>74.698999999999998</c:v>
                </c:pt>
                <c:pt idx="24">
                  <c:v>59.171999999999997</c:v>
                </c:pt>
                <c:pt idx="25">
                  <c:v>68.200999999999993</c:v>
                </c:pt>
                <c:pt idx="26">
                  <c:v>51.884</c:v>
                </c:pt>
                <c:pt idx="27">
                  <c:v>69.215999999999994</c:v>
                </c:pt>
                <c:pt idx="28">
                  <c:v>75.051000000000002</c:v>
                </c:pt>
                <c:pt idx="29">
                  <c:v>71.691000000000003</c:v>
                </c:pt>
                <c:pt idx="30">
                  <c:v>78.584000000000003</c:v>
                </c:pt>
                <c:pt idx="31">
                  <c:v>79.061000000000007</c:v>
                </c:pt>
                <c:pt idx="32">
                  <c:v>66.358000000000004</c:v>
                </c:pt>
                <c:pt idx="33">
                  <c:v>53.529000000000003</c:v>
                </c:pt>
                <c:pt idx="34">
                  <c:v>60.631</c:v>
                </c:pt>
                <c:pt idx="35">
                  <c:v>72.852000000000004</c:v>
                </c:pt>
                <c:pt idx="36">
                  <c:v>61.728000000000002</c:v>
                </c:pt>
                <c:pt idx="37">
                  <c:v>66.265000000000001</c:v>
                </c:pt>
                <c:pt idx="38">
                  <c:v>67</c:v>
                </c:pt>
                <c:pt idx="39">
                  <c:v>65.61</c:v>
                </c:pt>
                <c:pt idx="40">
                  <c:v>67.822000000000003</c:v>
                </c:pt>
                <c:pt idx="41" formatCode="0">
                  <c:v>66.686000000000007</c:v>
                </c:pt>
              </c:numCache>
            </c:numRef>
          </c:yVal>
          <c:smooth val="0"/>
        </c:ser>
        <c:ser>
          <c:idx val="1"/>
          <c:order val="1"/>
          <c:tx>
            <c:strRef>
              <c:f>'Tabell 3'!$D$95</c:f>
              <c:strCache>
                <c:ptCount val="1"/>
                <c:pt idx="0">
                  <c:v>Kärnkraft, brutto2</c:v>
                </c:pt>
              </c:strCache>
            </c:strRef>
          </c:tx>
          <c:spPr>
            <a:ln w="76200" cap="rnd">
              <a:solidFill>
                <a:srgbClr val="FF0000"/>
              </a:solidFill>
              <a:round/>
            </a:ln>
            <a:effectLst/>
          </c:spPr>
          <c:marker>
            <c:symbol val="circle"/>
            <c:size val="5"/>
            <c:spPr>
              <a:solidFill>
                <a:schemeClr val="accent2"/>
              </a:solidFill>
              <a:ln w="76200">
                <a:solidFill>
                  <a:srgbClr val="FF0000"/>
                </a:solidFill>
              </a:ln>
              <a:effectLst/>
            </c:spPr>
          </c:marker>
          <c:xVal>
            <c:numRef>
              <c:f>'Tabell 3'!$B$96:$B$137</c:f>
              <c:numCache>
                <c:formatCode>General</c:formatCode>
                <c:ptCount val="4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numCache>
            </c:numRef>
          </c:xVal>
          <c:yVal>
            <c:numRef>
              <c:f>'Tabell 3'!$D$96:$D$137</c:f>
              <c:numCache>
                <c:formatCode>#,##0</c:formatCode>
                <c:ptCount val="42"/>
                <c:pt idx="0">
                  <c:v>0</c:v>
                </c:pt>
                <c:pt idx="1">
                  <c:v>0</c:v>
                </c:pt>
                <c:pt idx="2">
                  <c:v>4</c:v>
                </c:pt>
                <c:pt idx="3">
                  <c:v>7</c:v>
                </c:pt>
                <c:pt idx="4">
                  <c:v>6</c:v>
                </c:pt>
                <c:pt idx="5">
                  <c:v>36</c:v>
                </c:pt>
                <c:pt idx="6">
                  <c:v>48</c:v>
                </c:pt>
                <c:pt idx="7">
                  <c:v>60</c:v>
                </c:pt>
                <c:pt idx="8">
                  <c:v>71</c:v>
                </c:pt>
                <c:pt idx="9">
                  <c:v>64</c:v>
                </c:pt>
                <c:pt idx="10">
                  <c:v>76</c:v>
                </c:pt>
                <c:pt idx="11">
                  <c:v>114</c:v>
                </c:pt>
                <c:pt idx="12">
                  <c:v>117</c:v>
                </c:pt>
                <c:pt idx="13">
                  <c:v>123.62690000000001</c:v>
                </c:pt>
                <c:pt idx="14">
                  <c:v>151.50401000000002</c:v>
                </c:pt>
                <c:pt idx="15">
                  <c:v>172.78691000000001</c:v>
                </c:pt>
                <c:pt idx="16">
                  <c:v>202.16428999999999</c:v>
                </c:pt>
                <c:pt idx="17">
                  <c:v>199.83829</c:v>
                </c:pt>
                <c:pt idx="18">
                  <c:v>206.6651</c:v>
                </c:pt>
                <c:pt idx="19">
                  <c:v>196.31440000000003</c:v>
                </c:pt>
                <c:pt idx="20">
                  <c:v>202.39689000000001</c:v>
                </c:pt>
                <c:pt idx="21">
                  <c:v>228.44809000000004</c:v>
                </c:pt>
                <c:pt idx="22">
                  <c:v>188.27807000000001</c:v>
                </c:pt>
                <c:pt idx="23">
                  <c:v>182.18395000000001</c:v>
                </c:pt>
                <c:pt idx="24">
                  <c:v>217.35307</c:v>
                </c:pt>
                <c:pt idx="25">
                  <c:v>207.31638000000001</c:v>
                </c:pt>
                <c:pt idx="26">
                  <c:v>224.44737000000003</c:v>
                </c:pt>
                <c:pt idx="27">
                  <c:v>205.97893000000002</c:v>
                </c:pt>
                <c:pt idx="28">
                  <c:v>218.05087000000003</c:v>
                </c:pt>
                <c:pt idx="29">
                  <c:v>213.37561000000002</c:v>
                </c:pt>
                <c:pt idx="30">
                  <c:v>168.30936000000003</c:v>
                </c:pt>
                <c:pt idx="31">
                  <c:v>214.07341</c:v>
                </c:pt>
                <c:pt idx="32">
                  <c:v>200.69891000000001</c:v>
                </c:pt>
                <c:pt idx="33">
                  <c:v>199.64058000000003</c:v>
                </c:pt>
                <c:pt idx="34">
                  <c:v>227.06412000000003</c:v>
                </c:pt>
                <c:pt idx="35">
                  <c:v>215.37597</c:v>
                </c:pt>
                <c:pt idx="36">
                  <c:v>189.74345000000002</c:v>
                </c:pt>
                <c:pt idx="37">
                  <c:v>191.40654000000001</c:v>
                </c:pt>
                <c:pt idx="38">
                  <c:v>183.60281000000003</c:v>
                </c:pt>
                <c:pt idx="39">
                  <c:v>149.43387000000001</c:v>
                </c:pt>
                <c:pt idx="40">
                  <c:v>166.44855999999999</c:v>
                </c:pt>
                <c:pt idx="41" formatCode="0">
                  <c:v>168.36751000000001</c:v>
                </c:pt>
              </c:numCache>
            </c:numRef>
          </c:yVal>
          <c:smooth val="0"/>
        </c:ser>
        <c:ser>
          <c:idx val="2"/>
          <c:order val="2"/>
          <c:tx>
            <c:strRef>
              <c:f>'Tabell 3'!$E$95</c:f>
              <c:strCache>
                <c:ptCount val="1"/>
                <c:pt idx="0">
                  <c:v>Biobräns-len och torv</c:v>
                </c:pt>
              </c:strCache>
            </c:strRef>
          </c:tx>
          <c:spPr>
            <a:ln w="76200" cap="rnd">
              <a:solidFill>
                <a:srgbClr val="00B050"/>
              </a:solidFill>
              <a:round/>
            </a:ln>
            <a:effectLst/>
          </c:spPr>
          <c:marker>
            <c:symbol val="circle"/>
            <c:size val="5"/>
            <c:spPr>
              <a:solidFill>
                <a:schemeClr val="accent3"/>
              </a:solidFill>
              <a:ln w="76200">
                <a:solidFill>
                  <a:srgbClr val="00B050"/>
                </a:solidFill>
              </a:ln>
              <a:effectLst/>
            </c:spPr>
          </c:marker>
          <c:xVal>
            <c:numRef>
              <c:f>'Tabell 3'!$B$96:$B$137</c:f>
              <c:numCache>
                <c:formatCode>General</c:formatCode>
                <c:ptCount val="4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numCache>
            </c:numRef>
          </c:xVal>
          <c:yVal>
            <c:numRef>
              <c:f>'Tabell 3'!$E$96:$E$137</c:f>
              <c:numCache>
                <c:formatCode>#,##0</c:formatCode>
                <c:ptCount val="42"/>
                <c:pt idx="0">
                  <c:v>43</c:v>
                </c:pt>
                <c:pt idx="1">
                  <c:v>40</c:v>
                </c:pt>
                <c:pt idx="2">
                  <c:v>40</c:v>
                </c:pt>
                <c:pt idx="3">
                  <c:v>42</c:v>
                </c:pt>
                <c:pt idx="4">
                  <c:v>44</c:v>
                </c:pt>
                <c:pt idx="5">
                  <c:v>44</c:v>
                </c:pt>
                <c:pt idx="6">
                  <c:v>43</c:v>
                </c:pt>
                <c:pt idx="7">
                  <c:v>41</c:v>
                </c:pt>
                <c:pt idx="8">
                  <c:v>45</c:v>
                </c:pt>
                <c:pt idx="9">
                  <c:v>47</c:v>
                </c:pt>
                <c:pt idx="10">
                  <c:v>48</c:v>
                </c:pt>
                <c:pt idx="11">
                  <c:v>50</c:v>
                </c:pt>
                <c:pt idx="12">
                  <c:v>48</c:v>
                </c:pt>
                <c:pt idx="13">
                  <c:v>53.271111111111111</c:v>
                </c:pt>
                <c:pt idx="14">
                  <c:v>59.799166666666665</c:v>
                </c:pt>
                <c:pt idx="15">
                  <c:v>63.409166666666664</c:v>
                </c:pt>
                <c:pt idx="16">
                  <c:v>64.890555555555551</c:v>
                </c:pt>
                <c:pt idx="17">
                  <c:v>65.395555555555561</c:v>
                </c:pt>
                <c:pt idx="18">
                  <c:v>66.74444444444444</c:v>
                </c:pt>
                <c:pt idx="19">
                  <c:v>66.465555555555554</c:v>
                </c:pt>
                <c:pt idx="20">
                  <c:v>66.75611111111111</c:v>
                </c:pt>
                <c:pt idx="21">
                  <c:v>70.456944444444431</c:v>
                </c:pt>
                <c:pt idx="22">
                  <c:v>71.791388888888889</c:v>
                </c:pt>
                <c:pt idx="23">
                  <c:v>75.497500000000002</c:v>
                </c:pt>
                <c:pt idx="24">
                  <c:v>78.758333333333326</c:v>
                </c:pt>
                <c:pt idx="25">
                  <c:v>84.701388888888886</c:v>
                </c:pt>
                <c:pt idx="26">
                  <c:v>88.422777777777782</c:v>
                </c:pt>
                <c:pt idx="27">
                  <c:v>90.283055555555549</c:v>
                </c:pt>
                <c:pt idx="28">
                  <c:v>91.387500000000003</c:v>
                </c:pt>
                <c:pt idx="29">
                  <c:v>89.55</c:v>
                </c:pt>
                <c:pt idx="30">
                  <c:v>90.827222222222218</c:v>
                </c:pt>
                <c:pt idx="31">
                  <c:v>93.925736111111107</c:v>
                </c:pt>
                <c:pt idx="32">
                  <c:v>99.757005555555551</c:v>
                </c:pt>
                <c:pt idx="33">
                  <c:v>105.47527777777778</c:v>
                </c:pt>
                <c:pt idx="34">
                  <c:v>107.73388888888888</c:v>
                </c:pt>
                <c:pt idx="35">
                  <c:v>109.46894291111111</c:v>
                </c:pt>
                <c:pt idx="36">
                  <c:v>110.64899927777776</c:v>
                </c:pt>
                <c:pt idx="37">
                  <c:v>115.75472222222221</c:v>
                </c:pt>
                <c:pt idx="38">
                  <c:v>120.81341</c:v>
                </c:pt>
                <c:pt idx="39">
                  <c:v>128.47972222222222</c:v>
                </c:pt>
                <c:pt idx="40">
                  <c:v>135.31388888888887</c:v>
                </c:pt>
                <c:pt idx="41" formatCode="0">
                  <c:v>132.15583333333333</c:v>
                </c:pt>
              </c:numCache>
            </c:numRef>
          </c:yVal>
          <c:smooth val="0"/>
        </c:ser>
        <c:dLbls>
          <c:showLegendKey val="0"/>
          <c:showVal val="0"/>
          <c:showCatName val="0"/>
          <c:showSerName val="0"/>
          <c:showPercent val="0"/>
          <c:showBubbleSize val="0"/>
        </c:dLbls>
        <c:axId val="211210064"/>
        <c:axId val="211211744"/>
      </c:scatterChart>
      <c:valAx>
        <c:axId val="2112100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sz="2000" b="1">
                    <a:solidFill>
                      <a:schemeClr val="tx1"/>
                    </a:solidFill>
                    <a:latin typeface="Times New Roman" panose="02020603050405020304" pitchFamily="18" charset="0"/>
                    <a:cs typeface="Times New Roman" panose="02020603050405020304" pitchFamily="18" charset="0"/>
                  </a:rPr>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sv-SE"/>
          </a:p>
        </c:txPr>
        <c:crossAx val="211211744"/>
        <c:crosses val="autoZero"/>
        <c:crossBetween val="midCat"/>
      </c:valAx>
      <c:valAx>
        <c:axId val="211211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sz="2000" b="1">
                    <a:solidFill>
                      <a:schemeClr val="tx1"/>
                    </a:solidFill>
                    <a:latin typeface="Times New Roman" panose="02020603050405020304" pitchFamily="18" charset="0"/>
                    <a:cs typeface="Times New Roman" panose="02020603050405020304" pitchFamily="18" charset="0"/>
                  </a:rPr>
                  <a:t>Energy Supply TWh/Year</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sv-SE"/>
          </a:p>
        </c:txPr>
        <c:crossAx val="21121006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9F044D-E9A0-4E43-8837-3AD4D834CF25}" type="datetimeFigureOut">
              <a:rPr lang="sv-SE" smtClean="0"/>
              <a:t>2014-09-11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3B3E71-8619-419C-829D-81361AE97C8F}" type="slidenum">
              <a:rPr lang="sv-SE" smtClean="0"/>
              <a:t>‹#›</a:t>
            </a:fld>
            <a:endParaRPr lang="sv-SE"/>
          </a:p>
        </p:txBody>
      </p:sp>
    </p:spTree>
    <p:extLst>
      <p:ext uri="{BB962C8B-B14F-4D97-AF65-F5344CB8AC3E}">
        <p14:creationId xmlns:p14="http://schemas.microsoft.com/office/powerpoint/2010/main" val="341160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3F3B3E71-8619-419C-829D-81361AE97C8F}" type="slidenum">
              <a:rPr lang="sv-SE" smtClean="0"/>
              <a:t>2</a:t>
            </a:fld>
            <a:endParaRPr lang="sv-SE"/>
          </a:p>
        </p:txBody>
      </p:sp>
    </p:spTree>
    <p:extLst>
      <p:ext uri="{BB962C8B-B14F-4D97-AF65-F5344CB8AC3E}">
        <p14:creationId xmlns:p14="http://schemas.microsoft.com/office/powerpoint/2010/main" val="1735999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3F3B3E71-8619-419C-829D-81361AE97C8F}" type="slidenum">
              <a:rPr lang="sv-SE" smtClean="0"/>
              <a:t>3</a:t>
            </a:fld>
            <a:endParaRPr lang="sv-SE"/>
          </a:p>
        </p:txBody>
      </p:sp>
    </p:spTree>
    <p:extLst>
      <p:ext uri="{BB962C8B-B14F-4D97-AF65-F5344CB8AC3E}">
        <p14:creationId xmlns:p14="http://schemas.microsoft.com/office/powerpoint/2010/main" val="1785553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3F3B3E71-8619-419C-829D-81361AE97C8F}" type="slidenum">
              <a:rPr lang="sv-SE" smtClean="0"/>
              <a:t>4</a:t>
            </a:fld>
            <a:endParaRPr lang="sv-SE"/>
          </a:p>
        </p:txBody>
      </p:sp>
    </p:spTree>
    <p:extLst>
      <p:ext uri="{BB962C8B-B14F-4D97-AF65-F5344CB8AC3E}">
        <p14:creationId xmlns:p14="http://schemas.microsoft.com/office/powerpoint/2010/main" val="2558795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3F3B3E71-8619-419C-829D-81361AE97C8F}" type="slidenum">
              <a:rPr lang="sv-SE" smtClean="0"/>
              <a:t>64</a:t>
            </a:fld>
            <a:endParaRPr lang="sv-SE"/>
          </a:p>
        </p:txBody>
      </p:sp>
    </p:spTree>
    <p:extLst>
      <p:ext uri="{BB962C8B-B14F-4D97-AF65-F5344CB8AC3E}">
        <p14:creationId xmlns:p14="http://schemas.microsoft.com/office/powerpoint/2010/main" val="297456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3F3B3E71-8619-419C-829D-81361AE97C8F}" type="slidenum">
              <a:rPr lang="sv-SE" smtClean="0"/>
              <a:t>73</a:t>
            </a:fld>
            <a:endParaRPr lang="sv-SE"/>
          </a:p>
        </p:txBody>
      </p:sp>
    </p:spTree>
    <p:extLst>
      <p:ext uri="{BB962C8B-B14F-4D97-AF65-F5344CB8AC3E}">
        <p14:creationId xmlns:p14="http://schemas.microsoft.com/office/powerpoint/2010/main" val="3315576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3F3B3E71-8619-419C-829D-81361AE97C8F}" type="slidenum">
              <a:rPr lang="sv-SE" smtClean="0"/>
              <a:t>88</a:t>
            </a:fld>
            <a:endParaRPr lang="sv-SE"/>
          </a:p>
        </p:txBody>
      </p:sp>
    </p:spTree>
    <p:extLst>
      <p:ext uri="{BB962C8B-B14F-4D97-AF65-F5344CB8AC3E}">
        <p14:creationId xmlns:p14="http://schemas.microsoft.com/office/powerpoint/2010/main" val="2520791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3F3B3E71-8619-419C-829D-81361AE97C8F}" type="slidenum">
              <a:rPr lang="sv-SE" smtClean="0"/>
              <a:t>92</a:t>
            </a:fld>
            <a:endParaRPr lang="sv-SE"/>
          </a:p>
        </p:txBody>
      </p:sp>
    </p:spTree>
    <p:extLst>
      <p:ext uri="{BB962C8B-B14F-4D97-AF65-F5344CB8AC3E}">
        <p14:creationId xmlns:p14="http://schemas.microsoft.com/office/powerpoint/2010/main" val="1339295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3F3B3E71-8619-419C-829D-81361AE97C8F}" type="slidenum">
              <a:rPr lang="sv-SE" smtClean="0"/>
              <a:t>93</a:t>
            </a:fld>
            <a:endParaRPr lang="sv-SE"/>
          </a:p>
        </p:txBody>
      </p:sp>
    </p:spTree>
    <p:extLst>
      <p:ext uri="{BB962C8B-B14F-4D97-AF65-F5344CB8AC3E}">
        <p14:creationId xmlns:p14="http://schemas.microsoft.com/office/powerpoint/2010/main" val="1727967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3F3B3E71-8619-419C-829D-81361AE97C8F}" type="slidenum">
              <a:rPr lang="sv-SE" smtClean="0"/>
              <a:t>101</a:t>
            </a:fld>
            <a:endParaRPr lang="sv-SE"/>
          </a:p>
        </p:txBody>
      </p:sp>
    </p:spTree>
    <p:extLst>
      <p:ext uri="{BB962C8B-B14F-4D97-AF65-F5344CB8AC3E}">
        <p14:creationId xmlns:p14="http://schemas.microsoft.com/office/powerpoint/2010/main" val="3398032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smtClean="0"/>
              <a:t>Klicka här för att ändra format</a:t>
            </a:r>
            <a:endParaRPr lang="sv-SE"/>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ECED491B-AF72-4D86-B21E-67FC90CB535E}" type="datetime1">
              <a:rPr lang="sv-SE" smtClean="0"/>
              <a:t>2014-09-11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F7C3FE0-6EB4-418C-82E7-2F09A4F41151}" type="slidenum">
              <a:rPr lang="sv-SE" smtClean="0"/>
              <a:t>‹#›</a:t>
            </a:fld>
            <a:endParaRPr lang="sv-SE"/>
          </a:p>
        </p:txBody>
      </p:sp>
    </p:spTree>
    <p:extLst>
      <p:ext uri="{BB962C8B-B14F-4D97-AF65-F5344CB8AC3E}">
        <p14:creationId xmlns:p14="http://schemas.microsoft.com/office/powerpoint/2010/main" val="3703702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21C50FC4-8EAA-40D3-B7CF-5702B1D739EF}" type="datetime1">
              <a:rPr lang="sv-SE" smtClean="0"/>
              <a:t>2014-09-11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F7C3FE0-6EB4-418C-82E7-2F09A4F41151}" type="slidenum">
              <a:rPr lang="sv-SE" smtClean="0"/>
              <a:t>‹#›</a:t>
            </a:fld>
            <a:endParaRPr lang="sv-SE"/>
          </a:p>
        </p:txBody>
      </p:sp>
    </p:spTree>
    <p:extLst>
      <p:ext uri="{BB962C8B-B14F-4D97-AF65-F5344CB8AC3E}">
        <p14:creationId xmlns:p14="http://schemas.microsoft.com/office/powerpoint/2010/main" val="2946577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38FBF395-88E5-47A7-8542-877239F18C32}" type="datetime1">
              <a:rPr lang="sv-SE" smtClean="0"/>
              <a:t>2014-09-11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F7C3FE0-6EB4-418C-82E7-2F09A4F41151}" type="slidenum">
              <a:rPr lang="sv-SE" smtClean="0"/>
              <a:t>‹#›</a:t>
            </a:fld>
            <a:endParaRPr lang="sv-SE"/>
          </a:p>
        </p:txBody>
      </p:sp>
    </p:spTree>
    <p:extLst>
      <p:ext uri="{BB962C8B-B14F-4D97-AF65-F5344CB8AC3E}">
        <p14:creationId xmlns:p14="http://schemas.microsoft.com/office/powerpoint/2010/main" val="231739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A6D2AAC3-1D5D-4C63-8313-AFFA2A1EB24D}" type="datetime1">
              <a:rPr lang="sv-SE" smtClean="0"/>
              <a:t>2014-09-11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F7C3FE0-6EB4-418C-82E7-2F09A4F41151}" type="slidenum">
              <a:rPr lang="sv-SE" smtClean="0"/>
              <a:t>‹#›</a:t>
            </a:fld>
            <a:endParaRPr lang="sv-SE"/>
          </a:p>
        </p:txBody>
      </p:sp>
    </p:spTree>
    <p:extLst>
      <p:ext uri="{BB962C8B-B14F-4D97-AF65-F5344CB8AC3E}">
        <p14:creationId xmlns:p14="http://schemas.microsoft.com/office/powerpoint/2010/main" val="3500099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smtClean="0"/>
              <a:t>Klicka här för att ändra format</a:t>
            </a:r>
            <a:endParaRPr lang="sv-SE"/>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4ADE34C7-9513-4CE0-B439-96B92D774B1B}" type="datetime1">
              <a:rPr lang="sv-SE" smtClean="0"/>
              <a:t>2014-09-11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F7C3FE0-6EB4-418C-82E7-2F09A4F41151}" type="slidenum">
              <a:rPr lang="sv-SE" smtClean="0"/>
              <a:t>‹#›</a:t>
            </a:fld>
            <a:endParaRPr lang="sv-SE"/>
          </a:p>
        </p:txBody>
      </p:sp>
    </p:spTree>
    <p:extLst>
      <p:ext uri="{BB962C8B-B14F-4D97-AF65-F5344CB8AC3E}">
        <p14:creationId xmlns:p14="http://schemas.microsoft.com/office/powerpoint/2010/main" val="2160566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838200" y="1825625"/>
            <a:ext cx="5181600" cy="435133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172200" y="1825625"/>
            <a:ext cx="5181600" cy="435133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876929C6-A6FC-498A-A296-0582F21E6294}" type="datetime1">
              <a:rPr lang="sv-SE" smtClean="0"/>
              <a:t>2014-09-11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CF7C3FE0-6EB4-418C-82E7-2F09A4F41151}" type="slidenum">
              <a:rPr lang="sv-SE" smtClean="0"/>
              <a:t>‹#›</a:t>
            </a:fld>
            <a:endParaRPr lang="sv-SE"/>
          </a:p>
        </p:txBody>
      </p:sp>
    </p:spTree>
    <p:extLst>
      <p:ext uri="{BB962C8B-B14F-4D97-AF65-F5344CB8AC3E}">
        <p14:creationId xmlns:p14="http://schemas.microsoft.com/office/powerpoint/2010/main" val="3472822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smtClean="0"/>
              <a:t>Klicka här för att ändra format</a:t>
            </a:r>
            <a:endParaRPr lang="sv-SE"/>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FB3E7FAE-AA71-4C59-869D-C0ACC13911BD}" type="datetime1">
              <a:rPr lang="sv-SE" smtClean="0"/>
              <a:t>2014-09-11</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CF7C3FE0-6EB4-418C-82E7-2F09A4F41151}" type="slidenum">
              <a:rPr lang="sv-SE" smtClean="0"/>
              <a:t>‹#›</a:t>
            </a:fld>
            <a:endParaRPr lang="sv-SE"/>
          </a:p>
        </p:txBody>
      </p:sp>
    </p:spTree>
    <p:extLst>
      <p:ext uri="{BB962C8B-B14F-4D97-AF65-F5344CB8AC3E}">
        <p14:creationId xmlns:p14="http://schemas.microsoft.com/office/powerpoint/2010/main" val="3343644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9DC8937-9845-4681-A57B-EA1A6A66E7C5}" type="datetime1">
              <a:rPr lang="sv-SE" smtClean="0"/>
              <a:t>2014-09-11</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CF7C3FE0-6EB4-418C-82E7-2F09A4F41151}" type="slidenum">
              <a:rPr lang="sv-SE" smtClean="0"/>
              <a:t>‹#›</a:t>
            </a:fld>
            <a:endParaRPr lang="sv-SE"/>
          </a:p>
        </p:txBody>
      </p:sp>
    </p:spTree>
    <p:extLst>
      <p:ext uri="{BB962C8B-B14F-4D97-AF65-F5344CB8AC3E}">
        <p14:creationId xmlns:p14="http://schemas.microsoft.com/office/powerpoint/2010/main" val="596803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511F8532-B481-49C4-AE6E-888673EA4F63}" type="datetime1">
              <a:rPr lang="sv-SE" smtClean="0"/>
              <a:t>2014-09-11</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CF7C3FE0-6EB4-418C-82E7-2F09A4F41151}" type="slidenum">
              <a:rPr lang="sv-SE" smtClean="0"/>
              <a:t>‹#›</a:t>
            </a:fld>
            <a:endParaRPr lang="sv-SE"/>
          </a:p>
        </p:txBody>
      </p:sp>
    </p:spTree>
    <p:extLst>
      <p:ext uri="{BB962C8B-B14F-4D97-AF65-F5344CB8AC3E}">
        <p14:creationId xmlns:p14="http://schemas.microsoft.com/office/powerpoint/2010/main" val="3018811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EFD2E878-72ED-4780-88E6-5376DF6CC71F}" type="datetime1">
              <a:rPr lang="sv-SE" smtClean="0"/>
              <a:t>2014-09-11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CF7C3FE0-6EB4-418C-82E7-2F09A4F41151}" type="slidenum">
              <a:rPr lang="sv-SE" smtClean="0"/>
              <a:t>‹#›</a:t>
            </a:fld>
            <a:endParaRPr lang="sv-SE"/>
          </a:p>
        </p:txBody>
      </p:sp>
    </p:spTree>
    <p:extLst>
      <p:ext uri="{BB962C8B-B14F-4D97-AF65-F5344CB8AC3E}">
        <p14:creationId xmlns:p14="http://schemas.microsoft.com/office/powerpoint/2010/main" val="2828184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4C3B4CBA-9B07-4EB2-8094-EDD3B100A261}" type="datetime1">
              <a:rPr lang="sv-SE" smtClean="0"/>
              <a:t>2014-09-11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CF7C3FE0-6EB4-418C-82E7-2F09A4F41151}" type="slidenum">
              <a:rPr lang="sv-SE" smtClean="0"/>
              <a:t>‹#›</a:t>
            </a:fld>
            <a:endParaRPr lang="sv-SE"/>
          </a:p>
        </p:txBody>
      </p:sp>
    </p:spTree>
    <p:extLst>
      <p:ext uri="{BB962C8B-B14F-4D97-AF65-F5344CB8AC3E}">
        <p14:creationId xmlns:p14="http://schemas.microsoft.com/office/powerpoint/2010/main" val="3844479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99E67-FA8A-4D8A-B569-56C0E195BEB3}" type="datetime1">
              <a:rPr lang="sv-SE" smtClean="0"/>
              <a:t>2014-09-11</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7C3FE0-6EB4-418C-82E7-2F09A4F41151}" type="slidenum">
              <a:rPr lang="sv-SE" smtClean="0"/>
              <a:t>‹#›</a:t>
            </a:fld>
            <a:endParaRPr lang="sv-SE"/>
          </a:p>
        </p:txBody>
      </p:sp>
    </p:spTree>
    <p:extLst>
      <p:ext uri="{BB962C8B-B14F-4D97-AF65-F5344CB8AC3E}">
        <p14:creationId xmlns:p14="http://schemas.microsoft.com/office/powerpoint/2010/main" val="712011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eter@Lohmander.com" TargetMode="External"/><Relationship Id="rId2" Type="http://schemas.openxmlformats.org/officeDocument/2006/relationships/hyperlink" Target="http://www.lohmander.com/" TargetMode="Externa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mailto:Peter@Lohmander.com" TargetMode="External"/><Relationship Id="rId2" Type="http://schemas.openxmlformats.org/officeDocument/2006/relationships/hyperlink" Target="http://www.lohmander.com/" TargetMode="Externa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1.xml.rels><?xml version="1.0" encoding="UTF-8" standalone="yes"?>
<Relationships xmlns="http://schemas.openxmlformats.org/package/2006/relationships"><Relationship Id="rId3" Type="http://schemas.openxmlformats.org/officeDocument/2006/relationships/hyperlink" Target="http://www.lohmander.co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mailto:Peter@Lohmander.com"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www.lohmander.com/Schedule_China_2012.pdf" TargetMode="External"/><Relationship Id="rId7" Type="http://schemas.openxmlformats.org/officeDocument/2006/relationships/hyperlink" Target="http://www.lohmander.com/PLWCBE12.ppt" TargetMode="External"/><Relationship Id="rId2" Type="http://schemas.openxmlformats.org/officeDocument/2006/relationships/hyperlink" Target="http://www.lohmander.com/Information/Ref.htm" TargetMode="External"/><Relationship Id="rId1" Type="http://schemas.openxmlformats.org/officeDocument/2006/relationships/slideLayout" Target="../slideLayouts/slideLayout7.xml"/><Relationship Id="rId6" Type="http://schemas.openxmlformats.org/officeDocument/2006/relationships/hyperlink" Target="http://www.lohmander.com/WorldCongress12_PL.doc" TargetMode="External"/><Relationship Id="rId5" Type="http://schemas.openxmlformats.org/officeDocument/2006/relationships/hyperlink" Target="http://www.lohmander.com/WorldCongress12_PL.pdf" TargetMode="External"/><Relationship Id="rId4" Type="http://schemas.openxmlformats.org/officeDocument/2006/relationships/hyperlink" Target="http://www.lohmander.com/PLWCBE12intro.ppt"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www.bitlifesciences.com/wcbe2011/fullprogram_track5.asp" TargetMode="External"/><Relationship Id="rId7" Type="http://schemas.openxmlformats.org/officeDocument/2006/relationships/hyperlink" Target="http://www.lohmander.com/ChinaPic11/LohmanderTalk.ppt" TargetMode="External"/><Relationship Id="rId2" Type="http://schemas.openxmlformats.org/officeDocument/2006/relationships/hyperlink" Target="http://www.lohmander.com/PLJinan12.ppt" TargetMode="External"/><Relationship Id="rId1" Type="http://schemas.openxmlformats.org/officeDocument/2006/relationships/slideLayout" Target="../slideLayouts/slideLayout7.xml"/><Relationship Id="rId6" Type="http://schemas.openxmlformats.org/officeDocument/2006/relationships/hyperlink" Target="http://www.lohmander.com/PRChina11/WorldCongress11_PL.pdf" TargetMode="External"/><Relationship Id="rId5" Type="http://schemas.openxmlformats.org/officeDocument/2006/relationships/hyperlink" Target="http://www.lohmander.com/ChinaPic11/Track5.ppt" TargetMode="External"/><Relationship Id="rId4" Type="http://schemas.openxmlformats.org/officeDocument/2006/relationships/hyperlink" Target="http://www.lohmander.com/PRChina11/Track_WorldCongress11_PL.pdf"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46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image" Target="../media/image48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lohmander.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mailto:Peter@Lohmander.com"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hyperlink" Target="http://www.iisd.org/greenbud/sweden.htm"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www.ccfm.org/ci/rprt2005/English/pdf/5.3a.pdf" TargetMode="External"/><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www.canadaforests.nrcan.gc.ca/articletopic/14"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hyperlink" Target="http://www.google.se/url?sa=t&amp;rct=j&amp;q=&amp;esrc=s&amp;source=web&amp;cd=5&amp;ved=0CEMQtwIwBA&amp;url=http://www.youtube.com/watch?v%3D7xkbkphayxM&amp;ei=wALyU86-LIiaygPvhoGwAg&amp;usg=AFQjCNH8Y_FrMmqugzABnHn1yM4q2rERAg&amp;bvm=bv.73231344,d.bGQ&amp;cad=rja"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8" Type="http://schemas.openxmlformats.org/officeDocument/2006/relationships/hyperlink" Target="http://www.lohmander.com/PLNCSU2012.doc" TargetMode="External"/><Relationship Id="rId3" Type="http://schemas.openxmlformats.org/officeDocument/2006/relationships/hyperlink" Target="http://www.lohmander.com/eon081030/eon081030.ppt" TargetMode="External"/><Relationship Id="rId7" Type="http://schemas.openxmlformats.org/officeDocument/2006/relationships/hyperlink" Target="http://www.lohmander.com/PLNCSU2012.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lohmander.com/PLNCSU120322.pdf" TargetMode="External"/><Relationship Id="rId5" Type="http://schemas.openxmlformats.org/officeDocument/2006/relationships/hyperlink" Target="http://www.lohmander.com/PLNCSU120322.ppt" TargetMode="External"/><Relationship Id="rId4" Type="http://schemas.openxmlformats.org/officeDocument/2006/relationships/hyperlink" Target="http://www.lohmander.com/Nancy08/Nancy08.ppt" TargetMode="External"/></Relationships>
</file>

<file path=ppt/slides/_rels/slide93.xml.rels><?xml version="1.0" encoding="UTF-8" standalone="yes"?>
<Relationships xmlns="http://schemas.openxmlformats.org/package/2006/relationships"><Relationship Id="rId8" Type="http://schemas.openxmlformats.org/officeDocument/2006/relationships/hyperlink" Target="http://www.lohmander.com/WorldCongress12_PL.doc" TargetMode="External"/><Relationship Id="rId3" Type="http://schemas.openxmlformats.org/officeDocument/2006/relationships/hyperlink" Target="http://www.lohmander.com/PLMosc12.pdf" TargetMode="External"/><Relationship Id="rId7" Type="http://schemas.openxmlformats.org/officeDocument/2006/relationships/hyperlink" Target="http://www.lohmander.com/WorldCongress12_PL.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lesaevrasii.ru/wp-content/uploads/oficialnye-dokumenty/sbornik_le_2010.pdf" TargetMode="External"/><Relationship Id="rId5" Type="http://schemas.openxmlformats.org/officeDocument/2006/relationships/hyperlink" Target="http://www.lohmander.com/PLRU2010.pdf" TargetMode="External"/><Relationship Id="rId4" Type="http://schemas.openxmlformats.org/officeDocument/2006/relationships/hyperlink" Target="http://www.lohmander.com/PLRU201202.doc" TargetMode="External"/><Relationship Id="rId9" Type="http://schemas.openxmlformats.org/officeDocument/2006/relationships/hyperlink" Target="http://www.lohmander.com/PLWCBE12.ppt" TargetMode="External"/></Relationships>
</file>

<file path=ppt/slides/_rels/slide9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258507" y="0"/>
            <a:ext cx="11620500" cy="2616200"/>
          </a:xfrm>
        </p:spPr>
        <p:txBody>
          <a:bodyPr>
            <a:normAutofit/>
          </a:bodyPr>
          <a:lstStyle/>
          <a:p>
            <a:r>
              <a:rPr lang="en-US" sz="4000" b="1" dirty="0">
                <a:latin typeface="Times New Roman" panose="02020603050405020304" pitchFamily="18" charset="0"/>
                <a:cs typeface="Times New Roman" panose="02020603050405020304" pitchFamily="18" charset="0"/>
              </a:rPr>
              <a:t>With expanded bioenergy based on forest resources, we </a:t>
            </a:r>
            <a:r>
              <a:rPr lang="en-US" sz="4000" b="1" dirty="0" smtClean="0">
                <a:latin typeface="Times New Roman" panose="02020603050405020304" pitchFamily="18" charset="0"/>
                <a:cs typeface="Times New Roman" panose="02020603050405020304" pitchFamily="18" charset="0"/>
              </a:rPr>
              <a:t>may simultaneously </a:t>
            </a:r>
            <a:r>
              <a:rPr lang="en-US" sz="4000" b="1" dirty="0">
                <a:latin typeface="Times New Roman" panose="02020603050405020304" pitchFamily="18" charset="0"/>
                <a:cs typeface="Times New Roman" panose="02020603050405020304" pitchFamily="18" charset="0"/>
              </a:rPr>
              <a:t>and sustainably reduce global warming, improve </a:t>
            </a:r>
            <a:r>
              <a:rPr lang="en-US" sz="4000" b="1" dirty="0" smtClean="0">
                <a:latin typeface="Times New Roman" panose="02020603050405020304" pitchFamily="18" charset="0"/>
                <a:cs typeface="Times New Roman" panose="02020603050405020304" pitchFamily="18" charset="0"/>
              </a:rPr>
              <a:t>economic </a:t>
            </a:r>
            <a:r>
              <a:rPr lang="sv-SE" sz="4000" b="1" dirty="0" err="1" smtClean="0">
                <a:latin typeface="Times New Roman" panose="02020603050405020304" pitchFamily="18" charset="0"/>
                <a:cs typeface="Times New Roman" panose="02020603050405020304" pitchFamily="18" charset="0"/>
              </a:rPr>
              <a:t>results</a:t>
            </a:r>
            <a:r>
              <a:rPr lang="sv-SE" sz="4000" b="1" dirty="0">
                <a:latin typeface="Times New Roman" panose="02020603050405020304" pitchFamily="18" charset="0"/>
                <a:cs typeface="Times New Roman" panose="02020603050405020304" pitchFamily="18" charset="0"/>
              </a:rPr>
              <a:t>, international relations and </a:t>
            </a:r>
            <a:r>
              <a:rPr lang="sv-SE" sz="4000" b="1" dirty="0" err="1">
                <a:latin typeface="Times New Roman" panose="02020603050405020304" pitchFamily="18" charset="0"/>
                <a:cs typeface="Times New Roman" panose="02020603050405020304" pitchFamily="18" charset="0"/>
              </a:rPr>
              <a:t>environmental</a:t>
            </a:r>
            <a:r>
              <a:rPr lang="sv-SE" sz="4000" b="1" dirty="0">
                <a:latin typeface="Times New Roman" panose="02020603050405020304" pitchFamily="18" charset="0"/>
                <a:cs typeface="Times New Roman" panose="02020603050405020304" pitchFamily="18" charset="0"/>
              </a:rPr>
              <a:t> </a:t>
            </a:r>
            <a:r>
              <a:rPr lang="sv-SE" sz="4000" b="1" dirty="0" err="1" smtClean="0">
                <a:latin typeface="Times New Roman" panose="02020603050405020304" pitchFamily="18" charset="0"/>
                <a:cs typeface="Times New Roman" panose="02020603050405020304" pitchFamily="18" charset="0"/>
              </a:rPr>
              <a:t>conditions</a:t>
            </a:r>
            <a:r>
              <a:rPr lang="sv-SE" sz="4000" b="1" dirty="0" smtClean="0">
                <a:latin typeface="Times New Roman" panose="02020603050405020304" pitchFamily="18" charset="0"/>
                <a:cs typeface="Times New Roman" panose="02020603050405020304" pitchFamily="18" charset="0"/>
              </a:rPr>
              <a:t> </a:t>
            </a:r>
            <a:endParaRPr lang="sv-SE" dirty="0"/>
          </a:p>
        </p:txBody>
      </p:sp>
      <p:sp>
        <p:nvSpPr>
          <p:cNvPr id="3" name="Underrubrik 2"/>
          <p:cNvSpPr>
            <a:spLocks noGrp="1"/>
          </p:cNvSpPr>
          <p:nvPr>
            <p:ph type="subTitle" idx="1"/>
          </p:nvPr>
        </p:nvSpPr>
        <p:spPr>
          <a:xfrm>
            <a:off x="444500" y="3045619"/>
            <a:ext cx="7315200" cy="3532981"/>
          </a:xfrm>
        </p:spPr>
        <p:txBody>
          <a:bodyPr>
            <a:normAutofit/>
          </a:bodyPr>
          <a:lstStyle/>
          <a:p>
            <a:r>
              <a:rPr lang="en-GB" b="1" dirty="0" smtClean="0">
                <a:solidFill>
                  <a:srgbClr val="181512"/>
                </a:solidFill>
                <a:effectLst/>
                <a:latin typeface="Times New Roman" panose="02020603050405020304" pitchFamily="18" charset="0"/>
                <a:ea typeface="Times New Roman" panose="02020603050405020304" pitchFamily="18" charset="0"/>
              </a:rPr>
              <a:t>Professor </a:t>
            </a:r>
            <a:r>
              <a:rPr lang="en-GB" b="1" dirty="0" smtClean="0">
                <a:solidFill>
                  <a:srgbClr val="000000"/>
                </a:solidFill>
                <a:effectLst/>
                <a:latin typeface="Times New Roman" panose="02020603050405020304" pitchFamily="18" charset="0"/>
                <a:ea typeface="Times New Roman" panose="02020603050405020304" pitchFamily="18" charset="0"/>
              </a:rPr>
              <a:t>Dr Peter Lohmander </a:t>
            </a:r>
          </a:p>
          <a:p>
            <a:r>
              <a:rPr lang="en-GB" dirty="0" smtClean="0">
                <a:solidFill>
                  <a:srgbClr val="000000"/>
                </a:solidFill>
                <a:effectLst/>
                <a:latin typeface="Times New Roman" panose="02020603050405020304" pitchFamily="18" charset="0"/>
                <a:ea typeface="Times New Roman" panose="02020603050405020304" pitchFamily="18" charset="0"/>
              </a:rPr>
              <a:t>SLU, Sweden, </a:t>
            </a:r>
            <a:r>
              <a:rPr lang="en-GB" u="sng" dirty="0" smtClean="0">
                <a:solidFill>
                  <a:srgbClr val="000000"/>
                </a:solidFill>
                <a:effectLst/>
                <a:latin typeface="Times New Roman" panose="02020603050405020304" pitchFamily="18" charset="0"/>
                <a:ea typeface="Times New Roman" panose="02020603050405020304" pitchFamily="18" charset="0"/>
                <a:hlinkClick r:id="rId2"/>
              </a:rPr>
              <a:t>http://www.Lohmander.com</a:t>
            </a:r>
            <a:r>
              <a:rPr lang="en-GB" dirty="0" smtClean="0">
                <a:solidFill>
                  <a:srgbClr val="000000"/>
                </a:solidFill>
                <a:effectLst/>
                <a:latin typeface="Times New Roman" panose="02020603050405020304" pitchFamily="18" charset="0"/>
                <a:ea typeface="Times New Roman" panose="02020603050405020304" pitchFamily="18" charset="0"/>
              </a:rPr>
              <a:t> </a:t>
            </a:r>
          </a:p>
          <a:p>
            <a:r>
              <a:rPr lang="en-GB" dirty="0" smtClean="0">
                <a:solidFill>
                  <a:srgbClr val="000000"/>
                </a:solidFill>
                <a:latin typeface="Times New Roman" panose="02020603050405020304" pitchFamily="18" charset="0"/>
                <a:ea typeface="Times New Roman" panose="02020603050405020304" pitchFamily="18" charset="0"/>
                <a:hlinkClick r:id="rId3"/>
              </a:rPr>
              <a:t>Peter@Lohmander.com</a:t>
            </a:r>
            <a:r>
              <a:rPr lang="en-GB" dirty="0" smtClean="0">
                <a:solidFill>
                  <a:srgbClr val="000000"/>
                </a:solidFill>
                <a:latin typeface="Times New Roman" panose="02020603050405020304" pitchFamily="18" charset="0"/>
                <a:ea typeface="Times New Roman" panose="02020603050405020304" pitchFamily="18" charset="0"/>
              </a:rPr>
              <a:t> </a:t>
            </a:r>
            <a:endParaRPr lang="sv-SE" dirty="0" smtClean="0">
              <a:effectLst/>
              <a:latin typeface="Times New Roman" panose="02020603050405020304" pitchFamily="18" charset="0"/>
              <a:ea typeface="Times New Roman" panose="02020603050405020304" pitchFamily="18" charset="0"/>
            </a:endParaRPr>
          </a:p>
          <a:p>
            <a:r>
              <a:rPr lang="en-GB" dirty="0" smtClean="0">
                <a:solidFill>
                  <a:srgbClr val="000000"/>
                </a:solidFill>
                <a:effectLst/>
                <a:latin typeface="Times New Roman" panose="02020603050405020304" pitchFamily="18" charset="0"/>
                <a:ea typeface="Times New Roman" panose="02020603050405020304" pitchFamily="18" charset="0"/>
              </a:rPr>
              <a:t> </a:t>
            </a:r>
            <a:endParaRPr lang="sv-SE" dirty="0" smtClean="0">
              <a:effectLst/>
              <a:latin typeface="Times New Roman" panose="02020603050405020304" pitchFamily="18" charset="0"/>
              <a:ea typeface="Times New Roman" panose="02020603050405020304" pitchFamily="18" charset="0"/>
            </a:endParaRPr>
          </a:p>
          <a:p>
            <a:r>
              <a:rPr lang="en-US" b="1" dirty="0">
                <a:solidFill>
                  <a:srgbClr val="002060"/>
                </a:solidFill>
                <a:latin typeface="Times New Roman" panose="02020603050405020304" pitchFamily="18" charset="0"/>
                <a:ea typeface="Times New Roman" panose="02020603050405020304" pitchFamily="18" charset="0"/>
              </a:rPr>
              <a:t>BIT’s 4th Annual World Congress </a:t>
            </a:r>
            <a:r>
              <a:rPr lang="en-US" b="1" dirty="0" smtClean="0">
                <a:solidFill>
                  <a:srgbClr val="002060"/>
                </a:solidFill>
                <a:latin typeface="Times New Roman" panose="02020603050405020304" pitchFamily="18" charset="0"/>
                <a:ea typeface="Times New Roman" panose="02020603050405020304" pitchFamily="18" charset="0"/>
              </a:rPr>
              <a:t>of Bioenergy</a:t>
            </a:r>
            <a:endParaRPr lang="en-US" b="1" dirty="0">
              <a:solidFill>
                <a:srgbClr val="002060"/>
              </a:solidFill>
              <a:latin typeface="Times New Roman" panose="02020603050405020304" pitchFamily="18" charset="0"/>
              <a:ea typeface="Times New Roman" panose="02020603050405020304" pitchFamily="18" charset="0"/>
            </a:endParaRPr>
          </a:p>
          <a:p>
            <a:r>
              <a:rPr lang="en-US" sz="1900" dirty="0" smtClean="0">
                <a:solidFill>
                  <a:srgbClr val="002060"/>
                </a:solidFill>
                <a:latin typeface="Times New Roman" panose="02020603050405020304" pitchFamily="18" charset="0"/>
                <a:ea typeface="Times New Roman" panose="02020603050405020304" pitchFamily="18" charset="0"/>
              </a:rPr>
              <a:t>Theme</a:t>
            </a:r>
            <a:r>
              <a:rPr lang="en-US" sz="1900" dirty="0">
                <a:solidFill>
                  <a:srgbClr val="002060"/>
                </a:solidFill>
                <a:latin typeface="Times New Roman" panose="02020603050405020304" pitchFamily="18" charset="0"/>
                <a:ea typeface="Times New Roman" panose="02020603050405020304" pitchFamily="18" charset="0"/>
              </a:rPr>
              <a:t>: Roadmap Toward 2020</a:t>
            </a:r>
          </a:p>
          <a:p>
            <a:r>
              <a:rPr lang="en-US" sz="1900" dirty="0" smtClean="0">
                <a:solidFill>
                  <a:srgbClr val="002060"/>
                </a:solidFill>
                <a:latin typeface="Times New Roman" panose="02020603050405020304" pitchFamily="18" charset="0"/>
                <a:ea typeface="Times New Roman" panose="02020603050405020304" pitchFamily="18" charset="0"/>
              </a:rPr>
              <a:t>September </a:t>
            </a:r>
            <a:r>
              <a:rPr lang="en-US" sz="1900" dirty="0">
                <a:solidFill>
                  <a:srgbClr val="002060"/>
                </a:solidFill>
                <a:latin typeface="Times New Roman" panose="02020603050405020304" pitchFamily="18" charset="0"/>
                <a:ea typeface="Times New Roman" panose="02020603050405020304" pitchFamily="18" charset="0"/>
              </a:rPr>
              <a:t>21-23</a:t>
            </a:r>
          </a:p>
          <a:p>
            <a:r>
              <a:rPr lang="en-US" sz="1900" dirty="0" smtClean="0">
                <a:solidFill>
                  <a:srgbClr val="002060"/>
                </a:solidFill>
                <a:latin typeface="Times New Roman" panose="02020603050405020304" pitchFamily="18" charset="0"/>
                <a:ea typeface="Times New Roman" panose="02020603050405020304" pitchFamily="18" charset="0"/>
              </a:rPr>
              <a:t>Qingdao </a:t>
            </a:r>
            <a:r>
              <a:rPr lang="en-US" sz="1900" dirty="0">
                <a:solidFill>
                  <a:srgbClr val="002060"/>
                </a:solidFill>
                <a:latin typeface="Times New Roman" panose="02020603050405020304" pitchFamily="18" charset="0"/>
                <a:ea typeface="Times New Roman" panose="02020603050405020304" pitchFamily="18" charset="0"/>
              </a:rPr>
              <a:t>International Convention Center, Qingdao, China</a:t>
            </a:r>
            <a:endParaRPr lang="en-GB" sz="1900" dirty="0" smtClean="0">
              <a:solidFill>
                <a:srgbClr val="002060"/>
              </a:solidFill>
              <a:effectLst/>
              <a:latin typeface="Times New Roman" panose="02020603050405020304" pitchFamily="18" charset="0"/>
              <a:ea typeface="Times New Roman" panose="02020603050405020304" pitchFamily="18" charset="0"/>
            </a:endParaRPr>
          </a:p>
          <a:p>
            <a:endParaRPr lang="sv-SE" dirty="0" smtClean="0">
              <a:effectLst/>
              <a:latin typeface="Times New Roman" panose="02020603050405020304" pitchFamily="18" charset="0"/>
              <a:ea typeface="Times New Roman" panose="02020603050405020304" pitchFamily="18" charset="0"/>
            </a:endParaRPr>
          </a:p>
          <a:p>
            <a:endParaRPr lang="sv-SE" dirty="0"/>
          </a:p>
        </p:txBody>
      </p:sp>
      <p:pic>
        <p:nvPicPr>
          <p:cNvPr id="4" name="Bildobjekt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1463" y="2743200"/>
            <a:ext cx="3750538" cy="4114800"/>
          </a:xfrm>
          <a:prstGeom prst="rect">
            <a:avLst/>
          </a:prstGeom>
        </p:spPr>
      </p:pic>
      <p:sp>
        <p:nvSpPr>
          <p:cNvPr id="5" name="Platshållare för bildnummer 4"/>
          <p:cNvSpPr>
            <a:spLocks noGrp="1"/>
          </p:cNvSpPr>
          <p:nvPr>
            <p:ph type="sldNum" sz="quarter" idx="12"/>
          </p:nvPr>
        </p:nvSpPr>
        <p:spPr/>
        <p:txBody>
          <a:bodyPr/>
          <a:lstStyle/>
          <a:p>
            <a:fld id="{CF7C3FE0-6EB4-418C-82E7-2F09A4F41151}" type="slidenum">
              <a:rPr lang="sv-SE" smtClean="0"/>
              <a:t>1</a:t>
            </a:fld>
            <a:endParaRPr lang="sv-SE"/>
          </a:p>
        </p:txBody>
      </p:sp>
    </p:spTree>
    <p:extLst>
      <p:ext uri="{BB962C8B-B14F-4D97-AF65-F5344CB8AC3E}">
        <p14:creationId xmlns:p14="http://schemas.microsoft.com/office/powerpoint/2010/main" val="25292025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ubrik 1"/>
              <p:cNvSpPr>
                <a:spLocks noGrp="1"/>
              </p:cNvSpPr>
              <p:nvPr>
                <p:ph type="title"/>
              </p:nvPr>
            </p:nvSpPr>
            <p:spPr>
              <a:xfrm>
                <a:off x="381000" y="5095875"/>
                <a:ext cx="10515600" cy="1325563"/>
              </a:xfrm>
            </p:spPr>
            <p:txBody>
              <a:bodyPr>
                <a:noAutofit/>
              </a:bodyPr>
              <a:lstStyle/>
              <a:p>
                <a:pPr>
                  <a:lnSpc>
                    <a:spcPct val="107000"/>
                  </a:lnSpc>
                  <a:spcAft>
                    <a:spcPts val="800"/>
                  </a:spcAft>
                </a:pPr>
                <a:r>
                  <a:rPr lang="sv-SE" sz="2000" dirty="0" smtClean="0">
                    <a:effectLst/>
                    <a:latin typeface="Calibri" panose="020F0502020204030204" pitchFamily="34" charset="0"/>
                    <a:ea typeface="Calibri" panose="020F0502020204030204" pitchFamily="34" charset="0"/>
                    <a:cs typeface="Times New Roman" panose="02020603050405020304" pitchFamily="18" charset="0"/>
                  </a:rPr>
                  <a:t/>
                </a:r>
                <a:br>
                  <a:rPr lang="sv-SE" sz="2000" dirty="0" smtClean="0">
                    <a:effectLst/>
                    <a:latin typeface="Calibri" panose="020F0502020204030204" pitchFamily="34" charset="0"/>
                    <a:ea typeface="Calibri" panose="020F0502020204030204" pitchFamily="34" charset="0"/>
                    <a:cs typeface="Times New Roman" panose="02020603050405020304" pitchFamily="18" charset="0"/>
                  </a:rPr>
                </a:br>
                <a14:m>
                  <m:oMathPara xmlns:m="http://schemas.openxmlformats.org/officeDocument/2006/math">
                    <m:oMathParaPr>
                      <m:jc m:val="centerGroup"/>
                    </m:oMathParaPr>
                    <m:oMath xmlns:m="http://schemas.openxmlformats.org/officeDocument/2006/math">
                      <m:r>
                        <a:rPr lang="sv-SE" sz="20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sv-SE" sz="2000" b="1" i="1">
                          <a:effectLst/>
                          <a:latin typeface="Cambria Math" panose="02040503050406030204" pitchFamily="18" charset="0"/>
                          <a:ea typeface="Calibri" panose="020F0502020204030204" pitchFamily="34" charset="0"/>
                          <a:cs typeface="Times New Roman" panose="02020603050405020304" pitchFamily="18" charset="0"/>
                        </a:rPr>
                        <m:t>𝑴𝒂𝒙</m:t>
                      </m:r>
                      <m:r>
                        <a:rPr lang="sv-SE" sz="2000" b="1" i="1">
                          <a:effectLst/>
                          <a:latin typeface="Cambria Math" panose="02040503050406030204" pitchFamily="18" charset="0"/>
                          <a:ea typeface="Calibri" panose="020F0502020204030204" pitchFamily="34" charset="0"/>
                          <a:cs typeface="Times New Roman" panose="02020603050405020304" pitchFamily="18" charset="0"/>
                        </a:rPr>
                        <m:t>   </m:t>
                      </m:r>
                      <m:r>
                        <a:rPr lang="sv-SE" sz="2000" b="1" i="1">
                          <a:effectLst/>
                          <a:latin typeface="Cambria Math" panose="02040503050406030204" pitchFamily="18" charset="0"/>
                          <a:ea typeface="Calibri" panose="020F0502020204030204" pitchFamily="34" charset="0"/>
                          <a:cs typeface="Times New Roman" panose="02020603050405020304" pitchFamily="18" charset="0"/>
                        </a:rPr>
                        <m:t>𝒁</m:t>
                      </m:r>
                      <m:r>
                        <a:rPr lang="sv-SE" sz="2000" b="1" i="1" smtClean="0">
                          <a:effectLst/>
                          <a:latin typeface="Cambria Math" panose="02040503050406030204" pitchFamily="18" charset="0"/>
                          <a:ea typeface="Calibri" panose="020F0502020204030204" pitchFamily="34" charset="0"/>
                          <a:cs typeface="Times New Roman" panose="02020603050405020304" pitchFamily="18" charset="0"/>
                        </a:rPr>
                        <m:t>                 </m:t>
                      </m:r>
                      <m:r>
                        <a:rPr lang="sv-SE" sz="2000" b="1"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sz="20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20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2000" b="1" i="1">
                              <a:effectLst/>
                              <a:latin typeface="Cambria Math" panose="02040503050406030204" pitchFamily="18" charset="0"/>
                              <a:ea typeface="Calibri" panose="020F0502020204030204" pitchFamily="34" charset="0"/>
                              <a:cs typeface="Times New Roman" panose="02020603050405020304" pitchFamily="18" charset="0"/>
                            </a:rPr>
                            <m:t>𝝅</m:t>
                          </m:r>
                        </m:sub>
                      </m:sSub>
                      <m:d>
                        <m:dPr>
                          <m:ctrlPr>
                            <a:rPr lang="sv-SE" sz="2000" b="1"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sv-SE" sz="20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20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2000" b="1" i="1">
                                  <a:effectLst/>
                                  <a:latin typeface="Cambria Math" panose="02040503050406030204" pitchFamily="18" charset="0"/>
                                  <a:ea typeface="Calibri" panose="020F0502020204030204" pitchFamily="34" charset="0"/>
                                  <a:cs typeface="Times New Roman" panose="02020603050405020304" pitchFamily="18" charset="0"/>
                                </a:rPr>
                                <m:t>𝑭</m:t>
                              </m:r>
                            </m:sub>
                          </m:sSub>
                          <m:d>
                            <m:dPr>
                              <m:ctrlPr>
                                <a:rPr lang="sv-SE" sz="2000" b="1" i="1">
                                  <a:effectLst/>
                                  <a:latin typeface="Cambria Math" panose="02040503050406030204" pitchFamily="18" charset="0"/>
                                  <a:ea typeface="Calibri" panose="020F0502020204030204" pitchFamily="34" charset="0"/>
                                  <a:cs typeface="Times New Roman" panose="02020603050405020304" pitchFamily="18" charset="0"/>
                                </a:rPr>
                              </m:ctrlPr>
                            </m:dPr>
                            <m:e>
                              <m:r>
                                <a:rPr lang="sv-SE" sz="2000" b="1" i="1">
                                  <a:effectLst/>
                                  <a:latin typeface="Cambria Math" panose="02040503050406030204" pitchFamily="18" charset="0"/>
                                  <a:ea typeface="Calibri" panose="020F0502020204030204" pitchFamily="34" charset="0"/>
                                  <a:cs typeface="Times New Roman" panose="02020603050405020304" pitchFamily="18" charset="0"/>
                                </a:rPr>
                                <m:t>𝑭</m:t>
                              </m:r>
                            </m:e>
                          </m:d>
                          <m:r>
                            <a:rPr lang="sv-SE" sz="2000" b="1"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sz="20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20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2000" b="1" i="1">
                                  <a:effectLst/>
                                  <a:latin typeface="Cambria Math" panose="02040503050406030204" pitchFamily="18" charset="0"/>
                                  <a:ea typeface="Calibri" panose="020F0502020204030204" pitchFamily="34" charset="0"/>
                                  <a:cs typeface="Times New Roman" panose="02020603050405020304" pitchFamily="18" charset="0"/>
                                </a:rPr>
                                <m:t>𝒉</m:t>
                              </m:r>
                            </m:sub>
                          </m:sSub>
                          <m:d>
                            <m:dPr>
                              <m:ctrlPr>
                                <a:rPr lang="sv-SE" sz="2000" b="1" i="1">
                                  <a:effectLst/>
                                  <a:latin typeface="Cambria Math" panose="02040503050406030204" pitchFamily="18" charset="0"/>
                                  <a:ea typeface="Calibri" panose="020F0502020204030204" pitchFamily="34" charset="0"/>
                                  <a:cs typeface="Times New Roman" panose="02020603050405020304" pitchFamily="18" charset="0"/>
                                </a:rPr>
                              </m:ctrlPr>
                            </m:dPr>
                            <m:e>
                              <m:r>
                                <a:rPr lang="sv-SE" sz="2000" b="1" i="1">
                                  <a:effectLst/>
                                  <a:latin typeface="Cambria Math" panose="02040503050406030204" pitchFamily="18" charset="0"/>
                                  <a:ea typeface="Calibri" panose="020F0502020204030204" pitchFamily="34" charset="0"/>
                                  <a:cs typeface="Times New Roman" panose="02020603050405020304" pitchFamily="18" charset="0"/>
                                </a:rPr>
                                <m:t>𝒉</m:t>
                              </m:r>
                            </m:e>
                          </m:d>
                          <m:r>
                            <a:rPr lang="sv-SE" sz="2000" b="1"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sz="20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20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2000" b="1" i="1">
                                  <a:effectLst/>
                                  <a:latin typeface="Cambria Math" panose="02040503050406030204" pitchFamily="18" charset="0"/>
                                  <a:ea typeface="Calibri" panose="020F0502020204030204" pitchFamily="34" charset="0"/>
                                  <a:cs typeface="Times New Roman" panose="02020603050405020304" pitchFamily="18" charset="0"/>
                                </a:rPr>
                                <m:t>𝑺</m:t>
                              </m:r>
                            </m:sub>
                          </m:sSub>
                          <m:d>
                            <m:dPr>
                              <m:ctrlPr>
                                <a:rPr lang="sv-SE" sz="2000" b="1" i="1">
                                  <a:effectLst/>
                                  <a:latin typeface="Cambria Math" panose="02040503050406030204" pitchFamily="18" charset="0"/>
                                  <a:ea typeface="Calibri" panose="020F0502020204030204" pitchFamily="34" charset="0"/>
                                  <a:cs typeface="Times New Roman" panose="02020603050405020304" pitchFamily="18" charset="0"/>
                                </a:rPr>
                              </m:ctrlPr>
                            </m:dPr>
                            <m:e>
                              <m:r>
                                <a:rPr lang="sv-SE" sz="2000" b="1" i="1">
                                  <a:effectLst/>
                                  <a:latin typeface="Cambria Math" panose="02040503050406030204" pitchFamily="18" charset="0"/>
                                  <a:ea typeface="Calibri" panose="020F0502020204030204" pitchFamily="34" charset="0"/>
                                  <a:cs typeface="Times New Roman" panose="02020603050405020304" pitchFamily="18" charset="0"/>
                                </a:rPr>
                                <m:t>𝑺</m:t>
                              </m:r>
                            </m:e>
                          </m:d>
                        </m:e>
                      </m:d>
                      <m:r>
                        <a:rPr lang="sv-SE" sz="20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20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20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2000" b="1" i="1">
                              <a:effectLst/>
                              <a:latin typeface="Cambria Math" panose="02040503050406030204" pitchFamily="18" charset="0"/>
                              <a:ea typeface="Calibri" panose="020F0502020204030204" pitchFamily="34" charset="0"/>
                              <a:cs typeface="Times New Roman" panose="02020603050405020304" pitchFamily="18" charset="0"/>
                            </a:rPr>
                            <m:t>𝑮</m:t>
                          </m:r>
                        </m:sub>
                      </m:sSub>
                      <m:d>
                        <m:dPr>
                          <m:ctrlPr>
                            <a:rPr lang="sv-SE" sz="2000" b="1" i="1">
                              <a:effectLst/>
                              <a:latin typeface="Cambria Math" panose="02040503050406030204" pitchFamily="18" charset="0"/>
                              <a:ea typeface="Calibri" panose="020F0502020204030204" pitchFamily="34" charset="0"/>
                              <a:cs typeface="Times New Roman" panose="02020603050405020304" pitchFamily="18" charset="0"/>
                            </a:rPr>
                          </m:ctrlPr>
                        </m:dPr>
                        <m:e>
                          <m:d>
                            <m:dPr>
                              <m:ctrlPr>
                                <a:rPr lang="sv-SE" sz="2000" b="1" i="1">
                                  <a:effectLst/>
                                  <a:latin typeface="Cambria Math" panose="02040503050406030204" pitchFamily="18" charset="0"/>
                                  <a:ea typeface="Calibri" panose="020F0502020204030204" pitchFamily="34" charset="0"/>
                                  <a:cs typeface="Times New Roman" panose="02020603050405020304" pitchFamily="18" charset="0"/>
                                </a:rPr>
                              </m:ctrlPr>
                            </m:dPr>
                            <m:e>
                              <m:r>
                                <a:rPr lang="sv-SE" sz="2000" b="1" i="1">
                                  <a:effectLst/>
                                  <a:latin typeface="Cambria Math" panose="02040503050406030204" pitchFamily="18" charset="0"/>
                                  <a:ea typeface="Calibri" panose="020F0502020204030204" pitchFamily="34" charset="0"/>
                                  <a:cs typeface="Times New Roman" panose="02020603050405020304" pitchFamily="18" charset="0"/>
                                </a:rPr>
                                <m:t>𝟏</m:t>
                              </m:r>
                              <m:r>
                                <a:rPr lang="sv-SE" sz="20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20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2000" b="1" i="1">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2000" b="1" i="1">
                                      <a:effectLst/>
                                      <a:latin typeface="Cambria Math" panose="02040503050406030204" pitchFamily="18" charset="0"/>
                                      <a:ea typeface="Calibri" panose="020F0502020204030204" pitchFamily="34" charset="0"/>
                                      <a:cs typeface="Times New Roman" panose="02020603050405020304" pitchFamily="18" charset="0"/>
                                    </a:rPr>
                                    <m:t>𝑭</m:t>
                                  </m:r>
                                </m:sub>
                              </m:sSub>
                            </m:e>
                          </m:d>
                          <m:r>
                            <a:rPr lang="sv-SE" sz="2000" b="1" i="1">
                              <a:effectLst/>
                              <a:latin typeface="Cambria Math" panose="02040503050406030204" pitchFamily="18" charset="0"/>
                              <a:ea typeface="Calibri" panose="020F0502020204030204" pitchFamily="34" charset="0"/>
                              <a:cs typeface="Times New Roman" panose="02020603050405020304" pitchFamily="18" charset="0"/>
                            </a:rPr>
                            <m:t>𝑭</m:t>
                          </m:r>
                          <m:r>
                            <a:rPr lang="sv-SE" sz="2000" b="1"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sz="20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2000" b="1" i="1">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2000" b="1" i="1">
                                  <a:effectLst/>
                                  <a:latin typeface="Cambria Math" panose="02040503050406030204" pitchFamily="18" charset="0"/>
                                  <a:ea typeface="Calibri" panose="020F0502020204030204" pitchFamily="34" charset="0"/>
                                  <a:cs typeface="Times New Roman" panose="02020603050405020304" pitchFamily="18" charset="0"/>
                                </a:rPr>
                                <m:t>𝒉</m:t>
                              </m:r>
                            </m:sub>
                          </m:sSub>
                          <m:r>
                            <a:rPr lang="sv-SE" sz="2000" b="1" i="1">
                              <a:effectLst/>
                              <a:latin typeface="Cambria Math" panose="02040503050406030204" pitchFamily="18" charset="0"/>
                              <a:ea typeface="Calibri" panose="020F0502020204030204" pitchFamily="34" charset="0"/>
                              <a:cs typeface="Times New Roman" panose="02020603050405020304" pitchFamily="18" charset="0"/>
                            </a:rPr>
                            <m:t>𝒉</m:t>
                          </m:r>
                          <m:r>
                            <a:rPr lang="sv-SE" sz="2000" b="1"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sz="20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2000" b="1" i="1">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2000" b="1" i="1">
                                  <a:effectLst/>
                                  <a:latin typeface="Cambria Math" panose="02040503050406030204" pitchFamily="18" charset="0"/>
                                  <a:ea typeface="Calibri" panose="020F0502020204030204" pitchFamily="34" charset="0"/>
                                  <a:cs typeface="Times New Roman" panose="02020603050405020304" pitchFamily="18" charset="0"/>
                                </a:rPr>
                                <m:t>𝑺</m:t>
                              </m:r>
                            </m:sub>
                          </m:sSub>
                          <m:r>
                            <a:rPr lang="sv-SE" sz="2000" b="1" i="1">
                              <a:effectLst/>
                              <a:latin typeface="Cambria Math" panose="02040503050406030204" pitchFamily="18" charset="0"/>
                              <a:ea typeface="Calibri" panose="020F0502020204030204" pitchFamily="34" charset="0"/>
                              <a:cs typeface="Times New Roman" panose="02020603050405020304" pitchFamily="18" charset="0"/>
                            </a:rPr>
                            <m:t>𝑺</m:t>
                          </m:r>
                        </m:e>
                      </m:d>
                    </m:oMath>
                  </m:oMathPara>
                </a14:m>
                <a:r>
                  <a:rPr lang="sv-SE" sz="2000" b="1" dirty="0" smtClean="0">
                    <a:effectLst/>
                    <a:latin typeface="Calibri" panose="020F0502020204030204" pitchFamily="34" charset="0"/>
                    <a:ea typeface="Calibri" panose="020F0502020204030204" pitchFamily="34" charset="0"/>
                    <a:cs typeface="Times New Roman" panose="02020603050405020304" pitchFamily="18" charset="0"/>
                  </a:rPr>
                  <a:t/>
                </a:r>
                <a:br>
                  <a:rPr lang="sv-SE" sz="2000" b="1" dirty="0" smtClean="0">
                    <a:effectLst/>
                    <a:latin typeface="Calibri" panose="020F0502020204030204" pitchFamily="34" charset="0"/>
                    <a:ea typeface="Calibri" panose="020F0502020204030204" pitchFamily="34" charset="0"/>
                    <a:cs typeface="Times New Roman" panose="02020603050405020304" pitchFamily="18" charset="0"/>
                  </a:rPr>
                </a:br>
                <a:r>
                  <a:rPr lang="sv-SE" sz="2000" b="1" dirty="0" smtClean="0">
                    <a:effectLst/>
                    <a:latin typeface="Calibri" panose="020F0502020204030204" pitchFamily="34" charset="0"/>
                    <a:ea typeface="Calibri" panose="020F0502020204030204" pitchFamily="34" charset="0"/>
                    <a:cs typeface="Times New Roman" panose="02020603050405020304" pitchFamily="18" charset="0"/>
                  </a:rPr>
                  <a:t>                    s.t.         </a:t>
                </a:r>
                <a14:m>
                  <m:oMath xmlns:m="http://schemas.openxmlformats.org/officeDocument/2006/math">
                    <m:r>
                      <a:rPr lang="sv-SE" sz="2000" b="1" i="1">
                        <a:effectLst/>
                        <a:latin typeface="Cambria Math" panose="02040503050406030204" pitchFamily="18" charset="0"/>
                        <a:ea typeface="Calibri" panose="020F0502020204030204" pitchFamily="34" charset="0"/>
                        <a:cs typeface="Times New Roman" panose="02020603050405020304" pitchFamily="18" charset="0"/>
                      </a:rPr>
                      <m:t>𝑭</m:t>
                    </m:r>
                    <m:r>
                      <a:rPr lang="sv-SE" sz="2000" b="1" i="1">
                        <a:effectLst/>
                        <a:latin typeface="Cambria Math" panose="02040503050406030204" pitchFamily="18" charset="0"/>
                        <a:ea typeface="Calibri" panose="020F0502020204030204" pitchFamily="34" charset="0"/>
                        <a:cs typeface="Times New Roman" panose="02020603050405020304" pitchFamily="18" charset="0"/>
                      </a:rPr>
                      <m:t>+</m:t>
                    </m:r>
                    <m:r>
                      <a:rPr lang="sv-SE" sz="2000" b="1" i="1">
                        <a:effectLst/>
                        <a:latin typeface="Cambria Math" panose="02040503050406030204" pitchFamily="18" charset="0"/>
                        <a:ea typeface="Calibri" panose="020F0502020204030204" pitchFamily="34" charset="0"/>
                        <a:cs typeface="Times New Roman" panose="02020603050405020304" pitchFamily="18" charset="0"/>
                      </a:rPr>
                      <m:t>𝒉</m:t>
                    </m:r>
                    <m:r>
                      <a:rPr lang="sv-SE" sz="2000" b="1" i="1">
                        <a:effectLst/>
                        <a:latin typeface="Cambria Math" panose="02040503050406030204" pitchFamily="18" charset="0"/>
                        <a:ea typeface="Calibri" panose="020F0502020204030204" pitchFamily="34" charset="0"/>
                        <a:cs typeface="Times New Roman" panose="02020603050405020304" pitchFamily="18" charset="0"/>
                      </a:rPr>
                      <m:t> ≥</m:t>
                    </m:r>
                    <m:r>
                      <a:rPr lang="sv-SE" sz="2000" b="1" i="1">
                        <a:effectLst/>
                        <a:latin typeface="Cambria Math" panose="02040503050406030204" pitchFamily="18" charset="0"/>
                        <a:ea typeface="Calibri" panose="020F0502020204030204" pitchFamily="34" charset="0"/>
                        <a:cs typeface="Times New Roman" panose="02020603050405020304" pitchFamily="18" charset="0"/>
                      </a:rPr>
                      <m:t>𝑴</m:t>
                    </m:r>
                  </m:oMath>
                </a14:m>
                <a:r>
                  <a:rPr lang="sv-SE" sz="2000" b="1" dirty="0" smtClean="0">
                    <a:effectLst/>
                    <a:latin typeface="Calibri" panose="020F0502020204030204" pitchFamily="34" charset="0"/>
                    <a:ea typeface="Calibri" panose="020F0502020204030204" pitchFamily="34" charset="0"/>
                    <a:cs typeface="Times New Roman" panose="02020603050405020304" pitchFamily="18" charset="0"/>
                  </a:rPr>
                  <a:t/>
                </a:r>
                <a:br>
                  <a:rPr lang="sv-SE" sz="2000" b="1" dirty="0" smtClean="0">
                    <a:effectLst/>
                    <a:latin typeface="Calibri" panose="020F0502020204030204" pitchFamily="34" charset="0"/>
                    <a:ea typeface="Calibri" panose="020F0502020204030204" pitchFamily="34" charset="0"/>
                    <a:cs typeface="Times New Roman" panose="02020603050405020304" pitchFamily="18" charset="0"/>
                  </a:rPr>
                </a:br>
                <a:endParaRPr lang="sv-SE" sz="2000" b="1" dirty="0"/>
              </a:p>
            </p:txBody>
          </p:sp>
        </mc:Choice>
        <mc:Fallback xmlns="">
          <p:sp>
            <p:nvSpPr>
              <p:cNvPr id="2" name="Rubrik 1"/>
              <p:cNvSpPr>
                <a:spLocks noGrp="1" noRot="1" noChangeAspect="1" noMove="1" noResize="1" noEditPoints="1" noAdjustHandles="1" noChangeArrowheads="1" noChangeShapeType="1" noTextEdit="1"/>
              </p:cNvSpPr>
              <p:nvPr>
                <p:ph type="title"/>
              </p:nvPr>
            </p:nvSpPr>
            <p:spPr>
              <a:xfrm>
                <a:off x="381000" y="5095875"/>
                <a:ext cx="10515600" cy="1325563"/>
              </a:xfrm>
              <a:blipFill rotWithShape="0">
                <a:blip r:embed="rId2"/>
                <a:stretch>
                  <a:fillRect/>
                </a:stretch>
              </a:blipFill>
            </p:spPr>
            <p:txBody>
              <a:bodyPr/>
              <a:lstStyle/>
              <a:p>
                <a:r>
                  <a:rPr lang="sv-SE">
                    <a:noFill/>
                  </a:rPr>
                  <a:t> </a:t>
                </a:r>
              </a:p>
            </p:txBody>
          </p:sp>
        </mc:Fallback>
      </mc:AlternateContent>
      <p:pic>
        <p:nvPicPr>
          <p:cNvPr id="5" name="Platshållare för innehåll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25509" y="228601"/>
            <a:ext cx="5910888" cy="4867274"/>
          </a:xfrm>
        </p:spPr>
      </p:pic>
      <p:sp>
        <p:nvSpPr>
          <p:cNvPr id="4" name="Platshållare för bildnummer 3"/>
          <p:cNvSpPr>
            <a:spLocks noGrp="1"/>
          </p:cNvSpPr>
          <p:nvPr>
            <p:ph type="sldNum" sz="quarter" idx="12"/>
          </p:nvPr>
        </p:nvSpPr>
        <p:spPr/>
        <p:txBody>
          <a:bodyPr/>
          <a:lstStyle/>
          <a:p>
            <a:fld id="{CF7C3FE0-6EB4-418C-82E7-2F09A4F41151}" type="slidenum">
              <a:rPr lang="sv-SE" smtClean="0"/>
              <a:t>10</a:t>
            </a:fld>
            <a:endParaRPr lang="sv-SE"/>
          </a:p>
        </p:txBody>
      </p:sp>
    </p:spTree>
    <p:extLst>
      <p:ext uri="{BB962C8B-B14F-4D97-AF65-F5344CB8AC3E}">
        <p14:creationId xmlns:p14="http://schemas.microsoft.com/office/powerpoint/2010/main" val="406543522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258507" y="0"/>
            <a:ext cx="11620500" cy="2616200"/>
          </a:xfrm>
        </p:spPr>
        <p:txBody>
          <a:bodyPr>
            <a:normAutofit/>
          </a:bodyPr>
          <a:lstStyle/>
          <a:p>
            <a:r>
              <a:rPr lang="en-US" sz="4000" b="1" dirty="0">
                <a:latin typeface="Times New Roman" panose="02020603050405020304" pitchFamily="18" charset="0"/>
                <a:cs typeface="Times New Roman" panose="02020603050405020304" pitchFamily="18" charset="0"/>
              </a:rPr>
              <a:t>With expanded bioenergy based on forest resources, we </a:t>
            </a:r>
            <a:r>
              <a:rPr lang="en-US" sz="4000" b="1" dirty="0" smtClean="0">
                <a:latin typeface="Times New Roman" panose="02020603050405020304" pitchFamily="18" charset="0"/>
                <a:cs typeface="Times New Roman" panose="02020603050405020304" pitchFamily="18" charset="0"/>
              </a:rPr>
              <a:t>may simultaneously </a:t>
            </a:r>
            <a:r>
              <a:rPr lang="en-US" sz="4000" b="1" dirty="0">
                <a:latin typeface="Times New Roman" panose="02020603050405020304" pitchFamily="18" charset="0"/>
                <a:cs typeface="Times New Roman" panose="02020603050405020304" pitchFamily="18" charset="0"/>
              </a:rPr>
              <a:t>and sustainably reduce global warming, improve </a:t>
            </a:r>
            <a:r>
              <a:rPr lang="en-US" sz="4000" b="1" dirty="0" smtClean="0">
                <a:latin typeface="Times New Roman" panose="02020603050405020304" pitchFamily="18" charset="0"/>
                <a:cs typeface="Times New Roman" panose="02020603050405020304" pitchFamily="18" charset="0"/>
              </a:rPr>
              <a:t>economic </a:t>
            </a:r>
            <a:r>
              <a:rPr lang="sv-SE" sz="4000" b="1" dirty="0" err="1" smtClean="0">
                <a:latin typeface="Times New Roman" panose="02020603050405020304" pitchFamily="18" charset="0"/>
                <a:cs typeface="Times New Roman" panose="02020603050405020304" pitchFamily="18" charset="0"/>
              </a:rPr>
              <a:t>results</a:t>
            </a:r>
            <a:r>
              <a:rPr lang="sv-SE" sz="4000" b="1" dirty="0">
                <a:latin typeface="Times New Roman" panose="02020603050405020304" pitchFamily="18" charset="0"/>
                <a:cs typeface="Times New Roman" panose="02020603050405020304" pitchFamily="18" charset="0"/>
              </a:rPr>
              <a:t>, international relations and </a:t>
            </a:r>
            <a:r>
              <a:rPr lang="sv-SE" sz="4000" b="1" dirty="0" err="1">
                <a:latin typeface="Times New Roman" panose="02020603050405020304" pitchFamily="18" charset="0"/>
                <a:cs typeface="Times New Roman" panose="02020603050405020304" pitchFamily="18" charset="0"/>
              </a:rPr>
              <a:t>environmental</a:t>
            </a:r>
            <a:r>
              <a:rPr lang="sv-SE" sz="4000" b="1" dirty="0">
                <a:latin typeface="Times New Roman" panose="02020603050405020304" pitchFamily="18" charset="0"/>
                <a:cs typeface="Times New Roman" panose="02020603050405020304" pitchFamily="18" charset="0"/>
              </a:rPr>
              <a:t> </a:t>
            </a:r>
            <a:r>
              <a:rPr lang="sv-SE" sz="4000" b="1" dirty="0" err="1" smtClean="0">
                <a:latin typeface="Times New Roman" panose="02020603050405020304" pitchFamily="18" charset="0"/>
                <a:cs typeface="Times New Roman" panose="02020603050405020304" pitchFamily="18" charset="0"/>
              </a:rPr>
              <a:t>conditions</a:t>
            </a:r>
            <a:r>
              <a:rPr lang="sv-SE" sz="4000" b="1" dirty="0" smtClean="0">
                <a:latin typeface="Times New Roman" panose="02020603050405020304" pitchFamily="18" charset="0"/>
                <a:cs typeface="Times New Roman" panose="02020603050405020304" pitchFamily="18" charset="0"/>
              </a:rPr>
              <a:t> </a:t>
            </a:r>
            <a:endParaRPr lang="sv-SE" dirty="0"/>
          </a:p>
        </p:txBody>
      </p:sp>
      <p:sp>
        <p:nvSpPr>
          <p:cNvPr id="3" name="Underrubrik 2"/>
          <p:cNvSpPr>
            <a:spLocks noGrp="1"/>
          </p:cNvSpPr>
          <p:nvPr>
            <p:ph type="subTitle" idx="1"/>
          </p:nvPr>
        </p:nvSpPr>
        <p:spPr>
          <a:xfrm>
            <a:off x="444500" y="3045619"/>
            <a:ext cx="7315200" cy="3532981"/>
          </a:xfrm>
        </p:spPr>
        <p:txBody>
          <a:bodyPr>
            <a:normAutofit/>
          </a:bodyPr>
          <a:lstStyle/>
          <a:p>
            <a:r>
              <a:rPr lang="en-GB" b="1" dirty="0" smtClean="0">
                <a:solidFill>
                  <a:srgbClr val="181512"/>
                </a:solidFill>
                <a:effectLst/>
                <a:latin typeface="Times New Roman" panose="02020603050405020304" pitchFamily="18" charset="0"/>
                <a:ea typeface="Times New Roman" panose="02020603050405020304" pitchFamily="18" charset="0"/>
              </a:rPr>
              <a:t>Professor </a:t>
            </a:r>
            <a:r>
              <a:rPr lang="en-GB" b="1" dirty="0" smtClean="0">
                <a:solidFill>
                  <a:srgbClr val="000000"/>
                </a:solidFill>
                <a:effectLst/>
                <a:latin typeface="Times New Roman" panose="02020603050405020304" pitchFamily="18" charset="0"/>
                <a:ea typeface="Times New Roman" panose="02020603050405020304" pitchFamily="18" charset="0"/>
              </a:rPr>
              <a:t>Dr Peter Lohmander </a:t>
            </a:r>
          </a:p>
          <a:p>
            <a:r>
              <a:rPr lang="en-GB" dirty="0" smtClean="0">
                <a:solidFill>
                  <a:srgbClr val="000000"/>
                </a:solidFill>
                <a:effectLst/>
                <a:latin typeface="Times New Roman" panose="02020603050405020304" pitchFamily="18" charset="0"/>
                <a:ea typeface="Times New Roman" panose="02020603050405020304" pitchFamily="18" charset="0"/>
              </a:rPr>
              <a:t>SLU, Sweden, </a:t>
            </a:r>
            <a:r>
              <a:rPr lang="en-GB" u="sng" dirty="0" smtClean="0">
                <a:solidFill>
                  <a:srgbClr val="000000"/>
                </a:solidFill>
                <a:effectLst/>
                <a:latin typeface="Times New Roman" panose="02020603050405020304" pitchFamily="18" charset="0"/>
                <a:ea typeface="Times New Roman" panose="02020603050405020304" pitchFamily="18" charset="0"/>
                <a:hlinkClick r:id="rId2"/>
              </a:rPr>
              <a:t>http://www.Lohmander.com</a:t>
            </a:r>
            <a:r>
              <a:rPr lang="en-GB" dirty="0" smtClean="0">
                <a:solidFill>
                  <a:srgbClr val="000000"/>
                </a:solidFill>
                <a:effectLst/>
                <a:latin typeface="Times New Roman" panose="02020603050405020304" pitchFamily="18" charset="0"/>
                <a:ea typeface="Times New Roman" panose="02020603050405020304" pitchFamily="18" charset="0"/>
              </a:rPr>
              <a:t> </a:t>
            </a:r>
          </a:p>
          <a:p>
            <a:r>
              <a:rPr lang="en-GB" dirty="0" smtClean="0">
                <a:solidFill>
                  <a:srgbClr val="000000"/>
                </a:solidFill>
                <a:latin typeface="Times New Roman" panose="02020603050405020304" pitchFamily="18" charset="0"/>
                <a:ea typeface="Times New Roman" panose="02020603050405020304" pitchFamily="18" charset="0"/>
                <a:hlinkClick r:id="rId3"/>
              </a:rPr>
              <a:t>Peter@Lohmander.com</a:t>
            </a:r>
            <a:r>
              <a:rPr lang="en-GB" dirty="0" smtClean="0">
                <a:solidFill>
                  <a:srgbClr val="000000"/>
                </a:solidFill>
                <a:latin typeface="Times New Roman" panose="02020603050405020304" pitchFamily="18" charset="0"/>
                <a:ea typeface="Times New Roman" panose="02020603050405020304" pitchFamily="18" charset="0"/>
              </a:rPr>
              <a:t> </a:t>
            </a:r>
            <a:endParaRPr lang="sv-SE" dirty="0" smtClean="0">
              <a:effectLst/>
              <a:latin typeface="Times New Roman" panose="02020603050405020304" pitchFamily="18" charset="0"/>
              <a:ea typeface="Times New Roman" panose="02020603050405020304" pitchFamily="18" charset="0"/>
            </a:endParaRPr>
          </a:p>
          <a:p>
            <a:r>
              <a:rPr lang="en-GB" dirty="0" smtClean="0">
                <a:solidFill>
                  <a:srgbClr val="000000"/>
                </a:solidFill>
                <a:effectLst/>
                <a:latin typeface="Times New Roman" panose="02020603050405020304" pitchFamily="18" charset="0"/>
                <a:ea typeface="Times New Roman" panose="02020603050405020304" pitchFamily="18" charset="0"/>
              </a:rPr>
              <a:t> </a:t>
            </a:r>
            <a:endParaRPr lang="sv-SE" dirty="0" smtClean="0">
              <a:effectLst/>
              <a:latin typeface="Times New Roman" panose="02020603050405020304" pitchFamily="18" charset="0"/>
              <a:ea typeface="Times New Roman" panose="02020603050405020304" pitchFamily="18" charset="0"/>
            </a:endParaRPr>
          </a:p>
          <a:p>
            <a:r>
              <a:rPr lang="en-US" b="1" dirty="0">
                <a:solidFill>
                  <a:srgbClr val="002060"/>
                </a:solidFill>
                <a:latin typeface="Times New Roman" panose="02020603050405020304" pitchFamily="18" charset="0"/>
                <a:ea typeface="Times New Roman" panose="02020603050405020304" pitchFamily="18" charset="0"/>
              </a:rPr>
              <a:t>BIT’s 4th Annual World Congress </a:t>
            </a:r>
            <a:r>
              <a:rPr lang="en-US" b="1" dirty="0" smtClean="0">
                <a:solidFill>
                  <a:srgbClr val="002060"/>
                </a:solidFill>
                <a:latin typeface="Times New Roman" panose="02020603050405020304" pitchFamily="18" charset="0"/>
                <a:ea typeface="Times New Roman" panose="02020603050405020304" pitchFamily="18" charset="0"/>
              </a:rPr>
              <a:t>of Bioenergy</a:t>
            </a:r>
            <a:endParaRPr lang="en-US" b="1" dirty="0">
              <a:solidFill>
                <a:srgbClr val="002060"/>
              </a:solidFill>
              <a:latin typeface="Times New Roman" panose="02020603050405020304" pitchFamily="18" charset="0"/>
              <a:ea typeface="Times New Roman" panose="02020603050405020304" pitchFamily="18" charset="0"/>
            </a:endParaRPr>
          </a:p>
          <a:p>
            <a:r>
              <a:rPr lang="en-US" sz="1900" dirty="0" smtClean="0">
                <a:solidFill>
                  <a:srgbClr val="002060"/>
                </a:solidFill>
                <a:latin typeface="Times New Roman" panose="02020603050405020304" pitchFamily="18" charset="0"/>
                <a:ea typeface="Times New Roman" panose="02020603050405020304" pitchFamily="18" charset="0"/>
              </a:rPr>
              <a:t>Theme</a:t>
            </a:r>
            <a:r>
              <a:rPr lang="en-US" sz="1900" dirty="0">
                <a:solidFill>
                  <a:srgbClr val="002060"/>
                </a:solidFill>
                <a:latin typeface="Times New Roman" panose="02020603050405020304" pitchFamily="18" charset="0"/>
                <a:ea typeface="Times New Roman" panose="02020603050405020304" pitchFamily="18" charset="0"/>
              </a:rPr>
              <a:t>: Roadmap Toward 2020</a:t>
            </a:r>
          </a:p>
          <a:p>
            <a:r>
              <a:rPr lang="en-US" sz="1900" dirty="0" smtClean="0">
                <a:solidFill>
                  <a:srgbClr val="002060"/>
                </a:solidFill>
                <a:latin typeface="Times New Roman" panose="02020603050405020304" pitchFamily="18" charset="0"/>
                <a:ea typeface="Times New Roman" panose="02020603050405020304" pitchFamily="18" charset="0"/>
              </a:rPr>
              <a:t>September </a:t>
            </a:r>
            <a:r>
              <a:rPr lang="en-US" sz="1900" dirty="0">
                <a:solidFill>
                  <a:srgbClr val="002060"/>
                </a:solidFill>
                <a:latin typeface="Times New Roman" panose="02020603050405020304" pitchFamily="18" charset="0"/>
                <a:ea typeface="Times New Roman" panose="02020603050405020304" pitchFamily="18" charset="0"/>
              </a:rPr>
              <a:t>21-23</a:t>
            </a:r>
          </a:p>
          <a:p>
            <a:r>
              <a:rPr lang="en-US" sz="1900" dirty="0" smtClean="0">
                <a:solidFill>
                  <a:srgbClr val="002060"/>
                </a:solidFill>
                <a:latin typeface="Times New Roman" panose="02020603050405020304" pitchFamily="18" charset="0"/>
                <a:ea typeface="Times New Roman" panose="02020603050405020304" pitchFamily="18" charset="0"/>
              </a:rPr>
              <a:t>Qingdao </a:t>
            </a:r>
            <a:r>
              <a:rPr lang="en-US" sz="1900" dirty="0">
                <a:solidFill>
                  <a:srgbClr val="002060"/>
                </a:solidFill>
                <a:latin typeface="Times New Roman" panose="02020603050405020304" pitchFamily="18" charset="0"/>
                <a:ea typeface="Times New Roman" panose="02020603050405020304" pitchFamily="18" charset="0"/>
              </a:rPr>
              <a:t>International Convention Center, Qingdao, China</a:t>
            </a:r>
            <a:endParaRPr lang="en-GB" sz="1900" dirty="0" smtClean="0">
              <a:solidFill>
                <a:srgbClr val="002060"/>
              </a:solidFill>
              <a:effectLst/>
              <a:latin typeface="Times New Roman" panose="02020603050405020304" pitchFamily="18" charset="0"/>
              <a:ea typeface="Times New Roman" panose="02020603050405020304" pitchFamily="18" charset="0"/>
            </a:endParaRPr>
          </a:p>
          <a:p>
            <a:endParaRPr lang="sv-SE" dirty="0" smtClean="0">
              <a:effectLst/>
              <a:latin typeface="Times New Roman" panose="02020603050405020304" pitchFamily="18" charset="0"/>
              <a:ea typeface="Times New Roman" panose="02020603050405020304" pitchFamily="18" charset="0"/>
            </a:endParaRPr>
          </a:p>
          <a:p>
            <a:endParaRPr lang="sv-SE" dirty="0"/>
          </a:p>
        </p:txBody>
      </p:sp>
      <p:pic>
        <p:nvPicPr>
          <p:cNvPr id="4" name="Bildobjekt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1463" y="2743200"/>
            <a:ext cx="3750538" cy="4114800"/>
          </a:xfrm>
          <a:prstGeom prst="rect">
            <a:avLst/>
          </a:prstGeom>
        </p:spPr>
      </p:pic>
      <p:sp>
        <p:nvSpPr>
          <p:cNvPr id="5" name="Platshållare för bildnummer 4"/>
          <p:cNvSpPr>
            <a:spLocks noGrp="1"/>
          </p:cNvSpPr>
          <p:nvPr>
            <p:ph type="sldNum" sz="quarter" idx="12"/>
          </p:nvPr>
        </p:nvSpPr>
        <p:spPr/>
        <p:txBody>
          <a:bodyPr/>
          <a:lstStyle/>
          <a:p>
            <a:fld id="{CF7C3FE0-6EB4-418C-82E7-2F09A4F41151}" type="slidenum">
              <a:rPr lang="sv-SE" smtClean="0"/>
              <a:t>100</a:t>
            </a:fld>
            <a:endParaRPr lang="sv-SE"/>
          </a:p>
        </p:txBody>
      </p:sp>
    </p:spTree>
    <p:extLst>
      <p:ext uri="{BB962C8B-B14F-4D97-AF65-F5344CB8AC3E}">
        <p14:creationId xmlns:p14="http://schemas.microsoft.com/office/powerpoint/2010/main" val="210784927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5742" y="681037"/>
            <a:ext cx="10515600" cy="1325563"/>
          </a:xfrm>
        </p:spPr>
        <p:txBody>
          <a:bodyPr>
            <a:normAutofit fontScale="90000"/>
          </a:bodyPr>
          <a:lstStyle/>
          <a:p>
            <a:r>
              <a:rPr lang="en-US" sz="2400" b="1" dirty="0">
                <a:solidFill>
                  <a:srgbClr val="06082C"/>
                </a:solidFill>
                <a:latin typeface="Times-Bold"/>
              </a:rPr>
              <a:t>With expanded bioenergy based on forest resources, we may</a:t>
            </a:r>
            <a:br>
              <a:rPr lang="en-US" sz="2400" b="1" dirty="0">
                <a:solidFill>
                  <a:srgbClr val="06082C"/>
                </a:solidFill>
                <a:latin typeface="Times-Bold"/>
              </a:rPr>
            </a:br>
            <a:r>
              <a:rPr lang="en-US" sz="2400" b="1" dirty="0">
                <a:solidFill>
                  <a:srgbClr val="06082C"/>
                </a:solidFill>
                <a:latin typeface="Times-Bold"/>
              </a:rPr>
              <a:t>simultaneously and sustainably reduce global warming, improve economic</a:t>
            </a:r>
            <a:br>
              <a:rPr lang="en-US" sz="2400" b="1" dirty="0">
                <a:solidFill>
                  <a:srgbClr val="06082C"/>
                </a:solidFill>
                <a:latin typeface="Times-Bold"/>
              </a:rPr>
            </a:br>
            <a:r>
              <a:rPr lang="sv-SE" sz="2400" b="1" dirty="0" err="1">
                <a:solidFill>
                  <a:srgbClr val="06082C"/>
                </a:solidFill>
                <a:latin typeface="Times-Bold"/>
              </a:rPr>
              <a:t>results</a:t>
            </a:r>
            <a:r>
              <a:rPr lang="sv-SE" sz="2400" b="1" dirty="0">
                <a:solidFill>
                  <a:srgbClr val="06082C"/>
                </a:solidFill>
                <a:latin typeface="Times-Bold"/>
              </a:rPr>
              <a:t>, international relations and </a:t>
            </a:r>
            <a:r>
              <a:rPr lang="sv-SE" sz="2400" b="1" dirty="0" err="1">
                <a:solidFill>
                  <a:srgbClr val="06082C"/>
                </a:solidFill>
                <a:latin typeface="Times-Bold"/>
              </a:rPr>
              <a:t>environmental</a:t>
            </a:r>
            <a:r>
              <a:rPr lang="sv-SE" sz="2400" b="1" dirty="0">
                <a:solidFill>
                  <a:srgbClr val="06082C"/>
                </a:solidFill>
                <a:latin typeface="Times-Bold"/>
              </a:rPr>
              <a:t> </a:t>
            </a:r>
            <a:r>
              <a:rPr lang="sv-SE" sz="2400" b="1" dirty="0" err="1" smtClean="0">
                <a:solidFill>
                  <a:srgbClr val="06082C"/>
                </a:solidFill>
                <a:latin typeface="Times-Bold"/>
              </a:rPr>
              <a:t>conditions</a:t>
            </a:r>
            <a:r>
              <a:rPr lang="sv-SE" sz="2400" b="1" dirty="0" smtClean="0">
                <a:solidFill>
                  <a:srgbClr val="06082C"/>
                </a:solidFill>
                <a:latin typeface="Times-Bold"/>
              </a:rPr>
              <a:t/>
            </a:r>
            <a:br>
              <a:rPr lang="sv-SE" sz="2400" b="1" dirty="0" smtClean="0">
                <a:solidFill>
                  <a:srgbClr val="06082C"/>
                </a:solidFill>
                <a:latin typeface="Times-Bold"/>
              </a:rPr>
            </a:br>
            <a:r>
              <a:rPr lang="sv-SE" sz="2400" b="1" dirty="0" smtClean="0">
                <a:solidFill>
                  <a:srgbClr val="06082C"/>
                </a:solidFill>
                <a:latin typeface="Times-Bold"/>
              </a:rPr>
              <a:t/>
            </a:r>
            <a:br>
              <a:rPr lang="sv-SE" sz="2400" b="1" dirty="0" smtClean="0">
                <a:solidFill>
                  <a:srgbClr val="06082C"/>
                </a:solidFill>
                <a:latin typeface="Times-Bold"/>
              </a:rPr>
            </a:br>
            <a:r>
              <a:rPr lang="en-GB" sz="2400" dirty="0">
                <a:solidFill>
                  <a:srgbClr val="181512"/>
                </a:solidFill>
                <a:latin typeface="Times New Roman" panose="02020603050405020304" pitchFamily="18" charset="0"/>
                <a:ea typeface="Times New Roman" panose="02020603050405020304" pitchFamily="18" charset="0"/>
              </a:rPr>
              <a:t>Professor </a:t>
            </a:r>
            <a:r>
              <a:rPr lang="en-GB" sz="2400" dirty="0" err="1">
                <a:solidFill>
                  <a:srgbClr val="000000"/>
                </a:solidFill>
                <a:latin typeface="Times New Roman" panose="02020603050405020304" pitchFamily="18" charset="0"/>
                <a:ea typeface="Times New Roman" panose="02020603050405020304" pitchFamily="18" charset="0"/>
              </a:rPr>
              <a:t>Dr.</a:t>
            </a:r>
            <a:r>
              <a:rPr lang="en-GB" sz="2400" dirty="0">
                <a:solidFill>
                  <a:srgbClr val="000000"/>
                </a:solidFill>
                <a:latin typeface="Times New Roman" panose="02020603050405020304" pitchFamily="18" charset="0"/>
                <a:ea typeface="Times New Roman" panose="02020603050405020304" pitchFamily="18" charset="0"/>
              </a:rPr>
              <a:t> Peter Lohmander, SLU, Sweden, </a:t>
            </a:r>
            <a:r>
              <a:rPr lang="en-GB" sz="2400" u="sng" dirty="0">
                <a:solidFill>
                  <a:srgbClr val="000000"/>
                </a:solidFill>
                <a:latin typeface="Times New Roman" panose="02020603050405020304" pitchFamily="18" charset="0"/>
                <a:ea typeface="Times New Roman" panose="02020603050405020304" pitchFamily="18" charset="0"/>
                <a:hlinkClick r:id="rId3"/>
              </a:rPr>
              <a:t>http://www.Lohmander.com</a:t>
            </a:r>
            <a:r>
              <a:rPr lang="en-GB" sz="2400" u="sng" dirty="0">
                <a:solidFill>
                  <a:srgbClr val="000000"/>
                </a:solidFill>
                <a:latin typeface="Times New Roman" panose="02020603050405020304" pitchFamily="18" charset="0"/>
                <a:ea typeface="Times New Roman" panose="02020603050405020304" pitchFamily="18" charset="0"/>
              </a:rPr>
              <a:t> </a:t>
            </a:r>
            <a:r>
              <a:rPr lang="en-GB" sz="2400" dirty="0">
                <a:solidFill>
                  <a:srgbClr val="000000"/>
                </a:solidFill>
                <a:latin typeface="Times New Roman" panose="02020603050405020304" pitchFamily="18" charset="0"/>
                <a:ea typeface="Times New Roman" panose="02020603050405020304" pitchFamily="18" charset="0"/>
              </a:rPr>
              <a:t>    </a:t>
            </a:r>
            <a:r>
              <a:rPr lang="en-GB" sz="2400" dirty="0">
                <a:solidFill>
                  <a:srgbClr val="000000"/>
                </a:solidFill>
                <a:latin typeface="Times New Roman" panose="02020603050405020304" pitchFamily="18" charset="0"/>
                <a:ea typeface="Times New Roman" panose="02020603050405020304" pitchFamily="18" charset="0"/>
                <a:hlinkClick r:id="rId4"/>
              </a:rPr>
              <a:t>Peter@Lohmander.com</a:t>
            </a:r>
            <a:r>
              <a:rPr lang="en-GB" sz="2400" dirty="0">
                <a:solidFill>
                  <a:srgbClr val="000000"/>
                </a:solidFill>
                <a:latin typeface="Times New Roman" panose="02020603050405020304" pitchFamily="18" charset="0"/>
                <a:ea typeface="Times New Roman" panose="02020603050405020304" pitchFamily="18" charset="0"/>
              </a:rPr>
              <a:t> </a:t>
            </a:r>
            <a:r>
              <a:rPr lang="sv-SE" sz="2400" dirty="0">
                <a:latin typeface="Times New Roman" panose="02020603050405020304" pitchFamily="18" charset="0"/>
                <a:ea typeface="Times New Roman" panose="02020603050405020304" pitchFamily="18" charset="0"/>
              </a:rPr>
              <a:t/>
            </a:r>
            <a:br>
              <a:rPr lang="sv-SE" sz="2400" dirty="0">
                <a:latin typeface="Times New Roman" panose="02020603050405020304" pitchFamily="18" charset="0"/>
                <a:ea typeface="Times New Roman" panose="02020603050405020304" pitchFamily="18" charset="0"/>
              </a:rPr>
            </a:br>
            <a:endParaRPr lang="sv-SE" sz="2200" dirty="0">
              <a:solidFill>
                <a:prstClr val="black"/>
              </a:solidFill>
              <a:latin typeface="Times New Roman" panose="02020603050405020304" pitchFamily="18" charset="0"/>
              <a:ea typeface="Times New Roman" panose="02020603050405020304" pitchFamily="18" charset="0"/>
            </a:endParaRPr>
          </a:p>
        </p:txBody>
      </p:sp>
      <p:sp>
        <p:nvSpPr>
          <p:cNvPr id="3" name="Platshållare för innehåll 2"/>
          <p:cNvSpPr>
            <a:spLocks noGrp="1"/>
          </p:cNvSpPr>
          <p:nvPr>
            <p:ph idx="1"/>
          </p:nvPr>
        </p:nvSpPr>
        <p:spPr>
          <a:xfrm>
            <a:off x="835742" y="2006600"/>
            <a:ext cx="10515600" cy="4714875"/>
          </a:xfrm>
        </p:spPr>
        <p:txBody>
          <a:bodyPr>
            <a:normAutofit fontScale="47500" lnSpcReduction="20000"/>
          </a:bodyPr>
          <a:lstStyle/>
          <a:p>
            <a:pPr marL="0" indent="0">
              <a:spcAft>
                <a:spcPts val="0"/>
              </a:spcAft>
              <a:buNone/>
            </a:pPr>
            <a:r>
              <a:rPr lang="en-US" sz="3600" b="1" dirty="0" smtClean="0">
                <a:solidFill>
                  <a:srgbClr val="000000"/>
                </a:solidFill>
                <a:effectLst/>
                <a:latin typeface="Times New Roman" panose="02020603050405020304" pitchFamily="18" charset="0"/>
                <a:ea typeface="Times New Roman" panose="02020603050405020304" pitchFamily="18" charset="0"/>
              </a:rPr>
              <a:t> </a:t>
            </a:r>
          </a:p>
          <a:p>
            <a:pPr marL="0" indent="0">
              <a:spcAft>
                <a:spcPts val="0"/>
              </a:spcAft>
              <a:buNone/>
            </a:pPr>
            <a:endParaRPr lang="sv-SE" sz="4000" dirty="0" smtClean="0">
              <a:effectLst/>
              <a:latin typeface="Times New Roman" panose="02020603050405020304" pitchFamily="18" charset="0"/>
              <a:ea typeface="Times New Roman" panose="02020603050405020304" pitchFamily="18" charset="0"/>
            </a:endParaRPr>
          </a:p>
          <a:p>
            <a:pPr>
              <a:spcAft>
                <a:spcPts val="0"/>
              </a:spcAft>
            </a:pPr>
            <a:r>
              <a:rPr lang="en-US" sz="4000" dirty="0">
                <a:solidFill>
                  <a:srgbClr val="000000"/>
                </a:solidFill>
                <a:latin typeface="Times New Roman" panose="02020603050405020304" pitchFamily="18" charset="0"/>
                <a:ea typeface="Times New Roman" panose="02020603050405020304" pitchFamily="18" charset="0"/>
              </a:rPr>
              <a:t>In the production of district heating, electricity and many other energy outputs, we may use fossil fuels </a:t>
            </a:r>
            <a:r>
              <a:rPr lang="en-US" sz="4000" dirty="0" smtClean="0">
                <a:solidFill>
                  <a:srgbClr val="000000"/>
                </a:solidFill>
                <a:latin typeface="Times New Roman" panose="02020603050405020304" pitchFamily="18" charset="0"/>
                <a:ea typeface="Times New Roman" panose="02020603050405020304" pitchFamily="18" charset="0"/>
              </a:rPr>
              <a:t>and renewable </a:t>
            </a:r>
            <a:r>
              <a:rPr lang="en-US" sz="4000" dirty="0">
                <a:solidFill>
                  <a:srgbClr val="000000"/>
                </a:solidFill>
                <a:latin typeface="Times New Roman" panose="02020603050405020304" pitchFamily="18" charset="0"/>
                <a:ea typeface="Times New Roman" panose="02020603050405020304" pitchFamily="18" charset="0"/>
              </a:rPr>
              <a:t>inputs, in different combinations. The optimal input mix is a function of technological options, </a:t>
            </a:r>
            <a:r>
              <a:rPr lang="en-US" sz="4000" dirty="0" smtClean="0">
                <a:solidFill>
                  <a:srgbClr val="000000"/>
                </a:solidFill>
                <a:latin typeface="Times New Roman" panose="02020603050405020304" pitchFamily="18" charset="0"/>
                <a:ea typeface="Times New Roman" panose="02020603050405020304" pitchFamily="18" charset="0"/>
              </a:rPr>
              <a:t>prices of </a:t>
            </a:r>
            <a:r>
              <a:rPr lang="en-US" sz="4000" dirty="0">
                <a:solidFill>
                  <a:srgbClr val="000000"/>
                </a:solidFill>
                <a:latin typeface="Times New Roman" panose="02020603050405020304" pitchFamily="18" charset="0"/>
                <a:ea typeface="Times New Roman" panose="02020603050405020304" pitchFamily="18" charset="0"/>
              </a:rPr>
              <a:t>different inputs and costs of alternative levels of environmental consequences</a:t>
            </a:r>
            <a:r>
              <a:rPr lang="en-US" sz="4000" dirty="0" smtClean="0">
                <a:solidFill>
                  <a:srgbClr val="000000"/>
                </a:solidFill>
                <a:latin typeface="Times New Roman" panose="02020603050405020304" pitchFamily="18" charset="0"/>
                <a:ea typeface="Times New Roman" panose="02020603050405020304" pitchFamily="18" charset="0"/>
              </a:rPr>
              <a:t>. </a:t>
            </a:r>
          </a:p>
          <a:p>
            <a:pPr>
              <a:spcAft>
                <a:spcPts val="0"/>
              </a:spcAft>
            </a:pPr>
            <a:r>
              <a:rPr lang="en-US" sz="4000" dirty="0" smtClean="0">
                <a:solidFill>
                  <a:srgbClr val="000000"/>
                </a:solidFill>
                <a:latin typeface="Times New Roman" panose="02020603050405020304" pitchFamily="18" charset="0"/>
                <a:ea typeface="Times New Roman" panose="02020603050405020304" pitchFamily="18" charset="0"/>
              </a:rPr>
              <a:t>Even </a:t>
            </a:r>
            <a:r>
              <a:rPr lang="en-US" sz="4000" dirty="0">
                <a:solidFill>
                  <a:srgbClr val="000000"/>
                </a:solidFill>
                <a:latin typeface="Times New Roman" panose="02020603050405020304" pitchFamily="18" charset="0"/>
                <a:ea typeface="Times New Roman" panose="02020603050405020304" pitchFamily="18" charset="0"/>
              </a:rPr>
              <a:t>with presently existing technology in combined heat and power plants, it is usually possible to reduce </a:t>
            </a:r>
            <a:r>
              <a:rPr lang="en-US" sz="4000" dirty="0" smtClean="0">
                <a:solidFill>
                  <a:srgbClr val="000000"/>
                </a:solidFill>
                <a:latin typeface="Times New Roman" panose="02020603050405020304" pitchFamily="18" charset="0"/>
                <a:ea typeface="Times New Roman" panose="02020603050405020304" pitchFamily="18" charset="0"/>
              </a:rPr>
              <a:t>the amount </a:t>
            </a:r>
            <a:r>
              <a:rPr lang="en-US" sz="4000" dirty="0">
                <a:solidFill>
                  <a:srgbClr val="000000"/>
                </a:solidFill>
                <a:latin typeface="Times New Roman" panose="02020603050405020304" pitchFamily="18" charset="0"/>
                <a:ea typeface="Times New Roman" panose="02020603050405020304" pitchFamily="18" charset="0"/>
              </a:rPr>
              <a:t>of fossil fuels such as coal and strongly increase the level of forest based energy inputs. </a:t>
            </a:r>
            <a:endParaRPr lang="en-US" sz="4000" dirty="0" smtClean="0">
              <a:solidFill>
                <a:srgbClr val="000000"/>
              </a:solidFill>
              <a:latin typeface="Times New Roman" panose="02020603050405020304" pitchFamily="18" charset="0"/>
              <a:ea typeface="Times New Roman" panose="02020603050405020304" pitchFamily="18" charset="0"/>
            </a:endParaRPr>
          </a:p>
          <a:p>
            <a:pPr>
              <a:spcAft>
                <a:spcPts val="0"/>
              </a:spcAft>
            </a:pPr>
            <a:r>
              <a:rPr lang="en-US" sz="4000" dirty="0" smtClean="0">
                <a:solidFill>
                  <a:srgbClr val="000000"/>
                </a:solidFill>
                <a:latin typeface="Times New Roman" panose="02020603050405020304" pitchFamily="18" charset="0"/>
                <a:ea typeface="Times New Roman" panose="02020603050405020304" pitchFamily="18" charset="0"/>
              </a:rPr>
              <a:t>In </a:t>
            </a:r>
            <a:r>
              <a:rPr lang="en-US" sz="4000" dirty="0">
                <a:solidFill>
                  <a:srgbClr val="000000"/>
                </a:solidFill>
                <a:latin typeface="Times New Roman" panose="02020603050405020304" pitchFamily="18" charset="0"/>
                <a:ea typeface="Times New Roman" panose="02020603050405020304" pitchFamily="18" charset="0"/>
              </a:rPr>
              <a:t>large parts </a:t>
            </a:r>
            <a:r>
              <a:rPr lang="en-US" sz="4000" dirty="0" smtClean="0">
                <a:solidFill>
                  <a:srgbClr val="000000"/>
                </a:solidFill>
                <a:latin typeface="Times New Roman" panose="02020603050405020304" pitchFamily="18" charset="0"/>
                <a:ea typeface="Times New Roman" panose="02020603050405020304" pitchFamily="18" charset="0"/>
              </a:rPr>
              <a:t>of the </a:t>
            </a:r>
            <a:r>
              <a:rPr lang="en-US" sz="4000" dirty="0">
                <a:solidFill>
                  <a:srgbClr val="000000"/>
                </a:solidFill>
                <a:latin typeface="Times New Roman" panose="02020603050405020304" pitchFamily="18" charset="0"/>
                <a:ea typeface="Times New Roman" panose="02020603050405020304" pitchFamily="18" charset="0"/>
              </a:rPr>
              <a:t>world, such as Russian Federation, forest stocks are close to dynamic equilibria, in the sense that the </a:t>
            </a:r>
            <a:r>
              <a:rPr lang="en-US" sz="4000" dirty="0" smtClean="0">
                <a:solidFill>
                  <a:srgbClr val="000000"/>
                </a:solidFill>
                <a:latin typeface="Times New Roman" panose="02020603050405020304" pitchFamily="18" charset="0"/>
                <a:ea typeface="Times New Roman" panose="02020603050405020304" pitchFamily="18" charset="0"/>
              </a:rPr>
              <a:t>net growth </a:t>
            </a:r>
            <a:r>
              <a:rPr lang="en-US" sz="4000" dirty="0">
                <a:solidFill>
                  <a:srgbClr val="000000"/>
                </a:solidFill>
                <a:latin typeface="Times New Roman" panose="02020603050405020304" pitchFamily="18" charset="0"/>
                <a:ea typeface="Times New Roman" panose="02020603050405020304" pitchFamily="18" charset="0"/>
              </a:rPr>
              <a:t>(and net carbon uptake) is close to zero. If these forests will be partly harvested, the net growth and </a:t>
            </a:r>
            <a:r>
              <a:rPr lang="en-US" sz="4000" dirty="0" smtClean="0">
                <a:solidFill>
                  <a:srgbClr val="000000"/>
                </a:solidFill>
                <a:latin typeface="Times New Roman" panose="02020603050405020304" pitchFamily="18" charset="0"/>
                <a:ea typeface="Times New Roman" panose="02020603050405020304" pitchFamily="18" charset="0"/>
              </a:rPr>
              <a:t>CO2 uptake </a:t>
            </a:r>
            <a:r>
              <a:rPr lang="en-US" sz="4000" dirty="0">
                <a:solidFill>
                  <a:srgbClr val="000000"/>
                </a:solidFill>
                <a:latin typeface="Times New Roman" panose="02020603050405020304" pitchFamily="18" charset="0"/>
                <a:ea typeface="Times New Roman" panose="02020603050405020304" pitchFamily="18" charset="0"/>
              </a:rPr>
              <a:t>can increase. </a:t>
            </a:r>
            <a:endParaRPr lang="en-US" sz="4000" dirty="0" smtClean="0">
              <a:solidFill>
                <a:srgbClr val="000000"/>
              </a:solidFill>
              <a:latin typeface="Times New Roman" panose="02020603050405020304" pitchFamily="18" charset="0"/>
              <a:ea typeface="Times New Roman" panose="02020603050405020304" pitchFamily="18" charset="0"/>
            </a:endParaRPr>
          </a:p>
          <a:p>
            <a:pPr>
              <a:spcAft>
                <a:spcPts val="0"/>
              </a:spcAft>
            </a:pPr>
            <a:r>
              <a:rPr lang="en-US" sz="4000" dirty="0" smtClean="0">
                <a:solidFill>
                  <a:srgbClr val="000000"/>
                </a:solidFill>
                <a:latin typeface="Times New Roman" panose="02020603050405020304" pitchFamily="18" charset="0"/>
                <a:ea typeface="Times New Roman" panose="02020603050405020304" pitchFamily="18" charset="0"/>
              </a:rPr>
              <a:t>In </a:t>
            </a:r>
            <a:r>
              <a:rPr lang="en-US" sz="4000" dirty="0">
                <a:solidFill>
                  <a:srgbClr val="000000"/>
                </a:solidFill>
                <a:latin typeface="Times New Roman" panose="02020603050405020304" pitchFamily="18" charset="0"/>
                <a:ea typeface="Times New Roman" panose="02020603050405020304" pitchFamily="18" charset="0"/>
              </a:rPr>
              <a:t>Norway and UK, CCS has been applied and a commercially attractive option </a:t>
            </a:r>
            <a:r>
              <a:rPr lang="en-US" sz="4000" dirty="0" smtClean="0">
                <a:solidFill>
                  <a:srgbClr val="000000"/>
                </a:solidFill>
                <a:latin typeface="Times New Roman" panose="02020603050405020304" pitchFamily="18" charset="0"/>
                <a:ea typeface="Times New Roman" panose="02020603050405020304" pitchFamily="18" charset="0"/>
              </a:rPr>
              <a:t>during many </a:t>
            </a:r>
            <a:r>
              <a:rPr lang="en-US" sz="4000" dirty="0">
                <a:solidFill>
                  <a:srgbClr val="000000"/>
                </a:solidFill>
                <a:latin typeface="Times New Roman" panose="02020603050405020304" pitchFamily="18" charset="0"/>
                <a:ea typeface="Times New Roman" panose="02020603050405020304" pitchFamily="18" charset="0"/>
              </a:rPr>
              <a:t>years and the physical potential is large. With increasing carbon taxes in all parts of the world, </a:t>
            </a:r>
            <a:r>
              <a:rPr lang="en-US" sz="4000" dirty="0" smtClean="0">
                <a:solidFill>
                  <a:srgbClr val="000000"/>
                </a:solidFill>
                <a:latin typeface="Times New Roman" panose="02020603050405020304" pitchFamily="18" charset="0"/>
                <a:ea typeface="Times New Roman" panose="02020603050405020304" pitchFamily="18" charset="0"/>
              </a:rPr>
              <a:t>such developments </a:t>
            </a:r>
            <a:r>
              <a:rPr lang="en-US" sz="4000" dirty="0">
                <a:solidFill>
                  <a:srgbClr val="000000"/>
                </a:solidFill>
                <a:latin typeface="Times New Roman" panose="02020603050405020304" pitchFamily="18" charset="0"/>
                <a:ea typeface="Times New Roman" panose="02020603050405020304" pitchFamily="18" charset="0"/>
              </a:rPr>
              <a:t>could be expected everywhere. </a:t>
            </a:r>
            <a:endParaRPr lang="en-US" sz="4000" dirty="0" smtClean="0">
              <a:solidFill>
                <a:srgbClr val="000000"/>
              </a:solidFill>
              <a:latin typeface="Times New Roman" panose="02020603050405020304" pitchFamily="18" charset="0"/>
              <a:ea typeface="Times New Roman" panose="02020603050405020304" pitchFamily="18" charset="0"/>
            </a:endParaRPr>
          </a:p>
          <a:p>
            <a:pPr>
              <a:spcAft>
                <a:spcPts val="0"/>
              </a:spcAft>
            </a:pPr>
            <a:r>
              <a:rPr lang="en-US" sz="4000" dirty="0" smtClean="0">
                <a:solidFill>
                  <a:srgbClr val="000000"/>
                </a:solidFill>
                <a:latin typeface="Times New Roman" panose="02020603050405020304" pitchFamily="18" charset="0"/>
                <a:ea typeface="Times New Roman" panose="02020603050405020304" pitchFamily="18" charset="0"/>
              </a:rPr>
              <a:t>With </a:t>
            </a:r>
            <a:r>
              <a:rPr lang="en-US" sz="4000" dirty="0">
                <a:solidFill>
                  <a:srgbClr val="000000"/>
                </a:solidFill>
                <a:latin typeface="Times New Roman" panose="02020603050405020304" pitchFamily="18" charset="0"/>
                <a:ea typeface="Times New Roman" panose="02020603050405020304" pitchFamily="18" charset="0"/>
              </a:rPr>
              <a:t>increasing levels of forest inputs in combination with CCS, </a:t>
            </a:r>
            <a:r>
              <a:rPr lang="en-US" sz="4000" dirty="0" smtClean="0">
                <a:solidFill>
                  <a:srgbClr val="000000"/>
                </a:solidFill>
                <a:latin typeface="Times New Roman" panose="02020603050405020304" pitchFamily="18" charset="0"/>
                <a:ea typeface="Times New Roman" panose="02020603050405020304" pitchFamily="18" charset="0"/>
              </a:rPr>
              <a:t>it is </a:t>
            </a:r>
            <a:r>
              <a:rPr lang="en-US" sz="4000" dirty="0">
                <a:solidFill>
                  <a:srgbClr val="000000"/>
                </a:solidFill>
                <a:latin typeface="Times New Roman" panose="02020603050405020304" pitchFamily="18" charset="0"/>
                <a:ea typeface="Times New Roman" panose="02020603050405020304" pitchFamily="18" charset="0"/>
              </a:rPr>
              <a:t>possible to reduce the CO2 in the atmosphere and the global warming problem can be managed. Furthermore</a:t>
            </a:r>
            <a:r>
              <a:rPr lang="en-US" sz="4000" dirty="0" smtClean="0">
                <a:solidFill>
                  <a:srgbClr val="000000"/>
                </a:solidFill>
                <a:latin typeface="Times New Roman" panose="02020603050405020304" pitchFamily="18" charset="0"/>
                <a:ea typeface="Times New Roman" panose="02020603050405020304" pitchFamily="18" charset="0"/>
              </a:rPr>
              <a:t>, international </a:t>
            </a:r>
            <a:r>
              <a:rPr lang="en-US" sz="4000" dirty="0">
                <a:solidFill>
                  <a:srgbClr val="000000"/>
                </a:solidFill>
                <a:latin typeface="Times New Roman" panose="02020603050405020304" pitchFamily="18" charset="0"/>
                <a:ea typeface="Times New Roman" panose="02020603050405020304" pitchFamily="18" charset="0"/>
              </a:rPr>
              <a:t>trade in forest based energy can improve international relations, regional development </a:t>
            </a:r>
            <a:r>
              <a:rPr lang="en-US" sz="4000" dirty="0" smtClean="0">
                <a:solidFill>
                  <a:srgbClr val="000000"/>
                </a:solidFill>
                <a:latin typeface="Times New Roman" panose="02020603050405020304" pitchFamily="18" charset="0"/>
                <a:ea typeface="Times New Roman" panose="02020603050405020304" pitchFamily="18" charset="0"/>
              </a:rPr>
              <a:t>and environmental </a:t>
            </a:r>
            <a:r>
              <a:rPr lang="en-US" sz="4000" dirty="0">
                <a:solidFill>
                  <a:srgbClr val="000000"/>
                </a:solidFill>
                <a:latin typeface="Times New Roman" panose="02020603050405020304" pitchFamily="18" charset="0"/>
                <a:ea typeface="Times New Roman" panose="02020603050405020304" pitchFamily="18" charset="0"/>
              </a:rPr>
              <a:t>conditions.</a:t>
            </a:r>
            <a:endParaRPr lang="en-GB" sz="4000" dirty="0">
              <a:solidFill>
                <a:srgbClr val="000000"/>
              </a:solidFill>
              <a:latin typeface="Times New Roman" panose="02020603050405020304" pitchFamily="18" charset="0"/>
              <a:ea typeface="Times New Roman" panose="02020603050405020304" pitchFamily="18" charset="0"/>
            </a:endParaRPr>
          </a:p>
          <a:p>
            <a:endParaRPr lang="sv-SE" dirty="0"/>
          </a:p>
        </p:txBody>
      </p:sp>
      <p:sp>
        <p:nvSpPr>
          <p:cNvPr id="4" name="Platshållare för bildnummer 3"/>
          <p:cNvSpPr>
            <a:spLocks noGrp="1"/>
          </p:cNvSpPr>
          <p:nvPr>
            <p:ph type="sldNum" sz="quarter" idx="12"/>
          </p:nvPr>
        </p:nvSpPr>
        <p:spPr/>
        <p:txBody>
          <a:bodyPr/>
          <a:lstStyle/>
          <a:p>
            <a:fld id="{CF7C3FE0-6EB4-418C-82E7-2F09A4F41151}" type="slidenum">
              <a:rPr lang="sv-SE" smtClean="0"/>
              <a:t>101</a:t>
            </a:fld>
            <a:endParaRPr lang="sv-SE"/>
          </a:p>
        </p:txBody>
      </p:sp>
    </p:spTree>
    <p:extLst>
      <p:ext uri="{BB962C8B-B14F-4D97-AF65-F5344CB8AC3E}">
        <p14:creationId xmlns:p14="http://schemas.microsoft.com/office/powerpoint/2010/main" val="398695070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102</a:t>
            </a:fld>
            <a:endParaRPr lang="sv-SE"/>
          </a:p>
        </p:txBody>
      </p:sp>
      <p:sp>
        <p:nvSpPr>
          <p:cNvPr id="3" name="Rektangel 2"/>
          <p:cNvSpPr/>
          <p:nvPr/>
        </p:nvSpPr>
        <p:spPr>
          <a:xfrm>
            <a:off x="1310701" y="1048702"/>
            <a:ext cx="5000921" cy="954107"/>
          </a:xfrm>
          <a:prstGeom prst="rect">
            <a:avLst/>
          </a:prstGeom>
        </p:spPr>
        <p:txBody>
          <a:bodyPr wrap="none">
            <a:spAutoFit/>
          </a:bodyPr>
          <a:lstStyle/>
          <a:p>
            <a:r>
              <a:rPr lang="sv-SE" sz="2000" b="1" u="sng" dirty="0" err="1" smtClean="0">
                <a:hlinkClick r:id="rId2"/>
              </a:rPr>
              <a:t>References</a:t>
            </a:r>
            <a:endParaRPr lang="sv-SE" sz="2000" b="1" u="sng" dirty="0">
              <a:hlinkClick r:id="rId2"/>
            </a:endParaRPr>
          </a:p>
          <a:p>
            <a:r>
              <a:rPr lang="sv-SE" b="1" dirty="0" smtClean="0">
                <a:hlinkClick r:id="rId2"/>
              </a:rPr>
              <a:t>http</a:t>
            </a:r>
            <a:r>
              <a:rPr lang="sv-SE" b="1" dirty="0">
                <a:hlinkClick r:id="rId2"/>
              </a:rPr>
              <a:t>://</a:t>
            </a:r>
            <a:r>
              <a:rPr lang="sv-SE" b="1" dirty="0" smtClean="0">
                <a:hlinkClick r:id="rId2"/>
              </a:rPr>
              <a:t>www.lohmander.com/Information/Ref.htm</a:t>
            </a:r>
            <a:endParaRPr lang="sv-SE" b="1" dirty="0" smtClean="0"/>
          </a:p>
          <a:p>
            <a:endParaRPr lang="sv-SE" dirty="0"/>
          </a:p>
        </p:txBody>
      </p:sp>
      <p:sp>
        <p:nvSpPr>
          <p:cNvPr id="4" name="Rektangel 3"/>
          <p:cNvSpPr/>
          <p:nvPr/>
        </p:nvSpPr>
        <p:spPr>
          <a:xfrm>
            <a:off x="1310701" y="2002809"/>
            <a:ext cx="6096000" cy="4247317"/>
          </a:xfrm>
          <a:prstGeom prst="rect">
            <a:avLst/>
          </a:prstGeom>
        </p:spPr>
        <p:txBody>
          <a:bodyPr>
            <a:spAutoFit/>
          </a:bodyPr>
          <a:lstStyle/>
          <a:p>
            <a:r>
              <a:rPr lang="sv-SE" b="1" dirty="0"/>
              <a:t>Lohmander, P. (</a:t>
            </a:r>
            <a:r>
              <a:rPr lang="sv-SE" b="1" dirty="0" err="1"/>
              <a:t>Chair</a:t>
            </a:r>
            <a:r>
              <a:rPr lang="sv-SE" b="1" dirty="0"/>
              <a:t>) TRACK 1: Global </a:t>
            </a:r>
            <a:r>
              <a:rPr lang="sv-SE" b="1" dirty="0" err="1"/>
              <a:t>Bioenergy</a:t>
            </a:r>
            <a:r>
              <a:rPr lang="sv-SE" b="1" dirty="0"/>
              <a:t>, </a:t>
            </a:r>
            <a:r>
              <a:rPr lang="sv-SE" b="1" dirty="0" err="1"/>
              <a:t>Economy</a:t>
            </a:r>
            <a:r>
              <a:rPr lang="sv-SE" b="1" dirty="0"/>
              <a:t> and Policy</a:t>
            </a:r>
            <a:r>
              <a:rPr lang="sv-SE" b="1" dirty="0" smtClean="0"/>
              <a:t>, </a:t>
            </a:r>
            <a:r>
              <a:rPr lang="sv-SE" b="1" dirty="0" err="1" smtClean="0"/>
              <a:t>BIT’s</a:t>
            </a:r>
            <a:r>
              <a:rPr lang="sv-SE" b="1" dirty="0" smtClean="0"/>
              <a:t> </a:t>
            </a:r>
            <a:r>
              <a:rPr lang="sv-SE" b="1" dirty="0"/>
              <a:t>2nd World Congress on </a:t>
            </a:r>
            <a:r>
              <a:rPr lang="sv-SE" b="1" dirty="0" err="1"/>
              <a:t>Bioenergy</a:t>
            </a:r>
            <a:r>
              <a:rPr lang="sv-SE" b="1" dirty="0"/>
              <a:t>,</a:t>
            </a:r>
            <a:br>
              <a:rPr lang="sv-SE" b="1" dirty="0"/>
            </a:br>
            <a:r>
              <a:rPr lang="sv-SE" b="1" dirty="0"/>
              <a:t>Xi'an, China, April 25-28, 2012</a:t>
            </a:r>
            <a:br>
              <a:rPr lang="sv-SE" b="1" dirty="0"/>
            </a:br>
            <a:r>
              <a:rPr lang="sv-SE" b="1" dirty="0">
                <a:hlinkClick r:id="rId3"/>
              </a:rPr>
              <a:t>http://www.Lohmander.com/Schedule_China_2012.pdf</a:t>
            </a:r>
            <a:r>
              <a:rPr lang="sv-SE" b="1" dirty="0"/>
              <a:t/>
            </a:r>
            <a:br>
              <a:rPr lang="sv-SE" b="1" dirty="0"/>
            </a:br>
            <a:r>
              <a:rPr lang="sv-SE" b="1" dirty="0">
                <a:hlinkClick r:id="rId4"/>
              </a:rPr>
              <a:t>http://www.Lohmander.com/PLWCBE12intro.ppt</a:t>
            </a:r>
            <a:r>
              <a:rPr lang="sv-SE" b="1" dirty="0"/>
              <a:t/>
            </a:r>
            <a:br>
              <a:rPr lang="sv-SE" b="1" dirty="0"/>
            </a:br>
            <a:r>
              <a:rPr lang="sv-SE" b="1" dirty="0"/>
              <a:t/>
            </a:r>
            <a:br>
              <a:rPr lang="sv-SE" b="1" dirty="0"/>
            </a:br>
            <a:r>
              <a:rPr lang="sv-SE" b="1" dirty="0"/>
              <a:t>Lohmander, P., </a:t>
            </a:r>
            <a:r>
              <a:rPr lang="sv-SE" b="1" dirty="0" err="1"/>
              <a:t>Economic</a:t>
            </a:r>
            <a:r>
              <a:rPr lang="sv-SE" b="1" dirty="0"/>
              <a:t> </a:t>
            </a:r>
            <a:r>
              <a:rPr lang="sv-SE" b="1" dirty="0" err="1"/>
              <a:t>optimization</a:t>
            </a:r>
            <a:r>
              <a:rPr lang="sv-SE" b="1" dirty="0"/>
              <a:t> </a:t>
            </a:r>
            <a:r>
              <a:rPr lang="sv-SE" b="1" dirty="0" err="1"/>
              <a:t>of</a:t>
            </a:r>
            <a:r>
              <a:rPr lang="sv-SE" b="1" dirty="0"/>
              <a:t> </a:t>
            </a:r>
            <a:r>
              <a:rPr lang="sv-SE" b="1" dirty="0" err="1"/>
              <a:t>sustainable</a:t>
            </a:r>
            <a:r>
              <a:rPr lang="sv-SE" b="1" dirty="0"/>
              <a:t> </a:t>
            </a:r>
            <a:r>
              <a:rPr lang="sv-SE" b="1" dirty="0" err="1"/>
              <a:t>energy</a:t>
            </a:r>
            <a:r>
              <a:rPr lang="sv-SE" b="1" dirty="0"/>
              <a:t> systems </a:t>
            </a:r>
            <a:r>
              <a:rPr lang="sv-SE" b="1" dirty="0" err="1" smtClean="0"/>
              <a:t>based</a:t>
            </a:r>
            <a:r>
              <a:rPr lang="sv-SE" b="1" dirty="0" smtClean="0"/>
              <a:t> on </a:t>
            </a:r>
            <a:r>
              <a:rPr lang="sv-SE" b="1" dirty="0" err="1"/>
              <a:t>forest</a:t>
            </a:r>
            <a:r>
              <a:rPr lang="sv-SE" b="1" dirty="0"/>
              <a:t> </a:t>
            </a:r>
            <a:r>
              <a:rPr lang="sv-SE" b="1" dirty="0" err="1"/>
              <a:t>resources</a:t>
            </a:r>
            <a:r>
              <a:rPr lang="sv-SE" b="1" dirty="0"/>
              <a:t> </a:t>
            </a:r>
            <a:r>
              <a:rPr lang="sv-SE" b="1" dirty="0" err="1"/>
              <a:t>with</a:t>
            </a:r>
            <a:r>
              <a:rPr lang="sv-SE" b="1" dirty="0"/>
              <a:t> </a:t>
            </a:r>
            <a:r>
              <a:rPr lang="sv-SE" b="1" dirty="0" err="1"/>
              <a:t>consideration</a:t>
            </a:r>
            <a:r>
              <a:rPr lang="sv-SE" b="1" dirty="0"/>
              <a:t> </a:t>
            </a:r>
            <a:r>
              <a:rPr lang="sv-SE" b="1" dirty="0" err="1"/>
              <a:t>of</a:t>
            </a:r>
            <a:r>
              <a:rPr lang="sv-SE" b="1" dirty="0"/>
              <a:t> the global </a:t>
            </a:r>
            <a:r>
              <a:rPr lang="sv-SE" b="1" dirty="0" err="1"/>
              <a:t>warming</a:t>
            </a:r>
            <a:r>
              <a:rPr lang="sv-SE" b="1" dirty="0"/>
              <a:t> problem</a:t>
            </a:r>
            <a:r>
              <a:rPr lang="sv-SE" b="1" dirty="0" smtClean="0"/>
              <a:t>: International </a:t>
            </a:r>
            <a:r>
              <a:rPr lang="sv-SE" b="1" dirty="0" err="1"/>
              <a:t>perspectives</a:t>
            </a:r>
            <a:r>
              <a:rPr lang="sv-SE" b="1" dirty="0"/>
              <a:t>,</a:t>
            </a:r>
            <a:br>
              <a:rPr lang="sv-SE" b="1" dirty="0"/>
            </a:br>
            <a:r>
              <a:rPr lang="sv-SE" b="1" dirty="0" err="1"/>
              <a:t>BIT’s</a:t>
            </a:r>
            <a:r>
              <a:rPr lang="sv-SE" b="1" dirty="0"/>
              <a:t> 2nd World Congress on </a:t>
            </a:r>
            <a:r>
              <a:rPr lang="sv-SE" b="1" dirty="0" err="1"/>
              <a:t>Bioenergy</a:t>
            </a:r>
            <a:r>
              <a:rPr lang="sv-SE" b="1" dirty="0"/>
              <a:t>,</a:t>
            </a:r>
            <a:br>
              <a:rPr lang="sv-SE" b="1" dirty="0"/>
            </a:br>
            <a:r>
              <a:rPr lang="sv-SE" b="1" dirty="0"/>
              <a:t>Xi'an, China, April 25-28, 2012</a:t>
            </a:r>
            <a:br>
              <a:rPr lang="sv-SE" b="1" dirty="0"/>
            </a:br>
            <a:r>
              <a:rPr lang="sv-SE" b="1" dirty="0">
                <a:hlinkClick r:id="rId5"/>
              </a:rPr>
              <a:t>http://www.Lohmander.com/WorldCongress12_PL.pdf</a:t>
            </a:r>
            <a:r>
              <a:rPr lang="sv-SE" b="1" dirty="0"/>
              <a:t/>
            </a:r>
            <a:br>
              <a:rPr lang="sv-SE" b="1" dirty="0"/>
            </a:br>
            <a:r>
              <a:rPr lang="sv-SE" b="1" dirty="0">
                <a:hlinkClick r:id="rId6"/>
              </a:rPr>
              <a:t>http://www.Lohmander.com/WorldCongress12_PL.doc</a:t>
            </a:r>
            <a:r>
              <a:rPr lang="sv-SE" b="1" dirty="0"/>
              <a:t/>
            </a:r>
            <a:br>
              <a:rPr lang="sv-SE" b="1" dirty="0"/>
            </a:br>
            <a:r>
              <a:rPr lang="sv-SE" b="1" dirty="0">
                <a:hlinkClick r:id="rId7"/>
              </a:rPr>
              <a:t>http://www.Lohmander.com/PLWCBE12.ppt</a:t>
            </a:r>
            <a:r>
              <a:rPr lang="sv-SE" b="1" dirty="0"/>
              <a:t> </a:t>
            </a:r>
            <a:br>
              <a:rPr lang="sv-SE" b="1" dirty="0"/>
            </a:br>
            <a:endParaRPr lang="sv-SE" dirty="0"/>
          </a:p>
        </p:txBody>
      </p:sp>
    </p:spTree>
    <p:extLst>
      <p:ext uri="{BB962C8B-B14F-4D97-AF65-F5344CB8AC3E}">
        <p14:creationId xmlns:p14="http://schemas.microsoft.com/office/powerpoint/2010/main" val="25120732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103</a:t>
            </a:fld>
            <a:endParaRPr lang="sv-SE"/>
          </a:p>
        </p:txBody>
      </p:sp>
      <p:sp>
        <p:nvSpPr>
          <p:cNvPr id="3" name="Rektangel 2"/>
          <p:cNvSpPr/>
          <p:nvPr/>
        </p:nvSpPr>
        <p:spPr>
          <a:xfrm>
            <a:off x="1130300" y="1621115"/>
            <a:ext cx="6096000" cy="923330"/>
          </a:xfrm>
          <a:prstGeom prst="rect">
            <a:avLst/>
          </a:prstGeom>
        </p:spPr>
        <p:txBody>
          <a:bodyPr>
            <a:spAutoFit/>
          </a:bodyPr>
          <a:lstStyle/>
          <a:p>
            <a:r>
              <a:rPr lang="en-US" b="1" dirty="0"/>
              <a:t>Lohmander, P., Lectures at Shandong Agricultural University,</a:t>
            </a:r>
            <a:br>
              <a:rPr lang="en-US" b="1" dirty="0"/>
            </a:br>
            <a:r>
              <a:rPr lang="en-US" b="1" dirty="0"/>
              <a:t>April 29 - May 1, 2012, Jinan, China,</a:t>
            </a:r>
            <a:br>
              <a:rPr lang="en-US" b="1" dirty="0"/>
            </a:br>
            <a:r>
              <a:rPr lang="en-US" b="1" dirty="0">
                <a:hlinkClick r:id="rId2"/>
              </a:rPr>
              <a:t>http://www.Lohmander.com/PLJinan12.ppt</a:t>
            </a:r>
            <a:endParaRPr lang="sv-SE" dirty="0"/>
          </a:p>
        </p:txBody>
      </p:sp>
      <p:sp>
        <p:nvSpPr>
          <p:cNvPr id="4" name="Rektangel 3"/>
          <p:cNvSpPr/>
          <p:nvPr/>
        </p:nvSpPr>
        <p:spPr>
          <a:xfrm>
            <a:off x="1130300" y="2544445"/>
            <a:ext cx="7937500" cy="3970318"/>
          </a:xfrm>
          <a:prstGeom prst="rect">
            <a:avLst/>
          </a:prstGeom>
        </p:spPr>
        <p:txBody>
          <a:bodyPr wrap="square">
            <a:spAutoFit/>
          </a:bodyPr>
          <a:lstStyle/>
          <a:p>
            <a:r>
              <a:rPr lang="sv-SE" b="1" dirty="0"/>
              <a:t>Lohmander, P. (</a:t>
            </a:r>
            <a:r>
              <a:rPr lang="sv-SE" b="1" dirty="0" err="1"/>
              <a:t>Chair</a:t>
            </a:r>
            <a:r>
              <a:rPr lang="sv-SE" b="1" dirty="0"/>
              <a:t>) TRACK: </a:t>
            </a:r>
            <a:r>
              <a:rPr lang="sv-SE" b="1" dirty="0" err="1"/>
              <a:t>Finance</a:t>
            </a:r>
            <a:r>
              <a:rPr lang="sv-SE" b="1" dirty="0"/>
              <a:t>, </a:t>
            </a:r>
            <a:r>
              <a:rPr lang="sv-SE" b="1" dirty="0" err="1"/>
              <a:t>Strategic</a:t>
            </a:r>
            <a:r>
              <a:rPr lang="sv-SE" b="1" dirty="0"/>
              <a:t> Planning,</a:t>
            </a:r>
            <a:br>
              <a:rPr lang="sv-SE" b="1" dirty="0"/>
            </a:br>
            <a:r>
              <a:rPr lang="sv-SE" b="1" dirty="0" err="1"/>
              <a:t>Industrialization</a:t>
            </a:r>
            <a:r>
              <a:rPr lang="sv-SE" b="1" dirty="0"/>
              <a:t> and </a:t>
            </a:r>
            <a:r>
              <a:rPr lang="sv-SE" b="1" dirty="0" err="1"/>
              <a:t>Commercialization</a:t>
            </a:r>
            <a:r>
              <a:rPr lang="sv-SE" b="1" dirty="0" smtClean="0"/>
              <a:t>, </a:t>
            </a:r>
            <a:r>
              <a:rPr lang="sv-SE" b="1" dirty="0" err="1" smtClean="0"/>
              <a:t>BIT’s</a:t>
            </a:r>
            <a:r>
              <a:rPr lang="sv-SE" b="1" dirty="0" smtClean="0"/>
              <a:t> </a:t>
            </a:r>
            <a:r>
              <a:rPr lang="sv-SE" b="1" dirty="0"/>
              <a:t>1st World Congress on </a:t>
            </a:r>
            <a:r>
              <a:rPr lang="sv-SE" b="1" dirty="0" err="1"/>
              <a:t>Bioenergy</a:t>
            </a:r>
            <a:r>
              <a:rPr lang="sv-SE" b="1" dirty="0"/>
              <a:t>, Dalian World Expo Center,</a:t>
            </a:r>
            <a:br>
              <a:rPr lang="sv-SE" b="1" dirty="0"/>
            </a:br>
            <a:r>
              <a:rPr lang="sv-SE" b="1" dirty="0"/>
              <a:t>Dalian, China, April 25-30, 2011</a:t>
            </a:r>
            <a:br>
              <a:rPr lang="sv-SE" b="1" dirty="0"/>
            </a:br>
            <a:r>
              <a:rPr lang="sv-SE" b="1" dirty="0">
                <a:hlinkClick r:id="rId3"/>
              </a:rPr>
              <a:t>http://www.bitlifesciences.com/wcbe2011/fullprogram_track5.asp</a:t>
            </a:r>
            <a:r>
              <a:rPr lang="sv-SE" b="1" dirty="0"/>
              <a:t/>
            </a:r>
            <a:br>
              <a:rPr lang="sv-SE" b="1" dirty="0"/>
            </a:br>
            <a:r>
              <a:rPr lang="sv-SE" b="1" dirty="0">
                <a:hlinkClick r:id="rId4"/>
              </a:rPr>
              <a:t>http://www.lohmander.com/PRChina11/Track_WorldCongress11_PL.pdf</a:t>
            </a:r>
            <a:r>
              <a:rPr lang="sv-SE" b="1" dirty="0"/>
              <a:t/>
            </a:r>
            <a:br>
              <a:rPr lang="sv-SE" b="1" dirty="0"/>
            </a:br>
            <a:r>
              <a:rPr lang="sv-SE" b="1" dirty="0">
                <a:hlinkClick r:id="rId5"/>
              </a:rPr>
              <a:t>http://www.lohmander.com/ChinaPic11/Track5.ppt</a:t>
            </a:r>
            <a:r>
              <a:rPr lang="sv-SE" b="1" dirty="0"/>
              <a:t> </a:t>
            </a:r>
            <a:br>
              <a:rPr lang="sv-SE" b="1" dirty="0"/>
            </a:br>
            <a:r>
              <a:rPr lang="sv-SE" b="1" dirty="0"/>
              <a:t/>
            </a:r>
            <a:br>
              <a:rPr lang="sv-SE" b="1" dirty="0"/>
            </a:br>
            <a:r>
              <a:rPr lang="sv-SE" b="1" dirty="0"/>
              <a:t>Lohmander, P., </a:t>
            </a:r>
            <a:r>
              <a:rPr lang="sv-SE" b="1" dirty="0" err="1"/>
              <a:t>Economic</a:t>
            </a:r>
            <a:r>
              <a:rPr lang="sv-SE" b="1" dirty="0"/>
              <a:t> </a:t>
            </a:r>
            <a:r>
              <a:rPr lang="sv-SE" b="1" dirty="0" err="1"/>
              <a:t>forest</a:t>
            </a:r>
            <a:r>
              <a:rPr lang="sv-SE" b="1" dirty="0"/>
              <a:t> management </a:t>
            </a:r>
            <a:r>
              <a:rPr lang="sv-SE" b="1" dirty="0" err="1"/>
              <a:t>with</a:t>
            </a:r>
            <a:r>
              <a:rPr lang="sv-SE" b="1" dirty="0"/>
              <a:t> </a:t>
            </a:r>
            <a:r>
              <a:rPr lang="sv-SE" b="1" dirty="0" err="1"/>
              <a:t>consideration</a:t>
            </a:r>
            <a:r>
              <a:rPr lang="sv-SE" b="1" dirty="0"/>
              <a:t/>
            </a:r>
            <a:br>
              <a:rPr lang="sv-SE" b="1" dirty="0"/>
            </a:br>
            <a:r>
              <a:rPr lang="sv-SE" b="1" dirty="0" err="1"/>
              <a:t>of</a:t>
            </a:r>
            <a:r>
              <a:rPr lang="sv-SE" b="1" dirty="0"/>
              <a:t> the </a:t>
            </a:r>
            <a:r>
              <a:rPr lang="sv-SE" b="1" dirty="0" err="1"/>
              <a:t>forest</a:t>
            </a:r>
            <a:r>
              <a:rPr lang="sv-SE" b="1" dirty="0"/>
              <a:t> and </a:t>
            </a:r>
            <a:r>
              <a:rPr lang="sv-SE" b="1" dirty="0" err="1"/>
              <a:t>energy</a:t>
            </a:r>
            <a:r>
              <a:rPr lang="sv-SE" b="1" dirty="0"/>
              <a:t> </a:t>
            </a:r>
            <a:r>
              <a:rPr lang="sv-SE" b="1" dirty="0" err="1"/>
              <a:t>industries</a:t>
            </a:r>
            <a:r>
              <a:rPr lang="sv-SE" b="1" dirty="0" smtClean="0"/>
              <a:t>, </a:t>
            </a:r>
            <a:r>
              <a:rPr lang="sv-SE" b="1" dirty="0" err="1" smtClean="0"/>
              <a:t>BIT’s</a:t>
            </a:r>
            <a:r>
              <a:rPr lang="sv-SE" b="1" dirty="0" smtClean="0"/>
              <a:t> </a:t>
            </a:r>
            <a:r>
              <a:rPr lang="sv-SE" b="1" dirty="0"/>
              <a:t>1st World Congress on </a:t>
            </a:r>
            <a:r>
              <a:rPr lang="sv-SE" b="1" dirty="0" err="1"/>
              <a:t>Bioenergy</a:t>
            </a:r>
            <a:r>
              <a:rPr lang="sv-SE" b="1" dirty="0"/>
              <a:t>, Dalian World Expo Center</a:t>
            </a:r>
            <a:r>
              <a:rPr lang="sv-SE" b="1" dirty="0" smtClean="0"/>
              <a:t>, Dalian</a:t>
            </a:r>
            <a:r>
              <a:rPr lang="sv-SE" b="1" dirty="0"/>
              <a:t>, China, April 25-30, 2011</a:t>
            </a:r>
            <a:br>
              <a:rPr lang="sv-SE" b="1" dirty="0"/>
            </a:br>
            <a:r>
              <a:rPr lang="sv-SE" b="1" dirty="0">
                <a:hlinkClick r:id="rId6"/>
              </a:rPr>
              <a:t>http://www.lohmander.com/PRChina11/WorldCongress11_PL.pdf</a:t>
            </a:r>
            <a:r>
              <a:rPr lang="sv-SE" b="1" dirty="0"/>
              <a:t/>
            </a:r>
            <a:br>
              <a:rPr lang="sv-SE" b="1" dirty="0"/>
            </a:br>
            <a:r>
              <a:rPr lang="sv-SE" b="1" dirty="0">
                <a:hlinkClick r:id="rId7"/>
              </a:rPr>
              <a:t>http://www.lohmander.com/ChinaPic11/LohmanderTalk.ppt</a:t>
            </a:r>
            <a:r>
              <a:rPr lang="sv-SE" b="1" dirty="0"/>
              <a:t> </a:t>
            </a:r>
            <a:br>
              <a:rPr lang="sv-SE" b="1" dirty="0"/>
            </a:br>
            <a:endParaRPr lang="sv-SE" dirty="0"/>
          </a:p>
        </p:txBody>
      </p:sp>
    </p:spTree>
    <p:extLst>
      <p:ext uri="{BB962C8B-B14F-4D97-AF65-F5344CB8AC3E}">
        <p14:creationId xmlns:p14="http://schemas.microsoft.com/office/powerpoint/2010/main" val="5557667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104</a:t>
            </a:fld>
            <a:endParaRPr lang="sv-SE"/>
          </a:p>
        </p:txBody>
      </p:sp>
      <mc:AlternateContent xmlns:mc="http://schemas.openxmlformats.org/markup-compatibility/2006" xmlns:a14="http://schemas.microsoft.com/office/drawing/2010/main">
        <mc:Choice Requires="a14">
          <p:sp>
            <p:nvSpPr>
              <p:cNvPr id="4" name="Rektangel 3"/>
              <p:cNvSpPr/>
              <p:nvPr/>
            </p:nvSpPr>
            <p:spPr>
              <a:xfrm>
                <a:off x="622300" y="445013"/>
                <a:ext cx="4737100" cy="6505820"/>
              </a:xfrm>
              <a:prstGeom prst="rect">
                <a:avLst/>
              </a:prstGeom>
            </p:spPr>
            <p:txBody>
              <a:bodyPr wrap="square">
                <a:spAutoFit/>
              </a:bodyPr>
              <a:lstStyle/>
              <a:p>
                <a:pPr marL="828040" indent="-828040">
                  <a:lnSpc>
                    <a:spcPct val="107000"/>
                  </a:lnSpc>
                  <a:spcAft>
                    <a:spcPts val="800"/>
                  </a:spcAft>
                </a:pPr>
                <a:r>
                  <a:rPr lang="en-US" sz="2000" b="1" u="sng" dirty="0" smtClean="0">
                    <a:latin typeface="Calibri" panose="020F0502020204030204" pitchFamily="34" charset="0"/>
                    <a:ea typeface="Times New Roman" panose="02020603050405020304" pitchFamily="18" charset="0"/>
                    <a:cs typeface="Times New Roman" panose="02020603050405020304" pitchFamily="18" charset="0"/>
                  </a:rPr>
                  <a:t>APPENDIX</a:t>
                </a:r>
              </a:p>
              <a:p>
                <a:pPr marL="828040" indent="-828040">
                  <a:lnSpc>
                    <a:spcPct val="107000"/>
                  </a:lnSpc>
                  <a:spcAft>
                    <a:spcPts val="800"/>
                  </a:spcAft>
                </a:pPr>
                <a:endParaRPr lang="en-US" sz="1100" dirty="0">
                  <a:latin typeface="Calibri" panose="020F0502020204030204" pitchFamily="34" charset="0"/>
                  <a:ea typeface="Times New Roman" panose="02020603050405020304" pitchFamily="18" charset="0"/>
                  <a:cs typeface="Times New Roman" panose="02020603050405020304" pitchFamily="18" charset="0"/>
                </a:endParaRPr>
              </a:p>
              <a:p>
                <a:pPr marL="828040" indent="-828040">
                  <a:lnSpc>
                    <a:spcPct val="107000"/>
                  </a:lnSpc>
                  <a:spcAft>
                    <a:spcPts val="800"/>
                  </a:spcAft>
                </a:pPr>
                <a:r>
                  <a:rPr lang="en-US" sz="1100" dirty="0" smtClean="0">
                    <a:latin typeface="Calibri" panose="020F0502020204030204" pitchFamily="34" charset="0"/>
                    <a:ea typeface="Times New Roman" panose="02020603050405020304" pitchFamily="18" charset="0"/>
                    <a:cs typeface="Times New Roman" panose="02020603050405020304" pitchFamily="18" charset="0"/>
                  </a:rPr>
                  <a:t>The </a:t>
                </a:r>
                <a:r>
                  <a:rPr lang="en-US" sz="1100" dirty="0">
                    <a:latin typeface="Calibri" panose="020F0502020204030204" pitchFamily="34" charset="0"/>
                    <a:ea typeface="Times New Roman" panose="02020603050405020304" pitchFamily="18" charset="0"/>
                    <a:cs typeface="Times New Roman" panose="02020603050405020304" pitchFamily="18" charset="0"/>
                  </a:rPr>
                  <a:t>classical dynamic natural resource model:</a:t>
                </a: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𝑑𝑥</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𝑑𝑡</m:t>
                          </m:r>
                        </m:den>
                      </m:f>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𝑠𝑥</m:t>
                      </m:r>
                      <m:d>
                        <m:d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𝐾</m:t>
                              </m:r>
                            </m:den>
                          </m:f>
                        </m:e>
                      </m:d>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𝑑𝑥</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𝑑𝑡</m:t>
                          </m:r>
                        </m:den>
                      </m:f>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𝑠𝑥</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𝑠</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𝐾</m:t>
                          </m:r>
                        </m:den>
                      </m:f>
                      <m:sSup>
                        <m:sSup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𝑑𝑥</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𝑑𝑡</m:t>
                          </m:r>
                        </m:den>
                      </m:f>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𝑠𝑥</m:t>
                      </m:r>
                      <m:d>
                        <m:d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𝐾</m:t>
                          </m:r>
                        </m:e>
                        <m:sup>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sup>
                      </m:sSup>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e>
                          </m:d>
                        </m:den>
                      </m:f>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𝑑𝑥</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𝑠𝑑𝑡</m:t>
                      </m:r>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e>
                          </m:d>
                        </m:den>
                      </m:f>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𝑛</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den>
                      </m:f>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𝑛</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𝑛𝑥</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e>
                          </m:d>
                        </m:den>
                      </m:f>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𝑛𝑥</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e>
                          </m:d>
                        </m:den>
                      </m:f>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e>
                          </m:d>
                        </m:den>
                      </m:f>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d>
                        <m:d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𝑛𝑥</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𝑛𝑥</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𝑛</m:t>
                          </m:r>
                        </m:e>
                      </m:d>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ktangel 3"/>
              <p:cNvSpPr>
                <a:spLocks noRot="1" noChangeAspect="1" noMove="1" noResize="1" noEditPoints="1" noAdjustHandles="1" noChangeArrowheads="1" noChangeShapeType="1" noTextEdit="1"/>
              </p:cNvSpPr>
              <p:nvPr/>
            </p:nvSpPr>
            <p:spPr>
              <a:xfrm>
                <a:off x="622300" y="445013"/>
                <a:ext cx="4737100" cy="6505820"/>
              </a:xfrm>
              <a:prstGeom prst="rect">
                <a:avLst/>
              </a:prstGeom>
              <a:blipFill rotWithShape="0">
                <a:blip r:embed="rId2"/>
                <a:stretch>
                  <a:fillRect l="-1287" t="-375"/>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6" name="Rektangel 5"/>
              <p:cNvSpPr/>
              <p:nvPr/>
            </p:nvSpPr>
            <p:spPr>
              <a:xfrm>
                <a:off x="6756400" y="903645"/>
                <a:ext cx="4597400" cy="3983911"/>
              </a:xfrm>
              <a:prstGeom prst="rect">
                <a:avLst/>
              </a:prstGeom>
            </p:spPr>
            <p:txBody>
              <a:bodyPr wrap="square">
                <a:spAutoFit/>
              </a:bodyPr>
              <a:lstStyle/>
              <a:p>
                <a:pPr marL="828040" indent="-828040">
                  <a:lnSpc>
                    <a:spcPct val="107000"/>
                  </a:lnSpc>
                  <a:spcAft>
                    <a:spcPts val="800"/>
                  </a:spcAft>
                </a:pPr>
                <a:r>
                  <a:rPr lang="en-US" sz="1100" dirty="0">
                    <a:latin typeface="Calibri" panose="020F0502020204030204" pitchFamily="34" charset="0"/>
                    <a:ea typeface="Times New Roman" panose="02020603050405020304" pitchFamily="18" charset="0"/>
                    <a:cs typeface="Times New Roman" panose="02020603050405020304" pitchFamily="18" charset="0"/>
                  </a:rPr>
                  <a:t>Observation:</a:t>
                </a: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𝑛</m:t>
                          </m:r>
                        </m:e>
                      </m:d>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d>
                        <m:dPr>
                          <m:begChr m:val="{"/>
                          <m:endChr m:val=""/>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dPr>
                        <m:e>
                          <m:m>
                            <m:mPr>
                              <m:mcs>
                                <m:mc>
                                  <m:mcPr>
                                    <m:count m:val="1"/>
                                    <m:mcJc m:val="center"/>
                                  </m:mcPr>
                                </m:mc>
                              </m:mcs>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e>
                            </m:mr>
                            <m:m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𝑛</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=0</m:t>
                                </m:r>
                              </m:e>
                            </m:mr>
                          </m:m>
                        </m:e>
                      </m:d>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Solution:</a:t>
                </a: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d>
                      <m:d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𝑛</m:t>
                        </m:r>
                      </m:e>
                    </m:d>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e>
                          </m:d>
                        </m:den>
                      </m:f>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𝑑𝑥</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𝑠𝑑𝑡</m:t>
                      </m:r>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d>
                        <m:d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𝑛</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den>
                          </m:f>
                        </m:e>
                      </m:d>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𝑑𝑥</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𝑠𝑑𝑡</m:t>
                      </m:r>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d>
                        <m:d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den>
                          </m:f>
                        </m:e>
                      </m:d>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𝑑𝑥</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𝑠𝑑𝑡</m:t>
                      </m:r>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𝑑𝐿𝑁</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𝑑𝑥</m:t>
                          </m:r>
                        </m:den>
                      </m:f>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den>
                      </m:f>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ktangel 5"/>
              <p:cNvSpPr>
                <a:spLocks noRot="1" noChangeAspect="1" noMove="1" noResize="1" noEditPoints="1" noAdjustHandles="1" noChangeArrowheads="1" noChangeShapeType="1" noTextEdit="1"/>
              </p:cNvSpPr>
              <p:nvPr/>
            </p:nvSpPr>
            <p:spPr>
              <a:xfrm>
                <a:off x="6756400" y="903645"/>
                <a:ext cx="4597400" cy="3983911"/>
              </a:xfrm>
              <a:prstGeom prst="rect">
                <a:avLst/>
              </a:prstGeom>
              <a:blipFill rotWithShape="0">
                <a:blip r:embed="rId3"/>
                <a:stretch>
                  <a:fillRect/>
                </a:stretch>
              </a:blipFill>
            </p:spPr>
            <p:txBody>
              <a:bodyPr/>
              <a:lstStyle/>
              <a:p>
                <a:r>
                  <a:rPr lang="sv-SE">
                    <a:noFill/>
                  </a:rPr>
                  <a:t> </a:t>
                </a:r>
              </a:p>
            </p:txBody>
          </p:sp>
        </mc:Fallback>
      </mc:AlternateContent>
    </p:spTree>
    <p:extLst>
      <p:ext uri="{BB962C8B-B14F-4D97-AF65-F5344CB8AC3E}">
        <p14:creationId xmlns:p14="http://schemas.microsoft.com/office/powerpoint/2010/main" val="10959466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105</a:t>
            </a:fld>
            <a:endParaRPr lang="sv-SE"/>
          </a:p>
        </p:txBody>
      </p:sp>
      <mc:AlternateContent xmlns:mc="http://schemas.openxmlformats.org/markup-compatibility/2006" xmlns:a14="http://schemas.microsoft.com/office/drawing/2010/main">
        <mc:Choice Requires="a14">
          <p:sp>
            <p:nvSpPr>
              <p:cNvPr id="3" name="Rektangel 2"/>
              <p:cNvSpPr/>
              <p:nvPr/>
            </p:nvSpPr>
            <p:spPr>
              <a:xfrm>
                <a:off x="317500" y="864582"/>
                <a:ext cx="6096000" cy="5332037"/>
              </a:xfrm>
              <a:prstGeom prst="rect">
                <a:avLst/>
              </a:prstGeom>
            </p:spPr>
            <p:txBody>
              <a:bodyPr>
                <a:spAutoFit/>
              </a:bodyPr>
              <a:lstStyle/>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11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𝑑𝑥</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𝑑𝑥</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𝑠𝑑𝑡</m:t>
                      </m:r>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nary>
                        <m:naryPr>
                          <m:limLoc m:val="undOvr"/>
                          <m:subHide m:val="on"/>
                          <m:supHide m:val="on"/>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naryPr>
                        <m:sub/>
                        <m:sup/>
                        <m:e>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𝑑𝑥</m:t>
                          </m:r>
                        </m:e>
                      </m:nary>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nary>
                        <m:naryPr>
                          <m:limLoc m:val="undOvr"/>
                          <m:subHide m:val="on"/>
                          <m:supHide m:val="on"/>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naryPr>
                        <m:sub/>
                        <m:sup/>
                        <m:e>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𝑑𝑥</m:t>
                          </m:r>
                        </m:e>
                      </m:nary>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nary>
                        <m:naryPr>
                          <m:limLoc m:val="undOvr"/>
                          <m:subHide m:val="on"/>
                          <m:supHide m:val="on"/>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naryPr>
                        <m:sub/>
                        <m:sup/>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𝑠𝑑𝑡</m:t>
                          </m:r>
                        </m:e>
                      </m:nary>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𝐿𝑁</m:t>
                      </m:r>
                      <m:d>
                        <m:d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𝐿𝑁</m:t>
                      </m:r>
                      <m:d>
                        <m:d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𝑠𝑡</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sub>
                      </m:sSub>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𝐿𝑁</m:t>
                      </m:r>
                      <m:d>
                        <m:d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den>
                          </m:f>
                        </m:e>
                      </m:d>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𝑠𝑡</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sub>
                      </m:sSub>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sSup>
                        <m:sSup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𝑒</m:t>
                          </m:r>
                        </m:e>
                        <m:sup>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𝐿𝑁</m:t>
                          </m:r>
                          <m:d>
                            <m:d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den>
                              </m:f>
                            </m:e>
                          </m:d>
                        </m:sup>
                      </m:sSup>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𝑒</m:t>
                          </m:r>
                        </m:e>
                        <m:sup>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𝑠𝑡</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sub>
                          </m:sSub>
                        </m:sup>
                      </m:sSup>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sSupPr>
                        <m:e>
                          <m:sSub>
                            <m:sSub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𝑒</m:t>
                          </m:r>
                        </m:e>
                        <m:sup>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𝑠𝑡</m:t>
                          </m:r>
                        </m:sup>
                      </m:sSup>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sSupPr>
                        <m:e>
                          <m:sSub>
                            <m:sSub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sSubPr>
                            <m:e>
                              <m:d>
                                <m:d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𝑒</m:t>
                          </m:r>
                        </m:e>
                        <m:sup>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𝑠𝑡</m:t>
                          </m:r>
                        </m:sup>
                      </m:sSup>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sSupPr>
                            <m:e>
                              <m:sSub>
                                <m:sSub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𝑒</m:t>
                              </m:r>
                            </m:e>
                            <m:sup>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𝑠𝑡</m:t>
                              </m:r>
                            </m:sup>
                          </m:sSup>
                        </m:e>
                      </m:d>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sSupPr>
                        <m:e>
                          <m:sSub>
                            <m:sSub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𝑒</m:t>
                          </m:r>
                        </m:e>
                        <m:sup>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𝑠𝑡</m:t>
                          </m:r>
                        </m:sup>
                      </m:sSup>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sSupPr>
                            <m:e>
                              <m:sSub>
                                <m:sSub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𝑒</m:t>
                              </m:r>
                            </m:e>
                            <m:sup>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𝑠𝑡</m:t>
                              </m:r>
                            </m:sup>
                          </m:sSup>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sSupPr>
                            <m:e>
                              <m:sSub>
                                <m:sSub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𝑒</m:t>
                              </m:r>
                            </m:e>
                            <m:sup>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𝑠𝑡</m:t>
                              </m:r>
                            </m:sup>
                          </m:sSup>
                        </m:den>
                      </m:f>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num>
                        <m:den>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num>
                            <m:den>
                              <m:sSub>
                                <m:sSub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2</m:t>
                                  </m:r>
                                </m:sub>
                              </m:sSub>
                            </m:den>
                          </m:f>
                          <m:sSup>
                            <m:sSup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𝑒</m:t>
                              </m:r>
                            </m:e>
                            <m:sup>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𝑠𝑡</m:t>
                              </m:r>
                            </m:sup>
                          </m:sSup>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den>
                      </m:f>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𝐾</m:t>
                          </m:r>
                        </m:e>
                        <m:sup>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sup>
                      </m:sSup>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num>
                        <m:den>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num>
                            <m:den>
                              <m:sSub>
                                <m:sSub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2</m:t>
                                  </m:r>
                                </m:sub>
                              </m:sSub>
                            </m:den>
                          </m:f>
                          <m:sSup>
                            <m:sSup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𝑒</m:t>
                              </m:r>
                            </m:e>
                            <m:sup>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𝑠𝑡</m:t>
                              </m:r>
                            </m:sup>
                          </m:sSup>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𝐾</m:t>
                              </m:r>
                            </m:den>
                          </m:f>
                        </m:den>
                      </m:f>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ktangel 2"/>
              <p:cNvSpPr>
                <a:spLocks noRot="1" noChangeAspect="1" noMove="1" noResize="1" noEditPoints="1" noAdjustHandles="1" noChangeArrowheads="1" noChangeShapeType="1" noTextEdit="1"/>
              </p:cNvSpPr>
              <p:nvPr/>
            </p:nvSpPr>
            <p:spPr>
              <a:xfrm>
                <a:off x="317500" y="864582"/>
                <a:ext cx="6096000" cy="5332037"/>
              </a:xfrm>
              <a:prstGeom prst="rect">
                <a:avLst/>
              </a:prstGeom>
              <a:blipFill rotWithShape="0">
                <a:blip r:embed="rId2"/>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4" name="Rektangel 3"/>
              <p:cNvSpPr/>
              <p:nvPr/>
            </p:nvSpPr>
            <p:spPr>
              <a:xfrm>
                <a:off x="4902200" y="1038439"/>
                <a:ext cx="6096000" cy="2063322"/>
              </a:xfrm>
              <a:prstGeom prst="rect">
                <a:avLst/>
              </a:prstGeom>
            </p:spPr>
            <p:txBody>
              <a:bodyPr>
                <a:spAutoFit/>
              </a:bodyPr>
              <a:lstStyle/>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r>
                        <a:rPr lang="en-US" sz="1100" i="1">
                          <a:latin typeface="Cambria Math" panose="02040503050406030204" pitchFamily="18" charset="0"/>
                          <a:ea typeface="Times New Roman" panose="02020603050405020304" pitchFamily="18" charset="0"/>
                          <a:cs typeface="Times New Roman" panose="02020603050405020304" pitchFamily="18" charset="0"/>
                        </a:rPr>
                        <m:t>𝑥</m:t>
                      </m:r>
                      <m:r>
                        <a:rPr lang="en-US" sz="1100" i="1">
                          <a:latin typeface="Cambria Math" panose="02040503050406030204" pitchFamily="18" charset="0"/>
                          <a:ea typeface="Times New Roman" panose="02020603050405020304" pitchFamily="18" charset="0"/>
                          <a:cs typeface="Times New Roman" panose="02020603050405020304" pitchFamily="18" charset="0"/>
                        </a:rPr>
                        <m:t>(</m:t>
                      </m:r>
                      <m:r>
                        <a:rPr lang="en-US" sz="1100" i="1">
                          <a:latin typeface="Cambria Math" panose="02040503050406030204" pitchFamily="18" charset="0"/>
                          <a:ea typeface="Times New Roman" panose="02020603050405020304" pitchFamily="18" charset="0"/>
                          <a:cs typeface="Times New Roman" panose="02020603050405020304" pitchFamily="18" charset="0"/>
                        </a:rPr>
                        <m:t>𝑡</m:t>
                      </m:r>
                      <m:r>
                        <a:rPr lang="en-US" sz="1100" i="1">
                          <a:latin typeface="Cambria Math" panose="02040503050406030204" pitchFamily="18" charset="0"/>
                          <a:ea typeface="Times New Roman" panose="02020603050405020304" pitchFamily="18" charset="0"/>
                          <a:cs typeface="Times New Roman" panose="02020603050405020304" pitchFamily="18" charset="0"/>
                        </a:rPr>
                        <m:t>)=</m:t>
                      </m:r>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𝐾</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𝐶</m:t>
                          </m:r>
                          <m:sSup>
                            <m:sSup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𝑒</m:t>
                              </m:r>
                            </m:e>
                            <m:sup>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𝑠𝑡</m:t>
                              </m:r>
                            </m:sup>
                          </m:sSup>
                        </m:den>
                      </m:f>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func>
                        <m:func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limLow>
                            <m:limLow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limLowPr>
                            <m:e>
                              <m:r>
                                <m:rPr>
                                  <m:sty m:val="p"/>
                                </m:rPr>
                                <a:rPr lang="en-US" sz="1100">
                                  <a:effectLst/>
                                  <a:latin typeface="Cambria Math" panose="02040503050406030204" pitchFamily="18" charset="0"/>
                                  <a:ea typeface="Calibri" panose="020F0502020204030204" pitchFamily="34" charset="0"/>
                                  <a:cs typeface="Times New Roman" panose="02020603050405020304" pitchFamily="18" charset="0"/>
                                </a:rPr>
                                <m:t>lim</m:t>
                              </m:r>
                            </m:e>
                            <m:lim>
                              <m:eqArr>
                                <m:eqArrPr>
                                  <m:ctrlPr>
                                    <a:rPr lang="sv-SE" sz="11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en-US" sz="1100" i="1">
                                      <a:effectLst/>
                                      <a:latin typeface="Cambria Math" panose="02040503050406030204" pitchFamily="18" charset="0"/>
                                      <a:ea typeface="Calibri" panose="020F0502020204030204" pitchFamily="34" charset="0"/>
                                      <a:cs typeface="Times New Roman" panose="02020603050405020304" pitchFamily="18" charset="0"/>
                                    </a:rPr>
                                    <m:t>𝑡</m:t>
                                  </m:r>
                                  <m:r>
                                    <a:rPr lang="en-US" sz="1100" i="1">
                                      <a:effectLst/>
                                      <a:latin typeface="Cambria Math" panose="02040503050406030204" pitchFamily="18" charset="0"/>
                                      <a:ea typeface="Calibri" panose="020F0502020204030204" pitchFamily="34" charset="0"/>
                                      <a:cs typeface="Times New Roman" panose="02020603050405020304" pitchFamily="18" charset="0"/>
                                    </a:rPr>
                                    <m:t>→∞</m:t>
                                  </m:r>
                                </m:e>
                                <m:e>
                                  <m:r>
                                    <a:rPr lang="en-US" sz="1100" i="1">
                                      <a:effectLst/>
                                      <a:latin typeface="Cambria Math" panose="02040503050406030204" pitchFamily="18" charset="0"/>
                                      <a:ea typeface="Calibri" panose="020F0502020204030204" pitchFamily="34" charset="0"/>
                                      <a:cs typeface="Times New Roman" panose="02020603050405020304" pitchFamily="18" charset="0"/>
                                    </a:rPr>
                                    <m:t>(</m:t>
                                  </m:r>
                                  <m:r>
                                    <a:rPr lang="en-US" sz="1100" i="1">
                                      <a:effectLst/>
                                      <a:latin typeface="Cambria Math" panose="02040503050406030204" pitchFamily="18" charset="0"/>
                                      <a:ea typeface="Calibri" panose="020F0502020204030204" pitchFamily="34" charset="0"/>
                                      <a:cs typeface="Times New Roman" panose="02020603050405020304" pitchFamily="18" charset="0"/>
                                    </a:rPr>
                                    <m:t>𝑠</m:t>
                                  </m:r>
                                  <m:r>
                                    <a:rPr lang="en-US" sz="1100" i="1">
                                      <a:effectLst/>
                                      <a:latin typeface="Cambria Math" panose="02040503050406030204" pitchFamily="18" charset="0"/>
                                      <a:ea typeface="Calibri" panose="020F0502020204030204" pitchFamily="34" charset="0"/>
                                      <a:cs typeface="Times New Roman" panose="02020603050405020304" pitchFamily="18" charset="0"/>
                                    </a:rPr>
                                    <m:t>&gt;0)</m:t>
                                  </m:r>
                                </m:e>
                              </m:eqArr>
                            </m:lim>
                          </m:limLow>
                        </m:fName>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𝑡</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𝐾</m:t>
                      </m:r>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𝑑𝑥</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𝑑𝑡</m:t>
                          </m:r>
                        </m:den>
                      </m:f>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𝐾𝑠𝐶</m:t>
                          </m:r>
                          <m:sSup>
                            <m:sSup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𝑒</m:t>
                              </m:r>
                            </m:e>
                            <m:sup>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𝑠𝑡</m:t>
                              </m:r>
                            </m:sup>
                          </m:sSup>
                        </m:num>
                        <m:den>
                          <m:sSup>
                            <m:sSup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𝐶</m:t>
                                  </m:r>
                                  <m:sSup>
                                    <m:sSup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𝑒</m:t>
                                      </m:r>
                                    </m:e>
                                    <m:sup>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𝑠𝑡</m:t>
                                      </m:r>
                                    </m:sup>
                                  </m:sSup>
                                </m:e>
                              </m:d>
                            </m:e>
                            <m:sup>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func>
                        <m:func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limLow>
                            <m:limLow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limLowPr>
                            <m:e>
                              <m:r>
                                <m:rPr>
                                  <m:sty m:val="p"/>
                                </m:rPr>
                                <a:rPr lang="en-US" sz="1100">
                                  <a:effectLst/>
                                  <a:latin typeface="Cambria Math" panose="02040503050406030204" pitchFamily="18" charset="0"/>
                                  <a:ea typeface="Calibri" panose="020F0502020204030204" pitchFamily="34" charset="0"/>
                                  <a:cs typeface="Times New Roman" panose="02020603050405020304" pitchFamily="18" charset="0"/>
                                </a:rPr>
                                <m:t>lim</m:t>
                              </m:r>
                            </m:e>
                            <m:lim>
                              <m:eqArr>
                                <m:eqArrPr>
                                  <m:ctrlPr>
                                    <a:rPr lang="sv-SE" sz="11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en-US" sz="1100" i="1">
                                      <a:effectLst/>
                                      <a:latin typeface="Cambria Math" panose="02040503050406030204" pitchFamily="18" charset="0"/>
                                      <a:ea typeface="Calibri" panose="020F0502020204030204" pitchFamily="34" charset="0"/>
                                      <a:cs typeface="Times New Roman" panose="02020603050405020304" pitchFamily="18" charset="0"/>
                                    </a:rPr>
                                    <m:t>𝑡</m:t>
                                  </m:r>
                                  <m:r>
                                    <a:rPr lang="en-US" sz="1100" i="1">
                                      <a:effectLst/>
                                      <a:latin typeface="Cambria Math" panose="02040503050406030204" pitchFamily="18" charset="0"/>
                                      <a:ea typeface="Calibri" panose="020F0502020204030204" pitchFamily="34" charset="0"/>
                                      <a:cs typeface="Times New Roman" panose="02020603050405020304" pitchFamily="18" charset="0"/>
                                    </a:rPr>
                                    <m:t>→∞</m:t>
                                  </m:r>
                                </m:e>
                                <m:e>
                                  <m:r>
                                    <a:rPr lang="en-US" sz="1100" i="1">
                                      <a:effectLst/>
                                      <a:latin typeface="Cambria Math" panose="02040503050406030204" pitchFamily="18" charset="0"/>
                                      <a:ea typeface="Calibri" panose="020F0502020204030204" pitchFamily="34" charset="0"/>
                                      <a:cs typeface="Times New Roman" panose="02020603050405020304" pitchFamily="18" charset="0"/>
                                    </a:rPr>
                                    <m:t>(</m:t>
                                  </m:r>
                                  <m:r>
                                    <a:rPr lang="en-US" sz="1100" i="1">
                                      <a:effectLst/>
                                      <a:latin typeface="Cambria Math" panose="02040503050406030204" pitchFamily="18" charset="0"/>
                                      <a:ea typeface="Calibri" panose="020F0502020204030204" pitchFamily="34" charset="0"/>
                                      <a:cs typeface="Times New Roman" panose="02020603050405020304" pitchFamily="18" charset="0"/>
                                    </a:rPr>
                                    <m:t>𝑠</m:t>
                                  </m:r>
                                  <m:r>
                                    <a:rPr lang="en-US" sz="1100" i="1">
                                      <a:effectLst/>
                                      <a:latin typeface="Cambria Math" panose="02040503050406030204" pitchFamily="18" charset="0"/>
                                      <a:ea typeface="Calibri" panose="020F0502020204030204" pitchFamily="34" charset="0"/>
                                      <a:cs typeface="Times New Roman" panose="02020603050405020304" pitchFamily="18" charset="0"/>
                                    </a:rPr>
                                    <m:t>&gt;0)</m:t>
                                  </m:r>
                                </m:e>
                              </m:eqArr>
                            </m:lim>
                          </m:limLow>
                        </m:fName>
                        <m:e>
                          <m:d>
                            <m:d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sv-SE" sz="11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𝑑𝑥</m:t>
                                  </m:r>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𝑑𝑡</m:t>
                                  </m:r>
                                </m:den>
                              </m:f>
                            </m:e>
                          </m:d>
                        </m:e>
                      </m:func>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ktangel 3"/>
              <p:cNvSpPr>
                <a:spLocks noRot="1" noChangeAspect="1" noMove="1" noResize="1" noEditPoints="1" noAdjustHandles="1" noChangeArrowheads="1" noChangeShapeType="1" noTextEdit="1"/>
              </p:cNvSpPr>
              <p:nvPr/>
            </p:nvSpPr>
            <p:spPr>
              <a:xfrm>
                <a:off x="4902200" y="1038439"/>
                <a:ext cx="6096000" cy="2063322"/>
              </a:xfrm>
              <a:prstGeom prst="rect">
                <a:avLst/>
              </a:prstGeom>
              <a:blipFill rotWithShape="0">
                <a:blip r:embed="rId3"/>
                <a:stretch>
                  <a:fillRect/>
                </a:stretch>
              </a:blipFill>
            </p:spPr>
            <p:txBody>
              <a:bodyPr/>
              <a:lstStyle/>
              <a:p>
                <a:r>
                  <a:rPr lang="sv-SE">
                    <a:noFill/>
                  </a:rPr>
                  <a:t> </a:t>
                </a:r>
              </a:p>
            </p:txBody>
          </p:sp>
        </mc:Fallback>
      </mc:AlternateContent>
    </p:spTree>
    <p:extLst>
      <p:ext uri="{BB962C8B-B14F-4D97-AF65-F5344CB8AC3E}">
        <p14:creationId xmlns:p14="http://schemas.microsoft.com/office/powerpoint/2010/main" val="2981064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Platshållare för innehåll 2"/>
              <p:cNvSpPr>
                <a:spLocks noGrp="1"/>
              </p:cNvSpPr>
              <p:nvPr>
                <p:ph idx="1"/>
              </p:nvPr>
            </p:nvSpPr>
            <p:spPr>
              <a:xfrm>
                <a:off x="304800" y="457200"/>
                <a:ext cx="11595100" cy="5719763"/>
              </a:xfrm>
            </p:spPr>
            <p:txBody>
              <a:bodyPr/>
              <a:lstStyle/>
              <a:p>
                <a:pPr marL="0" indent="0">
                  <a:lnSpc>
                    <a:spcPct val="107000"/>
                  </a:lnSpc>
                  <a:spcAft>
                    <a:spcPts val="800"/>
                  </a:spcAft>
                  <a:buNone/>
                </a:pPr>
                <a:r>
                  <a:rPr lang="sv-SE" b="1" dirty="0" err="1" smtClean="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Mathematical</a:t>
                </a:r>
                <a:r>
                  <a:rPr lang="sv-SE" b="1" dirty="0" smtClean="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a:t>
                </a:r>
                <a:r>
                  <a:rPr lang="sv-SE" b="1" dirty="0" err="1" smtClean="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Analysis</a:t>
                </a:r>
                <a:r>
                  <a:rPr lang="sv-SE" b="1" dirty="0" smtClean="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lnSpc>
                    <a:spcPct val="107000"/>
                  </a:lnSpc>
                  <a:spcAft>
                    <a:spcPts val="800"/>
                  </a:spcAft>
                  <a:buNone/>
                </a:pPr>
                <a:endParaRPr lang="sv-SE" b="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sv-SE"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14:m>
                  <m:oMathPara xmlns:m="http://schemas.openxmlformats.org/officeDocument/2006/math">
                    <m:oMathParaPr>
                      <m:jc m:val="centerGroup"/>
                    </m:oMathParaPr>
                    <m:oMath xmlns:m="http://schemas.openxmlformats.org/officeDocument/2006/math">
                      <m:r>
                        <a:rPr lang="sv-SE" i="1">
                          <a:effectLst/>
                          <a:latin typeface="Cambria Math" panose="02040503050406030204" pitchFamily="18" charset="0"/>
                          <a:ea typeface="Calibri" panose="020F0502020204030204" pitchFamily="34" charset="0"/>
                          <a:cs typeface="Times New Roman" panose="02020603050405020304" pitchFamily="18" charset="0"/>
                        </a:rPr>
                        <m:t>𝑀𝑎𝑥</m:t>
                      </m:r>
                      <m:r>
                        <a:rPr lang="sv-SE" i="1">
                          <a:effectLst/>
                          <a:latin typeface="Cambria Math" panose="02040503050406030204" pitchFamily="18" charset="0"/>
                          <a:ea typeface="Calibri" panose="020F0502020204030204" pitchFamily="34" charset="0"/>
                          <a:cs typeface="Times New Roman" panose="02020603050405020304" pitchFamily="18" charset="0"/>
                        </a:rPr>
                        <m:t> </m:t>
                      </m:r>
                      <m:r>
                        <a:rPr lang="sv-SE" i="1">
                          <a:effectLst/>
                          <a:latin typeface="Cambria Math" panose="02040503050406030204" pitchFamily="18" charset="0"/>
                          <a:ea typeface="Calibri" panose="020F0502020204030204" pitchFamily="34" charset="0"/>
                          <a:cs typeface="Times New Roman" panose="02020603050405020304" pitchFamily="18" charset="0"/>
                        </a:rPr>
                        <m:t>𝑍</m:t>
                      </m:r>
                      <m:r>
                        <a:rPr lang="sv-SE"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i="1">
                              <a:effectLst/>
                              <a:latin typeface="Cambria Math" panose="02040503050406030204" pitchFamily="18" charset="0"/>
                              <a:ea typeface="Calibri" panose="020F0502020204030204" pitchFamily="34" charset="0"/>
                              <a:cs typeface="Times New Roman" panose="02020603050405020304" pitchFamily="18" charset="0"/>
                            </a:rPr>
                            <m:t>𝑘</m:t>
                          </m:r>
                        </m:e>
                        <m:sub>
                          <m:r>
                            <a:rPr lang="sv-SE" i="1">
                              <a:effectLst/>
                              <a:latin typeface="Cambria Math" panose="02040503050406030204" pitchFamily="18" charset="0"/>
                              <a:ea typeface="Calibri" panose="020F0502020204030204" pitchFamily="34" charset="0"/>
                              <a:cs typeface="Times New Roman" panose="02020603050405020304" pitchFamily="18" charset="0"/>
                            </a:rPr>
                            <m:t>𝜋</m:t>
                          </m:r>
                        </m:sub>
                      </m:sSub>
                      <m:d>
                        <m:dPr>
                          <m:ctrlPr>
                            <a:rPr lang="sv-SE"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sv-SE"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i="1">
                                  <a:effectLst/>
                                  <a:latin typeface="Cambria Math" panose="02040503050406030204" pitchFamily="18" charset="0"/>
                                  <a:ea typeface="Calibri" panose="020F0502020204030204" pitchFamily="34" charset="0"/>
                                  <a:cs typeface="Times New Roman" panose="02020603050405020304" pitchFamily="18" charset="0"/>
                                </a:rPr>
                                <m:t>𝐶</m:t>
                              </m:r>
                            </m:e>
                            <m:sub>
                              <m:r>
                                <a:rPr lang="sv-SE" i="1">
                                  <a:effectLst/>
                                  <a:latin typeface="Cambria Math" panose="02040503050406030204" pitchFamily="18" charset="0"/>
                                  <a:ea typeface="Calibri" panose="020F0502020204030204" pitchFamily="34" charset="0"/>
                                  <a:cs typeface="Times New Roman" panose="02020603050405020304" pitchFamily="18" charset="0"/>
                                </a:rPr>
                                <m:t>𝐹</m:t>
                              </m:r>
                            </m:sub>
                          </m:sSub>
                          <m:d>
                            <m:dPr>
                              <m:ctrlPr>
                                <a:rPr lang="sv-SE" i="1">
                                  <a:effectLst/>
                                  <a:latin typeface="Cambria Math" panose="02040503050406030204" pitchFamily="18" charset="0"/>
                                  <a:ea typeface="Calibri" panose="020F0502020204030204" pitchFamily="34" charset="0"/>
                                  <a:cs typeface="Times New Roman" panose="02020603050405020304" pitchFamily="18" charset="0"/>
                                </a:rPr>
                              </m:ctrlPr>
                            </m:dPr>
                            <m:e>
                              <m:r>
                                <a:rPr lang="sv-SE" i="1">
                                  <a:effectLst/>
                                  <a:latin typeface="Cambria Math" panose="02040503050406030204" pitchFamily="18" charset="0"/>
                                  <a:ea typeface="Calibri" panose="020F0502020204030204" pitchFamily="34" charset="0"/>
                                  <a:cs typeface="Times New Roman" panose="02020603050405020304" pitchFamily="18" charset="0"/>
                                </a:rPr>
                                <m:t>𝐹</m:t>
                              </m:r>
                            </m:e>
                          </m:d>
                          <m:r>
                            <a:rPr lang="sv-SE"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i="1">
                                  <a:effectLst/>
                                  <a:latin typeface="Cambria Math" panose="02040503050406030204" pitchFamily="18" charset="0"/>
                                  <a:ea typeface="Calibri" panose="020F0502020204030204" pitchFamily="34" charset="0"/>
                                  <a:cs typeface="Times New Roman" panose="02020603050405020304" pitchFamily="18" charset="0"/>
                                </a:rPr>
                                <m:t>𝐶</m:t>
                              </m:r>
                            </m:e>
                            <m:sub>
                              <m:r>
                                <a:rPr lang="sv-SE" i="1">
                                  <a:effectLst/>
                                  <a:latin typeface="Cambria Math" panose="02040503050406030204" pitchFamily="18" charset="0"/>
                                  <a:ea typeface="Calibri" panose="020F0502020204030204" pitchFamily="34" charset="0"/>
                                  <a:cs typeface="Times New Roman" panose="02020603050405020304" pitchFamily="18" charset="0"/>
                                </a:rPr>
                                <m:t>h</m:t>
                              </m:r>
                            </m:sub>
                          </m:sSub>
                          <m:d>
                            <m:dPr>
                              <m:ctrlPr>
                                <a:rPr lang="sv-SE" i="1">
                                  <a:effectLst/>
                                  <a:latin typeface="Cambria Math" panose="02040503050406030204" pitchFamily="18" charset="0"/>
                                  <a:ea typeface="Calibri" panose="020F0502020204030204" pitchFamily="34" charset="0"/>
                                  <a:cs typeface="Times New Roman" panose="02020603050405020304" pitchFamily="18" charset="0"/>
                                </a:rPr>
                              </m:ctrlPr>
                            </m:dPr>
                            <m:e>
                              <m:r>
                                <a:rPr lang="sv-SE" i="1">
                                  <a:effectLst/>
                                  <a:latin typeface="Cambria Math" panose="02040503050406030204" pitchFamily="18" charset="0"/>
                                  <a:ea typeface="Calibri" panose="020F0502020204030204" pitchFamily="34" charset="0"/>
                                  <a:cs typeface="Times New Roman" panose="02020603050405020304" pitchFamily="18" charset="0"/>
                                </a:rPr>
                                <m:t>h</m:t>
                              </m:r>
                            </m:e>
                          </m:d>
                          <m:r>
                            <a:rPr lang="sv-SE"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i="1">
                                  <a:effectLst/>
                                  <a:latin typeface="Cambria Math" panose="02040503050406030204" pitchFamily="18" charset="0"/>
                                  <a:ea typeface="Calibri" panose="020F0502020204030204" pitchFamily="34" charset="0"/>
                                  <a:cs typeface="Times New Roman" panose="02020603050405020304" pitchFamily="18" charset="0"/>
                                </a:rPr>
                                <m:t>𝐶</m:t>
                              </m:r>
                            </m:e>
                            <m:sub>
                              <m:r>
                                <a:rPr lang="sv-SE" i="1">
                                  <a:effectLst/>
                                  <a:latin typeface="Cambria Math" panose="02040503050406030204" pitchFamily="18" charset="0"/>
                                  <a:ea typeface="Calibri" panose="020F0502020204030204" pitchFamily="34" charset="0"/>
                                  <a:cs typeface="Times New Roman" panose="02020603050405020304" pitchFamily="18" charset="0"/>
                                </a:rPr>
                                <m:t>𝑆</m:t>
                              </m:r>
                            </m:sub>
                          </m:sSub>
                          <m:d>
                            <m:dPr>
                              <m:ctrlPr>
                                <a:rPr lang="sv-SE" i="1">
                                  <a:effectLst/>
                                  <a:latin typeface="Cambria Math" panose="02040503050406030204" pitchFamily="18" charset="0"/>
                                  <a:ea typeface="Calibri" panose="020F0502020204030204" pitchFamily="34" charset="0"/>
                                  <a:cs typeface="Times New Roman" panose="02020603050405020304" pitchFamily="18" charset="0"/>
                                </a:rPr>
                              </m:ctrlPr>
                            </m:dPr>
                            <m:e>
                              <m:r>
                                <a:rPr lang="sv-SE" i="1">
                                  <a:effectLst/>
                                  <a:latin typeface="Cambria Math" panose="02040503050406030204" pitchFamily="18" charset="0"/>
                                  <a:ea typeface="Calibri" panose="020F0502020204030204" pitchFamily="34" charset="0"/>
                                  <a:cs typeface="Times New Roman" panose="02020603050405020304" pitchFamily="18" charset="0"/>
                                </a:rPr>
                                <m:t>𝑆</m:t>
                              </m:r>
                            </m:e>
                          </m:d>
                        </m:e>
                      </m:d>
                      <m:r>
                        <a:rPr lang="sv-SE"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i="1">
                              <a:effectLst/>
                              <a:latin typeface="Cambria Math" panose="02040503050406030204" pitchFamily="18" charset="0"/>
                              <a:ea typeface="Calibri" panose="020F0502020204030204" pitchFamily="34" charset="0"/>
                              <a:cs typeface="Times New Roman" panose="02020603050405020304" pitchFamily="18" charset="0"/>
                            </a:rPr>
                            <m:t>𝑘</m:t>
                          </m:r>
                        </m:e>
                        <m:sub>
                          <m:r>
                            <a:rPr lang="sv-SE" i="1">
                              <a:effectLst/>
                              <a:latin typeface="Cambria Math" panose="02040503050406030204" pitchFamily="18" charset="0"/>
                              <a:ea typeface="Calibri" panose="020F0502020204030204" pitchFamily="34" charset="0"/>
                              <a:cs typeface="Times New Roman" panose="02020603050405020304" pitchFamily="18" charset="0"/>
                            </a:rPr>
                            <m:t>𝐺</m:t>
                          </m:r>
                        </m:sub>
                      </m:sSub>
                      <m:d>
                        <m:dPr>
                          <m:ctrlPr>
                            <a:rPr lang="sv-SE" i="1">
                              <a:effectLst/>
                              <a:latin typeface="Cambria Math" panose="02040503050406030204" pitchFamily="18" charset="0"/>
                              <a:ea typeface="Calibri" panose="020F0502020204030204" pitchFamily="34" charset="0"/>
                              <a:cs typeface="Times New Roman" panose="02020603050405020304" pitchFamily="18" charset="0"/>
                            </a:rPr>
                          </m:ctrlPr>
                        </m:dPr>
                        <m:e>
                          <m:d>
                            <m:dPr>
                              <m:ctrlPr>
                                <a:rPr lang="sv-SE" i="1">
                                  <a:effectLst/>
                                  <a:latin typeface="Cambria Math" panose="02040503050406030204" pitchFamily="18" charset="0"/>
                                  <a:ea typeface="Calibri" panose="020F0502020204030204" pitchFamily="34" charset="0"/>
                                  <a:cs typeface="Times New Roman" panose="02020603050405020304" pitchFamily="18" charset="0"/>
                                </a:rPr>
                              </m:ctrlPr>
                            </m:dPr>
                            <m:e>
                              <m:r>
                                <a:rPr lang="sv-SE" i="1">
                                  <a:effectLst/>
                                  <a:latin typeface="Cambria Math" panose="02040503050406030204" pitchFamily="18" charset="0"/>
                                  <a:ea typeface="Calibri" panose="020F0502020204030204" pitchFamily="34" charset="0"/>
                                  <a:cs typeface="Times New Roman" panose="02020603050405020304" pitchFamily="18" charset="0"/>
                                </a:rPr>
                                <m:t>1+</m:t>
                              </m:r>
                              <m:sSub>
                                <m:sSubPr>
                                  <m:ctrlPr>
                                    <a:rPr lang="sv-SE"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i="1">
                                      <a:effectLst/>
                                      <a:latin typeface="Cambria Math" panose="02040503050406030204" pitchFamily="18" charset="0"/>
                                      <a:ea typeface="Calibri" panose="020F0502020204030204" pitchFamily="34" charset="0"/>
                                      <a:cs typeface="Times New Roman" panose="02020603050405020304" pitchFamily="18" charset="0"/>
                                    </a:rPr>
                                    <m:t>𝛼</m:t>
                                  </m:r>
                                </m:e>
                                <m:sub>
                                  <m:r>
                                    <a:rPr lang="sv-SE" i="1">
                                      <a:effectLst/>
                                      <a:latin typeface="Cambria Math" panose="02040503050406030204" pitchFamily="18" charset="0"/>
                                      <a:ea typeface="Calibri" panose="020F0502020204030204" pitchFamily="34" charset="0"/>
                                      <a:cs typeface="Times New Roman" panose="02020603050405020304" pitchFamily="18" charset="0"/>
                                    </a:rPr>
                                    <m:t>𝐹</m:t>
                                  </m:r>
                                </m:sub>
                              </m:sSub>
                            </m:e>
                          </m:d>
                          <m:r>
                            <a:rPr lang="sv-SE" i="1">
                              <a:effectLst/>
                              <a:latin typeface="Cambria Math" panose="02040503050406030204" pitchFamily="18" charset="0"/>
                              <a:ea typeface="Calibri" panose="020F0502020204030204" pitchFamily="34" charset="0"/>
                              <a:cs typeface="Times New Roman" panose="02020603050405020304" pitchFamily="18" charset="0"/>
                            </a:rPr>
                            <m:t>𝐹</m:t>
                          </m:r>
                          <m:r>
                            <a:rPr lang="sv-SE"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i="1">
                                  <a:effectLst/>
                                  <a:latin typeface="Cambria Math" panose="02040503050406030204" pitchFamily="18" charset="0"/>
                                  <a:ea typeface="Calibri" panose="020F0502020204030204" pitchFamily="34" charset="0"/>
                                  <a:cs typeface="Times New Roman" panose="02020603050405020304" pitchFamily="18" charset="0"/>
                                </a:rPr>
                                <m:t>𝛼</m:t>
                              </m:r>
                            </m:e>
                            <m:sub>
                              <m:r>
                                <a:rPr lang="sv-SE" i="1">
                                  <a:effectLst/>
                                  <a:latin typeface="Cambria Math" panose="02040503050406030204" pitchFamily="18" charset="0"/>
                                  <a:ea typeface="Calibri" panose="020F0502020204030204" pitchFamily="34" charset="0"/>
                                  <a:cs typeface="Times New Roman" panose="02020603050405020304" pitchFamily="18" charset="0"/>
                                </a:rPr>
                                <m:t>h</m:t>
                              </m:r>
                            </m:sub>
                          </m:sSub>
                          <m:r>
                            <a:rPr lang="sv-SE" i="1">
                              <a:effectLst/>
                              <a:latin typeface="Cambria Math" panose="02040503050406030204" pitchFamily="18" charset="0"/>
                              <a:ea typeface="Calibri" panose="020F0502020204030204" pitchFamily="34" charset="0"/>
                              <a:cs typeface="Times New Roman" panose="02020603050405020304" pitchFamily="18" charset="0"/>
                            </a:rPr>
                            <m:t>h</m:t>
                          </m:r>
                          <m:r>
                            <a:rPr lang="sv-SE"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i="1">
                                  <a:effectLst/>
                                  <a:latin typeface="Cambria Math" panose="02040503050406030204" pitchFamily="18" charset="0"/>
                                  <a:ea typeface="Calibri" panose="020F0502020204030204" pitchFamily="34" charset="0"/>
                                  <a:cs typeface="Times New Roman" panose="02020603050405020304" pitchFamily="18" charset="0"/>
                                </a:rPr>
                                <m:t>𝛼</m:t>
                              </m:r>
                            </m:e>
                            <m:sub>
                              <m:r>
                                <a:rPr lang="sv-SE" i="1">
                                  <a:effectLst/>
                                  <a:latin typeface="Cambria Math" panose="02040503050406030204" pitchFamily="18" charset="0"/>
                                  <a:ea typeface="Calibri" panose="020F0502020204030204" pitchFamily="34" charset="0"/>
                                  <a:cs typeface="Times New Roman" panose="02020603050405020304" pitchFamily="18" charset="0"/>
                                </a:rPr>
                                <m:t>𝑆</m:t>
                              </m:r>
                            </m:sub>
                          </m:sSub>
                          <m:r>
                            <a:rPr lang="sv-SE" i="1">
                              <a:effectLst/>
                              <a:latin typeface="Cambria Math" panose="02040503050406030204" pitchFamily="18" charset="0"/>
                              <a:ea typeface="Calibri" panose="020F0502020204030204" pitchFamily="34" charset="0"/>
                              <a:cs typeface="Times New Roman" panose="02020603050405020304" pitchFamily="18" charset="0"/>
                            </a:rPr>
                            <m:t>𝑆</m:t>
                          </m:r>
                        </m:e>
                      </m:d>
                    </m:oMath>
                  </m:oMathPara>
                </a14:m>
                <a:endParaRPr lang="sv-SE"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sv-SE"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sv-SE" dirty="0" smtClean="0">
                    <a:effectLst/>
                    <a:latin typeface="Calibri" panose="020F0502020204030204" pitchFamily="34" charset="0"/>
                    <a:ea typeface="Calibri" panose="020F0502020204030204" pitchFamily="34" charset="0"/>
                    <a:cs typeface="Times New Roman" panose="02020603050405020304" pitchFamily="18" charset="0"/>
                  </a:rPr>
                  <a:t>   s.t</a:t>
                </a:r>
                <a:r>
                  <a:rPr lang="sv-SE"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7000"/>
                  </a:lnSpc>
                  <a:spcAft>
                    <a:spcPts val="800"/>
                  </a:spcAft>
                  <a:buNone/>
                </a:pPr>
                <a14:m>
                  <m:oMathPara xmlns:m="http://schemas.openxmlformats.org/officeDocument/2006/math">
                    <m:oMathParaPr>
                      <m:jc m:val="centerGroup"/>
                    </m:oMathParaPr>
                    <m:oMath xmlns:m="http://schemas.openxmlformats.org/officeDocument/2006/math">
                      <m:r>
                        <a:rPr lang="sv-SE" i="1">
                          <a:effectLst/>
                          <a:latin typeface="Cambria Math" panose="02040503050406030204" pitchFamily="18" charset="0"/>
                          <a:ea typeface="Calibri" panose="020F0502020204030204" pitchFamily="34" charset="0"/>
                          <a:cs typeface="Times New Roman" panose="02020603050405020304" pitchFamily="18" charset="0"/>
                        </a:rPr>
                        <m:t>𝐹</m:t>
                      </m:r>
                      <m:r>
                        <a:rPr lang="sv-SE" i="1">
                          <a:effectLst/>
                          <a:latin typeface="Cambria Math" panose="02040503050406030204" pitchFamily="18" charset="0"/>
                          <a:ea typeface="Calibri" panose="020F0502020204030204" pitchFamily="34" charset="0"/>
                          <a:cs typeface="Times New Roman" panose="02020603050405020304" pitchFamily="18" charset="0"/>
                        </a:rPr>
                        <m:t>+</m:t>
                      </m:r>
                      <m:r>
                        <a:rPr lang="sv-SE" i="1">
                          <a:effectLst/>
                          <a:latin typeface="Cambria Math" panose="02040503050406030204" pitchFamily="18" charset="0"/>
                          <a:ea typeface="Calibri" panose="020F0502020204030204" pitchFamily="34" charset="0"/>
                          <a:cs typeface="Times New Roman" panose="02020603050405020304" pitchFamily="18" charset="0"/>
                        </a:rPr>
                        <m:t>h</m:t>
                      </m:r>
                      <m:r>
                        <a:rPr lang="sv-SE" i="1">
                          <a:effectLst/>
                          <a:latin typeface="Cambria Math" panose="02040503050406030204" pitchFamily="18" charset="0"/>
                          <a:ea typeface="Calibri" panose="020F0502020204030204" pitchFamily="34" charset="0"/>
                          <a:cs typeface="Times New Roman" panose="02020603050405020304" pitchFamily="18" charset="0"/>
                        </a:rPr>
                        <m:t> ≥</m:t>
                      </m:r>
                      <m:r>
                        <a:rPr lang="sv-SE" i="1">
                          <a:effectLst/>
                          <a:latin typeface="Cambria Math" panose="02040503050406030204" pitchFamily="18" charset="0"/>
                          <a:ea typeface="Calibri" panose="020F0502020204030204" pitchFamily="34" charset="0"/>
                          <a:cs typeface="Times New Roman" panose="02020603050405020304" pitchFamily="18" charset="0"/>
                        </a:rPr>
                        <m:t>𝑀</m:t>
                      </m:r>
                    </m:oMath>
                  </m:oMathPara>
                </a14:m>
                <a:endParaRPr lang="sv-SE"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mc:Choice>
        <mc:Fallback xmlns="">
          <p:sp>
            <p:nvSpPr>
              <p:cNvPr id="3" name="Platshållare för innehåll 2"/>
              <p:cNvSpPr>
                <a:spLocks noGrp="1" noRot="1" noChangeAspect="1" noMove="1" noResize="1" noEditPoints="1" noAdjustHandles="1" noChangeArrowheads="1" noChangeShapeType="1" noTextEdit="1"/>
              </p:cNvSpPr>
              <p:nvPr>
                <p:ph idx="1"/>
              </p:nvPr>
            </p:nvSpPr>
            <p:spPr>
              <a:xfrm>
                <a:off x="304800" y="457200"/>
                <a:ext cx="11595100" cy="5719763"/>
              </a:xfrm>
              <a:blipFill rotWithShape="0">
                <a:blip r:embed="rId2"/>
                <a:stretch>
                  <a:fillRect l="-1052" t="-853"/>
                </a:stretch>
              </a:blipFill>
            </p:spPr>
            <p:txBody>
              <a:bodyPr/>
              <a:lstStyle/>
              <a:p>
                <a:r>
                  <a:rPr lang="sv-SE">
                    <a:noFill/>
                  </a:rPr>
                  <a:t> </a:t>
                </a:r>
              </a:p>
            </p:txBody>
          </p:sp>
        </mc:Fallback>
      </mc:AlternateContent>
      <p:sp>
        <p:nvSpPr>
          <p:cNvPr id="4" name="Platshållare för bildnummer 3"/>
          <p:cNvSpPr>
            <a:spLocks noGrp="1"/>
          </p:cNvSpPr>
          <p:nvPr>
            <p:ph type="sldNum" sz="quarter" idx="12"/>
          </p:nvPr>
        </p:nvSpPr>
        <p:spPr/>
        <p:txBody>
          <a:bodyPr/>
          <a:lstStyle/>
          <a:p>
            <a:fld id="{CF7C3FE0-6EB4-418C-82E7-2F09A4F41151}" type="slidenum">
              <a:rPr lang="sv-SE" smtClean="0"/>
              <a:t>11</a:t>
            </a:fld>
            <a:endParaRPr lang="sv-SE" dirty="0"/>
          </a:p>
        </p:txBody>
      </p:sp>
    </p:spTree>
    <p:extLst>
      <p:ext uri="{BB962C8B-B14F-4D97-AF65-F5344CB8AC3E}">
        <p14:creationId xmlns:p14="http://schemas.microsoft.com/office/powerpoint/2010/main" val="42781615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F7C3FE0-6EB4-418C-82E7-2F09A4F41151}" type="slidenum">
              <a:rPr lang="sv-SE" smtClean="0"/>
              <a:t>12</a:t>
            </a:fld>
            <a:endParaRPr lang="sv-SE"/>
          </a:p>
        </p:txBody>
      </p:sp>
      <mc:AlternateContent xmlns:mc="http://schemas.openxmlformats.org/markup-compatibility/2006" xmlns:a14="http://schemas.microsoft.com/office/drawing/2010/main">
        <mc:Choice Requires="a14">
          <p:sp>
            <p:nvSpPr>
              <p:cNvPr id="5" name="Rektangel 4"/>
              <p:cNvSpPr/>
              <p:nvPr/>
            </p:nvSpPr>
            <p:spPr>
              <a:xfrm>
                <a:off x="1066800" y="127000"/>
                <a:ext cx="9004300" cy="6350778"/>
              </a:xfrm>
              <a:prstGeom prst="rect">
                <a:avLst/>
              </a:prstGeom>
            </p:spPr>
            <p:txBody>
              <a:bodyPr wrap="square">
                <a:spAutoFit/>
              </a:bodyPr>
              <a:lstStyle/>
              <a:p>
                <a:pPr>
                  <a:lnSpc>
                    <a:spcPct val="107000"/>
                  </a:lnSpc>
                  <a:spcAft>
                    <a:spcPts val="800"/>
                  </a:spcAft>
                </a:pPr>
                <a:r>
                  <a:rPr lang="en-US" sz="3600" b="1" dirty="0" smtClean="0">
                    <a:solidFill>
                      <a:schemeClr val="accent5"/>
                    </a:solidFill>
                    <a:effectLst/>
                    <a:latin typeface="Calibri" panose="020F0502020204030204" pitchFamily="34" charset="0"/>
                    <a:ea typeface="Times New Roman" panose="02020603050405020304" pitchFamily="18" charset="0"/>
                    <a:cs typeface="Times New Roman" panose="02020603050405020304" pitchFamily="18" charset="0"/>
                  </a:rPr>
                  <a:t>Parameter assumptions:</a:t>
                </a:r>
              </a:p>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i="1">
                              <a:effectLst/>
                              <a:latin typeface="Cambria Math" panose="02040503050406030204" pitchFamily="18" charset="0"/>
                              <a:ea typeface="Calibri" panose="020F0502020204030204" pitchFamily="34" charset="0"/>
                              <a:cs typeface="Times New Roman" panose="02020603050405020304" pitchFamily="18" charset="0"/>
                            </a:rPr>
                            <m:t>𝑘</m:t>
                          </m:r>
                        </m:e>
                        <m:sub>
                          <m:r>
                            <a:rPr lang="sv-SE" sz="3600" i="1">
                              <a:effectLst/>
                              <a:latin typeface="Cambria Math" panose="02040503050406030204" pitchFamily="18" charset="0"/>
                              <a:ea typeface="Calibri" panose="020F0502020204030204" pitchFamily="34" charset="0"/>
                              <a:cs typeface="Times New Roman" panose="02020603050405020304" pitchFamily="18" charset="0"/>
                            </a:rPr>
                            <m:t>𝜋</m:t>
                          </m:r>
                        </m:sub>
                      </m:sSub>
                      <m:r>
                        <a:rPr lang="sv-SE" sz="3600" i="1">
                          <a:effectLst/>
                          <a:latin typeface="Cambria Math" panose="02040503050406030204" pitchFamily="18" charset="0"/>
                          <a:ea typeface="Times New Roman" panose="02020603050405020304" pitchFamily="18" charset="0"/>
                          <a:cs typeface="Times New Roman" panose="02020603050405020304" pitchFamily="18" charset="0"/>
                        </a:rPr>
                        <m:t>&gt;0 </m:t>
                      </m:r>
                    </m:oMath>
                  </m:oMathPara>
                </a14:m>
                <a:endParaRPr lang="sv-SE"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i="1">
                              <a:effectLst/>
                              <a:latin typeface="Cambria Math" panose="02040503050406030204" pitchFamily="18" charset="0"/>
                              <a:ea typeface="Calibri" panose="020F0502020204030204" pitchFamily="34" charset="0"/>
                              <a:cs typeface="Times New Roman" panose="02020603050405020304" pitchFamily="18" charset="0"/>
                            </a:rPr>
                            <m:t>𝑘</m:t>
                          </m:r>
                        </m:e>
                        <m:sub>
                          <m:r>
                            <a:rPr lang="sv-SE" sz="3600" i="1">
                              <a:effectLst/>
                              <a:latin typeface="Cambria Math" panose="02040503050406030204" pitchFamily="18" charset="0"/>
                              <a:ea typeface="Calibri" panose="020F0502020204030204" pitchFamily="34" charset="0"/>
                              <a:cs typeface="Times New Roman" panose="02020603050405020304" pitchFamily="18" charset="0"/>
                            </a:rPr>
                            <m:t>𝐺</m:t>
                          </m:r>
                        </m:sub>
                      </m:sSub>
                      <m:r>
                        <a:rPr lang="sv-SE" sz="3600" i="1">
                          <a:effectLst/>
                          <a:latin typeface="Cambria Math" panose="02040503050406030204" pitchFamily="18" charset="0"/>
                          <a:ea typeface="Times New Roman" panose="02020603050405020304" pitchFamily="18" charset="0"/>
                          <a:cs typeface="Times New Roman" panose="02020603050405020304" pitchFamily="18" charset="0"/>
                        </a:rPr>
                        <m:t>&gt;0</m:t>
                      </m:r>
                    </m:oMath>
                  </m:oMathPara>
                </a14:m>
                <a:endParaRPr lang="sv-SE"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36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i="1">
                              <a:effectLst/>
                              <a:latin typeface="Cambria Math" panose="02040503050406030204" pitchFamily="18" charset="0"/>
                              <a:ea typeface="Calibri" panose="020F0502020204030204" pitchFamily="34" charset="0"/>
                              <a:cs typeface="Times New Roman" panose="02020603050405020304" pitchFamily="18" charset="0"/>
                            </a:rPr>
                            <m:t>𝛼</m:t>
                          </m:r>
                        </m:e>
                        <m:sub>
                          <m:r>
                            <a:rPr lang="sv-SE" sz="3600" i="1">
                              <a:effectLst/>
                              <a:latin typeface="Cambria Math" panose="02040503050406030204" pitchFamily="18" charset="0"/>
                              <a:ea typeface="Calibri" panose="020F0502020204030204" pitchFamily="34" charset="0"/>
                              <a:cs typeface="Times New Roman" panose="02020603050405020304" pitchFamily="18" charset="0"/>
                            </a:rPr>
                            <m:t>𝐹</m:t>
                          </m:r>
                        </m:sub>
                      </m:sSub>
                      <m:r>
                        <a:rPr lang="sv-SE" sz="3600" i="1">
                          <a:effectLst/>
                          <a:latin typeface="Cambria Math" panose="02040503050406030204" pitchFamily="18" charset="0"/>
                          <a:ea typeface="Times New Roman" panose="02020603050405020304" pitchFamily="18" charset="0"/>
                          <a:cs typeface="Times New Roman" panose="02020603050405020304" pitchFamily="18" charset="0"/>
                        </a:rPr>
                        <m:t>&gt;0</m:t>
                      </m:r>
                    </m:oMath>
                  </m:oMathPara>
                </a14:m>
                <a:endParaRPr lang="sv-SE"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i="1">
                              <a:effectLst/>
                              <a:latin typeface="Cambria Math" panose="02040503050406030204" pitchFamily="18" charset="0"/>
                              <a:ea typeface="Calibri" panose="020F0502020204030204" pitchFamily="34" charset="0"/>
                              <a:cs typeface="Times New Roman" panose="02020603050405020304" pitchFamily="18" charset="0"/>
                            </a:rPr>
                            <m:t>𝛼</m:t>
                          </m:r>
                        </m:e>
                        <m:sub>
                          <m:r>
                            <a:rPr lang="sv-SE" sz="3600" i="1">
                              <a:effectLst/>
                              <a:latin typeface="Cambria Math" panose="02040503050406030204" pitchFamily="18" charset="0"/>
                              <a:ea typeface="Calibri" panose="020F0502020204030204" pitchFamily="34" charset="0"/>
                              <a:cs typeface="Times New Roman" panose="02020603050405020304" pitchFamily="18" charset="0"/>
                            </a:rPr>
                            <m:t>h</m:t>
                          </m:r>
                        </m:sub>
                      </m:sSub>
                      <m:r>
                        <a:rPr lang="sv-SE" sz="3600" i="1">
                          <a:effectLst/>
                          <a:latin typeface="Cambria Math" panose="02040503050406030204" pitchFamily="18" charset="0"/>
                          <a:ea typeface="Times New Roman" panose="02020603050405020304" pitchFamily="18" charset="0"/>
                          <a:cs typeface="Times New Roman" panose="02020603050405020304" pitchFamily="18" charset="0"/>
                        </a:rPr>
                        <m:t>&gt;0</m:t>
                      </m:r>
                    </m:oMath>
                  </m:oMathPara>
                </a14:m>
                <a:endParaRPr lang="sv-SE" sz="3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sv-SE"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i="1">
                              <a:effectLst/>
                              <a:latin typeface="Cambria Math" panose="02040503050406030204" pitchFamily="18" charset="0"/>
                              <a:ea typeface="Calibri" panose="020F0502020204030204" pitchFamily="34" charset="0"/>
                              <a:cs typeface="Times New Roman" panose="02020603050405020304" pitchFamily="18" charset="0"/>
                            </a:rPr>
                            <m:t>0&lt;</m:t>
                          </m:r>
                          <m:r>
                            <a:rPr lang="sv-SE" sz="3600" i="1">
                              <a:effectLst/>
                              <a:latin typeface="Cambria Math" panose="02040503050406030204" pitchFamily="18" charset="0"/>
                              <a:ea typeface="Calibri" panose="020F0502020204030204" pitchFamily="34" charset="0"/>
                              <a:cs typeface="Times New Roman" panose="02020603050405020304" pitchFamily="18" charset="0"/>
                            </a:rPr>
                            <m:t>𝛼</m:t>
                          </m:r>
                        </m:e>
                        <m:sub>
                          <m:r>
                            <a:rPr lang="sv-SE" sz="3600" i="1">
                              <a:effectLst/>
                              <a:latin typeface="Cambria Math" panose="02040503050406030204" pitchFamily="18" charset="0"/>
                              <a:ea typeface="Calibri" panose="020F0502020204030204" pitchFamily="34" charset="0"/>
                              <a:cs typeface="Times New Roman" panose="02020603050405020304" pitchFamily="18" charset="0"/>
                            </a:rPr>
                            <m:t>𝑆</m:t>
                          </m:r>
                        </m:sub>
                      </m:sSub>
                      <m:r>
                        <a:rPr lang="sv-SE" sz="3600" i="1">
                          <a:effectLst/>
                          <a:latin typeface="Cambria Math" panose="02040503050406030204" pitchFamily="18" charset="0"/>
                          <a:ea typeface="Times New Roman" panose="02020603050405020304" pitchFamily="18" charset="0"/>
                          <a:cs typeface="Times New Roman" panose="02020603050405020304" pitchFamily="18" charset="0"/>
                        </a:rPr>
                        <m:t>&lt;1  </m:t>
                      </m:r>
                    </m:oMath>
                  </m:oMathPara>
                </a14:m>
                <a:endParaRPr lang="sv-SE"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i="1">
                              <a:effectLst/>
                              <a:latin typeface="Cambria Math" panose="02040503050406030204" pitchFamily="18" charset="0"/>
                              <a:ea typeface="Calibri" panose="020F0502020204030204" pitchFamily="34" charset="0"/>
                              <a:cs typeface="Times New Roman" panose="02020603050405020304" pitchFamily="18" charset="0"/>
                            </a:rPr>
                            <m:t>𝛼</m:t>
                          </m:r>
                        </m:e>
                        <m:sub>
                          <m:r>
                            <a:rPr lang="sv-SE" sz="3600" i="1">
                              <a:effectLst/>
                              <a:latin typeface="Cambria Math" panose="02040503050406030204" pitchFamily="18" charset="0"/>
                              <a:ea typeface="Calibri" panose="020F0502020204030204" pitchFamily="34" charset="0"/>
                              <a:cs typeface="Times New Roman" panose="02020603050405020304" pitchFamily="18" charset="0"/>
                            </a:rPr>
                            <m:t>h</m:t>
                          </m:r>
                        </m:sub>
                      </m:sSub>
                      <m:r>
                        <a:rPr lang="sv-SE" sz="3600" i="1">
                          <a:effectLst/>
                          <a:latin typeface="Cambria Math" panose="02040503050406030204" pitchFamily="18" charset="0"/>
                          <a:ea typeface="Times New Roman" panose="02020603050405020304" pitchFamily="18" charset="0"/>
                          <a:cs typeface="Times New Roman" panose="02020603050405020304" pitchFamily="18" charset="0"/>
                        </a:rPr>
                        <m:t>&lt;1+</m:t>
                      </m:r>
                      <m:sSub>
                        <m:sSub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i="1">
                              <a:effectLst/>
                              <a:latin typeface="Cambria Math" panose="02040503050406030204" pitchFamily="18" charset="0"/>
                              <a:ea typeface="Calibri" panose="020F0502020204030204" pitchFamily="34" charset="0"/>
                              <a:cs typeface="Times New Roman" panose="02020603050405020304" pitchFamily="18" charset="0"/>
                            </a:rPr>
                            <m:t>𝛼</m:t>
                          </m:r>
                        </m:e>
                        <m:sub>
                          <m:r>
                            <a:rPr lang="sv-SE" sz="3600" i="1">
                              <a:effectLst/>
                              <a:latin typeface="Cambria Math" panose="02040503050406030204" pitchFamily="18" charset="0"/>
                              <a:ea typeface="Calibri" panose="020F0502020204030204" pitchFamily="34" charset="0"/>
                              <a:cs typeface="Times New Roman" panose="02020603050405020304" pitchFamily="18" charset="0"/>
                            </a:rPr>
                            <m:t>𝐹</m:t>
                          </m:r>
                        </m:sub>
                      </m:sSub>
                    </m:oMath>
                  </m:oMathPara>
                </a14:m>
                <a:endParaRPr lang="sv-SE" sz="3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ktangel 4"/>
              <p:cNvSpPr>
                <a:spLocks noRot="1" noChangeAspect="1" noMove="1" noResize="1" noEditPoints="1" noAdjustHandles="1" noChangeArrowheads="1" noChangeShapeType="1" noTextEdit="1"/>
              </p:cNvSpPr>
              <p:nvPr/>
            </p:nvSpPr>
            <p:spPr>
              <a:xfrm>
                <a:off x="1066800" y="127000"/>
                <a:ext cx="9004300" cy="6350778"/>
              </a:xfrm>
              <a:prstGeom prst="rect">
                <a:avLst/>
              </a:prstGeom>
              <a:blipFill rotWithShape="0">
                <a:blip r:embed="rId2"/>
                <a:stretch>
                  <a:fillRect l="-2031" t="-1344"/>
                </a:stretch>
              </a:blipFill>
            </p:spPr>
            <p:txBody>
              <a:bodyPr/>
              <a:lstStyle/>
              <a:p>
                <a:r>
                  <a:rPr lang="sv-SE">
                    <a:noFill/>
                  </a:rPr>
                  <a:t> </a:t>
                </a:r>
              </a:p>
            </p:txBody>
          </p:sp>
        </mc:Fallback>
      </mc:AlternateContent>
    </p:spTree>
    <p:extLst>
      <p:ext uri="{BB962C8B-B14F-4D97-AF65-F5344CB8AC3E}">
        <p14:creationId xmlns:p14="http://schemas.microsoft.com/office/powerpoint/2010/main" val="13491224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F7C3FE0-6EB4-418C-82E7-2F09A4F41151}" type="slidenum">
              <a:rPr lang="sv-SE" smtClean="0"/>
              <a:t>13</a:t>
            </a:fld>
            <a:endParaRPr lang="sv-SE" dirty="0"/>
          </a:p>
        </p:txBody>
      </p:sp>
      <mc:AlternateContent xmlns:mc="http://schemas.openxmlformats.org/markup-compatibility/2006" xmlns:a14="http://schemas.microsoft.com/office/drawing/2010/main">
        <mc:Choice Requires="a14">
          <p:sp>
            <p:nvSpPr>
              <p:cNvPr id="5" name="Rektangel 4"/>
              <p:cNvSpPr/>
              <p:nvPr/>
            </p:nvSpPr>
            <p:spPr>
              <a:xfrm>
                <a:off x="2374900" y="1333802"/>
                <a:ext cx="7861300" cy="3664080"/>
              </a:xfrm>
              <a:prstGeom prst="rect">
                <a:avLst/>
              </a:prstGeom>
            </p:spPr>
            <p:txBody>
              <a:bodyPr wrap="square">
                <a:spAutoFit/>
              </a:bodyPr>
              <a:lstStyle/>
              <a:p>
                <a:pPr>
                  <a:lnSpc>
                    <a:spcPct val="107000"/>
                  </a:lnSpc>
                  <a:spcAft>
                    <a:spcPts val="800"/>
                  </a:spcAft>
                </a:pPr>
                <a:r>
                  <a:rPr lang="en-US" sz="4800" b="1" dirty="0" smtClean="0">
                    <a:solidFill>
                      <a:schemeClr val="accent5"/>
                    </a:solidFill>
                    <a:effectLst/>
                    <a:latin typeface="Calibri" panose="020F0502020204030204" pitchFamily="34" charset="0"/>
                    <a:ea typeface="Times New Roman" panose="02020603050405020304" pitchFamily="18" charset="0"/>
                    <a:cs typeface="Times New Roman" panose="02020603050405020304" pitchFamily="18" charset="0"/>
                  </a:rPr>
                  <a:t>This constraint is not binding:</a:t>
                </a:r>
              </a:p>
              <a:p>
                <a:pPr>
                  <a:lnSpc>
                    <a:spcPct val="107000"/>
                  </a:lnSpc>
                  <a:spcAft>
                    <a:spcPts val="800"/>
                  </a:spcAft>
                </a:pPr>
                <a:endParaRPr lang="en-US" sz="4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sv-SE" sz="4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sv-SE" sz="4800" i="1">
                          <a:effectLst/>
                          <a:latin typeface="Cambria Math" panose="02040503050406030204" pitchFamily="18" charset="0"/>
                          <a:ea typeface="Times New Roman" panose="02020603050405020304" pitchFamily="18" charset="0"/>
                          <a:cs typeface="Times New Roman" panose="02020603050405020304" pitchFamily="18" charset="0"/>
                        </a:rPr>
                        <m:t>𝑆</m:t>
                      </m:r>
                      <m:r>
                        <a:rPr lang="sv-SE" sz="4800" i="1">
                          <a:effectLst/>
                          <a:latin typeface="Cambria Math" panose="02040503050406030204" pitchFamily="18" charset="0"/>
                          <a:ea typeface="Times New Roman" panose="02020603050405020304" pitchFamily="18" charset="0"/>
                          <a:cs typeface="Times New Roman" panose="02020603050405020304" pitchFamily="18" charset="0"/>
                        </a:rPr>
                        <m:t>&lt;</m:t>
                      </m:r>
                      <m:r>
                        <a:rPr lang="sv-SE" sz="4800" i="1">
                          <a:effectLst/>
                          <a:latin typeface="Cambria Math" panose="02040503050406030204" pitchFamily="18" charset="0"/>
                          <a:ea typeface="Times New Roman" panose="02020603050405020304" pitchFamily="18" charset="0"/>
                          <a:cs typeface="Times New Roman" panose="02020603050405020304" pitchFamily="18" charset="0"/>
                        </a:rPr>
                        <m:t>𝐹</m:t>
                      </m:r>
                      <m:r>
                        <a:rPr lang="sv-SE" sz="4800" i="1">
                          <a:effectLst/>
                          <a:latin typeface="Cambria Math" panose="02040503050406030204" pitchFamily="18" charset="0"/>
                          <a:ea typeface="Times New Roman" panose="02020603050405020304" pitchFamily="18" charset="0"/>
                          <a:cs typeface="Times New Roman" panose="02020603050405020304" pitchFamily="18" charset="0"/>
                        </a:rPr>
                        <m:t>+</m:t>
                      </m:r>
                      <m:r>
                        <a:rPr lang="sv-SE" sz="4800" i="1">
                          <a:effectLst/>
                          <a:latin typeface="Cambria Math" panose="02040503050406030204" pitchFamily="18" charset="0"/>
                          <a:ea typeface="Times New Roman" panose="02020603050405020304" pitchFamily="18" charset="0"/>
                          <a:cs typeface="Times New Roman" panose="02020603050405020304" pitchFamily="18" charset="0"/>
                        </a:rPr>
                        <m:t>h</m:t>
                      </m:r>
                    </m:oMath>
                  </m:oMathPara>
                </a14:m>
                <a:endParaRPr lang="sv-SE" sz="4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ktangel 4"/>
              <p:cNvSpPr>
                <a:spLocks noRot="1" noChangeAspect="1" noMove="1" noResize="1" noEditPoints="1" noAdjustHandles="1" noChangeArrowheads="1" noChangeShapeType="1" noTextEdit="1"/>
              </p:cNvSpPr>
              <p:nvPr/>
            </p:nvSpPr>
            <p:spPr>
              <a:xfrm>
                <a:off x="2374900" y="1333802"/>
                <a:ext cx="7861300" cy="3664080"/>
              </a:xfrm>
              <a:prstGeom prst="rect">
                <a:avLst/>
              </a:prstGeom>
              <a:blipFill rotWithShape="0">
                <a:blip r:embed="rId2"/>
                <a:stretch>
                  <a:fillRect l="-3569" t="-3328" r="-621"/>
                </a:stretch>
              </a:blipFill>
            </p:spPr>
            <p:txBody>
              <a:bodyPr/>
              <a:lstStyle/>
              <a:p>
                <a:r>
                  <a:rPr lang="sv-SE">
                    <a:noFill/>
                  </a:rPr>
                  <a:t> </a:t>
                </a:r>
              </a:p>
            </p:txBody>
          </p:sp>
        </mc:Fallback>
      </mc:AlternateContent>
    </p:spTree>
    <p:extLst>
      <p:ext uri="{BB962C8B-B14F-4D97-AF65-F5344CB8AC3E}">
        <p14:creationId xmlns:p14="http://schemas.microsoft.com/office/powerpoint/2010/main" val="37205369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F7C3FE0-6EB4-418C-82E7-2F09A4F41151}" type="slidenum">
              <a:rPr lang="sv-SE" smtClean="0"/>
              <a:t>14</a:t>
            </a:fld>
            <a:endParaRPr lang="sv-SE"/>
          </a:p>
        </p:txBody>
      </p:sp>
      <mc:AlternateContent xmlns:mc="http://schemas.openxmlformats.org/markup-compatibility/2006" xmlns:a14="http://schemas.microsoft.com/office/drawing/2010/main">
        <mc:Choice Requires="a14">
          <p:sp>
            <p:nvSpPr>
              <p:cNvPr id="5" name="Rektangel 4"/>
              <p:cNvSpPr/>
              <p:nvPr/>
            </p:nvSpPr>
            <p:spPr>
              <a:xfrm>
                <a:off x="2705100" y="891173"/>
                <a:ext cx="6096000" cy="4499052"/>
              </a:xfrm>
              <a:prstGeom prst="rect">
                <a:avLst/>
              </a:prstGeom>
            </p:spPr>
            <p:txBody>
              <a:bodyPr>
                <a:spAutoFit/>
              </a:bodyPr>
              <a:lstStyle/>
              <a:p>
                <a:pPr>
                  <a:lnSpc>
                    <a:spcPct val="107000"/>
                  </a:lnSpc>
                  <a:spcAft>
                    <a:spcPts val="800"/>
                  </a:spcAft>
                </a:pPr>
                <a:r>
                  <a:rPr lang="en-US" sz="3200" b="1" dirty="0" smtClean="0">
                    <a:solidFill>
                      <a:schemeClr val="accent5"/>
                    </a:solidFill>
                    <a:effectLst/>
                    <a:latin typeface="Calibri" panose="020F0502020204030204" pitchFamily="34" charset="0"/>
                    <a:ea typeface="Times New Roman" panose="02020603050405020304" pitchFamily="18" charset="0"/>
                    <a:cs typeface="Times New Roman" panose="02020603050405020304" pitchFamily="18" charset="0"/>
                  </a:rPr>
                  <a:t>Cost function assumptions:</a:t>
                </a:r>
                <a:endParaRPr lang="sv-SE" sz="3200" b="1"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sSubSup>
                        <m:sSubSupPr>
                          <m:ctrlPr>
                            <a:rPr lang="sv-SE" sz="32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2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sv-SE" sz="3200" i="1">
                              <a:effectLst/>
                              <a:latin typeface="Cambria Math" panose="02040503050406030204" pitchFamily="18" charset="0"/>
                              <a:ea typeface="Calibri" panose="020F0502020204030204" pitchFamily="34" charset="0"/>
                              <a:cs typeface="Times New Roman" panose="02020603050405020304" pitchFamily="18" charset="0"/>
                            </a:rPr>
                            <m:t>𝐹</m:t>
                          </m:r>
                        </m:sub>
                        <m:sup>
                          <m:r>
                            <a:rPr lang="sv-SE" sz="3200"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200" i="1">
                          <a:effectLst/>
                          <a:latin typeface="Cambria Math" panose="02040503050406030204" pitchFamily="18" charset="0"/>
                          <a:ea typeface="Calibri" panose="020F0502020204030204" pitchFamily="34" charset="0"/>
                          <a:cs typeface="Times New Roman" panose="02020603050405020304" pitchFamily="18" charset="0"/>
                        </a:rPr>
                        <m:t>&gt;0</m:t>
                      </m:r>
                    </m:oMath>
                  </m:oMathPara>
                </a14:m>
                <a:endParaRPr lang="sv-SE"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sSubSup>
                        <m:sSubSupPr>
                          <m:ctrlPr>
                            <a:rPr lang="sv-SE" sz="32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2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sv-SE" sz="3200" i="1">
                              <a:effectLst/>
                              <a:latin typeface="Cambria Math" panose="02040503050406030204" pitchFamily="18" charset="0"/>
                              <a:ea typeface="Calibri" panose="020F0502020204030204" pitchFamily="34" charset="0"/>
                              <a:cs typeface="Times New Roman" panose="02020603050405020304" pitchFamily="18" charset="0"/>
                            </a:rPr>
                            <m:t>𝐹</m:t>
                          </m:r>
                        </m:sub>
                        <m:sup>
                          <m:r>
                            <a:rPr lang="sv-SE" sz="3200"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200" i="1">
                          <a:effectLst/>
                          <a:latin typeface="Cambria Math" panose="02040503050406030204" pitchFamily="18" charset="0"/>
                          <a:ea typeface="Calibri" panose="020F0502020204030204" pitchFamily="34" charset="0"/>
                          <a:cs typeface="Times New Roman" panose="02020603050405020304" pitchFamily="18" charset="0"/>
                        </a:rPr>
                        <m:t>&gt;0</m:t>
                      </m:r>
                    </m:oMath>
                  </m:oMathPara>
                </a14:m>
                <a:endParaRPr lang="sv-SE"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sv-SE" sz="3200" i="1">
                          <a:effectLst/>
                          <a:latin typeface="Cambria Math" panose="02040503050406030204" pitchFamily="18" charset="0"/>
                          <a:ea typeface="Calibri" panose="020F0502020204030204" pitchFamily="34" charset="0"/>
                          <a:cs typeface="Times New Roman" panose="02020603050405020304" pitchFamily="18" charset="0"/>
                        </a:rPr>
                        <m:t> </m:t>
                      </m:r>
                      <m:sSubSup>
                        <m:sSubSupPr>
                          <m:ctrlPr>
                            <a:rPr lang="sv-SE" sz="32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2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sv-SE" sz="3200" i="1">
                              <a:effectLst/>
                              <a:latin typeface="Cambria Math" panose="02040503050406030204" pitchFamily="18" charset="0"/>
                              <a:ea typeface="Calibri" panose="020F0502020204030204" pitchFamily="34" charset="0"/>
                              <a:cs typeface="Times New Roman" panose="02020603050405020304" pitchFamily="18" charset="0"/>
                            </a:rPr>
                            <m:t>h</m:t>
                          </m:r>
                        </m:sub>
                        <m:sup>
                          <m:r>
                            <a:rPr lang="sv-SE" sz="3200"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200" i="1">
                          <a:effectLst/>
                          <a:latin typeface="Cambria Math" panose="02040503050406030204" pitchFamily="18" charset="0"/>
                          <a:ea typeface="Calibri" panose="020F0502020204030204" pitchFamily="34" charset="0"/>
                          <a:cs typeface="Times New Roman" panose="02020603050405020304" pitchFamily="18" charset="0"/>
                        </a:rPr>
                        <m:t>&gt;0</m:t>
                      </m:r>
                    </m:oMath>
                  </m:oMathPara>
                </a14:m>
                <a:endParaRPr lang="sv-SE"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sSubSup>
                        <m:sSubSupPr>
                          <m:ctrlPr>
                            <a:rPr lang="sv-SE" sz="32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2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sv-SE" sz="3200" i="1">
                              <a:effectLst/>
                              <a:latin typeface="Cambria Math" panose="02040503050406030204" pitchFamily="18" charset="0"/>
                              <a:ea typeface="Calibri" panose="020F0502020204030204" pitchFamily="34" charset="0"/>
                              <a:cs typeface="Times New Roman" panose="02020603050405020304" pitchFamily="18" charset="0"/>
                            </a:rPr>
                            <m:t>h</m:t>
                          </m:r>
                        </m:sub>
                        <m:sup>
                          <m:r>
                            <a:rPr lang="sv-SE" sz="3200"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200" i="1">
                          <a:effectLst/>
                          <a:latin typeface="Cambria Math" panose="02040503050406030204" pitchFamily="18" charset="0"/>
                          <a:ea typeface="Calibri" panose="020F0502020204030204" pitchFamily="34" charset="0"/>
                          <a:cs typeface="Times New Roman" panose="02020603050405020304" pitchFamily="18" charset="0"/>
                        </a:rPr>
                        <m:t>&gt;0</m:t>
                      </m:r>
                    </m:oMath>
                  </m:oMathPara>
                </a14:m>
                <a:endParaRPr lang="sv-SE"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sSubSup>
                        <m:sSubSupPr>
                          <m:ctrlPr>
                            <a:rPr lang="sv-SE" sz="32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2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sv-SE" sz="3200" i="1">
                              <a:effectLst/>
                              <a:latin typeface="Cambria Math" panose="02040503050406030204" pitchFamily="18" charset="0"/>
                              <a:ea typeface="Calibri" panose="020F0502020204030204" pitchFamily="34" charset="0"/>
                              <a:cs typeface="Times New Roman" panose="02020603050405020304" pitchFamily="18" charset="0"/>
                            </a:rPr>
                            <m:t>𝑆</m:t>
                          </m:r>
                        </m:sub>
                        <m:sup>
                          <m:r>
                            <a:rPr lang="sv-SE" sz="3200"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200" i="1">
                          <a:effectLst/>
                          <a:latin typeface="Cambria Math" panose="02040503050406030204" pitchFamily="18" charset="0"/>
                          <a:ea typeface="Calibri" panose="020F0502020204030204" pitchFamily="34" charset="0"/>
                          <a:cs typeface="Times New Roman" panose="02020603050405020304" pitchFamily="18" charset="0"/>
                        </a:rPr>
                        <m:t>&gt;0</m:t>
                      </m:r>
                    </m:oMath>
                  </m:oMathPara>
                </a14:m>
                <a:endParaRPr lang="sv-SE"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sSubSup>
                        <m:sSubSupPr>
                          <m:ctrlPr>
                            <a:rPr lang="sv-SE" sz="32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2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sv-SE" sz="3200" i="1">
                              <a:effectLst/>
                              <a:latin typeface="Cambria Math" panose="02040503050406030204" pitchFamily="18" charset="0"/>
                              <a:ea typeface="Calibri" panose="020F0502020204030204" pitchFamily="34" charset="0"/>
                              <a:cs typeface="Times New Roman" panose="02020603050405020304" pitchFamily="18" charset="0"/>
                            </a:rPr>
                            <m:t>𝑆</m:t>
                          </m:r>
                        </m:sub>
                        <m:sup>
                          <m:r>
                            <a:rPr lang="sv-SE" sz="3200"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200" i="1">
                          <a:effectLst/>
                          <a:latin typeface="Cambria Math" panose="02040503050406030204" pitchFamily="18" charset="0"/>
                          <a:ea typeface="Calibri" panose="020F0502020204030204" pitchFamily="34" charset="0"/>
                          <a:cs typeface="Times New Roman" panose="02020603050405020304" pitchFamily="18" charset="0"/>
                        </a:rPr>
                        <m:t>&gt;0</m:t>
                      </m:r>
                    </m:oMath>
                  </m:oMathPara>
                </a14:m>
                <a:endParaRPr lang="sv-SE"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ktangel 4"/>
              <p:cNvSpPr>
                <a:spLocks noRot="1" noChangeAspect="1" noMove="1" noResize="1" noEditPoints="1" noAdjustHandles="1" noChangeArrowheads="1" noChangeShapeType="1" noTextEdit="1"/>
              </p:cNvSpPr>
              <p:nvPr/>
            </p:nvSpPr>
            <p:spPr>
              <a:xfrm>
                <a:off x="2705100" y="891173"/>
                <a:ext cx="6096000" cy="4499052"/>
              </a:xfrm>
              <a:prstGeom prst="rect">
                <a:avLst/>
              </a:prstGeom>
              <a:blipFill rotWithShape="0">
                <a:blip r:embed="rId2"/>
                <a:stretch>
                  <a:fillRect l="-2600" t="-1491"/>
                </a:stretch>
              </a:blipFill>
            </p:spPr>
            <p:txBody>
              <a:bodyPr/>
              <a:lstStyle/>
              <a:p>
                <a:r>
                  <a:rPr lang="sv-SE">
                    <a:noFill/>
                  </a:rPr>
                  <a:t> </a:t>
                </a:r>
              </a:p>
            </p:txBody>
          </p:sp>
        </mc:Fallback>
      </mc:AlternateContent>
    </p:spTree>
    <p:extLst>
      <p:ext uri="{BB962C8B-B14F-4D97-AF65-F5344CB8AC3E}">
        <p14:creationId xmlns:p14="http://schemas.microsoft.com/office/powerpoint/2010/main" val="1024796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F7C3FE0-6EB4-418C-82E7-2F09A4F41151}" type="slidenum">
              <a:rPr lang="sv-SE" smtClean="0"/>
              <a:t>15</a:t>
            </a:fld>
            <a:endParaRPr lang="sv-SE"/>
          </a:p>
        </p:txBody>
      </p:sp>
      <mc:AlternateContent xmlns:mc="http://schemas.openxmlformats.org/markup-compatibility/2006" xmlns:a14="http://schemas.microsoft.com/office/drawing/2010/main">
        <mc:Choice Requires="a14">
          <p:sp>
            <p:nvSpPr>
              <p:cNvPr id="5" name="Rektangel 4"/>
              <p:cNvSpPr/>
              <p:nvPr/>
            </p:nvSpPr>
            <p:spPr>
              <a:xfrm>
                <a:off x="292100" y="649032"/>
                <a:ext cx="11671300" cy="3619389"/>
              </a:xfrm>
              <a:prstGeom prst="rect">
                <a:avLst/>
              </a:prstGeom>
            </p:spPr>
            <p:txBody>
              <a:bodyPr wrap="square">
                <a:spAutoFit/>
              </a:bodyPr>
              <a:lstStyle/>
              <a:p>
                <a:pPr>
                  <a:lnSpc>
                    <a:spcPct val="107000"/>
                  </a:lnSpc>
                  <a:spcAft>
                    <a:spcPts val="800"/>
                  </a:spcAft>
                </a:pPr>
                <a:r>
                  <a:rPr lang="en-US" sz="3600" b="1" dirty="0" smtClean="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The Lagrange function, L, </a:t>
                </a:r>
                <a14:m>
                  <m:oMath xmlns:m="http://schemas.openxmlformats.org/officeDocument/2006/math">
                    <m:r>
                      <a:rPr lang="sv-SE" sz="3600" b="1" i="0" smtClean="0">
                        <a:solidFill>
                          <a:schemeClr val="accent5"/>
                        </a:solidFill>
                        <a:effectLst/>
                        <a:latin typeface="Cambria Math" panose="02040503050406030204" pitchFamily="18" charset="0"/>
                        <a:ea typeface="Calibri" panose="020F0502020204030204" pitchFamily="34" charset="0"/>
                        <a:cs typeface="Times New Roman" panose="02020603050405020304" pitchFamily="18" charset="0"/>
                      </a:rPr>
                      <m:t>𝐢𝐬</m:t>
                    </m:r>
                    <m:r>
                      <a:rPr lang="sv-SE" sz="3600" b="1" i="0" smtClean="0">
                        <a:solidFill>
                          <a:schemeClr val="accent5"/>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sv-SE" sz="3600" b="1" i="1" dirty="0" smtClean="0">
                  <a:solidFill>
                    <a:schemeClr val="accent5"/>
                  </a:solidFill>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sv-SE" sz="3600" i="1" dirty="0" smtClean="0">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sv-SE" sz="3600"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i="1">
                              <a:effectLst/>
                              <a:latin typeface="Cambria Math" panose="02040503050406030204" pitchFamily="18" charset="0"/>
                              <a:ea typeface="Calibri" panose="020F0502020204030204" pitchFamily="34" charset="0"/>
                              <a:cs typeface="Times New Roman" panose="02020603050405020304" pitchFamily="18" charset="0"/>
                            </a:rPr>
                            <m:t>𝑘</m:t>
                          </m:r>
                        </m:e>
                        <m:sub>
                          <m:r>
                            <a:rPr lang="sv-SE" sz="3600" i="1">
                              <a:effectLst/>
                              <a:latin typeface="Cambria Math" panose="02040503050406030204" pitchFamily="18" charset="0"/>
                              <a:ea typeface="Calibri" panose="020F0502020204030204" pitchFamily="34" charset="0"/>
                              <a:cs typeface="Times New Roman" panose="02020603050405020304" pitchFamily="18" charset="0"/>
                            </a:rPr>
                            <m:t>𝜋</m:t>
                          </m:r>
                        </m:sub>
                      </m:sSub>
                      <m:d>
                        <m:d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sv-SE" sz="3600" i="1">
                                  <a:effectLst/>
                                  <a:latin typeface="Cambria Math" panose="02040503050406030204" pitchFamily="18" charset="0"/>
                                  <a:ea typeface="Calibri" panose="020F0502020204030204" pitchFamily="34" charset="0"/>
                                  <a:cs typeface="Times New Roman" panose="02020603050405020304" pitchFamily="18" charset="0"/>
                                </a:rPr>
                                <m:t>𝐹</m:t>
                              </m:r>
                            </m:sub>
                          </m:sSub>
                          <m:d>
                            <m:d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sv-SE" sz="3600" i="1">
                                  <a:effectLst/>
                                  <a:latin typeface="Cambria Math" panose="02040503050406030204" pitchFamily="18" charset="0"/>
                                  <a:ea typeface="Calibri" panose="020F0502020204030204" pitchFamily="34" charset="0"/>
                                  <a:cs typeface="Times New Roman" panose="02020603050405020304" pitchFamily="18" charset="0"/>
                                </a:rPr>
                                <m:t>𝐹</m:t>
                              </m:r>
                            </m:e>
                          </m:d>
                          <m:r>
                            <a:rPr lang="sv-SE" sz="3600"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sv-SE" sz="3600" i="1">
                                  <a:effectLst/>
                                  <a:latin typeface="Cambria Math" panose="02040503050406030204" pitchFamily="18" charset="0"/>
                                  <a:ea typeface="Calibri" panose="020F0502020204030204" pitchFamily="34" charset="0"/>
                                  <a:cs typeface="Times New Roman" panose="02020603050405020304" pitchFamily="18" charset="0"/>
                                </a:rPr>
                                <m:t>h</m:t>
                              </m:r>
                            </m:sub>
                          </m:sSub>
                          <m:d>
                            <m:d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sv-SE" sz="3600" i="1">
                                  <a:effectLst/>
                                  <a:latin typeface="Cambria Math" panose="02040503050406030204" pitchFamily="18" charset="0"/>
                                  <a:ea typeface="Calibri" panose="020F0502020204030204" pitchFamily="34" charset="0"/>
                                  <a:cs typeface="Times New Roman" panose="02020603050405020304" pitchFamily="18" charset="0"/>
                                </a:rPr>
                                <m:t>h</m:t>
                              </m:r>
                            </m:e>
                          </m:d>
                          <m:r>
                            <a:rPr lang="sv-SE" sz="3600"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sv-SE" sz="3600" i="1">
                                  <a:effectLst/>
                                  <a:latin typeface="Cambria Math" panose="02040503050406030204" pitchFamily="18" charset="0"/>
                                  <a:ea typeface="Calibri" panose="020F0502020204030204" pitchFamily="34" charset="0"/>
                                  <a:cs typeface="Times New Roman" panose="02020603050405020304" pitchFamily="18" charset="0"/>
                                </a:rPr>
                                <m:t>𝑆</m:t>
                              </m:r>
                            </m:sub>
                          </m:sSub>
                          <m:d>
                            <m:d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sv-SE" sz="3600" i="1">
                                  <a:effectLst/>
                                  <a:latin typeface="Cambria Math" panose="02040503050406030204" pitchFamily="18" charset="0"/>
                                  <a:ea typeface="Calibri" panose="020F0502020204030204" pitchFamily="34" charset="0"/>
                                  <a:cs typeface="Times New Roman" panose="02020603050405020304" pitchFamily="18" charset="0"/>
                                </a:rPr>
                                <m:t>𝑆</m:t>
                              </m:r>
                            </m:e>
                          </m:d>
                        </m:e>
                      </m:d>
                      <m:r>
                        <a:rPr lang="sv-SE" sz="36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sv-SE" sz="3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i="1">
                              <a:effectLst/>
                              <a:latin typeface="Cambria Math" panose="02040503050406030204" pitchFamily="18" charset="0"/>
                              <a:ea typeface="Calibri" panose="020F0502020204030204" pitchFamily="34" charset="0"/>
                              <a:cs typeface="Times New Roman" panose="02020603050405020304" pitchFamily="18" charset="0"/>
                            </a:rPr>
                            <m:t>𝑘</m:t>
                          </m:r>
                        </m:e>
                        <m:sub>
                          <m:r>
                            <a:rPr lang="sv-SE" sz="3600" i="1">
                              <a:effectLst/>
                              <a:latin typeface="Cambria Math" panose="02040503050406030204" pitchFamily="18" charset="0"/>
                              <a:ea typeface="Calibri" panose="020F0502020204030204" pitchFamily="34" charset="0"/>
                              <a:cs typeface="Times New Roman" panose="02020603050405020304" pitchFamily="18" charset="0"/>
                            </a:rPr>
                            <m:t>𝐺</m:t>
                          </m:r>
                        </m:sub>
                      </m:sSub>
                      <m:d>
                        <m:d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dPr>
                        <m:e>
                          <m:d>
                            <m:d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sv-SE" sz="3600" i="1">
                                  <a:effectLst/>
                                  <a:latin typeface="Cambria Math" panose="02040503050406030204" pitchFamily="18" charset="0"/>
                                  <a:ea typeface="Calibri" panose="020F0502020204030204" pitchFamily="34" charset="0"/>
                                  <a:cs typeface="Times New Roman" panose="02020603050405020304" pitchFamily="18" charset="0"/>
                                </a:rPr>
                                <m:t>1+</m:t>
                              </m:r>
                              <m:sSub>
                                <m:sSub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i="1">
                                      <a:effectLst/>
                                      <a:latin typeface="Cambria Math" panose="02040503050406030204" pitchFamily="18" charset="0"/>
                                      <a:ea typeface="Calibri" panose="020F0502020204030204" pitchFamily="34" charset="0"/>
                                      <a:cs typeface="Times New Roman" panose="02020603050405020304" pitchFamily="18" charset="0"/>
                                    </a:rPr>
                                    <m:t>𝛼</m:t>
                                  </m:r>
                                </m:e>
                                <m:sub>
                                  <m:r>
                                    <a:rPr lang="sv-SE" sz="3600" i="1">
                                      <a:effectLst/>
                                      <a:latin typeface="Cambria Math" panose="02040503050406030204" pitchFamily="18" charset="0"/>
                                      <a:ea typeface="Calibri" panose="020F0502020204030204" pitchFamily="34" charset="0"/>
                                      <a:cs typeface="Times New Roman" panose="02020603050405020304" pitchFamily="18" charset="0"/>
                                    </a:rPr>
                                    <m:t>𝐹</m:t>
                                  </m:r>
                                </m:sub>
                              </m:sSub>
                            </m:e>
                          </m:d>
                          <m:r>
                            <a:rPr lang="sv-SE" sz="3600" i="1">
                              <a:effectLst/>
                              <a:latin typeface="Cambria Math" panose="02040503050406030204" pitchFamily="18" charset="0"/>
                              <a:ea typeface="Calibri" panose="020F0502020204030204" pitchFamily="34" charset="0"/>
                              <a:cs typeface="Times New Roman" panose="02020603050405020304" pitchFamily="18" charset="0"/>
                            </a:rPr>
                            <m:t>𝐹</m:t>
                          </m:r>
                          <m:r>
                            <a:rPr lang="sv-SE" sz="3600"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i="1">
                                  <a:effectLst/>
                                  <a:latin typeface="Cambria Math" panose="02040503050406030204" pitchFamily="18" charset="0"/>
                                  <a:ea typeface="Calibri" panose="020F0502020204030204" pitchFamily="34" charset="0"/>
                                  <a:cs typeface="Times New Roman" panose="02020603050405020304" pitchFamily="18" charset="0"/>
                                </a:rPr>
                                <m:t>𝛼</m:t>
                              </m:r>
                            </m:e>
                            <m:sub>
                              <m:r>
                                <a:rPr lang="sv-SE" sz="3600" i="1">
                                  <a:effectLst/>
                                  <a:latin typeface="Cambria Math" panose="02040503050406030204" pitchFamily="18" charset="0"/>
                                  <a:ea typeface="Calibri" panose="020F0502020204030204" pitchFamily="34" charset="0"/>
                                  <a:cs typeface="Times New Roman" panose="02020603050405020304" pitchFamily="18" charset="0"/>
                                </a:rPr>
                                <m:t>h</m:t>
                              </m:r>
                            </m:sub>
                          </m:sSub>
                          <m:r>
                            <a:rPr lang="sv-SE" sz="3600" i="1">
                              <a:effectLst/>
                              <a:latin typeface="Cambria Math" panose="02040503050406030204" pitchFamily="18" charset="0"/>
                              <a:ea typeface="Calibri" panose="020F0502020204030204" pitchFamily="34" charset="0"/>
                              <a:cs typeface="Times New Roman" panose="02020603050405020304" pitchFamily="18" charset="0"/>
                            </a:rPr>
                            <m:t>h</m:t>
                          </m:r>
                          <m:r>
                            <a:rPr lang="sv-SE" sz="3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i="1">
                                  <a:effectLst/>
                                  <a:latin typeface="Cambria Math" panose="02040503050406030204" pitchFamily="18" charset="0"/>
                                  <a:ea typeface="Calibri" panose="020F0502020204030204" pitchFamily="34" charset="0"/>
                                  <a:cs typeface="Times New Roman" panose="02020603050405020304" pitchFamily="18" charset="0"/>
                                </a:rPr>
                                <m:t>𝛼</m:t>
                              </m:r>
                            </m:e>
                            <m:sub>
                              <m:r>
                                <a:rPr lang="sv-SE" sz="3600" i="1">
                                  <a:effectLst/>
                                  <a:latin typeface="Cambria Math" panose="02040503050406030204" pitchFamily="18" charset="0"/>
                                  <a:ea typeface="Calibri" panose="020F0502020204030204" pitchFamily="34" charset="0"/>
                                  <a:cs typeface="Times New Roman" panose="02020603050405020304" pitchFamily="18" charset="0"/>
                                </a:rPr>
                                <m:t>𝑆</m:t>
                              </m:r>
                            </m:sub>
                          </m:sSub>
                          <m:r>
                            <a:rPr lang="sv-SE" sz="3600" i="1">
                              <a:effectLst/>
                              <a:latin typeface="Cambria Math" panose="02040503050406030204" pitchFamily="18" charset="0"/>
                              <a:ea typeface="Calibri" panose="020F0502020204030204" pitchFamily="34" charset="0"/>
                              <a:cs typeface="Times New Roman" panose="02020603050405020304" pitchFamily="18" charset="0"/>
                            </a:rPr>
                            <m:t>𝑆</m:t>
                          </m:r>
                        </m:e>
                      </m:d>
                    </m:oMath>
                  </m:oMathPara>
                </a14:m>
                <a:endParaRPr lang="sv-SE" sz="3600" i="1" dirty="0" smtClean="0">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sv-SE" sz="3600" i="1">
                          <a:effectLst/>
                          <a:latin typeface="Cambria Math" panose="02040503050406030204" pitchFamily="18" charset="0"/>
                          <a:ea typeface="Calibri" panose="020F0502020204030204" pitchFamily="34" charset="0"/>
                          <a:cs typeface="Times New Roman" panose="02020603050405020304" pitchFamily="18" charset="0"/>
                        </a:rPr>
                        <m:t>+</m:t>
                      </m:r>
                      <m:r>
                        <a:rPr lang="sv-SE" sz="3600" i="1">
                          <a:effectLst/>
                          <a:latin typeface="Cambria Math" panose="02040503050406030204" pitchFamily="18" charset="0"/>
                          <a:ea typeface="Calibri" panose="020F0502020204030204" pitchFamily="34" charset="0"/>
                          <a:cs typeface="Times New Roman" panose="02020603050405020304" pitchFamily="18" charset="0"/>
                        </a:rPr>
                        <m:t>𝜆</m:t>
                      </m:r>
                      <m:d>
                        <m:d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sv-SE" sz="3600" i="1">
                              <a:effectLst/>
                              <a:latin typeface="Cambria Math" panose="02040503050406030204" pitchFamily="18" charset="0"/>
                              <a:ea typeface="Calibri" panose="020F0502020204030204" pitchFamily="34" charset="0"/>
                              <a:cs typeface="Times New Roman" panose="02020603050405020304" pitchFamily="18" charset="0"/>
                            </a:rPr>
                            <m:t>𝐹</m:t>
                          </m:r>
                          <m:r>
                            <a:rPr lang="sv-SE" sz="3600" i="1">
                              <a:effectLst/>
                              <a:latin typeface="Cambria Math" panose="02040503050406030204" pitchFamily="18" charset="0"/>
                              <a:ea typeface="Calibri" panose="020F0502020204030204" pitchFamily="34" charset="0"/>
                              <a:cs typeface="Times New Roman" panose="02020603050405020304" pitchFamily="18" charset="0"/>
                            </a:rPr>
                            <m:t>+</m:t>
                          </m:r>
                          <m:r>
                            <a:rPr lang="sv-SE" sz="3600" i="1">
                              <a:effectLst/>
                              <a:latin typeface="Cambria Math" panose="02040503050406030204" pitchFamily="18" charset="0"/>
                              <a:ea typeface="Calibri" panose="020F0502020204030204" pitchFamily="34" charset="0"/>
                              <a:cs typeface="Times New Roman" panose="02020603050405020304" pitchFamily="18" charset="0"/>
                            </a:rPr>
                            <m:t>h</m:t>
                          </m:r>
                          <m:r>
                            <a:rPr lang="sv-SE" sz="3600" i="1">
                              <a:effectLst/>
                              <a:latin typeface="Cambria Math" panose="02040503050406030204" pitchFamily="18" charset="0"/>
                              <a:ea typeface="Calibri" panose="020F0502020204030204" pitchFamily="34" charset="0"/>
                              <a:cs typeface="Times New Roman" panose="02020603050405020304" pitchFamily="18" charset="0"/>
                            </a:rPr>
                            <m:t>−</m:t>
                          </m:r>
                          <m:r>
                            <a:rPr lang="sv-SE" sz="3600" i="1">
                              <a:effectLst/>
                              <a:latin typeface="Cambria Math" panose="02040503050406030204" pitchFamily="18" charset="0"/>
                              <a:ea typeface="Calibri" panose="020F0502020204030204" pitchFamily="34" charset="0"/>
                              <a:cs typeface="Times New Roman" panose="02020603050405020304" pitchFamily="18" charset="0"/>
                            </a:rPr>
                            <m:t>𝑀</m:t>
                          </m:r>
                        </m:e>
                      </m:d>
                    </m:oMath>
                  </m:oMathPara>
                </a14:m>
                <a:endParaRPr lang="sv-SE" sz="3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ktangel 4"/>
              <p:cNvSpPr>
                <a:spLocks noRot="1" noChangeAspect="1" noMove="1" noResize="1" noEditPoints="1" noAdjustHandles="1" noChangeArrowheads="1" noChangeShapeType="1" noTextEdit="1"/>
              </p:cNvSpPr>
              <p:nvPr/>
            </p:nvSpPr>
            <p:spPr>
              <a:xfrm>
                <a:off x="292100" y="649032"/>
                <a:ext cx="11671300" cy="3619389"/>
              </a:xfrm>
              <a:prstGeom prst="rect">
                <a:avLst/>
              </a:prstGeom>
              <a:blipFill rotWithShape="0">
                <a:blip r:embed="rId2"/>
                <a:stretch>
                  <a:fillRect l="-1619" t="-2189"/>
                </a:stretch>
              </a:blipFill>
            </p:spPr>
            <p:txBody>
              <a:bodyPr/>
              <a:lstStyle/>
              <a:p>
                <a:r>
                  <a:rPr lang="sv-SE">
                    <a:noFill/>
                  </a:rPr>
                  <a:t> </a:t>
                </a:r>
              </a:p>
            </p:txBody>
          </p:sp>
        </mc:Fallback>
      </mc:AlternateContent>
    </p:spTree>
    <p:extLst>
      <p:ext uri="{BB962C8B-B14F-4D97-AF65-F5344CB8AC3E}">
        <p14:creationId xmlns:p14="http://schemas.microsoft.com/office/powerpoint/2010/main" val="13267851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F7C3FE0-6EB4-418C-82E7-2F09A4F41151}" type="slidenum">
              <a:rPr lang="sv-SE" smtClean="0"/>
              <a:t>16</a:t>
            </a:fld>
            <a:endParaRPr lang="sv-SE"/>
          </a:p>
        </p:txBody>
      </p:sp>
      <mc:AlternateContent xmlns:mc="http://schemas.openxmlformats.org/markup-compatibility/2006" xmlns:a14="http://schemas.microsoft.com/office/drawing/2010/main">
        <mc:Choice Requires="a14">
          <p:sp>
            <p:nvSpPr>
              <p:cNvPr id="5" name="Rektangel 4"/>
              <p:cNvSpPr/>
              <p:nvPr/>
            </p:nvSpPr>
            <p:spPr>
              <a:xfrm>
                <a:off x="2514600" y="514771"/>
                <a:ext cx="6096000" cy="5495479"/>
              </a:xfrm>
              <a:prstGeom prst="rect">
                <a:avLst/>
              </a:prstGeom>
            </p:spPr>
            <p:txBody>
              <a:bodyPr>
                <a:spAutoFit/>
              </a:bodyPr>
              <a:lstStyle/>
              <a:p>
                <a:pPr>
                  <a:lnSpc>
                    <a:spcPct val="107000"/>
                  </a:lnSpc>
                  <a:spcAft>
                    <a:spcPts val="800"/>
                  </a:spcAft>
                </a:pPr>
                <a:r>
                  <a:rPr lang="en-US" sz="2400" b="1" dirty="0" smtClean="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The Kuhn Tucker conditions are:</a:t>
                </a:r>
              </a:p>
              <a:p>
                <a:pPr>
                  <a:lnSpc>
                    <a:spcPct val="107000"/>
                  </a:lnSpc>
                  <a:spcAft>
                    <a:spcPts val="800"/>
                  </a:spcAft>
                </a:pPr>
                <a:endParaRPr lang="sv-SE" sz="2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sv-SE" sz="2400" b="1" i="1">
                          <a:effectLst/>
                          <a:latin typeface="Cambria Math" panose="02040503050406030204" pitchFamily="18" charset="0"/>
                          <a:ea typeface="Calibri" panose="020F0502020204030204" pitchFamily="34" charset="0"/>
                          <a:cs typeface="Times New Roman" panose="02020603050405020304" pitchFamily="18" charset="0"/>
                        </a:rPr>
                        <m:t>𝑭</m:t>
                      </m:r>
                      <m:r>
                        <a:rPr lang="sv-SE" sz="2400" b="1" i="1">
                          <a:effectLst/>
                          <a:latin typeface="Cambria Math" panose="02040503050406030204" pitchFamily="18" charset="0"/>
                          <a:ea typeface="Calibri" panose="020F0502020204030204" pitchFamily="34" charset="0"/>
                          <a:cs typeface="Times New Roman" panose="02020603050405020304" pitchFamily="18" charset="0"/>
                        </a:rPr>
                        <m:t>≥</m:t>
                      </m:r>
                      <m:r>
                        <a:rPr lang="sv-SE" sz="2400" b="1" i="1">
                          <a:effectLst/>
                          <a:latin typeface="Cambria Math" panose="02040503050406030204" pitchFamily="18" charset="0"/>
                          <a:ea typeface="Calibri" panose="020F0502020204030204" pitchFamily="34" charset="0"/>
                          <a:cs typeface="Times New Roman" panose="02020603050405020304" pitchFamily="18" charset="0"/>
                        </a:rPr>
                        <m:t>𝟎</m:t>
                      </m:r>
                      <m:r>
                        <a:rPr lang="sv-SE" sz="2400" b="1" i="1">
                          <a:effectLst/>
                          <a:latin typeface="Cambria Math" panose="02040503050406030204" pitchFamily="18" charset="0"/>
                          <a:ea typeface="Calibri" panose="020F0502020204030204" pitchFamily="34" charset="0"/>
                          <a:cs typeface="Times New Roman" panose="02020603050405020304" pitchFamily="18" charset="0"/>
                        </a:rPr>
                        <m:t>;</m:t>
                      </m:r>
                      <m:r>
                        <a:rPr lang="sv-SE" sz="2400" b="1" i="1">
                          <a:effectLst/>
                          <a:latin typeface="Cambria Math" panose="02040503050406030204" pitchFamily="18" charset="0"/>
                          <a:ea typeface="Calibri" panose="020F0502020204030204" pitchFamily="34" charset="0"/>
                          <a:cs typeface="Times New Roman" panose="02020603050405020304" pitchFamily="18" charset="0"/>
                        </a:rPr>
                        <m:t>𝒉</m:t>
                      </m:r>
                      <m:r>
                        <a:rPr lang="sv-SE" sz="2400" b="1" i="1">
                          <a:effectLst/>
                          <a:latin typeface="Cambria Math" panose="02040503050406030204" pitchFamily="18" charset="0"/>
                          <a:ea typeface="Calibri" panose="020F0502020204030204" pitchFamily="34" charset="0"/>
                          <a:cs typeface="Times New Roman" panose="02020603050405020304" pitchFamily="18" charset="0"/>
                        </a:rPr>
                        <m:t>≥</m:t>
                      </m:r>
                      <m:r>
                        <a:rPr lang="sv-SE" sz="2400" b="1" i="1">
                          <a:effectLst/>
                          <a:latin typeface="Cambria Math" panose="02040503050406030204" pitchFamily="18" charset="0"/>
                          <a:ea typeface="Calibri" panose="020F0502020204030204" pitchFamily="34" charset="0"/>
                          <a:cs typeface="Times New Roman" panose="02020603050405020304" pitchFamily="18" charset="0"/>
                        </a:rPr>
                        <m:t>𝟎</m:t>
                      </m:r>
                      <m:r>
                        <a:rPr lang="sv-SE" sz="2400" b="1" i="1">
                          <a:effectLst/>
                          <a:latin typeface="Cambria Math" panose="02040503050406030204" pitchFamily="18" charset="0"/>
                          <a:ea typeface="Calibri" panose="020F0502020204030204" pitchFamily="34" charset="0"/>
                          <a:cs typeface="Times New Roman" panose="02020603050405020304" pitchFamily="18" charset="0"/>
                        </a:rPr>
                        <m:t>;</m:t>
                      </m:r>
                      <m:r>
                        <a:rPr lang="sv-SE" sz="2400" b="1" i="1">
                          <a:effectLst/>
                          <a:latin typeface="Cambria Math" panose="02040503050406030204" pitchFamily="18" charset="0"/>
                          <a:ea typeface="Calibri" panose="020F0502020204030204" pitchFamily="34" charset="0"/>
                          <a:cs typeface="Times New Roman" panose="02020603050405020304" pitchFamily="18" charset="0"/>
                        </a:rPr>
                        <m:t>𝑺</m:t>
                      </m:r>
                      <m:r>
                        <a:rPr lang="sv-SE" sz="2400" b="1" i="1">
                          <a:effectLst/>
                          <a:latin typeface="Cambria Math" panose="02040503050406030204" pitchFamily="18" charset="0"/>
                          <a:ea typeface="Calibri" panose="020F0502020204030204" pitchFamily="34" charset="0"/>
                          <a:cs typeface="Times New Roman" panose="02020603050405020304" pitchFamily="18" charset="0"/>
                        </a:rPr>
                        <m:t>≥</m:t>
                      </m:r>
                      <m:r>
                        <a:rPr lang="sv-SE" sz="2400" b="1" i="1">
                          <a:effectLst/>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2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2400" b="1"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2400" b="1" i="1">
                              <a:effectLst/>
                              <a:latin typeface="Cambria Math" panose="02040503050406030204" pitchFamily="18" charset="0"/>
                              <a:ea typeface="Calibri" panose="020F0502020204030204" pitchFamily="34" charset="0"/>
                              <a:cs typeface="Times New Roman" panose="02020603050405020304" pitchFamily="18" charset="0"/>
                            </a:rPr>
                            <m:t>𝒅𝑳</m:t>
                          </m:r>
                        </m:num>
                        <m:den>
                          <m:r>
                            <a:rPr lang="sv-SE" sz="2400" b="1" i="1">
                              <a:effectLst/>
                              <a:latin typeface="Cambria Math" panose="02040503050406030204" pitchFamily="18" charset="0"/>
                              <a:ea typeface="Calibri" panose="020F0502020204030204" pitchFamily="34" charset="0"/>
                              <a:cs typeface="Times New Roman" panose="02020603050405020304" pitchFamily="18" charset="0"/>
                            </a:rPr>
                            <m:t>𝒅𝑭</m:t>
                          </m:r>
                        </m:den>
                      </m:f>
                      <m:r>
                        <a:rPr lang="sv-SE" sz="2400" b="1" i="1">
                          <a:effectLst/>
                          <a:latin typeface="Cambria Math" panose="02040503050406030204" pitchFamily="18" charset="0"/>
                          <a:ea typeface="Calibri" panose="020F0502020204030204" pitchFamily="34" charset="0"/>
                          <a:cs typeface="Times New Roman" panose="02020603050405020304" pitchFamily="18" charset="0"/>
                        </a:rPr>
                        <m:t>≤</m:t>
                      </m:r>
                      <m:r>
                        <a:rPr lang="sv-SE" sz="2400" b="1" i="1">
                          <a:effectLst/>
                          <a:latin typeface="Cambria Math" panose="02040503050406030204" pitchFamily="18" charset="0"/>
                          <a:ea typeface="Calibri" panose="020F0502020204030204" pitchFamily="34" charset="0"/>
                          <a:cs typeface="Times New Roman" panose="02020603050405020304" pitchFamily="18" charset="0"/>
                        </a:rPr>
                        <m:t>𝟎</m:t>
                      </m:r>
                      <m:r>
                        <a:rPr lang="sv-SE" sz="2400" b="1"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sv-SE" sz="2400" b="1"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2400" b="1" i="1">
                              <a:effectLst/>
                              <a:latin typeface="Cambria Math" panose="02040503050406030204" pitchFamily="18" charset="0"/>
                              <a:ea typeface="Calibri" panose="020F0502020204030204" pitchFamily="34" charset="0"/>
                              <a:cs typeface="Times New Roman" panose="02020603050405020304" pitchFamily="18" charset="0"/>
                            </a:rPr>
                            <m:t>𝒅𝑳</m:t>
                          </m:r>
                        </m:num>
                        <m:den>
                          <m:r>
                            <a:rPr lang="sv-SE" sz="2400" b="1" i="1">
                              <a:effectLst/>
                              <a:latin typeface="Cambria Math" panose="02040503050406030204" pitchFamily="18" charset="0"/>
                              <a:ea typeface="Calibri" panose="020F0502020204030204" pitchFamily="34" charset="0"/>
                              <a:cs typeface="Times New Roman" panose="02020603050405020304" pitchFamily="18" charset="0"/>
                            </a:rPr>
                            <m:t>𝒅𝒉</m:t>
                          </m:r>
                        </m:den>
                      </m:f>
                      <m:r>
                        <a:rPr lang="sv-SE" sz="2400" b="1" i="1">
                          <a:effectLst/>
                          <a:latin typeface="Cambria Math" panose="02040503050406030204" pitchFamily="18" charset="0"/>
                          <a:ea typeface="Calibri" panose="020F0502020204030204" pitchFamily="34" charset="0"/>
                          <a:cs typeface="Times New Roman" panose="02020603050405020304" pitchFamily="18" charset="0"/>
                        </a:rPr>
                        <m:t>≤</m:t>
                      </m:r>
                      <m:r>
                        <a:rPr lang="sv-SE" sz="2400" b="1" i="1">
                          <a:effectLst/>
                          <a:latin typeface="Cambria Math" panose="02040503050406030204" pitchFamily="18" charset="0"/>
                          <a:ea typeface="Calibri" panose="020F0502020204030204" pitchFamily="34" charset="0"/>
                          <a:cs typeface="Times New Roman" panose="02020603050405020304" pitchFamily="18" charset="0"/>
                        </a:rPr>
                        <m:t>𝟎</m:t>
                      </m:r>
                      <m:r>
                        <a:rPr lang="sv-SE" sz="24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2400" b="1"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2400" b="1" i="1">
                              <a:effectLst/>
                              <a:latin typeface="Cambria Math" panose="02040503050406030204" pitchFamily="18" charset="0"/>
                              <a:ea typeface="Calibri" panose="020F0502020204030204" pitchFamily="34" charset="0"/>
                              <a:cs typeface="Times New Roman" panose="02020603050405020304" pitchFamily="18" charset="0"/>
                            </a:rPr>
                            <m:t>𝒅𝑳</m:t>
                          </m:r>
                        </m:num>
                        <m:den>
                          <m:r>
                            <a:rPr lang="sv-SE" sz="2400" b="1" i="1">
                              <a:effectLst/>
                              <a:latin typeface="Cambria Math" panose="02040503050406030204" pitchFamily="18" charset="0"/>
                              <a:ea typeface="Calibri" panose="020F0502020204030204" pitchFamily="34" charset="0"/>
                              <a:cs typeface="Times New Roman" panose="02020603050405020304" pitchFamily="18" charset="0"/>
                            </a:rPr>
                            <m:t>𝒅𝑺</m:t>
                          </m:r>
                        </m:den>
                      </m:f>
                      <m:r>
                        <a:rPr lang="sv-SE" sz="2400" b="1" i="1">
                          <a:effectLst/>
                          <a:latin typeface="Cambria Math" panose="02040503050406030204" pitchFamily="18" charset="0"/>
                          <a:ea typeface="Calibri" panose="020F0502020204030204" pitchFamily="34" charset="0"/>
                          <a:cs typeface="Times New Roman" panose="02020603050405020304" pitchFamily="18" charset="0"/>
                        </a:rPr>
                        <m:t>≤</m:t>
                      </m:r>
                      <m:r>
                        <a:rPr lang="sv-SE" sz="2400" b="1" i="1">
                          <a:effectLst/>
                          <a:latin typeface="Cambria Math" panose="02040503050406030204" pitchFamily="18" charset="0"/>
                          <a:ea typeface="Calibri" panose="020F0502020204030204" pitchFamily="34" charset="0"/>
                          <a:cs typeface="Times New Roman" panose="02020603050405020304" pitchFamily="18" charset="0"/>
                        </a:rPr>
                        <m:t>𝟎</m:t>
                      </m:r>
                      <m:r>
                        <a:rPr lang="sv-SE" sz="2400" b="1" i="1">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sv-SE" sz="2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sv-SE" sz="2400" b="1" i="1">
                          <a:effectLst/>
                          <a:latin typeface="Cambria Math" panose="02040503050406030204" pitchFamily="18" charset="0"/>
                          <a:ea typeface="Calibri" panose="020F0502020204030204" pitchFamily="34" charset="0"/>
                          <a:cs typeface="Times New Roman" panose="02020603050405020304" pitchFamily="18" charset="0"/>
                        </a:rPr>
                        <m:t>𝑭</m:t>
                      </m:r>
                      <m:f>
                        <m:fPr>
                          <m:ctrlPr>
                            <a:rPr lang="sv-SE" sz="2400" b="1"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2400" b="1" i="1">
                              <a:effectLst/>
                              <a:latin typeface="Cambria Math" panose="02040503050406030204" pitchFamily="18" charset="0"/>
                              <a:ea typeface="Calibri" panose="020F0502020204030204" pitchFamily="34" charset="0"/>
                              <a:cs typeface="Times New Roman" panose="02020603050405020304" pitchFamily="18" charset="0"/>
                            </a:rPr>
                            <m:t>𝒅𝑳</m:t>
                          </m:r>
                        </m:num>
                        <m:den>
                          <m:r>
                            <a:rPr lang="sv-SE" sz="2400" b="1" i="1">
                              <a:effectLst/>
                              <a:latin typeface="Cambria Math" panose="02040503050406030204" pitchFamily="18" charset="0"/>
                              <a:ea typeface="Calibri" panose="020F0502020204030204" pitchFamily="34" charset="0"/>
                              <a:cs typeface="Times New Roman" panose="02020603050405020304" pitchFamily="18" charset="0"/>
                            </a:rPr>
                            <m:t>𝒅𝑭</m:t>
                          </m:r>
                        </m:den>
                      </m:f>
                      <m:r>
                        <a:rPr lang="sv-SE" sz="2400" b="1" i="1">
                          <a:effectLst/>
                          <a:latin typeface="Cambria Math" panose="02040503050406030204" pitchFamily="18" charset="0"/>
                          <a:ea typeface="Calibri" panose="020F0502020204030204" pitchFamily="34" charset="0"/>
                          <a:cs typeface="Times New Roman" panose="02020603050405020304" pitchFamily="18" charset="0"/>
                        </a:rPr>
                        <m:t>=</m:t>
                      </m:r>
                      <m:r>
                        <a:rPr lang="sv-SE" sz="2400" b="1" i="1">
                          <a:effectLst/>
                          <a:latin typeface="Cambria Math" panose="02040503050406030204" pitchFamily="18" charset="0"/>
                          <a:ea typeface="Calibri" panose="020F0502020204030204" pitchFamily="34" charset="0"/>
                          <a:cs typeface="Times New Roman" panose="02020603050405020304" pitchFamily="18" charset="0"/>
                        </a:rPr>
                        <m:t>𝟎</m:t>
                      </m:r>
                      <m:r>
                        <a:rPr lang="sv-SE" sz="2400" b="1" i="1">
                          <a:effectLst/>
                          <a:latin typeface="Cambria Math" panose="02040503050406030204" pitchFamily="18" charset="0"/>
                          <a:ea typeface="Calibri" panose="020F0502020204030204" pitchFamily="34" charset="0"/>
                          <a:cs typeface="Times New Roman" panose="02020603050405020304" pitchFamily="18" charset="0"/>
                        </a:rPr>
                        <m:t>;</m:t>
                      </m:r>
                      <m:r>
                        <a:rPr lang="sv-SE" sz="2400" b="1" i="1">
                          <a:effectLst/>
                          <a:latin typeface="Cambria Math" panose="02040503050406030204" pitchFamily="18" charset="0"/>
                          <a:ea typeface="Calibri" panose="020F0502020204030204" pitchFamily="34" charset="0"/>
                          <a:cs typeface="Times New Roman" panose="02020603050405020304" pitchFamily="18" charset="0"/>
                        </a:rPr>
                        <m:t>𝒉</m:t>
                      </m:r>
                      <m:f>
                        <m:fPr>
                          <m:ctrlPr>
                            <a:rPr lang="sv-SE" sz="2400" b="1"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2400" b="1" i="1">
                              <a:effectLst/>
                              <a:latin typeface="Cambria Math" panose="02040503050406030204" pitchFamily="18" charset="0"/>
                              <a:ea typeface="Calibri" panose="020F0502020204030204" pitchFamily="34" charset="0"/>
                              <a:cs typeface="Times New Roman" panose="02020603050405020304" pitchFamily="18" charset="0"/>
                            </a:rPr>
                            <m:t>𝒅𝑳</m:t>
                          </m:r>
                        </m:num>
                        <m:den>
                          <m:r>
                            <a:rPr lang="sv-SE" sz="2400" b="1" i="1">
                              <a:effectLst/>
                              <a:latin typeface="Cambria Math" panose="02040503050406030204" pitchFamily="18" charset="0"/>
                              <a:ea typeface="Calibri" panose="020F0502020204030204" pitchFamily="34" charset="0"/>
                              <a:cs typeface="Times New Roman" panose="02020603050405020304" pitchFamily="18" charset="0"/>
                            </a:rPr>
                            <m:t>𝒅𝒉</m:t>
                          </m:r>
                        </m:den>
                      </m:f>
                      <m:r>
                        <a:rPr lang="sv-SE" sz="2400" b="1" i="1">
                          <a:effectLst/>
                          <a:latin typeface="Cambria Math" panose="02040503050406030204" pitchFamily="18" charset="0"/>
                          <a:ea typeface="Calibri" panose="020F0502020204030204" pitchFamily="34" charset="0"/>
                          <a:cs typeface="Times New Roman" panose="02020603050405020304" pitchFamily="18" charset="0"/>
                        </a:rPr>
                        <m:t>=</m:t>
                      </m:r>
                      <m:r>
                        <a:rPr lang="sv-SE" sz="2400" b="1" i="1">
                          <a:effectLst/>
                          <a:latin typeface="Cambria Math" panose="02040503050406030204" pitchFamily="18" charset="0"/>
                          <a:ea typeface="Calibri" panose="020F0502020204030204" pitchFamily="34" charset="0"/>
                          <a:cs typeface="Times New Roman" panose="02020603050405020304" pitchFamily="18" charset="0"/>
                        </a:rPr>
                        <m:t>𝟎</m:t>
                      </m:r>
                      <m:r>
                        <a:rPr lang="sv-SE" sz="2400" b="1" i="1">
                          <a:effectLst/>
                          <a:latin typeface="Cambria Math" panose="02040503050406030204" pitchFamily="18" charset="0"/>
                          <a:ea typeface="Calibri" panose="020F0502020204030204" pitchFamily="34" charset="0"/>
                          <a:cs typeface="Times New Roman" panose="02020603050405020304" pitchFamily="18" charset="0"/>
                        </a:rPr>
                        <m:t>;</m:t>
                      </m:r>
                      <m:r>
                        <a:rPr lang="sv-SE" sz="2400" b="1" i="1">
                          <a:effectLst/>
                          <a:latin typeface="Cambria Math" panose="02040503050406030204" pitchFamily="18" charset="0"/>
                          <a:ea typeface="Calibri" panose="020F0502020204030204" pitchFamily="34" charset="0"/>
                          <a:cs typeface="Times New Roman" panose="02020603050405020304" pitchFamily="18" charset="0"/>
                        </a:rPr>
                        <m:t>𝑺</m:t>
                      </m:r>
                      <m:f>
                        <m:fPr>
                          <m:ctrlPr>
                            <a:rPr lang="sv-SE" sz="2400" b="1"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2400" b="1" i="1">
                              <a:effectLst/>
                              <a:latin typeface="Cambria Math" panose="02040503050406030204" pitchFamily="18" charset="0"/>
                              <a:ea typeface="Calibri" panose="020F0502020204030204" pitchFamily="34" charset="0"/>
                              <a:cs typeface="Times New Roman" panose="02020603050405020304" pitchFamily="18" charset="0"/>
                            </a:rPr>
                            <m:t>𝒅𝑳</m:t>
                          </m:r>
                        </m:num>
                        <m:den>
                          <m:r>
                            <a:rPr lang="sv-SE" sz="2400" b="1" i="1">
                              <a:effectLst/>
                              <a:latin typeface="Cambria Math" panose="02040503050406030204" pitchFamily="18" charset="0"/>
                              <a:ea typeface="Calibri" panose="020F0502020204030204" pitchFamily="34" charset="0"/>
                              <a:cs typeface="Times New Roman" panose="02020603050405020304" pitchFamily="18" charset="0"/>
                            </a:rPr>
                            <m:t>𝒅𝑺</m:t>
                          </m:r>
                        </m:den>
                      </m:f>
                      <m:r>
                        <a:rPr lang="sv-SE" sz="2400" b="1" i="1">
                          <a:effectLst/>
                          <a:latin typeface="Cambria Math" panose="02040503050406030204" pitchFamily="18" charset="0"/>
                          <a:ea typeface="Calibri" panose="020F0502020204030204" pitchFamily="34" charset="0"/>
                          <a:cs typeface="Times New Roman" panose="02020603050405020304" pitchFamily="18" charset="0"/>
                        </a:rPr>
                        <m:t>=</m:t>
                      </m:r>
                      <m:r>
                        <a:rPr lang="sv-SE" sz="2400" b="1" i="1">
                          <a:effectLst/>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2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sv-SE" sz="2400" b="1" i="1">
                          <a:effectLst/>
                          <a:latin typeface="Cambria Math" panose="02040503050406030204" pitchFamily="18" charset="0"/>
                          <a:ea typeface="Calibri" panose="020F0502020204030204" pitchFamily="34" charset="0"/>
                          <a:cs typeface="Times New Roman" panose="02020603050405020304" pitchFamily="18" charset="0"/>
                        </a:rPr>
                        <m:t>𝝀</m:t>
                      </m:r>
                      <m:r>
                        <a:rPr lang="sv-SE" sz="2400" b="1" i="1">
                          <a:effectLst/>
                          <a:latin typeface="Cambria Math" panose="02040503050406030204" pitchFamily="18" charset="0"/>
                          <a:ea typeface="Calibri" panose="020F0502020204030204" pitchFamily="34" charset="0"/>
                          <a:cs typeface="Times New Roman" panose="02020603050405020304" pitchFamily="18" charset="0"/>
                        </a:rPr>
                        <m:t>≥</m:t>
                      </m:r>
                      <m:r>
                        <a:rPr lang="sv-SE" sz="2400" b="1" i="1">
                          <a:effectLst/>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2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2400" b="1"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2400" b="1" i="1">
                              <a:effectLst/>
                              <a:latin typeface="Cambria Math" panose="02040503050406030204" pitchFamily="18" charset="0"/>
                              <a:ea typeface="Calibri" panose="020F0502020204030204" pitchFamily="34" charset="0"/>
                              <a:cs typeface="Times New Roman" panose="02020603050405020304" pitchFamily="18" charset="0"/>
                            </a:rPr>
                            <m:t>𝒅𝑳</m:t>
                          </m:r>
                        </m:num>
                        <m:den>
                          <m:r>
                            <a:rPr lang="sv-SE" sz="2400" b="1" i="1">
                              <a:effectLst/>
                              <a:latin typeface="Cambria Math" panose="02040503050406030204" pitchFamily="18" charset="0"/>
                              <a:ea typeface="Calibri" panose="020F0502020204030204" pitchFamily="34" charset="0"/>
                              <a:cs typeface="Times New Roman" panose="02020603050405020304" pitchFamily="18" charset="0"/>
                            </a:rPr>
                            <m:t>𝒅</m:t>
                          </m:r>
                          <m:r>
                            <a:rPr lang="sv-SE" sz="2400" b="1" i="1">
                              <a:effectLst/>
                              <a:latin typeface="Cambria Math" panose="02040503050406030204" pitchFamily="18" charset="0"/>
                              <a:ea typeface="Calibri" panose="020F0502020204030204" pitchFamily="34" charset="0"/>
                              <a:cs typeface="Times New Roman" panose="02020603050405020304" pitchFamily="18" charset="0"/>
                            </a:rPr>
                            <m:t>𝝀</m:t>
                          </m:r>
                        </m:den>
                      </m:f>
                      <m:r>
                        <a:rPr lang="sv-SE" sz="2400" b="1" i="1">
                          <a:effectLst/>
                          <a:latin typeface="Cambria Math" panose="02040503050406030204" pitchFamily="18" charset="0"/>
                          <a:ea typeface="Calibri" panose="020F0502020204030204" pitchFamily="34" charset="0"/>
                          <a:cs typeface="Times New Roman" panose="02020603050405020304" pitchFamily="18" charset="0"/>
                        </a:rPr>
                        <m:t>≥</m:t>
                      </m:r>
                      <m:r>
                        <a:rPr lang="sv-SE" sz="2400" b="1" i="1">
                          <a:effectLst/>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2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sv-SE" sz="2400" b="1" i="1">
                          <a:effectLst/>
                          <a:latin typeface="Cambria Math" panose="02040503050406030204" pitchFamily="18" charset="0"/>
                          <a:ea typeface="Calibri" panose="020F0502020204030204" pitchFamily="34" charset="0"/>
                          <a:cs typeface="Times New Roman" panose="02020603050405020304" pitchFamily="18" charset="0"/>
                        </a:rPr>
                        <m:t>𝝀</m:t>
                      </m:r>
                      <m:f>
                        <m:fPr>
                          <m:ctrlPr>
                            <a:rPr lang="sv-SE" sz="2400" b="1"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2400" b="1" i="1">
                              <a:effectLst/>
                              <a:latin typeface="Cambria Math" panose="02040503050406030204" pitchFamily="18" charset="0"/>
                              <a:ea typeface="Calibri" panose="020F0502020204030204" pitchFamily="34" charset="0"/>
                              <a:cs typeface="Times New Roman" panose="02020603050405020304" pitchFamily="18" charset="0"/>
                            </a:rPr>
                            <m:t>𝒅𝑳</m:t>
                          </m:r>
                        </m:num>
                        <m:den>
                          <m:r>
                            <a:rPr lang="sv-SE" sz="2400" b="1" i="1">
                              <a:effectLst/>
                              <a:latin typeface="Cambria Math" panose="02040503050406030204" pitchFamily="18" charset="0"/>
                              <a:ea typeface="Calibri" panose="020F0502020204030204" pitchFamily="34" charset="0"/>
                              <a:cs typeface="Times New Roman" panose="02020603050405020304" pitchFamily="18" charset="0"/>
                            </a:rPr>
                            <m:t>𝒅</m:t>
                          </m:r>
                          <m:r>
                            <a:rPr lang="sv-SE" sz="2400" b="1" i="1">
                              <a:effectLst/>
                              <a:latin typeface="Cambria Math" panose="02040503050406030204" pitchFamily="18" charset="0"/>
                              <a:ea typeface="Calibri" panose="020F0502020204030204" pitchFamily="34" charset="0"/>
                              <a:cs typeface="Times New Roman" panose="02020603050405020304" pitchFamily="18" charset="0"/>
                            </a:rPr>
                            <m:t>𝝀</m:t>
                          </m:r>
                        </m:den>
                      </m:f>
                      <m:r>
                        <a:rPr lang="sv-SE" sz="2400" b="1" i="1">
                          <a:effectLst/>
                          <a:latin typeface="Cambria Math" panose="02040503050406030204" pitchFamily="18" charset="0"/>
                          <a:ea typeface="Calibri" panose="020F0502020204030204" pitchFamily="34" charset="0"/>
                          <a:cs typeface="Times New Roman" panose="02020603050405020304" pitchFamily="18" charset="0"/>
                        </a:rPr>
                        <m:t>=</m:t>
                      </m:r>
                      <m:r>
                        <a:rPr lang="sv-SE" sz="2400" b="1" i="1">
                          <a:effectLst/>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2400" b="1"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ktangel 4"/>
              <p:cNvSpPr>
                <a:spLocks noRot="1" noChangeAspect="1" noMove="1" noResize="1" noEditPoints="1" noAdjustHandles="1" noChangeArrowheads="1" noChangeShapeType="1" noTextEdit="1"/>
              </p:cNvSpPr>
              <p:nvPr/>
            </p:nvSpPr>
            <p:spPr>
              <a:xfrm>
                <a:off x="2514600" y="514771"/>
                <a:ext cx="6096000" cy="5495479"/>
              </a:xfrm>
              <a:prstGeom prst="rect">
                <a:avLst/>
              </a:prstGeom>
              <a:blipFill rotWithShape="0">
                <a:blip r:embed="rId2"/>
                <a:stretch>
                  <a:fillRect l="-1600" t="-776"/>
                </a:stretch>
              </a:blipFill>
            </p:spPr>
            <p:txBody>
              <a:bodyPr/>
              <a:lstStyle/>
              <a:p>
                <a:r>
                  <a:rPr lang="sv-SE">
                    <a:noFill/>
                  </a:rPr>
                  <a:t> </a:t>
                </a:r>
              </a:p>
            </p:txBody>
          </p:sp>
        </mc:Fallback>
      </mc:AlternateContent>
    </p:spTree>
    <p:extLst>
      <p:ext uri="{BB962C8B-B14F-4D97-AF65-F5344CB8AC3E}">
        <p14:creationId xmlns:p14="http://schemas.microsoft.com/office/powerpoint/2010/main" val="35839023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F7C3FE0-6EB4-418C-82E7-2F09A4F41151}" type="slidenum">
              <a:rPr lang="sv-SE" smtClean="0"/>
              <a:t>17</a:t>
            </a:fld>
            <a:endParaRPr lang="sv-SE"/>
          </a:p>
        </p:txBody>
      </p:sp>
      <mc:AlternateContent xmlns:mc="http://schemas.openxmlformats.org/markup-compatibility/2006" xmlns:a14="http://schemas.microsoft.com/office/drawing/2010/main">
        <mc:Choice Requires="a14">
          <p:sp>
            <p:nvSpPr>
              <p:cNvPr id="5" name="Rektangel 4"/>
              <p:cNvSpPr/>
              <p:nvPr/>
            </p:nvSpPr>
            <p:spPr>
              <a:xfrm>
                <a:off x="1473200" y="354670"/>
                <a:ext cx="8915400" cy="5649495"/>
              </a:xfrm>
              <a:prstGeom prst="rect">
                <a:avLst/>
              </a:prstGeom>
            </p:spPr>
            <p:txBody>
              <a:bodyPr wrap="square">
                <a:spAutoFit/>
              </a:bodyPr>
              <a:lstStyle/>
              <a:p>
                <a:pPr>
                  <a:lnSpc>
                    <a:spcPct val="107000"/>
                  </a:lnSpc>
                  <a:spcAft>
                    <a:spcPts val="800"/>
                  </a:spcAft>
                </a:pPr>
                <a:r>
                  <a:rPr lang="en-US" sz="3600" b="1" dirty="0" smtClean="0">
                    <a:solidFill>
                      <a:schemeClr val="accent5"/>
                    </a:solidFill>
                    <a:effectLst/>
                    <a:latin typeface="Calibri" panose="020F0502020204030204" pitchFamily="34" charset="0"/>
                    <a:ea typeface="Times New Roman" panose="02020603050405020304" pitchFamily="18" charset="0"/>
                    <a:cs typeface="Times New Roman" panose="02020603050405020304" pitchFamily="18" charset="0"/>
                  </a:rPr>
                  <a:t>Here, we have four of the constraints:</a:t>
                </a:r>
                <a:endParaRPr lang="sv-SE" sz="3600" b="1"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effectLst/>
                                    <a:latin typeface="Cambria Math" panose="02040503050406030204" pitchFamily="18" charset="0"/>
                                    <a:ea typeface="Calibri" panose="020F0502020204030204" pitchFamily="34" charset="0"/>
                                    <a:cs typeface="Times New Roman" panose="02020603050405020304" pitchFamily="18" charset="0"/>
                                  </a:rPr>
                                  <m:t>𝒅𝑳</m:t>
                                </m:r>
                              </m:num>
                              <m:den>
                                <m:r>
                                  <a:rPr lang="sv-SE" sz="3600" b="1" i="1">
                                    <a:effectLst/>
                                    <a:latin typeface="Cambria Math" panose="02040503050406030204" pitchFamily="18" charset="0"/>
                                    <a:ea typeface="Calibri" panose="020F0502020204030204" pitchFamily="34" charset="0"/>
                                    <a:cs typeface="Times New Roman" panose="02020603050405020304" pitchFamily="18" charset="0"/>
                                  </a:rPr>
                                  <m:t>𝒅</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𝝀</m:t>
                                </m:r>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𝑴</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𝟎</m:t>
                            </m:r>
                          </m:e>
                        </m:mr>
                        <m:mr>
                          <m:e>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effectLst/>
                                    <a:latin typeface="Cambria Math" panose="02040503050406030204" pitchFamily="18" charset="0"/>
                                    <a:ea typeface="Calibri" panose="020F0502020204030204" pitchFamily="34" charset="0"/>
                                    <a:cs typeface="Times New Roman" panose="02020603050405020304" pitchFamily="18" charset="0"/>
                                  </a:rPr>
                                  <m:t>𝒅𝑳</m:t>
                                </m:r>
                              </m:num>
                              <m:den>
                                <m:r>
                                  <a:rPr lang="sv-SE" sz="3600" b="1" i="1">
                                    <a:effectLst/>
                                    <a:latin typeface="Cambria Math" panose="02040503050406030204" pitchFamily="18" charset="0"/>
                                    <a:ea typeface="Calibri" panose="020F0502020204030204" pitchFamily="34" charset="0"/>
                                    <a:cs typeface="Times New Roman" panose="02020603050405020304" pitchFamily="18" charset="0"/>
                                  </a:rPr>
                                  <m:t>𝒅𝑭</m:t>
                                </m:r>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d>
                              <m:d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e>
                            </m:d>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𝑮</m:t>
                                </m:r>
                              </m:sub>
                            </m:sSub>
                            <m:d>
                              <m:d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𝟏</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Sub>
                              </m:e>
                            </m:d>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𝝀</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𝟎</m:t>
                            </m:r>
                          </m:e>
                        </m:mr>
                        <m:m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effectLst/>
                                          <a:latin typeface="Cambria Math" panose="02040503050406030204" pitchFamily="18" charset="0"/>
                                          <a:ea typeface="Calibri" panose="020F0502020204030204" pitchFamily="34" charset="0"/>
                                          <a:cs typeface="Times New Roman" panose="02020603050405020304" pitchFamily="18" charset="0"/>
                                        </a:rPr>
                                        <m:t>𝒅𝑳</m:t>
                                      </m:r>
                                    </m:num>
                                    <m:den>
                                      <m:r>
                                        <a:rPr lang="sv-SE" sz="3600" b="1" i="1">
                                          <a:effectLst/>
                                          <a:latin typeface="Cambria Math" panose="02040503050406030204" pitchFamily="18" charset="0"/>
                                          <a:ea typeface="Calibri" panose="020F0502020204030204" pitchFamily="34" charset="0"/>
                                          <a:cs typeface="Times New Roman" panose="02020603050405020304" pitchFamily="18" charset="0"/>
                                        </a:rPr>
                                        <m:t>𝒅𝒉</m:t>
                                      </m:r>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d>
                                    <m:d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e>
                                  </m:d>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𝑮</m:t>
                                      </m:r>
                                    </m:sub>
                                  </m:sSub>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Sub>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𝝀</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𝟎</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e>
                              </m:mr>
                              <m:mr>
                                <m:e>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effectLst/>
                                          <a:latin typeface="Cambria Math" panose="02040503050406030204" pitchFamily="18" charset="0"/>
                                          <a:ea typeface="Calibri" panose="020F0502020204030204" pitchFamily="34" charset="0"/>
                                          <a:cs typeface="Times New Roman" panose="02020603050405020304" pitchFamily="18" charset="0"/>
                                        </a:rPr>
                                        <m:t>𝒅𝑳</m:t>
                                      </m:r>
                                    </m:num>
                                    <m:den>
                                      <m:r>
                                        <a:rPr lang="sv-SE" sz="3600" b="1" i="1">
                                          <a:effectLst/>
                                          <a:latin typeface="Cambria Math" panose="02040503050406030204" pitchFamily="18" charset="0"/>
                                          <a:ea typeface="Calibri" panose="020F0502020204030204" pitchFamily="34" charset="0"/>
                                          <a:cs typeface="Times New Roman" panose="02020603050405020304" pitchFamily="18" charset="0"/>
                                        </a:rPr>
                                        <m:t>𝒅𝑺</m:t>
                                      </m:r>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𝑺</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d>
                                    <m:d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𝑺</m:t>
                                      </m:r>
                                    </m:e>
                                  </m:d>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𝑮</m:t>
                                      </m:r>
                                    </m:sub>
                                  </m:sSub>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𝑺</m:t>
                                      </m:r>
                                    </m:sub>
                                  </m:sSub>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𝟎</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e>
                              </m:mr>
                            </m:m>
                          </m:e>
                        </m:mr>
                      </m:m>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ktangel 4"/>
              <p:cNvSpPr>
                <a:spLocks noRot="1" noChangeAspect="1" noMove="1" noResize="1" noEditPoints="1" noAdjustHandles="1" noChangeArrowheads="1" noChangeShapeType="1" noTextEdit="1"/>
              </p:cNvSpPr>
              <p:nvPr/>
            </p:nvSpPr>
            <p:spPr>
              <a:xfrm>
                <a:off x="1473200" y="354670"/>
                <a:ext cx="8915400" cy="5649495"/>
              </a:xfrm>
              <a:prstGeom prst="rect">
                <a:avLst/>
              </a:prstGeom>
              <a:blipFill rotWithShape="0">
                <a:blip r:embed="rId2"/>
                <a:stretch>
                  <a:fillRect l="-2120" t="-1402"/>
                </a:stretch>
              </a:blipFill>
            </p:spPr>
            <p:txBody>
              <a:bodyPr/>
              <a:lstStyle/>
              <a:p>
                <a:r>
                  <a:rPr lang="sv-SE">
                    <a:noFill/>
                  </a:rPr>
                  <a:t> </a:t>
                </a:r>
              </a:p>
            </p:txBody>
          </p:sp>
        </mc:Fallback>
      </mc:AlternateContent>
    </p:spTree>
    <p:extLst>
      <p:ext uri="{BB962C8B-B14F-4D97-AF65-F5344CB8AC3E}">
        <p14:creationId xmlns:p14="http://schemas.microsoft.com/office/powerpoint/2010/main" val="13394678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F7C3FE0-6EB4-418C-82E7-2F09A4F41151}" type="slidenum">
              <a:rPr lang="sv-SE" smtClean="0"/>
              <a:t>18</a:t>
            </a:fld>
            <a:endParaRPr lang="sv-SE"/>
          </a:p>
        </p:txBody>
      </p:sp>
      <mc:AlternateContent xmlns:mc="http://schemas.openxmlformats.org/markup-compatibility/2006" xmlns:a14="http://schemas.microsoft.com/office/drawing/2010/main">
        <mc:Choice Requires="a14">
          <p:sp>
            <p:nvSpPr>
              <p:cNvPr id="5" name="Rektangel 4"/>
              <p:cNvSpPr/>
              <p:nvPr/>
            </p:nvSpPr>
            <p:spPr>
              <a:xfrm>
                <a:off x="406400" y="306072"/>
                <a:ext cx="11353800" cy="5251887"/>
              </a:xfrm>
              <a:prstGeom prst="rect">
                <a:avLst/>
              </a:prstGeom>
            </p:spPr>
            <p:txBody>
              <a:bodyPr wrap="square">
                <a:spAutoFit/>
              </a:bodyPr>
              <a:lstStyle/>
              <a:p>
                <a:pPr>
                  <a:lnSpc>
                    <a:spcPct val="107000"/>
                  </a:lnSpc>
                  <a:spcAft>
                    <a:spcPts val="800"/>
                  </a:spcAft>
                </a:pPr>
                <a:r>
                  <a:rPr lang="en-US" sz="4000" b="1" dirty="0" smtClean="0">
                    <a:solidFill>
                      <a:schemeClr val="accent5"/>
                    </a:solidFill>
                    <a:effectLst/>
                    <a:latin typeface="Calibri" panose="020F0502020204030204" pitchFamily="34" charset="0"/>
                    <a:ea typeface="Times New Roman" panose="02020603050405020304" pitchFamily="18" charset="0"/>
                    <a:cs typeface="Times New Roman" panose="02020603050405020304" pitchFamily="18" charset="0"/>
                  </a:rPr>
                  <a:t>Assumption: </a:t>
                </a:r>
              </a:p>
              <a:p>
                <a:pPr>
                  <a:lnSpc>
                    <a:spcPct val="107000"/>
                  </a:lnSpc>
                  <a:spcAft>
                    <a:spcPts val="800"/>
                  </a:spcAft>
                </a:pPr>
                <a:r>
                  <a:rPr lang="en-US" sz="4000" b="1" dirty="0" smtClean="0">
                    <a:solidFill>
                      <a:schemeClr val="accent5"/>
                    </a:solidFill>
                    <a:effectLst/>
                    <a:latin typeface="Calibri" panose="020F0502020204030204" pitchFamily="34" charset="0"/>
                    <a:ea typeface="Times New Roman" panose="02020603050405020304" pitchFamily="18" charset="0"/>
                    <a:cs typeface="Times New Roman" panose="02020603050405020304" pitchFamily="18" charset="0"/>
                  </a:rPr>
                  <a:t>The optimal solution is an interior solution. </a:t>
                </a:r>
                <a:endParaRPr lang="sv-SE" sz="4000" b="1"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𝐹</m:t>
                      </m:r>
                      <m:r>
                        <a:rPr lang="en-US" sz="4000" i="1">
                          <a:effectLst/>
                          <a:latin typeface="Cambria Math" panose="02040503050406030204" pitchFamily="18" charset="0"/>
                          <a:ea typeface="Calibri" panose="020F0502020204030204" pitchFamily="34" charset="0"/>
                          <a:cs typeface="Times New Roman" panose="02020603050405020304" pitchFamily="18" charset="0"/>
                        </a:rPr>
                        <m:t>&gt;0;</m:t>
                      </m:r>
                      <m:r>
                        <a:rPr lang="en-US" sz="4000" i="1">
                          <a:effectLst/>
                          <a:latin typeface="Cambria Math" panose="02040503050406030204" pitchFamily="18" charset="0"/>
                          <a:ea typeface="Calibri" panose="020F0502020204030204" pitchFamily="34" charset="0"/>
                          <a:cs typeface="Times New Roman" panose="02020603050405020304" pitchFamily="18" charset="0"/>
                        </a:rPr>
                        <m:t>h</m:t>
                      </m:r>
                      <m:r>
                        <a:rPr lang="en-US" sz="4000" i="1">
                          <a:effectLst/>
                          <a:latin typeface="Cambria Math" panose="02040503050406030204" pitchFamily="18" charset="0"/>
                          <a:ea typeface="Calibri" panose="020F0502020204030204" pitchFamily="34" charset="0"/>
                          <a:cs typeface="Times New Roman" panose="02020603050405020304" pitchFamily="18" charset="0"/>
                        </a:rPr>
                        <m:t>&gt;0;</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𝑆</m:t>
                      </m:r>
                      <m:r>
                        <a:rPr lang="en-US" sz="4000" i="1">
                          <a:effectLst/>
                          <a:latin typeface="Cambria Math" panose="02040503050406030204" pitchFamily="18" charset="0"/>
                          <a:ea typeface="Calibri" panose="020F0502020204030204" pitchFamily="34" charset="0"/>
                          <a:cs typeface="Times New Roman" panose="02020603050405020304" pitchFamily="18" charset="0"/>
                        </a:rPr>
                        <m:t>&gt;0;</m:t>
                      </m:r>
                      <m:r>
                        <a:rPr lang="sv-SE" sz="4000" i="1">
                          <a:effectLst/>
                          <a:latin typeface="Cambria Math" panose="02040503050406030204" pitchFamily="18" charset="0"/>
                          <a:ea typeface="Calibri" panose="020F0502020204030204" pitchFamily="34" charset="0"/>
                          <a:cs typeface="Times New Roman" panose="02020603050405020304" pitchFamily="18" charset="0"/>
                        </a:rPr>
                        <m:t>𝜆</m:t>
                      </m:r>
                      <m:r>
                        <a:rPr lang="sv-SE" sz="4000" i="1">
                          <a:effectLst/>
                          <a:latin typeface="Cambria Math" panose="02040503050406030204" pitchFamily="18" charset="0"/>
                          <a:ea typeface="Calibri" panose="020F0502020204030204" pitchFamily="34" charset="0"/>
                          <a:cs typeface="Times New Roman" panose="02020603050405020304" pitchFamily="18" charset="0"/>
                        </a:rPr>
                        <m:t>&gt;0 </m:t>
                      </m:r>
                    </m:oMath>
                  </m:oMathPara>
                </a14:m>
                <a:endParaRPr lang="sv-SE"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40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4000" b="1" dirty="0">
                    <a:solidFill>
                      <a:schemeClr val="accent5"/>
                    </a:solidFill>
                    <a:effectLst/>
                    <a:latin typeface="Calibri" panose="020F0502020204030204" pitchFamily="34" charset="0"/>
                    <a:ea typeface="Times New Roman" panose="02020603050405020304" pitchFamily="18" charset="0"/>
                    <a:cs typeface="Times New Roman" panose="02020603050405020304" pitchFamily="18" charset="0"/>
                  </a:rPr>
                  <a:t>As a consequence, we know that:</a:t>
                </a:r>
                <a:endParaRPr lang="sv-SE" sz="4000" b="1"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4000" i="1">
                              <a:effectLst/>
                              <a:latin typeface="Cambria Math" panose="02040503050406030204" pitchFamily="18" charset="0"/>
                              <a:ea typeface="Calibri" panose="020F0502020204030204" pitchFamily="34" charset="0"/>
                              <a:cs typeface="Times New Roman" panose="02020603050405020304" pitchFamily="18" charset="0"/>
                            </a:rPr>
                            <m:t>𝑑𝐿</m:t>
                          </m:r>
                        </m:num>
                        <m:den>
                          <m:r>
                            <a:rPr lang="sv-SE" sz="4000" i="1">
                              <a:effectLst/>
                              <a:latin typeface="Cambria Math" panose="02040503050406030204" pitchFamily="18" charset="0"/>
                              <a:ea typeface="Calibri" panose="020F0502020204030204" pitchFamily="34" charset="0"/>
                              <a:cs typeface="Times New Roman" panose="02020603050405020304" pitchFamily="18" charset="0"/>
                            </a:rPr>
                            <m:t>𝑑</m:t>
                          </m:r>
                          <m:r>
                            <a:rPr lang="sv-SE" sz="4000" i="1">
                              <a:effectLst/>
                              <a:latin typeface="Cambria Math" panose="02040503050406030204" pitchFamily="18" charset="0"/>
                              <a:ea typeface="Calibri" panose="020F0502020204030204" pitchFamily="34" charset="0"/>
                              <a:cs typeface="Times New Roman" panose="02020603050405020304" pitchFamily="18" charset="0"/>
                            </a:rPr>
                            <m:t>𝜆</m:t>
                          </m:r>
                        </m:den>
                      </m:f>
                      <m:r>
                        <a:rPr lang="sv-SE" sz="4000" i="1">
                          <a:effectLst/>
                          <a:latin typeface="Cambria Math" panose="02040503050406030204" pitchFamily="18" charset="0"/>
                          <a:ea typeface="Calibri" panose="020F0502020204030204" pitchFamily="34" charset="0"/>
                          <a:cs typeface="Times New Roman" panose="02020603050405020304" pitchFamily="18" charset="0"/>
                        </a:rPr>
                        <m:t>=0; </m:t>
                      </m:r>
                      <m:f>
                        <m:fPr>
                          <m:ctrlPr>
                            <a:rPr lang="sv-SE"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4000" i="1">
                              <a:effectLst/>
                              <a:latin typeface="Cambria Math" panose="02040503050406030204" pitchFamily="18" charset="0"/>
                              <a:ea typeface="Calibri" panose="020F0502020204030204" pitchFamily="34" charset="0"/>
                              <a:cs typeface="Times New Roman" panose="02020603050405020304" pitchFamily="18" charset="0"/>
                            </a:rPr>
                            <m:t>𝑑𝐿</m:t>
                          </m:r>
                        </m:num>
                        <m:den>
                          <m:r>
                            <a:rPr lang="sv-SE" sz="4000" i="1">
                              <a:effectLst/>
                              <a:latin typeface="Cambria Math" panose="02040503050406030204" pitchFamily="18" charset="0"/>
                              <a:ea typeface="Calibri" panose="020F0502020204030204" pitchFamily="34" charset="0"/>
                              <a:cs typeface="Times New Roman" panose="02020603050405020304" pitchFamily="18" charset="0"/>
                            </a:rPr>
                            <m:t>𝑑𝐹</m:t>
                          </m:r>
                        </m:den>
                      </m:f>
                      <m:r>
                        <a:rPr lang="sv-SE" sz="4000" i="1">
                          <a:effectLst/>
                          <a:latin typeface="Cambria Math" panose="02040503050406030204" pitchFamily="18" charset="0"/>
                          <a:ea typeface="Calibri" panose="020F0502020204030204" pitchFamily="34" charset="0"/>
                          <a:cs typeface="Times New Roman" panose="02020603050405020304" pitchFamily="18" charset="0"/>
                        </a:rPr>
                        <m:t>=0; </m:t>
                      </m:r>
                      <m:f>
                        <m:fPr>
                          <m:ctrlPr>
                            <a:rPr lang="sv-SE"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4000" i="1">
                              <a:effectLst/>
                              <a:latin typeface="Cambria Math" panose="02040503050406030204" pitchFamily="18" charset="0"/>
                              <a:ea typeface="Calibri" panose="020F0502020204030204" pitchFamily="34" charset="0"/>
                              <a:cs typeface="Times New Roman" panose="02020603050405020304" pitchFamily="18" charset="0"/>
                            </a:rPr>
                            <m:t>𝑑𝐿</m:t>
                          </m:r>
                        </m:num>
                        <m:den>
                          <m:r>
                            <a:rPr lang="sv-SE" sz="4000" i="1">
                              <a:effectLst/>
                              <a:latin typeface="Cambria Math" panose="02040503050406030204" pitchFamily="18" charset="0"/>
                              <a:ea typeface="Calibri" panose="020F0502020204030204" pitchFamily="34" charset="0"/>
                              <a:cs typeface="Times New Roman" panose="02020603050405020304" pitchFamily="18" charset="0"/>
                            </a:rPr>
                            <m:t>𝑑h</m:t>
                          </m:r>
                        </m:den>
                      </m:f>
                      <m:r>
                        <a:rPr lang="sv-SE" sz="4000" i="1">
                          <a:effectLst/>
                          <a:latin typeface="Cambria Math" panose="02040503050406030204" pitchFamily="18" charset="0"/>
                          <a:ea typeface="Calibri" panose="020F0502020204030204" pitchFamily="34" charset="0"/>
                          <a:cs typeface="Times New Roman" panose="02020603050405020304" pitchFamily="18" charset="0"/>
                        </a:rPr>
                        <m:t>=0;</m:t>
                      </m:r>
                      <m:f>
                        <m:fPr>
                          <m:ctrlPr>
                            <a:rPr lang="sv-SE"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4000" i="1">
                              <a:effectLst/>
                              <a:latin typeface="Cambria Math" panose="02040503050406030204" pitchFamily="18" charset="0"/>
                              <a:ea typeface="Calibri" panose="020F0502020204030204" pitchFamily="34" charset="0"/>
                              <a:cs typeface="Times New Roman" panose="02020603050405020304" pitchFamily="18" charset="0"/>
                            </a:rPr>
                            <m:t>𝑑𝐿</m:t>
                          </m:r>
                        </m:num>
                        <m:den>
                          <m:r>
                            <a:rPr lang="sv-SE" sz="4000" i="1">
                              <a:effectLst/>
                              <a:latin typeface="Cambria Math" panose="02040503050406030204" pitchFamily="18" charset="0"/>
                              <a:ea typeface="Calibri" panose="020F0502020204030204" pitchFamily="34" charset="0"/>
                              <a:cs typeface="Times New Roman" panose="02020603050405020304" pitchFamily="18" charset="0"/>
                            </a:rPr>
                            <m:t>𝑑𝑆</m:t>
                          </m:r>
                        </m:den>
                      </m:f>
                      <m:r>
                        <a:rPr lang="sv-SE" sz="4000" i="1">
                          <a:effectLst/>
                          <a:latin typeface="Cambria Math" panose="02040503050406030204" pitchFamily="18" charset="0"/>
                          <a:ea typeface="Calibri" panose="020F0502020204030204" pitchFamily="34" charset="0"/>
                          <a:cs typeface="Times New Roman" panose="02020603050405020304" pitchFamily="18" charset="0"/>
                        </a:rPr>
                        <m:t>=0 </m:t>
                      </m:r>
                    </m:oMath>
                  </m:oMathPara>
                </a14:m>
                <a:endParaRPr lang="sv-SE"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ktangel 4"/>
              <p:cNvSpPr>
                <a:spLocks noRot="1" noChangeAspect="1" noMove="1" noResize="1" noEditPoints="1" noAdjustHandles="1" noChangeArrowheads="1" noChangeShapeType="1" noTextEdit="1"/>
              </p:cNvSpPr>
              <p:nvPr/>
            </p:nvSpPr>
            <p:spPr>
              <a:xfrm>
                <a:off x="406400" y="306072"/>
                <a:ext cx="11353800" cy="5251887"/>
              </a:xfrm>
              <a:prstGeom prst="rect">
                <a:avLst/>
              </a:prstGeom>
              <a:blipFill rotWithShape="0">
                <a:blip r:embed="rId2"/>
                <a:stretch>
                  <a:fillRect l="-1933" t="-1856"/>
                </a:stretch>
              </a:blipFill>
            </p:spPr>
            <p:txBody>
              <a:bodyPr/>
              <a:lstStyle/>
              <a:p>
                <a:r>
                  <a:rPr lang="sv-SE">
                    <a:noFill/>
                  </a:rPr>
                  <a:t> </a:t>
                </a:r>
              </a:p>
            </p:txBody>
          </p:sp>
        </mc:Fallback>
      </mc:AlternateContent>
    </p:spTree>
    <p:extLst>
      <p:ext uri="{BB962C8B-B14F-4D97-AF65-F5344CB8AC3E}">
        <p14:creationId xmlns:p14="http://schemas.microsoft.com/office/powerpoint/2010/main" val="29305190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F7C3FE0-6EB4-418C-82E7-2F09A4F41151}" type="slidenum">
              <a:rPr lang="sv-SE" smtClean="0"/>
              <a:t>19</a:t>
            </a:fld>
            <a:endParaRPr lang="sv-SE"/>
          </a:p>
        </p:txBody>
      </p:sp>
      <mc:AlternateContent xmlns:mc="http://schemas.openxmlformats.org/markup-compatibility/2006" xmlns:a14="http://schemas.microsoft.com/office/drawing/2010/main">
        <mc:Choice Requires="a14">
          <p:sp>
            <p:nvSpPr>
              <p:cNvPr id="5" name="Rektangel 4"/>
              <p:cNvSpPr/>
              <p:nvPr/>
            </p:nvSpPr>
            <p:spPr>
              <a:xfrm>
                <a:off x="965200" y="298357"/>
                <a:ext cx="10185400" cy="6240555"/>
              </a:xfrm>
              <a:prstGeom prst="rect">
                <a:avLst/>
              </a:prstGeom>
            </p:spPr>
            <p:txBody>
              <a:bodyPr wrap="square">
                <a:spAutoFit/>
              </a:bodyPr>
              <a:lstStyle/>
              <a:p>
                <a:pPr>
                  <a:lnSpc>
                    <a:spcPct val="107000"/>
                  </a:lnSpc>
                  <a:spcAft>
                    <a:spcPts val="800"/>
                  </a:spcAft>
                </a:pPr>
                <a:r>
                  <a:rPr lang="en-US" sz="3600" b="1" dirty="0" smtClean="0">
                    <a:solidFill>
                      <a:schemeClr val="accent5"/>
                    </a:solidFill>
                    <a:effectLst/>
                    <a:latin typeface="Calibri" panose="020F0502020204030204" pitchFamily="34" charset="0"/>
                    <a:ea typeface="Times New Roman" panose="02020603050405020304" pitchFamily="18" charset="0"/>
                    <a:cs typeface="Times New Roman" panose="02020603050405020304" pitchFamily="18" charset="0"/>
                  </a:rPr>
                  <a:t>This means that the following equation system should be solved:</a:t>
                </a:r>
                <a:endParaRPr lang="sv-SE" sz="3600" b="1"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m>
                        <m:mPr>
                          <m:mcs>
                            <m:mc>
                              <m:mcPr>
                                <m:count m:val="1"/>
                                <m:mcJc m:val="center"/>
                              </m:mcPr>
                            </m:mc>
                          </m:mcs>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mPr>
                        <m:mr>
                          <m:e>
                            <m:f>
                              <m:f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i="1">
                                    <a:effectLst/>
                                    <a:latin typeface="Cambria Math" panose="02040503050406030204" pitchFamily="18" charset="0"/>
                                    <a:ea typeface="Calibri" panose="020F0502020204030204" pitchFamily="34" charset="0"/>
                                    <a:cs typeface="Times New Roman" panose="02020603050405020304" pitchFamily="18" charset="0"/>
                                  </a:rPr>
                                  <m:t>𝑑𝐿</m:t>
                                </m:r>
                              </m:num>
                              <m:den>
                                <m:r>
                                  <a:rPr lang="sv-SE" sz="3600" i="1">
                                    <a:effectLst/>
                                    <a:latin typeface="Cambria Math" panose="02040503050406030204" pitchFamily="18" charset="0"/>
                                    <a:ea typeface="Calibri" panose="020F0502020204030204" pitchFamily="34" charset="0"/>
                                    <a:cs typeface="Times New Roman" panose="02020603050405020304" pitchFamily="18" charset="0"/>
                                  </a:rPr>
                                  <m:t>𝑑</m:t>
                                </m:r>
                                <m:r>
                                  <a:rPr lang="sv-SE" sz="3600" i="1">
                                    <a:effectLst/>
                                    <a:latin typeface="Cambria Math" panose="02040503050406030204" pitchFamily="18" charset="0"/>
                                    <a:ea typeface="Calibri" panose="020F0502020204030204" pitchFamily="34" charset="0"/>
                                    <a:cs typeface="Times New Roman" panose="02020603050405020304" pitchFamily="18" charset="0"/>
                                  </a:rPr>
                                  <m:t>𝜆</m:t>
                                </m:r>
                              </m:den>
                            </m:f>
                            <m:r>
                              <a:rPr lang="sv-SE" sz="3600" i="1">
                                <a:effectLst/>
                                <a:latin typeface="Cambria Math" panose="02040503050406030204" pitchFamily="18" charset="0"/>
                                <a:ea typeface="Calibri" panose="020F0502020204030204" pitchFamily="34" charset="0"/>
                                <a:cs typeface="Times New Roman" panose="02020603050405020304" pitchFamily="18" charset="0"/>
                              </a:rPr>
                              <m:t>=</m:t>
                            </m:r>
                            <m:r>
                              <a:rPr lang="sv-SE" sz="3600" i="1">
                                <a:effectLst/>
                                <a:latin typeface="Cambria Math" panose="02040503050406030204" pitchFamily="18" charset="0"/>
                                <a:ea typeface="Calibri" panose="020F0502020204030204" pitchFamily="34" charset="0"/>
                                <a:cs typeface="Times New Roman" panose="02020603050405020304" pitchFamily="18" charset="0"/>
                              </a:rPr>
                              <m:t>𝐹</m:t>
                            </m:r>
                            <m:r>
                              <a:rPr lang="sv-SE" sz="3600" i="1">
                                <a:effectLst/>
                                <a:latin typeface="Cambria Math" panose="02040503050406030204" pitchFamily="18" charset="0"/>
                                <a:ea typeface="Calibri" panose="020F0502020204030204" pitchFamily="34" charset="0"/>
                                <a:cs typeface="Times New Roman" panose="02020603050405020304" pitchFamily="18" charset="0"/>
                              </a:rPr>
                              <m:t>+</m:t>
                            </m:r>
                            <m:r>
                              <a:rPr lang="sv-SE" sz="3600" i="1">
                                <a:effectLst/>
                                <a:latin typeface="Cambria Math" panose="02040503050406030204" pitchFamily="18" charset="0"/>
                                <a:ea typeface="Calibri" panose="020F0502020204030204" pitchFamily="34" charset="0"/>
                                <a:cs typeface="Times New Roman" panose="02020603050405020304" pitchFamily="18" charset="0"/>
                              </a:rPr>
                              <m:t>h</m:t>
                            </m:r>
                            <m:r>
                              <a:rPr lang="sv-SE" sz="3600" i="1">
                                <a:effectLst/>
                                <a:latin typeface="Cambria Math" panose="02040503050406030204" pitchFamily="18" charset="0"/>
                                <a:ea typeface="Calibri" panose="020F0502020204030204" pitchFamily="34" charset="0"/>
                                <a:cs typeface="Times New Roman" panose="02020603050405020304" pitchFamily="18" charset="0"/>
                              </a:rPr>
                              <m:t>−</m:t>
                            </m:r>
                            <m:r>
                              <a:rPr lang="sv-SE" sz="3600" i="1">
                                <a:effectLst/>
                                <a:latin typeface="Cambria Math" panose="02040503050406030204" pitchFamily="18" charset="0"/>
                                <a:ea typeface="Calibri" panose="020F0502020204030204" pitchFamily="34" charset="0"/>
                                <a:cs typeface="Times New Roman" panose="02020603050405020304" pitchFamily="18" charset="0"/>
                              </a:rPr>
                              <m:t>𝑀</m:t>
                            </m:r>
                            <m:r>
                              <a:rPr lang="sv-SE" sz="3600" i="1">
                                <a:effectLst/>
                                <a:latin typeface="Cambria Math" panose="02040503050406030204" pitchFamily="18" charset="0"/>
                                <a:ea typeface="Calibri" panose="020F0502020204030204" pitchFamily="34" charset="0"/>
                                <a:cs typeface="Times New Roman" panose="02020603050405020304" pitchFamily="18" charset="0"/>
                              </a:rPr>
                              <m:t>                                       =0</m:t>
                            </m:r>
                          </m:e>
                        </m:mr>
                        <m:mr>
                          <m:e>
                            <m:f>
                              <m:f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i="1">
                                    <a:effectLst/>
                                    <a:latin typeface="Cambria Math" panose="02040503050406030204" pitchFamily="18" charset="0"/>
                                    <a:ea typeface="Calibri" panose="020F0502020204030204" pitchFamily="34" charset="0"/>
                                    <a:cs typeface="Times New Roman" panose="02020603050405020304" pitchFamily="18" charset="0"/>
                                  </a:rPr>
                                  <m:t>𝑑𝐿</m:t>
                                </m:r>
                              </m:num>
                              <m:den>
                                <m:r>
                                  <a:rPr lang="sv-SE" sz="3600" i="1">
                                    <a:effectLst/>
                                    <a:latin typeface="Cambria Math" panose="02040503050406030204" pitchFamily="18" charset="0"/>
                                    <a:ea typeface="Calibri" panose="020F0502020204030204" pitchFamily="34" charset="0"/>
                                    <a:cs typeface="Times New Roman" panose="02020603050405020304" pitchFamily="18" charset="0"/>
                                  </a:rPr>
                                  <m:t>𝑑𝐹</m:t>
                                </m:r>
                              </m:den>
                            </m:f>
                            <m:r>
                              <a:rPr lang="sv-SE" sz="3600"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i="1">
                                    <a:effectLst/>
                                    <a:latin typeface="Cambria Math" panose="02040503050406030204" pitchFamily="18" charset="0"/>
                                    <a:ea typeface="Calibri" panose="020F0502020204030204" pitchFamily="34" charset="0"/>
                                    <a:cs typeface="Times New Roman" panose="02020603050405020304" pitchFamily="18" charset="0"/>
                                  </a:rPr>
                                  <m:t>𝑘</m:t>
                                </m:r>
                              </m:e>
                              <m:sub>
                                <m:r>
                                  <a:rPr lang="sv-SE" sz="3600" i="1">
                                    <a:effectLst/>
                                    <a:latin typeface="Cambria Math" panose="02040503050406030204" pitchFamily="18" charset="0"/>
                                    <a:ea typeface="Calibri" panose="020F0502020204030204" pitchFamily="34" charset="0"/>
                                    <a:cs typeface="Times New Roman" panose="02020603050405020304" pitchFamily="18" charset="0"/>
                                  </a:rPr>
                                  <m:t>𝜋</m:t>
                                </m:r>
                              </m:sub>
                            </m:sSub>
                            <m:sSubSup>
                              <m:sSubSup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sv-SE" sz="3600" i="1">
                                    <a:effectLst/>
                                    <a:latin typeface="Cambria Math" panose="02040503050406030204" pitchFamily="18" charset="0"/>
                                    <a:ea typeface="Calibri" panose="020F0502020204030204" pitchFamily="34" charset="0"/>
                                    <a:cs typeface="Times New Roman" panose="02020603050405020304" pitchFamily="18" charset="0"/>
                                  </a:rPr>
                                  <m:t>𝐹</m:t>
                                </m:r>
                              </m:sub>
                              <m:sup>
                                <m:r>
                                  <a:rPr lang="sv-SE" sz="3600" i="1">
                                    <a:effectLst/>
                                    <a:latin typeface="Cambria Math" panose="02040503050406030204" pitchFamily="18" charset="0"/>
                                    <a:ea typeface="Calibri" panose="020F0502020204030204" pitchFamily="34" charset="0"/>
                                    <a:cs typeface="Times New Roman" panose="02020603050405020304" pitchFamily="18" charset="0"/>
                                  </a:rPr>
                                  <m:t>′</m:t>
                                </m:r>
                              </m:sup>
                            </m:sSubSup>
                            <m:d>
                              <m:d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sv-SE" sz="3600" i="1">
                                    <a:effectLst/>
                                    <a:latin typeface="Cambria Math" panose="02040503050406030204" pitchFamily="18" charset="0"/>
                                    <a:ea typeface="Calibri" panose="020F0502020204030204" pitchFamily="34" charset="0"/>
                                    <a:cs typeface="Times New Roman" panose="02020603050405020304" pitchFamily="18" charset="0"/>
                                  </a:rPr>
                                  <m:t>𝐹</m:t>
                                </m:r>
                              </m:e>
                            </m:d>
                            <m:r>
                              <a:rPr lang="sv-SE" sz="3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i="1">
                                    <a:effectLst/>
                                    <a:latin typeface="Cambria Math" panose="02040503050406030204" pitchFamily="18" charset="0"/>
                                    <a:ea typeface="Calibri" panose="020F0502020204030204" pitchFamily="34" charset="0"/>
                                    <a:cs typeface="Times New Roman" panose="02020603050405020304" pitchFamily="18" charset="0"/>
                                  </a:rPr>
                                  <m:t>𝑘</m:t>
                                </m:r>
                              </m:e>
                              <m:sub>
                                <m:r>
                                  <a:rPr lang="sv-SE" sz="3600" i="1">
                                    <a:effectLst/>
                                    <a:latin typeface="Cambria Math" panose="02040503050406030204" pitchFamily="18" charset="0"/>
                                    <a:ea typeface="Calibri" panose="020F0502020204030204" pitchFamily="34" charset="0"/>
                                    <a:cs typeface="Times New Roman" panose="02020603050405020304" pitchFamily="18" charset="0"/>
                                  </a:rPr>
                                  <m:t>𝐺</m:t>
                                </m:r>
                              </m:sub>
                            </m:sSub>
                            <m:d>
                              <m:d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sv-SE" sz="3600" i="1">
                                    <a:effectLst/>
                                    <a:latin typeface="Cambria Math" panose="02040503050406030204" pitchFamily="18" charset="0"/>
                                    <a:ea typeface="Calibri" panose="020F0502020204030204" pitchFamily="34" charset="0"/>
                                    <a:cs typeface="Times New Roman" panose="02020603050405020304" pitchFamily="18" charset="0"/>
                                  </a:rPr>
                                  <m:t>1+</m:t>
                                </m:r>
                                <m:sSub>
                                  <m:sSub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i="1">
                                        <a:effectLst/>
                                        <a:latin typeface="Cambria Math" panose="02040503050406030204" pitchFamily="18" charset="0"/>
                                        <a:ea typeface="Calibri" panose="020F0502020204030204" pitchFamily="34" charset="0"/>
                                        <a:cs typeface="Times New Roman" panose="02020603050405020304" pitchFamily="18" charset="0"/>
                                      </a:rPr>
                                      <m:t>𝛼</m:t>
                                    </m:r>
                                  </m:e>
                                  <m:sub>
                                    <m:r>
                                      <a:rPr lang="sv-SE" sz="3600" i="1">
                                        <a:effectLst/>
                                        <a:latin typeface="Cambria Math" panose="02040503050406030204" pitchFamily="18" charset="0"/>
                                        <a:ea typeface="Calibri" panose="020F0502020204030204" pitchFamily="34" charset="0"/>
                                        <a:cs typeface="Times New Roman" panose="02020603050405020304" pitchFamily="18" charset="0"/>
                                      </a:rPr>
                                      <m:t>𝐹</m:t>
                                    </m:r>
                                  </m:sub>
                                </m:sSub>
                              </m:e>
                            </m:d>
                            <m:r>
                              <a:rPr lang="sv-SE" sz="3600" i="1">
                                <a:effectLst/>
                                <a:latin typeface="Cambria Math" panose="02040503050406030204" pitchFamily="18" charset="0"/>
                                <a:ea typeface="Calibri" panose="020F0502020204030204" pitchFamily="34" charset="0"/>
                                <a:cs typeface="Times New Roman" panose="02020603050405020304" pitchFamily="18" charset="0"/>
                              </a:rPr>
                              <m:t>+</m:t>
                            </m:r>
                            <m:r>
                              <a:rPr lang="sv-SE" sz="3600" i="1">
                                <a:effectLst/>
                                <a:latin typeface="Cambria Math" panose="02040503050406030204" pitchFamily="18" charset="0"/>
                                <a:ea typeface="Calibri" panose="020F0502020204030204" pitchFamily="34" charset="0"/>
                                <a:cs typeface="Times New Roman" panose="02020603050405020304" pitchFamily="18" charset="0"/>
                              </a:rPr>
                              <m:t>𝜆</m:t>
                            </m:r>
                            <m:r>
                              <a:rPr lang="sv-SE" sz="3600" i="1">
                                <a:effectLst/>
                                <a:latin typeface="Cambria Math" panose="02040503050406030204" pitchFamily="18" charset="0"/>
                                <a:ea typeface="Calibri" panose="020F0502020204030204" pitchFamily="34" charset="0"/>
                                <a:cs typeface="Times New Roman" panose="02020603050405020304" pitchFamily="18" charset="0"/>
                              </a:rPr>
                              <m:t>  =0</m:t>
                            </m:r>
                          </m:e>
                        </m:mr>
                        <m:mr>
                          <m:e>
                            <m:m>
                              <m:mPr>
                                <m:mcs>
                                  <m:mc>
                                    <m:mcPr>
                                      <m:count m:val="1"/>
                                      <m:mcJc m:val="center"/>
                                    </m:mcPr>
                                  </m:mc>
                                </m:mcs>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mPr>
                              <m:mr>
                                <m:e>
                                  <m:f>
                                    <m:f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i="1">
                                          <a:effectLst/>
                                          <a:latin typeface="Cambria Math" panose="02040503050406030204" pitchFamily="18" charset="0"/>
                                          <a:ea typeface="Calibri" panose="020F0502020204030204" pitchFamily="34" charset="0"/>
                                          <a:cs typeface="Times New Roman" panose="02020603050405020304" pitchFamily="18" charset="0"/>
                                        </a:rPr>
                                        <m:t>𝑑𝐿</m:t>
                                      </m:r>
                                    </m:num>
                                    <m:den>
                                      <m:r>
                                        <a:rPr lang="sv-SE" sz="3600" i="1">
                                          <a:effectLst/>
                                          <a:latin typeface="Cambria Math" panose="02040503050406030204" pitchFamily="18" charset="0"/>
                                          <a:ea typeface="Calibri" panose="020F0502020204030204" pitchFamily="34" charset="0"/>
                                          <a:cs typeface="Times New Roman" panose="02020603050405020304" pitchFamily="18" charset="0"/>
                                        </a:rPr>
                                        <m:t>𝑑h</m:t>
                                      </m:r>
                                    </m:den>
                                  </m:f>
                                  <m:r>
                                    <a:rPr lang="sv-SE" sz="3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i="1">
                                          <a:effectLst/>
                                          <a:latin typeface="Cambria Math" panose="02040503050406030204" pitchFamily="18" charset="0"/>
                                          <a:ea typeface="Calibri" panose="020F0502020204030204" pitchFamily="34" charset="0"/>
                                          <a:cs typeface="Times New Roman" panose="02020603050405020304" pitchFamily="18" charset="0"/>
                                        </a:rPr>
                                        <m:t>𝑘</m:t>
                                      </m:r>
                                    </m:e>
                                    <m:sub>
                                      <m:r>
                                        <a:rPr lang="sv-SE" sz="3600" i="1">
                                          <a:effectLst/>
                                          <a:latin typeface="Cambria Math" panose="02040503050406030204" pitchFamily="18" charset="0"/>
                                          <a:ea typeface="Calibri" panose="020F0502020204030204" pitchFamily="34" charset="0"/>
                                          <a:cs typeface="Times New Roman" panose="02020603050405020304" pitchFamily="18" charset="0"/>
                                        </a:rPr>
                                        <m:t>𝜋</m:t>
                                      </m:r>
                                    </m:sub>
                                  </m:sSub>
                                  <m:sSubSup>
                                    <m:sSubSup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sv-SE" sz="3600" i="1">
                                          <a:effectLst/>
                                          <a:latin typeface="Cambria Math" panose="02040503050406030204" pitchFamily="18" charset="0"/>
                                          <a:ea typeface="Calibri" panose="020F0502020204030204" pitchFamily="34" charset="0"/>
                                          <a:cs typeface="Times New Roman" panose="02020603050405020304" pitchFamily="18" charset="0"/>
                                        </a:rPr>
                                        <m:t>h</m:t>
                                      </m:r>
                                    </m:sub>
                                    <m:sup>
                                      <m:r>
                                        <a:rPr lang="sv-SE" sz="3600" i="1">
                                          <a:effectLst/>
                                          <a:latin typeface="Cambria Math" panose="02040503050406030204" pitchFamily="18" charset="0"/>
                                          <a:ea typeface="Calibri" panose="020F0502020204030204" pitchFamily="34" charset="0"/>
                                          <a:cs typeface="Times New Roman" panose="02020603050405020304" pitchFamily="18" charset="0"/>
                                        </a:rPr>
                                        <m:t>′</m:t>
                                      </m:r>
                                    </m:sup>
                                  </m:sSubSup>
                                  <m:d>
                                    <m:d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sv-SE" sz="3600" i="1">
                                          <a:effectLst/>
                                          <a:latin typeface="Cambria Math" panose="02040503050406030204" pitchFamily="18" charset="0"/>
                                          <a:ea typeface="Calibri" panose="020F0502020204030204" pitchFamily="34" charset="0"/>
                                          <a:cs typeface="Times New Roman" panose="02020603050405020304" pitchFamily="18" charset="0"/>
                                        </a:rPr>
                                        <m:t>h</m:t>
                                      </m:r>
                                    </m:e>
                                  </m:d>
                                  <m:r>
                                    <a:rPr lang="sv-SE" sz="3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i="1">
                                          <a:effectLst/>
                                          <a:latin typeface="Cambria Math" panose="02040503050406030204" pitchFamily="18" charset="0"/>
                                          <a:ea typeface="Calibri" panose="020F0502020204030204" pitchFamily="34" charset="0"/>
                                          <a:cs typeface="Times New Roman" panose="02020603050405020304" pitchFamily="18" charset="0"/>
                                        </a:rPr>
                                        <m:t>𝑘</m:t>
                                      </m:r>
                                    </m:e>
                                    <m:sub>
                                      <m:r>
                                        <a:rPr lang="sv-SE" sz="3600" i="1">
                                          <a:effectLst/>
                                          <a:latin typeface="Cambria Math" panose="02040503050406030204" pitchFamily="18" charset="0"/>
                                          <a:ea typeface="Calibri" panose="020F0502020204030204" pitchFamily="34" charset="0"/>
                                          <a:cs typeface="Times New Roman" panose="02020603050405020304" pitchFamily="18" charset="0"/>
                                        </a:rPr>
                                        <m:t>𝐺</m:t>
                                      </m:r>
                                    </m:sub>
                                  </m:sSub>
                                  <m:sSub>
                                    <m:sSub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i="1">
                                          <a:effectLst/>
                                          <a:latin typeface="Cambria Math" panose="02040503050406030204" pitchFamily="18" charset="0"/>
                                          <a:ea typeface="Calibri" panose="020F0502020204030204" pitchFamily="34" charset="0"/>
                                          <a:cs typeface="Times New Roman" panose="02020603050405020304" pitchFamily="18" charset="0"/>
                                        </a:rPr>
                                        <m:t>𝛼</m:t>
                                      </m:r>
                                    </m:e>
                                    <m:sub>
                                      <m:r>
                                        <a:rPr lang="sv-SE" sz="3600" i="1">
                                          <a:effectLst/>
                                          <a:latin typeface="Cambria Math" panose="02040503050406030204" pitchFamily="18" charset="0"/>
                                          <a:ea typeface="Calibri" panose="020F0502020204030204" pitchFamily="34" charset="0"/>
                                          <a:cs typeface="Times New Roman" panose="02020603050405020304" pitchFamily="18" charset="0"/>
                                        </a:rPr>
                                        <m:t>h</m:t>
                                      </m:r>
                                    </m:sub>
                                  </m:sSub>
                                  <m:r>
                                    <a:rPr lang="sv-SE" sz="3600" i="1">
                                      <a:effectLst/>
                                      <a:latin typeface="Cambria Math" panose="02040503050406030204" pitchFamily="18" charset="0"/>
                                      <a:ea typeface="Calibri" panose="020F0502020204030204" pitchFamily="34" charset="0"/>
                                      <a:cs typeface="Times New Roman" panose="02020603050405020304" pitchFamily="18" charset="0"/>
                                    </a:rPr>
                                    <m:t>+</m:t>
                                  </m:r>
                                  <m:r>
                                    <a:rPr lang="sv-SE" sz="3600" i="1">
                                      <a:effectLst/>
                                      <a:latin typeface="Cambria Math" panose="02040503050406030204" pitchFamily="18" charset="0"/>
                                      <a:ea typeface="Calibri" panose="020F0502020204030204" pitchFamily="34" charset="0"/>
                                      <a:cs typeface="Times New Roman" panose="02020603050405020304" pitchFamily="18" charset="0"/>
                                    </a:rPr>
                                    <m:t>𝜆</m:t>
                                  </m:r>
                                  <m:r>
                                    <a:rPr lang="sv-SE" sz="3600" i="1">
                                      <a:effectLst/>
                                      <a:latin typeface="Cambria Math" panose="02040503050406030204" pitchFamily="18" charset="0"/>
                                      <a:ea typeface="Calibri" panose="020F0502020204030204" pitchFamily="34" charset="0"/>
                                      <a:cs typeface="Times New Roman" panose="02020603050405020304" pitchFamily="18" charset="0"/>
                                    </a:rPr>
                                    <m:t>                =0 </m:t>
                                  </m:r>
                                </m:e>
                              </m:mr>
                              <m:mr>
                                <m:e>
                                  <m:f>
                                    <m:f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i="1">
                                          <a:effectLst/>
                                          <a:latin typeface="Cambria Math" panose="02040503050406030204" pitchFamily="18" charset="0"/>
                                          <a:ea typeface="Calibri" panose="020F0502020204030204" pitchFamily="34" charset="0"/>
                                          <a:cs typeface="Times New Roman" panose="02020603050405020304" pitchFamily="18" charset="0"/>
                                        </a:rPr>
                                        <m:t>𝑑𝐿</m:t>
                                      </m:r>
                                    </m:num>
                                    <m:den>
                                      <m:r>
                                        <a:rPr lang="sv-SE" sz="3600" i="1">
                                          <a:effectLst/>
                                          <a:latin typeface="Cambria Math" panose="02040503050406030204" pitchFamily="18" charset="0"/>
                                          <a:ea typeface="Calibri" panose="020F0502020204030204" pitchFamily="34" charset="0"/>
                                          <a:cs typeface="Times New Roman" panose="02020603050405020304" pitchFamily="18" charset="0"/>
                                        </a:rPr>
                                        <m:t>𝑑𝑆</m:t>
                                      </m:r>
                                    </m:den>
                                  </m:f>
                                  <m:r>
                                    <a:rPr lang="sv-SE" sz="3600"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i="1">
                                          <a:effectLst/>
                                          <a:latin typeface="Cambria Math" panose="02040503050406030204" pitchFamily="18" charset="0"/>
                                          <a:ea typeface="Calibri" panose="020F0502020204030204" pitchFamily="34" charset="0"/>
                                          <a:cs typeface="Times New Roman" panose="02020603050405020304" pitchFamily="18" charset="0"/>
                                        </a:rPr>
                                        <m:t>𝑘</m:t>
                                      </m:r>
                                    </m:e>
                                    <m:sub>
                                      <m:r>
                                        <a:rPr lang="sv-SE" sz="3600" i="1">
                                          <a:effectLst/>
                                          <a:latin typeface="Cambria Math" panose="02040503050406030204" pitchFamily="18" charset="0"/>
                                          <a:ea typeface="Calibri" panose="020F0502020204030204" pitchFamily="34" charset="0"/>
                                          <a:cs typeface="Times New Roman" panose="02020603050405020304" pitchFamily="18" charset="0"/>
                                        </a:rPr>
                                        <m:t>𝜋</m:t>
                                      </m:r>
                                    </m:sub>
                                  </m:sSub>
                                  <m:sSubSup>
                                    <m:sSubSup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sv-SE" sz="3600" i="1">
                                          <a:effectLst/>
                                          <a:latin typeface="Cambria Math" panose="02040503050406030204" pitchFamily="18" charset="0"/>
                                          <a:ea typeface="Calibri" panose="020F0502020204030204" pitchFamily="34" charset="0"/>
                                          <a:cs typeface="Times New Roman" panose="02020603050405020304" pitchFamily="18" charset="0"/>
                                        </a:rPr>
                                        <m:t>𝑆</m:t>
                                      </m:r>
                                    </m:sub>
                                    <m:sup>
                                      <m:r>
                                        <a:rPr lang="sv-SE" sz="3600" i="1">
                                          <a:effectLst/>
                                          <a:latin typeface="Cambria Math" panose="02040503050406030204" pitchFamily="18" charset="0"/>
                                          <a:ea typeface="Calibri" panose="020F0502020204030204" pitchFamily="34" charset="0"/>
                                          <a:cs typeface="Times New Roman" panose="02020603050405020304" pitchFamily="18" charset="0"/>
                                        </a:rPr>
                                        <m:t>′</m:t>
                                      </m:r>
                                    </m:sup>
                                  </m:sSubSup>
                                  <m:d>
                                    <m:d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sv-SE" sz="3600" i="1">
                                          <a:effectLst/>
                                          <a:latin typeface="Cambria Math" panose="02040503050406030204" pitchFamily="18" charset="0"/>
                                          <a:ea typeface="Calibri" panose="020F0502020204030204" pitchFamily="34" charset="0"/>
                                          <a:cs typeface="Times New Roman" panose="02020603050405020304" pitchFamily="18" charset="0"/>
                                        </a:rPr>
                                        <m:t>𝑆</m:t>
                                      </m:r>
                                    </m:e>
                                  </m:d>
                                  <m:r>
                                    <a:rPr lang="sv-SE" sz="3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i="1">
                                          <a:effectLst/>
                                          <a:latin typeface="Cambria Math" panose="02040503050406030204" pitchFamily="18" charset="0"/>
                                          <a:ea typeface="Calibri" panose="020F0502020204030204" pitchFamily="34" charset="0"/>
                                          <a:cs typeface="Times New Roman" panose="02020603050405020304" pitchFamily="18" charset="0"/>
                                        </a:rPr>
                                        <m:t>𝑘</m:t>
                                      </m:r>
                                    </m:e>
                                    <m:sub>
                                      <m:r>
                                        <a:rPr lang="sv-SE" sz="3600" i="1">
                                          <a:effectLst/>
                                          <a:latin typeface="Cambria Math" panose="02040503050406030204" pitchFamily="18" charset="0"/>
                                          <a:ea typeface="Calibri" panose="020F0502020204030204" pitchFamily="34" charset="0"/>
                                          <a:cs typeface="Times New Roman" panose="02020603050405020304" pitchFamily="18" charset="0"/>
                                        </a:rPr>
                                        <m:t>𝐺</m:t>
                                      </m:r>
                                    </m:sub>
                                  </m:sSub>
                                  <m:sSub>
                                    <m:sSubPr>
                                      <m:ctrlPr>
                                        <a:rPr lang="sv-SE"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i="1">
                                          <a:effectLst/>
                                          <a:latin typeface="Cambria Math" panose="02040503050406030204" pitchFamily="18" charset="0"/>
                                          <a:ea typeface="Calibri" panose="020F0502020204030204" pitchFamily="34" charset="0"/>
                                          <a:cs typeface="Times New Roman" panose="02020603050405020304" pitchFamily="18" charset="0"/>
                                        </a:rPr>
                                        <m:t>𝛼</m:t>
                                      </m:r>
                                    </m:e>
                                    <m:sub>
                                      <m:r>
                                        <a:rPr lang="sv-SE" sz="3600" i="1">
                                          <a:effectLst/>
                                          <a:latin typeface="Cambria Math" panose="02040503050406030204" pitchFamily="18" charset="0"/>
                                          <a:ea typeface="Calibri" panose="020F0502020204030204" pitchFamily="34" charset="0"/>
                                          <a:cs typeface="Times New Roman" panose="02020603050405020304" pitchFamily="18" charset="0"/>
                                        </a:rPr>
                                        <m:t>𝑆</m:t>
                                      </m:r>
                                    </m:sub>
                                  </m:sSub>
                                  <m:r>
                                    <a:rPr lang="sv-SE" sz="3600" i="1">
                                      <a:effectLst/>
                                      <a:latin typeface="Cambria Math" panose="02040503050406030204" pitchFamily="18" charset="0"/>
                                      <a:ea typeface="Calibri" panose="020F0502020204030204" pitchFamily="34" charset="0"/>
                                      <a:cs typeface="Times New Roman" panose="02020603050405020304" pitchFamily="18" charset="0"/>
                                    </a:rPr>
                                    <m:t>                         =0 </m:t>
                                  </m:r>
                                </m:e>
                              </m:mr>
                            </m:m>
                          </m:e>
                        </m:mr>
                      </m:m>
                    </m:oMath>
                  </m:oMathPara>
                </a14:m>
                <a:endParaRPr lang="sv-SE" sz="3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ktangel 4"/>
              <p:cNvSpPr>
                <a:spLocks noRot="1" noChangeAspect="1" noMove="1" noResize="1" noEditPoints="1" noAdjustHandles="1" noChangeArrowheads="1" noChangeShapeType="1" noTextEdit="1"/>
              </p:cNvSpPr>
              <p:nvPr/>
            </p:nvSpPr>
            <p:spPr>
              <a:xfrm>
                <a:off x="965200" y="298357"/>
                <a:ext cx="10185400" cy="6240555"/>
              </a:xfrm>
              <a:prstGeom prst="rect">
                <a:avLst/>
              </a:prstGeom>
              <a:blipFill rotWithShape="0">
                <a:blip r:embed="rId2"/>
                <a:stretch>
                  <a:fillRect l="-1795" t="-1367"/>
                </a:stretch>
              </a:blipFill>
            </p:spPr>
            <p:txBody>
              <a:bodyPr/>
              <a:lstStyle/>
              <a:p>
                <a:r>
                  <a:rPr lang="sv-SE">
                    <a:noFill/>
                  </a:rPr>
                  <a:t> </a:t>
                </a:r>
              </a:p>
            </p:txBody>
          </p:sp>
        </mc:Fallback>
      </mc:AlternateContent>
    </p:spTree>
    <p:extLst>
      <p:ext uri="{BB962C8B-B14F-4D97-AF65-F5344CB8AC3E}">
        <p14:creationId xmlns:p14="http://schemas.microsoft.com/office/powerpoint/2010/main" val="26927803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5742" y="681037"/>
            <a:ext cx="10515600" cy="1325563"/>
          </a:xfrm>
        </p:spPr>
        <p:txBody>
          <a:bodyPr>
            <a:normAutofit fontScale="90000"/>
          </a:bodyPr>
          <a:lstStyle/>
          <a:p>
            <a:r>
              <a:rPr lang="en-US" sz="2400" b="1" dirty="0">
                <a:solidFill>
                  <a:srgbClr val="06082C"/>
                </a:solidFill>
                <a:latin typeface="Times-Bold"/>
              </a:rPr>
              <a:t>With expanded bioenergy based on forest resources, we may</a:t>
            </a:r>
            <a:br>
              <a:rPr lang="en-US" sz="2400" b="1" dirty="0">
                <a:solidFill>
                  <a:srgbClr val="06082C"/>
                </a:solidFill>
                <a:latin typeface="Times-Bold"/>
              </a:rPr>
            </a:br>
            <a:r>
              <a:rPr lang="en-US" sz="2400" b="1" dirty="0">
                <a:solidFill>
                  <a:srgbClr val="06082C"/>
                </a:solidFill>
                <a:latin typeface="Times-Bold"/>
              </a:rPr>
              <a:t>simultaneously and sustainably reduce global warming, improve economic</a:t>
            </a:r>
            <a:br>
              <a:rPr lang="en-US" sz="2400" b="1" dirty="0">
                <a:solidFill>
                  <a:srgbClr val="06082C"/>
                </a:solidFill>
                <a:latin typeface="Times-Bold"/>
              </a:rPr>
            </a:br>
            <a:r>
              <a:rPr lang="sv-SE" sz="2400" b="1" dirty="0" err="1">
                <a:solidFill>
                  <a:srgbClr val="06082C"/>
                </a:solidFill>
                <a:latin typeface="Times-Bold"/>
              </a:rPr>
              <a:t>results</a:t>
            </a:r>
            <a:r>
              <a:rPr lang="sv-SE" sz="2400" b="1" dirty="0">
                <a:solidFill>
                  <a:srgbClr val="06082C"/>
                </a:solidFill>
                <a:latin typeface="Times-Bold"/>
              </a:rPr>
              <a:t>, international relations and </a:t>
            </a:r>
            <a:r>
              <a:rPr lang="sv-SE" sz="2400" b="1" dirty="0" err="1">
                <a:solidFill>
                  <a:srgbClr val="06082C"/>
                </a:solidFill>
                <a:latin typeface="Times-Bold"/>
              </a:rPr>
              <a:t>environmental</a:t>
            </a:r>
            <a:r>
              <a:rPr lang="sv-SE" sz="2400" b="1" dirty="0">
                <a:solidFill>
                  <a:srgbClr val="06082C"/>
                </a:solidFill>
                <a:latin typeface="Times-Bold"/>
              </a:rPr>
              <a:t> </a:t>
            </a:r>
            <a:r>
              <a:rPr lang="sv-SE" sz="2400" b="1" dirty="0" err="1" smtClean="0">
                <a:solidFill>
                  <a:srgbClr val="06082C"/>
                </a:solidFill>
                <a:latin typeface="Times-Bold"/>
              </a:rPr>
              <a:t>conditions</a:t>
            </a:r>
            <a:r>
              <a:rPr lang="sv-SE" sz="2400" b="1" dirty="0" smtClean="0">
                <a:solidFill>
                  <a:srgbClr val="06082C"/>
                </a:solidFill>
                <a:latin typeface="Times-Bold"/>
              </a:rPr>
              <a:t/>
            </a:r>
            <a:br>
              <a:rPr lang="sv-SE" sz="2400" b="1" dirty="0" smtClean="0">
                <a:solidFill>
                  <a:srgbClr val="06082C"/>
                </a:solidFill>
                <a:latin typeface="Times-Bold"/>
              </a:rPr>
            </a:br>
            <a:r>
              <a:rPr lang="sv-SE" sz="2400" b="1" dirty="0" smtClean="0">
                <a:solidFill>
                  <a:srgbClr val="06082C"/>
                </a:solidFill>
                <a:latin typeface="Times-Bold"/>
              </a:rPr>
              <a:t/>
            </a:r>
            <a:br>
              <a:rPr lang="sv-SE" sz="2400" b="1" dirty="0" smtClean="0">
                <a:solidFill>
                  <a:srgbClr val="06082C"/>
                </a:solidFill>
                <a:latin typeface="Times-Bold"/>
              </a:rPr>
            </a:br>
            <a:r>
              <a:rPr lang="en-GB" sz="2400" dirty="0">
                <a:solidFill>
                  <a:srgbClr val="181512"/>
                </a:solidFill>
                <a:latin typeface="Times New Roman" panose="02020603050405020304" pitchFamily="18" charset="0"/>
                <a:ea typeface="Times New Roman" panose="02020603050405020304" pitchFamily="18" charset="0"/>
              </a:rPr>
              <a:t>Professor </a:t>
            </a:r>
            <a:r>
              <a:rPr lang="en-GB" sz="2400" dirty="0" err="1">
                <a:solidFill>
                  <a:srgbClr val="000000"/>
                </a:solidFill>
                <a:latin typeface="Times New Roman" panose="02020603050405020304" pitchFamily="18" charset="0"/>
                <a:ea typeface="Times New Roman" panose="02020603050405020304" pitchFamily="18" charset="0"/>
              </a:rPr>
              <a:t>Dr.</a:t>
            </a:r>
            <a:r>
              <a:rPr lang="en-GB" sz="2400" dirty="0">
                <a:solidFill>
                  <a:srgbClr val="000000"/>
                </a:solidFill>
                <a:latin typeface="Times New Roman" panose="02020603050405020304" pitchFamily="18" charset="0"/>
                <a:ea typeface="Times New Roman" panose="02020603050405020304" pitchFamily="18" charset="0"/>
              </a:rPr>
              <a:t> Peter Lohmander, SLU, Sweden, </a:t>
            </a:r>
            <a:r>
              <a:rPr lang="en-GB" sz="2400" u="sng" dirty="0">
                <a:solidFill>
                  <a:srgbClr val="000000"/>
                </a:solidFill>
                <a:latin typeface="Times New Roman" panose="02020603050405020304" pitchFamily="18" charset="0"/>
                <a:ea typeface="Times New Roman" panose="02020603050405020304" pitchFamily="18" charset="0"/>
                <a:hlinkClick r:id="rId3"/>
              </a:rPr>
              <a:t>http://www.Lohmander.com</a:t>
            </a:r>
            <a:r>
              <a:rPr lang="en-GB" sz="2400" u="sng" dirty="0">
                <a:solidFill>
                  <a:srgbClr val="000000"/>
                </a:solidFill>
                <a:latin typeface="Times New Roman" panose="02020603050405020304" pitchFamily="18" charset="0"/>
                <a:ea typeface="Times New Roman" panose="02020603050405020304" pitchFamily="18" charset="0"/>
              </a:rPr>
              <a:t> </a:t>
            </a:r>
            <a:r>
              <a:rPr lang="en-GB" sz="2400" dirty="0">
                <a:solidFill>
                  <a:srgbClr val="000000"/>
                </a:solidFill>
                <a:latin typeface="Times New Roman" panose="02020603050405020304" pitchFamily="18" charset="0"/>
                <a:ea typeface="Times New Roman" panose="02020603050405020304" pitchFamily="18" charset="0"/>
              </a:rPr>
              <a:t>    </a:t>
            </a:r>
            <a:r>
              <a:rPr lang="en-GB" sz="2400" dirty="0">
                <a:solidFill>
                  <a:srgbClr val="000000"/>
                </a:solidFill>
                <a:latin typeface="Times New Roman" panose="02020603050405020304" pitchFamily="18" charset="0"/>
                <a:ea typeface="Times New Roman" panose="02020603050405020304" pitchFamily="18" charset="0"/>
                <a:hlinkClick r:id="rId4"/>
              </a:rPr>
              <a:t>Peter@Lohmander.com</a:t>
            </a:r>
            <a:r>
              <a:rPr lang="en-GB" sz="2400" dirty="0">
                <a:solidFill>
                  <a:srgbClr val="000000"/>
                </a:solidFill>
                <a:latin typeface="Times New Roman" panose="02020603050405020304" pitchFamily="18" charset="0"/>
                <a:ea typeface="Times New Roman" panose="02020603050405020304" pitchFamily="18" charset="0"/>
              </a:rPr>
              <a:t> </a:t>
            </a:r>
            <a:r>
              <a:rPr lang="sv-SE" sz="2400" dirty="0">
                <a:latin typeface="Times New Roman" panose="02020603050405020304" pitchFamily="18" charset="0"/>
                <a:ea typeface="Times New Roman" panose="02020603050405020304" pitchFamily="18" charset="0"/>
              </a:rPr>
              <a:t/>
            </a:r>
            <a:br>
              <a:rPr lang="sv-SE" sz="2400" dirty="0">
                <a:latin typeface="Times New Roman" panose="02020603050405020304" pitchFamily="18" charset="0"/>
                <a:ea typeface="Times New Roman" panose="02020603050405020304" pitchFamily="18" charset="0"/>
              </a:rPr>
            </a:br>
            <a:endParaRPr lang="sv-SE" sz="2200" dirty="0">
              <a:solidFill>
                <a:prstClr val="black"/>
              </a:solidFill>
              <a:latin typeface="Times New Roman" panose="02020603050405020304" pitchFamily="18" charset="0"/>
              <a:ea typeface="Times New Roman" panose="02020603050405020304" pitchFamily="18" charset="0"/>
            </a:endParaRPr>
          </a:p>
        </p:txBody>
      </p:sp>
      <p:sp>
        <p:nvSpPr>
          <p:cNvPr id="3" name="Platshållare för innehåll 2"/>
          <p:cNvSpPr>
            <a:spLocks noGrp="1"/>
          </p:cNvSpPr>
          <p:nvPr>
            <p:ph idx="1"/>
          </p:nvPr>
        </p:nvSpPr>
        <p:spPr>
          <a:xfrm>
            <a:off x="835742" y="2006600"/>
            <a:ext cx="10515600" cy="4714875"/>
          </a:xfrm>
        </p:spPr>
        <p:txBody>
          <a:bodyPr>
            <a:normAutofit fontScale="47500" lnSpcReduction="20000"/>
          </a:bodyPr>
          <a:lstStyle/>
          <a:p>
            <a:pPr marL="0" indent="0">
              <a:spcAft>
                <a:spcPts val="0"/>
              </a:spcAft>
              <a:buNone/>
            </a:pPr>
            <a:r>
              <a:rPr lang="en-US" sz="3600" b="1" dirty="0" smtClean="0">
                <a:solidFill>
                  <a:srgbClr val="000000"/>
                </a:solidFill>
                <a:effectLst/>
                <a:latin typeface="Times New Roman" panose="02020603050405020304" pitchFamily="18" charset="0"/>
                <a:ea typeface="Times New Roman" panose="02020603050405020304" pitchFamily="18" charset="0"/>
              </a:rPr>
              <a:t> </a:t>
            </a:r>
          </a:p>
          <a:p>
            <a:pPr marL="0" indent="0">
              <a:spcAft>
                <a:spcPts val="0"/>
              </a:spcAft>
              <a:buNone/>
            </a:pPr>
            <a:endParaRPr lang="sv-SE" sz="4000" dirty="0" smtClean="0">
              <a:effectLst/>
              <a:latin typeface="Times New Roman" panose="02020603050405020304" pitchFamily="18" charset="0"/>
              <a:ea typeface="Times New Roman" panose="02020603050405020304" pitchFamily="18" charset="0"/>
            </a:endParaRPr>
          </a:p>
          <a:p>
            <a:pPr>
              <a:spcAft>
                <a:spcPts val="0"/>
              </a:spcAft>
            </a:pPr>
            <a:r>
              <a:rPr lang="en-US" sz="4000" dirty="0">
                <a:solidFill>
                  <a:srgbClr val="000000"/>
                </a:solidFill>
                <a:latin typeface="Times New Roman" panose="02020603050405020304" pitchFamily="18" charset="0"/>
                <a:ea typeface="Times New Roman" panose="02020603050405020304" pitchFamily="18" charset="0"/>
              </a:rPr>
              <a:t>In the production of district heating, electricity and many other energy outputs, we may use fossil fuels </a:t>
            </a:r>
            <a:r>
              <a:rPr lang="en-US" sz="4000" dirty="0" smtClean="0">
                <a:solidFill>
                  <a:srgbClr val="000000"/>
                </a:solidFill>
                <a:latin typeface="Times New Roman" panose="02020603050405020304" pitchFamily="18" charset="0"/>
                <a:ea typeface="Times New Roman" panose="02020603050405020304" pitchFamily="18" charset="0"/>
              </a:rPr>
              <a:t>and renewable </a:t>
            </a:r>
            <a:r>
              <a:rPr lang="en-US" sz="4000" dirty="0">
                <a:solidFill>
                  <a:srgbClr val="000000"/>
                </a:solidFill>
                <a:latin typeface="Times New Roman" panose="02020603050405020304" pitchFamily="18" charset="0"/>
                <a:ea typeface="Times New Roman" panose="02020603050405020304" pitchFamily="18" charset="0"/>
              </a:rPr>
              <a:t>inputs, in different combinations. The optimal input mix is a function of technological options, </a:t>
            </a:r>
            <a:r>
              <a:rPr lang="en-US" sz="4000" dirty="0" smtClean="0">
                <a:solidFill>
                  <a:srgbClr val="000000"/>
                </a:solidFill>
                <a:latin typeface="Times New Roman" panose="02020603050405020304" pitchFamily="18" charset="0"/>
                <a:ea typeface="Times New Roman" panose="02020603050405020304" pitchFamily="18" charset="0"/>
              </a:rPr>
              <a:t>prices of </a:t>
            </a:r>
            <a:r>
              <a:rPr lang="en-US" sz="4000" dirty="0">
                <a:solidFill>
                  <a:srgbClr val="000000"/>
                </a:solidFill>
                <a:latin typeface="Times New Roman" panose="02020603050405020304" pitchFamily="18" charset="0"/>
                <a:ea typeface="Times New Roman" panose="02020603050405020304" pitchFamily="18" charset="0"/>
              </a:rPr>
              <a:t>different inputs and costs of alternative levels of environmental consequences</a:t>
            </a:r>
            <a:r>
              <a:rPr lang="en-US" sz="4000" dirty="0" smtClean="0">
                <a:solidFill>
                  <a:srgbClr val="000000"/>
                </a:solidFill>
                <a:latin typeface="Times New Roman" panose="02020603050405020304" pitchFamily="18" charset="0"/>
                <a:ea typeface="Times New Roman" panose="02020603050405020304" pitchFamily="18" charset="0"/>
              </a:rPr>
              <a:t>. </a:t>
            </a:r>
          </a:p>
          <a:p>
            <a:pPr>
              <a:spcAft>
                <a:spcPts val="0"/>
              </a:spcAft>
            </a:pPr>
            <a:r>
              <a:rPr lang="en-US" sz="4000" dirty="0" smtClean="0">
                <a:solidFill>
                  <a:srgbClr val="000000"/>
                </a:solidFill>
                <a:latin typeface="Times New Roman" panose="02020603050405020304" pitchFamily="18" charset="0"/>
                <a:ea typeface="Times New Roman" panose="02020603050405020304" pitchFamily="18" charset="0"/>
              </a:rPr>
              <a:t>Even </a:t>
            </a:r>
            <a:r>
              <a:rPr lang="en-US" sz="4000" dirty="0">
                <a:solidFill>
                  <a:srgbClr val="000000"/>
                </a:solidFill>
                <a:latin typeface="Times New Roman" panose="02020603050405020304" pitchFamily="18" charset="0"/>
                <a:ea typeface="Times New Roman" panose="02020603050405020304" pitchFamily="18" charset="0"/>
              </a:rPr>
              <a:t>with presently existing technology in combined heat and power plants, it is usually possible to reduce </a:t>
            </a:r>
            <a:r>
              <a:rPr lang="en-US" sz="4000" dirty="0" smtClean="0">
                <a:solidFill>
                  <a:srgbClr val="000000"/>
                </a:solidFill>
                <a:latin typeface="Times New Roman" panose="02020603050405020304" pitchFamily="18" charset="0"/>
                <a:ea typeface="Times New Roman" panose="02020603050405020304" pitchFamily="18" charset="0"/>
              </a:rPr>
              <a:t>the amount </a:t>
            </a:r>
            <a:r>
              <a:rPr lang="en-US" sz="4000" dirty="0">
                <a:solidFill>
                  <a:srgbClr val="000000"/>
                </a:solidFill>
                <a:latin typeface="Times New Roman" panose="02020603050405020304" pitchFamily="18" charset="0"/>
                <a:ea typeface="Times New Roman" panose="02020603050405020304" pitchFamily="18" charset="0"/>
              </a:rPr>
              <a:t>of fossil fuels such as coal and strongly increase the level of forest based energy inputs. </a:t>
            </a:r>
            <a:endParaRPr lang="en-US" sz="4000" dirty="0" smtClean="0">
              <a:solidFill>
                <a:srgbClr val="000000"/>
              </a:solidFill>
              <a:latin typeface="Times New Roman" panose="02020603050405020304" pitchFamily="18" charset="0"/>
              <a:ea typeface="Times New Roman" panose="02020603050405020304" pitchFamily="18" charset="0"/>
            </a:endParaRPr>
          </a:p>
          <a:p>
            <a:pPr>
              <a:spcAft>
                <a:spcPts val="0"/>
              </a:spcAft>
            </a:pPr>
            <a:r>
              <a:rPr lang="en-US" sz="4000" dirty="0" smtClean="0">
                <a:solidFill>
                  <a:srgbClr val="000000"/>
                </a:solidFill>
                <a:latin typeface="Times New Roman" panose="02020603050405020304" pitchFamily="18" charset="0"/>
                <a:ea typeface="Times New Roman" panose="02020603050405020304" pitchFamily="18" charset="0"/>
              </a:rPr>
              <a:t>In </a:t>
            </a:r>
            <a:r>
              <a:rPr lang="en-US" sz="4000" dirty="0">
                <a:solidFill>
                  <a:srgbClr val="000000"/>
                </a:solidFill>
                <a:latin typeface="Times New Roman" panose="02020603050405020304" pitchFamily="18" charset="0"/>
                <a:ea typeface="Times New Roman" panose="02020603050405020304" pitchFamily="18" charset="0"/>
              </a:rPr>
              <a:t>large parts </a:t>
            </a:r>
            <a:r>
              <a:rPr lang="en-US" sz="4000" dirty="0" smtClean="0">
                <a:solidFill>
                  <a:srgbClr val="000000"/>
                </a:solidFill>
                <a:latin typeface="Times New Roman" panose="02020603050405020304" pitchFamily="18" charset="0"/>
                <a:ea typeface="Times New Roman" panose="02020603050405020304" pitchFamily="18" charset="0"/>
              </a:rPr>
              <a:t>of the </a:t>
            </a:r>
            <a:r>
              <a:rPr lang="en-US" sz="4000" dirty="0">
                <a:solidFill>
                  <a:srgbClr val="000000"/>
                </a:solidFill>
                <a:latin typeface="Times New Roman" panose="02020603050405020304" pitchFamily="18" charset="0"/>
                <a:ea typeface="Times New Roman" panose="02020603050405020304" pitchFamily="18" charset="0"/>
              </a:rPr>
              <a:t>world, such as Russian Federation, forest stocks are close to dynamic equilibria, in the sense that the </a:t>
            </a:r>
            <a:r>
              <a:rPr lang="en-US" sz="4000" dirty="0" smtClean="0">
                <a:solidFill>
                  <a:srgbClr val="000000"/>
                </a:solidFill>
                <a:latin typeface="Times New Roman" panose="02020603050405020304" pitchFamily="18" charset="0"/>
                <a:ea typeface="Times New Roman" panose="02020603050405020304" pitchFamily="18" charset="0"/>
              </a:rPr>
              <a:t>net growth </a:t>
            </a:r>
            <a:r>
              <a:rPr lang="en-US" sz="4000" dirty="0">
                <a:solidFill>
                  <a:srgbClr val="000000"/>
                </a:solidFill>
                <a:latin typeface="Times New Roman" panose="02020603050405020304" pitchFamily="18" charset="0"/>
                <a:ea typeface="Times New Roman" panose="02020603050405020304" pitchFamily="18" charset="0"/>
              </a:rPr>
              <a:t>(and net carbon uptake) is close to zero. If these forests will be partly harvested, the net growth and </a:t>
            </a:r>
            <a:r>
              <a:rPr lang="en-US" sz="4000" dirty="0" smtClean="0">
                <a:solidFill>
                  <a:srgbClr val="000000"/>
                </a:solidFill>
                <a:latin typeface="Times New Roman" panose="02020603050405020304" pitchFamily="18" charset="0"/>
                <a:ea typeface="Times New Roman" panose="02020603050405020304" pitchFamily="18" charset="0"/>
              </a:rPr>
              <a:t>CO2 uptake </a:t>
            </a:r>
            <a:r>
              <a:rPr lang="en-US" sz="4000" dirty="0">
                <a:solidFill>
                  <a:srgbClr val="000000"/>
                </a:solidFill>
                <a:latin typeface="Times New Roman" panose="02020603050405020304" pitchFamily="18" charset="0"/>
                <a:ea typeface="Times New Roman" panose="02020603050405020304" pitchFamily="18" charset="0"/>
              </a:rPr>
              <a:t>can increase. </a:t>
            </a:r>
            <a:endParaRPr lang="en-US" sz="4000" dirty="0" smtClean="0">
              <a:solidFill>
                <a:srgbClr val="000000"/>
              </a:solidFill>
              <a:latin typeface="Times New Roman" panose="02020603050405020304" pitchFamily="18" charset="0"/>
              <a:ea typeface="Times New Roman" panose="02020603050405020304" pitchFamily="18" charset="0"/>
            </a:endParaRPr>
          </a:p>
          <a:p>
            <a:pPr>
              <a:spcAft>
                <a:spcPts val="0"/>
              </a:spcAft>
            </a:pPr>
            <a:r>
              <a:rPr lang="en-US" sz="4000" dirty="0" smtClean="0">
                <a:solidFill>
                  <a:srgbClr val="000000"/>
                </a:solidFill>
                <a:latin typeface="Times New Roman" panose="02020603050405020304" pitchFamily="18" charset="0"/>
                <a:ea typeface="Times New Roman" panose="02020603050405020304" pitchFamily="18" charset="0"/>
              </a:rPr>
              <a:t>In </a:t>
            </a:r>
            <a:r>
              <a:rPr lang="en-US" sz="4000" dirty="0">
                <a:solidFill>
                  <a:srgbClr val="000000"/>
                </a:solidFill>
                <a:latin typeface="Times New Roman" panose="02020603050405020304" pitchFamily="18" charset="0"/>
                <a:ea typeface="Times New Roman" panose="02020603050405020304" pitchFamily="18" charset="0"/>
              </a:rPr>
              <a:t>Norway and UK, CCS has been applied and a commercially attractive option </a:t>
            </a:r>
            <a:r>
              <a:rPr lang="en-US" sz="4000" dirty="0" smtClean="0">
                <a:solidFill>
                  <a:srgbClr val="000000"/>
                </a:solidFill>
                <a:latin typeface="Times New Roman" panose="02020603050405020304" pitchFamily="18" charset="0"/>
                <a:ea typeface="Times New Roman" panose="02020603050405020304" pitchFamily="18" charset="0"/>
              </a:rPr>
              <a:t>during many </a:t>
            </a:r>
            <a:r>
              <a:rPr lang="en-US" sz="4000" dirty="0">
                <a:solidFill>
                  <a:srgbClr val="000000"/>
                </a:solidFill>
                <a:latin typeface="Times New Roman" panose="02020603050405020304" pitchFamily="18" charset="0"/>
                <a:ea typeface="Times New Roman" panose="02020603050405020304" pitchFamily="18" charset="0"/>
              </a:rPr>
              <a:t>years and the physical potential is large. With increasing carbon taxes in all parts of the world, </a:t>
            </a:r>
            <a:r>
              <a:rPr lang="en-US" sz="4000" dirty="0" smtClean="0">
                <a:solidFill>
                  <a:srgbClr val="000000"/>
                </a:solidFill>
                <a:latin typeface="Times New Roman" panose="02020603050405020304" pitchFamily="18" charset="0"/>
                <a:ea typeface="Times New Roman" panose="02020603050405020304" pitchFamily="18" charset="0"/>
              </a:rPr>
              <a:t>such developments </a:t>
            </a:r>
            <a:r>
              <a:rPr lang="en-US" sz="4000" dirty="0">
                <a:solidFill>
                  <a:srgbClr val="000000"/>
                </a:solidFill>
                <a:latin typeface="Times New Roman" panose="02020603050405020304" pitchFamily="18" charset="0"/>
                <a:ea typeface="Times New Roman" panose="02020603050405020304" pitchFamily="18" charset="0"/>
              </a:rPr>
              <a:t>could be expected everywhere. </a:t>
            </a:r>
            <a:endParaRPr lang="en-US" sz="4000" dirty="0" smtClean="0">
              <a:solidFill>
                <a:srgbClr val="000000"/>
              </a:solidFill>
              <a:latin typeface="Times New Roman" panose="02020603050405020304" pitchFamily="18" charset="0"/>
              <a:ea typeface="Times New Roman" panose="02020603050405020304" pitchFamily="18" charset="0"/>
            </a:endParaRPr>
          </a:p>
          <a:p>
            <a:pPr>
              <a:spcAft>
                <a:spcPts val="0"/>
              </a:spcAft>
            </a:pPr>
            <a:r>
              <a:rPr lang="en-US" sz="4000" dirty="0" smtClean="0">
                <a:solidFill>
                  <a:srgbClr val="000000"/>
                </a:solidFill>
                <a:latin typeface="Times New Roman" panose="02020603050405020304" pitchFamily="18" charset="0"/>
                <a:ea typeface="Times New Roman" panose="02020603050405020304" pitchFamily="18" charset="0"/>
              </a:rPr>
              <a:t>With </a:t>
            </a:r>
            <a:r>
              <a:rPr lang="en-US" sz="4000" dirty="0">
                <a:solidFill>
                  <a:srgbClr val="000000"/>
                </a:solidFill>
                <a:latin typeface="Times New Roman" panose="02020603050405020304" pitchFamily="18" charset="0"/>
                <a:ea typeface="Times New Roman" panose="02020603050405020304" pitchFamily="18" charset="0"/>
              </a:rPr>
              <a:t>increasing levels of forest inputs in combination with CCS, </a:t>
            </a:r>
            <a:r>
              <a:rPr lang="en-US" sz="4000" dirty="0" smtClean="0">
                <a:solidFill>
                  <a:srgbClr val="000000"/>
                </a:solidFill>
                <a:latin typeface="Times New Roman" panose="02020603050405020304" pitchFamily="18" charset="0"/>
                <a:ea typeface="Times New Roman" panose="02020603050405020304" pitchFamily="18" charset="0"/>
              </a:rPr>
              <a:t>it is </a:t>
            </a:r>
            <a:r>
              <a:rPr lang="en-US" sz="4000" dirty="0">
                <a:solidFill>
                  <a:srgbClr val="000000"/>
                </a:solidFill>
                <a:latin typeface="Times New Roman" panose="02020603050405020304" pitchFamily="18" charset="0"/>
                <a:ea typeface="Times New Roman" panose="02020603050405020304" pitchFamily="18" charset="0"/>
              </a:rPr>
              <a:t>possible to reduce the CO2 in the atmosphere and the global warming problem can be managed. Furthermore</a:t>
            </a:r>
            <a:r>
              <a:rPr lang="en-US" sz="4000" dirty="0" smtClean="0">
                <a:solidFill>
                  <a:srgbClr val="000000"/>
                </a:solidFill>
                <a:latin typeface="Times New Roman" panose="02020603050405020304" pitchFamily="18" charset="0"/>
                <a:ea typeface="Times New Roman" panose="02020603050405020304" pitchFamily="18" charset="0"/>
              </a:rPr>
              <a:t>, international </a:t>
            </a:r>
            <a:r>
              <a:rPr lang="en-US" sz="4000" dirty="0">
                <a:solidFill>
                  <a:srgbClr val="000000"/>
                </a:solidFill>
                <a:latin typeface="Times New Roman" panose="02020603050405020304" pitchFamily="18" charset="0"/>
                <a:ea typeface="Times New Roman" panose="02020603050405020304" pitchFamily="18" charset="0"/>
              </a:rPr>
              <a:t>trade in forest based energy can improve international relations, regional development </a:t>
            </a:r>
            <a:r>
              <a:rPr lang="en-US" sz="4000" dirty="0" smtClean="0">
                <a:solidFill>
                  <a:srgbClr val="000000"/>
                </a:solidFill>
                <a:latin typeface="Times New Roman" panose="02020603050405020304" pitchFamily="18" charset="0"/>
                <a:ea typeface="Times New Roman" panose="02020603050405020304" pitchFamily="18" charset="0"/>
              </a:rPr>
              <a:t>and environmental </a:t>
            </a:r>
            <a:r>
              <a:rPr lang="en-US" sz="4000" dirty="0">
                <a:solidFill>
                  <a:srgbClr val="000000"/>
                </a:solidFill>
                <a:latin typeface="Times New Roman" panose="02020603050405020304" pitchFamily="18" charset="0"/>
                <a:ea typeface="Times New Roman" panose="02020603050405020304" pitchFamily="18" charset="0"/>
              </a:rPr>
              <a:t>conditions.</a:t>
            </a:r>
            <a:endParaRPr lang="en-GB" sz="4000" dirty="0">
              <a:solidFill>
                <a:srgbClr val="000000"/>
              </a:solidFill>
              <a:latin typeface="Times New Roman" panose="02020603050405020304" pitchFamily="18" charset="0"/>
              <a:ea typeface="Times New Roman" panose="02020603050405020304" pitchFamily="18" charset="0"/>
            </a:endParaRPr>
          </a:p>
          <a:p>
            <a:endParaRPr lang="sv-SE" dirty="0"/>
          </a:p>
        </p:txBody>
      </p:sp>
      <p:sp>
        <p:nvSpPr>
          <p:cNvPr id="4" name="Platshållare för bildnummer 3"/>
          <p:cNvSpPr>
            <a:spLocks noGrp="1"/>
          </p:cNvSpPr>
          <p:nvPr>
            <p:ph type="sldNum" sz="quarter" idx="12"/>
          </p:nvPr>
        </p:nvSpPr>
        <p:spPr/>
        <p:txBody>
          <a:bodyPr/>
          <a:lstStyle/>
          <a:p>
            <a:fld id="{CF7C3FE0-6EB4-418C-82E7-2F09A4F41151}" type="slidenum">
              <a:rPr lang="sv-SE" smtClean="0"/>
              <a:t>2</a:t>
            </a:fld>
            <a:endParaRPr lang="sv-SE"/>
          </a:p>
        </p:txBody>
      </p:sp>
    </p:spTree>
    <p:extLst>
      <p:ext uri="{BB962C8B-B14F-4D97-AF65-F5344CB8AC3E}">
        <p14:creationId xmlns:p14="http://schemas.microsoft.com/office/powerpoint/2010/main" val="4028537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F7C3FE0-6EB4-418C-82E7-2F09A4F41151}" type="slidenum">
              <a:rPr lang="sv-SE" smtClean="0"/>
              <a:t>20</a:t>
            </a:fld>
            <a:endParaRPr lang="sv-SE"/>
          </a:p>
        </p:txBody>
      </p:sp>
      <mc:AlternateContent xmlns:mc="http://schemas.openxmlformats.org/markup-compatibility/2006" xmlns:a14="http://schemas.microsoft.com/office/drawing/2010/main">
        <mc:Choice Requires="a14">
          <p:sp>
            <p:nvSpPr>
              <p:cNvPr id="5" name="Rektangel 4"/>
              <p:cNvSpPr/>
              <p:nvPr/>
            </p:nvSpPr>
            <p:spPr>
              <a:xfrm>
                <a:off x="749300" y="203201"/>
                <a:ext cx="10490200" cy="5837817"/>
              </a:xfrm>
              <a:prstGeom prst="rect">
                <a:avLst/>
              </a:prstGeom>
            </p:spPr>
            <p:txBody>
              <a:bodyPr wrap="square">
                <a:spAutoFit/>
              </a:bodyPr>
              <a:lstStyle/>
              <a:p>
                <a:pPr>
                  <a:lnSpc>
                    <a:spcPct val="107000"/>
                  </a:lnSpc>
                  <a:spcAft>
                    <a:spcPts val="800"/>
                  </a:spcAft>
                </a:pPr>
                <a:r>
                  <a:rPr lang="en-US" sz="3600" b="1" dirty="0" smtClean="0">
                    <a:solidFill>
                      <a:schemeClr val="accent5">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The system with four equations and four endogenous variables is partly separable. </a:t>
                </a:r>
              </a:p>
              <a:p>
                <a:pPr>
                  <a:lnSpc>
                    <a:spcPct val="107000"/>
                  </a:lnSpc>
                  <a:spcAft>
                    <a:spcPts val="800"/>
                  </a:spcAft>
                </a:pPr>
                <a:endParaRPr lang="en-US" sz="3600" b="1" dirty="0">
                  <a:solidFill>
                    <a:schemeClr val="accent5">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3600" b="1" dirty="0" smtClean="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It may be split into one system with tree equations and three endogenous variables </a:t>
                </a:r>
                <a14:m>
                  <m:oMath xmlns:m="http://schemas.openxmlformats.org/officeDocument/2006/math">
                    <m:r>
                      <a:rPr lang="en-US" sz="36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6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𝑭</m:t>
                    </m:r>
                    <m:r>
                      <a:rPr lang="en-US" sz="36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6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𝒉</m:t>
                    </m:r>
                    <m:r>
                      <a:rPr lang="en-US" sz="36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6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𝒂𝒏𝒅</m:t>
                    </m:r>
                    <m:r>
                      <a:rPr lang="en-US" sz="36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6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𝝀</m:t>
                    </m:r>
                    <m:r>
                      <a:rPr lang="en-US" sz="36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6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and a separate equation with only one endogenous variable, </a:t>
                </a:r>
                <a14:m>
                  <m:oMath xmlns:m="http://schemas.openxmlformats.org/officeDocument/2006/math">
                    <m:r>
                      <a:rPr lang="en-US" sz="36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𝑺</m:t>
                    </m:r>
                  </m:oMath>
                </a14:m>
                <a:r>
                  <a:rPr lang="en-US" sz="36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 </a:t>
                </a:r>
                <a:endParaRPr lang="en-US" sz="3600" b="1" dirty="0" smtClean="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US" sz="3600" b="1" dirty="0">
                  <a:solidFill>
                    <a:schemeClr val="accent5">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3600" b="1" dirty="0" smtClean="0">
                    <a:solidFill>
                      <a:schemeClr val="accent5">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Stars </a:t>
                </a:r>
                <a:r>
                  <a:rPr lang="en-US" sz="3600" b="1" dirty="0">
                    <a:solidFill>
                      <a:schemeClr val="accent5">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denote optimal values.</a:t>
                </a:r>
                <a:endParaRPr lang="sv-SE" sz="36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ktangel 4"/>
              <p:cNvSpPr>
                <a:spLocks noRot="1" noChangeAspect="1" noMove="1" noResize="1" noEditPoints="1" noAdjustHandles="1" noChangeArrowheads="1" noChangeShapeType="1" noTextEdit="1"/>
              </p:cNvSpPr>
              <p:nvPr/>
            </p:nvSpPr>
            <p:spPr>
              <a:xfrm>
                <a:off x="749300" y="203201"/>
                <a:ext cx="10490200" cy="5837817"/>
              </a:xfrm>
              <a:prstGeom prst="rect">
                <a:avLst/>
              </a:prstGeom>
              <a:blipFill rotWithShape="0">
                <a:blip r:embed="rId2"/>
                <a:stretch>
                  <a:fillRect l="-1801" t="-1357" r="-988" b="-2505"/>
                </a:stretch>
              </a:blipFill>
            </p:spPr>
            <p:txBody>
              <a:bodyPr/>
              <a:lstStyle/>
              <a:p>
                <a:r>
                  <a:rPr lang="sv-SE">
                    <a:noFill/>
                  </a:rPr>
                  <a:t> </a:t>
                </a:r>
              </a:p>
            </p:txBody>
          </p:sp>
        </mc:Fallback>
      </mc:AlternateContent>
    </p:spTree>
    <p:extLst>
      <p:ext uri="{BB962C8B-B14F-4D97-AF65-F5344CB8AC3E}">
        <p14:creationId xmlns:p14="http://schemas.microsoft.com/office/powerpoint/2010/main" val="11266789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F7C3FE0-6EB4-418C-82E7-2F09A4F41151}" type="slidenum">
              <a:rPr lang="sv-SE" smtClean="0"/>
              <a:t>21</a:t>
            </a:fld>
            <a:endParaRPr lang="sv-SE"/>
          </a:p>
        </p:txBody>
      </p:sp>
      <mc:AlternateContent xmlns:mc="http://schemas.openxmlformats.org/markup-compatibility/2006" xmlns:a14="http://schemas.microsoft.com/office/drawing/2010/main">
        <mc:Choice Requires="a14">
          <p:sp>
            <p:nvSpPr>
              <p:cNvPr id="5" name="Rektangel 4"/>
              <p:cNvSpPr/>
              <p:nvPr/>
            </p:nvSpPr>
            <p:spPr>
              <a:xfrm>
                <a:off x="1092200" y="762000"/>
                <a:ext cx="8966200" cy="4841582"/>
              </a:xfrm>
              <a:prstGeom prst="rect">
                <a:avLst/>
              </a:prstGeom>
            </p:spPr>
            <p:txBody>
              <a:bodyPr wrap="square">
                <a:spAutoFit/>
              </a:bodyPr>
              <a:lstStyle/>
              <a:p>
                <a:pPr>
                  <a:lnSpc>
                    <a:spcPct val="107000"/>
                  </a:lnSpc>
                  <a:spcAft>
                    <a:spcPts val="800"/>
                  </a:spcAft>
                </a:pPr>
                <a:r>
                  <a:rPr lang="en-US" sz="3600" b="1" dirty="0" smtClean="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First, we investigate  </a:t>
                </a:r>
                <a14:m>
                  <m:oMath xmlns:m="http://schemas.openxmlformats.org/officeDocument/2006/math">
                    <m:sSup>
                      <m:sSupPr>
                        <m:ctrlPr>
                          <a:rPr lang="sv-SE"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𝑺</m:t>
                        </m:r>
                      </m:e>
                      <m:sup>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oMath>
                </a14:m>
                <a:r>
                  <a:rPr lang="en-US" sz="3600" b="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600" b="1" dirty="0" smtClean="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a:t>
                </a:r>
              </a:p>
              <a:p>
                <a:pPr>
                  <a:lnSpc>
                    <a:spcPct val="107000"/>
                  </a:lnSpc>
                  <a:spcAft>
                    <a:spcPts val="800"/>
                  </a:spcAft>
                </a:pPr>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effectLst/>
                              <a:latin typeface="Cambria Math" panose="02040503050406030204" pitchFamily="18" charset="0"/>
                              <a:ea typeface="Calibri" panose="020F0502020204030204" pitchFamily="34" charset="0"/>
                              <a:cs typeface="Times New Roman" panose="02020603050405020304" pitchFamily="18" charset="0"/>
                            </a:rPr>
                            <m:t>𝒅𝑳</m:t>
                          </m:r>
                        </m:num>
                        <m:den>
                          <m:r>
                            <a:rPr lang="sv-SE" sz="3600" b="1" i="1">
                              <a:effectLst/>
                              <a:latin typeface="Cambria Math" panose="02040503050406030204" pitchFamily="18" charset="0"/>
                              <a:ea typeface="Calibri" panose="020F0502020204030204" pitchFamily="34" charset="0"/>
                              <a:cs typeface="Times New Roman" panose="02020603050405020304" pitchFamily="18" charset="0"/>
                            </a:rPr>
                            <m:t>𝒅𝑺</m:t>
                          </m:r>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𝑺</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d>
                        <m:d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𝑺</m:t>
                          </m:r>
                        </m:e>
                      </m:d>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𝑮</m:t>
                          </m:r>
                        </m:sub>
                      </m:sSub>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𝑺</m:t>
                          </m:r>
                        </m:sub>
                      </m:sSub>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6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d>
                        <m:dPr>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effectLst/>
                                  <a:latin typeface="Cambria Math" panose="02040503050406030204" pitchFamily="18" charset="0"/>
                                  <a:ea typeface="Calibri" panose="020F0502020204030204" pitchFamily="34" charset="0"/>
                                  <a:cs typeface="Times New Roman" panose="02020603050405020304" pitchFamily="18" charset="0"/>
                                </a:rPr>
                                <m:t>𝒅𝑳</m:t>
                              </m:r>
                            </m:num>
                            <m:den>
                              <m:r>
                                <a:rPr lang="sv-SE" sz="3600" b="1" i="1">
                                  <a:effectLst/>
                                  <a:latin typeface="Cambria Math" panose="02040503050406030204" pitchFamily="18" charset="0"/>
                                  <a:ea typeface="Calibri" panose="020F0502020204030204" pitchFamily="34" charset="0"/>
                                  <a:cs typeface="Times New Roman" panose="02020603050405020304" pitchFamily="18" charset="0"/>
                                </a:rPr>
                                <m:t>𝒅𝑺</m:t>
                              </m:r>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𝟎</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e>
                      </m:d>
                      <m:r>
                        <a:rPr lang="en-US" sz="3600" b="1"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dPr>
                        <m:e>
                          <m:sSubSup>
                            <m:sSubSupPr>
                              <m:ctrlPr>
                                <a:rPr lang="sv-SE" sz="3600" b="1"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𝑺</m:t>
                              </m:r>
                            </m:sub>
                            <m:sup>
                              <m:r>
                                <a:rPr lang="sv-SE" sz="36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up>
                          </m:sSubSup>
                          <m:d>
                            <m:dPr>
                              <m:ctrlPr>
                                <a:rPr lang="sv-SE" sz="36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sv-SE"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𝑺</m:t>
                              </m:r>
                            </m:e>
                          </m:d>
                          <m:r>
                            <a:rPr lang="sv-SE" sz="36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sv-SE" sz="36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𝑮</m:t>
                                  </m:r>
                                </m:sub>
                              </m:sSub>
                              <m:sSub>
                                <m:sSubPr>
                                  <m:ctrlPr>
                                    <a:rPr lang="sv-SE" sz="36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𝑺</m:t>
                                  </m:r>
                                </m:sub>
                              </m:sSub>
                            </m:num>
                            <m:den>
                              <m:sSub>
                                <m:sSubPr>
                                  <m:ctrlPr>
                                    <a:rPr lang="sv-SE" sz="36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𝝅</m:t>
                                  </m:r>
                                </m:sub>
                              </m:sSub>
                            </m:den>
                          </m:f>
                        </m:e>
                      </m:d>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ktangel 4"/>
              <p:cNvSpPr>
                <a:spLocks noRot="1" noChangeAspect="1" noMove="1" noResize="1" noEditPoints="1" noAdjustHandles="1" noChangeArrowheads="1" noChangeShapeType="1" noTextEdit="1"/>
              </p:cNvSpPr>
              <p:nvPr/>
            </p:nvSpPr>
            <p:spPr>
              <a:xfrm>
                <a:off x="1092200" y="762000"/>
                <a:ext cx="8966200" cy="4841582"/>
              </a:xfrm>
              <a:prstGeom prst="rect">
                <a:avLst/>
              </a:prstGeom>
              <a:blipFill rotWithShape="0">
                <a:blip r:embed="rId2"/>
                <a:stretch>
                  <a:fillRect l="-2039" t="-1637"/>
                </a:stretch>
              </a:blipFill>
            </p:spPr>
            <p:txBody>
              <a:bodyPr/>
              <a:lstStyle/>
              <a:p>
                <a:r>
                  <a:rPr lang="sv-SE">
                    <a:noFill/>
                  </a:rPr>
                  <a:t> </a:t>
                </a:r>
              </a:p>
            </p:txBody>
          </p:sp>
        </mc:Fallback>
      </mc:AlternateContent>
    </p:spTree>
    <p:extLst>
      <p:ext uri="{BB962C8B-B14F-4D97-AF65-F5344CB8AC3E}">
        <p14:creationId xmlns:p14="http://schemas.microsoft.com/office/powerpoint/2010/main" val="35239904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F7C3FE0-6EB4-418C-82E7-2F09A4F41151}" type="slidenum">
              <a:rPr lang="sv-SE" smtClean="0"/>
              <a:t>22</a:t>
            </a:fld>
            <a:endParaRPr lang="sv-SE"/>
          </a:p>
        </p:txBody>
      </p:sp>
      <mc:AlternateContent xmlns:mc="http://schemas.openxmlformats.org/markup-compatibility/2006" xmlns:a14="http://schemas.microsoft.com/office/drawing/2010/main">
        <mc:Choice Requires="a14">
          <p:sp>
            <p:nvSpPr>
              <p:cNvPr id="5" name="Rektangel 4"/>
              <p:cNvSpPr/>
              <p:nvPr/>
            </p:nvSpPr>
            <p:spPr>
              <a:xfrm>
                <a:off x="533400" y="558801"/>
                <a:ext cx="11010900" cy="4223079"/>
              </a:xfrm>
              <a:prstGeom prst="rect">
                <a:avLst/>
              </a:prstGeom>
            </p:spPr>
            <p:txBody>
              <a:bodyPr wrap="square">
                <a:spAutoFit/>
              </a:bodyPr>
              <a:lstStyle/>
              <a:p>
                <a:pPr>
                  <a:lnSpc>
                    <a:spcPct val="107000"/>
                  </a:lnSpc>
                  <a:spcAft>
                    <a:spcPts val="800"/>
                  </a:spcAft>
                </a:pPr>
                <a:r>
                  <a:rPr lang="en-US" sz="3600" b="1" dirty="0" smtClean="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We differentiate the first order optimum condition:</a:t>
                </a:r>
              </a:p>
              <a:p>
                <a:pPr>
                  <a:lnSpc>
                    <a:spcPct val="107000"/>
                  </a:lnSpc>
                  <a:spcAft>
                    <a:spcPts val="800"/>
                  </a:spcAft>
                </a:pPr>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𝑺</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d>
                        <m:d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𝑺</m:t>
                          </m:r>
                        </m:e>
                      </m:d>
                      <m:r>
                        <a:rPr lang="sv-SE"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𝑺</m:t>
                          </m:r>
                        </m:e>
                        <m:sup>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𝑺</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d>
                        <m:d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𝑺</m:t>
                          </m:r>
                        </m:e>
                      </m:d>
                      <m:r>
                        <a:rPr lang="sv-SE" sz="3600" b="1" i="1" smtClean="0">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𝝅</m:t>
                          </m:r>
                        </m:sub>
                      </m:sSub>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𝑺</m:t>
                          </m:r>
                        </m:sub>
                      </m:sSub>
                      <m:r>
                        <a:rPr lang="sv-SE" sz="3600" b="1" i="1" smtClean="0">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𝑮</m:t>
                          </m:r>
                        </m:sub>
                      </m:sSub>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𝑮</m:t>
                          </m:r>
                        </m:sub>
                      </m:sSub>
                      <m:r>
                        <a:rPr lang="sv-SE" sz="3600" b="1" i="1" smtClean="0">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𝑺</m:t>
                          </m:r>
                        </m:sub>
                      </m:sSub>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m:t>
                      </m:r>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oMath>
                  </m:oMathPara>
                </a14:m>
                <a:endParaRPr lang="sv-SE" sz="36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sv-SE"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𝑺</m:t>
                          </m:r>
                        </m:e>
                        <m:sup>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effectLst/>
                              <a:latin typeface="Cambria Math" panose="02040503050406030204" pitchFamily="18" charset="0"/>
                              <a:ea typeface="Calibri" panose="020F0502020204030204" pitchFamily="34" charset="0"/>
                              <a:cs typeface="Times New Roman" panose="02020603050405020304" pitchFamily="18" charset="0"/>
                            </a:rPr>
                            <m:t>𝟏</m:t>
                          </m:r>
                        </m:num>
                        <m:den>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𝑺</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d>
                            <m:d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𝑺</m:t>
                              </m:r>
                            </m:e>
                          </m:d>
                        </m:den>
                      </m:f>
                      <m:d>
                        <m:d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𝑺</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d>
                            <m:d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𝑺</m:t>
                              </m:r>
                            </m:e>
                          </m:d>
                          <m:r>
                            <a:rPr lang="sv-SE" sz="3600" b="1" i="1" smtClean="0">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𝝅</m:t>
                              </m:r>
                            </m:sub>
                          </m:sSub>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𝑺</m:t>
                              </m:r>
                            </m:sub>
                          </m:sSub>
                          <m:r>
                            <a:rPr lang="sv-SE" sz="3600" b="1" i="1" smtClean="0">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𝑮</m:t>
                              </m:r>
                            </m:sub>
                          </m:sSub>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𝑮</m:t>
                              </m:r>
                            </m:sub>
                          </m:sSub>
                          <m:r>
                            <a:rPr lang="sv-SE" sz="3600" b="1" i="1" smtClean="0">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𝑺</m:t>
                              </m:r>
                            </m:sub>
                          </m:sSub>
                        </m:e>
                      </m:d>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ktangel 4"/>
              <p:cNvSpPr>
                <a:spLocks noRot="1" noChangeAspect="1" noMove="1" noResize="1" noEditPoints="1" noAdjustHandles="1" noChangeArrowheads="1" noChangeShapeType="1" noTextEdit="1"/>
              </p:cNvSpPr>
              <p:nvPr/>
            </p:nvSpPr>
            <p:spPr>
              <a:xfrm>
                <a:off x="533400" y="558801"/>
                <a:ext cx="11010900" cy="4223079"/>
              </a:xfrm>
              <a:prstGeom prst="rect">
                <a:avLst/>
              </a:prstGeom>
              <a:blipFill rotWithShape="0">
                <a:blip r:embed="rId2"/>
                <a:stretch>
                  <a:fillRect l="-1717" t="-2023"/>
                </a:stretch>
              </a:blipFill>
            </p:spPr>
            <p:txBody>
              <a:bodyPr/>
              <a:lstStyle/>
              <a:p>
                <a:r>
                  <a:rPr lang="sv-SE">
                    <a:noFill/>
                  </a:rPr>
                  <a:t> </a:t>
                </a:r>
              </a:p>
            </p:txBody>
          </p:sp>
        </mc:Fallback>
      </mc:AlternateContent>
    </p:spTree>
    <p:extLst>
      <p:ext uri="{BB962C8B-B14F-4D97-AF65-F5344CB8AC3E}">
        <p14:creationId xmlns:p14="http://schemas.microsoft.com/office/powerpoint/2010/main" val="33236895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F7C3FE0-6EB4-418C-82E7-2F09A4F41151}" type="slidenum">
              <a:rPr lang="sv-SE" smtClean="0"/>
              <a:t>23</a:t>
            </a:fld>
            <a:endParaRPr lang="sv-SE"/>
          </a:p>
        </p:txBody>
      </p:sp>
      <mc:AlternateContent xmlns:mc="http://schemas.openxmlformats.org/markup-compatibility/2006" xmlns:a14="http://schemas.microsoft.com/office/drawing/2010/main">
        <mc:Choice Requires="a14">
          <p:sp>
            <p:nvSpPr>
              <p:cNvPr id="5" name="Rektangel 4"/>
              <p:cNvSpPr/>
              <p:nvPr/>
            </p:nvSpPr>
            <p:spPr>
              <a:xfrm>
                <a:off x="7316958" y="401667"/>
                <a:ext cx="4471768" cy="6275308"/>
              </a:xfrm>
              <a:prstGeom prst="rect">
                <a:avLst/>
              </a:prstGeom>
            </p:spPr>
            <p:txBody>
              <a:bodyPr wrap="square">
                <a:spAutoFit/>
              </a:bodyPr>
              <a:lstStyle/>
              <a:p>
                <a:pPr>
                  <a:lnSpc>
                    <a:spcPct val="107000"/>
                  </a:lnSpc>
                  <a:spcAft>
                    <a:spcPts val="800"/>
                  </a:spcAft>
                </a:pPr>
                <a:r>
                  <a:rPr lang="en-US" sz="2800" i="1" dirty="0" smtClean="0">
                    <a:solidFill>
                      <a:schemeClr val="accent5">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The derivatives of </a:t>
                </a:r>
                <a14:m>
                  <m:oMath xmlns:m="http://schemas.openxmlformats.org/officeDocument/2006/math">
                    <m:sSup>
                      <m:sSupPr>
                        <m:ctrlPr>
                          <a:rPr lang="sv-SE" sz="2800" i="1">
                            <a:solidFill>
                              <a:schemeClr val="accent5">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b="0" i="1">
                            <a:solidFill>
                              <a:schemeClr val="accent5">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𝑆</m:t>
                        </m:r>
                      </m:e>
                      <m:sup>
                        <m:r>
                          <a:rPr lang="en-US" sz="2800" b="0" i="1">
                            <a:solidFill>
                              <a:schemeClr val="accent5">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oMath>
                </a14:m>
                <a:r>
                  <a:rPr lang="en-US" sz="2800" i="1" dirty="0">
                    <a:solidFill>
                      <a:schemeClr val="accent5">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 with respect to the parameters are the following</a:t>
                </a:r>
                <a:r>
                  <a:rPr lang="en-US" sz="2800" i="1" dirty="0" smtClean="0">
                    <a:solidFill>
                      <a:schemeClr val="accent5">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2800" i="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2800" i="1"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sv-SE" sz="2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𝑺</m:t>
                              </m:r>
                            </m:e>
                            <m:sup>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3600" b="1" i="1" smtClean="0">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𝝅</m:t>
                              </m:r>
                            </m:sub>
                          </m:sSub>
                        </m:den>
                      </m:f>
                      <m:r>
                        <a:rPr lang="en-US" sz="3600" b="1"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𝑺</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d>
                            <m:d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𝑺</m:t>
                              </m:r>
                            </m:e>
                          </m:d>
                        </m:num>
                        <m:den>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𝑺</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d>
                            <m:d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𝑺</m:t>
                              </m:r>
                            </m:e>
                          </m:d>
                        </m:den>
                      </m:f>
                      <m:r>
                        <a:rPr lang="en-US" sz="3600" b="1" i="1">
                          <a:effectLst/>
                          <a:latin typeface="Cambria Math" panose="02040503050406030204" pitchFamily="18" charset="0"/>
                          <a:ea typeface="Times New Roman" panose="02020603050405020304" pitchFamily="18" charset="0"/>
                          <a:cs typeface="Times New Roman" panose="02020603050405020304" pitchFamily="18" charset="0"/>
                        </a:rPr>
                        <m:t>&lt;</m:t>
                      </m:r>
                      <m:r>
                        <a:rPr lang="en-US" sz="3600" b="1" i="1">
                          <a:effectLst/>
                          <a:latin typeface="Cambria Math" panose="02040503050406030204" pitchFamily="18" charset="0"/>
                          <a:ea typeface="Times New Roman" panose="02020603050405020304" pitchFamily="18" charset="0"/>
                          <a:cs typeface="Times New Roman" panose="02020603050405020304" pitchFamily="18" charset="0"/>
                        </a:rPr>
                        <m:t>𝟎</m:t>
                      </m:r>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𝑺</m:t>
                              </m:r>
                            </m:e>
                            <m:sup>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3600" b="1" i="1" smtClean="0">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𝑮</m:t>
                              </m:r>
                            </m:sub>
                          </m:sSub>
                        </m:den>
                      </m:f>
                      <m:r>
                        <a:rPr lang="en-US" sz="3600" b="1"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𝑺</m:t>
                              </m:r>
                            </m:sub>
                          </m:sSub>
                        </m:num>
                        <m:den>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𝑺</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d>
                            <m:d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𝑺</m:t>
                              </m:r>
                            </m:e>
                          </m:d>
                        </m:den>
                      </m:f>
                      <m:r>
                        <a:rPr lang="en-US" sz="3600" b="1" i="1">
                          <a:effectLst/>
                          <a:latin typeface="Cambria Math" panose="02040503050406030204" pitchFamily="18" charset="0"/>
                          <a:ea typeface="Times New Roman" panose="02020603050405020304" pitchFamily="18" charset="0"/>
                          <a:cs typeface="Times New Roman" panose="02020603050405020304" pitchFamily="18" charset="0"/>
                        </a:rPr>
                        <m:t>&gt;</m:t>
                      </m:r>
                      <m:r>
                        <a:rPr lang="en-US" sz="3600" b="1" i="1">
                          <a:effectLst/>
                          <a:latin typeface="Cambria Math" panose="02040503050406030204" pitchFamily="18" charset="0"/>
                          <a:ea typeface="Times New Roman" panose="02020603050405020304" pitchFamily="18" charset="0"/>
                          <a:cs typeface="Times New Roman" panose="02020603050405020304" pitchFamily="18" charset="0"/>
                        </a:rPr>
                        <m:t>𝟎</m:t>
                      </m:r>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𝑺</m:t>
                              </m:r>
                            </m:e>
                            <m:sup>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3600" b="1" i="1" smtClean="0">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𝑺</m:t>
                              </m:r>
                            </m:sub>
                          </m:sSub>
                        </m:den>
                      </m:f>
                      <m:r>
                        <a:rPr lang="en-US" sz="3600" b="1"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𝑮</m:t>
                              </m:r>
                            </m:sub>
                          </m:sSub>
                        </m:num>
                        <m:den>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𝑺</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d>
                            <m:d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𝑺</m:t>
                              </m:r>
                            </m:e>
                          </m:d>
                        </m:den>
                      </m:f>
                      <m:r>
                        <a:rPr lang="en-US" sz="3600" b="1" i="1">
                          <a:effectLst/>
                          <a:latin typeface="Cambria Math" panose="02040503050406030204" pitchFamily="18" charset="0"/>
                          <a:ea typeface="Times New Roman" panose="02020603050405020304" pitchFamily="18" charset="0"/>
                          <a:cs typeface="Times New Roman" panose="02020603050405020304" pitchFamily="18" charset="0"/>
                        </a:rPr>
                        <m:t>&gt;</m:t>
                      </m:r>
                      <m:r>
                        <a:rPr lang="en-US" sz="3600" b="1" i="1">
                          <a:effectLst/>
                          <a:latin typeface="Cambria Math" panose="02040503050406030204" pitchFamily="18" charset="0"/>
                          <a:ea typeface="Times New Roman" panose="02020603050405020304" pitchFamily="18" charset="0"/>
                          <a:cs typeface="Times New Roman" panose="02020603050405020304" pitchFamily="18" charset="0"/>
                        </a:rPr>
                        <m:t>𝟎</m:t>
                      </m:r>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ktangel 4"/>
              <p:cNvSpPr>
                <a:spLocks noRot="1" noChangeAspect="1" noMove="1" noResize="1" noEditPoints="1" noAdjustHandles="1" noChangeArrowheads="1" noChangeShapeType="1" noTextEdit="1"/>
              </p:cNvSpPr>
              <p:nvPr/>
            </p:nvSpPr>
            <p:spPr>
              <a:xfrm>
                <a:off x="7316958" y="401667"/>
                <a:ext cx="4471768" cy="6275308"/>
              </a:xfrm>
              <a:prstGeom prst="rect">
                <a:avLst/>
              </a:prstGeom>
              <a:blipFill rotWithShape="0">
                <a:blip r:embed="rId2"/>
                <a:stretch>
                  <a:fillRect l="-2725" t="-875" r="-4496"/>
                </a:stretch>
              </a:blipFill>
            </p:spPr>
            <p:txBody>
              <a:bodyPr/>
              <a:lstStyle/>
              <a:p>
                <a:r>
                  <a:rPr lang="sv-SE">
                    <a:noFill/>
                  </a:rPr>
                  <a:t> </a:t>
                </a:r>
              </a:p>
            </p:txBody>
          </p:sp>
        </mc:Fallback>
      </mc:AlternateContent>
      <p:sp>
        <p:nvSpPr>
          <p:cNvPr id="2" name="Rektangel 1"/>
          <p:cNvSpPr/>
          <p:nvPr/>
        </p:nvSpPr>
        <p:spPr>
          <a:xfrm>
            <a:off x="524608" y="490666"/>
            <a:ext cx="6292947" cy="6124754"/>
          </a:xfrm>
          <a:prstGeom prst="rect">
            <a:avLst/>
          </a:prstGeom>
          <a:solidFill>
            <a:srgbClr val="FFFF00"/>
          </a:solidFill>
        </p:spPr>
        <p:txBody>
          <a:bodyPr wrap="square">
            <a:spAutoFit/>
          </a:bodyPr>
          <a:lstStyle/>
          <a:p>
            <a:r>
              <a:rPr lang="sv-SE" sz="3600" b="1" dirty="0">
                <a:latin typeface="Times New Roman" panose="02020603050405020304" pitchFamily="18" charset="0"/>
                <a:cs typeface="Times New Roman" panose="02020603050405020304" pitchFamily="18" charset="0"/>
              </a:rPr>
              <a:t>The optimal </a:t>
            </a:r>
            <a:r>
              <a:rPr lang="sv-SE" sz="3600" b="1" dirty="0" err="1">
                <a:latin typeface="Times New Roman" panose="02020603050405020304" pitchFamily="18" charset="0"/>
                <a:cs typeface="Times New Roman" panose="02020603050405020304" pitchFamily="18" charset="0"/>
              </a:rPr>
              <a:t>level</a:t>
            </a:r>
            <a:r>
              <a:rPr lang="sv-SE" sz="3600" b="1" dirty="0">
                <a:latin typeface="Times New Roman" panose="02020603050405020304" pitchFamily="18" charset="0"/>
                <a:cs typeface="Times New Roman" panose="02020603050405020304" pitchFamily="18" charset="0"/>
              </a:rPr>
              <a:t> </a:t>
            </a:r>
            <a:r>
              <a:rPr lang="sv-SE" sz="3600" b="1" dirty="0" err="1">
                <a:latin typeface="Times New Roman" panose="02020603050405020304" pitchFamily="18" charset="0"/>
                <a:cs typeface="Times New Roman" panose="02020603050405020304" pitchFamily="18" charset="0"/>
              </a:rPr>
              <a:t>of</a:t>
            </a:r>
            <a:r>
              <a:rPr lang="sv-SE" sz="3600" b="1" dirty="0">
                <a:latin typeface="Times New Roman" panose="02020603050405020304" pitchFamily="18" charset="0"/>
                <a:cs typeface="Times New Roman" panose="02020603050405020304" pitchFamily="18" charset="0"/>
              </a:rPr>
              <a:t> CCS </a:t>
            </a:r>
          </a:p>
          <a:p>
            <a:endParaRPr lang="sv-SE" sz="3600" b="1" dirty="0">
              <a:latin typeface="Times New Roman" panose="02020603050405020304" pitchFamily="18" charset="0"/>
              <a:cs typeface="Times New Roman" panose="02020603050405020304" pitchFamily="18" charset="0"/>
            </a:endParaRPr>
          </a:p>
          <a:p>
            <a:endParaRPr lang="sv-SE" sz="3200" b="1" dirty="0" smtClean="0">
              <a:solidFill>
                <a:srgbClr val="0070C0"/>
              </a:solidFill>
              <a:latin typeface="Times New Roman" panose="02020603050405020304" pitchFamily="18" charset="0"/>
              <a:cs typeface="Times New Roman" panose="02020603050405020304" pitchFamily="18" charset="0"/>
            </a:endParaRPr>
          </a:p>
          <a:p>
            <a:endParaRPr lang="sv-SE" sz="3200" b="1" dirty="0">
              <a:solidFill>
                <a:srgbClr val="0070C0"/>
              </a:solidFill>
              <a:latin typeface="Times New Roman" panose="02020603050405020304" pitchFamily="18" charset="0"/>
              <a:cs typeface="Times New Roman" panose="02020603050405020304" pitchFamily="18" charset="0"/>
            </a:endParaRPr>
          </a:p>
          <a:p>
            <a:r>
              <a:rPr lang="sv-SE" sz="3200" b="1" dirty="0" err="1" smtClean="0">
                <a:solidFill>
                  <a:srgbClr val="0070C0"/>
                </a:solidFill>
                <a:latin typeface="Times New Roman" panose="02020603050405020304" pitchFamily="18" charset="0"/>
                <a:cs typeface="Times New Roman" panose="02020603050405020304" pitchFamily="18" charset="0"/>
              </a:rPr>
              <a:t>decreases</a:t>
            </a:r>
            <a:r>
              <a:rPr lang="sv-SE" sz="3200" b="1" dirty="0" smtClean="0">
                <a:solidFill>
                  <a:srgbClr val="0070C0"/>
                </a:solidFill>
                <a:latin typeface="Times New Roman" panose="02020603050405020304" pitchFamily="18" charset="0"/>
                <a:cs typeface="Times New Roman" panose="02020603050405020304" pitchFamily="18" charset="0"/>
              </a:rPr>
              <a:t> </a:t>
            </a:r>
            <a:r>
              <a:rPr lang="sv-SE" sz="3200" b="1" dirty="0" err="1">
                <a:solidFill>
                  <a:srgbClr val="0070C0"/>
                </a:solidFill>
                <a:latin typeface="Times New Roman" panose="02020603050405020304" pitchFamily="18" charset="0"/>
                <a:cs typeface="Times New Roman" panose="02020603050405020304" pitchFamily="18" charset="0"/>
              </a:rPr>
              <a:t>if</a:t>
            </a:r>
            <a:r>
              <a:rPr lang="sv-SE" sz="3200" b="1" dirty="0">
                <a:solidFill>
                  <a:srgbClr val="0070C0"/>
                </a:solidFill>
                <a:latin typeface="Times New Roman" panose="02020603050405020304" pitchFamily="18" charset="0"/>
                <a:cs typeface="Times New Roman" panose="02020603050405020304" pitchFamily="18" charset="0"/>
              </a:rPr>
              <a:t> </a:t>
            </a:r>
            <a:r>
              <a:rPr lang="sv-SE" sz="3200" b="1" dirty="0" err="1">
                <a:solidFill>
                  <a:srgbClr val="0070C0"/>
                </a:solidFill>
                <a:latin typeface="Times New Roman" panose="02020603050405020304" pitchFamily="18" charset="0"/>
                <a:cs typeface="Times New Roman" panose="02020603050405020304" pitchFamily="18" charset="0"/>
              </a:rPr>
              <a:t>we</a:t>
            </a:r>
            <a:r>
              <a:rPr lang="sv-SE" sz="3200" b="1" dirty="0">
                <a:solidFill>
                  <a:srgbClr val="0070C0"/>
                </a:solidFill>
                <a:latin typeface="Times New Roman" panose="02020603050405020304" pitchFamily="18" charset="0"/>
                <a:cs typeface="Times New Roman" panose="02020603050405020304" pitchFamily="18" charset="0"/>
              </a:rPr>
              <a:t> </a:t>
            </a:r>
            <a:r>
              <a:rPr lang="sv-SE" sz="3200" b="1" dirty="0" err="1">
                <a:solidFill>
                  <a:srgbClr val="0070C0"/>
                </a:solidFill>
                <a:latin typeface="Times New Roman" panose="02020603050405020304" pitchFamily="18" charset="0"/>
                <a:cs typeface="Times New Roman" panose="02020603050405020304" pitchFamily="18" charset="0"/>
              </a:rPr>
              <a:t>put</a:t>
            </a:r>
            <a:r>
              <a:rPr lang="sv-SE" sz="3200" b="1" dirty="0">
                <a:solidFill>
                  <a:srgbClr val="0070C0"/>
                </a:solidFill>
                <a:latin typeface="Times New Roman" panose="02020603050405020304" pitchFamily="18" charset="0"/>
                <a:cs typeface="Times New Roman" panose="02020603050405020304" pitchFamily="18" charset="0"/>
              </a:rPr>
              <a:t> </a:t>
            </a:r>
            <a:r>
              <a:rPr lang="sv-SE" sz="3200" b="1" dirty="0" err="1">
                <a:solidFill>
                  <a:srgbClr val="0070C0"/>
                </a:solidFill>
                <a:latin typeface="Times New Roman" panose="02020603050405020304" pitchFamily="18" charset="0"/>
                <a:cs typeface="Times New Roman" panose="02020603050405020304" pitchFamily="18" charset="0"/>
              </a:rPr>
              <a:t>more</a:t>
            </a:r>
            <a:r>
              <a:rPr lang="sv-SE" sz="3200" b="1" dirty="0">
                <a:solidFill>
                  <a:srgbClr val="0070C0"/>
                </a:solidFill>
                <a:latin typeface="Times New Roman" panose="02020603050405020304" pitchFamily="18" charset="0"/>
                <a:cs typeface="Times New Roman" panose="02020603050405020304" pitchFamily="18" charset="0"/>
              </a:rPr>
              <a:t> </a:t>
            </a:r>
            <a:r>
              <a:rPr lang="sv-SE" sz="3200" b="1" dirty="0" err="1">
                <a:solidFill>
                  <a:srgbClr val="0070C0"/>
                </a:solidFill>
                <a:latin typeface="Times New Roman" panose="02020603050405020304" pitchFamily="18" charset="0"/>
                <a:cs typeface="Times New Roman" panose="02020603050405020304" pitchFamily="18" charset="0"/>
              </a:rPr>
              <a:t>weight</a:t>
            </a:r>
            <a:r>
              <a:rPr lang="sv-SE" sz="3200" b="1" dirty="0">
                <a:solidFill>
                  <a:srgbClr val="0070C0"/>
                </a:solidFill>
                <a:latin typeface="Times New Roman" panose="02020603050405020304" pitchFamily="18" charset="0"/>
                <a:cs typeface="Times New Roman" panose="02020603050405020304" pitchFamily="18" charset="0"/>
              </a:rPr>
              <a:t> on the </a:t>
            </a:r>
            <a:r>
              <a:rPr lang="sv-SE" sz="3200" b="1" dirty="0" err="1">
                <a:solidFill>
                  <a:srgbClr val="0070C0"/>
                </a:solidFill>
                <a:latin typeface="Times New Roman" panose="02020603050405020304" pitchFamily="18" charset="0"/>
                <a:cs typeface="Times New Roman" panose="02020603050405020304" pitchFamily="18" charset="0"/>
              </a:rPr>
              <a:t>costs</a:t>
            </a:r>
            <a:r>
              <a:rPr lang="sv-SE" sz="3200" b="1" dirty="0">
                <a:solidFill>
                  <a:srgbClr val="0070C0"/>
                </a:solidFill>
                <a:latin typeface="Times New Roman" panose="02020603050405020304" pitchFamily="18" charset="0"/>
                <a:cs typeface="Times New Roman" panose="02020603050405020304" pitchFamily="18" charset="0"/>
              </a:rPr>
              <a:t> </a:t>
            </a:r>
            <a:r>
              <a:rPr lang="sv-SE" sz="3200" b="1" dirty="0" err="1">
                <a:solidFill>
                  <a:srgbClr val="0070C0"/>
                </a:solidFill>
                <a:latin typeface="Times New Roman" panose="02020603050405020304" pitchFamily="18" charset="0"/>
                <a:cs typeface="Times New Roman" panose="02020603050405020304" pitchFamily="18" charset="0"/>
              </a:rPr>
              <a:t>of</a:t>
            </a:r>
            <a:r>
              <a:rPr lang="sv-SE" sz="3200" b="1" dirty="0">
                <a:solidFill>
                  <a:srgbClr val="0070C0"/>
                </a:solidFill>
                <a:latin typeface="Times New Roman" panose="02020603050405020304" pitchFamily="18" charset="0"/>
                <a:cs typeface="Times New Roman" panose="02020603050405020304" pitchFamily="18" charset="0"/>
              </a:rPr>
              <a:t> operations.</a:t>
            </a:r>
          </a:p>
          <a:p>
            <a:r>
              <a:rPr lang="sv-SE" sz="3200" b="1" dirty="0">
                <a:solidFill>
                  <a:srgbClr val="FF0000"/>
                </a:solidFill>
                <a:latin typeface="Times New Roman" panose="02020603050405020304" pitchFamily="18" charset="0"/>
                <a:cs typeface="Times New Roman" panose="02020603050405020304" pitchFamily="18" charset="0"/>
              </a:rPr>
              <a:t> </a:t>
            </a:r>
          </a:p>
          <a:p>
            <a:r>
              <a:rPr lang="sv-SE" sz="3200" b="1" dirty="0" err="1">
                <a:solidFill>
                  <a:srgbClr val="FF0000"/>
                </a:solidFill>
                <a:latin typeface="Times New Roman" panose="02020603050405020304" pitchFamily="18" charset="0"/>
                <a:cs typeface="Times New Roman" panose="02020603050405020304" pitchFamily="18" charset="0"/>
              </a:rPr>
              <a:t>increases</a:t>
            </a:r>
            <a:r>
              <a:rPr lang="sv-SE" sz="3200" b="1" dirty="0">
                <a:solidFill>
                  <a:srgbClr val="FF0000"/>
                </a:solidFill>
                <a:latin typeface="Times New Roman" panose="02020603050405020304" pitchFamily="18" charset="0"/>
                <a:cs typeface="Times New Roman" panose="02020603050405020304" pitchFamily="18" charset="0"/>
              </a:rPr>
              <a:t> </a:t>
            </a:r>
            <a:r>
              <a:rPr lang="sv-SE" sz="3200" b="1" dirty="0" err="1">
                <a:solidFill>
                  <a:srgbClr val="FF0000"/>
                </a:solidFill>
                <a:latin typeface="Times New Roman" panose="02020603050405020304" pitchFamily="18" charset="0"/>
                <a:cs typeface="Times New Roman" panose="02020603050405020304" pitchFamily="18" charset="0"/>
              </a:rPr>
              <a:t>if</a:t>
            </a:r>
            <a:r>
              <a:rPr lang="sv-SE" sz="3200" b="1" dirty="0">
                <a:solidFill>
                  <a:srgbClr val="FF0000"/>
                </a:solidFill>
                <a:latin typeface="Times New Roman" panose="02020603050405020304" pitchFamily="18" charset="0"/>
                <a:cs typeface="Times New Roman" panose="02020603050405020304" pitchFamily="18" charset="0"/>
              </a:rPr>
              <a:t> the marginal </a:t>
            </a:r>
            <a:r>
              <a:rPr lang="sv-SE" sz="3200" b="1" dirty="0" err="1">
                <a:solidFill>
                  <a:srgbClr val="FF0000"/>
                </a:solidFill>
                <a:latin typeface="Times New Roman" panose="02020603050405020304" pitchFamily="18" charset="0"/>
                <a:cs typeface="Times New Roman" panose="02020603050405020304" pitchFamily="18" charset="0"/>
              </a:rPr>
              <a:t>cost</a:t>
            </a:r>
            <a:r>
              <a:rPr lang="sv-SE" sz="3200" b="1" dirty="0">
                <a:solidFill>
                  <a:srgbClr val="FF0000"/>
                </a:solidFill>
                <a:latin typeface="Times New Roman" panose="02020603050405020304" pitchFamily="18" charset="0"/>
                <a:cs typeface="Times New Roman" panose="02020603050405020304" pitchFamily="18" charset="0"/>
              </a:rPr>
              <a:t> </a:t>
            </a:r>
            <a:r>
              <a:rPr lang="sv-SE" sz="3200" b="1" dirty="0" err="1">
                <a:solidFill>
                  <a:srgbClr val="FF0000"/>
                </a:solidFill>
                <a:latin typeface="Times New Roman" panose="02020603050405020304" pitchFamily="18" charset="0"/>
                <a:cs typeface="Times New Roman" panose="02020603050405020304" pitchFamily="18" charset="0"/>
              </a:rPr>
              <a:t>of</a:t>
            </a:r>
            <a:r>
              <a:rPr lang="sv-SE" sz="3200" b="1" dirty="0">
                <a:solidFill>
                  <a:srgbClr val="FF0000"/>
                </a:solidFill>
                <a:latin typeface="Times New Roman" panose="02020603050405020304" pitchFamily="18" charset="0"/>
                <a:cs typeface="Times New Roman" panose="02020603050405020304" pitchFamily="18" charset="0"/>
              </a:rPr>
              <a:t> global </a:t>
            </a:r>
            <a:r>
              <a:rPr lang="sv-SE" sz="3200" b="1" dirty="0" err="1">
                <a:solidFill>
                  <a:srgbClr val="FF0000"/>
                </a:solidFill>
                <a:latin typeface="Times New Roman" panose="02020603050405020304" pitchFamily="18" charset="0"/>
                <a:cs typeface="Times New Roman" panose="02020603050405020304" pitchFamily="18" charset="0"/>
              </a:rPr>
              <a:t>warming</a:t>
            </a:r>
            <a:r>
              <a:rPr lang="sv-SE" sz="3200" b="1" dirty="0">
                <a:solidFill>
                  <a:srgbClr val="FF0000"/>
                </a:solidFill>
                <a:latin typeface="Times New Roman" panose="02020603050405020304" pitchFamily="18" charset="0"/>
                <a:cs typeface="Times New Roman" panose="02020603050405020304" pitchFamily="18" charset="0"/>
              </a:rPr>
              <a:t> </a:t>
            </a:r>
            <a:r>
              <a:rPr lang="sv-SE" sz="3200" b="1" dirty="0" err="1">
                <a:solidFill>
                  <a:srgbClr val="FF0000"/>
                </a:solidFill>
                <a:latin typeface="Times New Roman" panose="02020603050405020304" pitchFamily="18" charset="0"/>
                <a:cs typeface="Times New Roman" panose="02020603050405020304" pitchFamily="18" charset="0"/>
              </a:rPr>
              <a:t>increases</a:t>
            </a:r>
            <a:r>
              <a:rPr lang="sv-SE" sz="3200" b="1" dirty="0">
                <a:solidFill>
                  <a:srgbClr val="FF0000"/>
                </a:solidFill>
                <a:latin typeface="Times New Roman" panose="02020603050405020304" pitchFamily="18" charset="0"/>
                <a:cs typeface="Times New Roman" panose="02020603050405020304" pitchFamily="18" charset="0"/>
              </a:rPr>
              <a:t>.</a:t>
            </a:r>
          </a:p>
          <a:p>
            <a:endParaRPr lang="sv-SE" sz="3200" b="1" dirty="0">
              <a:solidFill>
                <a:srgbClr val="FF0000"/>
              </a:solidFill>
              <a:latin typeface="Times New Roman" panose="02020603050405020304" pitchFamily="18" charset="0"/>
              <a:cs typeface="Times New Roman" panose="02020603050405020304" pitchFamily="18" charset="0"/>
            </a:endParaRPr>
          </a:p>
          <a:p>
            <a:r>
              <a:rPr lang="sv-SE" sz="3200" b="1" dirty="0" err="1">
                <a:solidFill>
                  <a:srgbClr val="FF0000"/>
                </a:solidFill>
                <a:latin typeface="Times New Roman" panose="02020603050405020304" pitchFamily="18" charset="0"/>
                <a:cs typeface="Times New Roman" panose="02020603050405020304" pitchFamily="18" charset="0"/>
              </a:rPr>
              <a:t>increases</a:t>
            </a:r>
            <a:r>
              <a:rPr lang="sv-SE" sz="3200" b="1" dirty="0">
                <a:solidFill>
                  <a:srgbClr val="FF0000"/>
                </a:solidFill>
                <a:latin typeface="Times New Roman" panose="02020603050405020304" pitchFamily="18" charset="0"/>
                <a:cs typeface="Times New Roman" panose="02020603050405020304" pitchFamily="18" charset="0"/>
              </a:rPr>
              <a:t> </a:t>
            </a:r>
            <a:r>
              <a:rPr lang="sv-SE" sz="3200" b="1" dirty="0" err="1">
                <a:solidFill>
                  <a:srgbClr val="FF0000"/>
                </a:solidFill>
                <a:latin typeface="Times New Roman" panose="02020603050405020304" pitchFamily="18" charset="0"/>
                <a:cs typeface="Times New Roman" panose="02020603050405020304" pitchFamily="18" charset="0"/>
              </a:rPr>
              <a:t>if</a:t>
            </a:r>
            <a:r>
              <a:rPr lang="sv-SE" sz="3200" b="1" dirty="0">
                <a:solidFill>
                  <a:srgbClr val="FF0000"/>
                </a:solidFill>
                <a:latin typeface="Times New Roman" panose="02020603050405020304" pitchFamily="18" charset="0"/>
                <a:cs typeface="Times New Roman" panose="02020603050405020304" pitchFamily="18" charset="0"/>
              </a:rPr>
              <a:t> the </a:t>
            </a:r>
            <a:r>
              <a:rPr lang="sv-SE" sz="3200" b="1" dirty="0" err="1">
                <a:solidFill>
                  <a:srgbClr val="FF0000"/>
                </a:solidFill>
                <a:latin typeface="Times New Roman" panose="02020603050405020304" pitchFamily="18" charset="0"/>
                <a:cs typeface="Times New Roman" panose="02020603050405020304" pitchFamily="18" charset="0"/>
              </a:rPr>
              <a:t>technical</a:t>
            </a:r>
            <a:r>
              <a:rPr lang="sv-SE" sz="3200" b="1" dirty="0">
                <a:solidFill>
                  <a:srgbClr val="FF0000"/>
                </a:solidFill>
                <a:latin typeface="Times New Roman" panose="02020603050405020304" pitchFamily="18" charset="0"/>
                <a:cs typeface="Times New Roman" panose="02020603050405020304" pitchFamily="18" charset="0"/>
              </a:rPr>
              <a:t> </a:t>
            </a:r>
            <a:r>
              <a:rPr lang="sv-SE" sz="3200" b="1" dirty="0" err="1">
                <a:solidFill>
                  <a:srgbClr val="FF0000"/>
                </a:solidFill>
                <a:latin typeface="Times New Roman" panose="02020603050405020304" pitchFamily="18" charset="0"/>
                <a:cs typeface="Times New Roman" panose="02020603050405020304" pitchFamily="18" charset="0"/>
              </a:rPr>
              <a:t>efficiency</a:t>
            </a:r>
            <a:r>
              <a:rPr lang="sv-SE" sz="3200" b="1" dirty="0">
                <a:solidFill>
                  <a:srgbClr val="FF0000"/>
                </a:solidFill>
                <a:latin typeface="Times New Roman" panose="02020603050405020304" pitchFamily="18" charset="0"/>
                <a:cs typeface="Times New Roman" panose="02020603050405020304" pitchFamily="18" charset="0"/>
              </a:rPr>
              <a:t> </a:t>
            </a:r>
            <a:r>
              <a:rPr lang="sv-SE" sz="3200" b="1" dirty="0" err="1">
                <a:solidFill>
                  <a:srgbClr val="FF0000"/>
                </a:solidFill>
                <a:latin typeface="Times New Roman" panose="02020603050405020304" pitchFamily="18" charset="0"/>
                <a:cs typeface="Times New Roman" panose="02020603050405020304" pitchFamily="18" charset="0"/>
              </a:rPr>
              <a:t>of</a:t>
            </a:r>
            <a:r>
              <a:rPr lang="sv-SE" sz="3200" b="1" dirty="0">
                <a:solidFill>
                  <a:srgbClr val="FF0000"/>
                </a:solidFill>
                <a:latin typeface="Times New Roman" panose="02020603050405020304" pitchFamily="18" charset="0"/>
                <a:cs typeface="Times New Roman" panose="02020603050405020304" pitchFamily="18" charset="0"/>
              </a:rPr>
              <a:t> CCS </a:t>
            </a:r>
            <a:r>
              <a:rPr lang="sv-SE" sz="3200" b="1" dirty="0" err="1">
                <a:solidFill>
                  <a:srgbClr val="FF0000"/>
                </a:solidFill>
                <a:latin typeface="Times New Roman" panose="02020603050405020304" pitchFamily="18" charset="0"/>
                <a:cs typeface="Times New Roman" panose="02020603050405020304" pitchFamily="18" charset="0"/>
              </a:rPr>
              <a:t>increases</a:t>
            </a:r>
            <a:r>
              <a:rPr lang="sv-SE" sz="32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748939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F7C3FE0-6EB4-418C-82E7-2F09A4F41151}" type="slidenum">
              <a:rPr lang="sv-SE" smtClean="0"/>
              <a:t>24</a:t>
            </a:fld>
            <a:endParaRPr lang="sv-SE"/>
          </a:p>
        </p:txBody>
      </p:sp>
      <mc:AlternateContent xmlns:mc="http://schemas.openxmlformats.org/markup-compatibility/2006" xmlns:a14="http://schemas.microsoft.com/office/drawing/2010/main">
        <mc:Choice Requires="a14">
          <p:sp>
            <p:nvSpPr>
              <p:cNvPr id="5" name="Rektangel 4"/>
              <p:cNvSpPr/>
              <p:nvPr/>
            </p:nvSpPr>
            <p:spPr>
              <a:xfrm>
                <a:off x="584200" y="269106"/>
                <a:ext cx="10947400" cy="6087244"/>
              </a:xfrm>
              <a:prstGeom prst="rect">
                <a:avLst/>
              </a:prstGeom>
            </p:spPr>
            <p:txBody>
              <a:bodyPr wrap="square">
                <a:spAutoFit/>
              </a:bodyPr>
              <a:lstStyle/>
              <a:p>
                <a:pPr>
                  <a:lnSpc>
                    <a:spcPct val="107000"/>
                  </a:lnSpc>
                  <a:spcAft>
                    <a:spcPts val="800"/>
                  </a:spcAft>
                </a:pPr>
                <a:r>
                  <a:rPr lang="en-US" sz="3600" b="1" dirty="0" smtClean="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Next, we investigate </a:t>
                </a:r>
                <a14:m>
                  <m:oMath xmlns:m="http://schemas.openxmlformats.org/officeDocument/2006/math">
                    <m:sSup>
                      <m:sSupPr>
                        <m:ctrlPr>
                          <a:rPr lang="sv-SE"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𝑭</m:t>
                        </m:r>
                      </m:e>
                      <m:sup>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sv-SE"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𝒉</m:t>
                        </m:r>
                      </m:e>
                      <m:sup>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𝒂𝒏𝒅</m:t>
                    </m:r>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sv-SE"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𝝀</m:t>
                        </m:r>
                      </m:e>
                      <m:sup>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oMath>
                </a14:m>
                <a:r>
                  <a:rPr lang="en-US" sz="3600" b="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sz="36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600" b="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The first order optimum conditions are found from this three dimensional equation </a:t>
                </a:r>
                <a:r>
                  <a:rPr lang="en-US" sz="3600" b="1" dirty="0" smtClean="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system:</a:t>
                </a:r>
              </a:p>
              <a:p>
                <a:pPr>
                  <a:lnSpc>
                    <a:spcPct val="107000"/>
                  </a:lnSpc>
                  <a:spcAft>
                    <a:spcPts val="800"/>
                  </a:spcAft>
                </a:pPr>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m>
                        <m:mPr>
                          <m:mcs>
                            <m:mc>
                              <m:mcPr>
                                <m:count m:val="1"/>
                                <m:mcJc m:val="center"/>
                              </m:mcPr>
                            </m:mc>
                          </m:mcs>
                          <m:ctrlPr>
                            <a:rPr lang="sv-SE" sz="3600" b="1" i="1">
                              <a:effectLst/>
                              <a:latin typeface="Cambria Math" panose="02040503050406030204" pitchFamily="18" charset="0"/>
                            </a:rPr>
                          </m:ctrlPr>
                        </m:mPr>
                        <m:mr>
                          <m:e>
                            <m:f>
                              <m:fPr>
                                <m:ctrlPr>
                                  <a:rPr lang="sv-SE" sz="3600" b="1" i="1">
                                    <a:effectLst/>
                                    <a:latin typeface="Cambria Math" panose="02040503050406030204" pitchFamily="18" charset="0"/>
                                  </a:rPr>
                                </m:ctrlPr>
                              </m:fPr>
                              <m:num>
                                <m:r>
                                  <a:rPr lang="sv-SE" sz="3600" b="1" i="1">
                                    <a:effectLst/>
                                    <a:latin typeface="Cambria Math" panose="02040503050406030204" pitchFamily="18" charset="0"/>
                                    <a:ea typeface="Calibri" panose="020F0502020204030204" pitchFamily="34" charset="0"/>
                                    <a:cs typeface="Times New Roman" panose="02020603050405020304" pitchFamily="18" charset="0"/>
                                  </a:rPr>
                                  <m:t>𝒅𝑳</m:t>
                                </m:r>
                              </m:num>
                              <m:den>
                                <m:r>
                                  <a:rPr lang="sv-SE" sz="3600" b="1" i="1">
                                    <a:effectLst/>
                                    <a:latin typeface="Cambria Math" panose="02040503050406030204" pitchFamily="18" charset="0"/>
                                    <a:ea typeface="Calibri" panose="020F0502020204030204" pitchFamily="34" charset="0"/>
                                    <a:cs typeface="Times New Roman" panose="02020603050405020304" pitchFamily="18" charset="0"/>
                                  </a:rPr>
                                  <m:t>𝒅</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𝝀</m:t>
                                </m:r>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𝑴</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𝟎</m:t>
                            </m:r>
                          </m:e>
                        </m:mr>
                        <m:mr>
                          <m:e>
                            <m:f>
                              <m:fPr>
                                <m:ctrlPr>
                                  <a:rPr lang="sv-SE" sz="3600" b="1" i="1">
                                    <a:effectLst/>
                                    <a:latin typeface="Cambria Math" panose="02040503050406030204" pitchFamily="18" charset="0"/>
                                  </a:rPr>
                                </m:ctrlPr>
                              </m:fPr>
                              <m:num>
                                <m:r>
                                  <a:rPr lang="sv-SE" sz="3600" b="1" i="1">
                                    <a:effectLst/>
                                    <a:latin typeface="Cambria Math" panose="02040503050406030204" pitchFamily="18" charset="0"/>
                                    <a:ea typeface="Calibri" panose="020F0502020204030204" pitchFamily="34" charset="0"/>
                                    <a:cs typeface="Times New Roman" panose="02020603050405020304" pitchFamily="18" charset="0"/>
                                  </a:rPr>
                                  <m:t>𝒅𝑳</m:t>
                                </m:r>
                              </m:num>
                              <m:den>
                                <m:r>
                                  <a:rPr lang="sv-SE" sz="3600" b="1" i="1">
                                    <a:effectLst/>
                                    <a:latin typeface="Cambria Math" panose="02040503050406030204" pitchFamily="18" charset="0"/>
                                    <a:ea typeface="Calibri" panose="020F0502020204030204" pitchFamily="34" charset="0"/>
                                    <a:cs typeface="Times New Roman" panose="02020603050405020304" pitchFamily="18" charset="0"/>
                                  </a:rPr>
                                  <m:t>𝒅𝑭</m:t>
                                </m:r>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sz="3600" b="1" i="1">
                                    <a:effectLst/>
                                    <a:latin typeface="Cambria Math" panose="020405030504060302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effectLst/>
                                    <a:latin typeface="Cambria Math" panose="020405030504060302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d>
                              <m:dPr>
                                <m:ctrlPr>
                                  <a:rPr lang="sv-SE" sz="3600" b="1" i="1">
                                    <a:effectLst/>
                                    <a:latin typeface="Cambria Math" panose="02040503050406030204" pitchFamily="18" charset="0"/>
                                  </a:rPr>
                                </m:ctrlPr>
                              </m:d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e>
                            </m:d>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𝑮</m:t>
                                </m:r>
                              </m:sub>
                            </m:sSub>
                            <m:d>
                              <m:dPr>
                                <m:ctrlPr>
                                  <a:rPr lang="sv-SE" sz="3600" b="1" i="1">
                                    <a:effectLst/>
                                    <a:latin typeface="Cambria Math" panose="02040503050406030204" pitchFamily="18" charset="0"/>
                                  </a:rPr>
                                </m:ctrlPr>
                              </m:d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𝟏</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Sub>
                              </m:e>
                            </m:d>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𝝀</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𝟎</m:t>
                            </m:r>
                          </m:e>
                        </m:mr>
                        <m:mr>
                          <m:e>
                            <m:m>
                              <m:mPr>
                                <m:mcs>
                                  <m:mc>
                                    <m:mcPr>
                                      <m:count m:val="1"/>
                                      <m:mcJc m:val="center"/>
                                    </m:mcPr>
                                  </m:mc>
                                </m:mcs>
                                <m:ctrlPr>
                                  <a:rPr lang="sv-SE" sz="3600" b="1" i="1">
                                    <a:effectLst/>
                                    <a:latin typeface="Cambria Math" panose="02040503050406030204" pitchFamily="18" charset="0"/>
                                  </a:rPr>
                                </m:ctrlPr>
                              </m:mPr>
                              <m:mr>
                                <m:e>
                                  <m:f>
                                    <m:fPr>
                                      <m:ctrlPr>
                                        <a:rPr lang="sv-SE" sz="3600" b="1" i="1">
                                          <a:effectLst/>
                                          <a:latin typeface="Cambria Math" panose="02040503050406030204" pitchFamily="18" charset="0"/>
                                        </a:rPr>
                                      </m:ctrlPr>
                                    </m:fPr>
                                    <m:num>
                                      <m:r>
                                        <a:rPr lang="sv-SE" sz="3600" b="1" i="1">
                                          <a:effectLst/>
                                          <a:latin typeface="Cambria Math" panose="02040503050406030204" pitchFamily="18" charset="0"/>
                                          <a:ea typeface="Calibri" panose="020F0502020204030204" pitchFamily="34" charset="0"/>
                                          <a:cs typeface="Times New Roman" panose="02020603050405020304" pitchFamily="18" charset="0"/>
                                        </a:rPr>
                                        <m:t>𝒅𝑳</m:t>
                                      </m:r>
                                    </m:num>
                                    <m:den>
                                      <m:r>
                                        <a:rPr lang="sv-SE" sz="3600" b="1" i="1">
                                          <a:effectLst/>
                                          <a:latin typeface="Cambria Math" panose="02040503050406030204" pitchFamily="18" charset="0"/>
                                          <a:ea typeface="Calibri" panose="020F0502020204030204" pitchFamily="34" charset="0"/>
                                          <a:cs typeface="Times New Roman" panose="02020603050405020304" pitchFamily="18" charset="0"/>
                                        </a:rPr>
                                        <m:t>𝒅𝒉</m:t>
                                      </m:r>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effectLst/>
                                          <a:latin typeface="Cambria Math" panose="020405030504060302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d>
                                    <m:dPr>
                                      <m:ctrlPr>
                                        <a:rPr lang="sv-SE" sz="3600" b="1" i="1">
                                          <a:effectLst/>
                                          <a:latin typeface="Cambria Math" panose="02040503050406030204" pitchFamily="18" charset="0"/>
                                        </a:rPr>
                                      </m:ctrlPr>
                                    </m:d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e>
                                  </m:d>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𝑮</m:t>
                                      </m:r>
                                    </m:sub>
                                  </m:sSub>
                                  <m:sSub>
                                    <m:sSubPr>
                                      <m:ctrlPr>
                                        <a:rPr lang="sv-SE" sz="3600" b="1" i="1">
                                          <a:effectLst/>
                                          <a:latin typeface="Cambria Math" panose="020405030504060302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Sub>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𝝀</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𝟎</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e>
                              </m:mr>
                            </m:m>
                          </m:e>
                        </m:mr>
                      </m:m>
                    </m:oMath>
                  </m:oMathPara>
                </a14:m>
                <a:endParaRPr lang="sv-SE" sz="3600" b="1" dirty="0"/>
              </a:p>
            </p:txBody>
          </p:sp>
        </mc:Choice>
        <mc:Fallback xmlns="">
          <p:sp>
            <p:nvSpPr>
              <p:cNvPr id="5" name="Rektangel 4"/>
              <p:cNvSpPr>
                <a:spLocks noRot="1" noChangeAspect="1" noMove="1" noResize="1" noEditPoints="1" noAdjustHandles="1" noChangeArrowheads="1" noChangeShapeType="1" noTextEdit="1"/>
              </p:cNvSpPr>
              <p:nvPr/>
            </p:nvSpPr>
            <p:spPr>
              <a:xfrm>
                <a:off x="584200" y="269106"/>
                <a:ext cx="10947400" cy="6087244"/>
              </a:xfrm>
              <a:prstGeom prst="rect">
                <a:avLst/>
              </a:prstGeom>
              <a:blipFill rotWithShape="0">
                <a:blip r:embed="rId2"/>
                <a:stretch>
                  <a:fillRect l="-1726" t="-1301"/>
                </a:stretch>
              </a:blipFill>
            </p:spPr>
            <p:txBody>
              <a:bodyPr/>
              <a:lstStyle/>
              <a:p>
                <a:r>
                  <a:rPr lang="sv-SE">
                    <a:noFill/>
                  </a:rPr>
                  <a:t> </a:t>
                </a:r>
              </a:p>
            </p:txBody>
          </p:sp>
        </mc:Fallback>
      </mc:AlternateContent>
    </p:spTree>
    <p:extLst>
      <p:ext uri="{BB962C8B-B14F-4D97-AF65-F5344CB8AC3E}">
        <p14:creationId xmlns:p14="http://schemas.microsoft.com/office/powerpoint/2010/main" val="35035372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F7C3FE0-6EB4-418C-82E7-2F09A4F41151}" type="slidenum">
              <a:rPr lang="sv-SE" smtClean="0"/>
              <a:t>25</a:t>
            </a:fld>
            <a:endParaRPr lang="sv-SE"/>
          </a:p>
        </p:txBody>
      </p:sp>
      <mc:AlternateContent xmlns:mc="http://schemas.openxmlformats.org/markup-compatibility/2006" xmlns:a14="http://schemas.microsoft.com/office/drawing/2010/main">
        <mc:Choice Requires="a14">
          <p:sp>
            <p:nvSpPr>
              <p:cNvPr id="5" name="Rektangel 4"/>
              <p:cNvSpPr/>
              <p:nvPr/>
            </p:nvSpPr>
            <p:spPr>
              <a:xfrm>
                <a:off x="254000" y="1865767"/>
                <a:ext cx="11633200" cy="2589042"/>
              </a:xfrm>
              <a:prstGeom prst="rect">
                <a:avLst/>
              </a:prstGeom>
            </p:spPr>
            <p:txBody>
              <a:bodyPr wrap="square">
                <a:spAutoFit/>
              </a:bodyPr>
              <a:lstStyle/>
              <a:p>
                <a:pPr>
                  <a:lnSpc>
                    <a:spcPct val="107000"/>
                  </a:lnSpc>
                  <a:spcAft>
                    <a:spcPts val="800"/>
                  </a:spcAft>
                </a:pPr>
                <a:r>
                  <a:rPr lang="en-US" sz="2800" b="1" dirty="0" smtClean="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We differentiate the equations:</a:t>
                </a:r>
              </a:p>
              <a:p>
                <a:pPr>
                  <a:lnSpc>
                    <a:spcPct val="107000"/>
                  </a:lnSpc>
                  <a:spcAft>
                    <a:spcPts val="800"/>
                  </a:spcAft>
                </a:pPr>
                <a:endParaRPr lang="sv-SE" sz="2800" b="1" dirty="0">
                  <a:effectLst/>
                  <a:latin typeface="Calibri" panose="020F0502020204030204" pitchFamily="34" charset="0"/>
                  <a:ea typeface="Calibri" panose="020F050202020403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d>
                        <m:dPr>
                          <m:begChr m:val="["/>
                          <m:endChr m:val="]"/>
                          <m:ctrlPr>
                            <a:rPr lang="sv-SE" sz="2800" b="1" i="1">
                              <a:effectLst/>
                              <a:latin typeface="Cambria Math" panose="02040503050406030204" pitchFamily="18" charset="0"/>
                            </a:rPr>
                          </m:ctrlPr>
                        </m:dPr>
                        <m:e>
                          <m:m>
                            <m:mPr>
                              <m:mcs>
                                <m:mc>
                                  <m:mcPr>
                                    <m:count m:val="2"/>
                                    <m:mcJc m:val="center"/>
                                  </m:mcPr>
                                </m:mc>
                              </m:mcs>
                              <m:ctrlPr>
                                <a:rPr lang="sv-SE" sz="2800" b="1" i="1">
                                  <a:effectLst/>
                                  <a:latin typeface="Cambria Math" panose="02040503050406030204" pitchFamily="18" charset="0"/>
                                  <a:ea typeface="Times New Roman" panose="02020603050405020304" pitchFamily="18" charset="0"/>
                                </a:rPr>
                              </m:ctrlPr>
                            </m:mPr>
                            <m:mr>
                              <m:e>
                                <m:m>
                                  <m:mPr>
                                    <m:mcs>
                                      <m:mc>
                                        <m:mcPr>
                                          <m:count m:val="2"/>
                                          <m:mcJc m:val="center"/>
                                        </m:mcPr>
                                      </m:mc>
                                    </m:mcs>
                                    <m:ctrlPr>
                                      <a:rPr lang="sv-SE" sz="2800" b="1" i="1">
                                        <a:effectLst/>
                                        <a:latin typeface="Cambria Math" panose="02040503050406030204" pitchFamily="18" charset="0"/>
                                        <a:ea typeface="Times New Roman" panose="02020603050405020304" pitchFamily="18" charset="0"/>
                                      </a:rPr>
                                    </m:ctrlPr>
                                  </m:mPr>
                                  <m:mr>
                                    <m:e>
                                      <m:r>
                                        <a:rPr lang="en-US" sz="2800" b="1" i="1">
                                          <a:effectLst/>
                                          <a:latin typeface="Cambria Math" panose="02040503050406030204" pitchFamily="18" charset="0"/>
                                          <a:ea typeface="Times New Roman" panose="02020603050405020304" pitchFamily="18" charset="0"/>
                                          <a:cs typeface="Times New Roman" panose="02020603050405020304" pitchFamily="18" charset="0"/>
                                        </a:rPr>
                                        <m:t>𝟏</m:t>
                                      </m:r>
                                      <m:r>
                                        <a:rPr lang="en-US" sz="2800" b="1"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28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r>
                                    <m:e>
                                      <m:r>
                                        <a:rPr lang="en-US" sz="28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2800" b="1" i="1">
                                              <a:effectLst/>
                                              <a:latin typeface="Cambria Math" panose="02040503050406030204" pitchFamily="18" charset="0"/>
                                            </a:rPr>
                                          </m:ctrlPr>
                                        </m:sSubPr>
                                        <m:e>
                                          <m:r>
                                            <a:rPr lang="sv-SE" sz="28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28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2800" b="1" i="1">
                                              <a:effectLst/>
                                              <a:latin typeface="Cambria Math" panose="02040503050406030204" pitchFamily="18" charset="0"/>
                                            </a:rPr>
                                          </m:ctrlPr>
                                        </m:sSubSupPr>
                                        <m:e>
                                          <m:r>
                                            <a:rPr lang="sv-SE" sz="28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28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en-US" sz="28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en-US" sz="2800" b="1" i="1">
                                          <a:effectLst/>
                                          <a:latin typeface="Cambria Math" panose="02040503050406030204" pitchFamily="18" charset="0"/>
                                          <a:ea typeface="Calibri" panose="020F0502020204030204" pitchFamily="34" charset="0"/>
                                          <a:cs typeface="Times New Roman" panose="02020603050405020304" pitchFamily="18" charset="0"/>
                                        </a:rPr>
                                        <m:t>        </m:t>
                                      </m:r>
                                    </m:e>
                                    <m:e>
                                      <m:r>
                                        <a:rPr lang="en-US" sz="28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
                              </m:e>
                              <m:e>
                                <m:m>
                                  <m:mPr>
                                    <m:mcs>
                                      <m:mc>
                                        <m:mcPr>
                                          <m:count m:val="1"/>
                                          <m:mcJc m:val="center"/>
                                        </m:mcPr>
                                      </m:mc>
                                    </m:mcs>
                                    <m:ctrlPr>
                                      <a:rPr lang="sv-SE" sz="2800" b="1" i="1">
                                        <a:effectLst/>
                                        <a:latin typeface="Cambria Math" panose="02040503050406030204" pitchFamily="18" charset="0"/>
                                        <a:ea typeface="Times New Roman" panose="02020603050405020304" pitchFamily="18" charset="0"/>
                                      </a:rPr>
                                    </m:ctrlPr>
                                  </m:mPr>
                                  <m:mr>
                                    <m:e>
                                      <m:r>
                                        <a:rPr lang="en-US" sz="28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r>
                                    <m:e>
                                      <m:r>
                                        <a:rPr lang="en-US" sz="28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
                              </m:e>
                            </m:mr>
                            <m:mr>
                              <m:e>
                                <m:m>
                                  <m:mPr>
                                    <m:mcs>
                                      <m:mc>
                                        <m:mcPr>
                                          <m:count m:val="2"/>
                                          <m:mcJc m:val="center"/>
                                        </m:mcPr>
                                      </m:mc>
                                    </m:mcs>
                                    <m:ctrlPr>
                                      <a:rPr lang="sv-SE" sz="2800" b="1" i="1">
                                        <a:effectLst/>
                                        <a:latin typeface="Cambria Math" panose="02040503050406030204" pitchFamily="18" charset="0"/>
                                        <a:ea typeface="Times New Roman" panose="02020603050405020304" pitchFamily="18" charset="0"/>
                                      </a:rPr>
                                    </m:ctrlPr>
                                  </m:mPr>
                                  <m:mr>
                                    <m:e>
                                      <m:r>
                                        <a:rPr lang="en-US" sz="2800" b="1"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b="1" i="1">
                                          <a:effectLst/>
                                          <a:latin typeface="Cambria Math" panose="02040503050406030204" pitchFamily="18" charset="0"/>
                                          <a:ea typeface="Times New Roman" panose="02020603050405020304" pitchFamily="18" charset="0"/>
                                          <a:cs typeface="Times New Roman" panose="02020603050405020304" pitchFamily="18" charset="0"/>
                                        </a:rPr>
                                        <m:t>𝟎</m:t>
                                      </m:r>
                                    </m:e>
                                    <m:e>
                                      <m:r>
                                        <a:rPr lang="en-US" sz="2800" b="1"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sz="2800" b="1" i="1">
                                              <a:effectLst/>
                                              <a:latin typeface="Cambria Math" panose="02040503050406030204" pitchFamily="18" charset="0"/>
                                            </a:rPr>
                                          </m:ctrlPr>
                                        </m:sSubPr>
                                        <m:e>
                                          <m:r>
                                            <a:rPr lang="sv-SE" sz="28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28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2800" b="1" i="1">
                                              <a:effectLst/>
                                              <a:latin typeface="Cambria Math" panose="02040503050406030204" pitchFamily="18" charset="0"/>
                                            </a:rPr>
                                          </m:ctrlPr>
                                        </m:sSubSupPr>
                                        <m:e>
                                          <m:r>
                                            <a:rPr lang="sv-SE" sz="28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en-US" sz="28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en-US" sz="2800" b="1" i="1">
                                              <a:effectLst/>
                                              <a:latin typeface="Cambria Math" panose="02040503050406030204" pitchFamily="18" charset="0"/>
                                              <a:ea typeface="Calibri" panose="020F0502020204030204" pitchFamily="34" charset="0"/>
                                              <a:cs typeface="Times New Roman" panose="02020603050405020304" pitchFamily="18" charset="0"/>
                                            </a:rPr>
                                            <m:t>′′</m:t>
                                          </m:r>
                                        </m:sup>
                                      </m:sSubSup>
                                    </m:e>
                                  </m:mr>
                                </m:m>
                              </m:e>
                              <m:e>
                                <m:m>
                                  <m:mPr>
                                    <m:mcs>
                                      <m:mc>
                                        <m:mcPr>
                                          <m:count m:val="1"/>
                                          <m:mcJc m:val="center"/>
                                        </m:mcPr>
                                      </m:mc>
                                    </m:mcs>
                                    <m:ctrlPr>
                                      <a:rPr lang="sv-SE" sz="2800" b="1" i="1">
                                        <a:effectLst/>
                                        <a:latin typeface="Cambria Math" panose="02040503050406030204" pitchFamily="18" charset="0"/>
                                        <a:ea typeface="Times New Roman" panose="02020603050405020304" pitchFamily="18" charset="0"/>
                                      </a:rPr>
                                    </m:ctrlPr>
                                  </m:mPr>
                                  <m:mr>
                                    <m:e>
                                      <m:r>
                                        <a:rPr lang="en-US" sz="28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
                              </m:e>
                            </m:mr>
                          </m:m>
                        </m:e>
                      </m:d>
                      <m:d>
                        <m:dPr>
                          <m:begChr m:val="["/>
                          <m:endChr m:val="]"/>
                          <m:ctrlPr>
                            <a:rPr lang="sv-SE" sz="2800" b="1" i="1">
                              <a:effectLst/>
                              <a:latin typeface="Cambria Math" panose="02040503050406030204" pitchFamily="18" charset="0"/>
                            </a:rPr>
                          </m:ctrlPr>
                        </m:dPr>
                        <m:e>
                          <m:m>
                            <m:mPr>
                              <m:mcs>
                                <m:mc>
                                  <m:mcPr>
                                    <m:count m:val="1"/>
                                    <m:mcJc m:val="center"/>
                                  </m:mcPr>
                                </m:mc>
                              </m:mcs>
                              <m:ctrlPr>
                                <a:rPr lang="sv-SE" sz="2800" b="1" i="1" smtClean="0">
                                  <a:solidFill>
                                    <a:srgbClr val="FF0000"/>
                                  </a:solidFill>
                                  <a:effectLst/>
                                  <a:latin typeface="Cambria Math" panose="02040503050406030204" pitchFamily="18" charset="0"/>
                                </a:rPr>
                              </m:ctrlPr>
                            </m:mPr>
                            <m:mr>
                              <m:e>
                                <m:r>
                                  <a:rPr lang="sv-SE"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2800" b="1" i="1">
                                        <a:solidFill>
                                          <a:srgbClr val="FF0000"/>
                                        </a:solidFill>
                                        <a:effectLst/>
                                        <a:latin typeface="Cambria Math" panose="02040503050406030204" pitchFamily="18" charset="0"/>
                                      </a:rPr>
                                    </m:ctrlPr>
                                  </m:sSupPr>
                                  <m:e>
                                    <m:r>
                                      <a:rPr lang="sv-SE"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𝑭</m:t>
                                    </m:r>
                                  </m:e>
                                  <m:sup>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sup>
                                </m:sSup>
                              </m:e>
                            </m:mr>
                            <m:mr>
                              <m:e>
                                <m:r>
                                  <a:rPr lang="sv-SE"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2800" b="1" i="1">
                                        <a:solidFill>
                                          <a:srgbClr val="FF0000"/>
                                        </a:solidFill>
                                        <a:effectLst/>
                                        <a:latin typeface="Cambria Math" panose="02040503050406030204" pitchFamily="18" charset="0"/>
                                      </a:rPr>
                                    </m:ctrlPr>
                                  </m:sSupPr>
                                  <m:e>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𝒉</m:t>
                                    </m:r>
                                  </m:e>
                                  <m:sup>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sup>
                                </m:sSup>
                              </m:e>
                            </m:mr>
                            <m:mr>
                              <m:e>
                                <m:m>
                                  <m:mPr>
                                    <m:mcs>
                                      <m:mc>
                                        <m:mcPr>
                                          <m:count m:val="1"/>
                                          <m:mcJc m:val="center"/>
                                        </m:mcPr>
                                      </m:mc>
                                    </m:mcs>
                                    <m:ctrlPr>
                                      <a:rPr lang="sv-SE" sz="2800" b="1" i="1">
                                        <a:solidFill>
                                          <a:srgbClr val="FF0000"/>
                                        </a:solidFill>
                                        <a:effectLst/>
                                        <a:latin typeface="Cambria Math" panose="02040503050406030204" pitchFamily="18" charset="0"/>
                                      </a:rPr>
                                    </m:ctrlPr>
                                  </m:mPr>
                                  <m:mr>
                                    <m:e>
                                      <m:r>
                                        <a:rPr lang="sv-SE"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2800" b="1" i="1">
                                              <a:solidFill>
                                                <a:srgbClr val="FF0000"/>
                                              </a:solidFill>
                                              <a:effectLst/>
                                              <a:latin typeface="Cambria Math" panose="02040503050406030204" pitchFamily="18" charset="0"/>
                                            </a:rPr>
                                          </m:ctrlPr>
                                        </m:sSupPr>
                                        <m:e>
                                          <m:r>
                                            <a:rPr lang="sv-SE"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𝝀</m:t>
                                          </m:r>
                                        </m:e>
                                        <m:sup>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sup>
                                      </m:sSup>
                                    </m:e>
                                  </m:mr>
                                </m:m>
                              </m:e>
                            </m:mr>
                          </m:m>
                        </m:e>
                      </m:d>
                      <m:r>
                        <a:rPr lang="en-US" sz="2800" b="1"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sv-SE" sz="2800" b="1" i="1">
                              <a:effectLst/>
                              <a:latin typeface="Cambria Math" panose="02040503050406030204" pitchFamily="18" charset="0"/>
                            </a:rPr>
                          </m:ctrlPr>
                        </m:dPr>
                        <m:e>
                          <m:m>
                            <m:mPr>
                              <m:mcs>
                                <m:mc>
                                  <m:mcPr>
                                    <m:count m:val="1"/>
                                    <m:mcJc m:val="center"/>
                                  </m:mcPr>
                                </m:mc>
                              </m:mcs>
                              <m:ctrlPr>
                                <a:rPr lang="sv-SE" sz="2800" b="1" i="1">
                                  <a:effectLst/>
                                  <a:latin typeface="Cambria Math" panose="02040503050406030204" pitchFamily="18" charset="0"/>
                                </a:rPr>
                              </m:ctrlPr>
                            </m:mPr>
                            <m:mr>
                              <m:e>
                                <m:r>
                                  <a:rPr lang="sv-SE" sz="2800" b="1" i="1" smtClean="0">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𝒅𝑴</m:t>
                                </m:r>
                              </m:e>
                            </m:mr>
                            <m:mr>
                              <m:e>
                                <m:sSubSup>
                                  <m:sSubSupPr>
                                    <m:ctrlPr>
                                      <a:rPr lang="sv-SE" sz="2800" b="1" i="1">
                                        <a:effectLst/>
                                        <a:latin typeface="Cambria Math" panose="02040503050406030204" pitchFamily="18" charset="0"/>
                                      </a:rPr>
                                    </m:ctrlPr>
                                  </m:sSubSupPr>
                                  <m:e>
                                    <m:r>
                                      <a:rPr lang="sv-SE" sz="28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28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en-US" sz="28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2800" b="1" i="1" smtClean="0">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2800" b="1" i="1">
                                        <a:solidFill>
                                          <a:srgbClr val="0070C0"/>
                                        </a:solidFill>
                                        <a:effectLst/>
                                        <a:latin typeface="Cambria Math" panose="02040503050406030204" pitchFamily="18" charset="0"/>
                                      </a:rPr>
                                    </m:ctrlPr>
                                  </m:sSubPr>
                                  <m:e>
                                    <m:r>
                                      <a:rPr lang="sv-SE" sz="28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28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𝝅</m:t>
                                    </m:r>
                                  </m:sub>
                                </m:sSub>
                                <m:r>
                                  <a:rPr lang="en-US" sz="2800" b="1" i="1">
                                    <a:effectLst/>
                                    <a:latin typeface="Cambria Math" panose="02040503050406030204" pitchFamily="18" charset="0"/>
                                    <a:ea typeface="Calibri" panose="020F0502020204030204" pitchFamily="34" charset="0"/>
                                    <a:cs typeface="Times New Roman" panose="02020603050405020304" pitchFamily="18" charset="0"/>
                                  </a:rPr>
                                  <m:t>+</m:t>
                                </m:r>
                                <m:d>
                                  <m:dPr>
                                    <m:ctrlPr>
                                      <a:rPr lang="sv-SE" sz="2800" b="1" i="1">
                                        <a:effectLst/>
                                        <a:latin typeface="Cambria Math" panose="02040503050406030204" pitchFamily="18" charset="0"/>
                                      </a:rPr>
                                    </m:ctrlPr>
                                  </m:dPr>
                                  <m:e>
                                    <m:r>
                                      <a:rPr lang="en-US" sz="2800" b="1" i="1">
                                        <a:effectLst/>
                                        <a:latin typeface="Cambria Math" panose="02040503050406030204" pitchFamily="18" charset="0"/>
                                        <a:ea typeface="Calibri" panose="020F0502020204030204" pitchFamily="34" charset="0"/>
                                        <a:cs typeface="Times New Roman" panose="02020603050405020304" pitchFamily="18" charset="0"/>
                                      </a:rPr>
                                      <m:t>𝟏</m:t>
                                    </m:r>
                                    <m:r>
                                      <a:rPr lang="en-US" sz="28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2800" b="1" i="1">
                                            <a:effectLst/>
                                            <a:latin typeface="Cambria Math" panose="02040503050406030204" pitchFamily="18" charset="0"/>
                                          </a:rPr>
                                        </m:ctrlPr>
                                      </m:sSubPr>
                                      <m:e>
                                        <m:r>
                                          <a:rPr lang="sv-SE" sz="2800" b="1" i="1">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2800" b="1" i="1">
                                            <a:effectLst/>
                                            <a:latin typeface="Cambria Math" panose="02040503050406030204" pitchFamily="18" charset="0"/>
                                            <a:ea typeface="Calibri" panose="020F0502020204030204" pitchFamily="34" charset="0"/>
                                            <a:cs typeface="Times New Roman" panose="02020603050405020304" pitchFamily="18" charset="0"/>
                                          </a:rPr>
                                          <m:t>𝑭</m:t>
                                        </m:r>
                                      </m:sub>
                                    </m:sSub>
                                  </m:e>
                                </m:d>
                                <m:r>
                                  <a:rPr lang="sv-SE" sz="2800" b="1" i="1" smtClean="0">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2800" b="1" i="1">
                                        <a:solidFill>
                                          <a:srgbClr val="0070C0"/>
                                        </a:solidFill>
                                        <a:effectLst/>
                                        <a:latin typeface="Cambria Math" panose="02040503050406030204" pitchFamily="18" charset="0"/>
                                      </a:rPr>
                                    </m:ctrlPr>
                                  </m:sSubPr>
                                  <m:e>
                                    <m:r>
                                      <a:rPr lang="sv-SE" sz="28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28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𝑮</m:t>
                                    </m:r>
                                  </m:sub>
                                </m:sSub>
                                <m:r>
                                  <a:rPr lang="en-US" sz="28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2800" b="1" i="1">
                                        <a:effectLst/>
                                        <a:latin typeface="Cambria Math" panose="02040503050406030204" pitchFamily="18" charset="0"/>
                                      </a:rPr>
                                    </m:ctrlPr>
                                  </m:sSubPr>
                                  <m:e>
                                    <m:r>
                                      <a:rPr lang="sv-SE" sz="28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2800" b="1" i="1">
                                        <a:effectLst/>
                                        <a:latin typeface="Cambria Math" panose="02040503050406030204" pitchFamily="18" charset="0"/>
                                        <a:ea typeface="Calibri" panose="020F0502020204030204" pitchFamily="34" charset="0"/>
                                        <a:cs typeface="Times New Roman" panose="02020603050405020304" pitchFamily="18" charset="0"/>
                                      </a:rPr>
                                      <m:t>𝑮</m:t>
                                    </m:r>
                                  </m:sub>
                                </m:sSub>
                                <m:r>
                                  <a:rPr lang="sv-SE" sz="2800" b="1" i="1" smtClean="0">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2800" b="1" i="1">
                                        <a:solidFill>
                                          <a:srgbClr val="0070C0"/>
                                        </a:solidFill>
                                        <a:effectLst/>
                                        <a:latin typeface="Cambria Math" panose="02040503050406030204" pitchFamily="18" charset="0"/>
                                      </a:rPr>
                                    </m:ctrlPr>
                                  </m:sSubPr>
                                  <m:e>
                                    <m:r>
                                      <a:rPr lang="sv-SE" sz="28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28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𝑭</m:t>
                                    </m:r>
                                  </m:sub>
                                </m:sSub>
                              </m:e>
                            </m:mr>
                            <m:mr>
                              <m:e>
                                <m:m>
                                  <m:mPr>
                                    <m:mcs>
                                      <m:mc>
                                        <m:mcPr>
                                          <m:count m:val="1"/>
                                          <m:mcJc m:val="center"/>
                                        </m:mcPr>
                                      </m:mc>
                                    </m:mcs>
                                    <m:ctrlPr>
                                      <a:rPr lang="sv-SE" sz="2800" b="1" i="1">
                                        <a:effectLst/>
                                        <a:latin typeface="Cambria Math" panose="02040503050406030204" pitchFamily="18" charset="0"/>
                                      </a:rPr>
                                    </m:ctrlPr>
                                  </m:mPr>
                                  <m:mr>
                                    <m:e>
                                      <m:sSubSup>
                                        <m:sSubSupPr>
                                          <m:ctrlPr>
                                            <a:rPr lang="sv-SE" sz="2800" b="1" i="1">
                                              <a:effectLst/>
                                              <a:latin typeface="Cambria Math" panose="02040503050406030204" pitchFamily="18" charset="0"/>
                                            </a:rPr>
                                          </m:ctrlPr>
                                        </m:sSubSupPr>
                                        <m:e>
                                          <m:r>
                                            <a:rPr lang="sv-SE" sz="28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en-US" sz="28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en-US" sz="28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2800" b="1" i="1" smtClean="0">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2800" b="1" i="1">
                                              <a:solidFill>
                                                <a:srgbClr val="0070C0"/>
                                              </a:solidFill>
                                              <a:effectLst/>
                                              <a:latin typeface="Cambria Math" panose="02040503050406030204" pitchFamily="18" charset="0"/>
                                            </a:rPr>
                                          </m:ctrlPr>
                                        </m:sSubPr>
                                        <m:e>
                                          <m:r>
                                            <a:rPr lang="sv-SE" sz="28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28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𝝅</m:t>
                                          </m:r>
                                        </m:sub>
                                      </m:sSub>
                                      <m:r>
                                        <a:rPr lang="en-US" sz="28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2800" b="1" i="1">
                                              <a:effectLst/>
                                              <a:latin typeface="Cambria Math" panose="02040503050406030204" pitchFamily="18" charset="0"/>
                                            </a:rPr>
                                          </m:ctrlPr>
                                        </m:sSubPr>
                                        <m:e>
                                          <m:r>
                                            <a:rPr lang="sv-SE" sz="2800" b="1" i="1">
                                              <a:effectLst/>
                                              <a:latin typeface="Cambria Math" panose="02040503050406030204" pitchFamily="18" charset="0"/>
                                              <a:ea typeface="Calibri" panose="020F0502020204030204" pitchFamily="34" charset="0"/>
                                              <a:cs typeface="Times New Roman" panose="02020603050405020304" pitchFamily="18" charset="0"/>
                                            </a:rPr>
                                            <m:t>𝜶</m:t>
                                          </m:r>
                                        </m:e>
                                        <m:sub>
                                          <m:r>
                                            <a:rPr lang="en-US" sz="2800" b="1" i="1">
                                              <a:effectLst/>
                                              <a:latin typeface="Cambria Math" panose="02040503050406030204" pitchFamily="18" charset="0"/>
                                              <a:ea typeface="Calibri" panose="020F0502020204030204" pitchFamily="34" charset="0"/>
                                              <a:cs typeface="Times New Roman" panose="02020603050405020304" pitchFamily="18" charset="0"/>
                                            </a:rPr>
                                            <m:t>𝒉</m:t>
                                          </m:r>
                                        </m:sub>
                                      </m:sSub>
                                      <m:r>
                                        <a:rPr lang="sv-SE" sz="2800" b="1" i="1" smtClean="0">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2800" b="1" i="1">
                                              <a:solidFill>
                                                <a:srgbClr val="0070C0"/>
                                              </a:solidFill>
                                              <a:effectLst/>
                                              <a:latin typeface="Cambria Math" panose="02040503050406030204" pitchFamily="18" charset="0"/>
                                            </a:rPr>
                                          </m:ctrlPr>
                                        </m:sSubPr>
                                        <m:e>
                                          <m:r>
                                            <a:rPr lang="sv-SE" sz="28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28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𝑮</m:t>
                                          </m:r>
                                        </m:sub>
                                      </m:sSub>
                                      <m:r>
                                        <a:rPr lang="en-US" sz="28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2800" b="1" i="1">
                                              <a:effectLst/>
                                              <a:latin typeface="Cambria Math" panose="02040503050406030204" pitchFamily="18" charset="0"/>
                                            </a:rPr>
                                          </m:ctrlPr>
                                        </m:sSubPr>
                                        <m:e>
                                          <m:r>
                                            <a:rPr lang="sv-SE" sz="28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2800" b="1" i="1">
                                              <a:effectLst/>
                                              <a:latin typeface="Cambria Math" panose="02040503050406030204" pitchFamily="18" charset="0"/>
                                              <a:ea typeface="Calibri" panose="020F0502020204030204" pitchFamily="34" charset="0"/>
                                              <a:cs typeface="Times New Roman" panose="02020603050405020304" pitchFamily="18" charset="0"/>
                                            </a:rPr>
                                            <m:t>𝑮</m:t>
                                          </m:r>
                                        </m:sub>
                                      </m:sSub>
                                      <m:r>
                                        <a:rPr lang="sv-SE" sz="2800" b="1" i="1" smtClean="0">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2800" b="1" i="1">
                                              <a:solidFill>
                                                <a:srgbClr val="0070C0"/>
                                              </a:solidFill>
                                              <a:effectLst/>
                                              <a:latin typeface="Cambria Math" panose="02040503050406030204" pitchFamily="18" charset="0"/>
                                            </a:rPr>
                                          </m:ctrlPr>
                                        </m:sSubPr>
                                        <m:e>
                                          <m:r>
                                            <a:rPr lang="sv-SE" sz="28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𝜶</m:t>
                                          </m:r>
                                        </m:e>
                                        <m:sub>
                                          <m:r>
                                            <a:rPr lang="en-US" sz="2800" b="1"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𝒉</m:t>
                                          </m:r>
                                        </m:sub>
                                      </m:sSub>
                                    </m:e>
                                  </m:mr>
                                </m:m>
                              </m:e>
                            </m:mr>
                          </m:m>
                        </m:e>
                      </m:d>
                    </m:oMath>
                  </m:oMathPara>
                </a14:m>
                <a:endParaRPr lang="sv-SE" sz="2800" b="1" dirty="0"/>
              </a:p>
            </p:txBody>
          </p:sp>
        </mc:Choice>
        <mc:Fallback xmlns="">
          <p:sp>
            <p:nvSpPr>
              <p:cNvPr id="5" name="Rektangel 4"/>
              <p:cNvSpPr>
                <a:spLocks noRot="1" noChangeAspect="1" noMove="1" noResize="1" noEditPoints="1" noAdjustHandles="1" noChangeArrowheads="1" noChangeShapeType="1" noTextEdit="1"/>
              </p:cNvSpPr>
              <p:nvPr/>
            </p:nvSpPr>
            <p:spPr>
              <a:xfrm>
                <a:off x="254000" y="1865767"/>
                <a:ext cx="11633200" cy="2589042"/>
              </a:xfrm>
              <a:prstGeom prst="rect">
                <a:avLst/>
              </a:prstGeom>
              <a:blipFill rotWithShape="0">
                <a:blip r:embed="rId2"/>
                <a:stretch>
                  <a:fillRect l="-1101" t="-1882"/>
                </a:stretch>
              </a:blipFill>
            </p:spPr>
            <p:txBody>
              <a:bodyPr/>
              <a:lstStyle/>
              <a:p>
                <a:r>
                  <a:rPr lang="sv-SE">
                    <a:noFill/>
                  </a:rPr>
                  <a:t> </a:t>
                </a:r>
              </a:p>
            </p:txBody>
          </p:sp>
        </mc:Fallback>
      </mc:AlternateContent>
    </p:spTree>
    <p:extLst>
      <p:ext uri="{BB962C8B-B14F-4D97-AF65-F5344CB8AC3E}">
        <p14:creationId xmlns:p14="http://schemas.microsoft.com/office/powerpoint/2010/main" val="14692655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F7C3FE0-6EB4-418C-82E7-2F09A4F41151}" type="slidenum">
              <a:rPr lang="sv-SE" smtClean="0"/>
              <a:t>26</a:t>
            </a:fld>
            <a:endParaRPr lang="sv-SE"/>
          </a:p>
        </p:txBody>
      </p:sp>
      <mc:AlternateContent xmlns:mc="http://schemas.openxmlformats.org/markup-compatibility/2006" xmlns:a14="http://schemas.microsoft.com/office/drawing/2010/main">
        <mc:Choice Requires="a14">
          <p:sp>
            <p:nvSpPr>
              <p:cNvPr id="5" name="Rektangel 4"/>
              <p:cNvSpPr/>
              <p:nvPr/>
            </p:nvSpPr>
            <p:spPr>
              <a:xfrm>
                <a:off x="1498600" y="762001"/>
                <a:ext cx="7645400" cy="5454891"/>
              </a:xfrm>
              <a:prstGeom prst="rect">
                <a:avLst/>
              </a:prstGeom>
            </p:spPr>
            <p:txBody>
              <a:bodyPr wrap="square">
                <a:spAutoFit/>
              </a:bodyPr>
              <a:lstStyle/>
              <a:p>
                <a:pPr>
                  <a:lnSpc>
                    <a:spcPct val="107000"/>
                  </a:lnSpc>
                  <a:spcAft>
                    <a:spcPts val="800"/>
                  </a:spcAft>
                </a:pPr>
                <a:r>
                  <a:rPr lang="en-US" sz="3600" b="1"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When we apply </a:t>
                </a:r>
                <a:r>
                  <a:rPr lang="en-US" sz="3600" b="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Cramer’s rule,</a:t>
                </a:r>
                <a:r>
                  <a:rPr lang="en-US" sz="36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we need to know   </a:t>
                </a:r>
                <a14:m>
                  <m:oMath xmlns:m="http://schemas.openxmlformats.org/officeDocument/2006/math">
                    <m:d>
                      <m:dPr>
                        <m:begChr m:val="|"/>
                        <m:endChr m:val="|"/>
                        <m:ctrlP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mPr>
                          <m:mr>
                            <m:e>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𝑫</m:t>
                              </m:r>
                            </m:e>
                          </m:mr>
                        </m:m>
                      </m:e>
                    </m:d>
                  </m:oMath>
                </a14:m>
                <a:r>
                  <a:rPr lang="en-US" sz="3600" b="1" dirty="0" smtClean="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a:t>
                </a:r>
              </a:p>
              <a:p>
                <a:pPr>
                  <a:lnSpc>
                    <a:spcPct val="107000"/>
                  </a:lnSpc>
                  <a:spcAft>
                    <a:spcPts val="800"/>
                  </a:spcAft>
                </a:pPr>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𝑫</m:t>
                                </m:r>
                              </m:e>
                            </m:mr>
                          </m:m>
                        </m:e>
                      </m:d>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e>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
                                    </m:e>
                                  </m:m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e>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e>
                                        </m:mr>
                                      </m:m>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
                                    </m:e>
                                  </m:mr>
                                </m:m>
                              </m:e>
                            </m:mr>
                          </m:m>
                        </m:e>
                      </m:d>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3600" b="1"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14:m>
                  <m:oMathPara xmlns:m="http://schemas.openxmlformats.org/officeDocument/2006/math">
                    <m:oMathParaPr>
                      <m:jc m:val="centerGroup"/>
                    </m:oMathParaPr>
                    <m:oMath xmlns:m="http://schemas.openxmlformats.org/officeDocument/2006/math">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𝑫</m:t>
                                </m:r>
                              </m:e>
                            </m:mr>
                          </m:m>
                        </m:e>
                      </m:d>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d>
                        <m:d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e>
                      </m:d>
                      <m:r>
                        <a:rPr lang="sv-SE" sz="3600" b="1" i="1">
                          <a:effectLst/>
                          <a:latin typeface="Cambria Math" panose="02040503050406030204" pitchFamily="18" charset="0"/>
                          <a:ea typeface="Calibri" panose="020F0502020204030204" pitchFamily="34" charset="0"/>
                          <a:cs typeface="Times New Roman" panose="02020603050405020304" pitchFamily="18" charset="0"/>
                        </a:rPr>
                        <m:t>&gt;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ktangel 4"/>
              <p:cNvSpPr>
                <a:spLocks noRot="1" noChangeAspect="1" noMove="1" noResize="1" noEditPoints="1" noAdjustHandles="1" noChangeArrowheads="1" noChangeShapeType="1" noTextEdit="1"/>
              </p:cNvSpPr>
              <p:nvPr/>
            </p:nvSpPr>
            <p:spPr>
              <a:xfrm>
                <a:off x="1498600" y="762001"/>
                <a:ext cx="7645400" cy="5454891"/>
              </a:xfrm>
              <a:prstGeom prst="rect">
                <a:avLst/>
              </a:prstGeom>
              <a:blipFill rotWithShape="0">
                <a:blip r:embed="rId2"/>
                <a:stretch>
                  <a:fillRect l="-2472" t="-1453" r="-3349"/>
                </a:stretch>
              </a:blipFill>
            </p:spPr>
            <p:txBody>
              <a:bodyPr/>
              <a:lstStyle/>
              <a:p>
                <a:r>
                  <a:rPr lang="sv-SE">
                    <a:noFill/>
                  </a:rPr>
                  <a:t> </a:t>
                </a:r>
              </a:p>
            </p:txBody>
          </p:sp>
        </mc:Fallback>
      </mc:AlternateContent>
    </p:spTree>
    <p:extLst>
      <p:ext uri="{BB962C8B-B14F-4D97-AF65-F5344CB8AC3E}">
        <p14:creationId xmlns:p14="http://schemas.microsoft.com/office/powerpoint/2010/main" val="34240867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F7C3FE0-6EB4-418C-82E7-2F09A4F41151}" type="slidenum">
              <a:rPr lang="sv-SE" smtClean="0"/>
              <a:t>27</a:t>
            </a:fld>
            <a:endParaRPr lang="sv-SE"/>
          </a:p>
        </p:txBody>
      </p:sp>
      <mc:AlternateContent xmlns:mc="http://schemas.openxmlformats.org/markup-compatibility/2006" xmlns:a14="http://schemas.microsoft.com/office/drawing/2010/main">
        <mc:Choice Requires="a14">
          <p:sp>
            <p:nvSpPr>
              <p:cNvPr id="5" name="Rektangel 4"/>
              <p:cNvSpPr/>
              <p:nvPr/>
            </p:nvSpPr>
            <p:spPr>
              <a:xfrm>
                <a:off x="723900" y="342900"/>
                <a:ext cx="10629900" cy="5881482"/>
              </a:xfrm>
              <a:prstGeom prst="rect">
                <a:avLst/>
              </a:prstGeom>
            </p:spPr>
            <p:txBody>
              <a:bodyPr wrap="square">
                <a:spAutoFit/>
              </a:bodyPr>
              <a:lstStyle/>
              <a:p>
                <a:pPr>
                  <a:lnSpc>
                    <a:spcPct val="107000"/>
                  </a:lnSpc>
                  <a:spcAft>
                    <a:spcPts val="800"/>
                  </a:spcAft>
                </a:pPr>
                <a:r>
                  <a:rPr lang="en-US" sz="3600" b="1" dirty="0" smtClean="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The derivatives of </a:t>
                </a:r>
                <a14:m>
                  <m:oMath xmlns:m="http://schemas.openxmlformats.org/officeDocument/2006/math">
                    <m:sSup>
                      <m:sSupPr>
                        <m:ctrlPr>
                          <a:rPr lang="sv-SE"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𝑭</m:t>
                        </m:r>
                      </m:e>
                      <m:sup>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sv-SE"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𝒉</m:t>
                        </m:r>
                      </m:e>
                      <m:sup>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𝒂𝒏𝒅</m:t>
                    </m:r>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sv-SE"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𝝀</m:t>
                        </m:r>
                      </m:e>
                      <m:sup>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oMath>
                </a14:m>
                <a:r>
                  <a:rPr lang="en-US" sz="3600" b="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 with respect to M are determined via Cramer’s rule</a:t>
                </a:r>
                <a:r>
                  <a:rPr lang="en-US" sz="3600" b="1" dirty="0" smtClean="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a:t>
                </a:r>
              </a:p>
              <a:p>
                <a:pPr>
                  <a:lnSpc>
                    <a:spcPct val="107000"/>
                  </a:lnSpc>
                  <a:spcAft>
                    <a:spcPts val="800"/>
                  </a:spcAft>
                </a:pPr>
                <a:endParaRPr lang="sv-SE" sz="36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e>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effectLst/>
                              <a:latin typeface="Cambria Math" panose="02040503050406030204" pitchFamily="18" charset="0"/>
                              <a:ea typeface="Calibri" panose="020F0502020204030204" pitchFamily="34" charset="0"/>
                              <a:cs typeface="Times New Roman" panose="02020603050405020304" pitchFamily="18" charset="0"/>
                            </a:rPr>
                            <m:t>𝒅𝑴</m:t>
                          </m:r>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𝟎</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e>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
                                        </m:e>
                                      </m:m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e>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e>
                                            </m:mr>
                                          </m:m>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
                                        </m:e>
                                      </m:mr>
                                    </m:m>
                                  </m:e>
                                </m:mr>
                              </m:m>
                            </m:e>
                          </m:d>
                        </m:num>
                        <m:den>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𝑫</m:t>
                                    </m:r>
                                  </m:e>
                                </m:mr>
                              </m:m>
                            </m:e>
                          </m:d>
                        </m:den>
                      </m:f>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𝑭</m:t>
                              </m:r>
                            </m:e>
                            <m:sup>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𝒅𝑴</m:t>
                          </m:r>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num>
                        <m:den>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&gt;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ktangel 4"/>
              <p:cNvSpPr>
                <a:spLocks noRot="1" noChangeAspect="1" noMove="1" noResize="1" noEditPoints="1" noAdjustHandles="1" noChangeArrowheads="1" noChangeShapeType="1" noTextEdit="1"/>
              </p:cNvSpPr>
              <p:nvPr/>
            </p:nvSpPr>
            <p:spPr>
              <a:xfrm>
                <a:off x="723900" y="342900"/>
                <a:ext cx="10629900" cy="5881482"/>
              </a:xfrm>
              <a:prstGeom prst="rect">
                <a:avLst/>
              </a:prstGeom>
              <a:blipFill rotWithShape="0">
                <a:blip r:embed="rId2"/>
                <a:stretch>
                  <a:fillRect l="-1778" t="-1347" r="-229"/>
                </a:stretch>
              </a:blipFill>
            </p:spPr>
            <p:txBody>
              <a:bodyPr/>
              <a:lstStyle/>
              <a:p>
                <a:r>
                  <a:rPr lang="sv-SE">
                    <a:noFill/>
                  </a:rPr>
                  <a:t> </a:t>
                </a:r>
              </a:p>
            </p:txBody>
          </p:sp>
        </mc:Fallback>
      </mc:AlternateContent>
    </p:spTree>
    <p:extLst>
      <p:ext uri="{BB962C8B-B14F-4D97-AF65-F5344CB8AC3E}">
        <p14:creationId xmlns:p14="http://schemas.microsoft.com/office/powerpoint/2010/main" val="20485725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F7C3FE0-6EB4-418C-82E7-2F09A4F41151}" type="slidenum">
              <a:rPr lang="sv-SE" smtClean="0"/>
              <a:t>28</a:t>
            </a:fld>
            <a:endParaRPr lang="sv-SE"/>
          </a:p>
        </p:txBody>
      </p:sp>
      <mc:AlternateContent xmlns:mc="http://schemas.openxmlformats.org/markup-compatibility/2006" xmlns:a14="http://schemas.microsoft.com/office/drawing/2010/main">
        <mc:Choice Requires="a14">
          <p:sp>
            <p:nvSpPr>
              <p:cNvPr id="5" name="Rektangel 4"/>
              <p:cNvSpPr/>
              <p:nvPr/>
            </p:nvSpPr>
            <p:spPr>
              <a:xfrm>
                <a:off x="2971800" y="1471487"/>
                <a:ext cx="6096000" cy="4522905"/>
              </a:xfrm>
              <a:prstGeom prst="rect">
                <a:avLst/>
              </a:prstGeom>
            </p:spPr>
            <p:txBody>
              <a:bodyPr>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e>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effectLst/>
                              <a:latin typeface="Cambria Math" panose="02040503050406030204" pitchFamily="18" charset="0"/>
                              <a:ea typeface="Calibri" panose="020F0502020204030204" pitchFamily="34" charset="0"/>
                              <a:cs typeface="Times New Roman" panose="02020603050405020304" pitchFamily="18" charset="0"/>
                            </a:rPr>
                            <m:t>𝒅𝑴</m:t>
                          </m:r>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e>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
                                        </m:e>
                                      </m:m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e>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𝟎</m:t>
                                                </m:r>
                                              </m:e>
                                            </m:mr>
                                          </m:m>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
                                        </m:e>
                                      </m:mr>
                                    </m:m>
                                  </m:e>
                                </m:mr>
                              </m:m>
                            </m:e>
                          </m:d>
                        </m:num>
                        <m:den>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𝑫</m:t>
                                    </m:r>
                                  </m:e>
                                </m:mr>
                              </m:m>
                            </m:e>
                          </m:d>
                        </m:den>
                      </m:f>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36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𝒉</m:t>
                              </m:r>
                            </m:e>
                            <m:sup>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𝒅𝑴</m:t>
                          </m:r>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num>
                        <m:den>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&gt;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ktangel 4"/>
              <p:cNvSpPr>
                <a:spLocks noRot="1" noChangeAspect="1" noMove="1" noResize="1" noEditPoints="1" noAdjustHandles="1" noChangeArrowheads="1" noChangeShapeType="1" noTextEdit="1"/>
              </p:cNvSpPr>
              <p:nvPr/>
            </p:nvSpPr>
            <p:spPr>
              <a:xfrm>
                <a:off x="2971800" y="1471487"/>
                <a:ext cx="6096000" cy="4522905"/>
              </a:xfrm>
              <a:prstGeom prst="rect">
                <a:avLst/>
              </a:prstGeom>
              <a:blipFill rotWithShape="0">
                <a:blip r:embed="rId2"/>
                <a:stretch>
                  <a:fillRect/>
                </a:stretch>
              </a:blipFill>
            </p:spPr>
            <p:txBody>
              <a:bodyPr/>
              <a:lstStyle/>
              <a:p>
                <a:r>
                  <a:rPr lang="sv-SE">
                    <a:noFill/>
                  </a:rPr>
                  <a:t> </a:t>
                </a:r>
              </a:p>
            </p:txBody>
          </p:sp>
        </mc:Fallback>
      </mc:AlternateContent>
    </p:spTree>
    <p:extLst>
      <p:ext uri="{BB962C8B-B14F-4D97-AF65-F5344CB8AC3E}">
        <p14:creationId xmlns:p14="http://schemas.microsoft.com/office/powerpoint/2010/main" val="14494411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F7C3FE0-6EB4-418C-82E7-2F09A4F41151}" type="slidenum">
              <a:rPr lang="sv-SE" smtClean="0"/>
              <a:t>29</a:t>
            </a:fld>
            <a:endParaRPr lang="sv-SE"/>
          </a:p>
        </p:txBody>
      </p:sp>
      <mc:AlternateContent xmlns:mc="http://schemas.openxmlformats.org/markup-compatibility/2006" xmlns:a14="http://schemas.microsoft.com/office/drawing/2010/main">
        <mc:Choice Requires="a14">
          <p:sp>
            <p:nvSpPr>
              <p:cNvPr id="5" name="Rektangel 4"/>
              <p:cNvSpPr/>
              <p:nvPr/>
            </p:nvSpPr>
            <p:spPr>
              <a:xfrm>
                <a:off x="1981200" y="981044"/>
                <a:ext cx="7632700" cy="4817473"/>
              </a:xfrm>
              <a:prstGeom prst="rect">
                <a:avLst/>
              </a:prstGeom>
            </p:spPr>
            <p:txBody>
              <a:bodyPr wrap="square">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𝝀</m:t>
                              </m:r>
                            </m:e>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effectLst/>
                              <a:latin typeface="Cambria Math" panose="02040503050406030204" pitchFamily="18" charset="0"/>
                              <a:ea typeface="Calibri" panose="020F0502020204030204" pitchFamily="34" charset="0"/>
                              <a:cs typeface="Times New Roman" panose="02020603050405020304" pitchFamily="18" charset="0"/>
                            </a:rPr>
                            <m:t>𝒅𝑴</m:t>
                          </m:r>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e>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
                                        </m:e>
                                      </m:m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e>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e>
                                            </m:mr>
                                          </m:m>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
                                        </m:e>
                                      </m:mr>
                                    </m:m>
                                  </m:e>
                                </m:mr>
                              </m:m>
                            </m:e>
                          </m:d>
                        </m:num>
                        <m:den>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𝑫</m:t>
                                    </m:r>
                                  </m:e>
                                </m:mr>
                              </m:m>
                            </m:e>
                          </m:d>
                        </m:den>
                      </m:f>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36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𝝀</m:t>
                              </m:r>
                            </m:e>
                            <m:sup>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𝒅𝑴</m:t>
                          </m:r>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num>
                        <m:den>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&gt;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ktangel 4"/>
              <p:cNvSpPr>
                <a:spLocks noRot="1" noChangeAspect="1" noMove="1" noResize="1" noEditPoints="1" noAdjustHandles="1" noChangeArrowheads="1" noChangeShapeType="1" noTextEdit="1"/>
              </p:cNvSpPr>
              <p:nvPr/>
            </p:nvSpPr>
            <p:spPr>
              <a:xfrm>
                <a:off x="1981200" y="981044"/>
                <a:ext cx="7632700" cy="4817473"/>
              </a:xfrm>
              <a:prstGeom prst="rect">
                <a:avLst/>
              </a:prstGeom>
              <a:blipFill rotWithShape="0">
                <a:blip r:embed="rId2"/>
                <a:stretch>
                  <a:fillRect/>
                </a:stretch>
              </a:blipFill>
            </p:spPr>
            <p:txBody>
              <a:bodyPr/>
              <a:lstStyle/>
              <a:p>
                <a:r>
                  <a:rPr lang="sv-SE">
                    <a:noFill/>
                  </a:rPr>
                  <a:t> </a:t>
                </a:r>
              </a:p>
            </p:txBody>
          </p:sp>
        </mc:Fallback>
      </mc:AlternateContent>
    </p:spTree>
    <p:extLst>
      <p:ext uri="{BB962C8B-B14F-4D97-AF65-F5344CB8AC3E}">
        <p14:creationId xmlns:p14="http://schemas.microsoft.com/office/powerpoint/2010/main" val="4997568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5742" y="681037"/>
            <a:ext cx="10515600" cy="1325563"/>
          </a:xfrm>
        </p:spPr>
        <p:txBody>
          <a:bodyPr>
            <a:normAutofit/>
          </a:bodyPr>
          <a:lstStyle/>
          <a:p>
            <a:r>
              <a:rPr lang="sv-SE" sz="2400" dirty="0">
                <a:latin typeface="Times New Roman" panose="02020603050405020304" pitchFamily="18" charset="0"/>
                <a:ea typeface="Times New Roman" panose="02020603050405020304" pitchFamily="18" charset="0"/>
              </a:rPr>
              <a:t/>
            </a:r>
            <a:br>
              <a:rPr lang="sv-SE" sz="2400" dirty="0">
                <a:latin typeface="Times New Roman" panose="02020603050405020304" pitchFamily="18" charset="0"/>
                <a:ea typeface="Times New Roman" panose="02020603050405020304" pitchFamily="18" charset="0"/>
              </a:rPr>
            </a:br>
            <a:endParaRPr lang="sv-SE" sz="2200" dirty="0">
              <a:solidFill>
                <a:prstClr val="black"/>
              </a:solidFill>
              <a:latin typeface="Times New Roman" panose="02020603050405020304" pitchFamily="18" charset="0"/>
              <a:ea typeface="Times New Roman" panose="02020603050405020304" pitchFamily="18" charset="0"/>
            </a:endParaRPr>
          </a:p>
        </p:txBody>
      </p:sp>
      <p:sp>
        <p:nvSpPr>
          <p:cNvPr id="3" name="Platshållare för innehåll 2"/>
          <p:cNvSpPr>
            <a:spLocks noGrp="1"/>
          </p:cNvSpPr>
          <p:nvPr>
            <p:ph idx="1"/>
          </p:nvPr>
        </p:nvSpPr>
        <p:spPr>
          <a:xfrm>
            <a:off x="835742" y="1092200"/>
            <a:ext cx="10515600" cy="4714875"/>
          </a:xfrm>
        </p:spPr>
        <p:txBody>
          <a:bodyPr>
            <a:normAutofit fontScale="92500" lnSpcReduction="20000"/>
          </a:bodyPr>
          <a:lstStyle/>
          <a:p>
            <a:pPr marL="0" indent="0">
              <a:spcAft>
                <a:spcPts val="0"/>
              </a:spcAft>
              <a:buNone/>
            </a:pPr>
            <a:r>
              <a:rPr lang="en-US" sz="3600" b="1" dirty="0" smtClean="0">
                <a:solidFill>
                  <a:srgbClr val="000000"/>
                </a:solidFill>
                <a:effectLst/>
                <a:latin typeface="Times New Roman" panose="02020603050405020304" pitchFamily="18" charset="0"/>
                <a:ea typeface="Times New Roman" panose="02020603050405020304" pitchFamily="18" charset="0"/>
              </a:rPr>
              <a:t> </a:t>
            </a:r>
          </a:p>
          <a:p>
            <a:pPr>
              <a:spcAft>
                <a:spcPts val="0"/>
              </a:spcAft>
            </a:pPr>
            <a:r>
              <a:rPr lang="en-US" sz="4000" b="1" dirty="0" smtClean="0">
                <a:solidFill>
                  <a:srgbClr val="000000"/>
                </a:solidFill>
                <a:latin typeface="Times New Roman" panose="02020603050405020304" pitchFamily="18" charset="0"/>
                <a:ea typeface="Times New Roman" panose="02020603050405020304" pitchFamily="18" charset="0"/>
              </a:rPr>
              <a:t>In </a:t>
            </a:r>
            <a:r>
              <a:rPr lang="en-US" sz="4000" b="1" dirty="0">
                <a:solidFill>
                  <a:srgbClr val="000000"/>
                </a:solidFill>
                <a:latin typeface="Times New Roman" panose="02020603050405020304" pitchFamily="18" charset="0"/>
                <a:ea typeface="Times New Roman" panose="02020603050405020304" pitchFamily="18" charset="0"/>
              </a:rPr>
              <a:t>the production of district heating, electricity and many other energy outputs, we may use </a:t>
            </a:r>
            <a:r>
              <a:rPr lang="en-US" sz="4000" b="1" dirty="0">
                <a:solidFill>
                  <a:srgbClr val="FF0000"/>
                </a:solidFill>
                <a:latin typeface="Times New Roman" panose="02020603050405020304" pitchFamily="18" charset="0"/>
                <a:ea typeface="Times New Roman" panose="02020603050405020304" pitchFamily="18" charset="0"/>
              </a:rPr>
              <a:t>fossil fuels </a:t>
            </a:r>
            <a:r>
              <a:rPr lang="en-US" sz="4000" b="1" dirty="0" smtClean="0">
                <a:solidFill>
                  <a:srgbClr val="FF0000"/>
                </a:solidFill>
                <a:latin typeface="Times New Roman" panose="02020603050405020304" pitchFamily="18" charset="0"/>
                <a:ea typeface="Times New Roman" panose="02020603050405020304" pitchFamily="18" charset="0"/>
              </a:rPr>
              <a:t>and renewable </a:t>
            </a:r>
            <a:r>
              <a:rPr lang="en-US" sz="4000" b="1" dirty="0">
                <a:solidFill>
                  <a:srgbClr val="FF0000"/>
                </a:solidFill>
                <a:latin typeface="Times New Roman" panose="02020603050405020304" pitchFamily="18" charset="0"/>
                <a:ea typeface="Times New Roman" panose="02020603050405020304" pitchFamily="18" charset="0"/>
              </a:rPr>
              <a:t>inputs, in different combinations</a:t>
            </a:r>
            <a:r>
              <a:rPr lang="en-US" sz="4000" b="1" dirty="0">
                <a:solidFill>
                  <a:srgbClr val="000000"/>
                </a:solidFill>
                <a:latin typeface="Times New Roman" panose="02020603050405020304" pitchFamily="18" charset="0"/>
                <a:ea typeface="Times New Roman" panose="02020603050405020304" pitchFamily="18" charset="0"/>
              </a:rPr>
              <a:t>. </a:t>
            </a:r>
            <a:endParaRPr lang="en-US" sz="4000" b="1" dirty="0" smtClean="0">
              <a:solidFill>
                <a:srgbClr val="000000"/>
              </a:solidFill>
              <a:latin typeface="Times New Roman" panose="02020603050405020304" pitchFamily="18" charset="0"/>
              <a:ea typeface="Times New Roman" panose="02020603050405020304" pitchFamily="18" charset="0"/>
            </a:endParaRPr>
          </a:p>
          <a:p>
            <a:pPr>
              <a:spcAft>
                <a:spcPts val="0"/>
              </a:spcAft>
            </a:pPr>
            <a:endParaRPr lang="en-US" sz="4000" dirty="0">
              <a:solidFill>
                <a:srgbClr val="000000"/>
              </a:solidFill>
              <a:latin typeface="Times New Roman" panose="02020603050405020304" pitchFamily="18" charset="0"/>
              <a:ea typeface="Times New Roman" panose="02020603050405020304" pitchFamily="18" charset="0"/>
            </a:endParaRPr>
          </a:p>
          <a:p>
            <a:pPr>
              <a:spcAft>
                <a:spcPts val="0"/>
              </a:spcAft>
            </a:pPr>
            <a:r>
              <a:rPr lang="en-US" sz="4000" b="1" dirty="0" smtClean="0">
                <a:solidFill>
                  <a:srgbClr val="FF0000"/>
                </a:solidFill>
                <a:latin typeface="Times New Roman" panose="02020603050405020304" pitchFamily="18" charset="0"/>
                <a:ea typeface="Times New Roman" panose="02020603050405020304" pitchFamily="18" charset="0"/>
              </a:rPr>
              <a:t>The </a:t>
            </a:r>
            <a:r>
              <a:rPr lang="en-US" sz="4000" b="1" dirty="0">
                <a:solidFill>
                  <a:srgbClr val="FF0000"/>
                </a:solidFill>
                <a:latin typeface="Times New Roman" panose="02020603050405020304" pitchFamily="18" charset="0"/>
                <a:ea typeface="Times New Roman" panose="02020603050405020304" pitchFamily="18" charset="0"/>
              </a:rPr>
              <a:t>optimal input mix is a function </a:t>
            </a:r>
            <a:r>
              <a:rPr lang="en-US" sz="4000" b="1" dirty="0">
                <a:solidFill>
                  <a:srgbClr val="000000"/>
                </a:solidFill>
                <a:latin typeface="Times New Roman" panose="02020603050405020304" pitchFamily="18" charset="0"/>
                <a:ea typeface="Times New Roman" panose="02020603050405020304" pitchFamily="18" charset="0"/>
              </a:rPr>
              <a:t>of technological options, </a:t>
            </a:r>
            <a:r>
              <a:rPr lang="en-US" sz="4000" b="1" dirty="0" smtClean="0">
                <a:solidFill>
                  <a:srgbClr val="000000"/>
                </a:solidFill>
                <a:latin typeface="Times New Roman" panose="02020603050405020304" pitchFamily="18" charset="0"/>
                <a:ea typeface="Times New Roman" panose="02020603050405020304" pitchFamily="18" charset="0"/>
              </a:rPr>
              <a:t>prices of </a:t>
            </a:r>
            <a:r>
              <a:rPr lang="en-US" sz="4000" b="1" dirty="0">
                <a:solidFill>
                  <a:srgbClr val="000000"/>
                </a:solidFill>
                <a:latin typeface="Times New Roman" panose="02020603050405020304" pitchFamily="18" charset="0"/>
                <a:ea typeface="Times New Roman" panose="02020603050405020304" pitchFamily="18" charset="0"/>
              </a:rPr>
              <a:t>different inputs and costs of alternative levels of environmental consequences</a:t>
            </a:r>
            <a:r>
              <a:rPr lang="en-US" sz="4000" b="1" dirty="0" smtClean="0">
                <a:solidFill>
                  <a:srgbClr val="000000"/>
                </a:solidFill>
                <a:latin typeface="Times New Roman" panose="02020603050405020304" pitchFamily="18" charset="0"/>
                <a:ea typeface="Times New Roman" panose="02020603050405020304" pitchFamily="18" charset="0"/>
              </a:rPr>
              <a:t>. </a:t>
            </a:r>
          </a:p>
          <a:p>
            <a:endParaRPr lang="sv-SE" dirty="0"/>
          </a:p>
        </p:txBody>
      </p:sp>
      <p:sp>
        <p:nvSpPr>
          <p:cNvPr id="4" name="Platshållare för bildnummer 3"/>
          <p:cNvSpPr>
            <a:spLocks noGrp="1"/>
          </p:cNvSpPr>
          <p:nvPr>
            <p:ph type="sldNum" sz="quarter" idx="12"/>
          </p:nvPr>
        </p:nvSpPr>
        <p:spPr/>
        <p:txBody>
          <a:bodyPr/>
          <a:lstStyle/>
          <a:p>
            <a:fld id="{CF7C3FE0-6EB4-418C-82E7-2F09A4F41151}" type="slidenum">
              <a:rPr lang="sv-SE" smtClean="0"/>
              <a:t>3</a:t>
            </a:fld>
            <a:endParaRPr lang="sv-SE"/>
          </a:p>
        </p:txBody>
      </p:sp>
    </p:spTree>
    <p:extLst>
      <p:ext uri="{BB962C8B-B14F-4D97-AF65-F5344CB8AC3E}">
        <p14:creationId xmlns:p14="http://schemas.microsoft.com/office/powerpoint/2010/main" val="31429931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F7C3FE0-6EB4-418C-82E7-2F09A4F41151}" type="slidenum">
              <a:rPr lang="sv-SE" smtClean="0">
                <a:solidFill>
                  <a:prstClr val="black">
                    <a:tint val="75000"/>
                  </a:prstClr>
                </a:solidFill>
              </a:rPr>
              <a:pPr/>
              <a:t>30</a:t>
            </a:fld>
            <a:endParaRPr lang="sv-SE" dirty="0">
              <a:solidFill>
                <a:prstClr val="black">
                  <a:tint val="75000"/>
                </a:prstClr>
              </a:solidFill>
            </a:endParaRPr>
          </a:p>
        </p:txBody>
      </p:sp>
      <mc:AlternateContent xmlns:mc="http://schemas.openxmlformats.org/markup-compatibility/2006" xmlns:a14="http://schemas.microsoft.com/office/drawing/2010/main">
        <mc:Choice Requires="a14">
          <p:sp>
            <p:nvSpPr>
              <p:cNvPr id="3" name="Rektangel 2"/>
              <p:cNvSpPr/>
              <p:nvPr/>
            </p:nvSpPr>
            <p:spPr>
              <a:xfrm>
                <a:off x="7600769" y="1543127"/>
                <a:ext cx="4191981" cy="1501758"/>
              </a:xfrm>
              <a:prstGeom prst="rect">
                <a:avLst/>
              </a:prstGeom>
            </p:spPr>
            <p:txBody>
              <a:bodyPr wrap="non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𝑭</m:t>
                              </m:r>
                            </m:e>
                            <m:sup>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𝒅𝑴</m:t>
                          </m:r>
                        </m:den>
                      </m:f>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num>
                        <m:den>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den>
                      </m:f>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6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ktangel 2"/>
              <p:cNvSpPr>
                <a:spLocks noRot="1" noChangeAspect="1" noMove="1" noResize="1" noEditPoints="1" noAdjustHandles="1" noChangeArrowheads="1" noChangeShapeType="1" noTextEdit="1"/>
              </p:cNvSpPr>
              <p:nvPr/>
            </p:nvSpPr>
            <p:spPr>
              <a:xfrm>
                <a:off x="7600769" y="1543127"/>
                <a:ext cx="4191981" cy="1501758"/>
              </a:xfrm>
              <a:prstGeom prst="rect">
                <a:avLst/>
              </a:prstGeom>
              <a:blipFill rotWithShape="0">
                <a:blip r:embed="rId2"/>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6" name="Rektangel 5"/>
              <p:cNvSpPr/>
              <p:nvPr/>
            </p:nvSpPr>
            <p:spPr>
              <a:xfrm>
                <a:off x="7600769" y="3082806"/>
                <a:ext cx="4188774" cy="1495859"/>
              </a:xfrm>
              <a:prstGeom prst="rect">
                <a:avLst/>
              </a:prstGeom>
            </p:spPr>
            <p:txBody>
              <a:bodyPr wrap="non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𝒉</m:t>
                              </m:r>
                            </m:e>
                            <m:sup>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𝒅𝑴</m:t>
                          </m:r>
                        </m:den>
                      </m:f>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num>
                        <m:den>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den>
                      </m:f>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6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ktangel 5"/>
              <p:cNvSpPr>
                <a:spLocks noRot="1" noChangeAspect="1" noMove="1" noResize="1" noEditPoints="1" noAdjustHandles="1" noChangeArrowheads="1" noChangeShapeType="1" noTextEdit="1"/>
              </p:cNvSpPr>
              <p:nvPr/>
            </p:nvSpPr>
            <p:spPr>
              <a:xfrm>
                <a:off x="7600769" y="3082806"/>
                <a:ext cx="4188774" cy="1495859"/>
              </a:xfrm>
              <a:prstGeom prst="rect">
                <a:avLst/>
              </a:prstGeom>
              <a:blipFill rotWithShape="0">
                <a:blip r:embed="rId3"/>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7" name="Rektangel 6"/>
              <p:cNvSpPr/>
              <p:nvPr/>
            </p:nvSpPr>
            <p:spPr>
              <a:xfrm>
                <a:off x="7600769" y="4592219"/>
                <a:ext cx="4156714" cy="1501758"/>
              </a:xfrm>
              <a:prstGeom prst="rect">
                <a:avLst/>
              </a:prstGeom>
            </p:spPr>
            <p:txBody>
              <a:bodyPr wrap="non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𝝀</m:t>
                              </m:r>
                            </m:e>
                            <m:sup>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𝒅𝑴</m:t>
                          </m:r>
                        </m:den>
                      </m:f>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num>
                        <m:den>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den>
                      </m:f>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6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ktangel 6"/>
              <p:cNvSpPr>
                <a:spLocks noRot="1" noChangeAspect="1" noMove="1" noResize="1" noEditPoints="1" noAdjustHandles="1" noChangeArrowheads="1" noChangeShapeType="1" noTextEdit="1"/>
              </p:cNvSpPr>
              <p:nvPr/>
            </p:nvSpPr>
            <p:spPr>
              <a:xfrm>
                <a:off x="7600769" y="4592219"/>
                <a:ext cx="4156714" cy="1501758"/>
              </a:xfrm>
              <a:prstGeom prst="rect">
                <a:avLst/>
              </a:prstGeom>
              <a:blipFill rotWithShape="0">
                <a:blip r:embed="rId4"/>
                <a:stretch>
                  <a:fillRect/>
                </a:stretch>
              </a:blipFill>
            </p:spPr>
            <p:txBody>
              <a:bodyPr/>
              <a:lstStyle/>
              <a:p>
                <a:r>
                  <a:rPr lang="sv-SE">
                    <a:noFill/>
                  </a:rPr>
                  <a:t> </a:t>
                </a:r>
              </a:p>
            </p:txBody>
          </p:sp>
        </mc:Fallback>
      </mc:AlternateContent>
      <p:sp>
        <p:nvSpPr>
          <p:cNvPr id="8" name="Platshållare för innehåll 7"/>
          <p:cNvSpPr>
            <a:spLocks noGrp="1"/>
          </p:cNvSpPr>
          <p:nvPr>
            <p:ph idx="1"/>
          </p:nvPr>
        </p:nvSpPr>
        <p:spPr>
          <a:xfrm>
            <a:off x="190500" y="475814"/>
            <a:ext cx="7052994" cy="5618163"/>
          </a:xfrm>
          <a:solidFill>
            <a:srgbClr val="FFFF00"/>
          </a:solidFill>
        </p:spPr>
        <p:txBody>
          <a:bodyPr/>
          <a:lstStyle/>
          <a:p>
            <a:pPr marL="0" indent="0">
              <a:buNone/>
            </a:pPr>
            <a:r>
              <a:rPr lang="sv-SE" sz="4000" b="1" dirty="0" smtClean="0">
                <a:latin typeface="Times New Roman" panose="02020603050405020304" pitchFamily="18" charset="0"/>
                <a:cs typeface="Times New Roman" panose="02020603050405020304" pitchFamily="18" charset="0"/>
              </a:rPr>
              <a:t>If the total </a:t>
            </a:r>
            <a:r>
              <a:rPr lang="sv-SE" sz="4000" b="1" dirty="0" err="1" smtClean="0">
                <a:latin typeface="Times New Roman" panose="02020603050405020304" pitchFamily="18" charset="0"/>
                <a:cs typeface="Times New Roman" panose="02020603050405020304" pitchFamily="18" charset="0"/>
              </a:rPr>
              <a:t>energy</a:t>
            </a:r>
            <a:r>
              <a:rPr lang="sv-SE" sz="4000" b="1" dirty="0" smtClean="0">
                <a:latin typeface="Times New Roman" panose="02020603050405020304" pitchFamily="18" charset="0"/>
                <a:cs typeface="Times New Roman" panose="02020603050405020304" pitchFamily="18" charset="0"/>
              </a:rPr>
              <a:t> </a:t>
            </a:r>
            <a:r>
              <a:rPr lang="sv-SE" sz="4000" b="1" dirty="0" err="1" smtClean="0">
                <a:latin typeface="Times New Roman" panose="02020603050405020304" pitchFamily="18" charset="0"/>
                <a:cs typeface="Times New Roman" panose="02020603050405020304" pitchFamily="18" charset="0"/>
              </a:rPr>
              <a:t>consumption</a:t>
            </a:r>
            <a:r>
              <a:rPr lang="sv-SE" sz="4000" b="1" dirty="0" smtClean="0">
                <a:latin typeface="Times New Roman" panose="02020603050405020304" pitchFamily="18" charset="0"/>
                <a:cs typeface="Times New Roman" panose="02020603050405020304" pitchFamily="18" charset="0"/>
              </a:rPr>
              <a:t> </a:t>
            </a:r>
            <a:r>
              <a:rPr lang="sv-SE" sz="4000" b="1" dirty="0" err="1" smtClean="0">
                <a:latin typeface="Times New Roman" panose="02020603050405020304" pitchFamily="18" charset="0"/>
                <a:cs typeface="Times New Roman" panose="02020603050405020304" pitchFamily="18" charset="0"/>
              </a:rPr>
              <a:t>increases</a:t>
            </a:r>
            <a:endParaRPr lang="sv-SE" sz="4000" b="1" dirty="0" smtClean="0">
              <a:latin typeface="Times New Roman" panose="02020603050405020304" pitchFamily="18" charset="0"/>
              <a:cs typeface="Times New Roman" panose="02020603050405020304" pitchFamily="18" charset="0"/>
            </a:endParaRPr>
          </a:p>
          <a:p>
            <a:pPr marL="0" indent="0">
              <a:buNone/>
            </a:pPr>
            <a:r>
              <a:rPr lang="sv-SE" b="1" dirty="0" smtClean="0">
                <a:latin typeface="Times New Roman" panose="02020603050405020304" pitchFamily="18" charset="0"/>
                <a:cs typeface="Times New Roman" panose="02020603050405020304" pitchFamily="18" charset="0"/>
              </a:rPr>
              <a:t> </a:t>
            </a:r>
          </a:p>
          <a:p>
            <a:r>
              <a:rPr lang="sv-SE" b="1" dirty="0" smtClean="0">
                <a:solidFill>
                  <a:srgbClr val="FF0000"/>
                </a:solidFill>
                <a:latin typeface="Times New Roman" panose="02020603050405020304" pitchFamily="18" charset="0"/>
                <a:cs typeface="Times New Roman" panose="02020603050405020304" pitchFamily="18" charset="0"/>
              </a:rPr>
              <a:t>the optimal </a:t>
            </a:r>
            <a:r>
              <a:rPr lang="sv-SE" b="1" dirty="0" err="1" smtClean="0">
                <a:solidFill>
                  <a:srgbClr val="FF0000"/>
                </a:solidFill>
                <a:latin typeface="Times New Roman" panose="02020603050405020304" pitchFamily="18" charset="0"/>
                <a:cs typeface="Times New Roman" panose="02020603050405020304" pitchFamily="18" charset="0"/>
              </a:rPr>
              <a:t>level</a:t>
            </a:r>
            <a:r>
              <a:rPr lang="sv-SE" b="1" dirty="0" smtClean="0">
                <a:solidFill>
                  <a:srgbClr val="FF0000"/>
                </a:solidFill>
                <a:latin typeface="Times New Roman" panose="02020603050405020304" pitchFamily="18" charset="0"/>
                <a:cs typeface="Times New Roman" panose="02020603050405020304" pitchFamily="18" charset="0"/>
              </a:rPr>
              <a:t> </a:t>
            </a:r>
            <a:r>
              <a:rPr lang="sv-SE" b="1" dirty="0" err="1" smtClean="0">
                <a:solidFill>
                  <a:srgbClr val="FF0000"/>
                </a:solidFill>
                <a:latin typeface="Times New Roman" panose="02020603050405020304" pitchFamily="18" charset="0"/>
                <a:cs typeface="Times New Roman" panose="02020603050405020304" pitchFamily="18" charset="0"/>
              </a:rPr>
              <a:t>of</a:t>
            </a:r>
            <a:r>
              <a:rPr lang="sv-SE" b="1" dirty="0" smtClean="0">
                <a:solidFill>
                  <a:srgbClr val="FF0000"/>
                </a:solidFill>
                <a:latin typeface="Times New Roman" panose="02020603050405020304" pitchFamily="18" charset="0"/>
                <a:cs typeface="Times New Roman" panose="02020603050405020304" pitchFamily="18" charset="0"/>
              </a:rPr>
              <a:t> fossil </a:t>
            </a:r>
            <a:r>
              <a:rPr lang="sv-SE" b="1" dirty="0" err="1" smtClean="0">
                <a:solidFill>
                  <a:srgbClr val="FF0000"/>
                </a:solidFill>
                <a:latin typeface="Times New Roman" panose="02020603050405020304" pitchFamily="18" charset="0"/>
                <a:cs typeface="Times New Roman" panose="02020603050405020304" pitchFamily="18" charset="0"/>
              </a:rPr>
              <a:t>energy</a:t>
            </a:r>
            <a:r>
              <a:rPr lang="sv-SE" b="1" dirty="0" smtClean="0">
                <a:solidFill>
                  <a:srgbClr val="FF0000"/>
                </a:solidFill>
                <a:latin typeface="Times New Roman" panose="02020603050405020304" pitchFamily="18" charset="0"/>
                <a:cs typeface="Times New Roman" panose="02020603050405020304" pitchFamily="18" charset="0"/>
              </a:rPr>
              <a:t> input </a:t>
            </a:r>
            <a:r>
              <a:rPr lang="sv-SE" b="1" dirty="0" err="1" smtClean="0">
                <a:solidFill>
                  <a:srgbClr val="FF0000"/>
                </a:solidFill>
                <a:latin typeface="Times New Roman" panose="02020603050405020304" pitchFamily="18" charset="0"/>
                <a:cs typeface="Times New Roman" panose="02020603050405020304" pitchFamily="18" charset="0"/>
              </a:rPr>
              <a:t>increases</a:t>
            </a:r>
            <a:r>
              <a:rPr lang="sv-SE" b="1" dirty="0" smtClean="0">
                <a:solidFill>
                  <a:srgbClr val="FF0000"/>
                </a:solidFill>
                <a:latin typeface="Times New Roman" panose="02020603050405020304" pitchFamily="18" charset="0"/>
                <a:cs typeface="Times New Roman" panose="02020603050405020304" pitchFamily="18" charset="0"/>
              </a:rPr>
              <a:t>.</a:t>
            </a:r>
          </a:p>
          <a:p>
            <a:endParaRPr lang="sv-SE" b="1" dirty="0" smtClean="0">
              <a:solidFill>
                <a:srgbClr val="FF0000"/>
              </a:solidFill>
              <a:latin typeface="Times New Roman" panose="02020603050405020304" pitchFamily="18" charset="0"/>
              <a:cs typeface="Times New Roman" panose="02020603050405020304" pitchFamily="18" charset="0"/>
            </a:endParaRPr>
          </a:p>
          <a:p>
            <a:r>
              <a:rPr lang="sv-SE" b="1" dirty="0" smtClean="0">
                <a:solidFill>
                  <a:srgbClr val="FF0000"/>
                </a:solidFill>
                <a:latin typeface="Times New Roman" panose="02020603050405020304" pitchFamily="18" charset="0"/>
                <a:cs typeface="Times New Roman" panose="02020603050405020304" pitchFamily="18" charset="0"/>
              </a:rPr>
              <a:t>the optimal </a:t>
            </a:r>
            <a:r>
              <a:rPr lang="sv-SE" b="1" dirty="0" err="1" smtClean="0">
                <a:solidFill>
                  <a:srgbClr val="FF0000"/>
                </a:solidFill>
                <a:latin typeface="Times New Roman" panose="02020603050405020304" pitchFamily="18" charset="0"/>
                <a:cs typeface="Times New Roman" panose="02020603050405020304" pitchFamily="18" charset="0"/>
              </a:rPr>
              <a:t>level</a:t>
            </a:r>
            <a:r>
              <a:rPr lang="sv-SE" b="1" dirty="0" smtClean="0">
                <a:solidFill>
                  <a:srgbClr val="FF0000"/>
                </a:solidFill>
                <a:latin typeface="Times New Roman" panose="02020603050405020304" pitchFamily="18" charset="0"/>
                <a:cs typeface="Times New Roman" panose="02020603050405020304" pitchFamily="18" charset="0"/>
              </a:rPr>
              <a:t> </a:t>
            </a:r>
            <a:r>
              <a:rPr lang="sv-SE" b="1" dirty="0" err="1" smtClean="0">
                <a:solidFill>
                  <a:srgbClr val="FF0000"/>
                </a:solidFill>
                <a:latin typeface="Times New Roman" panose="02020603050405020304" pitchFamily="18" charset="0"/>
                <a:cs typeface="Times New Roman" panose="02020603050405020304" pitchFamily="18" charset="0"/>
              </a:rPr>
              <a:t>of</a:t>
            </a:r>
            <a:r>
              <a:rPr lang="sv-SE" b="1" dirty="0" smtClean="0">
                <a:solidFill>
                  <a:srgbClr val="FF0000"/>
                </a:solidFill>
                <a:latin typeface="Times New Roman" panose="02020603050405020304" pitchFamily="18" charset="0"/>
                <a:cs typeface="Times New Roman" panose="02020603050405020304" pitchFamily="18" charset="0"/>
              </a:rPr>
              <a:t> </a:t>
            </a:r>
            <a:r>
              <a:rPr lang="sv-SE" b="1" dirty="0" err="1" smtClean="0">
                <a:solidFill>
                  <a:srgbClr val="FF0000"/>
                </a:solidFill>
                <a:latin typeface="Times New Roman" panose="02020603050405020304" pitchFamily="18" charset="0"/>
                <a:cs typeface="Times New Roman" panose="02020603050405020304" pitchFamily="18" charset="0"/>
              </a:rPr>
              <a:t>forest</a:t>
            </a:r>
            <a:r>
              <a:rPr lang="sv-SE" b="1" dirty="0" smtClean="0">
                <a:solidFill>
                  <a:srgbClr val="FF0000"/>
                </a:solidFill>
                <a:latin typeface="Times New Roman" panose="02020603050405020304" pitchFamily="18" charset="0"/>
                <a:cs typeface="Times New Roman" panose="02020603050405020304" pitchFamily="18" charset="0"/>
              </a:rPr>
              <a:t> </a:t>
            </a:r>
            <a:r>
              <a:rPr lang="sv-SE" b="1" dirty="0" err="1" smtClean="0">
                <a:solidFill>
                  <a:srgbClr val="FF0000"/>
                </a:solidFill>
                <a:latin typeface="Times New Roman" panose="02020603050405020304" pitchFamily="18" charset="0"/>
                <a:cs typeface="Times New Roman" panose="02020603050405020304" pitchFamily="18" charset="0"/>
              </a:rPr>
              <a:t>energy</a:t>
            </a:r>
            <a:r>
              <a:rPr lang="sv-SE" b="1" dirty="0" smtClean="0">
                <a:solidFill>
                  <a:srgbClr val="FF0000"/>
                </a:solidFill>
                <a:latin typeface="Times New Roman" panose="02020603050405020304" pitchFamily="18" charset="0"/>
                <a:cs typeface="Times New Roman" panose="02020603050405020304" pitchFamily="18" charset="0"/>
              </a:rPr>
              <a:t> input </a:t>
            </a:r>
            <a:r>
              <a:rPr lang="sv-SE" b="1" dirty="0" err="1" smtClean="0">
                <a:solidFill>
                  <a:srgbClr val="FF0000"/>
                </a:solidFill>
                <a:latin typeface="Times New Roman" panose="02020603050405020304" pitchFamily="18" charset="0"/>
                <a:cs typeface="Times New Roman" panose="02020603050405020304" pitchFamily="18" charset="0"/>
              </a:rPr>
              <a:t>increases</a:t>
            </a:r>
            <a:r>
              <a:rPr lang="sv-SE" b="1" dirty="0" smtClean="0">
                <a:solidFill>
                  <a:srgbClr val="FF0000"/>
                </a:solidFill>
                <a:latin typeface="Times New Roman" panose="02020603050405020304" pitchFamily="18" charset="0"/>
                <a:cs typeface="Times New Roman" panose="02020603050405020304" pitchFamily="18" charset="0"/>
              </a:rPr>
              <a:t>.</a:t>
            </a:r>
          </a:p>
          <a:p>
            <a:endParaRPr lang="sv-SE" b="1" dirty="0" smtClean="0">
              <a:solidFill>
                <a:srgbClr val="FF0000"/>
              </a:solidFill>
              <a:latin typeface="Times New Roman" panose="02020603050405020304" pitchFamily="18" charset="0"/>
              <a:cs typeface="Times New Roman" panose="02020603050405020304" pitchFamily="18" charset="0"/>
            </a:endParaRPr>
          </a:p>
          <a:p>
            <a:r>
              <a:rPr lang="sv-SE" b="1" dirty="0" smtClean="0">
                <a:solidFill>
                  <a:srgbClr val="FF0000"/>
                </a:solidFill>
                <a:latin typeface="Times New Roman" panose="02020603050405020304" pitchFamily="18" charset="0"/>
                <a:cs typeface="Times New Roman" panose="02020603050405020304" pitchFamily="18" charset="0"/>
              </a:rPr>
              <a:t>the marginal </a:t>
            </a:r>
            <a:r>
              <a:rPr lang="sv-SE" b="1" dirty="0" err="1" smtClean="0">
                <a:solidFill>
                  <a:srgbClr val="FF0000"/>
                </a:solidFill>
                <a:latin typeface="Times New Roman" panose="02020603050405020304" pitchFamily="18" charset="0"/>
                <a:cs typeface="Times New Roman" panose="02020603050405020304" pitchFamily="18" charset="0"/>
              </a:rPr>
              <a:t>cost</a:t>
            </a:r>
            <a:r>
              <a:rPr lang="sv-SE" b="1" dirty="0" smtClean="0">
                <a:solidFill>
                  <a:srgbClr val="FF0000"/>
                </a:solidFill>
                <a:latin typeface="Times New Roman" panose="02020603050405020304" pitchFamily="18" charset="0"/>
                <a:cs typeface="Times New Roman" panose="02020603050405020304" pitchFamily="18" charset="0"/>
              </a:rPr>
              <a:t> </a:t>
            </a:r>
            <a:r>
              <a:rPr lang="sv-SE" b="1" dirty="0" err="1" smtClean="0">
                <a:solidFill>
                  <a:srgbClr val="FF0000"/>
                </a:solidFill>
                <a:latin typeface="Times New Roman" panose="02020603050405020304" pitchFamily="18" charset="0"/>
                <a:cs typeface="Times New Roman" panose="02020603050405020304" pitchFamily="18" charset="0"/>
              </a:rPr>
              <a:t>of</a:t>
            </a:r>
            <a:r>
              <a:rPr lang="sv-SE" b="1" dirty="0" smtClean="0">
                <a:solidFill>
                  <a:srgbClr val="FF0000"/>
                </a:solidFill>
                <a:latin typeface="Times New Roman" panose="02020603050405020304" pitchFamily="18" charset="0"/>
                <a:cs typeface="Times New Roman" panose="02020603050405020304" pitchFamily="18" charset="0"/>
              </a:rPr>
              <a:t> </a:t>
            </a:r>
            <a:r>
              <a:rPr lang="sv-SE" b="1" dirty="0" err="1" smtClean="0">
                <a:solidFill>
                  <a:srgbClr val="FF0000"/>
                </a:solidFill>
                <a:latin typeface="Times New Roman" panose="02020603050405020304" pitchFamily="18" charset="0"/>
                <a:cs typeface="Times New Roman" panose="02020603050405020304" pitchFamily="18" charset="0"/>
              </a:rPr>
              <a:t>energy</a:t>
            </a:r>
            <a:r>
              <a:rPr lang="sv-SE" b="1" dirty="0" smtClean="0">
                <a:solidFill>
                  <a:srgbClr val="FF0000"/>
                </a:solidFill>
                <a:latin typeface="Times New Roman" panose="02020603050405020304" pitchFamily="18" charset="0"/>
                <a:cs typeface="Times New Roman" panose="02020603050405020304" pitchFamily="18" charset="0"/>
              </a:rPr>
              <a:t> input </a:t>
            </a:r>
            <a:r>
              <a:rPr lang="sv-SE" b="1" dirty="0" err="1" smtClean="0">
                <a:solidFill>
                  <a:srgbClr val="FF0000"/>
                </a:solidFill>
                <a:latin typeface="Times New Roman" panose="02020603050405020304" pitchFamily="18" charset="0"/>
                <a:cs typeface="Times New Roman" panose="02020603050405020304" pitchFamily="18" charset="0"/>
              </a:rPr>
              <a:t>increases</a:t>
            </a:r>
            <a:r>
              <a:rPr lang="sv-SE" b="1" dirty="0" smtClean="0">
                <a:solidFill>
                  <a:srgbClr val="FF0000"/>
                </a:solidFill>
                <a:latin typeface="Times New Roman" panose="02020603050405020304" pitchFamily="18" charset="0"/>
                <a:cs typeface="Times New Roman" panose="02020603050405020304" pitchFamily="18" charset="0"/>
              </a:rPr>
              <a:t>. </a:t>
            </a:r>
            <a:endParaRPr lang="sv-SE"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50631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F7C3FE0-6EB4-418C-82E7-2F09A4F41151}" type="slidenum">
              <a:rPr lang="sv-SE" smtClean="0"/>
              <a:t>31</a:t>
            </a:fld>
            <a:endParaRPr lang="sv-SE"/>
          </a:p>
        </p:txBody>
      </p:sp>
      <mc:AlternateContent xmlns:mc="http://schemas.openxmlformats.org/markup-compatibility/2006" xmlns:a14="http://schemas.microsoft.com/office/drawing/2010/main">
        <mc:Choice Requires="a14">
          <p:sp>
            <p:nvSpPr>
              <p:cNvPr id="5" name="Rektangel 4"/>
              <p:cNvSpPr/>
              <p:nvPr/>
            </p:nvSpPr>
            <p:spPr>
              <a:xfrm>
                <a:off x="698500" y="393700"/>
                <a:ext cx="11049000" cy="6190156"/>
              </a:xfrm>
              <a:prstGeom prst="rect">
                <a:avLst/>
              </a:prstGeom>
            </p:spPr>
            <p:txBody>
              <a:bodyPr wrap="square">
                <a:spAutoFit/>
              </a:bodyPr>
              <a:lstStyle/>
              <a:p>
                <a:pPr>
                  <a:lnSpc>
                    <a:spcPct val="107000"/>
                  </a:lnSpc>
                  <a:spcAft>
                    <a:spcPts val="800"/>
                  </a:spcAft>
                </a:pPr>
                <a:r>
                  <a:rPr lang="en-US" sz="3600" b="1" dirty="0" smtClean="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The derivatives of </a:t>
                </a:r>
                <a14:m>
                  <m:oMath xmlns:m="http://schemas.openxmlformats.org/officeDocument/2006/math">
                    <m:sSup>
                      <m:sSupPr>
                        <m:ctrlPr>
                          <a:rPr lang="sv-SE"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𝑭</m:t>
                        </m:r>
                      </m:e>
                      <m:sup>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sv-SE"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𝒉</m:t>
                        </m:r>
                      </m:e>
                      <m:sup>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𝒂𝒏𝒅</m:t>
                    </m:r>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sv-SE"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𝝀</m:t>
                        </m:r>
                      </m:e>
                      <m:sup>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oMath>
                </a14:m>
                <a:r>
                  <a:rPr lang="en-US" sz="3600" b="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 with respect to </a:t>
                </a:r>
                <a14:m>
                  <m:oMath xmlns:m="http://schemas.openxmlformats.org/officeDocument/2006/math">
                    <m:sSub>
                      <m:sSubPr>
                        <m:ctrlP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𝑮</m:t>
                        </m:r>
                      </m:sub>
                    </m:sSub>
                  </m:oMath>
                </a14:m>
                <a:r>
                  <a:rPr lang="en-US" sz="3600" b="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600" b="1" dirty="0" smtClean="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are:</a:t>
                </a:r>
                <a:endParaRPr lang="sv-SE" sz="36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600" b="1" dirty="0">
                    <a:effectLst/>
                    <a:latin typeface="Calibri" panose="020F0502020204030204" pitchFamily="34" charset="0"/>
                    <a:ea typeface="Calibri" panose="020F0502020204030204" pitchFamily="34" charset="0"/>
                    <a:cs typeface="Times New Roman" panose="02020603050405020304" pitchFamily="18" charset="0"/>
                  </a:rPr>
                  <a:t> </a:t>
                </a:r>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e>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𝑮</m:t>
                              </m:r>
                            </m:sub>
                          </m:sSub>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𝟏</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Sub>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e>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
                                        </m:e>
                                      </m:m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𝜶</m:t>
                                                    </m:r>
                                                  </m:e>
                                                  <m:sub>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𝒉</m:t>
                                                    </m:r>
                                                  </m:sub>
                                                </m:sSub>
                                              </m:e>
                                              <m:e>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e>
                                            </m:mr>
                                          </m:m>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
                                        </m:e>
                                      </m:mr>
                                    </m:m>
                                  </m:e>
                                </m:mr>
                              </m:m>
                            </m:e>
                          </m:d>
                        </m:num>
                        <m:den>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𝑫</m:t>
                                    </m:r>
                                  </m:e>
                                </m:mr>
                              </m:m>
                            </m:e>
                          </m:d>
                        </m:den>
                      </m:f>
                    </m:oMath>
                  </m:oMathPara>
                </a14:m>
                <a:endParaRPr lang="sv-SE" sz="36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3600" b="1" dirty="0" smtClean="0">
                    <a:effectLst/>
                    <a:latin typeface="Calibri" panose="020F0502020204030204" pitchFamily="34" charset="0"/>
                    <a:ea typeface="Times New Roman" panose="02020603050405020304" pitchFamily="18" charset="0"/>
                    <a:cs typeface="Times New Roman" panose="02020603050405020304" pitchFamily="18" charset="0"/>
                  </a:rPr>
                  <a:t> </a:t>
                </a:r>
                <a:endParaRPr lang="sv-SE" sz="36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𝑭</m:t>
                              </m:r>
                            </m:e>
                            <m:sup>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𝑮</m:t>
                              </m:r>
                            </m:sub>
                          </m:sSub>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𝜶</m:t>
                              </m:r>
                            </m:e>
                            <m:sub>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𝒉</m:t>
                              </m:r>
                            </m:sub>
                          </m:sSub>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𝟏</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Sub>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num>
                        <m:den>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&lt;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ktangel 4"/>
              <p:cNvSpPr>
                <a:spLocks noRot="1" noChangeAspect="1" noMove="1" noResize="1" noEditPoints="1" noAdjustHandles="1" noChangeArrowheads="1" noChangeShapeType="1" noTextEdit="1"/>
              </p:cNvSpPr>
              <p:nvPr/>
            </p:nvSpPr>
            <p:spPr>
              <a:xfrm>
                <a:off x="698500" y="393700"/>
                <a:ext cx="11049000" cy="6190156"/>
              </a:xfrm>
              <a:prstGeom prst="rect">
                <a:avLst/>
              </a:prstGeom>
              <a:blipFill rotWithShape="0">
                <a:blip r:embed="rId2"/>
                <a:stretch>
                  <a:fillRect l="-1711" t="-1379"/>
                </a:stretch>
              </a:blipFill>
            </p:spPr>
            <p:txBody>
              <a:bodyPr/>
              <a:lstStyle/>
              <a:p>
                <a:r>
                  <a:rPr lang="sv-SE">
                    <a:noFill/>
                  </a:rPr>
                  <a:t> </a:t>
                </a:r>
              </a:p>
            </p:txBody>
          </p:sp>
        </mc:Fallback>
      </mc:AlternateContent>
    </p:spTree>
    <p:extLst>
      <p:ext uri="{BB962C8B-B14F-4D97-AF65-F5344CB8AC3E}">
        <p14:creationId xmlns:p14="http://schemas.microsoft.com/office/powerpoint/2010/main" val="8457365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F7C3FE0-6EB4-418C-82E7-2F09A4F41151}" type="slidenum">
              <a:rPr lang="sv-SE" smtClean="0"/>
              <a:t>32</a:t>
            </a:fld>
            <a:endParaRPr lang="sv-SE"/>
          </a:p>
        </p:txBody>
      </p:sp>
      <mc:AlternateContent xmlns:mc="http://schemas.openxmlformats.org/markup-compatibility/2006" xmlns:a14="http://schemas.microsoft.com/office/drawing/2010/main">
        <mc:Choice Requires="a14">
          <p:sp>
            <p:nvSpPr>
              <p:cNvPr id="5" name="Rektangel 4"/>
              <p:cNvSpPr/>
              <p:nvPr/>
            </p:nvSpPr>
            <p:spPr>
              <a:xfrm>
                <a:off x="965200" y="673100"/>
                <a:ext cx="9601200" cy="4991100"/>
              </a:xfrm>
              <a:prstGeom prst="rect">
                <a:avLst/>
              </a:prstGeom>
            </p:spPr>
            <p:txBody>
              <a:bodyPr wrap="square">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e>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𝑮</m:t>
                              </m:r>
                            </m:sub>
                          </m:sSub>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e>
                                              <m:e>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𝟏</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Sub>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e>
                                            </m:mr>
                                          </m:m>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
                                        </m:e>
                                      </m:m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e>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𝜶</m:t>
                                                    </m:r>
                                                  </m:e>
                                                  <m:sub>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𝒉</m:t>
                                                    </m:r>
                                                  </m:sub>
                                                </m:sSub>
                                              </m:e>
                                            </m:mr>
                                          </m:m>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
                                        </m:e>
                                      </m:mr>
                                    </m:m>
                                  </m:e>
                                </m:mr>
                              </m:m>
                            </m:e>
                          </m:d>
                        </m:num>
                        <m:den>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𝑫</m:t>
                                    </m:r>
                                  </m:e>
                                </m:mr>
                              </m:m>
                            </m:e>
                          </m:d>
                        </m:den>
                      </m:f>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36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𝒉</m:t>
                              </m:r>
                            </m:e>
                            <m:sup>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𝑮</m:t>
                              </m:r>
                            </m:sub>
                          </m:sSub>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d>
                            <m:d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𝟏</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Sub>
                            </m:e>
                          </m:d>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𝜶</m:t>
                              </m:r>
                            </m:e>
                            <m:sub>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𝒉</m:t>
                              </m:r>
                            </m:sub>
                          </m:sSub>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num>
                        <m:den>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&gt;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ktangel 4"/>
              <p:cNvSpPr>
                <a:spLocks noRot="1" noChangeAspect="1" noMove="1" noResize="1" noEditPoints="1" noAdjustHandles="1" noChangeArrowheads="1" noChangeShapeType="1" noTextEdit="1"/>
              </p:cNvSpPr>
              <p:nvPr/>
            </p:nvSpPr>
            <p:spPr>
              <a:xfrm>
                <a:off x="965200" y="673100"/>
                <a:ext cx="9601200" cy="4991100"/>
              </a:xfrm>
              <a:prstGeom prst="rect">
                <a:avLst/>
              </a:prstGeom>
              <a:blipFill rotWithShape="0">
                <a:blip r:embed="rId2"/>
                <a:stretch>
                  <a:fillRect/>
                </a:stretch>
              </a:blipFill>
            </p:spPr>
            <p:txBody>
              <a:bodyPr/>
              <a:lstStyle/>
              <a:p>
                <a:r>
                  <a:rPr lang="sv-SE">
                    <a:noFill/>
                  </a:rPr>
                  <a:t> </a:t>
                </a:r>
              </a:p>
            </p:txBody>
          </p:sp>
        </mc:Fallback>
      </mc:AlternateContent>
    </p:spTree>
    <p:extLst>
      <p:ext uri="{BB962C8B-B14F-4D97-AF65-F5344CB8AC3E}">
        <p14:creationId xmlns:p14="http://schemas.microsoft.com/office/powerpoint/2010/main" val="37553259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F7C3FE0-6EB4-418C-82E7-2F09A4F41151}" type="slidenum">
              <a:rPr lang="sv-SE" smtClean="0"/>
              <a:t>33</a:t>
            </a:fld>
            <a:endParaRPr lang="sv-SE"/>
          </a:p>
        </p:txBody>
      </p:sp>
      <mc:AlternateContent xmlns:mc="http://schemas.openxmlformats.org/markup-compatibility/2006" xmlns:a14="http://schemas.microsoft.com/office/drawing/2010/main">
        <mc:Choice Requires="a14">
          <p:sp>
            <p:nvSpPr>
              <p:cNvPr id="5" name="Rektangel 4"/>
              <p:cNvSpPr/>
              <p:nvPr/>
            </p:nvSpPr>
            <p:spPr>
              <a:xfrm>
                <a:off x="685800" y="520701"/>
                <a:ext cx="10668000" cy="5816913"/>
              </a:xfrm>
              <a:prstGeom prst="rect">
                <a:avLst/>
              </a:prstGeom>
            </p:spPr>
            <p:txBody>
              <a:bodyPr wrap="square">
                <a:spAutoFit/>
              </a:bodyPr>
              <a:lstStyle/>
              <a:p>
                <a:pPr>
                  <a:lnSpc>
                    <a:spcPct val="107000"/>
                  </a:lnSpc>
                  <a:spcAft>
                    <a:spcPts val="800"/>
                  </a:spcAft>
                </a:pPr>
                <a:r>
                  <a:rPr lang="sv-SE" sz="1100" dirty="0" smtClean="0">
                    <a:effectLst/>
                    <a:latin typeface="Calibri" panose="020F0502020204030204" pitchFamily="34" charset="0"/>
                    <a:ea typeface="Times New Roman" panose="02020603050405020304" pitchFamily="18" charset="0"/>
                    <a:cs typeface="Times New Roman" panose="02020603050405020304" pitchFamily="18" charset="0"/>
                  </a:rPr>
                  <a:t> </a:t>
                </a: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𝝀</m:t>
                              </m:r>
                            </m:e>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𝑮</m:t>
                              </m:r>
                            </m:sub>
                          </m:sSub>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e>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r>
                                              <m:e>
                                                <m:d>
                                                  <m:d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𝟏</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Sub>
                                                  </m:e>
                                                </m:d>
                                              </m:e>
                                            </m:mr>
                                          </m:m>
                                        </m:e>
                                      </m:m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e>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e>
                                            </m:mr>
                                          </m:m>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sSub>
                                                  <m:sSubPr>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𝜶</m:t>
                                                    </m:r>
                                                  </m:e>
                                                  <m:sub>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𝒉</m:t>
                                                    </m:r>
                                                  </m:sub>
                                                </m:sSub>
                                              </m:e>
                                            </m:mr>
                                          </m:m>
                                        </m:e>
                                      </m:mr>
                                    </m:m>
                                  </m:e>
                                </m:mr>
                              </m:m>
                            </m:e>
                          </m:d>
                        </m:num>
                        <m:den>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𝑫</m:t>
                                    </m:r>
                                  </m:e>
                                </m:mr>
                              </m:m>
                            </m:e>
                          </m:d>
                        </m:den>
                      </m:f>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36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36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𝝀</m:t>
                              </m:r>
                            </m:e>
                            <m:sup>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𝑮</m:t>
                              </m:r>
                            </m:sub>
                          </m:sSub>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d>
                                <m:d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𝟏</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Sub>
                                </m:e>
                              </m:d>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sSub>
                                  <m:sSubPr>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𝜶</m:t>
                                    </m:r>
                                  </m:e>
                                  <m:sub>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𝒉</m:t>
                                    </m:r>
                                  </m:sub>
                                </m:sSub>
                              </m:e>
                            </m:mr>
                          </m:m>
                        </m:num>
                        <m:den>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den>
                      </m:f>
                      <m:r>
                        <a:rPr lang="sv-SE" sz="3600" b="1" i="1" smtClean="0">
                          <a:effectLst/>
                          <a:latin typeface="Cambria Math" panose="02040503050406030204" pitchFamily="18" charset="0"/>
                          <a:ea typeface="Calibri" panose="020F0502020204030204" pitchFamily="34" charset="0"/>
                          <a:cs typeface="Times New Roman" panose="02020603050405020304" pitchFamily="18" charset="0"/>
                        </a:rPr>
                        <m:t>&gt;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ktangel 4"/>
              <p:cNvSpPr>
                <a:spLocks noRot="1" noChangeAspect="1" noMove="1" noResize="1" noEditPoints="1" noAdjustHandles="1" noChangeArrowheads="1" noChangeShapeType="1" noTextEdit="1"/>
              </p:cNvSpPr>
              <p:nvPr/>
            </p:nvSpPr>
            <p:spPr>
              <a:xfrm>
                <a:off x="685800" y="520701"/>
                <a:ext cx="10668000" cy="5816913"/>
              </a:xfrm>
              <a:prstGeom prst="rect">
                <a:avLst/>
              </a:prstGeom>
              <a:blipFill rotWithShape="0">
                <a:blip r:embed="rId2"/>
                <a:stretch>
                  <a:fillRect/>
                </a:stretch>
              </a:blipFill>
            </p:spPr>
            <p:txBody>
              <a:bodyPr/>
              <a:lstStyle/>
              <a:p>
                <a:r>
                  <a:rPr lang="sv-SE">
                    <a:noFill/>
                  </a:rPr>
                  <a:t> </a:t>
                </a:r>
              </a:p>
            </p:txBody>
          </p:sp>
        </mc:Fallback>
      </mc:AlternateContent>
    </p:spTree>
    <p:extLst>
      <p:ext uri="{BB962C8B-B14F-4D97-AF65-F5344CB8AC3E}">
        <p14:creationId xmlns:p14="http://schemas.microsoft.com/office/powerpoint/2010/main" val="16002934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66933" y="468849"/>
            <a:ext cx="5260145" cy="6252626"/>
          </a:xfrm>
          <a:solidFill>
            <a:srgbClr val="FFFF00"/>
          </a:solidFill>
        </p:spPr>
        <p:txBody>
          <a:bodyPr>
            <a:noAutofit/>
          </a:bodyPr>
          <a:lstStyle/>
          <a:p>
            <a:r>
              <a:rPr lang="sv-SE" sz="4000" b="1" dirty="0">
                <a:latin typeface="Times New Roman" panose="02020603050405020304" pitchFamily="18" charset="0"/>
                <a:cs typeface="Times New Roman" panose="02020603050405020304" pitchFamily="18" charset="0"/>
              </a:rPr>
              <a:t>If the </a:t>
            </a:r>
            <a:r>
              <a:rPr lang="sv-SE" sz="4000" b="1" dirty="0" smtClean="0">
                <a:latin typeface="Times New Roman" panose="02020603050405020304" pitchFamily="18" charset="0"/>
                <a:cs typeface="Times New Roman" panose="02020603050405020304" pitchFamily="18" charset="0"/>
              </a:rPr>
              <a:t>marginal </a:t>
            </a:r>
            <a:r>
              <a:rPr lang="sv-SE" sz="4000" b="1" dirty="0" err="1" smtClean="0">
                <a:latin typeface="Times New Roman" panose="02020603050405020304" pitchFamily="18" charset="0"/>
                <a:cs typeface="Times New Roman" panose="02020603050405020304" pitchFamily="18" charset="0"/>
              </a:rPr>
              <a:t>cost</a:t>
            </a:r>
            <a:r>
              <a:rPr lang="sv-SE" sz="4000" b="1" dirty="0" smtClean="0">
                <a:latin typeface="Times New Roman" panose="02020603050405020304" pitchFamily="18" charset="0"/>
                <a:cs typeface="Times New Roman" panose="02020603050405020304" pitchFamily="18" charset="0"/>
              </a:rPr>
              <a:t> </a:t>
            </a:r>
            <a:r>
              <a:rPr lang="sv-SE" sz="4000" b="1" dirty="0" err="1" smtClean="0">
                <a:latin typeface="Times New Roman" panose="02020603050405020304" pitchFamily="18" charset="0"/>
                <a:cs typeface="Times New Roman" panose="02020603050405020304" pitchFamily="18" charset="0"/>
              </a:rPr>
              <a:t>of</a:t>
            </a:r>
            <a:r>
              <a:rPr lang="sv-SE" sz="4000" b="1" dirty="0" smtClean="0">
                <a:latin typeface="Times New Roman" panose="02020603050405020304" pitchFamily="18" charset="0"/>
                <a:cs typeface="Times New Roman" panose="02020603050405020304" pitchFamily="18" charset="0"/>
              </a:rPr>
              <a:t> global </a:t>
            </a:r>
            <a:r>
              <a:rPr lang="sv-SE" sz="4000" b="1" dirty="0" err="1" smtClean="0">
                <a:latin typeface="Times New Roman" panose="02020603050405020304" pitchFamily="18" charset="0"/>
                <a:cs typeface="Times New Roman" panose="02020603050405020304" pitchFamily="18" charset="0"/>
              </a:rPr>
              <a:t>warming</a:t>
            </a:r>
            <a:r>
              <a:rPr lang="sv-SE" sz="4000" b="1" dirty="0" smtClean="0">
                <a:latin typeface="Times New Roman" panose="02020603050405020304" pitchFamily="18" charset="0"/>
                <a:cs typeface="Times New Roman" panose="02020603050405020304" pitchFamily="18" charset="0"/>
              </a:rPr>
              <a:t> </a:t>
            </a:r>
            <a:r>
              <a:rPr lang="sv-SE" sz="4000" b="1" dirty="0" err="1" smtClean="0">
                <a:latin typeface="Times New Roman" panose="02020603050405020304" pitchFamily="18" charset="0"/>
                <a:cs typeface="Times New Roman" panose="02020603050405020304" pitchFamily="18" charset="0"/>
              </a:rPr>
              <a:t>increases</a:t>
            </a:r>
            <a:r>
              <a:rPr lang="sv-SE" sz="3200" b="1" dirty="0">
                <a:latin typeface="Times New Roman" panose="02020603050405020304" pitchFamily="18" charset="0"/>
                <a:cs typeface="Times New Roman" panose="02020603050405020304" pitchFamily="18" charset="0"/>
              </a:rPr>
              <a:t/>
            </a:r>
            <a:br>
              <a:rPr lang="sv-SE" sz="3200" b="1" dirty="0">
                <a:latin typeface="Times New Roman" panose="02020603050405020304" pitchFamily="18" charset="0"/>
                <a:cs typeface="Times New Roman" panose="02020603050405020304" pitchFamily="18" charset="0"/>
              </a:rPr>
            </a:br>
            <a:r>
              <a:rPr lang="sv-SE" sz="2000" b="1" dirty="0">
                <a:latin typeface="Times New Roman" panose="02020603050405020304" pitchFamily="18" charset="0"/>
                <a:cs typeface="Times New Roman" panose="02020603050405020304" pitchFamily="18" charset="0"/>
              </a:rPr>
              <a:t> </a:t>
            </a:r>
            <a:br>
              <a:rPr lang="sv-SE" sz="2000" b="1" dirty="0">
                <a:latin typeface="Times New Roman" panose="02020603050405020304" pitchFamily="18" charset="0"/>
                <a:cs typeface="Times New Roman" panose="02020603050405020304" pitchFamily="18" charset="0"/>
              </a:rPr>
            </a:br>
            <a:r>
              <a:rPr lang="sv-SE" sz="3200" b="1" dirty="0">
                <a:solidFill>
                  <a:srgbClr val="0070C0"/>
                </a:solidFill>
                <a:latin typeface="Times New Roman" panose="02020603050405020304" pitchFamily="18" charset="0"/>
                <a:cs typeface="Times New Roman" panose="02020603050405020304" pitchFamily="18" charset="0"/>
              </a:rPr>
              <a:t>the optimal </a:t>
            </a:r>
            <a:r>
              <a:rPr lang="sv-SE" sz="3200" b="1" dirty="0" err="1">
                <a:solidFill>
                  <a:srgbClr val="0070C0"/>
                </a:solidFill>
                <a:latin typeface="Times New Roman" panose="02020603050405020304" pitchFamily="18" charset="0"/>
                <a:cs typeface="Times New Roman" panose="02020603050405020304" pitchFamily="18" charset="0"/>
              </a:rPr>
              <a:t>level</a:t>
            </a:r>
            <a:r>
              <a:rPr lang="sv-SE" sz="3200" b="1" dirty="0">
                <a:solidFill>
                  <a:srgbClr val="0070C0"/>
                </a:solidFill>
                <a:latin typeface="Times New Roman" panose="02020603050405020304" pitchFamily="18" charset="0"/>
                <a:cs typeface="Times New Roman" panose="02020603050405020304" pitchFamily="18" charset="0"/>
              </a:rPr>
              <a:t> </a:t>
            </a:r>
            <a:r>
              <a:rPr lang="sv-SE" sz="3200" b="1" dirty="0" err="1">
                <a:solidFill>
                  <a:srgbClr val="0070C0"/>
                </a:solidFill>
                <a:latin typeface="Times New Roman" panose="02020603050405020304" pitchFamily="18" charset="0"/>
                <a:cs typeface="Times New Roman" panose="02020603050405020304" pitchFamily="18" charset="0"/>
              </a:rPr>
              <a:t>of</a:t>
            </a:r>
            <a:r>
              <a:rPr lang="sv-SE" sz="3200" b="1" dirty="0">
                <a:solidFill>
                  <a:srgbClr val="0070C0"/>
                </a:solidFill>
                <a:latin typeface="Times New Roman" panose="02020603050405020304" pitchFamily="18" charset="0"/>
                <a:cs typeface="Times New Roman" panose="02020603050405020304" pitchFamily="18" charset="0"/>
              </a:rPr>
              <a:t> fossil </a:t>
            </a:r>
            <a:r>
              <a:rPr lang="sv-SE" sz="3200" b="1" dirty="0" err="1">
                <a:solidFill>
                  <a:srgbClr val="0070C0"/>
                </a:solidFill>
                <a:latin typeface="Times New Roman" panose="02020603050405020304" pitchFamily="18" charset="0"/>
                <a:cs typeface="Times New Roman" panose="02020603050405020304" pitchFamily="18" charset="0"/>
              </a:rPr>
              <a:t>energy</a:t>
            </a:r>
            <a:r>
              <a:rPr lang="sv-SE" sz="3200" b="1" dirty="0">
                <a:solidFill>
                  <a:srgbClr val="0070C0"/>
                </a:solidFill>
                <a:latin typeface="Times New Roman" panose="02020603050405020304" pitchFamily="18" charset="0"/>
                <a:cs typeface="Times New Roman" panose="02020603050405020304" pitchFamily="18" charset="0"/>
              </a:rPr>
              <a:t> input </a:t>
            </a:r>
            <a:r>
              <a:rPr lang="sv-SE" sz="3200" b="1" dirty="0" err="1" smtClean="0">
                <a:solidFill>
                  <a:srgbClr val="0070C0"/>
                </a:solidFill>
                <a:latin typeface="Times New Roman" panose="02020603050405020304" pitchFamily="18" charset="0"/>
                <a:cs typeface="Times New Roman" panose="02020603050405020304" pitchFamily="18" charset="0"/>
              </a:rPr>
              <a:t>decreases</a:t>
            </a:r>
            <a:r>
              <a:rPr lang="sv-SE" sz="3200" b="1" dirty="0" smtClean="0">
                <a:solidFill>
                  <a:srgbClr val="0070C0"/>
                </a:solidFill>
                <a:latin typeface="Times New Roman" panose="02020603050405020304" pitchFamily="18" charset="0"/>
                <a:cs typeface="Times New Roman" panose="02020603050405020304" pitchFamily="18" charset="0"/>
              </a:rPr>
              <a:t>.</a:t>
            </a:r>
            <a:br>
              <a:rPr lang="sv-SE" sz="3200" b="1" dirty="0" smtClean="0">
                <a:solidFill>
                  <a:srgbClr val="0070C0"/>
                </a:solidFill>
                <a:latin typeface="Times New Roman" panose="02020603050405020304" pitchFamily="18" charset="0"/>
                <a:cs typeface="Times New Roman" panose="02020603050405020304" pitchFamily="18" charset="0"/>
              </a:rPr>
            </a:br>
            <a:r>
              <a:rPr lang="sv-SE" sz="3200" b="1" dirty="0">
                <a:solidFill>
                  <a:srgbClr val="FF0000"/>
                </a:solidFill>
                <a:latin typeface="Times New Roman" panose="02020603050405020304" pitchFamily="18" charset="0"/>
                <a:cs typeface="Times New Roman" panose="02020603050405020304" pitchFamily="18" charset="0"/>
              </a:rPr>
              <a:t/>
            </a:r>
            <a:br>
              <a:rPr lang="sv-SE" sz="3200" b="1" dirty="0">
                <a:solidFill>
                  <a:srgbClr val="FF0000"/>
                </a:solidFill>
                <a:latin typeface="Times New Roman" panose="02020603050405020304" pitchFamily="18" charset="0"/>
                <a:cs typeface="Times New Roman" panose="02020603050405020304" pitchFamily="18" charset="0"/>
              </a:rPr>
            </a:br>
            <a:r>
              <a:rPr lang="sv-SE" sz="3200" b="1" dirty="0">
                <a:solidFill>
                  <a:srgbClr val="FF0000"/>
                </a:solidFill>
                <a:latin typeface="Times New Roman" panose="02020603050405020304" pitchFamily="18" charset="0"/>
                <a:cs typeface="Times New Roman" panose="02020603050405020304" pitchFamily="18" charset="0"/>
              </a:rPr>
              <a:t>the optimal </a:t>
            </a:r>
            <a:r>
              <a:rPr lang="sv-SE" sz="3200" b="1" dirty="0" err="1">
                <a:solidFill>
                  <a:srgbClr val="FF0000"/>
                </a:solidFill>
                <a:latin typeface="Times New Roman" panose="02020603050405020304" pitchFamily="18" charset="0"/>
                <a:cs typeface="Times New Roman" panose="02020603050405020304" pitchFamily="18" charset="0"/>
              </a:rPr>
              <a:t>level</a:t>
            </a:r>
            <a:r>
              <a:rPr lang="sv-SE" sz="3200" b="1" dirty="0">
                <a:solidFill>
                  <a:srgbClr val="FF0000"/>
                </a:solidFill>
                <a:latin typeface="Times New Roman" panose="02020603050405020304" pitchFamily="18" charset="0"/>
                <a:cs typeface="Times New Roman" panose="02020603050405020304" pitchFamily="18" charset="0"/>
              </a:rPr>
              <a:t> </a:t>
            </a:r>
            <a:r>
              <a:rPr lang="sv-SE" sz="3200" b="1" dirty="0" err="1">
                <a:solidFill>
                  <a:srgbClr val="FF0000"/>
                </a:solidFill>
                <a:latin typeface="Times New Roman" panose="02020603050405020304" pitchFamily="18" charset="0"/>
                <a:cs typeface="Times New Roman" panose="02020603050405020304" pitchFamily="18" charset="0"/>
              </a:rPr>
              <a:t>of</a:t>
            </a:r>
            <a:r>
              <a:rPr lang="sv-SE" sz="3200" b="1" dirty="0">
                <a:solidFill>
                  <a:srgbClr val="FF0000"/>
                </a:solidFill>
                <a:latin typeface="Times New Roman" panose="02020603050405020304" pitchFamily="18" charset="0"/>
                <a:cs typeface="Times New Roman" panose="02020603050405020304" pitchFamily="18" charset="0"/>
              </a:rPr>
              <a:t> </a:t>
            </a:r>
            <a:r>
              <a:rPr lang="sv-SE" sz="3200" b="1" dirty="0" err="1">
                <a:solidFill>
                  <a:srgbClr val="FF0000"/>
                </a:solidFill>
                <a:latin typeface="Times New Roman" panose="02020603050405020304" pitchFamily="18" charset="0"/>
                <a:cs typeface="Times New Roman" panose="02020603050405020304" pitchFamily="18" charset="0"/>
              </a:rPr>
              <a:t>forest</a:t>
            </a:r>
            <a:r>
              <a:rPr lang="sv-SE" sz="3200" b="1" dirty="0">
                <a:solidFill>
                  <a:srgbClr val="FF0000"/>
                </a:solidFill>
                <a:latin typeface="Times New Roman" panose="02020603050405020304" pitchFamily="18" charset="0"/>
                <a:cs typeface="Times New Roman" panose="02020603050405020304" pitchFamily="18" charset="0"/>
              </a:rPr>
              <a:t> </a:t>
            </a:r>
            <a:r>
              <a:rPr lang="sv-SE" sz="3200" b="1" dirty="0" err="1">
                <a:solidFill>
                  <a:srgbClr val="FF0000"/>
                </a:solidFill>
                <a:latin typeface="Times New Roman" panose="02020603050405020304" pitchFamily="18" charset="0"/>
                <a:cs typeface="Times New Roman" panose="02020603050405020304" pitchFamily="18" charset="0"/>
              </a:rPr>
              <a:t>energy</a:t>
            </a:r>
            <a:r>
              <a:rPr lang="sv-SE" sz="3200" b="1" dirty="0">
                <a:solidFill>
                  <a:srgbClr val="FF0000"/>
                </a:solidFill>
                <a:latin typeface="Times New Roman" panose="02020603050405020304" pitchFamily="18" charset="0"/>
                <a:cs typeface="Times New Roman" panose="02020603050405020304" pitchFamily="18" charset="0"/>
              </a:rPr>
              <a:t> input </a:t>
            </a:r>
            <a:r>
              <a:rPr lang="sv-SE" sz="3200" b="1" dirty="0" err="1">
                <a:solidFill>
                  <a:srgbClr val="FF0000"/>
                </a:solidFill>
                <a:latin typeface="Times New Roman" panose="02020603050405020304" pitchFamily="18" charset="0"/>
                <a:cs typeface="Times New Roman" panose="02020603050405020304" pitchFamily="18" charset="0"/>
              </a:rPr>
              <a:t>increases</a:t>
            </a:r>
            <a:r>
              <a:rPr lang="sv-SE" sz="3200" b="1" dirty="0" smtClean="0">
                <a:solidFill>
                  <a:srgbClr val="FF0000"/>
                </a:solidFill>
                <a:latin typeface="Times New Roman" panose="02020603050405020304" pitchFamily="18" charset="0"/>
                <a:cs typeface="Times New Roman" panose="02020603050405020304" pitchFamily="18" charset="0"/>
              </a:rPr>
              <a:t>.</a:t>
            </a:r>
            <a:br>
              <a:rPr lang="sv-SE" sz="3200" b="1" dirty="0" smtClean="0">
                <a:solidFill>
                  <a:srgbClr val="FF0000"/>
                </a:solidFill>
                <a:latin typeface="Times New Roman" panose="02020603050405020304" pitchFamily="18" charset="0"/>
                <a:cs typeface="Times New Roman" panose="02020603050405020304" pitchFamily="18" charset="0"/>
              </a:rPr>
            </a:br>
            <a:r>
              <a:rPr lang="sv-SE" sz="3200" b="1" dirty="0">
                <a:solidFill>
                  <a:srgbClr val="FF0000"/>
                </a:solidFill>
                <a:latin typeface="Times New Roman" panose="02020603050405020304" pitchFamily="18" charset="0"/>
                <a:cs typeface="Times New Roman" panose="02020603050405020304" pitchFamily="18" charset="0"/>
              </a:rPr>
              <a:t/>
            </a:r>
            <a:br>
              <a:rPr lang="sv-SE" sz="3200" b="1" dirty="0">
                <a:solidFill>
                  <a:srgbClr val="FF0000"/>
                </a:solidFill>
                <a:latin typeface="Times New Roman" panose="02020603050405020304" pitchFamily="18" charset="0"/>
                <a:cs typeface="Times New Roman" panose="02020603050405020304" pitchFamily="18" charset="0"/>
              </a:rPr>
            </a:br>
            <a:r>
              <a:rPr lang="sv-SE" sz="3200" b="1" dirty="0">
                <a:solidFill>
                  <a:srgbClr val="FF0000"/>
                </a:solidFill>
                <a:latin typeface="Times New Roman" panose="02020603050405020304" pitchFamily="18" charset="0"/>
                <a:cs typeface="Times New Roman" panose="02020603050405020304" pitchFamily="18" charset="0"/>
              </a:rPr>
              <a:t>the marginal </a:t>
            </a:r>
            <a:r>
              <a:rPr lang="sv-SE" sz="3200" b="1" dirty="0" err="1">
                <a:solidFill>
                  <a:srgbClr val="FF0000"/>
                </a:solidFill>
                <a:latin typeface="Times New Roman" panose="02020603050405020304" pitchFamily="18" charset="0"/>
                <a:cs typeface="Times New Roman" panose="02020603050405020304" pitchFamily="18" charset="0"/>
              </a:rPr>
              <a:t>cost</a:t>
            </a:r>
            <a:r>
              <a:rPr lang="sv-SE" sz="3200" b="1" dirty="0">
                <a:solidFill>
                  <a:srgbClr val="FF0000"/>
                </a:solidFill>
                <a:latin typeface="Times New Roman" panose="02020603050405020304" pitchFamily="18" charset="0"/>
                <a:cs typeface="Times New Roman" panose="02020603050405020304" pitchFamily="18" charset="0"/>
              </a:rPr>
              <a:t> </a:t>
            </a:r>
            <a:r>
              <a:rPr lang="sv-SE" sz="3200" b="1" dirty="0" err="1">
                <a:solidFill>
                  <a:srgbClr val="FF0000"/>
                </a:solidFill>
                <a:latin typeface="Times New Roman" panose="02020603050405020304" pitchFamily="18" charset="0"/>
                <a:cs typeface="Times New Roman" panose="02020603050405020304" pitchFamily="18" charset="0"/>
              </a:rPr>
              <a:t>of</a:t>
            </a:r>
            <a:r>
              <a:rPr lang="sv-SE" sz="3200" b="1" dirty="0">
                <a:solidFill>
                  <a:srgbClr val="FF0000"/>
                </a:solidFill>
                <a:latin typeface="Times New Roman" panose="02020603050405020304" pitchFamily="18" charset="0"/>
                <a:cs typeface="Times New Roman" panose="02020603050405020304" pitchFamily="18" charset="0"/>
              </a:rPr>
              <a:t> </a:t>
            </a:r>
            <a:r>
              <a:rPr lang="sv-SE" sz="3200" b="1" dirty="0" err="1">
                <a:solidFill>
                  <a:srgbClr val="FF0000"/>
                </a:solidFill>
                <a:latin typeface="Times New Roman" panose="02020603050405020304" pitchFamily="18" charset="0"/>
                <a:cs typeface="Times New Roman" panose="02020603050405020304" pitchFamily="18" charset="0"/>
              </a:rPr>
              <a:t>energy</a:t>
            </a:r>
            <a:r>
              <a:rPr lang="sv-SE" sz="3200" b="1" dirty="0">
                <a:solidFill>
                  <a:srgbClr val="FF0000"/>
                </a:solidFill>
                <a:latin typeface="Times New Roman" panose="02020603050405020304" pitchFamily="18" charset="0"/>
                <a:cs typeface="Times New Roman" panose="02020603050405020304" pitchFamily="18" charset="0"/>
              </a:rPr>
              <a:t> input </a:t>
            </a:r>
            <a:r>
              <a:rPr lang="sv-SE" sz="3200" b="1" dirty="0" err="1">
                <a:solidFill>
                  <a:srgbClr val="FF0000"/>
                </a:solidFill>
                <a:latin typeface="Times New Roman" panose="02020603050405020304" pitchFamily="18" charset="0"/>
                <a:cs typeface="Times New Roman" panose="02020603050405020304" pitchFamily="18" charset="0"/>
              </a:rPr>
              <a:t>increases</a:t>
            </a:r>
            <a:r>
              <a:rPr lang="sv-SE" sz="3200" b="1" dirty="0">
                <a:solidFill>
                  <a:srgbClr val="FF0000"/>
                </a:solidFill>
                <a:latin typeface="Times New Roman" panose="02020603050405020304" pitchFamily="18" charset="0"/>
                <a:cs typeface="Times New Roman" panose="02020603050405020304" pitchFamily="18" charset="0"/>
              </a:rPr>
              <a:t>. </a:t>
            </a:r>
            <a:br>
              <a:rPr lang="sv-SE" sz="3200" b="1" dirty="0">
                <a:solidFill>
                  <a:srgbClr val="FF0000"/>
                </a:solidFill>
                <a:latin typeface="Times New Roman" panose="02020603050405020304" pitchFamily="18" charset="0"/>
                <a:cs typeface="Times New Roman" panose="02020603050405020304" pitchFamily="18" charset="0"/>
              </a:rPr>
            </a:br>
            <a:r>
              <a:rPr lang="sv-SE" sz="3200" dirty="0" smtClean="0">
                <a:effectLst/>
                <a:latin typeface="Times New Roman" panose="02020603050405020304" pitchFamily="18" charset="0"/>
                <a:ea typeface="Calibri" panose="020F0502020204030204" pitchFamily="34" charset="0"/>
                <a:cs typeface="Times New Roman" panose="02020603050405020304" pitchFamily="18" charset="0"/>
              </a:rPr>
              <a:t/>
            </a:r>
            <a:br>
              <a:rPr lang="sv-SE" sz="3200" dirty="0" smtClean="0">
                <a:effectLst/>
                <a:latin typeface="Times New Roman" panose="02020603050405020304" pitchFamily="18" charset="0"/>
                <a:ea typeface="Calibri" panose="020F0502020204030204" pitchFamily="34" charset="0"/>
                <a:cs typeface="Times New Roman" panose="02020603050405020304" pitchFamily="18" charset="0"/>
              </a:rPr>
            </a:br>
            <a:endParaRPr lang="sv-SE" sz="3200" b="1" dirty="0">
              <a:latin typeface="Times New Roman" panose="02020603050405020304" pitchFamily="18" charset="0"/>
              <a:cs typeface="Times New Roman" panose="02020603050405020304" pitchFamily="18" charset="0"/>
            </a:endParaRPr>
          </a:p>
        </p:txBody>
      </p:sp>
      <p:sp>
        <p:nvSpPr>
          <p:cNvPr id="4" name="Platshållare för bildnummer 3"/>
          <p:cNvSpPr>
            <a:spLocks noGrp="1"/>
          </p:cNvSpPr>
          <p:nvPr>
            <p:ph type="sldNum" sz="quarter" idx="12"/>
          </p:nvPr>
        </p:nvSpPr>
        <p:spPr/>
        <p:txBody>
          <a:bodyPr/>
          <a:lstStyle/>
          <a:p>
            <a:fld id="{CF7C3FE0-6EB4-418C-82E7-2F09A4F41151}" type="slidenum">
              <a:rPr lang="sv-SE" smtClean="0">
                <a:solidFill>
                  <a:prstClr val="black">
                    <a:tint val="75000"/>
                  </a:prstClr>
                </a:solidFill>
              </a:rPr>
              <a:pPr/>
              <a:t>34</a:t>
            </a:fld>
            <a:endParaRPr lang="sv-SE">
              <a:solidFill>
                <a:prstClr val="black">
                  <a:tint val="75000"/>
                </a:prstClr>
              </a:solidFill>
            </a:endParaRPr>
          </a:p>
        </p:txBody>
      </p:sp>
      <mc:AlternateContent xmlns:mc="http://schemas.openxmlformats.org/markup-compatibility/2006" xmlns:a14="http://schemas.microsoft.com/office/drawing/2010/main">
        <mc:Choice Requires="a14">
          <p:sp>
            <p:nvSpPr>
              <p:cNvPr id="3" name="Rektangel 2"/>
              <p:cNvSpPr/>
              <p:nvPr/>
            </p:nvSpPr>
            <p:spPr>
              <a:xfrm>
                <a:off x="6048520" y="2191288"/>
                <a:ext cx="4854086" cy="1322478"/>
              </a:xfrm>
              <a:prstGeom prst="rect">
                <a:avLst/>
              </a:prstGeom>
            </p:spPr>
            <p:txBody>
              <a:bodyPr wrap="non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2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sv-SE" sz="32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2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sv-SE" sz="32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𝑭</m:t>
                              </m:r>
                            </m:e>
                            <m:sup>
                              <m:r>
                                <a:rPr lang="sv-SE" sz="32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2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2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32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𝒌</m:t>
                              </m:r>
                            </m:e>
                            <m:sub>
                              <m:r>
                                <a:rPr lang="sv-SE" sz="32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𝑮</m:t>
                              </m:r>
                            </m:sub>
                          </m:sSub>
                        </m:den>
                      </m:f>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sv-SE" sz="3200" b="1"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sv-SE" sz="3200" b="1"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𝜶</m:t>
                              </m:r>
                            </m:e>
                            <m:sub>
                              <m:r>
                                <a:rPr lang="sv-SE" sz="3200" b="1"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𝒉</m:t>
                              </m:r>
                            </m:sub>
                          </m:sSub>
                          <m:r>
                            <a:rPr lang="sv-SE" sz="3200" b="1"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𝟏</m:t>
                          </m:r>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𝜶</m:t>
                              </m:r>
                            </m:e>
                            <m:sub>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𝑭</m:t>
                              </m:r>
                            </m:sub>
                          </m:sSub>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num>
                        <m:den>
                          <m:sSub>
                            <m:sSubPr>
                              <m:ctrlP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𝒌</m:t>
                              </m:r>
                            </m:e>
                            <m:sub>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𝝅</m:t>
                              </m:r>
                            </m:sub>
                          </m:sSub>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𝒉</m:t>
                              </m:r>
                            </m:sub>
                            <m:sup>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𝑭</m:t>
                              </m:r>
                            </m:sub>
                            <m:sup>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en>
                      </m:f>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&lt;</m:t>
                      </m:r>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2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ktangel 2"/>
              <p:cNvSpPr>
                <a:spLocks noRot="1" noChangeAspect="1" noMove="1" noResize="1" noEditPoints="1" noAdjustHandles="1" noChangeArrowheads="1" noChangeShapeType="1" noTextEdit="1"/>
              </p:cNvSpPr>
              <p:nvPr/>
            </p:nvSpPr>
            <p:spPr>
              <a:xfrm>
                <a:off x="6048520" y="2191288"/>
                <a:ext cx="4854086" cy="1322478"/>
              </a:xfrm>
              <a:prstGeom prst="rect">
                <a:avLst/>
              </a:prstGeom>
              <a:blipFill rotWithShape="0">
                <a:blip r:embed="rId2"/>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6" name="Rektangel 5"/>
              <p:cNvSpPr/>
              <p:nvPr/>
            </p:nvSpPr>
            <p:spPr>
              <a:xfrm>
                <a:off x="6048520" y="3513766"/>
                <a:ext cx="5124159" cy="1339726"/>
              </a:xfrm>
              <a:prstGeom prst="rect">
                <a:avLst/>
              </a:prstGeom>
            </p:spPr>
            <p:txBody>
              <a:bodyPr wrap="non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2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sv-SE" sz="32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2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sv-SE" sz="32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𝒉</m:t>
                              </m:r>
                            </m:e>
                            <m:sup>
                              <m:r>
                                <a:rPr lang="sv-SE" sz="32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2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2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32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𝒌</m:t>
                              </m:r>
                            </m:e>
                            <m:sub>
                              <m:r>
                                <a:rPr lang="sv-SE" sz="32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𝑮</m:t>
                              </m:r>
                            </m:sub>
                          </m:sSub>
                        </m:den>
                      </m:f>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d>
                            <m:dPr>
                              <m:ctrlP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𝟏</m:t>
                              </m:r>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𝜶</m:t>
                                  </m:r>
                                </m:e>
                                <m:sub>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𝑭</m:t>
                                  </m:r>
                                </m:sub>
                              </m:sSub>
                            </m:e>
                          </m:d>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sv-SE" sz="3200" b="1"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sv-SE" sz="3200" b="1"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𝜶</m:t>
                              </m:r>
                            </m:e>
                            <m:sub>
                              <m:r>
                                <a:rPr lang="sv-SE" sz="3200" b="1"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𝒉</m:t>
                              </m:r>
                            </m:sub>
                          </m:sSub>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num>
                        <m:den>
                          <m:sSub>
                            <m:sSubPr>
                              <m:ctrlP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𝒌</m:t>
                              </m:r>
                            </m:e>
                            <m:sub>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𝝅</m:t>
                              </m:r>
                            </m:sub>
                          </m:sSub>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𝒉</m:t>
                              </m:r>
                            </m:sub>
                            <m:sup>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𝑭</m:t>
                              </m:r>
                            </m:sub>
                            <m:sup>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en>
                      </m:f>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2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ktangel 5"/>
              <p:cNvSpPr>
                <a:spLocks noRot="1" noChangeAspect="1" noMove="1" noResize="1" noEditPoints="1" noAdjustHandles="1" noChangeArrowheads="1" noChangeShapeType="1" noTextEdit="1"/>
              </p:cNvSpPr>
              <p:nvPr/>
            </p:nvSpPr>
            <p:spPr>
              <a:xfrm>
                <a:off x="6048520" y="3513766"/>
                <a:ext cx="5124159" cy="1339726"/>
              </a:xfrm>
              <a:prstGeom prst="rect">
                <a:avLst/>
              </a:prstGeom>
              <a:blipFill rotWithShape="0">
                <a:blip r:embed="rId3"/>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7" name="Rektangel 6"/>
              <p:cNvSpPr/>
              <p:nvPr/>
            </p:nvSpPr>
            <p:spPr>
              <a:xfrm>
                <a:off x="5919157" y="4902227"/>
                <a:ext cx="6096000" cy="1356653"/>
              </a:xfrm>
              <a:prstGeom prst="rect">
                <a:avLst/>
              </a:prstGeom>
            </p:spPr>
            <p:txBody>
              <a:bodyPr>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2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sv-SE" sz="32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2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sv-SE" sz="32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𝝀</m:t>
                              </m:r>
                            </m:e>
                            <m:sup>
                              <m:r>
                                <a:rPr lang="sv-SE" sz="32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2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2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32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𝒌</m:t>
                              </m:r>
                            </m:e>
                            <m:sub>
                              <m:r>
                                <a:rPr lang="sv-SE" sz="32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𝑮</m:t>
                              </m:r>
                            </m:sub>
                          </m:sSub>
                        </m:den>
                      </m:f>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bSup>
                            <m:sSubSupPr>
                              <m:ctrlP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𝒉</m:t>
                              </m:r>
                            </m:sub>
                            <m:sup>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sSubSup>
                            <m:sSubSupPr>
                              <m:ctrlP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d>
                                <m:dPr>
                                  <m:ctrlP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𝟏</m:t>
                                  </m:r>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𝜶</m:t>
                                      </m:r>
                                    </m:e>
                                    <m:sub>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𝑭</m:t>
                                      </m:r>
                                    </m:sub>
                                  </m:sSub>
                                </m:e>
                              </m:d>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𝑭</m:t>
                              </m:r>
                            </m:sub>
                            <m:sup>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m>
                            <m:mPr>
                              <m:mcs>
                                <m:mc>
                                  <m:mcPr>
                                    <m:count m:val="1"/>
                                    <m:mcJc m:val="center"/>
                                  </m:mcPr>
                                </m:mc>
                              </m:mcs>
                              <m:ctrlPr>
                                <a:rPr lang="sv-SE" sz="3200" b="1"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mPr>
                            <m:mr>
                              <m:e>
                                <m:sSub>
                                  <m:sSubPr>
                                    <m:ctrlPr>
                                      <a:rPr lang="sv-SE" sz="3200" b="1"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sv-SE" sz="3200" b="1"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𝜶</m:t>
                                    </m:r>
                                  </m:e>
                                  <m:sub>
                                    <m:r>
                                      <a:rPr lang="sv-SE" sz="3200" b="1"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𝒉</m:t>
                                    </m:r>
                                  </m:sub>
                                </m:sSub>
                              </m:e>
                            </m:mr>
                          </m:m>
                        </m:num>
                        <m:den>
                          <m:sSubSup>
                            <m:sSubSupPr>
                              <m:ctrlP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𝒉</m:t>
                              </m:r>
                            </m:sub>
                            <m:sup>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𝑭</m:t>
                              </m:r>
                            </m:sub>
                            <m:sup>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den>
                      </m:f>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
                        <a:rPr lang="sv-SE" sz="32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2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ktangel 6"/>
              <p:cNvSpPr>
                <a:spLocks noRot="1" noChangeAspect="1" noMove="1" noResize="1" noEditPoints="1" noAdjustHandles="1" noChangeArrowheads="1" noChangeShapeType="1" noTextEdit="1"/>
              </p:cNvSpPr>
              <p:nvPr/>
            </p:nvSpPr>
            <p:spPr>
              <a:xfrm>
                <a:off x="5919157" y="4902227"/>
                <a:ext cx="6096000" cy="1356653"/>
              </a:xfrm>
              <a:prstGeom prst="rect">
                <a:avLst/>
              </a:prstGeom>
              <a:blipFill rotWithShape="0">
                <a:blip r:embed="rId4"/>
                <a:stretch>
                  <a:fillRect/>
                </a:stretch>
              </a:blipFill>
            </p:spPr>
            <p:txBody>
              <a:bodyPr/>
              <a:lstStyle/>
              <a:p>
                <a:r>
                  <a:rPr lang="sv-SE">
                    <a:noFill/>
                  </a:rPr>
                  <a:t> </a:t>
                </a:r>
              </a:p>
            </p:txBody>
          </p:sp>
        </mc:Fallback>
      </mc:AlternateContent>
    </p:spTree>
    <p:extLst>
      <p:ext uri="{BB962C8B-B14F-4D97-AF65-F5344CB8AC3E}">
        <p14:creationId xmlns:p14="http://schemas.microsoft.com/office/powerpoint/2010/main" val="8685840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35</a:t>
            </a:fld>
            <a:endParaRPr lang="sv-SE"/>
          </a:p>
        </p:txBody>
      </p:sp>
      <mc:AlternateContent xmlns:mc="http://schemas.openxmlformats.org/markup-compatibility/2006" xmlns:a14="http://schemas.microsoft.com/office/drawing/2010/main">
        <mc:Choice Requires="a14">
          <p:sp>
            <p:nvSpPr>
              <p:cNvPr id="3" name="Rektangel 2"/>
              <p:cNvSpPr/>
              <p:nvPr/>
            </p:nvSpPr>
            <p:spPr>
              <a:xfrm>
                <a:off x="546100" y="259706"/>
                <a:ext cx="10972800" cy="6461769"/>
              </a:xfrm>
              <a:prstGeom prst="rect">
                <a:avLst/>
              </a:prstGeom>
            </p:spPr>
            <p:txBody>
              <a:bodyPr wrap="square">
                <a:spAutoFit/>
              </a:bodyPr>
              <a:lstStyle/>
              <a:p>
                <a:pPr>
                  <a:lnSpc>
                    <a:spcPct val="107000"/>
                  </a:lnSpc>
                  <a:spcAft>
                    <a:spcPts val="800"/>
                  </a:spcAft>
                </a:pPr>
                <a:r>
                  <a:rPr lang="en-US" sz="3600" b="1" dirty="0" smtClean="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The derivatives of </a:t>
                </a:r>
                <a14:m>
                  <m:oMath xmlns:m="http://schemas.openxmlformats.org/officeDocument/2006/math">
                    <m:sSup>
                      <m:sSupPr>
                        <m:ctrlPr>
                          <a:rPr lang="sv-SE"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𝑭</m:t>
                        </m:r>
                      </m:e>
                      <m:sup>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sv-SE"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𝒉</m:t>
                        </m:r>
                      </m:e>
                      <m:sup>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𝒂𝒏𝒅</m:t>
                    </m:r>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sv-SE"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𝝀</m:t>
                        </m:r>
                      </m:e>
                      <m:sup>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oMath>
                </a14:m>
                <a:r>
                  <a:rPr lang="en-US" sz="3600" b="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 with respect to  </a:t>
                </a:r>
                <a14:m>
                  <m:oMath xmlns:m="http://schemas.openxmlformats.org/officeDocument/2006/math">
                    <m:sSub>
                      <m:sSubPr>
                        <m:ctrlP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sub>
                    </m:sSub>
                  </m:oMath>
                </a14:m>
                <a:r>
                  <a:rPr lang="en-US" sz="3600" b="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sz="36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e>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r>
                                              <m:e>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e>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
                                        </m:e>
                                      </m:m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e>
                                            </m:mr>
                                          </m:m>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
                                        </m:e>
                                      </m:mr>
                                    </m:m>
                                  </m:e>
                                </m:mr>
                              </m:m>
                            </m:e>
                          </m:d>
                        </m:num>
                        <m:den>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𝑫</m:t>
                                    </m:r>
                                  </m:e>
                                </m:mr>
                              </m:m>
                            </m:e>
                          </m:d>
                        </m:den>
                      </m:f>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36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𝑭</m:t>
                              </m:r>
                            </m:e>
                            <m:sup>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𝝅</m:t>
                              </m:r>
                            </m:sub>
                          </m:sSub>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num>
                        <m:den>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den>
                      </m:f>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&gt;</m:t>
                                </m:r>
                              </m:e>
                            </m:m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e>
                            </m:m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&lt;</m:t>
                                </m:r>
                              </m:e>
                            </m:mr>
                          </m:m>
                        </m:e>
                      </m:d>
                      <m:r>
                        <a:rPr lang="sv-SE" sz="3600" b="1" i="1">
                          <a:effectLst/>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ktangel 2"/>
              <p:cNvSpPr>
                <a:spLocks noRot="1" noChangeAspect="1" noMove="1" noResize="1" noEditPoints="1" noAdjustHandles="1" noChangeArrowheads="1" noChangeShapeType="1" noTextEdit="1"/>
              </p:cNvSpPr>
              <p:nvPr/>
            </p:nvSpPr>
            <p:spPr>
              <a:xfrm>
                <a:off x="546100" y="259706"/>
                <a:ext cx="10972800" cy="6461769"/>
              </a:xfrm>
              <a:prstGeom prst="rect">
                <a:avLst/>
              </a:prstGeom>
              <a:blipFill rotWithShape="0">
                <a:blip r:embed="rId2"/>
                <a:stretch>
                  <a:fillRect l="-1722" t="-1321"/>
                </a:stretch>
              </a:blipFill>
            </p:spPr>
            <p:txBody>
              <a:bodyPr/>
              <a:lstStyle/>
              <a:p>
                <a:r>
                  <a:rPr lang="sv-SE">
                    <a:noFill/>
                  </a:rPr>
                  <a:t> </a:t>
                </a:r>
              </a:p>
            </p:txBody>
          </p:sp>
        </mc:Fallback>
      </mc:AlternateContent>
    </p:spTree>
    <p:extLst>
      <p:ext uri="{BB962C8B-B14F-4D97-AF65-F5344CB8AC3E}">
        <p14:creationId xmlns:p14="http://schemas.microsoft.com/office/powerpoint/2010/main" val="25401010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36</a:t>
            </a:fld>
            <a:endParaRPr lang="sv-SE"/>
          </a:p>
        </p:txBody>
      </p:sp>
      <mc:AlternateContent xmlns:mc="http://schemas.openxmlformats.org/markup-compatibility/2006" xmlns:a14="http://schemas.microsoft.com/office/drawing/2010/main">
        <mc:Choice Requires="a14">
          <p:sp>
            <p:nvSpPr>
              <p:cNvPr id="3" name="Rektangel 2"/>
              <p:cNvSpPr/>
              <p:nvPr/>
            </p:nvSpPr>
            <p:spPr>
              <a:xfrm>
                <a:off x="482600" y="469900"/>
                <a:ext cx="11061700" cy="5905399"/>
              </a:xfrm>
              <a:prstGeom prst="rect">
                <a:avLst/>
              </a:prstGeom>
            </p:spPr>
            <p:txBody>
              <a:bodyPr wrap="square">
                <a:spAutoFit/>
              </a:bodyPr>
              <a:lstStyle/>
              <a:p>
                <a:pPr>
                  <a:lnSpc>
                    <a:spcPct val="107000"/>
                  </a:lnSpc>
                  <a:spcAft>
                    <a:spcPts val="800"/>
                  </a:spcAft>
                </a:pPr>
                <a:r>
                  <a:rPr lang="en-US" sz="3600" b="1" u="sng" dirty="0" smtClean="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Observation:</a:t>
                </a:r>
                <a:endParaRPr lang="sv-SE"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600" b="1" dirty="0" smtClean="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The sign of   </a:t>
                </a:r>
                <a14:m>
                  <m:oMath xmlns:m="http://schemas.openxmlformats.org/officeDocument/2006/math">
                    <m:f>
                      <m:fPr>
                        <m:ctrlPr>
                          <a:rPr lang="sv-SE" sz="3600" b="1" i="1">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t>𝑭</m:t>
                            </m:r>
                          </m:e>
                          <m:sup>
                            <m:r>
                              <a:rPr lang="en-US" sz="3600" b="1" i="1">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t>𝝅</m:t>
                            </m:r>
                          </m:sub>
                        </m:sSub>
                      </m:den>
                    </m:f>
                  </m:oMath>
                </a14:m>
                <a:r>
                  <a:rPr lang="en-US" sz="3600" b="1"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  is expected to change over time, since fossil fuels in the long run become more scarce and more costly to extract. </a:t>
                </a:r>
                <a:endParaRPr lang="en-US" sz="3600" b="1" dirty="0" smtClean="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3600" b="1" dirty="0" smtClean="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In </a:t>
                </a:r>
                <a:r>
                  <a:rPr lang="en-US" sz="3600" b="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most cases, it is assumed that </a:t>
                </a:r>
                <a14:m>
                  <m:oMath xmlns:m="http://schemas.openxmlformats.org/officeDocument/2006/math">
                    <m:f>
                      <m:fPr>
                        <m:ctrlP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𝑭</m:t>
                            </m:r>
                          </m:e>
                          <m:sup>
                            <m:r>
                              <a:rPr lang="en-US"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sub>
                        </m:sSub>
                      </m:den>
                    </m:f>
                    <m:r>
                      <a:rPr lang="en-US"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&gt;</m:t>
                    </m:r>
                    <m:r>
                      <a:rPr lang="en-US"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𝟎</m:t>
                    </m:r>
                  </m:oMath>
                </a14:m>
                <a:r>
                  <a:rPr lang="en-US" sz="3600" b="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 in the year 2014. At some future point in time,  </a:t>
                </a:r>
                <a14:m>
                  <m:oMath xmlns:m="http://schemas.openxmlformats.org/officeDocument/2006/math">
                    <m:f>
                      <m:fPr>
                        <m:ctrlP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𝑭</m:t>
                            </m:r>
                          </m:e>
                          <m:sup>
                            <m:r>
                              <a:rPr lang="en-US"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sub>
                        </m:sSub>
                      </m:den>
                    </m:f>
                    <m:r>
                      <a:rPr lang="en-US"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𝟎</m:t>
                    </m:r>
                  </m:oMath>
                </a14:m>
                <a:r>
                  <a:rPr lang="en-US" sz="3600" b="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 and at later points in time   </a:t>
                </a:r>
                <a14:m>
                  <m:oMath xmlns:m="http://schemas.openxmlformats.org/officeDocument/2006/math">
                    <m:f>
                      <m:fPr>
                        <m:ctrlP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𝑭</m:t>
                            </m:r>
                          </m:e>
                          <m:sup>
                            <m:r>
                              <a:rPr lang="en-US"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sub>
                        </m:sSub>
                      </m:den>
                    </m:f>
                    <m:r>
                      <a:rPr lang="en-US"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&lt;</m:t>
                    </m:r>
                    <m:r>
                      <a:rPr lang="en-US"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𝟎</m:t>
                    </m:r>
                  </m:oMath>
                </a14:m>
                <a:r>
                  <a:rPr lang="en-US" sz="3600" b="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sz="36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ktangel 2"/>
              <p:cNvSpPr>
                <a:spLocks noRot="1" noChangeAspect="1" noMove="1" noResize="1" noEditPoints="1" noAdjustHandles="1" noChangeArrowheads="1" noChangeShapeType="1" noTextEdit="1"/>
              </p:cNvSpPr>
              <p:nvPr/>
            </p:nvSpPr>
            <p:spPr>
              <a:xfrm>
                <a:off x="482600" y="469900"/>
                <a:ext cx="11061700" cy="5905399"/>
              </a:xfrm>
              <a:prstGeom prst="rect">
                <a:avLst/>
              </a:prstGeom>
              <a:blipFill rotWithShape="0">
                <a:blip r:embed="rId2"/>
                <a:stretch>
                  <a:fillRect l="-1653" t="-1342" r="-1983"/>
                </a:stretch>
              </a:blipFill>
            </p:spPr>
            <p:txBody>
              <a:bodyPr/>
              <a:lstStyle/>
              <a:p>
                <a:r>
                  <a:rPr lang="sv-SE">
                    <a:noFill/>
                  </a:rPr>
                  <a:t> </a:t>
                </a:r>
              </a:p>
            </p:txBody>
          </p:sp>
        </mc:Fallback>
      </mc:AlternateContent>
    </p:spTree>
    <p:extLst>
      <p:ext uri="{BB962C8B-B14F-4D97-AF65-F5344CB8AC3E}">
        <p14:creationId xmlns:p14="http://schemas.microsoft.com/office/powerpoint/2010/main" val="41532169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37</a:t>
            </a:fld>
            <a:endParaRPr lang="sv-SE"/>
          </a:p>
        </p:txBody>
      </p:sp>
      <mc:AlternateContent xmlns:mc="http://schemas.openxmlformats.org/markup-compatibility/2006" xmlns:a14="http://schemas.microsoft.com/office/drawing/2010/main">
        <mc:Choice Requires="a14">
          <p:sp>
            <p:nvSpPr>
              <p:cNvPr id="3" name="Rektangel 2"/>
              <p:cNvSpPr/>
              <p:nvPr/>
            </p:nvSpPr>
            <p:spPr>
              <a:xfrm>
                <a:off x="2514600" y="483449"/>
                <a:ext cx="6096000" cy="5070619"/>
              </a:xfrm>
              <a:prstGeom prst="rect">
                <a:avLst/>
              </a:prstGeom>
            </p:spPr>
            <p:txBody>
              <a:bodyPr>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e>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e>
                                              <m:e>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e>
                                            </m:mr>
                                          </m:m>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
                                        </m:e>
                                      </m:m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e>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e>
                                            </m:mr>
                                          </m:m>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
                                        </m:e>
                                      </m:mr>
                                    </m:m>
                                  </m:e>
                                </m:mr>
                              </m:m>
                            </m:e>
                          </m:d>
                        </m:num>
                        <m:den>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𝑫</m:t>
                                    </m:r>
                                  </m:e>
                                </m:mr>
                              </m:m>
                            </m:e>
                          </m:d>
                        </m:den>
                      </m:f>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36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𝒉</m:t>
                              </m:r>
                            </m:e>
                            <m:sup>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𝝅</m:t>
                              </m:r>
                            </m:sub>
                          </m:sSub>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num>
                        <m:den>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den>
                      </m:f>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&gt;</m:t>
                                </m:r>
                              </m:e>
                            </m:m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e>
                            </m:m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&lt;</m:t>
                                </m:r>
                              </m:e>
                            </m:mr>
                          </m:m>
                        </m:e>
                      </m:d>
                      <m:r>
                        <a:rPr lang="sv-SE" sz="3600" b="1" i="1">
                          <a:effectLst/>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ktangel 2"/>
              <p:cNvSpPr>
                <a:spLocks noRot="1" noChangeAspect="1" noMove="1" noResize="1" noEditPoints="1" noAdjustHandles="1" noChangeArrowheads="1" noChangeShapeType="1" noTextEdit="1"/>
              </p:cNvSpPr>
              <p:nvPr/>
            </p:nvSpPr>
            <p:spPr>
              <a:xfrm>
                <a:off x="2514600" y="483449"/>
                <a:ext cx="6096000" cy="5070619"/>
              </a:xfrm>
              <a:prstGeom prst="rect">
                <a:avLst/>
              </a:prstGeom>
              <a:blipFill rotWithShape="0">
                <a:blip r:embed="rId2"/>
                <a:stretch>
                  <a:fillRect/>
                </a:stretch>
              </a:blipFill>
            </p:spPr>
            <p:txBody>
              <a:bodyPr/>
              <a:lstStyle/>
              <a:p>
                <a:r>
                  <a:rPr lang="sv-SE">
                    <a:noFill/>
                  </a:rPr>
                  <a:t> </a:t>
                </a:r>
              </a:p>
            </p:txBody>
          </p:sp>
        </mc:Fallback>
      </mc:AlternateContent>
    </p:spTree>
    <p:extLst>
      <p:ext uri="{BB962C8B-B14F-4D97-AF65-F5344CB8AC3E}">
        <p14:creationId xmlns:p14="http://schemas.microsoft.com/office/powerpoint/2010/main" val="16140355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38</a:t>
            </a:fld>
            <a:endParaRPr lang="sv-SE"/>
          </a:p>
        </p:txBody>
      </p:sp>
      <mc:AlternateContent xmlns:mc="http://schemas.openxmlformats.org/markup-compatibility/2006" xmlns:a14="http://schemas.microsoft.com/office/drawing/2010/main">
        <mc:Choice Requires="a14">
          <p:sp>
            <p:nvSpPr>
              <p:cNvPr id="3" name="Rektangel 2"/>
              <p:cNvSpPr/>
              <p:nvPr/>
            </p:nvSpPr>
            <p:spPr>
              <a:xfrm>
                <a:off x="622300" y="234199"/>
                <a:ext cx="10731500" cy="5905399"/>
              </a:xfrm>
              <a:prstGeom prst="rect">
                <a:avLst/>
              </a:prstGeom>
            </p:spPr>
            <p:txBody>
              <a:bodyPr wrap="square">
                <a:spAutoFit/>
              </a:bodyPr>
              <a:lstStyle/>
              <a:p>
                <a:pPr>
                  <a:lnSpc>
                    <a:spcPct val="107000"/>
                  </a:lnSpc>
                  <a:spcAft>
                    <a:spcPts val="800"/>
                  </a:spcAft>
                </a:pPr>
                <a:r>
                  <a:rPr lang="en-US" sz="3600" b="1" u="sng" dirty="0" smtClean="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Observation:</a:t>
                </a:r>
                <a:endParaRPr lang="sv-SE"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600" b="1" dirty="0" smtClean="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The sign of   </a:t>
                </a:r>
                <a14:m>
                  <m:oMath xmlns:m="http://schemas.openxmlformats.org/officeDocument/2006/math">
                    <m:f>
                      <m:fPr>
                        <m:ctrlPr>
                          <a:rPr lang="sv-SE" sz="3600" b="1" i="1">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b="1" i="1">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t>𝒉</m:t>
                            </m:r>
                          </m:e>
                          <m:sup>
                            <m:r>
                              <a:rPr lang="en-US" sz="3600" b="1" i="1">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t>𝝅</m:t>
                            </m:r>
                          </m:sub>
                        </m:sSub>
                      </m:den>
                    </m:f>
                  </m:oMath>
                </a14:m>
                <a:r>
                  <a:rPr lang="en-US" sz="3600" b="1"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  is expected to change over time, since fossil fuels in the long run become more scarce and more costly to extract. </a:t>
                </a:r>
                <a:endParaRPr lang="en-US" sz="3600" b="1" dirty="0" smtClean="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3600" b="1" dirty="0" smtClean="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In </a:t>
                </a:r>
                <a:r>
                  <a:rPr lang="en-US" sz="3600" b="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most cases, it is assumed that </a:t>
                </a:r>
                <a14:m>
                  <m:oMath xmlns:m="http://schemas.openxmlformats.org/officeDocument/2006/math">
                    <m:f>
                      <m:fPr>
                        <m:ctrlP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𝒉</m:t>
                            </m:r>
                          </m:e>
                          <m:sup>
                            <m:r>
                              <a:rPr lang="en-US"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sub>
                        </m:sSub>
                      </m:den>
                    </m:f>
                    <m:r>
                      <a:rPr lang="en-US"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&lt;</m:t>
                    </m:r>
                    <m:r>
                      <a:rPr lang="en-US"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𝟎</m:t>
                    </m:r>
                  </m:oMath>
                </a14:m>
                <a:r>
                  <a:rPr lang="en-US" sz="3600" b="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 in the year 2014. At some future point in time,  </a:t>
                </a:r>
                <a14:m>
                  <m:oMath xmlns:m="http://schemas.openxmlformats.org/officeDocument/2006/math">
                    <m:f>
                      <m:fPr>
                        <m:ctrlP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𝒉</m:t>
                            </m:r>
                          </m:e>
                          <m:sup>
                            <m:r>
                              <a:rPr lang="en-US"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sub>
                        </m:sSub>
                      </m:den>
                    </m:f>
                    <m:r>
                      <a:rPr lang="en-US"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𝟎</m:t>
                    </m:r>
                  </m:oMath>
                </a14:m>
                <a:r>
                  <a:rPr lang="en-US" sz="3600" b="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 and at later points in time   </a:t>
                </a:r>
                <a14:m>
                  <m:oMath xmlns:m="http://schemas.openxmlformats.org/officeDocument/2006/math">
                    <m:f>
                      <m:fPr>
                        <m:ctrlP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𝒉</m:t>
                            </m:r>
                          </m:e>
                          <m:sup>
                            <m:r>
                              <a:rPr lang="en-US"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𝝅</m:t>
                            </m:r>
                          </m:sub>
                        </m:sSub>
                      </m:den>
                    </m:f>
                    <m:r>
                      <a:rPr lang="en-US"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&gt;</m:t>
                    </m:r>
                    <m:r>
                      <a:rPr lang="en-US"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𝟎</m:t>
                    </m:r>
                  </m:oMath>
                </a14:m>
                <a:r>
                  <a:rPr lang="en-US" sz="3600" b="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 . </a:t>
                </a:r>
                <a:endParaRPr lang="sv-SE" sz="36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ktangel 2"/>
              <p:cNvSpPr>
                <a:spLocks noRot="1" noChangeAspect="1" noMove="1" noResize="1" noEditPoints="1" noAdjustHandles="1" noChangeArrowheads="1" noChangeShapeType="1" noTextEdit="1"/>
              </p:cNvSpPr>
              <p:nvPr/>
            </p:nvSpPr>
            <p:spPr>
              <a:xfrm>
                <a:off x="622300" y="234199"/>
                <a:ext cx="10731500" cy="5905399"/>
              </a:xfrm>
              <a:prstGeom prst="rect">
                <a:avLst/>
              </a:prstGeom>
              <a:blipFill rotWithShape="0">
                <a:blip r:embed="rId2"/>
                <a:stretch>
                  <a:fillRect l="-1704" t="-1342" r="-1249"/>
                </a:stretch>
              </a:blipFill>
            </p:spPr>
            <p:txBody>
              <a:bodyPr/>
              <a:lstStyle/>
              <a:p>
                <a:r>
                  <a:rPr lang="sv-SE">
                    <a:noFill/>
                  </a:rPr>
                  <a:t> </a:t>
                </a:r>
              </a:p>
            </p:txBody>
          </p:sp>
        </mc:Fallback>
      </mc:AlternateContent>
    </p:spTree>
    <p:extLst>
      <p:ext uri="{BB962C8B-B14F-4D97-AF65-F5344CB8AC3E}">
        <p14:creationId xmlns:p14="http://schemas.microsoft.com/office/powerpoint/2010/main" val="30031502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39</a:t>
            </a:fld>
            <a:endParaRPr lang="sv-SE"/>
          </a:p>
        </p:txBody>
      </p:sp>
      <mc:AlternateContent xmlns:mc="http://schemas.openxmlformats.org/markup-compatibility/2006" xmlns:a14="http://schemas.microsoft.com/office/drawing/2010/main">
        <mc:Choice Requires="a14">
          <p:sp>
            <p:nvSpPr>
              <p:cNvPr id="3" name="Rektangel 2"/>
              <p:cNvSpPr/>
              <p:nvPr/>
            </p:nvSpPr>
            <p:spPr>
              <a:xfrm>
                <a:off x="1663700" y="863600"/>
                <a:ext cx="9182100" cy="4847033"/>
              </a:xfrm>
              <a:prstGeom prst="rect">
                <a:avLst/>
              </a:prstGeom>
            </p:spPr>
            <p:txBody>
              <a:bodyPr wrap="square">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𝝀</m:t>
                              </m:r>
                            </m:e>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e>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r>
                                              <m:e>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e>
                                            </m:mr>
                                          </m:m>
                                        </m:e>
                                      </m:m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e>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e>
                                            </m:mr>
                                          </m:m>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e>
                                            </m:mr>
                                          </m:m>
                                        </m:e>
                                      </m:mr>
                                    </m:m>
                                  </m:e>
                                </m:mr>
                              </m:m>
                            </m:e>
                          </m:d>
                        </m:num>
                        <m:den>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𝑫</m:t>
                                    </m:r>
                                  </m:e>
                                </m:mr>
                              </m:m>
                            </m:e>
                          </m:d>
                        </m:den>
                      </m:f>
                    </m:oMath>
                  </m:oMathPara>
                </a14:m>
                <a:endParaRPr lang="sv-SE" sz="36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𝝀</m:t>
                              </m:r>
                            </m:e>
                            <m:sup>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𝝅</m:t>
                              </m:r>
                            </m:sub>
                          </m:sSub>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e>
                                  </m:mr>
                                </m:m>
                              </m:e>
                            </m:mr>
                          </m:m>
                        </m:num>
                        <m:den>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&gt;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ktangel 2"/>
              <p:cNvSpPr>
                <a:spLocks noRot="1" noChangeAspect="1" noMove="1" noResize="1" noEditPoints="1" noAdjustHandles="1" noChangeArrowheads="1" noChangeShapeType="1" noTextEdit="1"/>
              </p:cNvSpPr>
              <p:nvPr/>
            </p:nvSpPr>
            <p:spPr>
              <a:xfrm>
                <a:off x="1663700" y="863600"/>
                <a:ext cx="9182100" cy="4847033"/>
              </a:xfrm>
              <a:prstGeom prst="rect">
                <a:avLst/>
              </a:prstGeom>
              <a:blipFill rotWithShape="0">
                <a:blip r:embed="rId2"/>
                <a:stretch>
                  <a:fillRect/>
                </a:stretch>
              </a:blipFill>
            </p:spPr>
            <p:txBody>
              <a:bodyPr/>
              <a:lstStyle/>
              <a:p>
                <a:r>
                  <a:rPr lang="sv-SE">
                    <a:noFill/>
                  </a:rPr>
                  <a:t> </a:t>
                </a:r>
              </a:p>
            </p:txBody>
          </p:sp>
        </mc:Fallback>
      </mc:AlternateContent>
    </p:spTree>
    <p:extLst>
      <p:ext uri="{BB962C8B-B14F-4D97-AF65-F5344CB8AC3E}">
        <p14:creationId xmlns:p14="http://schemas.microsoft.com/office/powerpoint/2010/main" val="35908034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5742" y="681037"/>
            <a:ext cx="10515600" cy="1325563"/>
          </a:xfrm>
        </p:spPr>
        <p:txBody>
          <a:bodyPr>
            <a:normAutofit/>
          </a:bodyPr>
          <a:lstStyle/>
          <a:p>
            <a:r>
              <a:rPr lang="sv-SE" sz="2400" dirty="0">
                <a:latin typeface="Times New Roman" panose="02020603050405020304" pitchFamily="18" charset="0"/>
                <a:ea typeface="Times New Roman" panose="02020603050405020304" pitchFamily="18" charset="0"/>
              </a:rPr>
              <a:t/>
            </a:r>
            <a:br>
              <a:rPr lang="sv-SE" sz="2400" dirty="0">
                <a:latin typeface="Times New Roman" panose="02020603050405020304" pitchFamily="18" charset="0"/>
                <a:ea typeface="Times New Roman" panose="02020603050405020304" pitchFamily="18" charset="0"/>
              </a:rPr>
            </a:br>
            <a:endParaRPr lang="sv-SE" sz="2200" dirty="0">
              <a:solidFill>
                <a:prstClr val="black"/>
              </a:solidFill>
              <a:latin typeface="Times New Roman" panose="02020603050405020304" pitchFamily="18" charset="0"/>
              <a:ea typeface="Times New Roman" panose="02020603050405020304" pitchFamily="18" charset="0"/>
            </a:endParaRPr>
          </a:p>
        </p:txBody>
      </p:sp>
      <p:sp>
        <p:nvSpPr>
          <p:cNvPr id="3" name="Platshållare för innehåll 2"/>
          <p:cNvSpPr>
            <a:spLocks noGrp="1"/>
          </p:cNvSpPr>
          <p:nvPr>
            <p:ph idx="1"/>
          </p:nvPr>
        </p:nvSpPr>
        <p:spPr>
          <a:xfrm>
            <a:off x="863600" y="800100"/>
            <a:ext cx="10487742" cy="5105400"/>
          </a:xfrm>
        </p:spPr>
        <p:txBody>
          <a:bodyPr>
            <a:normAutofit fontScale="32500" lnSpcReduction="20000"/>
          </a:bodyPr>
          <a:lstStyle/>
          <a:p>
            <a:pPr marL="0" indent="0">
              <a:spcAft>
                <a:spcPts val="0"/>
              </a:spcAft>
              <a:buNone/>
            </a:pPr>
            <a:r>
              <a:rPr lang="en-US" sz="3600" b="1" dirty="0" smtClean="0">
                <a:solidFill>
                  <a:srgbClr val="000000"/>
                </a:solidFill>
                <a:effectLst/>
                <a:latin typeface="Times New Roman" panose="02020603050405020304" pitchFamily="18" charset="0"/>
                <a:ea typeface="Times New Roman" panose="02020603050405020304" pitchFamily="18" charset="0"/>
              </a:rPr>
              <a:t> </a:t>
            </a:r>
          </a:p>
          <a:p>
            <a:pPr marL="0" indent="0">
              <a:spcAft>
                <a:spcPts val="0"/>
              </a:spcAft>
              <a:buNone/>
            </a:pPr>
            <a:r>
              <a:rPr lang="en-US" sz="12300" b="1" dirty="0" smtClean="0">
                <a:solidFill>
                  <a:srgbClr val="FF0000"/>
                </a:solidFill>
                <a:latin typeface="Times New Roman" panose="02020603050405020304" pitchFamily="18" charset="0"/>
                <a:ea typeface="Times New Roman" panose="02020603050405020304" pitchFamily="18" charset="0"/>
              </a:rPr>
              <a:t>Let us define a model </a:t>
            </a:r>
            <a:r>
              <a:rPr lang="en-US" sz="12300" b="1" dirty="0" smtClean="0">
                <a:solidFill>
                  <a:srgbClr val="000000"/>
                </a:solidFill>
                <a:latin typeface="Times New Roman" panose="02020603050405020304" pitchFamily="18" charset="0"/>
                <a:ea typeface="Times New Roman" panose="02020603050405020304" pitchFamily="18" charset="0"/>
              </a:rPr>
              <a:t>that includes the most important parts of the global problem!</a:t>
            </a:r>
            <a:endParaRPr lang="en-US" sz="12300" b="1" i="1" dirty="0" smtClean="0">
              <a:solidFill>
                <a:srgbClr val="000000"/>
              </a:solidFill>
              <a:latin typeface="Times New Roman" panose="02020603050405020304" pitchFamily="18" charset="0"/>
              <a:ea typeface="Times New Roman" panose="02020603050405020304" pitchFamily="18" charset="0"/>
            </a:endParaRPr>
          </a:p>
          <a:p>
            <a:pPr marL="0" indent="0">
              <a:spcAft>
                <a:spcPts val="0"/>
              </a:spcAft>
              <a:buNone/>
            </a:pPr>
            <a:endParaRPr lang="en-US" sz="7000" b="1" i="1" dirty="0" smtClean="0">
              <a:solidFill>
                <a:srgbClr val="000000"/>
              </a:solidFill>
              <a:latin typeface="Times New Roman" panose="02020603050405020304" pitchFamily="18" charset="0"/>
              <a:ea typeface="Times New Roman" panose="02020603050405020304" pitchFamily="18" charset="0"/>
            </a:endParaRPr>
          </a:p>
          <a:p>
            <a:pPr>
              <a:spcAft>
                <a:spcPts val="0"/>
              </a:spcAft>
            </a:pPr>
            <a:r>
              <a:rPr lang="en-US" sz="7000" b="1" dirty="0" smtClean="0">
                <a:solidFill>
                  <a:srgbClr val="000000"/>
                </a:solidFill>
                <a:latin typeface="Times New Roman" panose="02020603050405020304" pitchFamily="18" charset="0"/>
                <a:ea typeface="Times New Roman" panose="02020603050405020304" pitchFamily="18" charset="0"/>
              </a:rPr>
              <a:t>Include </a:t>
            </a:r>
            <a:r>
              <a:rPr lang="en-US" sz="7000" b="1" dirty="0" smtClean="0">
                <a:solidFill>
                  <a:srgbClr val="0070C0"/>
                </a:solidFill>
                <a:latin typeface="Times New Roman" panose="02020603050405020304" pitchFamily="18" charset="0"/>
                <a:ea typeface="Times New Roman" panose="02020603050405020304" pitchFamily="18" charset="0"/>
              </a:rPr>
              <a:t>alternative energy sources </a:t>
            </a:r>
            <a:r>
              <a:rPr lang="en-US" sz="7000" b="1" dirty="0" smtClean="0">
                <a:solidFill>
                  <a:srgbClr val="000000"/>
                </a:solidFill>
                <a:latin typeface="Times New Roman" panose="02020603050405020304" pitchFamily="18" charset="0"/>
                <a:ea typeface="Times New Roman" panose="02020603050405020304" pitchFamily="18" charset="0"/>
              </a:rPr>
              <a:t>and </a:t>
            </a:r>
            <a:r>
              <a:rPr lang="en-US" sz="7000" b="1" dirty="0" smtClean="0">
                <a:solidFill>
                  <a:srgbClr val="0070C0"/>
                </a:solidFill>
                <a:latin typeface="Times New Roman" panose="02020603050405020304" pitchFamily="18" charset="0"/>
                <a:ea typeface="Times New Roman" panose="02020603050405020304" pitchFamily="18" charset="0"/>
              </a:rPr>
              <a:t>CO2 effects</a:t>
            </a:r>
            <a:r>
              <a:rPr lang="en-US" sz="7000" b="1" dirty="0" smtClean="0">
                <a:solidFill>
                  <a:srgbClr val="000000"/>
                </a:solidFill>
                <a:latin typeface="Times New Roman" panose="02020603050405020304" pitchFamily="18" charset="0"/>
                <a:ea typeface="Times New Roman" panose="02020603050405020304" pitchFamily="18" charset="0"/>
              </a:rPr>
              <a:t>.</a:t>
            </a:r>
          </a:p>
          <a:p>
            <a:pPr>
              <a:spcAft>
                <a:spcPts val="0"/>
              </a:spcAft>
            </a:pPr>
            <a:endParaRPr lang="en-US" sz="7000" b="1" dirty="0">
              <a:solidFill>
                <a:srgbClr val="000000"/>
              </a:solidFill>
              <a:latin typeface="Times New Roman" panose="02020603050405020304" pitchFamily="18" charset="0"/>
              <a:ea typeface="Times New Roman" panose="02020603050405020304" pitchFamily="18" charset="0"/>
            </a:endParaRPr>
          </a:p>
          <a:p>
            <a:pPr>
              <a:spcAft>
                <a:spcPts val="0"/>
              </a:spcAft>
            </a:pPr>
            <a:r>
              <a:rPr lang="en-US" sz="7000" b="1" dirty="0" smtClean="0">
                <a:solidFill>
                  <a:srgbClr val="000000"/>
                </a:solidFill>
                <a:latin typeface="Times New Roman" panose="02020603050405020304" pitchFamily="18" charset="0"/>
                <a:ea typeface="Times New Roman" panose="02020603050405020304" pitchFamily="18" charset="0"/>
              </a:rPr>
              <a:t>Include </a:t>
            </a:r>
            <a:r>
              <a:rPr lang="en-US" sz="7000" b="1" dirty="0" smtClean="0">
                <a:solidFill>
                  <a:srgbClr val="0070C0"/>
                </a:solidFill>
                <a:latin typeface="Times New Roman" panose="02020603050405020304" pitchFamily="18" charset="0"/>
                <a:ea typeface="Times New Roman" panose="02020603050405020304" pitchFamily="18" charset="0"/>
              </a:rPr>
              <a:t>relevant production options</a:t>
            </a:r>
            <a:r>
              <a:rPr lang="en-US" sz="7000" b="1" dirty="0" smtClean="0">
                <a:solidFill>
                  <a:srgbClr val="000000"/>
                </a:solidFill>
                <a:latin typeface="Times New Roman" panose="02020603050405020304" pitchFamily="18" charset="0"/>
                <a:ea typeface="Times New Roman" panose="02020603050405020304" pitchFamily="18" charset="0"/>
              </a:rPr>
              <a:t>.</a:t>
            </a:r>
          </a:p>
          <a:p>
            <a:pPr>
              <a:spcAft>
                <a:spcPts val="0"/>
              </a:spcAft>
            </a:pPr>
            <a:endParaRPr lang="en-US" sz="7000" b="1" dirty="0">
              <a:solidFill>
                <a:srgbClr val="000000"/>
              </a:solidFill>
              <a:latin typeface="Times New Roman" panose="02020603050405020304" pitchFamily="18" charset="0"/>
              <a:ea typeface="Times New Roman" panose="02020603050405020304" pitchFamily="18" charset="0"/>
            </a:endParaRPr>
          </a:p>
          <a:p>
            <a:pPr>
              <a:spcAft>
                <a:spcPts val="0"/>
              </a:spcAft>
            </a:pPr>
            <a:r>
              <a:rPr lang="en-US" sz="7000" b="1" dirty="0" smtClean="0">
                <a:solidFill>
                  <a:srgbClr val="000000"/>
                </a:solidFill>
                <a:latin typeface="Times New Roman" panose="02020603050405020304" pitchFamily="18" charset="0"/>
                <a:ea typeface="Times New Roman" panose="02020603050405020304" pitchFamily="18" charset="0"/>
              </a:rPr>
              <a:t>Make it </a:t>
            </a:r>
            <a:r>
              <a:rPr lang="en-US" sz="7000" b="1" dirty="0" smtClean="0">
                <a:solidFill>
                  <a:srgbClr val="0070C0"/>
                </a:solidFill>
                <a:latin typeface="Times New Roman" panose="02020603050405020304" pitchFamily="18" charset="0"/>
                <a:ea typeface="Times New Roman" panose="02020603050405020304" pitchFamily="18" charset="0"/>
              </a:rPr>
              <a:t>possible to derive policy conclusions in a transparent way</a:t>
            </a:r>
            <a:r>
              <a:rPr lang="en-US" sz="7000" b="1" dirty="0" smtClean="0">
                <a:solidFill>
                  <a:srgbClr val="000000"/>
                </a:solidFill>
                <a:latin typeface="Times New Roman" panose="02020603050405020304" pitchFamily="18" charset="0"/>
                <a:ea typeface="Times New Roman" panose="02020603050405020304" pitchFamily="18" charset="0"/>
              </a:rPr>
              <a:t>.</a:t>
            </a:r>
          </a:p>
          <a:p>
            <a:pPr>
              <a:spcAft>
                <a:spcPts val="0"/>
              </a:spcAft>
            </a:pPr>
            <a:endParaRPr lang="en-US" sz="7000" b="1" dirty="0">
              <a:solidFill>
                <a:srgbClr val="000000"/>
              </a:solidFill>
              <a:latin typeface="Times New Roman" panose="02020603050405020304" pitchFamily="18" charset="0"/>
              <a:ea typeface="Times New Roman" panose="02020603050405020304" pitchFamily="18" charset="0"/>
            </a:endParaRPr>
          </a:p>
          <a:p>
            <a:pPr marL="0" indent="0">
              <a:spcAft>
                <a:spcPts val="0"/>
              </a:spcAft>
              <a:buNone/>
            </a:pPr>
            <a:r>
              <a:rPr lang="en-US" sz="7000" b="1" dirty="0" smtClean="0">
                <a:solidFill>
                  <a:srgbClr val="FF0000"/>
                </a:solidFill>
                <a:latin typeface="Times New Roman" panose="02020603050405020304" pitchFamily="18" charset="0"/>
                <a:ea typeface="Times New Roman" panose="02020603050405020304" pitchFamily="18" charset="0"/>
              </a:rPr>
              <a:t>OBSERVATION:</a:t>
            </a:r>
          </a:p>
          <a:p>
            <a:pPr marL="0" indent="0">
              <a:spcAft>
                <a:spcPts val="0"/>
              </a:spcAft>
              <a:buNone/>
            </a:pPr>
            <a:r>
              <a:rPr lang="en-US" sz="7000" b="1" i="1" dirty="0" smtClean="0">
                <a:solidFill>
                  <a:srgbClr val="000000"/>
                </a:solidFill>
                <a:latin typeface="Times New Roman" panose="02020603050405020304" pitchFamily="18" charset="0"/>
                <a:ea typeface="Times New Roman" panose="02020603050405020304" pitchFamily="18" charset="0"/>
              </a:rPr>
              <a:t>More details can easily be included in the model. Then, however, </a:t>
            </a:r>
          </a:p>
          <a:p>
            <a:pPr marL="0" indent="0">
              <a:spcAft>
                <a:spcPts val="0"/>
              </a:spcAft>
              <a:buNone/>
            </a:pPr>
            <a:r>
              <a:rPr lang="en-US" sz="7000" b="1" i="1" dirty="0" smtClean="0">
                <a:solidFill>
                  <a:srgbClr val="000000"/>
                </a:solidFill>
                <a:latin typeface="Times New Roman" panose="02020603050405020304" pitchFamily="18" charset="0"/>
                <a:ea typeface="Times New Roman" panose="02020603050405020304" pitchFamily="18" charset="0"/>
              </a:rPr>
              <a:t>a transparent analysis and presentation are no longer possible. </a:t>
            </a:r>
          </a:p>
          <a:p>
            <a:pPr>
              <a:spcAft>
                <a:spcPts val="0"/>
              </a:spcAft>
            </a:pPr>
            <a:endParaRPr lang="en-US" sz="4000" b="1" dirty="0" smtClean="0">
              <a:solidFill>
                <a:srgbClr val="000000"/>
              </a:solidFill>
              <a:latin typeface="Times New Roman" panose="02020603050405020304" pitchFamily="18" charset="0"/>
              <a:ea typeface="Times New Roman" panose="02020603050405020304" pitchFamily="18" charset="0"/>
            </a:endParaRPr>
          </a:p>
          <a:p>
            <a:pPr>
              <a:spcAft>
                <a:spcPts val="0"/>
              </a:spcAft>
            </a:pPr>
            <a:endParaRPr lang="en-US" sz="4000" dirty="0">
              <a:solidFill>
                <a:srgbClr val="000000"/>
              </a:solidFill>
              <a:latin typeface="Times New Roman" panose="02020603050405020304" pitchFamily="18" charset="0"/>
              <a:ea typeface="Times New Roman" panose="02020603050405020304" pitchFamily="18" charset="0"/>
            </a:endParaRPr>
          </a:p>
          <a:p>
            <a:endParaRPr lang="sv-SE" dirty="0"/>
          </a:p>
        </p:txBody>
      </p:sp>
      <p:sp>
        <p:nvSpPr>
          <p:cNvPr id="4" name="Platshållare för bildnummer 3"/>
          <p:cNvSpPr>
            <a:spLocks noGrp="1"/>
          </p:cNvSpPr>
          <p:nvPr>
            <p:ph type="sldNum" sz="quarter" idx="12"/>
          </p:nvPr>
        </p:nvSpPr>
        <p:spPr/>
        <p:txBody>
          <a:bodyPr/>
          <a:lstStyle/>
          <a:p>
            <a:fld id="{CF7C3FE0-6EB4-418C-82E7-2F09A4F41151}" type="slidenum">
              <a:rPr lang="sv-SE" smtClean="0"/>
              <a:t>4</a:t>
            </a:fld>
            <a:endParaRPr lang="sv-SE"/>
          </a:p>
        </p:txBody>
      </p:sp>
    </p:spTree>
    <p:extLst>
      <p:ext uri="{BB962C8B-B14F-4D97-AF65-F5344CB8AC3E}">
        <p14:creationId xmlns:p14="http://schemas.microsoft.com/office/powerpoint/2010/main" val="33872998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F7C3FE0-6EB4-418C-82E7-2F09A4F41151}" type="slidenum">
              <a:rPr lang="sv-SE" smtClean="0">
                <a:solidFill>
                  <a:prstClr val="black">
                    <a:tint val="75000"/>
                  </a:prstClr>
                </a:solidFill>
              </a:rPr>
              <a:pPr/>
              <a:t>40</a:t>
            </a:fld>
            <a:endParaRPr lang="sv-SE">
              <a:solidFill>
                <a:prstClr val="black">
                  <a:tint val="75000"/>
                </a:prstClr>
              </a:solidFill>
            </a:endParaRPr>
          </a:p>
        </p:txBody>
      </p:sp>
      <mc:AlternateContent xmlns:mc="http://schemas.openxmlformats.org/markup-compatibility/2006" xmlns:a14="http://schemas.microsoft.com/office/drawing/2010/main">
        <mc:Choice Requires="a14">
          <p:sp>
            <p:nvSpPr>
              <p:cNvPr id="3" name="Rektangel 2"/>
              <p:cNvSpPr/>
              <p:nvPr/>
            </p:nvSpPr>
            <p:spPr>
              <a:xfrm>
                <a:off x="6557565" y="1331755"/>
                <a:ext cx="5426870" cy="1734577"/>
              </a:xfrm>
              <a:prstGeom prst="rect">
                <a:avLst/>
              </a:prstGeom>
            </p:spPr>
            <p:txBody>
              <a:bodyPr wrap="non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𝑭</m:t>
                              </m:r>
                            </m:e>
                            <m:sup>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𝝅</m:t>
                              </m:r>
                            </m:sub>
                          </m:sSub>
                        </m:den>
                      </m:f>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num>
                        <m:den>
                          <m:sSub>
                            <m:sSub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𝝅</m:t>
                              </m:r>
                            </m:sub>
                          </m:s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en>
                      </m:f>
                      <m:d>
                        <m:dPr>
                          <m:begChr m:val="{"/>
                          <m:endChr m:val="}"/>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mPr>
                            <m:m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e>
                            </m:mr>
                            <m:m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mr>
                            <m:m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&lt;</m:t>
                                </m:r>
                              </m:e>
                            </m:mr>
                          </m:m>
                        </m:e>
                      </m:d>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6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ktangel 2"/>
              <p:cNvSpPr>
                <a:spLocks noRot="1" noChangeAspect="1" noMove="1" noResize="1" noEditPoints="1" noAdjustHandles="1" noChangeArrowheads="1" noChangeShapeType="1" noTextEdit="1"/>
              </p:cNvSpPr>
              <p:nvPr/>
            </p:nvSpPr>
            <p:spPr>
              <a:xfrm>
                <a:off x="6557565" y="1331755"/>
                <a:ext cx="5426870" cy="1734577"/>
              </a:xfrm>
              <a:prstGeom prst="rect">
                <a:avLst/>
              </a:prstGeom>
              <a:blipFill rotWithShape="0">
                <a:blip r:embed="rId2"/>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6" name="Rektangel 5"/>
              <p:cNvSpPr/>
              <p:nvPr/>
            </p:nvSpPr>
            <p:spPr>
              <a:xfrm>
                <a:off x="6557565" y="2842746"/>
                <a:ext cx="5426870" cy="1734577"/>
              </a:xfrm>
              <a:prstGeom prst="rect">
                <a:avLst/>
              </a:prstGeom>
            </p:spPr>
            <p:txBody>
              <a:bodyPr wrap="non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𝒉</m:t>
                              </m:r>
                            </m:e>
                            <m:sup>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𝝅</m:t>
                              </m:r>
                            </m:sub>
                          </m:sSub>
                        </m:den>
                      </m:f>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num>
                        <m:den>
                          <m:sSub>
                            <m:sSub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𝝅</m:t>
                              </m:r>
                            </m:sub>
                          </m:s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en>
                      </m:f>
                      <m:d>
                        <m:dPr>
                          <m:begChr m:val="{"/>
                          <m:endChr m:val="}"/>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mPr>
                            <m:m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e>
                            </m:mr>
                            <m:m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mr>
                            <m:m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&lt;</m:t>
                                </m:r>
                              </m:e>
                            </m:mr>
                          </m:m>
                        </m:e>
                      </m:d>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6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ktangel 5"/>
              <p:cNvSpPr>
                <a:spLocks noRot="1" noChangeAspect="1" noMove="1" noResize="1" noEditPoints="1" noAdjustHandles="1" noChangeArrowheads="1" noChangeShapeType="1" noTextEdit="1"/>
              </p:cNvSpPr>
              <p:nvPr/>
            </p:nvSpPr>
            <p:spPr>
              <a:xfrm>
                <a:off x="6557565" y="2842746"/>
                <a:ext cx="5426870" cy="1734577"/>
              </a:xfrm>
              <a:prstGeom prst="rect">
                <a:avLst/>
              </a:prstGeom>
              <a:blipFill rotWithShape="0">
                <a:blip r:embed="rId3"/>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7" name="Rektangel 6"/>
              <p:cNvSpPr/>
              <p:nvPr/>
            </p:nvSpPr>
            <p:spPr>
              <a:xfrm>
                <a:off x="6557565" y="4577323"/>
                <a:ext cx="5293116" cy="1510991"/>
              </a:xfrm>
              <a:prstGeom prst="rect">
                <a:avLst/>
              </a:prstGeom>
            </p:spPr>
            <p:txBody>
              <a:bodyPr wrap="non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𝝀</m:t>
                              </m:r>
                            </m:e>
                            <m:sup>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𝝅</m:t>
                              </m:r>
                            </m:sub>
                          </m:sSub>
                        </m:den>
                      </m:f>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m>
                            <m:mPr>
                              <m:mcs>
                                <m:mc>
                                  <m:mcPr>
                                    <m:count m:val="1"/>
                                    <m:mcJc m:val="center"/>
                                  </m:mcPr>
                                </m:mc>
                              </m:mcs>
                              <m:ctrlPr>
                                <a:rPr lang="sv-SE" sz="3600" b="1"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mPr>
                            <m:mr>
                              <m:e>
                                <m:m>
                                  <m:mPr>
                                    <m:mcs>
                                      <m:mc>
                                        <m:mcPr>
                                          <m:count m:val="1"/>
                                          <m:mcJc m:val="center"/>
                                        </m:mcPr>
                                      </m:mc>
                                    </m:mcs>
                                    <m:ctrlPr>
                                      <a:rPr lang="sv-SE" sz="3600" b="1"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mPr>
                                  <m:mr>
                                    <m:e>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e>
                                  </m:mr>
                                </m:m>
                              </m:e>
                            </m:mr>
                          </m:m>
                        </m:num>
                        <m:den>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den>
                      </m:f>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6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ktangel 6"/>
              <p:cNvSpPr>
                <a:spLocks noRot="1" noChangeAspect="1" noMove="1" noResize="1" noEditPoints="1" noAdjustHandles="1" noChangeArrowheads="1" noChangeShapeType="1" noTextEdit="1"/>
              </p:cNvSpPr>
              <p:nvPr/>
            </p:nvSpPr>
            <p:spPr>
              <a:xfrm>
                <a:off x="6557565" y="4577323"/>
                <a:ext cx="5293116" cy="1510991"/>
              </a:xfrm>
              <a:prstGeom prst="rect">
                <a:avLst/>
              </a:prstGeom>
              <a:blipFill rotWithShape="0">
                <a:blip r:embed="rId4"/>
                <a:stretch>
                  <a:fillRect/>
                </a:stretch>
              </a:blipFill>
            </p:spPr>
            <p:txBody>
              <a:bodyPr/>
              <a:lstStyle/>
              <a:p>
                <a:r>
                  <a:rPr lang="sv-SE">
                    <a:noFill/>
                  </a:rPr>
                  <a:t> </a:t>
                </a:r>
              </a:p>
            </p:txBody>
          </p:sp>
        </mc:Fallback>
      </mc:AlternateContent>
      <p:sp>
        <p:nvSpPr>
          <p:cNvPr id="8" name="Platshållare för innehåll 7"/>
          <p:cNvSpPr>
            <a:spLocks noGrp="1"/>
          </p:cNvSpPr>
          <p:nvPr>
            <p:ph idx="1"/>
          </p:nvPr>
        </p:nvSpPr>
        <p:spPr>
          <a:xfrm>
            <a:off x="582245" y="328637"/>
            <a:ext cx="5407855" cy="5849913"/>
          </a:xfrm>
          <a:solidFill>
            <a:srgbClr val="FFFF00"/>
          </a:solidFill>
        </p:spPr>
        <p:txBody>
          <a:bodyPr>
            <a:normAutofit lnSpcReduction="10000"/>
          </a:bodyPr>
          <a:lstStyle/>
          <a:p>
            <a:pPr marL="0" indent="0">
              <a:buNone/>
            </a:pPr>
            <a:r>
              <a:rPr lang="sv-SE" sz="3600" b="1" dirty="0">
                <a:latin typeface="Times New Roman" panose="02020603050405020304" pitchFamily="18" charset="0"/>
                <a:cs typeface="Times New Roman" panose="02020603050405020304" pitchFamily="18" charset="0"/>
              </a:rPr>
              <a:t>If the </a:t>
            </a:r>
            <a:r>
              <a:rPr lang="sv-SE" sz="3600" b="1" dirty="0" err="1" smtClean="0">
                <a:latin typeface="Times New Roman" panose="02020603050405020304" pitchFamily="18" charset="0"/>
                <a:cs typeface="Times New Roman" panose="02020603050405020304" pitchFamily="18" charset="0"/>
              </a:rPr>
              <a:t>costs</a:t>
            </a:r>
            <a:r>
              <a:rPr lang="sv-SE" sz="3600" b="1" dirty="0" smtClean="0">
                <a:latin typeface="Times New Roman" panose="02020603050405020304" pitchFamily="18" charset="0"/>
                <a:cs typeface="Times New Roman" panose="02020603050405020304" pitchFamily="18" charset="0"/>
              </a:rPr>
              <a:t> </a:t>
            </a:r>
            <a:r>
              <a:rPr lang="sv-SE" sz="3600" b="1" dirty="0" err="1" smtClean="0">
                <a:latin typeface="Times New Roman" panose="02020603050405020304" pitchFamily="18" charset="0"/>
                <a:cs typeface="Times New Roman" panose="02020603050405020304" pitchFamily="18" charset="0"/>
              </a:rPr>
              <a:t>of</a:t>
            </a:r>
            <a:r>
              <a:rPr lang="sv-SE" sz="3600" b="1" dirty="0" smtClean="0">
                <a:latin typeface="Times New Roman" panose="02020603050405020304" pitchFamily="18" charset="0"/>
                <a:cs typeface="Times New Roman" panose="02020603050405020304" pitchFamily="18" charset="0"/>
              </a:rPr>
              <a:t> operations </a:t>
            </a:r>
            <a:r>
              <a:rPr lang="sv-SE" sz="3600" b="1" dirty="0" err="1" smtClean="0">
                <a:latin typeface="Times New Roman" panose="02020603050405020304" pitchFamily="18" charset="0"/>
                <a:cs typeface="Times New Roman" panose="02020603050405020304" pitchFamily="18" charset="0"/>
              </a:rPr>
              <a:t>are</a:t>
            </a:r>
            <a:r>
              <a:rPr lang="sv-SE" sz="3600" b="1" dirty="0" smtClean="0">
                <a:latin typeface="Times New Roman" panose="02020603050405020304" pitchFamily="18" charset="0"/>
                <a:cs typeface="Times New Roman" panose="02020603050405020304" pitchFamily="18" charset="0"/>
              </a:rPr>
              <a:t> </a:t>
            </a:r>
            <a:r>
              <a:rPr lang="sv-SE" sz="3600" b="1" dirty="0" err="1" smtClean="0">
                <a:latin typeface="Times New Roman" panose="02020603050405020304" pitchFamily="18" charset="0"/>
                <a:cs typeface="Times New Roman" panose="02020603050405020304" pitchFamily="18" charset="0"/>
              </a:rPr>
              <a:t>considered</a:t>
            </a:r>
            <a:r>
              <a:rPr lang="sv-SE" sz="3600" b="1" dirty="0" smtClean="0">
                <a:latin typeface="Times New Roman" panose="02020603050405020304" pitchFamily="18" charset="0"/>
                <a:cs typeface="Times New Roman" panose="02020603050405020304" pitchFamily="18" charset="0"/>
              </a:rPr>
              <a:t> </a:t>
            </a:r>
            <a:r>
              <a:rPr lang="sv-SE" sz="3600" b="1" dirty="0" err="1" smtClean="0">
                <a:latin typeface="Times New Roman" panose="02020603050405020304" pitchFamily="18" charset="0"/>
                <a:cs typeface="Times New Roman" panose="02020603050405020304" pitchFamily="18" charset="0"/>
              </a:rPr>
              <a:t>more</a:t>
            </a:r>
            <a:r>
              <a:rPr lang="sv-SE" sz="3600" b="1" dirty="0" smtClean="0">
                <a:latin typeface="Times New Roman" panose="02020603050405020304" pitchFamily="18" charset="0"/>
                <a:cs typeface="Times New Roman" panose="02020603050405020304" pitchFamily="18" charset="0"/>
              </a:rPr>
              <a:t> </a:t>
            </a:r>
            <a:r>
              <a:rPr lang="sv-SE" sz="3600" b="1" dirty="0" err="1" smtClean="0">
                <a:latin typeface="Times New Roman" panose="02020603050405020304" pitchFamily="18" charset="0"/>
                <a:cs typeface="Times New Roman" panose="02020603050405020304" pitchFamily="18" charset="0"/>
              </a:rPr>
              <a:t>important</a:t>
            </a:r>
            <a:r>
              <a:rPr lang="sv-SE" b="1" dirty="0">
                <a:latin typeface="Times New Roman" panose="02020603050405020304" pitchFamily="18" charset="0"/>
                <a:cs typeface="Times New Roman" panose="02020603050405020304" pitchFamily="18" charset="0"/>
              </a:rPr>
              <a:t/>
            </a:r>
            <a:br>
              <a:rPr lang="sv-SE" b="1" dirty="0">
                <a:latin typeface="Times New Roman" panose="02020603050405020304" pitchFamily="18" charset="0"/>
                <a:cs typeface="Times New Roman" panose="02020603050405020304" pitchFamily="18" charset="0"/>
              </a:rPr>
            </a:br>
            <a:r>
              <a:rPr lang="sv-SE" sz="1800" b="1" dirty="0">
                <a:latin typeface="Times New Roman" panose="02020603050405020304" pitchFamily="18" charset="0"/>
                <a:cs typeface="Times New Roman" panose="02020603050405020304" pitchFamily="18" charset="0"/>
              </a:rPr>
              <a:t> </a:t>
            </a:r>
            <a:br>
              <a:rPr lang="sv-SE" sz="1800" b="1" dirty="0">
                <a:latin typeface="Times New Roman" panose="02020603050405020304" pitchFamily="18" charset="0"/>
                <a:cs typeface="Times New Roman" panose="02020603050405020304" pitchFamily="18" charset="0"/>
              </a:rPr>
            </a:br>
            <a:r>
              <a:rPr lang="sv-SE" b="1" dirty="0">
                <a:solidFill>
                  <a:srgbClr val="FF0000"/>
                </a:solidFill>
                <a:latin typeface="Times New Roman" panose="02020603050405020304" pitchFamily="18" charset="0"/>
                <a:cs typeface="Times New Roman" panose="02020603050405020304" pitchFamily="18" charset="0"/>
              </a:rPr>
              <a:t>the optimal </a:t>
            </a:r>
            <a:r>
              <a:rPr lang="sv-SE" b="1" dirty="0" err="1">
                <a:solidFill>
                  <a:srgbClr val="FF0000"/>
                </a:solidFill>
                <a:latin typeface="Times New Roman" panose="02020603050405020304" pitchFamily="18" charset="0"/>
                <a:cs typeface="Times New Roman" panose="02020603050405020304" pitchFamily="18" charset="0"/>
              </a:rPr>
              <a:t>level</a:t>
            </a:r>
            <a:r>
              <a:rPr lang="sv-SE" b="1" dirty="0">
                <a:solidFill>
                  <a:srgbClr val="FF0000"/>
                </a:solidFill>
                <a:latin typeface="Times New Roman" panose="02020603050405020304" pitchFamily="18" charset="0"/>
                <a:cs typeface="Times New Roman" panose="02020603050405020304" pitchFamily="18" charset="0"/>
              </a:rPr>
              <a:t> </a:t>
            </a:r>
            <a:r>
              <a:rPr lang="sv-SE" b="1" dirty="0" err="1">
                <a:solidFill>
                  <a:srgbClr val="FF0000"/>
                </a:solidFill>
                <a:latin typeface="Times New Roman" panose="02020603050405020304" pitchFamily="18" charset="0"/>
                <a:cs typeface="Times New Roman" panose="02020603050405020304" pitchFamily="18" charset="0"/>
              </a:rPr>
              <a:t>of</a:t>
            </a:r>
            <a:r>
              <a:rPr lang="sv-SE" b="1" dirty="0">
                <a:solidFill>
                  <a:srgbClr val="FF0000"/>
                </a:solidFill>
                <a:latin typeface="Times New Roman" panose="02020603050405020304" pitchFamily="18" charset="0"/>
                <a:cs typeface="Times New Roman" panose="02020603050405020304" pitchFamily="18" charset="0"/>
              </a:rPr>
              <a:t> fossil </a:t>
            </a:r>
            <a:r>
              <a:rPr lang="sv-SE" b="1" dirty="0" err="1">
                <a:solidFill>
                  <a:srgbClr val="FF0000"/>
                </a:solidFill>
                <a:latin typeface="Times New Roman" panose="02020603050405020304" pitchFamily="18" charset="0"/>
                <a:cs typeface="Times New Roman" panose="02020603050405020304" pitchFamily="18" charset="0"/>
              </a:rPr>
              <a:t>energy</a:t>
            </a:r>
            <a:r>
              <a:rPr lang="sv-SE" b="1" dirty="0">
                <a:solidFill>
                  <a:srgbClr val="FF0000"/>
                </a:solidFill>
                <a:latin typeface="Times New Roman" panose="02020603050405020304" pitchFamily="18" charset="0"/>
                <a:cs typeface="Times New Roman" panose="02020603050405020304" pitchFamily="18" charset="0"/>
              </a:rPr>
              <a:t> input </a:t>
            </a:r>
            <a:r>
              <a:rPr lang="sv-SE" b="1" dirty="0" err="1" smtClean="0">
                <a:solidFill>
                  <a:srgbClr val="FF0000"/>
                </a:solidFill>
                <a:latin typeface="Times New Roman" panose="02020603050405020304" pitchFamily="18" charset="0"/>
                <a:cs typeface="Times New Roman" panose="02020603050405020304" pitchFamily="18" charset="0"/>
              </a:rPr>
              <a:t>increases</a:t>
            </a:r>
            <a:r>
              <a:rPr lang="sv-SE" b="1" dirty="0" smtClean="0">
                <a:solidFill>
                  <a:srgbClr val="FF0000"/>
                </a:solidFill>
                <a:latin typeface="Times New Roman" panose="02020603050405020304" pitchFamily="18" charset="0"/>
                <a:cs typeface="Times New Roman" panose="02020603050405020304" pitchFamily="18" charset="0"/>
              </a:rPr>
              <a:t> (</a:t>
            </a:r>
            <a:r>
              <a:rPr lang="sv-SE" b="1" dirty="0" err="1" smtClean="0">
                <a:solidFill>
                  <a:srgbClr val="FF0000"/>
                </a:solidFill>
                <a:latin typeface="Times New Roman" panose="02020603050405020304" pitchFamily="18" charset="0"/>
                <a:cs typeface="Times New Roman" panose="02020603050405020304" pitchFamily="18" charset="0"/>
              </a:rPr>
              <a:t>now</a:t>
            </a:r>
            <a:r>
              <a:rPr lang="sv-SE" b="1" dirty="0" smtClean="0">
                <a:solidFill>
                  <a:srgbClr val="FF0000"/>
                </a:solidFill>
                <a:latin typeface="Times New Roman" panose="02020603050405020304" pitchFamily="18" charset="0"/>
                <a:cs typeface="Times New Roman" panose="02020603050405020304" pitchFamily="18" charset="0"/>
              </a:rPr>
              <a:t>) and </a:t>
            </a:r>
            <a:r>
              <a:rPr lang="sv-SE" b="1" dirty="0" err="1" smtClean="0">
                <a:solidFill>
                  <a:srgbClr val="0070C0"/>
                </a:solidFill>
                <a:latin typeface="Times New Roman" panose="02020603050405020304" pitchFamily="18" charset="0"/>
                <a:cs typeface="Times New Roman" panose="02020603050405020304" pitchFamily="18" charset="0"/>
              </a:rPr>
              <a:t>decreases</a:t>
            </a:r>
            <a:r>
              <a:rPr lang="sv-SE" b="1" dirty="0" smtClean="0">
                <a:solidFill>
                  <a:srgbClr val="0070C0"/>
                </a:solidFill>
                <a:latin typeface="Times New Roman" panose="02020603050405020304" pitchFamily="18" charset="0"/>
                <a:cs typeface="Times New Roman" panose="02020603050405020304" pitchFamily="18" charset="0"/>
              </a:rPr>
              <a:t> (later)</a:t>
            </a:r>
            <a:r>
              <a:rPr lang="sv-SE" b="1" dirty="0" smtClean="0">
                <a:solidFill>
                  <a:srgbClr val="FF0000"/>
                </a:solidFill>
                <a:latin typeface="Times New Roman" panose="02020603050405020304" pitchFamily="18" charset="0"/>
                <a:cs typeface="Times New Roman" panose="02020603050405020304" pitchFamily="18" charset="0"/>
              </a:rPr>
              <a:t>.</a:t>
            </a:r>
            <a:r>
              <a:rPr lang="sv-SE" b="1" dirty="0">
                <a:solidFill>
                  <a:srgbClr val="FF0000"/>
                </a:solidFill>
                <a:latin typeface="Times New Roman" panose="02020603050405020304" pitchFamily="18" charset="0"/>
                <a:cs typeface="Times New Roman" panose="02020603050405020304" pitchFamily="18" charset="0"/>
              </a:rPr>
              <a:t/>
            </a:r>
            <a:br>
              <a:rPr lang="sv-SE" b="1" dirty="0">
                <a:solidFill>
                  <a:srgbClr val="FF0000"/>
                </a:solidFill>
                <a:latin typeface="Times New Roman" panose="02020603050405020304" pitchFamily="18" charset="0"/>
                <a:cs typeface="Times New Roman" panose="02020603050405020304" pitchFamily="18" charset="0"/>
              </a:rPr>
            </a:br>
            <a:r>
              <a:rPr lang="sv-SE" b="1" dirty="0">
                <a:solidFill>
                  <a:srgbClr val="FF0000"/>
                </a:solidFill>
                <a:latin typeface="Times New Roman" panose="02020603050405020304" pitchFamily="18" charset="0"/>
                <a:cs typeface="Times New Roman" panose="02020603050405020304" pitchFamily="18" charset="0"/>
              </a:rPr>
              <a:t/>
            </a:r>
            <a:br>
              <a:rPr lang="sv-SE" b="1" dirty="0">
                <a:solidFill>
                  <a:srgbClr val="FF0000"/>
                </a:solidFill>
                <a:latin typeface="Times New Roman" panose="02020603050405020304" pitchFamily="18" charset="0"/>
                <a:cs typeface="Times New Roman" panose="02020603050405020304" pitchFamily="18" charset="0"/>
              </a:rPr>
            </a:br>
            <a:r>
              <a:rPr lang="sv-SE" b="1" dirty="0">
                <a:solidFill>
                  <a:srgbClr val="FF0000"/>
                </a:solidFill>
                <a:latin typeface="Times New Roman" panose="02020603050405020304" pitchFamily="18" charset="0"/>
                <a:cs typeface="Times New Roman" panose="02020603050405020304" pitchFamily="18" charset="0"/>
              </a:rPr>
              <a:t>the optimal </a:t>
            </a:r>
            <a:r>
              <a:rPr lang="sv-SE" b="1" dirty="0" err="1">
                <a:solidFill>
                  <a:srgbClr val="FF0000"/>
                </a:solidFill>
                <a:latin typeface="Times New Roman" panose="02020603050405020304" pitchFamily="18" charset="0"/>
                <a:cs typeface="Times New Roman" panose="02020603050405020304" pitchFamily="18" charset="0"/>
              </a:rPr>
              <a:t>level</a:t>
            </a:r>
            <a:r>
              <a:rPr lang="sv-SE" b="1" dirty="0">
                <a:solidFill>
                  <a:srgbClr val="FF0000"/>
                </a:solidFill>
                <a:latin typeface="Times New Roman" panose="02020603050405020304" pitchFamily="18" charset="0"/>
                <a:cs typeface="Times New Roman" panose="02020603050405020304" pitchFamily="18" charset="0"/>
              </a:rPr>
              <a:t> </a:t>
            </a:r>
            <a:r>
              <a:rPr lang="sv-SE" b="1" dirty="0" err="1">
                <a:solidFill>
                  <a:srgbClr val="FF0000"/>
                </a:solidFill>
                <a:latin typeface="Times New Roman" panose="02020603050405020304" pitchFamily="18" charset="0"/>
                <a:cs typeface="Times New Roman" panose="02020603050405020304" pitchFamily="18" charset="0"/>
              </a:rPr>
              <a:t>of</a:t>
            </a:r>
            <a:r>
              <a:rPr lang="sv-SE" b="1" dirty="0">
                <a:solidFill>
                  <a:srgbClr val="FF0000"/>
                </a:solidFill>
                <a:latin typeface="Times New Roman" panose="02020603050405020304" pitchFamily="18" charset="0"/>
                <a:cs typeface="Times New Roman" panose="02020603050405020304" pitchFamily="18" charset="0"/>
              </a:rPr>
              <a:t> </a:t>
            </a:r>
            <a:r>
              <a:rPr lang="sv-SE" b="1" dirty="0" err="1">
                <a:solidFill>
                  <a:srgbClr val="FF0000"/>
                </a:solidFill>
                <a:latin typeface="Times New Roman" panose="02020603050405020304" pitchFamily="18" charset="0"/>
                <a:cs typeface="Times New Roman" panose="02020603050405020304" pitchFamily="18" charset="0"/>
              </a:rPr>
              <a:t>forest</a:t>
            </a:r>
            <a:r>
              <a:rPr lang="sv-SE" b="1" dirty="0">
                <a:solidFill>
                  <a:srgbClr val="FF0000"/>
                </a:solidFill>
                <a:latin typeface="Times New Roman" panose="02020603050405020304" pitchFamily="18" charset="0"/>
                <a:cs typeface="Times New Roman" panose="02020603050405020304" pitchFamily="18" charset="0"/>
              </a:rPr>
              <a:t> </a:t>
            </a:r>
            <a:r>
              <a:rPr lang="sv-SE" b="1" dirty="0" err="1">
                <a:solidFill>
                  <a:srgbClr val="FF0000"/>
                </a:solidFill>
                <a:latin typeface="Times New Roman" panose="02020603050405020304" pitchFamily="18" charset="0"/>
                <a:cs typeface="Times New Roman" panose="02020603050405020304" pitchFamily="18" charset="0"/>
              </a:rPr>
              <a:t>energy</a:t>
            </a:r>
            <a:r>
              <a:rPr lang="sv-SE" b="1" dirty="0">
                <a:solidFill>
                  <a:srgbClr val="FF0000"/>
                </a:solidFill>
                <a:latin typeface="Times New Roman" panose="02020603050405020304" pitchFamily="18" charset="0"/>
                <a:cs typeface="Times New Roman" panose="02020603050405020304" pitchFamily="18" charset="0"/>
              </a:rPr>
              <a:t> input </a:t>
            </a:r>
            <a:r>
              <a:rPr lang="sv-SE" b="1" dirty="0" err="1" smtClean="0">
                <a:solidFill>
                  <a:srgbClr val="0070C0"/>
                </a:solidFill>
                <a:latin typeface="Times New Roman" panose="02020603050405020304" pitchFamily="18" charset="0"/>
                <a:cs typeface="Times New Roman" panose="02020603050405020304" pitchFamily="18" charset="0"/>
              </a:rPr>
              <a:t>decreases</a:t>
            </a:r>
            <a:r>
              <a:rPr lang="sv-SE" b="1" dirty="0" smtClean="0">
                <a:solidFill>
                  <a:srgbClr val="0070C0"/>
                </a:solidFill>
                <a:latin typeface="Times New Roman" panose="02020603050405020304" pitchFamily="18" charset="0"/>
                <a:cs typeface="Times New Roman" panose="02020603050405020304" pitchFamily="18" charset="0"/>
              </a:rPr>
              <a:t> (</a:t>
            </a:r>
            <a:r>
              <a:rPr lang="sv-SE" b="1" dirty="0" err="1" smtClean="0">
                <a:solidFill>
                  <a:srgbClr val="0070C0"/>
                </a:solidFill>
                <a:latin typeface="Times New Roman" panose="02020603050405020304" pitchFamily="18" charset="0"/>
                <a:cs typeface="Times New Roman" panose="02020603050405020304" pitchFamily="18" charset="0"/>
              </a:rPr>
              <a:t>now</a:t>
            </a:r>
            <a:r>
              <a:rPr lang="sv-SE" b="1" dirty="0" smtClean="0">
                <a:solidFill>
                  <a:srgbClr val="0070C0"/>
                </a:solidFill>
                <a:latin typeface="Times New Roman" panose="02020603050405020304" pitchFamily="18" charset="0"/>
                <a:cs typeface="Times New Roman" panose="02020603050405020304" pitchFamily="18" charset="0"/>
              </a:rPr>
              <a:t>) </a:t>
            </a:r>
            <a:r>
              <a:rPr lang="sv-SE" b="1" dirty="0" smtClean="0">
                <a:solidFill>
                  <a:srgbClr val="FF0000"/>
                </a:solidFill>
                <a:latin typeface="Times New Roman" panose="02020603050405020304" pitchFamily="18" charset="0"/>
                <a:cs typeface="Times New Roman" panose="02020603050405020304" pitchFamily="18" charset="0"/>
              </a:rPr>
              <a:t>and </a:t>
            </a:r>
            <a:r>
              <a:rPr lang="sv-SE" b="1" dirty="0" err="1" smtClean="0">
                <a:solidFill>
                  <a:srgbClr val="FF0000"/>
                </a:solidFill>
                <a:latin typeface="Times New Roman" panose="02020603050405020304" pitchFamily="18" charset="0"/>
                <a:cs typeface="Times New Roman" panose="02020603050405020304" pitchFamily="18" charset="0"/>
              </a:rPr>
              <a:t>increases</a:t>
            </a:r>
            <a:r>
              <a:rPr lang="sv-SE" b="1" dirty="0" smtClean="0">
                <a:solidFill>
                  <a:srgbClr val="FF0000"/>
                </a:solidFill>
                <a:latin typeface="Times New Roman" panose="02020603050405020304" pitchFamily="18" charset="0"/>
                <a:cs typeface="Times New Roman" panose="02020603050405020304" pitchFamily="18" charset="0"/>
              </a:rPr>
              <a:t> (later).</a:t>
            </a:r>
            <a:r>
              <a:rPr lang="sv-SE" b="1" dirty="0">
                <a:solidFill>
                  <a:srgbClr val="FF0000"/>
                </a:solidFill>
                <a:latin typeface="Times New Roman" panose="02020603050405020304" pitchFamily="18" charset="0"/>
                <a:cs typeface="Times New Roman" panose="02020603050405020304" pitchFamily="18" charset="0"/>
              </a:rPr>
              <a:t/>
            </a:r>
            <a:br>
              <a:rPr lang="sv-SE" b="1" dirty="0">
                <a:solidFill>
                  <a:srgbClr val="FF0000"/>
                </a:solidFill>
                <a:latin typeface="Times New Roman" panose="02020603050405020304" pitchFamily="18" charset="0"/>
                <a:cs typeface="Times New Roman" panose="02020603050405020304" pitchFamily="18" charset="0"/>
              </a:rPr>
            </a:br>
            <a:r>
              <a:rPr lang="sv-SE" b="1" dirty="0">
                <a:solidFill>
                  <a:srgbClr val="FF0000"/>
                </a:solidFill>
                <a:latin typeface="Times New Roman" panose="02020603050405020304" pitchFamily="18" charset="0"/>
                <a:cs typeface="Times New Roman" panose="02020603050405020304" pitchFamily="18" charset="0"/>
              </a:rPr>
              <a:t/>
            </a:r>
            <a:br>
              <a:rPr lang="sv-SE" b="1" dirty="0">
                <a:solidFill>
                  <a:srgbClr val="FF0000"/>
                </a:solidFill>
                <a:latin typeface="Times New Roman" panose="02020603050405020304" pitchFamily="18" charset="0"/>
                <a:cs typeface="Times New Roman" panose="02020603050405020304" pitchFamily="18" charset="0"/>
              </a:rPr>
            </a:br>
            <a:r>
              <a:rPr lang="sv-SE" b="1" dirty="0">
                <a:solidFill>
                  <a:srgbClr val="FF0000"/>
                </a:solidFill>
                <a:latin typeface="Times New Roman" panose="02020603050405020304" pitchFamily="18" charset="0"/>
                <a:cs typeface="Times New Roman" panose="02020603050405020304" pitchFamily="18" charset="0"/>
              </a:rPr>
              <a:t>the marginal </a:t>
            </a:r>
            <a:r>
              <a:rPr lang="sv-SE" b="1" dirty="0" err="1">
                <a:solidFill>
                  <a:srgbClr val="FF0000"/>
                </a:solidFill>
                <a:latin typeface="Times New Roman" panose="02020603050405020304" pitchFamily="18" charset="0"/>
                <a:cs typeface="Times New Roman" panose="02020603050405020304" pitchFamily="18" charset="0"/>
              </a:rPr>
              <a:t>cost</a:t>
            </a:r>
            <a:r>
              <a:rPr lang="sv-SE" b="1" dirty="0">
                <a:solidFill>
                  <a:srgbClr val="FF0000"/>
                </a:solidFill>
                <a:latin typeface="Times New Roman" panose="02020603050405020304" pitchFamily="18" charset="0"/>
                <a:cs typeface="Times New Roman" panose="02020603050405020304" pitchFamily="18" charset="0"/>
              </a:rPr>
              <a:t> </a:t>
            </a:r>
            <a:r>
              <a:rPr lang="sv-SE" b="1" dirty="0" err="1">
                <a:solidFill>
                  <a:srgbClr val="FF0000"/>
                </a:solidFill>
                <a:latin typeface="Times New Roman" panose="02020603050405020304" pitchFamily="18" charset="0"/>
                <a:cs typeface="Times New Roman" panose="02020603050405020304" pitchFamily="18" charset="0"/>
              </a:rPr>
              <a:t>of</a:t>
            </a:r>
            <a:r>
              <a:rPr lang="sv-SE" b="1" dirty="0">
                <a:solidFill>
                  <a:srgbClr val="FF0000"/>
                </a:solidFill>
                <a:latin typeface="Times New Roman" panose="02020603050405020304" pitchFamily="18" charset="0"/>
                <a:cs typeface="Times New Roman" panose="02020603050405020304" pitchFamily="18" charset="0"/>
              </a:rPr>
              <a:t> </a:t>
            </a:r>
            <a:r>
              <a:rPr lang="sv-SE" b="1" dirty="0" err="1">
                <a:solidFill>
                  <a:srgbClr val="FF0000"/>
                </a:solidFill>
                <a:latin typeface="Times New Roman" panose="02020603050405020304" pitchFamily="18" charset="0"/>
                <a:cs typeface="Times New Roman" panose="02020603050405020304" pitchFamily="18" charset="0"/>
              </a:rPr>
              <a:t>energy</a:t>
            </a:r>
            <a:r>
              <a:rPr lang="sv-SE" b="1" dirty="0">
                <a:solidFill>
                  <a:srgbClr val="FF0000"/>
                </a:solidFill>
                <a:latin typeface="Times New Roman" panose="02020603050405020304" pitchFamily="18" charset="0"/>
                <a:cs typeface="Times New Roman" panose="02020603050405020304" pitchFamily="18" charset="0"/>
              </a:rPr>
              <a:t> input </a:t>
            </a:r>
            <a:r>
              <a:rPr lang="sv-SE" b="1" dirty="0" err="1">
                <a:solidFill>
                  <a:srgbClr val="FF0000"/>
                </a:solidFill>
                <a:latin typeface="Times New Roman" panose="02020603050405020304" pitchFamily="18" charset="0"/>
                <a:cs typeface="Times New Roman" panose="02020603050405020304" pitchFamily="18" charset="0"/>
              </a:rPr>
              <a:t>increases</a:t>
            </a:r>
            <a:r>
              <a:rPr lang="sv-SE" b="1" dirty="0">
                <a:solidFill>
                  <a:srgbClr val="FF0000"/>
                </a:solidFill>
                <a:latin typeface="Times New Roman" panose="02020603050405020304" pitchFamily="18" charset="0"/>
                <a:cs typeface="Times New Roman" panose="02020603050405020304" pitchFamily="18" charset="0"/>
              </a:rPr>
              <a:t>. </a:t>
            </a:r>
            <a:br>
              <a:rPr lang="sv-SE" b="1" dirty="0">
                <a:solidFill>
                  <a:srgbClr val="FF0000"/>
                </a:solidFill>
                <a:latin typeface="Times New Roman" panose="02020603050405020304" pitchFamily="18" charset="0"/>
                <a:cs typeface="Times New Roman" panose="02020603050405020304" pitchFamily="18" charset="0"/>
              </a:rPr>
            </a:br>
            <a:endParaRPr lang="sv-SE" dirty="0"/>
          </a:p>
        </p:txBody>
      </p:sp>
    </p:spTree>
    <p:extLst>
      <p:ext uri="{BB962C8B-B14F-4D97-AF65-F5344CB8AC3E}">
        <p14:creationId xmlns:p14="http://schemas.microsoft.com/office/powerpoint/2010/main" val="37771068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41</a:t>
            </a:fld>
            <a:endParaRPr lang="sv-SE"/>
          </a:p>
        </p:txBody>
      </p:sp>
      <mc:AlternateContent xmlns:mc="http://schemas.openxmlformats.org/markup-compatibility/2006" xmlns:a14="http://schemas.microsoft.com/office/drawing/2010/main">
        <mc:Choice Requires="a14">
          <p:sp>
            <p:nvSpPr>
              <p:cNvPr id="3" name="Rektangel 2"/>
              <p:cNvSpPr/>
              <p:nvPr/>
            </p:nvSpPr>
            <p:spPr>
              <a:xfrm>
                <a:off x="495300" y="169015"/>
                <a:ext cx="11226800" cy="6187335"/>
              </a:xfrm>
              <a:prstGeom prst="rect">
                <a:avLst/>
              </a:prstGeom>
            </p:spPr>
            <p:txBody>
              <a:bodyPr wrap="square">
                <a:spAutoFit/>
              </a:bodyPr>
              <a:lstStyle/>
              <a:p>
                <a:pPr>
                  <a:lnSpc>
                    <a:spcPct val="107000"/>
                  </a:lnSpc>
                  <a:spcAft>
                    <a:spcPts val="800"/>
                  </a:spcAft>
                </a:pPr>
                <a:r>
                  <a:rPr lang="en-US" sz="3600" b="1" dirty="0" smtClean="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The derivatives of </a:t>
                </a:r>
                <a14:m>
                  <m:oMath xmlns:m="http://schemas.openxmlformats.org/officeDocument/2006/math">
                    <m:sSup>
                      <m:sSupPr>
                        <m:ctrlPr>
                          <a:rPr lang="sv-SE"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𝑭</m:t>
                        </m:r>
                      </m:e>
                      <m:sup>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sv-SE"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𝒉</m:t>
                        </m:r>
                      </m:e>
                      <m:sup>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𝒂𝒏𝒅</m:t>
                    </m:r>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sv-SE"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𝝀</m:t>
                        </m:r>
                      </m:e>
                      <m:sup>
                        <m:r>
                          <a:rPr lang="en-US" sz="36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oMath>
                </a14:m>
                <a:r>
                  <a:rPr lang="en-US" sz="3600" b="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 with respect to  </a:t>
                </a:r>
                <a14:m>
                  <m:oMath xmlns:m="http://schemas.openxmlformats.org/officeDocument/2006/math">
                    <m:sSub>
                      <m:sSubPr>
                        <m:ctrlP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𝑭</m:t>
                        </m:r>
                      </m:sub>
                    </m:sSub>
                  </m:oMath>
                </a14:m>
                <a:r>
                  <a:rPr lang="en-US" sz="3600" b="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 are:</a:t>
                </a:r>
                <a:endParaRPr lang="sv-SE" sz="36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6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e>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Sub>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r>
                                              <m:e>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𝑮</m:t>
                                                    </m:r>
                                                  </m:sub>
                                                </m:sSub>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e>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
                                        </m:e>
                                      </m:m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e>
                                            </m:mr>
                                          </m:m>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
                                        </m:e>
                                      </m:mr>
                                    </m:m>
                                  </m:e>
                                </m:mr>
                              </m:m>
                            </m:e>
                          </m:d>
                        </m:num>
                        <m:den>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𝑫</m:t>
                                    </m:r>
                                  </m:e>
                                </m:mr>
                              </m:m>
                            </m:e>
                          </m:d>
                        </m:den>
                      </m:f>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36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𝑭</m:t>
                              </m:r>
                            </m:e>
                            <m:sup>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𝑭</m:t>
                              </m:r>
                            </m:sub>
                          </m:sSub>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𝑮</m:t>
                              </m:r>
                            </m:sub>
                          </m:sSub>
                        </m:num>
                        <m:den>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&lt;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ktangel 2"/>
              <p:cNvSpPr>
                <a:spLocks noRot="1" noChangeAspect="1" noMove="1" noResize="1" noEditPoints="1" noAdjustHandles="1" noChangeArrowheads="1" noChangeShapeType="1" noTextEdit="1"/>
              </p:cNvSpPr>
              <p:nvPr/>
            </p:nvSpPr>
            <p:spPr>
              <a:xfrm>
                <a:off x="495300" y="169015"/>
                <a:ext cx="11226800" cy="6187335"/>
              </a:xfrm>
              <a:prstGeom prst="rect">
                <a:avLst/>
              </a:prstGeom>
              <a:blipFill rotWithShape="0">
                <a:blip r:embed="rId2"/>
                <a:stretch>
                  <a:fillRect l="-1629" t="-1379"/>
                </a:stretch>
              </a:blipFill>
            </p:spPr>
            <p:txBody>
              <a:bodyPr/>
              <a:lstStyle/>
              <a:p>
                <a:r>
                  <a:rPr lang="sv-SE">
                    <a:noFill/>
                  </a:rPr>
                  <a:t> </a:t>
                </a:r>
              </a:p>
            </p:txBody>
          </p:sp>
        </mc:Fallback>
      </mc:AlternateContent>
    </p:spTree>
    <p:extLst>
      <p:ext uri="{BB962C8B-B14F-4D97-AF65-F5344CB8AC3E}">
        <p14:creationId xmlns:p14="http://schemas.microsoft.com/office/powerpoint/2010/main" val="14427704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42</a:t>
            </a:fld>
            <a:endParaRPr lang="sv-SE"/>
          </a:p>
        </p:txBody>
      </p:sp>
      <mc:AlternateContent xmlns:mc="http://schemas.openxmlformats.org/markup-compatibility/2006" xmlns:a14="http://schemas.microsoft.com/office/drawing/2010/main">
        <mc:Choice Requires="a14">
          <p:sp>
            <p:nvSpPr>
              <p:cNvPr id="3" name="Rektangel 2"/>
              <p:cNvSpPr/>
              <p:nvPr/>
            </p:nvSpPr>
            <p:spPr>
              <a:xfrm>
                <a:off x="2755900" y="897774"/>
                <a:ext cx="6096000" cy="4531433"/>
              </a:xfrm>
              <a:prstGeom prst="rect">
                <a:avLst/>
              </a:prstGeom>
            </p:spPr>
            <p:txBody>
              <a:bodyPr>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e>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Sub>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e>
                                              <m:e>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𝑮</m:t>
                                                    </m:r>
                                                  </m:sub>
                                                </m:sSub>
                                              </m:e>
                                            </m:mr>
                                          </m:m>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
                                        </m:e>
                                      </m:m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e>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e>
                                            </m:mr>
                                          </m:m>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
                                        </m:e>
                                      </m:mr>
                                    </m:m>
                                  </m:e>
                                </m:mr>
                              </m:m>
                            </m:e>
                          </m:d>
                        </m:num>
                        <m:den>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𝑫</m:t>
                                    </m:r>
                                  </m:e>
                                </m:mr>
                              </m:m>
                            </m:e>
                          </m:d>
                        </m:den>
                      </m:f>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36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𝒉</m:t>
                              </m:r>
                            </m:e>
                            <m:sup>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𝑭</m:t>
                              </m:r>
                            </m:sub>
                          </m:sSub>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𝑮</m:t>
                              </m:r>
                            </m:sub>
                          </m:sSub>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num>
                        <m:den>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&gt;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ktangel 2"/>
              <p:cNvSpPr>
                <a:spLocks noRot="1" noChangeAspect="1" noMove="1" noResize="1" noEditPoints="1" noAdjustHandles="1" noChangeArrowheads="1" noChangeShapeType="1" noTextEdit="1"/>
              </p:cNvSpPr>
              <p:nvPr/>
            </p:nvSpPr>
            <p:spPr>
              <a:xfrm>
                <a:off x="2755900" y="897774"/>
                <a:ext cx="6096000" cy="4531433"/>
              </a:xfrm>
              <a:prstGeom prst="rect">
                <a:avLst/>
              </a:prstGeom>
              <a:blipFill rotWithShape="0">
                <a:blip r:embed="rId2"/>
                <a:stretch>
                  <a:fillRect/>
                </a:stretch>
              </a:blipFill>
            </p:spPr>
            <p:txBody>
              <a:bodyPr/>
              <a:lstStyle/>
              <a:p>
                <a:r>
                  <a:rPr lang="sv-SE">
                    <a:noFill/>
                  </a:rPr>
                  <a:t> </a:t>
                </a:r>
              </a:p>
            </p:txBody>
          </p:sp>
        </mc:Fallback>
      </mc:AlternateContent>
    </p:spTree>
    <p:extLst>
      <p:ext uri="{BB962C8B-B14F-4D97-AF65-F5344CB8AC3E}">
        <p14:creationId xmlns:p14="http://schemas.microsoft.com/office/powerpoint/2010/main" val="40443538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43</a:t>
            </a:fld>
            <a:endParaRPr lang="sv-SE"/>
          </a:p>
        </p:txBody>
      </p:sp>
      <mc:AlternateContent xmlns:mc="http://schemas.openxmlformats.org/markup-compatibility/2006" xmlns:a14="http://schemas.microsoft.com/office/drawing/2010/main">
        <mc:Choice Requires="a14">
          <p:sp>
            <p:nvSpPr>
              <p:cNvPr id="3" name="Rektangel 2"/>
              <p:cNvSpPr/>
              <p:nvPr/>
            </p:nvSpPr>
            <p:spPr>
              <a:xfrm>
                <a:off x="1562100" y="1016000"/>
                <a:ext cx="8864600" cy="4834978"/>
              </a:xfrm>
              <a:prstGeom prst="rect">
                <a:avLst/>
              </a:prstGeom>
            </p:spPr>
            <p:txBody>
              <a:bodyPr wrap="square">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𝝀</m:t>
                              </m:r>
                            </m:e>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Sub>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e>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r>
                                              <m:e>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𝑮</m:t>
                                                    </m:r>
                                                  </m:sub>
                                                </m:sSub>
                                              </m:e>
                                            </m:mr>
                                          </m:m>
                                        </m:e>
                                      </m:m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e>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e>
                                            </m:mr>
                                          </m:m>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
                                        </m:e>
                                      </m:mr>
                                    </m:m>
                                  </m:e>
                                </m:mr>
                              </m:m>
                            </m:e>
                          </m:d>
                        </m:num>
                        <m:den>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𝑫</m:t>
                                    </m:r>
                                  </m:e>
                                </m:mr>
                              </m:m>
                            </m:e>
                          </m:d>
                        </m:den>
                      </m:f>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36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𝝀</m:t>
                              </m:r>
                            </m:e>
                            <m:sup>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𝑭</m:t>
                              </m:r>
                            </m:sub>
                          </m:sSub>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𝑮</m:t>
                              </m:r>
                            </m:sub>
                          </m:sSub>
                        </m:num>
                        <m:den>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&gt;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ktangel 2"/>
              <p:cNvSpPr>
                <a:spLocks noRot="1" noChangeAspect="1" noMove="1" noResize="1" noEditPoints="1" noAdjustHandles="1" noChangeArrowheads="1" noChangeShapeType="1" noTextEdit="1"/>
              </p:cNvSpPr>
              <p:nvPr/>
            </p:nvSpPr>
            <p:spPr>
              <a:xfrm>
                <a:off x="1562100" y="1016000"/>
                <a:ext cx="8864600" cy="4834978"/>
              </a:xfrm>
              <a:prstGeom prst="rect">
                <a:avLst/>
              </a:prstGeom>
              <a:blipFill rotWithShape="0">
                <a:blip r:embed="rId2"/>
                <a:stretch>
                  <a:fillRect/>
                </a:stretch>
              </a:blipFill>
            </p:spPr>
            <p:txBody>
              <a:bodyPr/>
              <a:lstStyle/>
              <a:p>
                <a:r>
                  <a:rPr lang="sv-SE">
                    <a:noFill/>
                  </a:rPr>
                  <a:t> </a:t>
                </a:r>
              </a:p>
            </p:txBody>
          </p:sp>
        </mc:Fallback>
      </mc:AlternateContent>
    </p:spTree>
    <p:extLst>
      <p:ext uri="{BB962C8B-B14F-4D97-AF65-F5344CB8AC3E}">
        <p14:creationId xmlns:p14="http://schemas.microsoft.com/office/powerpoint/2010/main" val="21979196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F7C3FE0-6EB4-418C-82E7-2F09A4F41151}" type="slidenum">
              <a:rPr lang="sv-SE" smtClean="0">
                <a:solidFill>
                  <a:prstClr val="black">
                    <a:tint val="75000"/>
                  </a:prstClr>
                </a:solidFill>
              </a:rPr>
              <a:pPr/>
              <a:t>44</a:t>
            </a:fld>
            <a:endParaRPr lang="sv-SE">
              <a:solidFill>
                <a:prstClr val="black">
                  <a:tint val="75000"/>
                </a:prstClr>
              </a:solidFill>
            </a:endParaRPr>
          </a:p>
        </p:txBody>
      </p:sp>
      <mc:AlternateContent xmlns:mc="http://schemas.openxmlformats.org/markup-compatibility/2006" xmlns:a14="http://schemas.microsoft.com/office/drawing/2010/main">
        <mc:Choice Requires="a14">
          <p:sp>
            <p:nvSpPr>
              <p:cNvPr id="3" name="Rektangel 2"/>
              <p:cNvSpPr/>
              <p:nvPr/>
            </p:nvSpPr>
            <p:spPr>
              <a:xfrm>
                <a:off x="6634480" y="2052217"/>
                <a:ext cx="5174558" cy="1463349"/>
              </a:xfrm>
              <a:prstGeom prst="rect">
                <a:avLst/>
              </a:prstGeom>
            </p:spPr>
            <p:txBody>
              <a:bodyPr wrap="non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𝑭</m:t>
                              </m:r>
                            </m:e>
                            <m:sup>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𝑭</m:t>
                              </m:r>
                            </m:sub>
                          </m:sSub>
                        </m:den>
                      </m:f>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𝑮</m:t>
                              </m:r>
                            </m:sub>
                          </m:sSub>
                        </m:num>
                        <m:den>
                          <m:sSub>
                            <m:sSub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𝝅</m:t>
                              </m:r>
                            </m:sub>
                          </m:s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en>
                      </m:f>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&lt;</m:t>
                      </m:r>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6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ktangel 2"/>
              <p:cNvSpPr>
                <a:spLocks noRot="1" noChangeAspect="1" noMove="1" noResize="1" noEditPoints="1" noAdjustHandles="1" noChangeArrowheads="1" noChangeShapeType="1" noTextEdit="1"/>
              </p:cNvSpPr>
              <p:nvPr/>
            </p:nvSpPr>
            <p:spPr>
              <a:xfrm>
                <a:off x="6634480" y="2052217"/>
                <a:ext cx="5174558" cy="1463349"/>
              </a:xfrm>
              <a:prstGeom prst="rect">
                <a:avLst/>
              </a:prstGeom>
              <a:blipFill rotWithShape="0">
                <a:blip r:embed="rId2"/>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6" name="Rektangel 5"/>
              <p:cNvSpPr/>
              <p:nvPr/>
            </p:nvSpPr>
            <p:spPr>
              <a:xfrm>
                <a:off x="6634480" y="3569112"/>
                <a:ext cx="5174558" cy="1463349"/>
              </a:xfrm>
              <a:prstGeom prst="rect">
                <a:avLst/>
              </a:prstGeom>
            </p:spPr>
            <p:txBody>
              <a:bodyPr wrap="non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𝒉</m:t>
                              </m:r>
                            </m:e>
                            <m:sup>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𝑭</m:t>
                              </m:r>
                            </m:sub>
                          </m:sSub>
                        </m:den>
                      </m:f>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sSub>
                            <m:sSub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𝑮</m:t>
                              </m:r>
                            </m:sub>
                          </m:s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num>
                        <m:den>
                          <m:sSub>
                            <m:sSub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𝝅</m:t>
                              </m:r>
                            </m:sub>
                          </m:s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en>
                      </m:f>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6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ktangel 5"/>
              <p:cNvSpPr>
                <a:spLocks noRot="1" noChangeAspect="1" noMove="1" noResize="1" noEditPoints="1" noAdjustHandles="1" noChangeArrowheads="1" noChangeShapeType="1" noTextEdit="1"/>
              </p:cNvSpPr>
              <p:nvPr/>
            </p:nvSpPr>
            <p:spPr>
              <a:xfrm>
                <a:off x="6634480" y="3569112"/>
                <a:ext cx="5174558" cy="1463349"/>
              </a:xfrm>
              <a:prstGeom prst="rect">
                <a:avLst/>
              </a:prstGeom>
              <a:blipFill rotWithShape="0">
                <a:blip r:embed="rId3"/>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7" name="Rektangel 6"/>
              <p:cNvSpPr/>
              <p:nvPr/>
            </p:nvSpPr>
            <p:spPr>
              <a:xfrm>
                <a:off x="6634480" y="5032461"/>
                <a:ext cx="4257704" cy="1501758"/>
              </a:xfrm>
              <a:prstGeom prst="rect">
                <a:avLst/>
              </a:prstGeom>
            </p:spPr>
            <p:txBody>
              <a:bodyPr wrap="non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𝝀</m:t>
                              </m:r>
                            </m:e>
                            <m:sup>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𝑭</m:t>
                              </m:r>
                            </m:sub>
                          </m:sSub>
                        </m:den>
                      </m:f>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sSub>
                            <m:sSub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𝑮</m:t>
                              </m:r>
                            </m:sub>
                          </m:sSub>
                        </m:num>
                        <m:den>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den>
                      </m:f>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6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ktangel 6"/>
              <p:cNvSpPr>
                <a:spLocks noRot="1" noChangeAspect="1" noMove="1" noResize="1" noEditPoints="1" noAdjustHandles="1" noChangeArrowheads="1" noChangeShapeType="1" noTextEdit="1"/>
              </p:cNvSpPr>
              <p:nvPr/>
            </p:nvSpPr>
            <p:spPr>
              <a:xfrm>
                <a:off x="6634480" y="5032461"/>
                <a:ext cx="4257704" cy="1501758"/>
              </a:xfrm>
              <a:prstGeom prst="rect">
                <a:avLst/>
              </a:prstGeom>
              <a:blipFill rotWithShape="0">
                <a:blip r:embed="rId4"/>
                <a:stretch>
                  <a:fillRect/>
                </a:stretch>
              </a:blipFill>
            </p:spPr>
            <p:txBody>
              <a:bodyPr/>
              <a:lstStyle/>
              <a:p>
                <a:r>
                  <a:rPr lang="sv-SE">
                    <a:noFill/>
                  </a:rPr>
                  <a:t> </a:t>
                </a:r>
              </a:p>
            </p:txBody>
          </p:sp>
        </mc:Fallback>
      </mc:AlternateContent>
      <mc:AlternateContent xmlns:mc="http://schemas.openxmlformats.org/markup-compatibility/2006">
        <mc:Choice xmlns:a14="http://schemas.microsoft.com/office/drawing/2010/main" Requires="a14">
          <p:sp>
            <p:nvSpPr>
              <p:cNvPr id="8" name="Platshållare för innehåll 7"/>
              <p:cNvSpPr>
                <a:spLocks noGrp="1"/>
              </p:cNvSpPr>
              <p:nvPr>
                <p:ph idx="1"/>
              </p:nvPr>
            </p:nvSpPr>
            <p:spPr>
              <a:xfrm>
                <a:off x="279400" y="270014"/>
                <a:ext cx="5893464" cy="6024493"/>
              </a:xfrm>
              <a:solidFill>
                <a:srgbClr val="FFFF00"/>
              </a:solidFill>
            </p:spPr>
            <p:txBody>
              <a:bodyPr>
                <a:normAutofit/>
              </a:bodyPr>
              <a:lstStyle/>
              <a:p>
                <a:pPr marL="0" indent="0">
                  <a:buNone/>
                </a:pPr>
                <a:r>
                  <a:rPr lang="sv-SE" b="1" dirty="0">
                    <a:latin typeface="Times New Roman" panose="02020603050405020304" pitchFamily="18" charset="0"/>
                    <a:cs typeface="Times New Roman" panose="02020603050405020304" pitchFamily="18" charset="0"/>
                  </a:rPr>
                  <a:t>If the CO2 emissions from </a:t>
                </a:r>
                <a:r>
                  <a:rPr lang="sv-SE" b="1" dirty="0" smtClean="0">
                    <a:latin typeface="Times New Roman" panose="02020603050405020304" pitchFamily="18" charset="0"/>
                    <a:cs typeface="Times New Roman" panose="02020603050405020304" pitchFamily="18" charset="0"/>
                  </a:rPr>
                  <a:t>fossil </a:t>
                </a:r>
                <a:r>
                  <a:rPr lang="sv-SE" b="1" dirty="0" err="1" smtClean="0">
                    <a:latin typeface="Times New Roman" panose="02020603050405020304" pitchFamily="18" charset="0"/>
                    <a:cs typeface="Times New Roman" panose="02020603050405020304" pitchFamily="18" charset="0"/>
                  </a:rPr>
                  <a:t>energy</a:t>
                </a:r>
                <a:r>
                  <a:rPr lang="sv-SE" b="1" dirty="0" smtClean="0">
                    <a:latin typeface="Times New Roman" panose="02020603050405020304" pitchFamily="18" charset="0"/>
                    <a:cs typeface="Times New Roman" panose="02020603050405020304" pitchFamily="18" charset="0"/>
                  </a:rPr>
                  <a:t> operations (</a:t>
                </a:r>
                <a:r>
                  <a:rPr lang="sv-SE" b="1" dirty="0">
                    <a:latin typeface="Times New Roman" panose="02020603050405020304" pitchFamily="18" charset="0"/>
                    <a:cs typeface="Times New Roman" panose="02020603050405020304" pitchFamily="18" charset="0"/>
                  </a:rPr>
                  <a:t>per </a:t>
                </a:r>
                <a:r>
                  <a:rPr lang="sv-SE" b="1" dirty="0" err="1">
                    <a:latin typeface="Times New Roman" panose="02020603050405020304" pitchFamily="18" charset="0"/>
                    <a:cs typeface="Times New Roman" panose="02020603050405020304" pitchFamily="18" charset="0"/>
                  </a:rPr>
                  <a:t>unit</a:t>
                </a:r>
                <a:r>
                  <a:rPr lang="sv-SE" b="1" dirty="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increases</a:t>
                </a:r>
                <a:r>
                  <a:rPr lang="sv-SE" b="1" dirty="0" smtClean="0">
                    <a:latin typeface="Times New Roman" panose="02020603050405020304" pitchFamily="18" charset="0"/>
                    <a:cs typeface="Times New Roman" panose="02020603050405020304" pitchFamily="18" charset="0"/>
                  </a:rPr>
                  <a:t>, (</a:t>
                </a:r>
                <a14:m>
                  <m:oMath xmlns:m="http://schemas.openxmlformats.org/officeDocument/2006/math">
                    <m:sSub>
                      <m:sSubPr>
                        <m:ctrlPr>
                          <a:rPr lang="sv-SE" b="1"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sv-SE"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𝜶</m:t>
                        </m:r>
                      </m:e>
                      <m:sub>
                        <m:r>
                          <a:rPr lang="sv-SE"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𝑭</m:t>
                        </m:r>
                      </m:sub>
                    </m:sSub>
                  </m:oMath>
                </a14:m>
                <a:r>
                  <a:rPr lang="sv-SE" b="1" dirty="0" smtClean="0">
                    <a:solidFill>
                      <a:schemeClr val="tx1"/>
                    </a:solidFill>
                    <a:latin typeface="Times New Roman" panose="02020603050405020304" pitchFamily="18" charset="0"/>
                    <a:cs typeface="Times New Roman" panose="02020603050405020304" pitchFamily="18" charset="0"/>
                  </a:rPr>
                  <a:t> </a:t>
                </a:r>
                <a:r>
                  <a:rPr lang="sv-SE" b="1" dirty="0" err="1" smtClean="0">
                    <a:solidFill>
                      <a:schemeClr val="tx1"/>
                    </a:solidFill>
                    <a:latin typeface="Times New Roman" panose="02020603050405020304" pitchFamily="18" charset="0"/>
                    <a:cs typeface="Times New Roman" panose="02020603050405020304" pitchFamily="18" charset="0"/>
                  </a:rPr>
                  <a:t>increases</a:t>
                </a:r>
                <a:r>
                  <a:rPr lang="sv-SE" b="1" dirty="0" smtClean="0">
                    <a:solidFill>
                      <a:schemeClr val="tx1"/>
                    </a:solidFill>
                    <a:latin typeface="Times New Roman" panose="02020603050405020304" pitchFamily="18" charset="0"/>
                    <a:cs typeface="Times New Roman" panose="02020603050405020304" pitchFamily="18" charset="0"/>
                  </a:rPr>
                  <a:t> over </a:t>
                </a:r>
                <a:r>
                  <a:rPr lang="sv-SE" b="1" dirty="0" err="1" smtClean="0">
                    <a:solidFill>
                      <a:schemeClr val="tx1"/>
                    </a:solidFill>
                    <a:latin typeface="Times New Roman" panose="02020603050405020304" pitchFamily="18" charset="0"/>
                    <a:cs typeface="Times New Roman" panose="02020603050405020304" pitchFamily="18" charset="0"/>
                  </a:rPr>
                  <a:t>time</a:t>
                </a:r>
                <a:r>
                  <a:rPr lang="sv-SE" b="1" dirty="0" smtClean="0">
                    <a:solidFill>
                      <a:schemeClr val="tx1"/>
                    </a:solidFill>
                    <a:latin typeface="Times New Roman" panose="02020603050405020304" pitchFamily="18" charset="0"/>
                    <a:cs typeface="Times New Roman" panose="02020603050405020304" pitchFamily="18" charset="0"/>
                  </a:rPr>
                  <a:t> </a:t>
                </a:r>
                <a:r>
                  <a:rPr lang="sv-SE" b="1" dirty="0" err="1" smtClean="0">
                    <a:solidFill>
                      <a:schemeClr val="tx1"/>
                    </a:solidFill>
                    <a:latin typeface="Times New Roman" panose="02020603050405020304" pitchFamily="18" charset="0"/>
                    <a:cs typeface="Times New Roman" panose="02020603050405020304" pitchFamily="18" charset="0"/>
                  </a:rPr>
                  <a:t>since</a:t>
                </a:r>
                <a:r>
                  <a:rPr lang="sv-SE" b="1" dirty="0" smtClean="0">
                    <a:solidFill>
                      <a:schemeClr val="tx1"/>
                    </a:solidFill>
                    <a:latin typeface="Times New Roman" panose="02020603050405020304" pitchFamily="18" charset="0"/>
                    <a:cs typeface="Times New Roman" panose="02020603050405020304" pitchFamily="18" charset="0"/>
                  </a:rPr>
                  <a:t> </a:t>
                </a:r>
                <a:r>
                  <a:rPr lang="sv-SE" b="1" dirty="0" err="1" smtClean="0">
                    <a:solidFill>
                      <a:schemeClr val="tx1"/>
                    </a:solidFill>
                    <a:latin typeface="Times New Roman" panose="02020603050405020304" pitchFamily="18" charset="0"/>
                    <a:cs typeface="Times New Roman" panose="02020603050405020304" pitchFamily="18" charset="0"/>
                  </a:rPr>
                  <a:t>y</a:t>
                </a:r>
                <a:r>
                  <a:rPr lang="sv-SE" b="1" dirty="0" err="1" smtClean="0">
                    <a:latin typeface="Times New Roman" panose="02020603050405020304" pitchFamily="18" charset="0"/>
                    <a:cs typeface="Times New Roman" panose="02020603050405020304" pitchFamily="18" charset="0"/>
                  </a:rPr>
                  <a:t>ou</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have</a:t>
                </a:r>
                <a:r>
                  <a:rPr lang="sv-SE" b="1" dirty="0" smtClean="0">
                    <a:latin typeface="Times New Roman" panose="02020603050405020304" pitchFamily="18" charset="0"/>
                    <a:cs typeface="Times New Roman" panose="02020603050405020304" pitchFamily="18" charset="0"/>
                  </a:rPr>
                  <a:t> to </a:t>
                </a:r>
                <a:r>
                  <a:rPr lang="sv-SE" b="1" dirty="0" err="1" smtClean="0">
                    <a:latin typeface="Times New Roman" panose="02020603050405020304" pitchFamily="18" charset="0"/>
                    <a:cs typeface="Times New Roman" panose="02020603050405020304" pitchFamily="18" charset="0"/>
                  </a:rPr>
                  <a:t>extract</a:t>
                </a:r>
                <a:r>
                  <a:rPr lang="sv-SE" b="1" dirty="0" smtClean="0">
                    <a:latin typeface="Times New Roman" panose="02020603050405020304" pitchFamily="18" charset="0"/>
                    <a:cs typeface="Times New Roman" panose="02020603050405020304" pitchFamily="18" charset="0"/>
                  </a:rPr>
                  <a:t> from </a:t>
                </a:r>
                <a:r>
                  <a:rPr lang="sv-SE" b="1" dirty="0" err="1" smtClean="0">
                    <a:latin typeface="Times New Roman" panose="02020603050405020304" pitchFamily="18" charset="0"/>
                    <a:cs typeface="Times New Roman" panose="02020603050405020304" pitchFamily="18" charset="0"/>
                  </a:rPr>
                  <a:t>deeper</a:t>
                </a:r>
                <a:r>
                  <a:rPr lang="sv-SE" b="1" dirty="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levels</a:t>
                </a:r>
                <a:r>
                  <a:rPr lang="sv-SE" b="1" dirty="0" smtClean="0">
                    <a:latin typeface="Times New Roman" panose="02020603050405020304" pitchFamily="18" charset="0"/>
                    <a:cs typeface="Times New Roman" panose="02020603050405020304" pitchFamily="18" charset="0"/>
                  </a:rPr>
                  <a:t> and in </a:t>
                </a:r>
                <a:r>
                  <a:rPr lang="sv-SE" b="1" dirty="0" err="1" smtClean="0">
                    <a:latin typeface="Times New Roman" panose="02020603050405020304" pitchFamily="18" charset="0"/>
                    <a:cs typeface="Times New Roman" panose="02020603050405020304" pitchFamily="18" charset="0"/>
                  </a:rPr>
                  <a:t>more</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remote</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places</a:t>
                </a:r>
                <a:r>
                  <a:rPr lang="sv-SE" b="1" dirty="0" smtClean="0">
                    <a:latin typeface="Times New Roman" panose="02020603050405020304" pitchFamily="18" charset="0"/>
                    <a:cs typeface="Times New Roman" panose="02020603050405020304" pitchFamily="18" charset="0"/>
                  </a:rPr>
                  <a:t>.)</a:t>
                </a:r>
                <a:endParaRPr lang="sv-SE" b="1" dirty="0">
                  <a:latin typeface="Times New Roman" panose="02020603050405020304" pitchFamily="18" charset="0"/>
                  <a:cs typeface="Times New Roman" panose="02020603050405020304" pitchFamily="18" charset="0"/>
                </a:endParaRPr>
              </a:p>
              <a:p>
                <a:pPr marL="0" indent="0">
                  <a:buNone/>
                </a:pPr>
                <a:r>
                  <a:rPr lang="sv-SE" sz="1400" b="1" dirty="0">
                    <a:latin typeface="Times New Roman" panose="02020603050405020304" pitchFamily="18" charset="0"/>
                    <a:cs typeface="Times New Roman" panose="02020603050405020304" pitchFamily="18" charset="0"/>
                  </a:rPr>
                  <a:t/>
                </a:r>
                <a:br>
                  <a:rPr lang="sv-SE" sz="1400" b="1" dirty="0">
                    <a:latin typeface="Times New Roman" panose="02020603050405020304" pitchFamily="18" charset="0"/>
                    <a:cs typeface="Times New Roman" panose="02020603050405020304" pitchFamily="18" charset="0"/>
                  </a:rPr>
                </a:br>
                <a:r>
                  <a:rPr lang="sv-SE" b="1" dirty="0">
                    <a:solidFill>
                      <a:srgbClr val="0070C0"/>
                    </a:solidFill>
                    <a:latin typeface="Times New Roman" panose="02020603050405020304" pitchFamily="18" charset="0"/>
                    <a:cs typeface="Times New Roman" panose="02020603050405020304" pitchFamily="18" charset="0"/>
                  </a:rPr>
                  <a:t>the optimal </a:t>
                </a:r>
                <a:r>
                  <a:rPr lang="sv-SE" b="1" dirty="0" err="1">
                    <a:solidFill>
                      <a:srgbClr val="0070C0"/>
                    </a:solidFill>
                    <a:latin typeface="Times New Roman" panose="02020603050405020304" pitchFamily="18" charset="0"/>
                    <a:cs typeface="Times New Roman" panose="02020603050405020304" pitchFamily="18" charset="0"/>
                  </a:rPr>
                  <a:t>level</a:t>
                </a:r>
                <a:r>
                  <a:rPr lang="sv-SE" b="1" dirty="0">
                    <a:solidFill>
                      <a:srgbClr val="0070C0"/>
                    </a:solidFill>
                    <a:latin typeface="Times New Roman" panose="02020603050405020304" pitchFamily="18" charset="0"/>
                    <a:cs typeface="Times New Roman" panose="02020603050405020304" pitchFamily="18" charset="0"/>
                  </a:rPr>
                  <a:t> </a:t>
                </a:r>
                <a:r>
                  <a:rPr lang="sv-SE" b="1" dirty="0" err="1">
                    <a:solidFill>
                      <a:srgbClr val="0070C0"/>
                    </a:solidFill>
                    <a:latin typeface="Times New Roman" panose="02020603050405020304" pitchFamily="18" charset="0"/>
                    <a:cs typeface="Times New Roman" panose="02020603050405020304" pitchFamily="18" charset="0"/>
                  </a:rPr>
                  <a:t>of</a:t>
                </a:r>
                <a:r>
                  <a:rPr lang="sv-SE" b="1" dirty="0">
                    <a:solidFill>
                      <a:srgbClr val="0070C0"/>
                    </a:solidFill>
                    <a:latin typeface="Times New Roman" panose="02020603050405020304" pitchFamily="18" charset="0"/>
                    <a:cs typeface="Times New Roman" panose="02020603050405020304" pitchFamily="18" charset="0"/>
                  </a:rPr>
                  <a:t> fossil </a:t>
                </a:r>
                <a:r>
                  <a:rPr lang="sv-SE" b="1" dirty="0" err="1">
                    <a:solidFill>
                      <a:srgbClr val="0070C0"/>
                    </a:solidFill>
                    <a:latin typeface="Times New Roman" panose="02020603050405020304" pitchFamily="18" charset="0"/>
                    <a:cs typeface="Times New Roman" panose="02020603050405020304" pitchFamily="18" charset="0"/>
                  </a:rPr>
                  <a:t>energy</a:t>
                </a:r>
                <a:r>
                  <a:rPr lang="sv-SE" b="1" dirty="0">
                    <a:solidFill>
                      <a:srgbClr val="0070C0"/>
                    </a:solidFill>
                    <a:latin typeface="Times New Roman" panose="02020603050405020304" pitchFamily="18" charset="0"/>
                    <a:cs typeface="Times New Roman" panose="02020603050405020304" pitchFamily="18" charset="0"/>
                  </a:rPr>
                  <a:t> input </a:t>
                </a:r>
                <a:r>
                  <a:rPr lang="sv-SE" b="1" dirty="0" err="1">
                    <a:solidFill>
                      <a:srgbClr val="0070C0"/>
                    </a:solidFill>
                    <a:latin typeface="Times New Roman" panose="02020603050405020304" pitchFamily="18" charset="0"/>
                    <a:cs typeface="Times New Roman" panose="02020603050405020304" pitchFamily="18" charset="0"/>
                  </a:rPr>
                  <a:t>decreases</a:t>
                </a:r>
                <a:r>
                  <a:rPr lang="sv-SE" b="1" dirty="0">
                    <a:solidFill>
                      <a:srgbClr val="0070C0"/>
                    </a:solidFill>
                    <a:latin typeface="Times New Roman" panose="02020603050405020304" pitchFamily="18" charset="0"/>
                    <a:cs typeface="Times New Roman" panose="02020603050405020304" pitchFamily="18" charset="0"/>
                  </a:rPr>
                  <a:t>.</a:t>
                </a:r>
                <a:br>
                  <a:rPr lang="sv-SE" b="1" dirty="0">
                    <a:solidFill>
                      <a:srgbClr val="0070C0"/>
                    </a:solidFill>
                    <a:latin typeface="Times New Roman" panose="02020603050405020304" pitchFamily="18" charset="0"/>
                    <a:cs typeface="Times New Roman" panose="02020603050405020304" pitchFamily="18" charset="0"/>
                  </a:rPr>
                </a:br>
                <a:r>
                  <a:rPr lang="sv-SE" b="1" dirty="0">
                    <a:solidFill>
                      <a:srgbClr val="FF0000"/>
                    </a:solidFill>
                    <a:latin typeface="Times New Roman" panose="02020603050405020304" pitchFamily="18" charset="0"/>
                    <a:cs typeface="Times New Roman" panose="02020603050405020304" pitchFamily="18" charset="0"/>
                  </a:rPr>
                  <a:t/>
                </a:r>
                <a:br>
                  <a:rPr lang="sv-SE" b="1" dirty="0">
                    <a:solidFill>
                      <a:srgbClr val="FF0000"/>
                    </a:solidFill>
                    <a:latin typeface="Times New Roman" panose="02020603050405020304" pitchFamily="18" charset="0"/>
                    <a:cs typeface="Times New Roman" panose="02020603050405020304" pitchFamily="18" charset="0"/>
                  </a:rPr>
                </a:br>
                <a:r>
                  <a:rPr lang="sv-SE" b="1" dirty="0">
                    <a:solidFill>
                      <a:srgbClr val="FF0000"/>
                    </a:solidFill>
                    <a:latin typeface="Times New Roman" panose="02020603050405020304" pitchFamily="18" charset="0"/>
                    <a:cs typeface="Times New Roman" panose="02020603050405020304" pitchFamily="18" charset="0"/>
                  </a:rPr>
                  <a:t>the optimal </a:t>
                </a:r>
                <a:r>
                  <a:rPr lang="sv-SE" b="1" dirty="0" err="1">
                    <a:solidFill>
                      <a:srgbClr val="FF0000"/>
                    </a:solidFill>
                    <a:latin typeface="Times New Roman" panose="02020603050405020304" pitchFamily="18" charset="0"/>
                    <a:cs typeface="Times New Roman" panose="02020603050405020304" pitchFamily="18" charset="0"/>
                  </a:rPr>
                  <a:t>level</a:t>
                </a:r>
                <a:r>
                  <a:rPr lang="sv-SE" b="1" dirty="0">
                    <a:solidFill>
                      <a:srgbClr val="FF0000"/>
                    </a:solidFill>
                    <a:latin typeface="Times New Roman" panose="02020603050405020304" pitchFamily="18" charset="0"/>
                    <a:cs typeface="Times New Roman" panose="02020603050405020304" pitchFamily="18" charset="0"/>
                  </a:rPr>
                  <a:t> </a:t>
                </a:r>
                <a:r>
                  <a:rPr lang="sv-SE" b="1" dirty="0" err="1">
                    <a:solidFill>
                      <a:srgbClr val="FF0000"/>
                    </a:solidFill>
                    <a:latin typeface="Times New Roman" panose="02020603050405020304" pitchFamily="18" charset="0"/>
                    <a:cs typeface="Times New Roman" panose="02020603050405020304" pitchFamily="18" charset="0"/>
                  </a:rPr>
                  <a:t>of</a:t>
                </a:r>
                <a:r>
                  <a:rPr lang="sv-SE" b="1" dirty="0">
                    <a:solidFill>
                      <a:srgbClr val="FF0000"/>
                    </a:solidFill>
                    <a:latin typeface="Times New Roman" panose="02020603050405020304" pitchFamily="18" charset="0"/>
                    <a:cs typeface="Times New Roman" panose="02020603050405020304" pitchFamily="18" charset="0"/>
                  </a:rPr>
                  <a:t> </a:t>
                </a:r>
                <a:r>
                  <a:rPr lang="sv-SE" b="1" dirty="0" err="1">
                    <a:solidFill>
                      <a:srgbClr val="FF0000"/>
                    </a:solidFill>
                    <a:latin typeface="Times New Roman" panose="02020603050405020304" pitchFamily="18" charset="0"/>
                    <a:cs typeface="Times New Roman" panose="02020603050405020304" pitchFamily="18" charset="0"/>
                  </a:rPr>
                  <a:t>forest</a:t>
                </a:r>
                <a:r>
                  <a:rPr lang="sv-SE" b="1" dirty="0">
                    <a:solidFill>
                      <a:srgbClr val="FF0000"/>
                    </a:solidFill>
                    <a:latin typeface="Times New Roman" panose="02020603050405020304" pitchFamily="18" charset="0"/>
                    <a:cs typeface="Times New Roman" panose="02020603050405020304" pitchFamily="18" charset="0"/>
                  </a:rPr>
                  <a:t> </a:t>
                </a:r>
                <a:r>
                  <a:rPr lang="sv-SE" b="1" dirty="0" err="1">
                    <a:solidFill>
                      <a:srgbClr val="FF0000"/>
                    </a:solidFill>
                    <a:latin typeface="Times New Roman" panose="02020603050405020304" pitchFamily="18" charset="0"/>
                    <a:cs typeface="Times New Roman" panose="02020603050405020304" pitchFamily="18" charset="0"/>
                  </a:rPr>
                  <a:t>energy</a:t>
                </a:r>
                <a:r>
                  <a:rPr lang="sv-SE" b="1" dirty="0">
                    <a:solidFill>
                      <a:srgbClr val="FF0000"/>
                    </a:solidFill>
                    <a:latin typeface="Times New Roman" panose="02020603050405020304" pitchFamily="18" charset="0"/>
                    <a:cs typeface="Times New Roman" panose="02020603050405020304" pitchFamily="18" charset="0"/>
                  </a:rPr>
                  <a:t> input </a:t>
                </a:r>
                <a:r>
                  <a:rPr lang="sv-SE" b="1" dirty="0" err="1">
                    <a:solidFill>
                      <a:srgbClr val="FF0000"/>
                    </a:solidFill>
                    <a:latin typeface="Times New Roman" panose="02020603050405020304" pitchFamily="18" charset="0"/>
                    <a:cs typeface="Times New Roman" panose="02020603050405020304" pitchFamily="18" charset="0"/>
                  </a:rPr>
                  <a:t>increases</a:t>
                </a:r>
                <a:r>
                  <a:rPr lang="sv-SE" b="1" dirty="0">
                    <a:solidFill>
                      <a:srgbClr val="FF0000"/>
                    </a:solidFill>
                    <a:latin typeface="Times New Roman" panose="02020603050405020304" pitchFamily="18" charset="0"/>
                    <a:cs typeface="Times New Roman" panose="02020603050405020304" pitchFamily="18" charset="0"/>
                  </a:rPr>
                  <a:t>.</a:t>
                </a:r>
                <a:br>
                  <a:rPr lang="sv-SE" b="1" dirty="0">
                    <a:solidFill>
                      <a:srgbClr val="FF0000"/>
                    </a:solidFill>
                    <a:latin typeface="Times New Roman" panose="02020603050405020304" pitchFamily="18" charset="0"/>
                    <a:cs typeface="Times New Roman" panose="02020603050405020304" pitchFamily="18" charset="0"/>
                  </a:rPr>
                </a:br>
                <a:r>
                  <a:rPr lang="sv-SE" b="1" dirty="0">
                    <a:solidFill>
                      <a:srgbClr val="FF0000"/>
                    </a:solidFill>
                    <a:latin typeface="Times New Roman" panose="02020603050405020304" pitchFamily="18" charset="0"/>
                    <a:cs typeface="Times New Roman" panose="02020603050405020304" pitchFamily="18" charset="0"/>
                  </a:rPr>
                  <a:t/>
                </a:r>
                <a:br>
                  <a:rPr lang="sv-SE" b="1" dirty="0">
                    <a:solidFill>
                      <a:srgbClr val="FF0000"/>
                    </a:solidFill>
                    <a:latin typeface="Times New Roman" panose="02020603050405020304" pitchFamily="18" charset="0"/>
                    <a:cs typeface="Times New Roman" panose="02020603050405020304" pitchFamily="18" charset="0"/>
                  </a:rPr>
                </a:br>
                <a:r>
                  <a:rPr lang="sv-SE" b="1" dirty="0">
                    <a:solidFill>
                      <a:srgbClr val="FF0000"/>
                    </a:solidFill>
                    <a:latin typeface="Times New Roman" panose="02020603050405020304" pitchFamily="18" charset="0"/>
                    <a:cs typeface="Times New Roman" panose="02020603050405020304" pitchFamily="18" charset="0"/>
                  </a:rPr>
                  <a:t>the marginal </a:t>
                </a:r>
                <a:r>
                  <a:rPr lang="sv-SE" b="1" dirty="0" err="1">
                    <a:solidFill>
                      <a:srgbClr val="FF0000"/>
                    </a:solidFill>
                    <a:latin typeface="Times New Roman" panose="02020603050405020304" pitchFamily="18" charset="0"/>
                    <a:cs typeface="Times New Roman" panose="02020603050405020304" pitchFamily="18" charset="0"/>
                  </a:rPr>
                  <a:t>cost</a:t>
                </a:r>
                <a:r>
                  <a:rPr lang="sv-SE" b="1" dirty="0">
                    <a:solidFill>
                      <a:srgbClr val="FF0000"/>
                    </a:solidFill>
                    <a:latin typeface="Times New Roman" panose="02020603050405020304" pitchFamily="18" charset="0"/>
                    <a:cs typeface="Times New Roman" panose="02020603050405020304" pitchFamily="18" charset="0"/>
                  </a:rPr>
                  <a:t> </a:t>
                </a:r>
                <a:r>
                  <a:rPr lang="sv-SE" b="1" dirty="0" err="1">
                    <a:solidFill>
                      <a:srgbClr val="FF0000"/>
                    </a:solidFill>
                    <a:latin typeface="Times New Roman" panose="02020603050405020304" pitchFamily="18" charset="0"/>
                    <a:cs typeface="Times New Roman" panose="02020603050405020304" pitchFamily="18" charset="0"/>
                  </a:rPr>
                  <a:t>of</a:t>
                </a:r>
                <a:r>
                  <a:rPr lang="sv-SE" b="1" dirty="0">
                    <a:solidFill>
                      <a:srgbClr val="FF0000"/>
                    </a:solidFill>
                    <a:latin typeface="Times New Roman" panose="02020603050405020304" pitchFamily="18" charset="0"/>
                    <a:cs typeface="Times New Roman" panose="02020603050405020304" pitchFamily="18" charset="0"/>
                  </a:rPr>
                  <a:t> </a:t>
                </a:r>
                <a:r>
                  <a:rPr lang="sv-SE" b="1" dirty="0" err="1">
                    <a:solidFill>
                      <a:srgbClr val="FF0000"/>
                    </a:solidFill>
                    <a:latin typeface="Times New Roman" panose="02020603050405020304" pitchFamily="18" charset="0"/>
                    <a:cs typeface="Times New Roman" panose="02020603050405020304" pitchFamily="18" charset="0"/>
                  </a:rPr>
                  <a:t>energy</a:t>
                </a:r>
                <a:r>
                  <a:rPr lang="sv-SE" b="1" dirty="0">
                    <a:solidFill>
                      <a:srgbClr val="FF0000"/>
                    </a:solidFill>
                    <a:latin typeface="Times New Roman" panose="02020603050405020304" pitchFamily="18" charset="0"/>
                    <a:cs typeface="Times New Roman" panose="02020603050405020304" pitchFamily="18" charset="0"/>
                  </a:rPr>
                  <a:t> input </a:t>
                </a:r>
                <a:r>
                  <a:rPr lang="sv-SE" b="1" dirty="0" err="1" smtClean="0">
                    <a:solidFill>
                      <a:srgbClr val="FF0000"/>
                    </a:solidFill>
                    <a:latin typeface="Times New Roman" panose="02020603050405020304" pitchFamily="18" charset="0"/>
                    <a:cs typeface="Times New Roman" panose="02020603050405020304" pitchFamily="18" charset="0"/>
                  </a:rPr>
                  <a:t>increases</a:t>
                </a:r>
                <a:r>
                  <a:rPr lang="sv-SE" b="1" dirty="0" smtClean="0">
                    <a:solidFill>
                      <a:srgbClr val="FF0000"/>
                    </a:solidFill>
                    <a:latin typeface="Times New Roman" panose="02020603050405020304" pitchFamily="18" charset="0"/>
                    <a:cs typeface="Times New Roman" panose="02020603050405020304" pitchFamily="18" charset="0"/>
                  </a:rPr>
                  <a:t>. </a:t>
                </a:r>
                <a:r>
                  <a:rPr lang="sv-SE" b="1" dirty="0">
                    <a:solidFill>
                      <a:srgbClr val="FF0000"/>
                    </a:solidFill>
                    <a:latin typeface="Times New Roman" panose="02020603050405020304" pitchFamily="18" charset="0"/>
                    <a:cs typeface="Times New Roman" panose="02020603050405020304" pitchFamily="18" charset="0"/>
                  </a:rPr>
                  <a:t/>
                </a:r>
                <a:br>
                  <a:rPr lang="sv-SE" b="1" dirty="0">
                    <a:solidFill>
                      <a:srgbClr val="FF0000"/>
                    </a:solidFill>
                    <a:latin typeface="Times New Roman" panose="02020603050405020304" pitchFamily="18" charset="0"/>
                    <a:cs typeface="Times New Roman" panose="02020603050405020304" pitchFamily="18" charset="0"/>
                  </a:rPr>
                </a:br>
                <a:endParaRPr lang="sv-SE" dirty="0"/>
              </a:p>
              <a:p>
                <a:endParaRPr lang="sv-SE" dirty="0"/>
              </a:p>
            </p:txBody>
          </p:sp>
        </mc:Choice>
        <mc:Fallback>
          <p:sp>
            <p:nvSpPr>
              <p:cNvPr id="8" name="Platshållare för innehåll 7"/>
              <p:cNvSpPr>
                <a:spLocks noGrp="1" noRot="1" noChangeAspect="1" noMove="1" noResize="1" noEditPoints="1" noAdjustHandles="1" noChangeArrowheads="1" noChangeShapeType="1" noTextEdit="1"/>
              </p:cNvSpPr>
              <p:nvPr>
                <p:ph idx="1"/>
              </p:nvPr>
            </p:nvSpPr>
            <p:spPr>
              <a:xfrm>
                <a:off x="279400" y="270014"/>
                <a:ext cx="5893464" cy="6024493"/>
              </a:xfrm>
              <a:blipFill rotWithShape="0">
                <a:blip r:embed="rId5"/>
                <a:stretch>
                  <a:fillRect l="-2172" t="-1719" r="-1448"/>
                </a:stretch>
              </a:blipFill>
            </p:spPr>
            <p:txBody>
              <a:bodyPr/>
              <a:lstStyle/>
              <a:p>
                <a:r>
                  <a:rPr lang="sv-SE">
                    <a:noFill/>
                  </a:rPr>
                  <a:t> </a:t>
                </a:r>
              </a:p>
            </p:txBody>
          </p:sp>
        </mc:Fallback>
      </mc:AlternateContent>
    </p:spTree>
    <p:extLst>
      <p:ext uri="{BB962C8B-B14F-4D97-AF65-F5344CB8AC3E}">
        <p14:creationId xmlns:p14="http://schemas.microsoft.com/office/powerpoint/2010/main" val="28210405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45</a:t>
            </a:fld>
            <a:endParaRPr lang="sv-SE"/>
          </a:p>
        </p:txBody>
      </p:sp>
      <mc:AlternateContent xmlns:mc="http://schemas.openxmlformats.org/markup-compatibility/2006" xmlns:a14="http://schemas.microsoft.com/office/drawing/2010/main">
        <mc:Choice Requires="a14">
          <p:sp>
            <p:nvSpPr>
              <p:cNvPr id="3" name="Rektangel 2"/>
              <p:cNvSpPr/>
              <p:nvPr/>
            </p:nvSpPr>
            <p:spPr>
              <a:xfrm>
                <a:off x="635000" y="355600"/>
                <a:ext cx="10718800" cy="5965992"/>
              </a:xfrm>
              <a:prstGeom prst="rect">
                <a:avLst/>
              </a:prstGeom>
            </p:spPr>
            <p:txBody>
              <a:bodyPr wrap="square">
                <a:spAutoFit/>
              </a:bodyPr>
              <a:lstStyle/>
              <a:p>
                <a:pPr>
                  <a:lnSpc>
                    <a:spcPct val="107000"/>
                  </a:lnSpc>
                  <a:spcAft>
                    <a:spcPts val="800"/>
                  </a:spcAft>
                </a:pPr>
                <a:r>
                  <a:rPr lang="en-US" sz="3600" b="1" dirty="0" smtClean="0">
                    <a:solidFill>
                      <a:schemeClr val="accent5">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The derivatives of </a:t>
                </a:r>
                <a14:m>
                  <m:oMath xmlns:m="http://schemas.openxmlformats.org/officeDocument/2006/math">
                    <m:sSup>
                      <m:sSupPr>
                        <m:ctrlPr>
                          <a:rPr lang="sv-SE" sz="3600" b="1" i="1">
                            <a:solidFill>
                              <a:schemeClr val="accent5">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b="1" i="1">
                            <a:solidFill>
                              <a:schemeClr val="accent5">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𝑭</m:t>
                        </m:r>
                      </m:e>
                      <m:sup>
                        <m:r>
                          <a:rPr lang="en-US" sz="3600" b="1" i="1">
                            <a:solidFill>
                              <a:schemeClr val="accent5">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3600" b="1" i="1">
                        <a:solidFill>
                          <a:schemeClr val="accent5">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sv-SE" sz="3600" b="1" i="1">
                            <a:solidFill>
                              <a:schemeClr val="accent5">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b="1" i="1">
                            <a:solidFill>
                              <a:schemeClr val="accent5">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𝒉</m:t>
                        </m:r>
                      </m:e>
                      <m:sup>
                        <m:r>
                          <a:rPr lang="en-US" sz="3600" b="1" i="1">
                            <a:solidFill>
                              <a:schemeClr val="accent5">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3600" b="1" i="1">
                        <a:solidFill>
                          <a:schemeClr val="accent5">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𝒂𝒏𝒅</m:t>
                    </m:r>
                    <m:r>
                      <a:rPr lang="en-US" sz="3600" b="1" i="1">
                        <a:solidFill>
                          <a:schemeClr val="accent5">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sv-SE" sz="3600" b="1" i="1">
                            <a:solidFill>
                              <a:schemeClr val="accent5">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b="1" i="1">
                            <a:solidFill>
                              <a:schemeClr val="accent5">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𝝀</m:t>
                        </m:r>
                      </m:e>
                      <m:sup>
                        <m:r>
                          <a:rPr lang="en-US" sz="3600" b="1" i="1">
                            <a:solidFill>
                              <a:schemeClr val="accent5">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oMath>
                </a14:m>
                <a:r>
                  <a:rPr lang="en-US" sz="3600" b="1" dirty="0">
                    <a:solidFill>
                      <a:schemeClr val="accent5">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 with respect to </a:t>
                </a:r>
                <a14:m>
                  <m:oMath xmlns:m="http://schemas.openxmlformats.org/officeDocument/2006/math">
                    <m:sSub>
                      <m:sSubPr>
                        <m:ctrlPr>
                          <a:rPr lang="sv-SE" sz="36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𝜶</m:t>
                        </m:r>
                      </m:e>
                      <m:sub>
                        <m:r>
                          <a:rPr lang="en-US" sz="3600" b="1" i="1">
                            <a:solidFill>
                              <a:schemeClr val="accent5">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𝒉</m:t>
                        </m:r>
                      </m:sub>
                    </m:sSub>
                  </m:oMath>
                </a14:m>
                <a:r>
                  <a:rPr lang="en-US" sz="3600" b="1" dirty="0">
                    <a:solidFill>
                      <a:schemeClr val="accent5">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600" b="1" dirty="0" smtClean="0">
                    <a:solidFill>
                      <a:schemeClr val="accent5">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are:</a:t>
                </a:r>
                <a:endParaRPr lang="sv-SE" sz="36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6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e>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Sub>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𝟎</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e>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
                                        </m:e>
                                      </m:m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𝑮</m:t>
                                                    </m:r>
                                                  </m:sub>
                                                </m:sSub>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e>
                                            </m:mr>
                                          </m:m>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
                                        </m:e>
                                      </m:mr>
                                    </m:m>
                                  </m:e>
                                </m:mr>
                              </m:m>
                            </m:e>
                          </m:d>
                        </m:num>
                        <m:den>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𝑫</m:t>
                                    </m:r>
                                  </m:e>
                                </m:mr>
                              </m:m>
                            </m:e>
                          </m:d>
                        </m:den>
                      </m:f>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36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𝑭</m:t>
                              </m:r>
                            </m:e>
                            <m:sup>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𝒉</m:t>
                              </m:r>
                            </m:sub>
                          </m:sSub>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𝑮</m:t>
                              </m:r>
                            </m:sub>
                          </m:sSub>
                        </m:num>
                        <m:den>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&gt;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ktangel 2"/>
              <p:cNvSpPr>
                <a:spLocks noRot="1" noChangeAspect="1" noMove="1" noResize="1" noEditPoints="1" noAdjustHandles="1" noChangeArrowheads="1" noChangeShapeType="1" noTextEdit="1"/>
              </p:cNvSpPr>
              <p:nvPr/>
            </p:nvSpPr>
            <p:spPr>
              <a:xfrm>
                <a:off x="635000" y="355600"/>
                <a:ext cx="10718800" cy="5965992"/>
              </a:xfrm>
              <a:prstGeom prst="rect">
                <a:avLst/>
              </a:prstGeom>
              <a:blipFill rotWithShape="0">
                <a:blip r:embed="rId2"/>
                <a:stretch>
                  <a:fillRect l="-1706" t="-1328" r="-966"/>
                </a:stretch>
              </a:blipFill>
            </p:spPr>
            <p:txBody>
              <a:bodyPr/>
              <a:lstStyle/>
              <a:p>
                <a:r>
                  <a:rPr lang="sv-SE">
                    <a:noFill/>
                  </a:rPr>
                  <a:t> </a:t>
                </a:r>
              </a:p>
            </p:txBody>
          </p:sp>
        </mc:Fallback>
      </mc:AlternateContent>
    </p:spTree>
    <p:extLst>
      <p:ext uri="{BB962C8B-B14F-4D97-AF65-F5344CB8AC3E}">
        <p14:creationId xmlns:p14="http://schemas.microsoft.com/office/powerpoint/2010/main" val="39579754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46</a:t>
            </a:fld>
            <a:endParaRPr lang="sv-SE"/>
          </a:p>
        </p:txBody>
      </p:sp>
      <mc:AlternateContent xmlns:mc="http://schemas.openxmlformats.org/markup-compatibility/2006" xmlns:a14="http://schemas.microsoft.com/office/drawing/2010/main">
        <mc:Choice Requires="a14">
          <p:sp>
            <p:nvSpPr>
              <p:cNvPr id="3" name="Rektangel 2"/>
              <p:cNvSpPr/>
              <p:nvPr/>
            </p:nvSpPr>
            <p:spPr>
              <a:xfrm>
                <a:off x="1803400" y="1016000"/>
                <a:ext cx="7340600" cy="4799391"/>
              </a:xfrm>
              <a:prstGeom prst="rect">
                <a:avLst/>
              </a:prstGeom>
            </p:spPr>
            <p:txBody>
              <a:bodyPr wrap="square">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e>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Sub>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e>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
                                        </m:e>
                                      </m:m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e>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e>
                                            </m:mr>
                                          </m:m>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𝑮</m:t>
                                              </m:r>
                                            </m:sub>
                                          </m:sSub>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
                                        </m:e>
                                      </m:mr>
                                    </m:m>
                                  </m:e>
                                </m:mr>
                              </m:m>
                            </m:e>
                          </m:d>
                        </m:num>
                        <m:den>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𝑫</m:t>
                                    </m:r>
                                  </m:e>
                                </m:mr>
                              </m:m>
                            </m:e>
                          </m:d>
                        </m:den>
                      </m:f>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36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𝒉</m:t>
                              </m:r>
                            </m:e>
                            <m:sup>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𝒉</m:t>
                              </m:r>
                            </m:sub>
                          </m:sSub>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𝑮</m:t>
                              </m:r>
                            </m:sub>
                          </m:sSub>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num>
                        <m:den>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&lt;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ktangel 2"/>
              <p:cNvSpPr>
                <a:spLocks noRot="1" noChangeAspect="1" noMove="1" noResize="1" noEditPoints="1" noAdjustHandles="1" noChangeArrowheads="1" noChangeShapeType="1" noTextEdit="1"/>
              </p:cNvSpPr>
              <p:nvPr/>
            </p:nvSpPr>
            <p:spPr>
              <a:xfrm>
                <a:off x="1803400" y="1016000"/>
                <a:ext cx="7340600" cy="4799391"/>
              </a:xfrm>
              <a:prstGeom prst="rect">
                <a:avLst/>
              </a:prstGeom>
              <a:blipFill rotWithShape="0">
                <a:blip r:embed="rId2"/>
                <a:stretch>
                  <a:fillRect/>
                </a:stretch>
              </a:blipFill>
            </p:spPr>
            <p:txBody>
              <a:bodyPr/>
              <a:lstStyle/>
              <a:p>
                <a:r>
                  <a:rPr lang="sv-SE">
                    <a:noFill/>
                  </a:rPr>
                  <a:t> </a:t>
                </a:r>
              </a:p>
            </p:txBody>
          </p:sp>
        </mc:Fallback>
      </mc:AlternateContent>
    </p:spTree>
    <p:extLst>
      <p:ext uri="{BB962C8B-B14F-4D97-AF65-F5344CB8AC3E}">
        <p14:creationId xmlns:p14="http://schemas.microsoft.com/office/powerpoint/2010/main" val="31492928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47</a:t>
            </a:fld>
            <a:endParaRPr lang="sv-SE"/>
          </a:p>
        </p:txBody>
      </p:sp>
      <mc:AlternateContent xmlns:mc="http://schemas.openxmlformats.org/markup-compatibility/2006" xmlns:a14="http://schemas.microsoft.com/office/drawing/2010/main">
        <mc:Choice Requires="a14">
          <p:sp>
            <p:nvSpPr>
              <p:cNvPr id="3" name="Rektangel 2"/>
              <p:cNvSpPr/>
              <p:nvPr/>
            </p:nvSpPr>
            <p:spPr>
              <a:xfrm>
                <a:off x="1308100" y="939800"/>
                <a:ext cx="8382000" cy="4831900"/>
              </a:xfrm>
              <a:prstGeom prst="rect">
                <a:avLst/>
              </a:prstGeom>
            </p:spPr>
            <p:txBody>
              <a:bodyPr wrap="square">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𝝀</m:t>
                              </m:r>
                            </m:e>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Sub>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𝟏</m:t>
                                                </m:r>
                                              </m:e>
                                            </m:m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e>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mr>
                                          </m:m>
                                        </m:e>
                                      </m:mr>
                                      <m:mr>
                                        <m:e>
                                          <m:m>
                                            <m:mPr>
                                              <m:mcs>
                                                <m:mc>
                                                  <m:mcPr>
                                                    <m:count m:val="2"/>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      </m:t>
                                                </m:r>
                                                <m: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t>𝟎</m:t>
                                                </m:r>
                                              </m:e>
                                              <m:e>
                                                <m:r>
                                                  <a:rPr lang="sv-SE" sz="3600" b="1"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𝝅</m:t>
                                                    </m:r>
                                                  </m:sub>
                                                </m:sSub>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e>
                                            </m:mr>
                                          </m:m>
                                        </m:e>
                                        <m:e>
                                          <m:m>
                                            <m:mPr>
                                              <m:mcs>
                                                <m:mc>
                                                  <m:mcPr>
                                                    <m:count m:val="1"/>
                                                    <m:mcJc m:val="center"/>
                                                  </m:mcPr>
                                                </m:mc>
                                              </m:mcs>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mPr>
                                            <m:mr>
                                              <m:e>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𝑮</m:t>
                                                    </m:r>
                                                  </m:sub>
                                                </m:sSub>
                                              </m:e>
                                            </m:mr>
                                          </m:m>
                                        </m:e>
                                      </m:mr>
                                    </m:m>
                                  </m:e>
                                </m:mr>
                              </m:m>
                            </m:e>
                          </m:d>
                        </m:num>
                        <m:den>
                          <m:d>
                            <m:dPr>
                              <m:begChr m:val="|"/>
                              <m:endChr m:val="|"/>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mPr>
                                <m:m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𝑫</m:t>
                                    </m:r>
                                  </m:e>
                                </m:mr>
                              </m:m>
                            </m:e>
                          </m:d>
                        </m:den>
                      </m:f>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36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𝝀</m:t>
                              </m:r>
                            </m:e>
                            <m:sup>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𝒉</m:t>
                              </m:r>
                            </m:sub>
                          </m:sSub>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fPr>
                        <m:num>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sSub>
                            <m:sSub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𝑮</m:t>
                              </m:r>
                            </m:sub>
                          </m:sSub>
                        </m:num>
                        <m:den>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effectLst/>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effectLst/>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effectLst/>
                                  <a:latin typeface="Cambria Math" panose="02040503050406030204" pitchFamily="18" charset="0"/>
                                  <a:ea typeface="Calibri" panose="020F0502020204030204" pitchFamily="34" charset="0"/>
                                  <a:cs typeface="Times New Roman" panose="02020603050405020304" pitchFamily="18" charset="0"/>
                                </a:rPr>
                                <m:t>′′</m:t>
                              </m:r>
                            </m:sup>
                          </m:sSubSup>
                        </m:den>
                      </m:f>
                      <m:r>
                        <a:rPr lang="sv-SE" sz="3600" b="1" i="1">
                          <a:effectLst/>
                          <a:latin typeface="Cambria Math" panose="02040503050406030204" pitchFamily="18" charset="0"/>
                          <a:ea typeface="Calibri" panose="020F0502020204030204" pitchFamily="34" charset="0"/>
                          <a:cs typeface="Times New Roman" panose="02020603050405020304" pitchFamily="18" charset="0"/>
                        </a:rPr>
                        <m:t>&gt;</m:t>
                      </m:r>
                      <m:r>
                        <a:rPr lang="sv-SE" sz="3600" b="1" i="1">
                          <a:effectLst/>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ktangel 2"/>
              <p:cNvSpPr>
                <a:spLocks noRot="1" noChangeAspect="1" noMove="1" noResize="1" noEditPoints="1" noAdjustHandles="1" noChangeArrowheads="1" noChangeShapeType="1" noTextEdit="1"/>
              </p:cNvSpPr>
              <p:nvPr/>
            </p:nvSpPr>
            <p:spPr>
              <a:xfrm>
                <a:off x="1308100" y="939800"/>
                <a:ext cx="8382000" cy="4831900"/>
              </a:xfrm>
              <a:prstGeom prst="rect">
                <a:avLst/>
              </a:prstGeom>
              <a:blipFill rotWithShape="0">
                <a:blip r:embed="rId2"/>
                <a:stretch>
                  <a:fillRect/>
                </a:stretch>
              </a:blipFill>
            </p:spPr>
            <p:txBody>
              <a:bodyPr/>
              <a:lstStyle/>
              <a:p>
                <a:r>
                  <a:rPr lang="sv-SE">
                    <a:noFill/>
                  </a:rPr>
                  <a:t> </a:t>
                </a:r>
              </a:p>
            </p:txBody>
          </p:sp>
        </mc:Fallback>
      </mc:AlternateContent>
    </p:spTree>
    <p:extLst>
      <p:ext uri="{BB962C8B-B14F-4D97-AF65-F5344CB8AC3E}">
        <p14:creationId xmlns:p14="http://schemas.microsoft.com/office/powerpoint/2010/main" val="16185322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F7C3FE0-6EB4-418C-82E7-2F09A4F41151}" type="slidenum">
              <a:rPr lang="sv-SE" smtClean="0">
                <a:solidFill>
                  <a:prstClr val="black">
                    <a:tint val="75000"/>
                  </a:prstClr>
                </a:solidFill>
              </a:rPr>
              <a:pPr/>
              <a:t>48</a:t>
            </a:fld>
            <a:endParaRPr lang="sv-SE">
              <a:solidFill>
                <a:prstClr val="black">
                  <a:tint val="75000"/>
                </a:prstClr>
              </a:solidFill>
            </a:endParaRPr>
          </a:p>
        </p:txBody>
      </p:sp>
      <mc:AlternateContent xmlns:mc="http://schemas.openxmlformats.org/markup-compatibility/2006" xmlns:a14="http://schemas.microsoft.com/office/drawing/2010/main">
        <mc:Choice Requires="a14">
          <p:sp>
            <p:nvSpPr>
              <p:cNvPr id="3" name="Rektangel 2"/>
              <p:cNvSpPr/>
              <p:nvPr/>
            </p:nvSpPr>
            <p:spPr>
              <a:xfrm>
                <a:off x="6709921" y="1754406"/>
                <a:ext cx="5172955" cy="1463349"/>
              </a:xfrm>
              <a:prstGeom prst="rect">
                <a:avLst/>
              </a:prstGeom>
            </p:spPr>
            <p:txBody>
              <a:bodyPr wrap="non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𝑭</m:t>
                              </m:r>
                            </m:e>
                            <m:sup>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𝒉</m:t>
                              </m:r>
                            </m:sub>
                          </m:sSub>
                        </m:den>
                      </m:f>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𝑮</m:t>
                              </m:r>
                            </m:sub>
                          </m:sSub>
                        </m:num>
                        <m:den>
                          <m:sSub>
                            <m:sSub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𝝅</m:t>
                              </m:r>
                            </m:sub>
                          </m:s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en>
                      </m:f>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6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ktangel 2"/>
              <p:cNvSpPr>
                <a:spLocks noRot="1" noChangeAspect="1" noMove="1" noResize="1" noEditPoints="1" noAdjustHandles="1" noChangeArrowheads="1" noChangeShapeType="1" noTextEdit="1"/>
              </p:cNvSpPr>
              <p:nvPr/>
            </p:nvSpPr>
            <p:spPr>
              <a:xfrm>
                <a:off x="6709921" y="1754406"/>
                <a:ext cx="5172955" cy="1463349"/>
              </a:xfrm>
              <a:prstGeom prst="rect">
                <a:avLst/>
              </a:prstGeom>
              <a:blipFill rotWithShape="0">
                <a:blip r:embed="rId2"/>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6" name="Rektangel 5"/>
              <p:cNvSpPr/>
              <p:nvPr/>
            </p:nvSpPr>
            <p:spPr>
              <a:xfrm>
                <a:off x="6709921" y="3217755"/>
                <a:ext cx="5172955" cy="1463349"/>
              </a:xfrm>
              <a:prstGeom prst="rect">
                <a:avLst/>
              </a:prstGeom>
            </p:spPr>
            <p:txBody>
              <a:bodyPr wrap="non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𝒉</m:t>
                              </m:r>
                            </m:e>
                            <m:sup>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𝒉</m:t>
                              </m:r>
                            </m:sub>
                          </m:sSub>
                        </m:den>
                      </m:f>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sSub>
                            <m:sSub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𝑮</m:t>
                              </m:r>
                            </m:sub>
                          </m:s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num>
                        <m:den>
                          <m:sSub>
                            <m:sSub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𝝅</m:t>
                              </m:r>
                            </m:sub>
                          </m:s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en>
                      </m:f>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&lt;</m:t>
                      </m:r>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6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ktangel 5"/>
              <p:cNvSpPr>
                <a:spLocks noRot="1" noChangeAspect="1" noMove="1" noResize="1" noEditPoints="1" noAdjustHandles="1" noChangeArrowheads="1" noChangeShapeType="1" noTextEdit="1"/>
              </p:cNvSpPr>
              <p:nvPr/>
            </p:nvSpPr>
            <p:spPr>
              <a:xfrm>
                <a:off x="6709921" y="3217755"/>
                <a:ext cx="5172955" cy="1463349"/>
              </a:xfrm>
              <a:prstGeom prst="rect">
                <a:avLst/>
              </a:prstGeom>
              <a:blipFill rotWithShape="0">
                <a:blip r:embed="rId3"/>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7" name="Rektangel 6"/>
              <p:cNvSpPr/>
              <p:nvPr/>
            </p:nvSpPr>
            <p:spPr>
              <a:xfrm>
                <a:off x="6709921" y="4681104"/>
                <a:ext cx="4256102" cy="1495859"/>
              </a:xfrm>
              <a:prstGeom prst="rect">
                <a:avLst/>
              </a:prstGeom>
            </p:spPr>
            <p:txBody>
              <a:bodyPr wrap="non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sSup>
                            <m:sSup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𝝀</m:t>
                              </m:r>
                            </m:e>
                            <m:sup>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sup>
                          </m:sSup>
                        </m:num>
                        <m:den>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sSub>
                            <m:sSubPr>
                              <m:ctrlP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𝜶</m:t>
                              </m:r>
                            </m:e>
                            <m:sub>
                              <m:r>
                                <a:rPr lang="sv-SE"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𝒉</m:t>
                              </m:r>
                            </m:sub>
                          </m:sSub>
                        </m:den>
                      </m:f>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sSub>
                            <m:sSub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𝒌</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𝑮</m:t>
                              </m:r>
                            </m:sub>
                          </m:sSub>
                        </m:num>
                        <m:den>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𝒉</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𝑭</m:t>
                              </m:r>
                            </m:sub>
                            <m:sup>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bSup>
                        </m:den>
                      </m:f>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
                        <a:rPr lang="sv-SE" sz="36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sv-SE" sz="36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ktangel 6"/>
              <p:cNvSpPr>
                <a:spLocks noRot="1" noChangeAspect="1" noMove="1" noResize="1" noEditPoints="1" noAdjustHandles="1" noChangeArrowheads="1" noChangeShapeType="1" noTextEdit="1"/>
              </p:cNvSpPr>
              <p:nvPr/>
            </p:nvSpPr>
            <p:spPr>
              <a:xfrm>
                <a:off x="6709921" y="4681104"/>
                <a:ext cx="4256102" cy="1495859"/>
              </a:xfrm>
              <a:prstGeom prst="rect">
                <a:avLst/>
              </a:prstGeom>
              <a:blipFill rotWithShape="0">
                <a:blip r:embed="rId4"/>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8" name="Platshållare för innehåll 7"/>
              <p:cNvSpPr>
                <a:spLocks noGrp="1"/>
              </p:cNvSpPr>
              <p:nvPr>
                <p:ph idx="1"/>
              </p:nvPr>
            </p:nvSpPr>
            <p:spPr>
              <a:xfrm>
                <a:off x="406400" y="628114"/>
                <a:ext cx="5787488" cy="5684594"/>
              </a:xfrm>
              <a:solidFill>
                <a:srgbClr val="FFFF00"/>
              </a:solidFill>
            </p:spPr>
            <p:txBody>
              <a:bodyPr>
                <a:normAutofit fontScale="92500" lnSpcReduction="10000"/>
              </a:bodyPr>
              <a:lstStyle/>
              <a:p>
                <a:pPr marL="0" indent="0">
                  <a:buNone/>
                </a:pPr>
                <a:r>
                  <a:rPr lang="sv-SE" b="1" dirty="0">
                    <a:latin typeface="Times New Roman" panose="02020603050405020304" pitchFamily="18" charset="0"/>
                    <a:cs typeface="Times New Roman" panose="02020603050405020304" pitchFamily="18" charset="0"/>
                  </a:rPr>
                  <a:t>If the </a:t>
                </a:r>
                <a:r>
                  <a:rPr lang="sv-SE" b="1" dirty="0" smtClean="0">
                    <a:latin typeface="Times New Roman" panose="02020603050405020304" pitchFamily="18" charset="0"/>
                    <a:cs typeface="Times New Roman" panose="02020603050405020304" pitchFamily="18" charset="0"/>
                  </a:rPr>
                  <a:t>CO2 emissions from </a:t>
                </a:r>
                <a:r>
                  <a:rPr lang="sv-SE" b="1" dirty="0" err="1" smtClean="0">
                    <a:latin typeface="Times New Roman" panose="02020603050405020304" pitchFamily="18" charset="0"/>
                    <a:cs typeface="Times New Roman" panose="02020603050405020304" pitchFamily="18" charset="0"/>
                  </a:rPr>
                  <a:t>forest</a:t>
                </a:r>
                <a:r>
                  <a:rPr lang="sv-SE" b="1" dirty="0" smtClean="0">
                    <a:latin typeface="Times New Roman" panose="02020603050405020304" pitchFamily="18" charset="0"/>
                    <a:cs typeface="Times New Roman" panose="02020603050405020304" pitchFamily="18" charset="0"/>
                  </a:rPr>
                  <a:t> operations (per </a:t>
                </a:r>
                <a:r>
                  <a:rPr lang="sv-SE" b="1" dirty="0" err="1" smtClean="0">
                    <a:latin typeface="Times New Roman" panose="02020603050405020304" pitchFamily="18" charset="0"/>
                    <a:cs typeface="Times New Roman" panose="02020603050405020304" pitchFamily="18" charset="0"/>
                  </a:rPr>
                  <a:t>unit</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decrease</a:t>
                </a:r>
                <a:r>
                  <a:rPr lang="sv-SE" b="1" dirty="0" smtClean="0">
                    <a:latin typeface="Times New Roman" panose="02020603050405020304" pitchFamily="18" charset="0"/>
                    <a:cs typeface="Times New Roman" panose="02020603050405020304" pitchFamily="18" charset="0"/>
                  </a:rPr>
                  <a:t>, (</a:t>
                </a:r>
                <a14:m>
                  <m:oMath xmlns:m="http://schemas.openxmlformats.org/officeDocument/2006/math">
                    <m:sSub>
                      <m:sSubPr>
                        <m:ctrlPr>
                          <a:rPr lang="sv-SE" b="1"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sv-SE"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𝜶</m:t>
                        </m:r>
                      </m:e>
                      <m:sub>
                        <m:r>
                          <a:rPr lang="sv-SE"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𝒉</m:t>
                        </m:r>
                      </m:sub>
                    </m:sSub>
                  </m:oMath>
                </a14:m>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may</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decrease</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thanks</a:t>
                </a:r>
                <a:r>
                  <a:rPr lang="sv-SE" b="1" dirty="0" smtClean="0">
                    <a:latin typeface="Times New Roman" panose="02020603050405020304" pitchFamily="18" charset="0"/>
                    <a:cs typeface="Times New Roman" panose="02020603050405020304" pitchFamily="18" charset="0"/>
                  </a:rPr>
                  <a:t> to </a:t>
                </a:r>
                <a:r>
                  <a:rPr lang="sv-SE" b="1" dirty="0" err="1" smtClean="0">
                    <a:latin typeface="Times New Roman" panose="02020603050405020304" pitchFamily="18" charset="0"/>
                    <a:cs typeface="Times New Roman" panose="02020603050405020304" pitchFamily="18" charset="0"/>
                  </a:rPr>
                  <a:t>more</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railways</a:t>
                </a:r>
                <a:r>
                  <a:rPr lang="sv-SE" b="1" dirty="0" smtClean="0">
                    <a:latin typeface="Times New Roman" panose="02020603050405020304" pitchFamily="18" charset="0"/>
                    <a:cs typeface="Times New Roman" panose="02020603050405020304" pitchFamily="18" charset="0"/>
                  </a:rPr>
                  <a:t> in </a:t>
                </a:r>
                <a:r>
                  <a:rPr lang="sv-SE" b="1" dirty="0" err="1" smtClean="0">
                    <a:latin typeface="Times New Roman" panose="02020603050405020304" pitchFamily="18" charset="0"/>
                    <a:cs typeface="Times New Roman" panose="02020603050405020304" pitchFamily="18" charset="0"/>
                  </a:rPr>
                  <a:t>remote</a:t>
                </a:r>
                <a:r>
                  <a:rPr lang="sv-SE" b="1" dirty="0" smtClean="0">
                    <a:latin typeface="Times New Roman" panose="02020603050405020304" pitchFamily="18" charset="0"/>
                    <a:cs typeface="Times New Roman" panose="02020603050405020304" pitchFamily="18" charset="0"/>
                  </a:rPr>
                  <a:t> areas etc.)</a:t>
                </a:r>
              </a:p>
              <a:p>
                <a:pPr marL="0" indent="0">
                  <a:buNone/>
                </a:pPr>
                <a:r>
                  <a:rPr lang="sv-SE" sz="1400" b="1" dirty="0">
                    <a:latin typeface="Times New Roman" panose="02020603050405020304" pitchFamily="18" charset="0"/>
                    <a:cs typeface="Times New Roman" panose="02020603050405020304" pitchFamily="18" charset="0"/>
                  </a:rPr>
                  <a:t/>
                </a:r>
                <a:br>
                  <a:rPr lang="sv-SE" sz="1400" b="1" dirty="0">
                    <a:latin typeface="Times New Roman" panose="02020603050405020304" pitchFamily="18" charset="0"/>
                    <a:cs typeface="Times New Roman" panose="02020603050405020304" pitchFamily="18" charset="0"/>
                  </a:rPr>
                </a:br>
                <a:r>
                  <a:rPr lang="sv-SE" b="1" dirty="0">
                    <a:solidFill>
                      <a:srgbClr val="0070C0"/>
                    </a:solidFill>
                    <a:latin typeface="Times New Roman" panose="02020603050405020304" pitchFamily="18" charset="0"/>
                    <a:cs typeface="Times New Roman" panose="02020603050405020304" pitchFamily="18" charset="0"/>
                  </a:rPr>
                  <a:t>the optimal </a:t>
                </a:r>
                <a:r>
                  <a:rPr lang="sv-SE" b="1" dirty="0" err="1">
                    <a:solidFill>
                      <a:srgbClr val="0070C0"/>
                    </a:solidFill>
                    <a:latin typeface="Times New Roman" panose="02020603050405020304" pitchFamily="18" charset="0"/>
                    <a:cs typeface="Times New Roman" panose="02020603050405020304" pitchFamily="18" charset="0"/>
                  </a:rPr>
                  <a:t>level</a:t>
                </a:r>
                <a:r>
                  <a:rPr lang="sv-SE" b="1" dirty="0">
                    <a:solidFill>
                      <a:srgbClr val="0070C0"/>
                    </a:solidFill>
                    <a:latin typeface="Times New Roman" panose="02020603050405020304" pitchFamily="18" charset="0"/>
                    <a:cs typeface="Times New Roman" panose="02020603050405020304" pitchFamily="18" charset="0"/>
                  </a:rPr>
                  <a:t> </a:t>
                </a:r>
                <a:r>
                  <a:rPr lang="sv-SE" b="1" dirty="0" err="1">
                    <a:solidFill>
                      <a:srgbClr val="0070C0"/>
                    </a:solidFill>
                    <a:latin typeface="Times New Roman" panose="02020603050405020304" pitchFamily="18" charset="0"/>
                    <a:cs typeface="Times New Roman" panose="02020603050405020304" pitchFamily="18" charset="0"/>
                  </a:rPr>
                  <a:t>of</a:t>
                </a:r>
                <a:r>
                  <a:rPr lang="sv-SE" b="1" dirty="0">
                    <a:solidFill>
                      <a:srgbClr val="0070C0"/>
                    </a:solidFill>
                    <a:latin typeface="Times New Roman" panose="02020603050405020304" pitchFamily="18" charset="0"/>
                    <a:cs typeface="Times New Roman" panose="02020603050405020304" pitchFamily="18" charset="0"/>
                  </a:rPr>
                  <a:t> fossil </a:t>
                </a:r>
                <a:r>
                  <a:rPr lang="sv-SE" b="1" dirty="0" err="1">
                    <a:solidFill>
                      <a:srgbClr val="0070C0"/>
                    </a:solidFill>
                    <a:latin typeface="Times New Roman" panose="02020603050405020304" pitchFamily="18" charset="0"/>
                    <a:cs typeface="Times New Roman" panose="02020603050405020304" pitchFamily="18" charset="0"/>
                  </a:rPr>
                  <a:t>energy</a:t>
                </a:r>
                <a:r>
                  <a:rPr lang="sv-SE" b="1" dirty="0">
                    <a:solidFill>
                      <a:srgbClr val="0070C0"/>
                    </a:solidFill>
                    <a:latin typeface="Times New Roman" panose="02020603050405020304" pitchFamily="18" charset="0"/>
                    <a:cs typeface="Times New Roman" panose="02020603050405020304" pitchFamily="18" charset="0"/>
                  </a:rPr>
                  <a:t> input </a:t>
                </a:r>
                <a:r>
                  <a:rPr lang="sv-SE" b="1" dirty="0" err="1" smtClean="0">
                    <a:solidFill>
                      <a:srgbClr val="0070C0"/>
                    </a:solidFill>
                    <a:latin typeface="Times New Roman" panose="02020603050405020304" pitchFamily="18" charset="0"/>
                    <a:cs typeface="Times New Roman" panose="02020603050405020304" pitchFamily="18" charset="0"/>
                  </a:rPr>
                  <a:t>decreases</a:t>
                </a:r>
                <a:r>
                  <a:rPr lang="sv-SE" b="1" dirty="0" smtClean="0">
                    <a:solidFill>
                      <a:srgbClr val="0070C0"/>
                    </a:solidFill>
                    <a:latin typeface="Times New Roman" panose="02020603050405020304" pitchFamily="18" charset="0"/>
                    <a:cs typeface="Times New Roman" panose="02020603050405020304" pitchFamily="18" charset="0"/>
                  </a:rPr>
                  <a:t>.</a:t>
                </a:r>
              </a:p>
              <a:p>
                <a:pPr marL="0" indent="0">
                  <a:buNone/>
                </a:pPr>
                <a:r>
                  <a:rPr lang="sv-SE" b="1" dirty="0">
                    <a:solidFill>
                      <a:srgbClr val="FF0000"/>
                    </a:solidFill>
                    <a:latin typeface="Times New Roman" panose="02020603050405020304" pitchFamily="18" charset="0"/>
                    <a:cs typeface="Times New Roman" panose="02020603050405020304" pitchFamily="18" charset="0"/>
                  </a:rPr>
                  <a:t/>
                </a:r>
                <a:br>
                  <a:rPr lang="sv-SE" b="1" dirty="0">
                    <a:solidFill>
                      <a:srgbClr val="FF0000"/>
                    </a:solidFill>
                    <a:latin typeface="Times New Roman" panose="02020603050405020304" pitchFamily="18" charset="0"/>
                    <a:cs typeface="Times New Roman" panose="02020603050405020304" pitchFamily="18" charset="0"/>
                  </a:rPr>
                </a:br>
                <a:r>
                  <a:rPr lang="sv-SE" b="1" dirty="0">
                    <a:solidFill>
                      <a:srgbClr val="FF0000"/>
                    </a:solidFill>
                    <a:latin typeface="Times New Roman" panose="02020603050405020304" pitchFamily="18" charset="0"/>
                    <a:cs typeface="Times New Roman" panose="02020603050405020304" pitchFamily="18" charset="0"/>
                  </a:rPr>
                  <a:t/>
                </a:r>
                <a:br>
                  <a:rPr lang="sv-SE" b="1" dirty="0">
                    <a:solidFill>
                      <a:srgbClr val="FF0000"/>
                    </a:solidFill>
                    <a:latin typeface="Times New Roman" panose="02020603050405020304" pitchFamily="18" charset="0"/>
                    <a:cs typeface="Times New Roman" panose="02020603050405020304" pitchFamily="18" charset="0"/>
                  </a:rPr>
                </a:br>
                <a:r>
                  <a:rPr lang="sv-SE" b="1" dirty="0">
                    <a:solidFill>
                      <a:srgbClr val="FF0000"/>
                    </a:solidFill>
                    <a:latin typeface="Times New Roman" panose="02020603050405020304" pitchFamily="18" charset="0"/>
                    <a:cs typeface="Times New Roman" panose="02020603050405020304" pitchFamily="18" charset="0"/>
                  </a:rPr>
                  <a:t>the optimal </a:t>
                </a:r>
                <a:r>
                  <a:rPr lang="sv-SE" b="1" dirty="0" err="1">
                    <a:solidFill>
                      <a:srgbClr val="FF0000"/>
                    </a:solidFill>
                    <a:latin typeface="Times New Roman" panose="02020603050405020304" pitchFamily="18" charset="0"/>
                    <a:cs typeface="Times New Roman" panose="02020603050405020304" pitchFamily="18" charset="0"/>
                  </a:rPr>
                  <a:t>level</a:t>
                </a:r>
                <a:r>
                  <a:rPr lang="sv-SE" b="1" dirty="0">
                    <a:solidFill>
                      <a:srgbClr val="FF0000"/>
                    </a:solidFill>
                    <a:latin typeface="Times New Roman" panose="02020603050405020304" pitchFamily="18" charset="0"/>
                    <a:cs typeface="Times New Roman" panose="02020603050405020304" pitchFamily="18" charset="0"/>
                  </a:rPr>
                  <a:t> </a:t>
                </a:r>
                <a:r>
                  <a:rPr lang="sv-SE" b="1" dirty="0" err="1">
                    <a:solidFill>
                      <a:srgbClr val="FF0000"/>
                    </a:solidFill>
                    <a:latin typeface="Times New Roman" panose="02020603050405020304" pitchFamily="18" charset="0"/>
                    <a:cs typeface="Times New Roman" panose="02020603050405020304" pitchFamily="18" charset="0"/>
                  </a:rPr>
                  <a:t>of</a:t>
                </a:r>
                <a:r>
                  <a:rPr lang="sv-SE" b="1" dirty="0">
                    <a:solidFill>
                      <a:srgbClr val="FF0000"/>
                    </a:solidFill>
                    <a:latin typeface="Times New Roman" panose="02020603050405020304" pitchFamily="18" charset="0"/>
                    <a:cs typeface="Times New Roman" panose="02020603050405020304" pitchFamily="18" charset="0"/>
                  </a:rPr>
                  <a:t> </a:t>
                </a:r>
                <a:r>
                  <a:rPr lang="sv-SE" b="1" dirty="0" err="1">
                    <a:solidFill>
                      <a:srgbClr val="FF0000"/>
                    </a:solidFill>
                    <a:latin typeface="Times New Roman" panose="02020603050405020304" pitchFamily="18" charset="0"/>
                    <a:cs typeface="Times New Roman" panose="02020603050405020304" pitchFamily="18" charset="0"/>
                  </a:rPr>
                  <a:t>forest</a:t>
                </a:r>
                <a:r>
                  <a:rPr lang="sv-SE" b="1" dirty="0">
                    <a:solidFill>
                      <a:srgbClr val="FF0000"/>
                    </a:solidFill>
                    <a:latin typeface="Times New Roman" panose="02020603050405020304" pitchFamily="18" charset="0"/>
                    <a:cs typeface="Times New Roman" panose="02020603050405020304" pitchFamily="18" charset="0"/>
                  </a:rPr>
                  <a:t> </a:t>
                </a:r>
                <a:r>
                  <a:rPr lang="sv-SE" b="1" dirty="0" err="1">
                    <a:solidFill>
                      <a:srgbClr val="FF0000"/>
                    </a:solidFill>
                    <a:latin typeface="Times New Roman" panose="02020603050405020304" pitchFamily="18" charset="0"/>
                    <a:cs typeface="Times New Roman" panose="02020603050405020304" pitchFamily="18" charset="0"/>
                  </a:rPr>
                  <a:t>energy</a:t>
                </a:r>
                <a:r>
                  <a:rPr lang="sv-SE" b="1" dirty="0">
                    <a:solidFill>
                      <a:srgbClr val="FF0000"/>
                    </a:solidFill>
                    <a:latin typeface="Times New Roman" panose="02020603050405020304" pitchFamily="18" charset="0"/>
                    <a:cs typeface="Times New Roman" panose="02020603050405020304" pitchFamily="18" charset="0"/>
                  </a:rPr>
                  <a:t> input </a:t>
                </a:r>
                <a:r>
                  <a:rPr lang="sv-SE" b="1" dirty="0" err="1" smtClean="0">
                    <a:solidFill>
                      <a:srgbClr val="FF0000"/>
                    </a:solidFill>
                    <a:latin typeface="Times New Roman" panose="02020603050405020304" pitchFamily="18" charset="0"/>
                    <a:cs typeface="Times New Roman" panose="02020603050405020304" pitchFamily="18" charset="0"/>
                  </a:rPr>
                  <a:t>increases</a:t>
                </a:r>
                <a:r>
                  <a:rPr lang="sv-SE" b="1" dirty="0" smtClean="0">
                    <a:solidFill>
                      <a:srgbClr val="FF0000"/>
                    </a:solidFill>
                    <a:latin typeface="Times New Roman" panose="02020603050405020304" pitchFamily="18" charset="0"/>
                    <a:cs typeface="Times New Roman" panose="02020603050405020304" pitchFamily="18" charset="0"/>
                  </a:rPr>
                  <a:t>.</a:t>
                </a:r>
              </a:p>
              <a:p>
                <a:pPr marL="0" indent="0">
                  <a:buNone/>
                </a:pPr>
                <a:r>
                  <a:rPr lang="sv-SE" b="1" dirty="0">
                    <a:solidFill>
                      <a:srgbClr val="FF0000"/>
                    </a:solidFill>
                    <a:latin typeface="Times New Roman" panose="02020603050405020304" pitchFamily="18" charset="0"/>
                    <a:cs typeface="Times New Roman" panose="02020603050405020304" pitchFamily="18" charset="0"/>
                  </a:rPr>
                  <a:t/>
                </a:r>
                <a:br>
                  <a:rPr lang="sv-SE" b="1" dirty="0">
                    <a:solidFill>
                      <a:srgbClr val="FF0000"/>
                    </a:solidFill>
                    <a:latin typeface="Times New Roman" panose="02020603050405020304" pitchFamily="18" charset="0"/>
                    <a:cs typeface="Times New Roman" panose="02020603050405020304" pitchFamily="18" charset="0"/>
                  </a:rPr>
                </a:br>
                <a:r>
                  <a:rPr lang="sv-SE" b="1" dirty="0">
                    <a:solidFill>
                      <a:srgbClr val="FF0000"/>
                    </a:solidFill>
                    <a:latin typeface="Times New Roman" panose="02020603050405020304" pitchFamily="18" charset="0"/>
                    <a:cs typeface="Times New Roman" panose="02020603050405020304" pitchFamily="18" charset="0"/>
                  </a:rPr>
                  <a:t/>
                </a:r>
                <a:br>
                  <a:rPr lang="sv-SE" b="1" dirty="0">
                    <a:solidFill>
                      <a:srgbClr val="FF0000"/>
                    </a:solidFill>
                    <a:latin typeface="Times New Roman" panose="02020603050405020304" pitchFamily="18" charset="0"/>
                    <a:cs typeface="Times New Roman" panose="02020603050405020304" pitchFamily="18" charset="0"/>
                  </a:rPr>
                </a:br>
                <a:r>
                  <a:rPr lang="sv-SE" b="1" dirty="0">
                    <a:solidFill>
                      <a:srgbClr val="0070C0"/>
                    </a:solidFill>
                    <a:latin typeface="Times New Roman" panose="02020603050405020304" pitchFamily="18" charset="0"/>
                    <a:cs typeface="Times New Roman" panose="02020603050405020304" pitchFamily="18" charset="0"/>
                  </a:rPr>
                  <a:t>the marginal </a:t>
                </a:r>
                <a:r>
                  <a:rPr lang="sv-SE" b="1" dirty="0" err="1">
                    <a:solidFill>
                      <a:srgbClr val="0070C0"/>
                    </a:solidFill>
                    <a:latin typeface="Times New Roman" panose="02020603050405020304" pitchFamily="18" charset="0"/>
                    <a:cs typeface="Times New Roman" panose="02020603050405020304" pitchFamily="18" charset="0"/>
                  </a:rPr>
                  <a:t>cost</a:t>
                </a:r>
                <a:r>
                  <a:rPr lang="sv-SE" b="1" dirty="0">
                    <a:solidFill>
                      <a:srgbClr val="0070C0"/>
                    </a:solidFill>
                    <a:latin typeface="Times New Roman" panose="02020603050405020304" pitchFamily="18" charset="0"/>
                    <a:cs typeface="Times New Roman" panose="02020603050405020304" pitchFamily="18" charset="0"/>
                  </a:rPr>
                  <a:t> </a:t>
                </a:r>
                <a:r>
                  <a:rPr lang="sv-SE" b="1" dirty="0" err="1">
                    <a:solidFill>
                      <a:srgbClr val="0070C0"/>
                    </a:solidFill>
                    <a:latin typeface="Times New Roman" panose="02020603050405020304" pitchFamily="18" charset="0"/>
                    <a:cs typeface="Times New Roman" panose="02020603050405020304" pitchFamily="18" charset="0"/>
                  </a:rPr>
                  <a:t>of</a:t>
                </a:r>
                <a:r>
                  <a:rPr lang="sv-SE" b="1" dirty="0">
                    <a:solidFill>
                      <a:srgbClr val="0070C0"/>
                    </a:solidFill>
                    <a:latin typeface="Times New Roman" panose="02020603050405020304" pitchFamily="18" charset="0"/>
                    <a:cs typeface="Times New Roman" panose="02020603050405020304" pitchFamily="18" charset="0"/>
                  </a:rPr>
                  <a:t> </a:t>
                </a:r>
                <a:r>
                  <a:rPr lang="sv-SE" b="1" dirty="0" err="1">
                    <a:solidFill>
                      <a:srgbClr val="0070C0"/>
                    </a:solidFill>
                    <a:latin typeface="Times New Roman" panose="02020603050405020304" pitchFamily="18" charset="0"/>
                    <a:cs typeface="Times New Roman" panose="02020603050405020304" pitchFamily="18" charset="0"/>
                  </a:rPr>
                  <a:t>energy</a:t>
                </a:r>
                <a:r>
                  <a:rPr lang="sv-SE" b="1" dirty="0">
                    <a:solidFill>
                      <a:srgbClr val="0070C0"/>
                    </a:solidFill>
                    <a:latin typeface="Times New Roman" panose="02020603050405020304" pitchFamily="18" charset="0"/>
                    <a:cs typeface="Times New Roman" panose="02020603050405020304" pitchFamily="18" charset="0"/>
                  </a:rPr>
                  <a:t> input </a:t>
                </a:r>
                <a:r>
                  <a:rPr lang="sv-SE" b="1" dirty="0" err="1" smtClean="0">
                    <a:solidFill>
                      <a:srgbClr val="0070C0"/>
                    </a:solidFill>
                    <a:latin typeface="Times New Roman" panose="02020603050405020304" pitchFamily="18" charset="0"/>
                    <a:cs typeface="Times New Roman" panose="02020603050405020304" pitchFamily="18" charset="0"/>
                  </a:rPr>
                  <a:t>decreases</a:t>
                </a:r>
                <a:r>
                  <a:rPr lang="sv-SE" b="1" dirty="0" smtClean="0">
                    <a:solidFill>
                      <a:srgbClr val="0070C0"/>
                    </a:solidFill>
                    <a:latin typeface="Times New Roman" panose="02020603050405020304" pitchFamily="18" charset="0"/>
                    <a:cs typeface="Times New Roman" panose="02020603050405020304" pitchFamily="18" charset="0"/>
                  </a:rPr>
                  <a:t>. </a:t>
                </a:r>
                <a:r>
                  <a:rPr lang="sv-SE" b="1" dirty="0">
                    <a:solidFill>
                      <a:srgbClr val="FF0000"/>
                    </a:solidFill>
                    <a:latin typeface="Times New Roman" panose="02020603050405020304" pitchFamily="18" charset="0"/>
                    <a:cs typeface="Times New Roman" panose="02020603050405020304" pitchFamily="18" charset="0"/>
                  </a:rPr>
                  <a:t/>
                </a:r>
                <a:br>
                  <a:rPr lang="sv-SE" b="1" dirty="0">
                    <a:solidFill>
                      <a:srgbClr val="FF0000"/>
                    </a:solidFill>
                    <a:latin typeface="Times New Roman" panose="02020603050405020304" pitchFamily="18" charset="0"/>
                    <a:cs typeface="Times New Roman" panose="02020603050405020304" pitchFamily="18" charset="0"/>
                  </a:rPr>
                </a:br>
                <a:endParaRPr lang="sv-SE" dirty="0"/>
              </a:p>
              <a:p>
                <a:endParaRPr lang="sv-SE" dirty="0"/>
              </a:p>
            </p:txBody>
          </p:sp>
        </mc:Choice>
        <mc:Fallback xmlns="">
          <p:sp>
            <p:nvSpPr>
              <p:cNvPr id="8" name="Platshållare för innehåll 7"/>
              <p:cNvSpPr>
                <a:spLocks noGrp="1" noRot="1" noChangeAspect="1" noMove="1" noResize="1" noEditPoints="1" noAdjustHandles="1" noChangeArrowheads="1" noChangeShapeType="1" noTextEdit="1"/>
              </p:cNvSpPr>
              <p:nvPr>
                <p:ph idx="1"/>
              </p:nvPr>
            </p:nvSpPr>
            <p:spPr>
              <a:xfrm>
                <a:off x="406400" y="628114"/>
                <a:ext cx="5787488" cy="5684594"/>
              </a:xfrm>
              <a:blipFill rotWithShape="0">
                <a:blip r:embed="rId5"/>
                <a:stretch>
                  <a:fillRect l="-1897" t="-2358" r="-738"/>
                </a:stretch>
              </a:blipFill>
            </p:spPr>
            <p:txBody>
              <a:bodyPr/>
              <a:lstStyle/>
              <a:p>
                <a:r>
                  <a:rPr lang="sv-SE">
                    <a:noFill/>
                  </a:rPr>
                  <a:t> </a:t>
                </a:r>
              </a:p>
            </p:txBody>
          </p:sp>
        </mc:Fallback>
      </mc:AlternateContent>
    </p:spTree>
    <p:extLst>
      <p:ext uri="{BB962C8B-B14F-4D97-AF65-F5344CB8AC3E}">
        <p14:creationId xmlns:p14="http://schemas.microsoft.com/office/powerpoint/2010/main" val="31810003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49</a:t>
            </a:fld>
            <a:endParaRPr lang="sv-SE"/>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188" y="0"/>
            <a:ext cx="8648330" cy="6858000"/>
          </a:xfrm>
          <a:prstGeom prst="rect">
            <a:avLst/>
          </a:prstGeom>
        </p:spPr>
      </p:pic>
      <p:sp>
        <p:nvSpPr>
          <p:cNvPr id="4" name="textruta 3"/>
          <p:cNvSpPr txBox="1"/>
          <p:nvPr/>
        </p:nvSpPr>
        <p:spPr>
          <a:xfrm>
            <a:off x="7385538" y="759655"/>
            <a:ext cx="3719095" cy="1077218"/>
          </a:xfrm>
          <a:prstGeom prst="rect">
            <a:avLst/>
          </a:prstGeom>
          <a:noFill/>
        </p:spPr>
        <p:txBody>
          <a:bodyPr wrap="none" rtlCol="0">
            <a:spAutoFit/>
          </a:bodyPr>
          <a:lstStyle/>
          <a:p>
            <a:r>
              <a:rPr lang="sv-SE" sz="3200" b="1" i="1" dirty="0" err="1" smtClean="0">
                <a:solidFill>
                  <a:srgbClr val="FFFF00"/>
                </a:solidFill>
                <a:latin typeface="Times New Roman" panose="02020603050405020304" pitchFamily="18" charset="0"/>
                <a:cs typeface="Times New Roman" panose="02020603050405020304" pitchFamily="18" charset="0"/>
              </a:rPr>
              <a:t>Now</a:t>
            </a:r>
            <a:r>
              <a:rPr lang="sv-SE" sz="3200" b="1" i="1" dirty="0" smtClean="0">
                <a:solidFill>
                  <a:srgbClr val="FFFF00"/>
                </a:solidFill>
                <a:latin typeface="Times New Roman" panose="02020603050405020304" pitchFamily="18" charset="0"/>
                <a:cs typeface="Times New Roman" panose="02020603050405020304" pitchFamily="18" charset="0"/>
              </a:rPr>
              <a:t>, </a:t>
            </a:r>
            <a:r>
              <a:rPr lang="sv-SE" sz="3200" b="1" i="1" dirty="0" err="1" smtClean="0">
                <a:solidFill>
                  <a:srgbClr val="FFFF00"/>
                </a:solidFill>
                <a:latin typeface="Times New Roman" panose="02020603050405020304" pitchFamily="18" charset="0"/>
                <a:cs typeface="Times New Roman" panose="02020603050405020304" pitchFamily="18" charset="0"/>
              </a:rPr>
              <a:t>we</a:t>
            </a:r>
            <a:r>
              <a:rPr lang="sv-SE" sz="3200" b="1" i="1" dirty="0" smtClean="0">
                <a:solidFill>
                  <a:srgbClr val="FFFF00"/>
                </a:solidFill>
                <a:latin typeface="Times New Roman" panose="02020603050405020304" pitchFamily="18" charset="0"/>
                <a:cs typeface="Times New Roman" panose="02020603050405020304" pitchFamily="18" charset="0"/>
              </a:rPr>
              <a:t> </a:t>
            </a:r>
            <a:r>
              <a:rPr lang="sv-SE" sz="3200" b="1" i="1" dirty="0" err="1" smtClean="0">
                <a:solidFill>
                  <a:srgbClr val="FFFF00"/>
                </a:solidFill>
                <a:latin typeface="Times New Roman" panose="02020603050405020304" pitchFamily="18" charset="0"/>
                <a:cs typeface="Times New Roman" panose="02020603050405020304" pitchFamily="18" charset="0"/>
              </a:rPr>
              <a:t>investigate</a:t>
            </a:r>
            <a:r>
              <a:rPr lang="sv-SE" sz="3200" b="1" i="1" dirty="0" smtClean="0">
                <a:solidFill>
                  <a:srgbClr val="FFFF00"/>
                </a:solidFill>
                <a:latin typeface="Times New Roman" panose="02020603050405020304" pitchFamily="18" charset="0"/>
                <a:cs typeface="Times New Roman" panose="02020603050405020304" pitchFamily="18" charset="0"/>
              </a:rPr>
              <a:t> </a:t>
            </a:r>
          </a:p>
          <a:p>
            <a:r>
              <a:rPr lang="sv-SE" sz="3200" b="1" i="1" dirty="0" smtClean="0">
                <a:solidFill>
                  <a:srgbClr val="FFFF00"/>
                </a:solidFill>
                <a:latin typeface="Times New Roman" panose="02020603050405020304" pitchFamily="18" charset="0"/>
                <a:cs typeface="Times New Roman" panose="02020603050405020304" pitchFamily="18" charset="0"/>
              </a:rPr>
              <a:t>the real </a:t>
            </a:r>
            <a:r>
              <a:rPr lang="sv-SE" sz="3200" b="1" i="1" dirty="0" err="1" smtClean="0">
                <a:solidFill>
                  <a:srgbClr val="FFFF00"/>
                </a:solidFill>
                <a:latin typeface="Times New Roman" panose="02020603050405020304" pitchFamily="18" charset="0"/>
                <a:cs typeface="Times New Roman" panose="02020603050405020304" pitchFamily="18" charset="0"/>
              </a:rPr>
              <a:t>world</a:t>
            </a:r>
            <a:r>
              <a:rPr lang="sv-SE" sz="3200" b="1" i="1" dirty="0" smtClean="0">
                <a:solidFill>
                  <a:srgbClr val="FFFF00"/>
                </a:solidFill>
                <a:latin typeface="Times New Roman" panose="02020603050405020304" pitchFamily="18" charset="0"/>
                <a:cs typeface="Times New Roman" panose="02020603050405020304" pitchFamily="18" charset="0"/>
              </a:rPr>
              <a:t>!</a:t>
            </a:r>
            <a:endParaRPr lang="sv-SE" sz="3200" b="1"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18841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9390" y="241299"/>
            <a:ext cx="6940304" cy="5714939"/>
          </a:xfrm>
        </p:spPr>
      </p:pic>
      <p:sp>
        <p:nvSpPr>
          <p:cNvPr id="4" name="Platshållare för bildnummer 3"/>
          <p:cNvSpPr>
            <a:spLocks noGrp="1"/>
          </p:cNvSpPr>
          <p:nvPr>
            <p:ph type="sldNum" sz="quarter" idx="12"/>
          </p:nvPr>
        </p:nvSpPr>
        <p:spPr/>
        <p:txBody>
          <a:bodyPr/>
          <a:lstStyle/>
          <a:p>
            <a:fld id="{CF7C3FE0-6EB4-418C-82E7-2F09A4F41151}" type="slidenum">
              <a:rPr lang="sv-SE" smtClean="0"/>
              <a:t>5</a:t>
            </a:fld>
            <a:endParaRPr lang="sv-SE"/>
          </a:p>
        </p:txBody>
      </p:sp>
      <p:sp>
        <p:nvSpPr>
          <p:cNvPr id="6" name="Rektangel 5"/>
          <p:cNvSpPr/>
          <p:nvPr/>
        </p:nvSpPr>
        <p:spPr>
          <a:xfrm>
            <a:off x="927100" y="6138802"/>
            <a:ext cx="9766300" cy="400110"/>
          </a:xfrm>
          <a:prstGeom prst="rect">
            <a:avLst/>
          </a:prstGeom>
        </p:spPr>
        <p:txBody>
          <a:bodyPr wrap="square">
            <a:spAutoFit/>
          </a:bodyPr>
          <a:lstStyle/>
          <a:p>
            <a:r>
              <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Lohmander Energy, Forest, Fossil Fuels, CCS and Climate System Optimization Model</a:t>
            </a:r>
            <a:endParaRPr lang="sv-SE" dirty="0"/>
          </a:p>
        </p:txBody>
      </p:sp>
    </p:spTree>
    <p:extLst>
      <p:ext uri="{BB962C8B-B14F-4D97-AF65-F5344CB8AC3E}">
        <p14:creationId xmlns:p14="http://schemas.microsoft.com/office/powerpoint/2010/main" val="25070445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2740025"/>
            <a:ext cx="10515600" cy="1325563"/>
          </a:xfrm>
        </p:spPr>
        <p:txBody>
          <a:bodyPr>
            <a:normAutofit fontScale="90000"/>
          </a:bodyPr>
          <a:lstStyle/>
          <a:p>
            <a:pPr algn="ctr"/>
            <a:r>
              <a:rPr lang="sv-SE" b="1" i="1" dirty="0" err="1" smtClean="0">
                <a:latin typeface="Times New Roman" panose="02020603050405020304" pitchFamily="18" charset="0"/>
                <a:cs typeface="Times New Roman" panose="02020603050405020304" pitchFamily="18" charset="0"/>
              </a:rPr>
              <a:t>First</a:t>
            </a:r>
            <a:r>
              <a:rPr lang="sv-SE" b="1" i="1" dirty="0" smtClean="0">
                <a:latin typeface="Times New Roman" panose="02020603050405020304" pitchFamily="18" charset="0"/>
                <a:cs typeface="Times New Roman" panose="02020603050405020304" pitchFamily="18" charset="0"/>
              </a:rPr>
              <a:t>, </a:t>
            </a:r>
            <a:r>
              <a:rPr lang="sv-SE" b="1" i="1" dirty="0" err="1" smtClean="0">
                <a:latin typeface="Times New Roman" panose="02020603050405020304" pitchFamily="18" charset="0"/>
                <a:cs typeface="Times New Roman" panose="02020603050405020304" pitchFamily="18" charset="0"/>
              </a:rPr>
              <a:t>let</a:t>
            </a:r>
            <a:r>
              <a:rPr lang="sv-SE" b="1" i="1" dirty="0" smtClean="0">
                <a:latin typeface="Times New Roman" panose="02020603050405020304" pitchFamily="18" charset="0"/>
                <a:cs typeface="Times New Roman" panose="02020603050405020304" pitchFamily="18" charset="0"/>
              </a:rPr>
              <a:t> </a:t>
            </a:r>
            <a:r>
              <a:rPr lang="sv-SE" b="1" i="1" dirty="0" err="1" smtClean="0">
                <a:latin typeface="Times New Roman" panose="02020603050405020304" pitchFamily="18" charset="0"/>
                <a:cs typeface="Times New Roman" panose="02020603050405020304" pitchFamily="18" charset="0"/>
              </a:rPr>
              <a:t>us</a:t>
            </a:r>
            <a:r>
              <a:rPr lang="sv-SE" b="1" i="1" dirty="0" smtClean="0">
                <a:latin typeface="Times New Roman" panose="02020603050405020304" pitchFamily="18" charset="0"/>
                <a:cs typeface="Times New Roman" panose="02020603050405020304" pitchFamily="18" charset="0"/>
              </a:rPr>
              <a:t> look at the </a:t>
            </a:r>
            <a:br>
              <a:rPr lang="sv-SE" b="1" i="1" dirty="0" smtClean="0">
                <a:latin typeface="Times New Roman" panose="02020603050405020304" pitchFamily="18" charset="0"/>
                <a:cs typeface="Times New Roman" panose="02020603050405020304" pitchFamily="18" charset="0"/>
              </a:rPr>
            </a:br>
            <a:r>
              <a:rPr lang="sv-SE" b="1" i="1" dirty="0" smtClean="0">
                <a:latin typeface="Times New Roman" panose="02020603050405020304" pitchFamily="18" charset="0"/>
                <a:cs typeface="Times New Roman" panose="02020603050405020304" pitchFamily="18" charset="0"/>
              </a:rPr>
              <a:t>”total </a:t>
            </a:r>
            <a:r>
              <a:rPr lang="sv-SE" b="1" i="1" dirty="0" err="1" smtClean="0">
                <a:latin typeface="Times New Roman" panose="02020603050405020304" pitchFamily="18" charset="0"/>
                <a:cs typeface="Times New Roman" panose="02020603050405020304" pitchFamily="18" charset="0"/>
              </a:rPr>
              <a:t>energy</a:t>
            </a:r>
            <a:r>
              <a:rPr lang="sv-SE" b="1" i="1" dirty="0" smtClean="0">
                <a:latin typeface="Times New Roman" panose="02020603050405020304" pitchFamily="18" charset="0"/>
                <a:cs typeface="Times New Roman" panose="02020603050405020304" pitchFamily="18" charset="0"/>
              </a:rPr>
              <a:t> </a:t>
            </a:r>
            <a:r>
              <a:rPr lang="sv-SE" b="1" i="1" dirty="0" err="1" smtClean="0">
                <a:latin typeface="Times New Roman" panose="02020603050405020304" pitchFamily="18" charset="0"/>
                <a:cs typeface="Times New Roman" panose="02020603050405020304" pitchFamily="18" charset="0"/>
              </a:rPr>
              <a:t>supply</a:t>
            </a:r>
            <a:r>
              <a:rPr lang="sv-SE" b="1" i="1" dirty="0" smtClean="0">
                <a:latin typeface="Times New Roman" panose="02020603050405020304" pitchFamily="18" charset="0"/>
                <a:cs typeface="Times New Roman" panose="02020603050405020304" pitchFamily="18" charset="0"/>
              </a:rPr>
              <a:t>” </a:t>
            </a:r>
            <a:br>
              <a:rPr lang="sv-SE" b="1" i="1" dirty="0" smtClean="0">
                <a:latin typeface="Times New Roman" panose="02020603050405020304" pitchFamily="18" charset="0"/>
                <a:cs typeface="Times New Roman" panose="02020603050405020304" pitchFamily="18" charset="0"/>
              </a:rPr>
            </a:br>
            <a:r>
              <a:rPr lang="sv-SE" b="1" i="1" dirty="0" smtClean="0">
                <a:latin typeface="Times New Roman" panose="02020603050405020304" pitchFamily="18" charset="0"/>
                <a:cs typeface="Times New Roman" panose="02020603050405020304" pitchFamily="18" charset="0"/>
              </a:rPr>
              <a:t>in a small country, Sweden:</a:t>
            </a:r>
            <a:endParaRPr lang="sv-SE" b="1" i="1" dirty="0">
              <a:latin typeface="Times New Roman" panose="02020603050405020304" pitchFamily="18" charset="0"/>
              <a:cs typeface="Times New Roman" panose="02020603050405020304" pitchFamily="18" charset="0"/>
            </a:endParaRPr>
          </a:p>
        </p:txBody>
      </p:sp>
      <p:sp>
        <p:nvSpPr>
          <p:cNvPr id="3" name="Platshållare för bildnummer 2"/>
          <p:cNvSpPr>
            <a:spLocks noGrp="1"/>
          </p:cNvSpPr>
          <p:nvPr>
            <p:ph type="sldNum" sz="quarter" idx="12"/>
          </p:nvPr>
        </p:nvSpPr>
        <p:spPr/>
        <p:txBody>
          <a:bodyPr/>
          <a:lstStyle/>
          <a:p>
            <a:fld id="{CF7C3FE0-6EB4-418C-82E7-2F09A4F41151}" type="slidenum">
              <a:rPr lang="sv-SE" smtClean="0"/>
              <a:t>50</a:t>
            </a:fld>
            <a:endParaRPr lang="sv-SE"/>
          </a:p>
        </p:txBody>
      </p:sp>
    </p:spTree>
    <p:extLst>
      <p:ext uri="{BB962C8B-B14F-4D97-AF65-F5344CB8AC3E}">
        <p14:creationId xmlns:p14="http://schemas.microsoft.com/office/powerpoint/2010/main" val="12555898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51</a:t>
            </a:fld>
            <a:endParaRPr lang="sv-SE"/>
          </a:p>
        </p:txBody>
      </p:sp>
      <p:graphicFrame>
        <p:nvGraphicFramePr>
          <p:cNvPr id="4" name="Diagram 3"/>
          <p:cNvGraphicFramePr>
            <a:graphicFrameLocks/>
          </p:cNvGraphicFramePr>
          <p:nvPr>
            <p:extLst>
              <p:ext uri="{D42A27DB-BD31-4B8C-83A1-F6EECF244321}">
                <p14:modId xmlns:p14="http://schemas.microsoft.com/office/powerpoint/2010/main" val="2946823895"/>
              </p:ext>
            </p:extLst>
          </p:nvPr>
        </p:nvGraphicFramePr>
        <p:xfrm>
          <a:off x="2692400" y="542924"/>
          <a:ext cx="6807199" cy="57721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900689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52</a:t>
            </a:fld>
            <a:endParaRPr lang="sv-SE"/>
          </a:p>
        </p:txBody>
      </p:sp>
      <p:graphicFrame>
        <p:nvGraphicFramePr>
          <p:cNvPr id="3" name="Diagram 2"/>
          <p:cNvGraphicFramePr>
            <a:graphicFrameLocks/>
          </p:cNvGraphicFramePr>
          <p:nvPr>
            <p:extLst>
              <p:ext uri="{D42A27DB-BD31-4B8C-83A1-F6EECF244321}">
                <p14:modId xmlns:p14="http://schemas.microsoft.com/office/powerpoint/2010/main" val="125002312"/>
              </p:ext>
            </p:extLst>
          </p:nvPr>
        </p:nvGraphicFramePr>
        <p:xfrm>
          <a:off x="2492374" y="561974"/>
          <a:ext cx="7207252" cy="57340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182108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53</a:t>
            </a:fld>
            <a:endParaRPr lang="sv-SE"/>
          </a:p>
        </p:txBody>
      </p:sp>
      <p:graphicFrame>
        <p:nvGraphicFramePr>
          <p:cNvPr id="3" name="Diagram 2"/>
          <p:cNvGraphicFramePr>
            <a:graphicFrameLocks/>
          </p:cNvGraphicFramePr>
          <p:nvPr>
            <p:extLst>
              <p:ext uri="{D42A27DB-BD31-4B8C-83A1-F6EECF244321}">
                <p14:modId xmlns:p14="http://schemas.microsoft.com/office/powerpoint/2010/main" val="3231518255"/>
              </p:ext>
            </p:extLst>
          </p:nvPr>
        </p:nvGraphicFramePr>
        <p:xfrm>
          <a:off x="1825624" y="530224"/>
          <a:ext cx="8540752" cy="57975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643804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93030" y="2238082"/>
            <a:ext cx="10515600" cy="1325563"/>
          </a:xfrm>
        </p:spPr>
        <p:txBody>
          <a:bodyPr>
            <a:normAutofit fontScale="90000"/>
          </a:bodyPr>
          <a:lstStyle/>
          <a:p>
            <a:pPr algn="ctr"/>
            <a:r>
              <a:rPr lang="sv-SE" b="1" i="1" dirty="0" err="1" smtClean="0">
                <a:latin typeface="Times New Roman" panose="02020603050405020304" pitchFamily="18" charset="0"/>
                <a:cs typeface="Times New Roman" panose="02020603050405020304" pitchFamily="18" charset="0"/>
              </a:rPr>
              <a:t>Now</a:t>
            </a:r>
            <a:r>
              <a:rPr lang="sv-SE" b="1" i="1" dirty="0" smtClean="0">
                <a:latin typeface="Times New Roman" panose="02020603050405020304" pitchFamily="18" charset="0"/>
                <a:cs typeface="Times New Roman" panose="02020603050405020304" pitchFamily="18" charset="0"/>
              </a:rPr>
              <a:t>, </a:t>
            </a:r>
            <a:r>
              <a:rPr lang="sv-SE" b="1" i="1" dirty="0" err="1" smtClean="0">
                <a:latin typeface="Times New Roman" panose="02020603050405020304" pitchFamily="18" charset="0"/>
                <a:cs typeface="Times New Roman" panose="02020603050405020304" pitchFamily="18" charset="0"/>
              </a:rPr>
              <a:t>let</a:t>
            </a:r>
            <a:r>
              <a:rPr lang="sv-SE" b="1" i="1" dirty="0" smtClean="0">
                <a:latin typeface="Times New Roman" panose="02020603050405020304" pitchFamily="18" charset="0"/>
                <a:cs typeface="Times New Roman" panose="02020603050405020304" pitchFamily="18" charset="0"/>
              </a:rPr>
              <a:t> </a:t>
            </a:r>
            <a:r>
              <a:rPr lang="sv-SE" b="1" i="1" dirty="0" err="1" smtClean="0">
                <a:latin typeface="Times New Roman" panose="02020603050405020304" pitchFamily="18" charset="0"/>
                <a:cs typeface="Times New Roman" panose="02020603050405020304" pitchFamily="18" charset="0"/>
              </a:rPr>
              <a:t>us</a:t>
            </a:r>
            <a:r>
              <a:rPr lang="sv-SE" b="1" i="1" dirty="0" smtClean="0">
                <a:latin typeface="Times New Roman" panose="02020603050405020304" pitchFamily="18" charset="0"/>
                <a:cs typeface="Times New Roman" panose="02020603050405020304" pitchFamily="18" charset="0"/>
              </a:rPr>
              <a:t> look at the </a:t>
            </a:r>
            <a:br>
              <a:rPr lang="sv-SE" b="1" i="1" dirty="0" smtClean="0">
                <a:latin typeface="Times New Roman" panose="02020603050405020304" pitchFamily="18" charset="0"/>
                <a:cs typeface="Times New Roman" panose="02020603050405020304" pitchFamily="18" charset="0"/>
              </a:rPr>
            </a:br>
            <a:r>
              <a:rPr lang="sv-SE" b="1" i="1" dirty="0" smtClean="0">
                <a:latin typeface="Times New Roman" panose="02020603050405020304" pitchFamily="18" charset="0"/>
                <a:cs typeface="Times New Roman" panose="02020603050405020304" pitchFamily="18" charset="0"/>
              </a:rPr>
              <a:t>”total </a:t>
            </a:r>
            <a:r>
              <a:rPr lang="sv-SE" b="1" i="1" dirty="0" err="1" smtClean="0">
                <a:latin typeface="Times New Roman" panose="02020603050405020304" pitchFamily="18" charset="0"/>
                <a:cs typeface="Times New Roman" panose="02020603050405020304" pitchFamily="18" charset="0"/>
              </a:rPr>
              <a:t>energy</a:t>
            </a:r>
            <a:r>
              <a:rPr lang="sv-SE" b="1" i="1" dirty="0" smtClean="0">
                <a:latin typeface="Times New Roman" panose="02020603050405020304" pitchFamily="18" charset="0"/>
                <a:cs typeface="Times New Roman" panose="02020603050405020304" pitchFamily="18" charset="0"/>
              </a:rPr>
              <a:t> </a:t>
            </a:r>
            <a:r>
              <a:rPr lang="sv-SE" b="1" i="1" dirty="0" err="1" smtClean="0">
                <a:latin typeface="Times New Roman" panose="02020603050405020304" pitchFamily="18" charset="0"/>
                <a:cs typeface="Times New Roman" panose="02020603050405020304" pitchFamily="18" charset="0"/>
              </a:rPr>
              <a:t>supply</a:t>
            </a:r>
            <a:r>
              <a:rPr lang="sv-SE" b="1" i="1" dirty="0" smtClean="0">
                <a:latin typeface="Times New Roman" panose="02020603050405020304" pitchFamily="18" charset="0"/>
                <a:cs typeface="Times New Roman" panose="02020603050405020304" pitchFamily="18" charset="0"/>
              </a:rPr>
              <a:t>” </a:t>
            </a:r>
            <a:br>
              <a:rPr lang="sv-SE" b="1" i="1" dirty="0" smtClean="0">
                <a:latin typeface="Times New Roman" panose="02020603050405020304" pitchFamily="18" charset="0"/>
                <a:cs typeface="Times New Roman" panose="02020603050405020304" pitchFamily="18" charset="0"/>
              </a:rPr>
            </a:br>
            <a:r>
              <a:rPr lang="sv-SE" b="1" i="1" dirty="0" smtClean="0">
                <a:latin typeface="Times New Roman" panose="02020603050405020304" pitchFamily="18" charset="0"/>
                <a:cs typeface="Times New Roman" panose="02020603050405020304" pitchFamily="18" charset="0"/>
              </a:rPr>
              <a:t>in </a:t>
            </a:r>
            <a:r>
              <a:rPr lang="sv-SE" b="1" i="1" dirty="0" err="1" smtClean="0">
                <a:latin typeface="Times New Roman" panose="02020603050405020304" pitchFamily="18" charset="0"/>
                <a:cs typeface="Times New Roman" panose="02020603050405020304" pitchFamily="18" charset="0"/>
              </a:rPr>
              <a:t>combined</a:t>
            </a:r>
            <a:r>
              <a:rPr lang="sv-SE" b="1" i="1" dirty="0" smtClean="0">
                <a:latin typeface="Times New Roman" panose="02020603050405020304" pitchFamily="18" charset="0"/>
                <a:cs typeface="Times New Roman" panose="02020603050405020304" pitchFamily="18" charset="0"/>
              </a:rPr>
              <a:t> heat and </a:t>
            </a:r>
            <a:r>
              <a:rPr lang="sv-SE" b="1" i="1" dirty="0" err="1" smtClean="0">
                <a:latin typeface="Times New Roman" panose="02020603050405020304" pitchFamily="18" charset="0"/>
                <a:cs typeface="Times New Roman" panose="02020603050405020304" pitchFamily="18" charset="0"/>
              </a:rPr>
              <a:t>power</a:t>
            </a:r>
            <a:r>
              <a:rPr lang="sv-SE" b="1" i="1" dirty="0" smtClean="0">
                <a:latin typeface="Times New Roman" panose="02020603050405020304" pitchFamily="18" charset="0"/>
                <a:cs typeface="Times New Roman" panose="02020603050405020304" pitchFamily="18" charset="0"/>
              </a:rPr>
              <a:t> plants</a:t>
            </a:r>
            <a:br>
              <a:rPr lang="sv-SE" b="1" i="1" dirty="0" smtClean="0">
                <a:latin typeface="Times New Roman" panose="02020603050405020304" pitchFamily="18" charset="0"/>
                <a:cs typeface="Times New Roman" panose="02020603050405020304" pitchFamily="18" charset="0"/>
              </a:rPr>
            </a:br>
            <a:r>
              <a:rPr lang="sv-SE" b="1" i="1" dirty="0" smtClean="0">
                <a:latin typeface="Times New Roman" panose="02020603050405020304" pitchFamily="18" charset="0"/>
                <a:cs typeface="Times New Roman" panose="02020603050405020304" pitchFamily="18" charset="0"/>
              </a:rPr>
              <a:t>in Sweden:</a:t>
            </a:r>
            <a:endParaRPr lang="sv-SE" b="1" i="1" dirty="0">
              <a:latin typeface="Times New Roman" panose="02020603050405020304" pitchFamily="18" charset="0"/>
              <a:cs typeface="Times New Roman" panose="02020603050405020304" pitchFamily="18" charset="0"/>
            </a:endParaRPr>
          </a:p>
        </p:txBody>
      </p:sp>
      <p:sp>
        <p:nvSpPr>
          <p:cNvPr id="3" name="Platshållare för bildnummer 2"/>
          <p:cNvSpPr>
            <a:spLocks noGrp="1"/>
          </p:cNvSpPr>
          <p:nvPr>
            <p:ph type="sldNum" sz="quarter" idx="12"/>
          </p:nvPr>
        </p:nvSpPr>
        <p:spPr/>
        <p:txBody>
          <a:bodyPr/>
          <a:lstStyle/>
          <a:p>
            <a:fld id="{CF7C3FE0-6EB4-418C-82E7-2F09A4F41151}" type="slidenum">
              <a:rPr lang="sv-SE" smtClean="0"/>
              <a:t>54</a:t>
            </a:fld>
            <a:endParaRPr lang="sv-SE"/>
          </a:p>
        </p:txBody>
      </p:sp>
    </p:spTree>
    <p:extLst>
      <p:ext uri="{BB962C8B-B14F-4D97-AF65-F5344CB8AC3E}">
        <p14:creationId xmlns:p14="http://schemas.microsoft.com/office/powerpoint/2010/main" val="2194012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F7C3FE0-6EB4-418C-82E7-2F09A4F41151}" type="slidenum">
              <a:rPr lang="sv-SE" smtClean="0"/>
              <a:t>55</a:t>
            </a:fld>
            <a:endParaRPr lang="sv-SE"/>
          </a:p>
        </p:txBody>
      </p:sp>
      <p:pic>
        <p:nvPicPr>
          <p:cNvPr id="5" name="Bildobjekt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167" y="0"/>
            <a:ext cx="10207666" cy="6858000"/>
          </a:xfrm>
          <a:prstGeom prst="rect">
            <a:avLst/>
          </a:prstGeom>
        </p:spPr>
      </p:pic>
    </p:spTree>
    <p:extLst>
      <p:ext uri="{BB962C8B-B14F-4D97-AF65-F5344CB8AC3E}">
        <p14:creationId xmlns:p14="http://schemas.microsoft.com/office/powerpoint/2010/main" val="41732151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F7C3FE0-6EB4-418C-82E7-2F09A4F41151}" type="slidenum">
              <a:rPr lang="sv-SE" smtClean="0"/>
              <a:t>56</a:t>
            </a:fld>
            <a:endParaRPr lang="sv-SE"/>
          </a:p>
        </p:txBody>
      </p:sp>
      <p:pic>
        <p:nvPicPr>
          <p:cNvPr id="5" name="Bildobjekt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167" y="0"/>
            <a:ext cx="10207666" cy="6858000"/>
          </a:xfrm>
          <a:prstGeom prst="rect">
            <a:avLst/>
          </a:prstGeom>
        </p:spPr>
      </p:pic>
    </p:spTree>
    <p:extLst>
      <p:ext uri="{BB962C8B-B14F-4D97-AF65-F5344CB8AC3E}">
        <p14:creationId xmlns:p14="http://schemas.microsoft.com/office/powerpoint/2010/main" val="10317177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9390" y="241299"/>
            <a:ext cx="6940304" cy="5714939"/>
          </a:xfrm>
        </p:spPr>
      </p:pic>
      <p:sp>
        <p:nvSpPr>
          <p:cNvPr id="4" name="Platshållare för bildnummer 3"/>
          <p:cNvSpPr>
            <a:spLocks noGrp="1"/>
          </p:cNvSpPr>
          <p:nvPr>
            <p:ph type="sldNum" sz="quarter" idx="12"/>
          </p:nvPr>
        </p:nvSpPr>
        <p:spPr/>
        <p:txBody>
          <a:bodyPr/>
          <a:lstStyle/>
          <a:p>
            <a:fld id="{CF7C3FE0-6EB4-418C-82E7-2F09A4F41151}" type="slidenum">
              <a:rPr lang="sv-SE" smtClean="0">
                <a:solidFill>
                  <a:prstClr val="black">
                    <a:tint val="75000"/>
                  </a:prstClr>
                </a:solidFill>
              </a:rPr>
              <a:pPr/>
              <a:t>57</a:t>
            </a:fld>
            <a:endParaRPr lang="sv-SE">
              <a:solidFill>
                <a:prstClr val="black">
                  <a:tint val="75000"/>
                </a:prstClr>
              </a:solidFill>
            </a:endParaRPr>
          </a:p>
        </p:txBody>
      </p:sp>
      <p:sp>
        <p:nvSpPr>
          <p:cNvPr id="6" name="Rektangel 5"/>
          <p:cNvSpPr/>
          <p:nvPr/>
        </p:nvSpPr>
        <p:spPr>
          <a:xfrm>
            <a:off x="927100" y="6138802"/>
            <a:ext cx="9766300" cy="400110"/>
          </a:xfrm>
          <a:prstGeom prst="rect">
            <a:avLst/>
          </a:prstGeom>
        </p:spPr>
        <p:txBody>
          <a:bodyPr wrap="square">
            <a:spAutoFit/>
          </a:bodyPr>
          <a:lstStyle/>
          <a:p>
            <a:r>
              <a:rPr lang="en-US" sz="2000" dirty="0">
                <a:solidFill>
                  <a:prstClr val="black"/>
                </a:solidFill>
                <a:ea typeface="Calibri" panose="020F0502020204030204" pitchFamily="34" charset="0"/>
                <a:cs typeface="Times New Roman" panose="02020603050405020304" pitchFamily="18" charset="0"/>
              </a:rPr>
              <a:t>The Lohmander Energy, Forest, Fossil Fuels, CCS and Climate System Optimization Model</a:t>
            </a:r>
            <a:endParaRPr lang="sv-SE" dirty="0">
              <a:solidFill>
                <a:prstClr val="black"/>
              </a:solidFill>
            </a:endParaRPr>
          </a:p>
        </p:txBody>
      </p:sp>
    </p:spTree>
    <p:extLst>
      <p:ext uri="{BB962C8B-B14F-4D97-AF65-F5344CB8AC3E}">
        <p14:creationId xmlns:p14="http://schemas.microsoft.com/office/powerpoint/2010/main" val="38764304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58</a:t>
            </a:fld>
            <a:endParaRPr lang="sv-SE"/>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9050"/>
            <a:ext cx="9169400" cy="6877050"/>
          </a:xfrm>
          <a:prstGeom prst="rect">
            <a:avLst/>
          </a:prstGeom>
        </p:spPr>
      </p:pic>
    </p:spTree>
    <p:extLst>
      <p:ext uri="{BB962C8B-B14F-4D97-AF65-F5344CB8AC3E}">
        <p14:creationId xmlns:p14="http://schemas.microsoft.com/office/powerpoint/2010/main" val="16349434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F7C3FE0-6EB4-418C-82E7-2F09A4F41151}" type="slidenum">
              <a:rPr lang="sv-SE" smtClean="0">
                <a:solidFill>
                  <a:prstClr val="black">
                    <a:tint val="75000"/>
                  </a:prstClr>
                </a:solidFill>
              </a:rPr>
              <a:pPr/>
              <a:t>59</a:t>
            </a:fld>
            <a:endParaRPr lang="sv-SE">
              <a:solidFill>
                <a:prstClr val="black">
                  <a:tint val="75000"/>
                </a:prstClr>
              </a:solidFill>
            </a:endParaRPr>
          </a:p>
        </p:txBody>
      </p:sp>
      <p:pic>
        <p:nvPicPr>
          <p:cNvPr id="5" name="Bildobjekt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500" y="-19415"/>
            <a:ext cx="10325100" cy="6877415"/>
          </a:xfrm>
          <a:prstGeom prst="rect">
            <a:avLst/>
          </a:prstGeom>
        </p:spPr>
      </p:pic>
    </p:spTree>
    <p:extLst>
      <p:ext uri="{BB962C8B-B14F-4D97-AF65-F5344CB8AC3E}">
        <p14:creationId xmlns:p14="http://schemas.microsoft.com/office/powerpoint/2010/main" val="33460420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r>
              <a:rPr lang="sv-SE" dirty="0" smtClean="0"/>
              <a:t> </a:t>
            </a:r>
            <a:fld id="{CF7C3FE0-6EB4-418C-82E7-2F09A4F41151}" type="slidenum">
              <a:rPr lang="sv-SE" smtClean="0"/>
              <a:t>6</a:t>
            </a:fld>
            <a:endParaRPr lang="sv-SE" dirty="0"/>
          </a:p>
        </p:txBody>
      </p:sp>
      <mc:AlternateContent xmlns:mc="http://schemas.openxmlformats.org/markup-compatibility/2006" xmlns:a14="http://schemas.microsoft.com/office/drawing/2010/main">
        <mc:Choice Requires="a14">
          <p:sp>
            <p:nvSpPr>
              <p:cNvPr id="5" name="Rektangel 4"/>
              <p:cNvSpPr/>
              <p:nvPr/>
            </p:nvSpPr>
            <p:spPr>
              <a:xfrm>
                <a:off x="495300" y="546100"/>
                <a:ext cx="7785100" cy="5452262"/>
              </a:xfrm>
              <a:prstGeom prst="rect">
                <a:avLst/>
              </a:prstGeom>
            </p:spPr>
            <p:txBody>
              <a:bodyPr wrap="square">
                <a:spAutoFit/>
              </a:bodyPr>
              <a:lstStyle/>
              <a:p>
                <a:pPr/>
                <a:r>
                  <a:rPr lang="sv-SE" dirty="0" smtClean="0">
                    <a:latin typeface="Calibri" panose="020F0502020204030204" pitchFamily="34" charset="0"/>
                    <a:ea typeface="Calibri" panose="020F0502020204030204" pitchFamily="34" charset="0"/>
                    <a:cs typeface="Times New Roman" panose="02020603050405020304" pitchFamily="18" charset="0"/>
                  </a:rPr>
                  <a:t/>
                </a:r>
                <a:br>
                  <a:rPr lang="sv-SE" dirty="0" smtClean="0">
                    <a:latin typeface="Calibri" panose="020F0502020204030204" pitchFamily="34" charset="0"/>
                    <a:ea typeface="Calibri" panose="020F0502020204030204" pitchFamily="34" charset="0"/>
                    <a:cs typeface="Times New Roman" panose="02020603050405020304" pitchFamily="18" charset="0"/>
                  </a:rPr>
                </a:br>
                <a14:m>
                  <m:oMathPara xmlns:m="http://schemas.openxmlformats.org/officeDocument/2006/math">
                    <m:oMathParaPr>
                      <m:jc m:val="centerGroup"/>
                    </m:oMathParaPr>
                    <m:oMath xmlns:m="http://schemas.openxmlformats.org/officeDocument/2006/math">
                      <m:r>
                        <a:rPr lang="sv-SE" sz="4000">
                          <a:latin typeface="Cambria Math" panose="02040503050406030204" pitchFamily="18" charset="0"/>
                          <a:ea typeface="Calibri" panose="020F0502020204030204" pitchFamily="34" charset="0"/>
                          <a:cs typeface="Times New Roman" panose="02020603050405020304" pitchFamily="18" charset="0"/>
                        </a:rPr>
                        <m:t>        </m:t>
                      </m:r>
                      <m:r>
                        <a:rPr lang="sv-SE" sz="4000" b="1" i="1">
                          <a:latin typeface="Cambria Math" panose="02040503050406030204" pitchFamily="18" charset="0"/>
                          <a:ea typeface="Calibri" panose="020F0502020204030204" pitchFamily="34" charset="0"/>
                          <a:cs typeface="Times New Roman" panose="02020603050405020304" pitchFamily="18" charset="0"/>
                        </a:rPr>
                        <m:t>𝑴𝒂𝒙</m:t>
                      </m:r>
                      <m:r>
                        <a:rPr lang="sv-SE" sz="4000" b="1" i="1">
                          <a:latin typeface="Cambria Math" panose="02040503050406030204" pitchFamily="18" charset="0"/>
                          <a:ea typeface="Calibri" panose="020F0502020204030204" pitchFamily="34" charset="0"/>
                          <a:cs typeface="Times New Roman" panose="02020603050405020304" pitchFamily="18" charset="0"/>
                        </a:rPr>
                        <m:t>   </m:t>
                      </m:r>
                      <m:r>
                        <a:rPr lang="sv-SE" sz="4000" b="1" i="1">
                          <a:latin typeface="Cambria Math" panose="02040503050406030204" pitchFamily="18" charset="0"/>
                          <a:ea typeface="Calibri" panose="020F0502020204030204" pitchFamily="34" charset="0"/>
                          <a:cs typeface="Times New Roman" panose="02020603050405020304" pitchFamily="18" charset="0"/>
                        </a:rPr>
                        <m:t>𝒁</m:t>
                      </m:r>
                      <m:r>
                        <a:rPr lang="sv-SE" sz="4000" b="1" i="1" smtClean="0">
                          <a:latin typeface="Cambria Math" panose="02040503050406030204" pitchFamily="18" charset="0"/>
                          <a:ea typeface="Calibri" panose="020F0502020204030204" pitchFamily="34" charset="0"/>
                          <a:cs typeface="Times New Roman" panose="02020603050405020304" pitchFamily="18" charset="0"/>
                        </a:rPr>
                        <m:t> </m:t>
                      </m:r>
                      <m:r>
                        <a:rPr lang="sv-SE" sz="4000" b="1" i="1">
                          <a:latin typeface="Cambria Math" panose="02040503050406030204" pitchFamily="18" charset="0"/>
                          <a:ea typeface="Calibri" panose="020F0502020204030204" pitchFamily="34" charset="0"/>
                          <a:cs typeface="Times New Roman" panose="02020603050405020304" pitchFamily="18" charset="0"/>
                        </a:rPr>
                        <m:t>=</m:t>
                      </m:r>
                    </m:oMath>
                  </m:oMathPara>
                </a14:m>
                <a:endParaRPr lang="sv-SE" sz="4000" b="1" i="1" dirty="0" smtClean="0">
                  <a:latin typeface="Cambria Math" panose="02040503050406030204" pitchFamily="18" charset="0"/>
                  <a:ea typeface="Calibri" panose="020F050202020403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sv-SE" sz="4000" b="1" i="1">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sv-SE" sz="4000" b="1" i="1" dirty="0" smtClean="0">
                  <a:latin typeface="Cambria Math" panose="02040503050406030204" pitchFamily="18" charset="0"/>
                  <a:ea typeface="Calibri" panose="020F050202020403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sv-SE" sz="4000" b="1" i="1">
                          <a:latin typeface="Cambria Math" panose="02040503050406030204" pitchFamily="18" charset="0"/>
                          <a:ea typeface="Calibri" panose="020F0502020204030204" pitchFamily="34" charset="0"/>
                          <a:cs typeface="Times New Roman" panose="02020603050405020304" pitchFamily="18" charset="0"/>
                        </a:rPr>
                        <m:t>−</m:t>
                      </m:r>
                      <m:sSub>
                        <m:sSubPr>
                          <m:ctrlPr>
                            <a:rPr lang="sv-SE" sz="4000" b="1" i="1" smtClean="0">
                              <a:solidFill>
                                <a:srgbClr val="0070C0"/>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4000" b="1" i="1">
                              <a:solidFill>
                                <a:srgbClr val="0070C0"/>
                              </a:solidFill>
                              <a:latin typeface="Cambria Math" panose="02040503050406030204" pitchFamily="18" charset="0"/>
                              <a:ea typeface="Calibri" panose="020F0502020204030204" pitchFamily="34" charset="0"/>
                              <a:cs typeface="Times New Roman" panose="02020603050405020304" pitchFamily="18" charset="0"/>
                            </a:rPr>
                            <m:t>𝒌</m:t>
                          </m:r>
                        </m:e>
                        <m:sub>
                          <m:r>
                            <a:rPr lang="sv-SE" sz="4000" b="1" i="1">
                              <a:solidFill>
                                <a:srgbClr val="0070C0"/>
                              </a:solidFill>
                              <a:latin typeface="Cambria Math" panose="02040503050406030204" pitchFamily="18" charset="0"/>
                              <a:ea typeface="Calibri" panose="020F0502020204030204" pitchFamily="34" charset="0"/>
                              <a:cs typeface="Times New Roman" panose="02020603050405020304" pitchFamily="18" charset="0"/>
                            </a:rPr>
                            <m:t>𝝅</m:t>
                          </m:r>
                        </m:sub>
                      </m:sSub>
                      <m:d>
                        <m:dPr>
                          <m:ctrlPr>
                            <a:rPr lang="sv-SE" sz="4000" b="1"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sv-SE" sz="40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𝑭</m:t>
                              </m:r>
                            </m:sub>
                          </m:sSub>
                          <m:d>
                            <m:dPr>
                              <m:ctrlPr>
                                <a:rPr lang="sv-SE"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dPr>
                            <m:e>
                              <m:r>
                                <a:rPr lang="sv-SE" sz="4000" b="1"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𝑭</m:t>
                              </m:r>
                            </m:e>
                          </m:d>
                          <m:r>
                            <a:rPr lang="sv-SE"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sSub>
                            <m:sSubPr>
                              <m:ctrlPr>
                                <a:rPr lang="sv-SE"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𝒉</m:t>
                              </m:r>
                            </m:sub>
                          </m:sSub>
                          <m:d>
                            <m:dPr>
                              <m:ctrlPr>
                                <a:rPr lang="sv-SE"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dPr>
                            <m:e>
                              <m:r>
                                <a:rPr lang="sv-SE" sz="4000" b="1"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𝒉</m:t>
                              </m:r>
                            </m:e>
                          </m:d>
                          <m:r>
                            <a:rPr lang="sv-SE"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sSub>
                            <m:sSubPr>
                              <m:ctrlPr>
                                <a:rPr lang="sv-SE"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𝑪</m:t>
                              </m:r>
                            </m:e>
                            <m:sub>
                              <m:r>
                                <a:rPr lang="sv-SE"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𝑺</m:t>
                              </m:r>
                            </m:sub>
                          </m:sSub>
                          <m:d>
                            <m:dPr>
                              <m:ctrlPr>
                                <a:rPr lang="sv-SE"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dPr>
                            <m:e>
                              <m:r>
                                <a:rPr lang="sv-SE" sz="4000" b="1"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𝑺</m:t>
                              </m:r>
                            </m:e>
                          </m:d>
                        </m:e>
                      </m:d>
                    </m:oMath>
                  </m:oMathPara>
                </a14:m>
                <a:endParaRPr lang="sv-SE" sz="4000" b="1" i="1" dirty="0" smtClean="0">
                  <a:latin typeface="Cambria Math" panose="02040503050406030204" pitchFamily="18" charset="0"/>
                  <a:ea typeface="Calibri" panose="020F0502020204030204" pitchFamily="34" charset="0"/>
                  <a:cs typeface="Times New Roman" panose="02020603050405020304" pitchFamily="18" charset="0"/>
                </a:endParaRPr>
              </a:p>
              <a:p>
                <a:endParaRPr lang="sv-SE" sz="4000" b="1" i="1" dirty="0" smtClean="0">
                  <a:latin typeface="Cambria Math" panose="02040503050406030204" pitchFamily="18" charset="0"/>
                  <a:ea typeface="Calibri" panose="020F050202020403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sv-SE" sz="4000" b="1" i="1">
                          <a:latin typeface="Cambria Math" panose="02040503050406030204" pitchFamily="18" charset="0"/>
                          <a:ea typeface="Calibri" panose="020F0502020204030204" pitchFamily="34" charset="0"/>
                          <a:cs typeface="Times New Roman" panose="02020603050405020304" pitchFamily="18" charset="0"/>
                        </a:rPr>
                        <m:t>−</m:t>
                      </m:r>
                      <m:sSub>
                        <m:sSubPr>
                          <m:ctrlPr>
                            <a:rPr lang="sv-SE" sz="4000" b="1" i="1" smtClean="0">
                              <a:solidFill>
                                <a:srgbClr val="0070C0"/>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4000" b="1" i="1">
                              <a:solidFill>
                                <a:srgbClr val="0070C0"/>
                              </a:solidFill>
                              <a:latin typeface="Cambria Math" panose="02040503050406030204" pitchFamily="18" charset="0"/>
                              <a:ea typeface="Calibri" panose="020F0502020204030204" pitchFamily="34" charset="0"/>
                              <a:cs typeface="Times New Roman" panose="02020603050405020304" pitchFamily="18" charset="0"/>
                            </a:rPr>
                            <m:t>𝒌</m:t>
                          </m:r>
                        </m:e>
                        <m:sub>
                          <m:r>
                            <a:rPr lang="sv-SE" sz="4000" b="1" i="1">
                              <a:solidFill>
                                <a:srgbClr val="0070C0"/>
                              </a:solidFill>
                              <a:latin typeface="Cambria Math" panose="02040503050406030204" pitchFamily="18" charset="0"/>
                              <a:ea typeface="Calibri" panose="020F0502020204030204" pitchFamily="34" charset="0"/>
                              <a:cs typeface="Times New Roman" panose="02020603050405020304" pitchFamily="18" charset="0"/>
                            </a:rPr>
                            <m:t>𝑮</m:t>
                          </m:r>
                        </m:sub>
                      </m:sSub>
                      <m:d>
                        <m:dPr>
                          <m:ctrlPr>
                            <a:rPr lang="sv-SE" sz="4000" b="1" i="1">
                              <a:latin typeface="Cambria Math" panose="02040503050406030204" pitchFamily="18" charset="0"/>
                              <a:ea typeface="Calibri" panose="020F0502020204030204" pitchFamily="34" charset="0"/>
                              <a:cs typeface="Times New Roman" panose="02020603050405020304" pitchFamily="18" charset="0"/>
                            </a:rPr>
                          </m:ctrlPr>
                        </m:dPr>
                        <m:e>
                          <m:d>
                            <m:dPr>
                              <m:ctrlPr>
                                <a:rPr lang="sv-SE" sz="4000" b="1" i="1" smtClean="0">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dPr>
                            <m:e>
                              <m:r>
                                <a:rPr lang="sv-SE" sz="4000" b="1" i="1">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𝟏</m:t>
                              </m:r>
                              <m:r>
                                <a:rPr lang="sv-SE" sz="4000" b="1" i="1">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sv-SE" sz="4000" b="1" i="1">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4000" b="1" i="1">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𝜶</m:t>
                                  </m:r>
                                </m:e>
                                <m:sub>
                                  <m:r>
                                    <a:rPr lang="sv-SE" sz="4000" b="1" i="1">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𝑭</m:t>
                                  </m:r>
                                </m:sub>
                              </m:sSub>
                            </m:e>
                          </m:d>
                          <m:r>
                            <a:rPr lang="sv-SE" sz="4000" b="1"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𝑭</m:t>
                          </m:r>
                          <m:r>
                            <a:rPr lang="sv-SE" sz="4000" b="1" i="1">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 </m:t>
                          </m:r>
                          <m:sSub>
                            <m:sSubPr>
                              <m:ctrlPr>
                                <a:rPr lang="sv-SE" sz="4000" b="1" i="1">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4000" b="1" i="1">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𝜶</m:t>
                              </m:r>
                            </m:e>
                            <m:sub>
                              <m:r>
                                <a:rPr lang="sv-SE" sz="4000" b="1" i="1">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𝒉</m:t>
                              </m:r>
                            </m:sub>
                          </m:sSub>
                          <m:r>
                            <a:rPr lang="sv-SE" sz="4000" b="1"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𝒉</m:t>
                          </m:r>
                          <m:r>
                            <a:rPr lang="sv-SE" sz="4000" b="1" i="1">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 </m:t>
                          </m:r>
                          <m:sSub>
                            <m:sSubPr>
                              <m:ctrlPr>
                                <a:rPr lang="sv-SE" sz="4000" b="1" i="1">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sSubPr>
                            <m:e>
                              <m:r>
                                <a:rPr lang="sv-SE" sz="4000" b="1" i="1">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𝜶</m:t>
                              </m:r>
                            </m:e>
                            <m:sub>
                              <m:r>
                                <a:rPr lang="sv-SE" sz="4000" b="1" i="1">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𝑺</m:t>
                              </m:r>
                            </m:sub>
                          </m:sSub>
                          <m:r>
                            <a:rPr lang="sv-SE" sz="4000" b="1"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𝑺</m:t>
                          </m:r>
                        </m:e>
                      </m:d>
                    </m:oMath>
                  </m:oMathPara>
                </a14:m>
                <a:endParaRPr lang="sv-SE" sz="4000" b="1" dirty="0" smtClean="0">
                  <a:latin typeface="Calibri" panose="020F0502020204030204" pitchFamily="34" charset="0"/>
                  <a:ea typeface="Calibri" panose="020F0502020204030204" pitchFamily="34" charset="0"/>
                  <a:cs typeface="Times New Roman" panose="02020603050405020304" pitchFamily="18" charset="0"/>
                </a:endParaRPr>
              </a:p>
              <a:p>
                <a:endParaRPr lang="sv-SE" sz="4000" b="1" dirty="0" smtClean="0">
                  <a:latin typeface="Calibri" panose="020F0502020204030204" pitchFamily="34" charset="0"/>
                  <a:ea typeface="Calibri" panose="020F0502020204030204" pitchFamily="34" charset="0"/>
                  <a:cs typeface="Times New Roman" panose="02020603050405020304" pitchFamily="18" charset="0"/>
                </a:endParaRPr>
              </a:p>
              <a:p>
                <a:r>
                  <a:rPr lang="sv-SE" sz="4000" b="1" dirty="0">
                    <a:latin typeface="Calibri" panose="020F0502020204030204" pitchFamily="34" charset="0"/>
                    <a:ea typeface="Calibri" panose="020F0502020204030204" pitchFamily="34" charset="0"/>
                    <a:cs typeface="Times New Roman" panose="02020603050405020304" pitchFamily="18" charset="0"/>
                  </a:rPr>
                  <a:t/>
                </a:r>
                <a:br>
                  <a:rPr lang="sv-SE" sz="4000" b="1" dirty="0">
                    <a:latin typeface="Calibri" panose="020F0502020204030204" pitchFamily="34" charset="0"/>
                    <a:ea typeface="Calibri" panose="020F0502020204030204" pitchFamily="34" charset="0"/>
                    <a:cs typeface="Times New Roman" panose="02020603050405020304" pitchFamily="18" charset="0"/>
                  </a:rPr>
                </a:br>
                <a:r>
                  <a:rPr lang="sv-SE" sz="4000" b="1" dirty="0" smtClean="0">
                    <a:latin typeface="Calibri" panose="020F0502020204030204" pitchFamily="34" charset="0"/>
                    <a:ea typeface="Calibri" panose="020F0502020204030204" pitchFamily="34" charset="0"/>
                    <a:cs typeface="Times New Roman" panose="02020603050405020304" pitchFamily="18" charset="0"/>
                  </a:rPr>
                  <a:t> s.t</a:t>
                </a:r>
                <a:r>
                  <a:rPr lang="sv-SE" sz="4000" b="1" dirty="0">
                    <a:latin typeface="Calibri" panose="020F0502020204030204" pitchFamily="34" charset="0"/>
                    <a:ea typeface="Calibri" panose="020F0502020204030204" pitchFamily="34" charset="0"/>
                    <a:cs typeface="Times New Roman" panose="02020603050405020304" pitchFamily="18" charset="0"/>
                  </a:rPr>
                  <a:t>. </a:t>
                </a:r>
                <a:r>
                  <a:rPr lang="sv-SE" sz="4000" b="1" dirty="0" smtClean="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sv-SE" sz="4000" b="1" i="1">
                        <a:latin typeface="Cambria Math" panose="02040503050406030204" pitchFamily="18" charset="0"/>
                        <a:ea typeface="Calibri" panose="020F0502020204030204" pitchFamily="34" charset="0"/>
                        <a:cs typeface="Times New Roman" panose="02020603050405020304" pitchFamily="18" charset="0"/>
                      </a:rPr>
                      <m:t>𝑭</m:t>
                    </m:r>
                    <m:r>
                      <a:rPr lang="sv-SE" sz="4000" b="1" i="1">
                        <a:latin typeface="Cambria Math" panose="02040503050406030204" pitchFamily="18" charset="0"/>
                        <a:ea typeface="Calibri" panose="020F0502020204030204" pitchFamily="34" charset="0"/>
                        <a:cs typeface="Times New Roman" panose="02020603050405020304" pitchFamily="18" charset="0"/>
                      </a:rPr>
                      <m:t>+</m:t>
                    </m:r>
                    <m:r>
                      <a:rPr lang="sv-SE" sz="4000" b="1" i="1">
                        <a:latin typeface="Cambria Math" panose="02040503050406030204" pitchFamily="18" charset="0"/>
                        <a:ea typeface="Calibri" panose="020F0502020204030204" pitchFamily="34" charset="0"/>
                        <a:cs typeface="Times New Roman" panose="02020603050405020304" pitchFamily="18" charset="0"/>
                      </a:rPr>
                      <m:t>𝒉</m:t>
                    </m:r>
                    <m:r>
                      <a:rPr lang="sv-SE" sz="4000" b="1" i="1">
                        <a:latin typeface="Cambria Math" panose="02040503050406030204" pitchFamily="18" charset="0"/>
                        <a:ea typeface="Calibri" panose="020F0502020204030204" pitchFamily="34" charset="0"/>
                        <a:cs typeface="Times New Roman" panose="02020603050405020304" pitchFamily="18" charset="0"/>
                      </a:rPr>
                      <m:t> ≥</m:t>
                    </m:r>
                    <m:r>
                      <a:rPr lang="sv-SE" sz="4000" b="1" i="1" smtClean="0">
                        <a:solidFill>
                          <a:srgbClr val="7030A0"/>
                        </a:solidFill>
                        <a:latin typeface="Cambria Math" panose="02040503050406030204" pitchFamily="18" charset="0"/>
                        <a:ea typeface="Calibri" panose="020F0502020204030204" pitchFamily="34" charset="0"/>
                        <a:cs typeface="Times New Roman" panose="02020603050405020304" pitchFamily="18" charset="0"/>
                      </a:rPr>
                      <m:t>𝑴</m:t>
                    </m:r>
                  </m:oMath>
                </a14:m>
                <a:endParaRPr lang="sv-SE" sz="4000" dirty="0">
                  <a:solidFill>
                    <a:srgbClr val="7030A0"/>
                  </a:solidFill>
                </a:endParaRPr>
              </a:p>
            </p:txBody>
          </p:sp>
        </mc:Choice>
        <mc:Fallback xmlns="">
          <p:sp>
            <p:nvSpPr>
              <p:cNvPr id="5" name="Rektangel 4"/>
              <p:cNvSpPr>
                <a:spLocks noRot="1" noChangeAspect="1" noMove="1" noResize="1" noEditPoints="1" noAdjustHandles="1" noChangeArrowheads="1" noChangeShapeType="1" noTextEdit="1"/>
              </p:cNvSpPr>
              <p:nvPr/>
            </p:nvSpPr>
            <p:spPr>
              <a:xfrm>
                <a:off x="495300" y="546100"/>
                <a:ext cx="7785100" cy="5452262"/>
              </a:xfrm>
              <a:prstGeom prst="rect">
                <a:avLst/>
              </a:prstGeom>
              <a:blipFill rotWithShape="0">
                <a:blip r:embed="rId2"/>
                <a:stretch>
                  <a:fillRect l="-1253" b="-3915"/>
                </a:stretch>
              </a:blipFill>
            </p:spPr>
            <p:txBody>
              <a:bodyPr/>
              <a:lstStyle/>
              <a:p>
                <a:r>
                  <a:rPr lang="sv-SE">
                    <a:noFill/>
                  </a:rPr>
                  <a:t> </a:t>
                </a:r>
              </a:p>
            </p:txBody>
          </p:sp>
        </mc:Fallback>
      </mc:AlternateContent>
      <p:sp>
        <p:nvSpPr>
          <p:cNvPr id="6" name="textruta 5"/>
          <p:cNvSpPr txBox="1"/>
          <p:nvPr/>
        </p:nvSpPr>
        <p:spPr>
          <a:xfrm>
            <a:off x="8686800" y="698500"/>
            <a:ext cx="3009900" cy="1077218"/>
          </a:xfrm>
          <a:prstGeom prst="rect">
            <a:avLst/>
          </a:prstGeom>
          <a:noFill/>
        </p:spPr>
        <p:txBody>
          <a:bodyPr wrap="square" rtlCol="0">
            <a:spAutoFit/>
          </a:bodyPr>
          <a:lstStyle/>
          <a:p>
            <a:r>
              <a:rPr lang="sv-SE" sz="3200" b="1" dirty="0" err="1" smtClean="0"/>
              <a:t>Objective</a:t>
            </a:r>
            <a:r>
              <a:rPr lang="sv-SE" sz="3200" b="1" dirty="0" smtClean="0"/>
              <a:t> </a:t>
            </a:r>
            <a:r>
              <a:rPr lang="sv-SE" sz="3200" b="1" dirty="0" err="1" smtClean="0"/>
              <a:t>function</a:t>
            </a:r>
            <a:endParaRPr lang="sv-SE" sz="3200" b="1" dirty="0"/>
          </a:p>
        </p:txBody>
      </p:sp>
      <p:sp>
        <p:nvSpPr>
          <p:cNvPr id="7" name="textruta 6"/>
          <p:cNvSpPr txBox="1"/>
          <p:nvPr/>
        </p:nvSpPr>
        <p:spPr>
          <a:xfrm>
            <a:off x="8737600" y="1969234"/>
            <a:ext cx="3124200" cy="1077218"/>
          </a:xfrm>
          <a:prstGeom prst="rect">
            <a:avLst/>
          </a:prstGeom>
          <a:noFill/>
        </p:spPr>
        <p:txBody>
          <a:bodyPr wrap="square" rtlCol="0">
            <a:spAutoFit/>
          </a:bodyPr>
          <a:lstStyle/>
          <a:p>
            <a:r>
              <a:rPr lang="sv-SE" sz="3200" b="1" dirty="0" err="1" smtClean="0">
                <a:solidFill>
                  <a:srgbClr val="FF0000"/>
                </a:solidFill>
              </a:rPr>
              <a:t>Costs</a:t>
            </a:r>
            <a:r>
              <a:rPr lang="sv-SE" sz="3200" b="1" dirty="0" smtClean="0">
                <a:solidFill>
                  <a:srgbClr val="FF0000"/>
                </a:solidFill>
              </a:rPr>
              <a:t> </a:t>
            </a:r>
            <a:r>
              <a:rPr lang="sv-SE" sz="3200" b="1" dirty="0" err="1" smtClean="0">
                <a:solidFill>
                  <a:srgbClr val="FF0000"/>
                </a:solidFill>
              </a:rPr>
              <a:t>of</a:t>
            </a:r>
            <a:r>
              <a:rPr lang="sv-SE" sz="3200" b="1" dirty="0" smtClean="0">
                <a:solidFill>
                  <a:srgbClr val="FF0000"/>
                </a:solidFill>
              </a:rPr>
              <a:t> operations</a:t>
            </a:r>
            <a:endParaRPr lang="sv-SE" sz="3200" b="1" dirty="0">
              <a:solidFill>
                <a:srgbClr val="FF0000"/>
              </a:solidFill>
            </a:endParaRPr>
          </a:p>
        </p:txBody>
      </p:sp>
      <p:sp>
        <p:nvSpPr>
          <p:cNvPr id="8" name="textruta 7"/>
          <p:cNvSpPr txBox="1"/>
          <p:nvPr/>
        </p:nvSpPr>
        <p:spPr>
          <a:xfrm>
            <a:off x="8737600" y="3272231"/>
            <a:ext cx="2913212" cy="1077218"/>
          </a:xfrm>
          <a:prstGeom prst="rect">
            <a:avLst/>
          </a:prstGeom>
          <a:noFill/>
        </p:spPr>
        <p:txBody>
          <a:bodyPr wrap="square" rtlCol="0">
            <a:spAutoFit/>
          </a:bodyPr>
          <a:lstStyle/>
          <a:p>
            <a:r>
              <a:rPr lang="sv-SE" sz="3200" b="1" dirty="0" err="1" smtClean="0">
                <a:solidFill>
                  <a:srgbClr val="00B050"/>
                </a:solidFill>
              </a:rPr>
              <a:t>Costs</a:t>
            </a:r>
            <a:r>
              <a:rPr lang="sv-SE" sz="3200" b="1" dirty="0" smtClean="0">
                <a:solidFill>
                  <a:srgbClr val="00B050"/>
                </a:solidFill>
              </a:rPr>
              <a:t> </a:t>
            </a:r>
            <a:r>
              <a:rPr lang="sv-SE" sz="3200" b="1" dirty="0" err="1" smtClean="0">
                <a:solidFill>
                  <a:srgbClr val="00B050"/>
                </a:solidFill>
              </a:rPr>
              <a:t>of</a:t>
            </a:r>
            <a:r>
              <a:rPr lang="sv-SE" sz="3200" b="1" dirty="0" smtClean="0">
                <a:solidFill>
                  <a:srgbClr val="00B050"/>
                </a:solidFill>
              </a:rPr>
              <a:t> CO2 in </a:t>
            </a:r>
            <a:r>
              <a:rPr lang="sv-SE" sz="3200" b="1" dirty="0" err="1" smtClean="0">
                <a:solidFill>
                  <a:srgbClr val="00B050"/>
                </a:solidFill>
              </a:rPr>
              <a:t>atmosphere</a:t>
            </a:r>
            <a:endParaRPr lang="sv-SE" sz="3200" b="1" dirty="0">
              <a:solidFill>
                <a:srgbClr val="00B050"/>
              </a:solidFill>
            </a:endParaRPr>
          </a:p>
        </p:txBody>
      </p:sp>
      <p:sp>
        <p:nvSpPr>
          <p:cNvPr id="9" name="textruta 8"/>
          <p:cNvSpPr txBox="1"/>
          <p:nvPr/>
        </p:nvSpPr>
        <p:spPr>
          <a:xfrm>
            <a:off x="8801100" y="5053353"/>
            <a:ext cx="3238500" cy="1077218"/>
          </a:xfrm>
          <a:prstGeom prst="rect">
            <a:avLst/>
          </a:prstGeom>
          <a:noFill/>
        </p:spPr>
        <p:txBody>
          <a:bodyPr wrap="square" rtlCol="0">
            <a:spAutoFit/>
          </a:bodyPr>
          <a:lstStyle/>
          <a:p>
            <a:r>
              <a:rPr lang="sv-SE" sz="3200" b="1" dirty="0" smtClean="0">
                <a:solidFill>
                  <a:srgbClr val="7030A0"/>
                </a:solidFill>
              </a:rPr>
              <a:t>Energy input </a:t>
            </a:r>
            <a:r>
              <a:rPr lang="sv-SE" sz="3200" b="1" dirty="0" err="1" smtClean="0">
                <a:solidFill>
                  <a:srgbClr val="7030A0"/>
                </a:solidFill>
              </a:rPr>
              <a:t>constraint</a:t>
            </a:r>
            <a:endParaRPr lang="sv-SE" sz="3200" b="1" dirty="0">
              <a:solidFill>
                <a:srgbClr val="7030A0"/>
              </a:solidFill>
            </a:endParaRPr>
          </a:p>
        </p:txBody>
      </p:sp>
    </p:spTree>
    <p:extLst>
      <p:ext uri="{BB962C8B-B14F-4D97-AF65-F5344CB8AC3E}">
        <p14:creationId xmlns:p14="http://schemas.microsoft.com/office/powerpoint/2010/main" val="241706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solidFill>
                  <a:prstClr val="black">
                    <a:tint val="75000"/>
                  </a:prstClr>
                </a:solidFill>
              </a:rPr>
              <a:pPr/>
              <a:t>60</a:t>
            </a:fld>
            <a:endParaRPr lang="sv-SE">
              <a:solidFill>
                <a:prstClr val="black">
                  <a:tint val="75000"/>
                </a:prstClr>
              </a:solidFill>
            </a:endParaRPr>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310" y="1"/>
            <a:ext cx="11602580" cy="6857999"/>
          </a:xfrm>
          <a:prstGeom prst="rect">
            <a:avLst/>
          </a:prstGeom>
        </p:spPr>
      </p:pic>
    </p:spTree>
    <p:extLst>
      <p:ext uri="{BB962C8B-B14F-4D97-AF65-F5344CB8AC3E}">
        <p14:creationId xmlns:p14="http://schemas.microsoft.com/office/powerpoint/2010/main" val="171684204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61</a:t>
            </a:fld>
            <a:endParaRPr lang="sv-SE"/>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07666" cy="6858000"/>
          </a:xfrm>
          <a:prstGeom prst="rect">
            <a:avLst/>
          </a:prstGeom>
        </p:spPr>
      </p:pic>
      <p:sp>
        <p:nvSpPr>
          <p:cNvPr id="5" name="textruta 4"/>
          <p:cNvSpPr txBox="1"/>
          <p:nvPr/>
        </p:nvSpPr>
        <p:spPr>
          <a:xfrm>
            <a:off x="4533900" y="635000"/>
            <a:ext cx="4632807" cy="1323439"/>
          </a:xfrm>
          <a:prstGeom prst="rect">
            <a:avLst/>
          </a:prstGeom>
          <a:noFill/>
        </p:spPr>
        <p:txBody>
          <a:bodyPr wrap="none" rtlCol="0">
            <a:spAutoFit/>
          </a:bodyPr>
          <a:lstStyle/>
          <a:p>
            <a:r>
              <a:rPr lang="sv-SE" sz="4000" b="1" i="1" dirty="0" err="1" smtClean="0">
                <a:solidFill>
                  <a:srgbClr val="FF0000"/>
                </a:solidFill>
              </a:rPr>
              <a:t>Fuel</a:t>
            </a:r>
            <a:r>
              <a:rPr lang="sv-SE" sz="4000" b="1" i="1" dirty="0" smtClean="0">
                <a:solidFill>
                  <a:srgbClr val="FF0000"/>
                </a:solidFill>
              </a:rPr>
              <a:t> mix 1991 – 2006</a:t>
            </a:r>
          </a:p>
          <a:p>
            <a:r>
              <a:rPr lang="sv-SE" sz="4000" b="1" i="1" dirty="0" err="1" smtClean="0">
                <a:solidFill>
                  <a:srgbClr val="FF0000"/>
                </a:solidFill>
              </a:rPr>
              <a:t>E.On</a:t>
            </a:r>
            <a:r>
              <a:rPr lang="sv-SE" sz="4000" b="1" i="1" dirty="0" smtClean="0">
                <a:solidFill>
                  <a:srgbClr val="FF0000"/>
                </a:solidFill>
              </a:rPr>
              <a:t>, Händelö CHP</a:t>
            </a:r>
            <a:endParaRPr lang="sv-SE" sz="4000" b="1" i="1" dirty="0">
              <a:solidFill>
                <a:srgbClr val="FF0000"/>
              </a:solidFill>
            </a:endParaRPr>
          </a:p>
        </p:txBody>
      </p:sp>
      <p:sp>
        <p:nvSpPr>
          <p:cNvPr id="6" name="textruta 5"/>
          <p:cNvSpPr txBox="1"/>
          <p:nvPr/>
        </p:nvSpPr>
        <p:spPr>
          <a:xfrm>
            <a:off x="10207666" y="2085876"/>
            <a:ext cx="1986441" cy="4031873"/>
          </a:xfrm>
          <a:prstGeom prst="rect">
            <a:avLst/>
          </a:prstGeom>
          <a:noFill/>
        </p:spPr>
        <p:txBody>
          <a:bodyPr wrap="none" rtlCol="0">
            <a:spAutoFit/>
          </a:bodyPr>
          <a:lstStyle/>
          <a:p>
            <a:r>
              <a:rPr lang="sv-SE" sz="1600" b="1" dirty="0" err="1" smtClean="0"/>
              <a:t>Oil</a:t>
            </a:r>
            <a:r>
              <a:rPr lang="sv-SE" sz="1600" b="1" dirty="0" smtClean="0"/>
              <a:t>    (BLACK)</a:t>
            </a:r>
          </a:p>
          <a:p>
            <a:endParaRPr lang="sv-SE" sz="1600" b="1" dirty="0"/>
          </a:p>
          <a:p>
            <a:r>
              <a:rPr lang="sv-SE" sz="1600" b="1" dirty="0" err="1" smtClean="0"/>
              <a:t>Coal</a:t>
            </a:r>
            <a:r>
              <a:rPr lang="sv-SE" sz="1600" b="1" dirty="0" smtClean="0"/>
              <a:t> (</a:t>
            </a:r>
            <a:r>
              <a:rPr lang="sv-SE" sz="1600" b="1" dirty="0" smtClean="0">
                <a:solidFill>
                  <a:schemeClr val="tx1">
                    <a:lumMod val="75000"/>
                    <a:lumOff val="25000"/>
                  </a:schemeClr>
                </a:solidFill>
              </a:rPr>
              <a:t>DARK GREY</a:t>
            </a:r>
            <a:r>
              <a:rPr lang="sv-SE" sz="1600" b="1" dirty="0" smtClean="0"/>
              <a:t>)</a:t>
            </a:r>
          </a:p>
          <a:p>
            <a:endParaRPr lang="sv-SE" sz="1600" b="1" dirty="0"/>
          </a:p>
          <a:p>
            <a:r>
              <a:rPr lang="sv-SE" sz="1600" b="1" dirty="0" smtClean="0"/>
              <a:t>Rubber (</a:t>
            </a:r>
            <a:r>
              <a:rPr lang="sv-SE" sz="1600" b="1" dirty="0" smtClean="0">
                <a:solidFill>
                  <a:schemeClr val="bg1">
                    <a:lumMod val="65000"/>
                  </a:schemeClr>
                </a:solidFill>
              </a:rPr>
              <a:t>LIGHT GREY</a:t>
            </a:r>
            <a:r>
              <a:rPr lang="sv-SE" sz="1600" b="1" dirty="0" smtClean="0"/>
              <a:t>)</a:t>
            </a:r>
          </a:p>
          <a:p>
            <a:endParaRPr lang="sv-SE" sz="1600" b="1" dirty="0"/>
          </a:p>
          <a:p>
            <a:r>
              <a:rPr lang="sv-SE" sz="1600" b="1" dirty="0" smtClean="0"/>
              <a:t>Forest chips</a:t>
            </a:r>
          </a:p>
          <a:p>
            <a:r>
              <a:rPr lang="sv-SE" sz="1600" b="1" dirty="0" smtClean="0"/>
              <a:t>(</a:t>
            </a:r>
            <a:r>
              <a:rPr lang="sv-SE" sz="1600" b="1" dirty="0" smtClean="0">
                <a:solidFill>
                  <a:srgbClr val="FF9900"/>
                </a:solidFill>
              </a:rPr>
              <a:t>ORANGE</a:t>
            </a:r>
            <a:r>
              <a:rPr lang="sv-SE" sz="1600" b="1" dirty="0" smtClean="0"/>
              <a:t>)</a:t>
            </a:r>
          </a:p>
          <a:p>
            <a:endParaRPr lang="sv-SE" sz="1600" b="1" dirty="0"/>
          </a:p>
          <a:p>
            <a:r>
              <a:rPr lang="sv-SE" sz="1600" b="1" dirty="0" smtClean="0"/>
              <a:t>Waste </a:t>
            </a:r>
            <a:r>
              <a:rPr lang="sv-SE" sz="1600" b="1" dirty="0" err="1" smtClean="0"/>
              <a:t>wood</a:t>
            </a:r>
            <a:endParaRPr lang="sv-SE" sz="1600" b="1" dirty="0" smtClean="0"/>
          </a:p>
          <a:p>
            <a:r>
              <a:rPr lang="sv-SE" sz="1600" b="1" dirty="0" smtClean="0"/>
              <a:t>(</a:t>
            </a:r>
            <a:r>
              <a:rPr lang="sv-SE" sz="1600" b="1" dirty="0" smtClean="0">
                <a:solidFill>
                  <a:srgbClr val="FFCCFF"/>
                </a:solidFill>
              </a:rPr>
              <a:t>PINK</a:t>
            </a:r>
            <a:r>
              <a:rPr lang="sv-SE" sz="1600" b="1" dirty="0" smtClean="0"/>
              <a:t>)</a:t>
            </a:r>
          </a:p>
          <a:p>
            <a:endParaRPr lang="sv-SE" sz="1600" b="1" dirty="0"/>
          </a:p>
          <a:p>
            <a:r>
              <a:rPr lang="sv-SE" sz="1600" b="1" dirty="0" smtClean="0"/>
              <a:t>Waste from </a:t>
            </a:r>
          </a:p>
          <a:p>
            <a:r>
              <a:rPr lang="sv-SE" sz="1600" b="1" dirty="0" err="1" smtClean="0"/>
              <a:t>households</a:t>
            </a:r>
            <a:r>
              <a:rPr lang="sv-SE" sz="1600" b="1" dirty="0" smtClean="0"/>
              <a:t> </a:t>
            </a:r>
          </a:p>
          <a:p>
            <a:r>
              <a:rPr lang="sv-SE" sz="1600" b="1" dirty="0" smtClean="0"/>
              <a:t>and </a:t>
            </a:r>
            <a:r>
              <a:rPr lang="sv-SE" sz="1600" b="1" dirty="0" err="1" smtClean="0"/>
              <a:t>industries</a:t>
            </a:r>
            <a:endParaRPr lang="sv-SE" sz="1600" b="1" dirty="0" smtClean="0"/>
          </a:p>
          <a:p>
            <a:r>
              <a:rPr lang="sv-SE" sz="1600" b="1" dirty="0" smtClean="0"/>
              <a:t>(</a:t>
            </a:r>
            <a:r>
              <a:rPr lang="sv-SE" sz="1600" b="1" dirty="0" smtClean="0">
                <a:solidFill>
                  <a:srgbClr val="FF0000"/>
                </a:solidFill>
              </a:rPr>
              <a:t>RED</a:t>
            </a:r>
            <a:r>
              <a:rPr lang="sv-SE" sz="1600" b="1" dirty="0" smtClean="0"/>
              <a:t>)</a:t>
            </a:r>
            <a:endParaRPr lang="sv-SE" sz="1600" b="1" dirty="0"/>
          </a:p>
        </p:txBody>
      </p:sp>
    </p:spTree>
    <p:extLst>
      <p:ext uri="{BB962C8B-B14F-4D97-AF65-F5344CB8AC3E}">
        <p14:creationId xmlns:p14="http://schemas.microsoft.com/office/powerpoint/2010/main" val="3181696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94471" y="730885"/>
            <a:ext cx="10697308" cy="4727380"/>
          </a:xfrm>
        </p:spPr>
        <p:txBody>
          <a:bodyPr>
            <a:normAutofit/>
          </a:bodyPr>
          <a:lstStyle/>
          <a:p>
            <a:r>
              <a:rPr lang="sv-SE" b="1" dirty="0" smtClean="0">
                <a:latin typeface="Times New Roman" panose="02020603050405020304" pitchFamily="18" charset="0"/>
                <a:cs typeface="Times New Roman" panose="02020603050405020304" pitchFamily="18" charset="0"/>
              </a:rPr>
              <a:t>The </a:t>
            </a:r>
            <a:r>
              <a:rPr lang="sv-SE" b="1" dirty="0" err="1" smtClean="0">
                <a:latin typeface="Times New Roman" panose="02020603050405020304" pitchFamily="18" charset="0"/>
                <a:cs typeface="Times New Roman" panose="02020603050405020304" pitchFamily="18" charset="0"/>
              </a:rPr>
              <a:t>increasing</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use</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of</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bioenergy</a:t>
            </a:r>
            <a:r>
              <a:rPr lang="sv-SE" b="1" dirty="0" smtClean="0">
                <a:latin typeface="Times New Roman" panose="02020603050405020304" pitchFamily="18" charset="0"/>
                <a:cs typeface="Times New Roman" panose="02020603050405020304" pitchFamily="18" charset="0"/>
              </a:rPr>
              <a:t> and </a:t>
            </a:r>
            <a:r>
              <a:rPr lang="sv-SE" b="1" dirty="0" err="1" smtClean="0">
                <a:latin typeface="Times New Roman" panose="02020603050405020304" pitchFamily="18" charset="0"/>
                <a:cs typeface="Times New Roman" panose="02020603050405020304" pitchFamily="18" charset="0"/>
              </a:rPr>
              <a:t>decreasing</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use</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of</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coal</a:t>
            </a:r>
            <a:r>
              <a:rPr lang="sv-SE" b="1" dirty="0" smtClean="0">
                <a:latin typeface="Times New Roman" panose="02020603050405020304" pitchFamily="18" charset="0"/>
                <a:cs typeface="Times New Roman" panose="02020603050405020304" pitchFamily="18" charset="0"/>
              </a:rPr>
              <a:t> and </a:t>
            </a:r>
            <a:r>
              <a:rPr lang="sv-SE" b="1" dirty="0" err="1" smtClean="0">
                <a:latin typeface="Times New Roman" panose="02020603050405020304" pitchFamily="18" charset="0"/>
                <a:cs typeface="Times New Roman" panose="02020603050405020304" pitchFamily="18" charset="0"/>
              </a:rPr>
              <a:t>oil</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can</a:t>
            </a:r>
            <a:r>
              <a:rPr lang="sv-SE" b="1" dirty="0" smtClean="0">
                <a:latin typeface="Times New Roman" panose="02020603050405020304" pitchFamily="18" charset="0"/>
                <a:cs typeface="Times New Roman" panose="02020603050405020304" pitchFamily="18" charset="0"/>
              </a:rPr>
              <a:t> be </a:t>
            </a:r>
            <a:r>
              <a:rPr lang="sv-SE" b="1" dirty="0" err="1" smtClean="0">
                <a:latin typeface="Times New Roman" panose="02020603050405020304" pitchFamily="18" charset="0"/>
                <a:cs typeface="Times New Roman" panose="02020603050405020304" pitchFamily="18" charset="0"/>
              </a:rPr>
              <a:t>explained</a:t>
            </a:r>
            <a:r>
              <a:rPr lang="sv-SE" b="1" dirty="0" smtClean="0">
                <a:latin typeface="Times New Roman" panose="02020603050405020304" pitchFamily="18" charset="0"/>
                <a:cs typeface="Times New Roman" panose="02020603050405020304" pitchFamily="18" charset="0"/>
              </a:rPr>
              <a:t> by the </a:t>
            </a:r>
            <a:r>
              <a:rPr lang="sv-SE" b="1" dirty="0" err="1" smtClean="0">
                <a:latin typeface="Times New Roman" panose="02020603050405020304" pitchFamily="18" charset="0"/>
                <a:cs typeface="Times New Roman" panose="02020603050405020304" pitchFamily="18" charset="0"/>
              </a:rPr>
              <a:t>increasing</a:t>
            </a:r>
            <a:r>
              <a:rPr lang="sv-SE" b="1" dirty="0" smtClean="0">
                <a:latin typeface="Times New Roman" panose="02020603050405020304" pitchFamily="18" charset="0"/>
                <a:cs typeface="Times New Roman" panose="02020603050405020304" pitchFamily="18" charset="0"/>
              </a:rPr>
              <a:t> tax on fossil </a:t>
            </a:r>
            <a:r>
              <a:rPr lang="sv-SE" b="1" dirty="0" err="1" smtClean="0">
                <a:latin typeface="Times New Roman" panose="02020603050405020304" pitchFamily="18" charset="0"/>
                <a:cs typeface="Times New Roman" panose="02020603050405020304" pitchFamily="18" charset="0"/>
              </a:rPr>
              <a:t>fuels</a:t>
            </a:r>
            <a:r>
              <a:rPr lang="sv-SE" b="1" dirty="0" smtClean="0">
                <a:latin typeface="Times New Roman" panose="02020603050405020304" pitchFamily="18" charset="0"/>
                <a:cs typeface="Times New Roman" panose="02020603050405020304" pitchFamily="18" charset="0"/>
              </a:rPr>
              <a:t> (”CO2 taxation”).</a:t>
            </a:r>
            <a:endParaRPr lang="sv-SE" b="1" dirty="0">
              <a:latin typeface="Times New Roman" panose="02020603050405020304" pitchFamily="18" charset="0"/>
              <a:cs typeface="Times New Roman" panose="02020603050405020304" pitchFamily="18" charset="0"/>
            </a:endParaRPr>
          </a:p>
        </p:txBody>
      </p:sp>
      <p:sp>
        <p:nvSpPr>
          <p:cNvPr id="3" name="Platshållare för bildnummer 2"/>
          <p:cNvSpPr>
            <a:spLocks noGrp="1"/>
          </p:cNvSpPr>
          <p:nvPr>
            <p:ph type="sldNum" sz="quarter" idx="12"/>
          </p:nvPr>
        </p:nvSpPr>
        <p:spPr/>
        <p:txBody>
          <a:bodyPr/>
          <a:lstStyle/>
          <a:p>
            <a:fld id="{CF7C3FE0-6EB4-418C-82E7-2F09A4F41151}" type="slidenum">
              <a:rPr lang="sv-SE" smtClean="0"/>
              <a:t>62</a:t>
            </a:fld>
            <a:endParaRPr lang="sv-SE"/>
          </a:p>
        </p:txBody>
      </p:sp>
    </p:spTree>
    <p:extLst>
      <p:ext uri="{BB962C8B-B14F-4D97-AF65-F5344CB8AC3E}">
        <p14:creationId xmlns:p14="http://schemas.microsoft.com/office/powerpoint/2010/main" val="36915302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67508" y="500062"/>
            <a:ext cx="10515600" cy="1325563"/>
          </a:xfrm>
        </p:spPr>
        <p:txBody>
          <a:bodyPr>
            <a:normAutofit fontScale="90000"/>
          </a:bodyPr>
          <a:lstStyle/>
          <a:p>
            <a:r>
              <a:rPr lang="sv-SE" sz="3100" b="1" i="1" dirty="0" err="1" smtClean="0">
                <a:latin typeface="Times New Roman" panose="02020603050405020304" pitchFamily="18" charset="0"/>
                <a:cs typeface="Times New Roman" panose="02020603050405020304" pitchFamily="18" charset="0"/>
              </a:rPr>
              <a:t>Summary</a:t>
            </a:r>
            <a:r>
              <a:rPr lang="sv-SE" sz="3100" b="1" i="1" dirty="0" smtClean="0">
                <a:latin typeface="Times New Roman" panose="02020603050405020304" pitchFamily="18" charset="0"/>
                <a:cs typeface="Times New Roman" panose="02020603050405020304" pitchFamily="18" charset="0"/>
              </a:rPr>
              <a:t> </a:t>
            </a:r>
            <a:r>
              <a:rPr lang="sv-SE" sz="3100" b="1" i="1" dirty="0" err="1" smtClean="0">
                <a:latin typeface="Times New Roman" panose="02020603050405020304" pitchFamily="18" charset="0"/>
                <a:cs typeface="Times New Roman" panose="02020603050405020304" pitchFamily="18" charset="0"/>
              </a:rPr>
              <a:t>of</a:t>
            </a:r>
            <a:r>
              <a:rPr lang="sv-SE" sz="3100" b="1" i="1" dirty="0" smtClean="0">
                <a:latin typeface="Times New Roman" panose="02020603050405020304" pitchFamily="18" charset="0"/>
                <a:cs typeface="Times New Roman" panose="02020603050405020304" pitchFamily="18" charset="0"/>
              </a:rPr>
              <a:t> the CO2 tax policy in Sweden from the </a:t>
            </a:r>
            <a:br>
              <a:rPr lang="sv-SE" sz="3100" b="1" i="1" dirty="0" smtClean="0">
                <a:latin typeface="Times New Roman" panose="02020603050405020304" pitchFamily="18" charset="0"/>
                <a:cs typeface="Times New Roman" panose="02020603050405020304" pitchFamily="18" charset="0"/>
              </a:rPr>
            </a:br>
            <a:r>
              <a:rPr lang="sv-SE" sz="3100" b="1" i="1" dirty="0" smtClean="0">
                <a:latin typeface="Times New Roman" panose="02020603050405020304" pitchFamily="18" charset="0"/>
                <a:cs typeface="Times New Roman" panose="02020603050405020304" pitchFamily="18" charset="0"/>
              </a:rPr>
              <a:t>International </a:t>
            </a:r>
            <a:r>
              <a:rPr lang="sv-SE" sz="3100" b="1" i="1" dirty="0" err="1">
                <a:latin typeface="Times New Roman" panose="02020603050405020304" pitchFamily="18" charset="0"/>
                <a:cs typeface="Times New Roman" panose="02020603050405020304" pitchFamily="18" charset="0"/>
              </a:rPr>
              <a:t>Institute</a:t>
            </a:r>
            <a:r>
              <a:rPr lang="sv-SE" sz="3100" b="1" i="1" dirty="0">
                <a:latin typeface="Times New Roman" panose="02020603050405020304" pitchFamily="18" charset="0"/>
                <a:cs typeface="Times New Roman" panose="02020603050405020304" pitchFamily="18" charset="0"/>
              </a:rPr>
              <a:t> for </a:t>
            </a:r>
            <a:r>
              <a:rPr lang="sv-SE" sz="3100" b="1" i="1" dirty="0" err="1">
                <a:latin typeface="Times New Roman" panose="02020603050405020304" pitchFamily="18" charset="0"/>
                <a:cs typeface="Times New Roman" panose="02020603050405020304" pitchFamily="18" charset="0"/>
              </a:rPr>
              <a:t>Sustainable</a:t>
            </a:r>
            <a:r>
              <a:rPr lang="sv-SE" sz="3100" b="1" i="1" dirty="0">
                <a:latin typeface="Times New Roman" panose="02020603050405020304" pitchFamily="18" charset="0"/>
                <a:cs typeface="Times New Roman" panose="02020603050405020304" pitchFamily="18" charset="0"/>
              </a:rPr>
              <a:t> </a:t>
            </a:r>
            <a:r>
              <a:rPr lang="sv-SE" sz="3100" b="1" i="1" dirty="0" err="1" smtClean="0">
                <a:latin typeface="Times New Roman" panose="02020603050405020304" pitchFamily="18" charset="0"/>
                <a:cs typeface="Times New Roman" panose="02020603050405020304" pitchFamily="18" charset="0"/>
              </a:rPr>
              <a:t>Development</a:t>
            </a:r>
            <a:r>
              <a:rPr lang="sv-SE" sz="3100" b="1" i="1" dirty="0" smtClean="0">
                <a:latin typeface="Times New Roman" panose="02020603050405020304" pitchFamily="18" charset="0"/>
                <a:cs typeface="Times New Roman" panose="02020603050405020304" pitchFamily="18" charset="0"/>
              </a:rPr>
              <a:t> </a:t>
            </a:r>
            <a:r>
              <a:rPr lang="sv-SE" sz="3100" b="1" dirty="0" smtClean="0">
                <a:latin typeface="Times New Roman" panose="02020603050405020304" pitchFamily="18" charset="0"/>
                <a:cs typeface="Times New Roman" panose="02020603050405020304" pitchFamily="18" charset="0"/>
                <a:hlinkClick r:id="rId2"/>
              </a:rPr>
              <a:t/>
            </a:r>
            <a:br>
              <a:rPr lang="sv-SE" sz="3100" b="1" dirty="0" smtClean="0">
                <a:latin typeface="Times New Roman" panose="02020603050405020304" pitchFamily="18" charset="0"/>
                <a:cs typeface="Times New Roman" panose="02020603050405020304" pitchFamily="18" charset="0"/>
                <a:hlinkClick r:id="rId2"/>
              </a:rPr>
            </a:br>
            <a:r>
              <a:rPr lang="sv-SE" sz="3100" b="1" dirty="0" smtClean="0">
                <a:latin typeface="Times New Roman" panose="02020603050405020304" pitchFamily="18" charset="0"/>
                <a:cs typeface="Times New Roman" panose="02020603050405020304" pitchFamily="18" charset="0"/>
                <a:hlinkClick r:id="rId2"/>
              </a:rPr>
              <a:t>http</a:t>
            </a:r>
            <a:r>
              <a:rPr lang="sv-SE" sz="3100" b="1" dirty="0">
                <a:latin typeface="Times New Roman" panose="02020603050405020304" pitchFamily="18" charset="0"/>
                <a:cs typeface="Times New Roman" panose="02020603050405020304" pitchFamily="18" charset="0"/>
                <a:hlinkClick r:id="rId2"/>
              </a:rPr>
              <a:t>://</a:t>
            </a:r>
            <a:r>
              <a:rPr lang="sv-SE" sz="3100" b="1" dirty="0" smtClean="0">
                <a:latin typeface="Times New Roman" panose="02020603050405020304" pitchFamily="18" charset="0"/>
                <a:cs typeface="Times New Roman" panose="02020603050405020304" pitchFamily="18" charset="0"/>
                <a:hlinkClick r:id="rId2"/>
              </a:rPr>
              <a:t>www.iisd.org/greenbud/sweden.htm</a:t>
            </a:r>
            <a:r>
              <a:rPr lang="sv-SE" dirty="0" smtClean="0"/>
              <a:t/>
            </a:r>
            <a:br>
              <a:rPr lang="sv-SE" dirty="0" smtClean="0"/>
            </a:br>
            <a:endParaRPr lang="sv-SE" dirty="0"/>
          </a:p>
        </p:txBody>
      </p:sp>
      <p:sp>
        <p:nvSpPr>
          <p:cNvPr id="3" name="Platshållare för innehåll 2"/>
          <p:cNvSpPr>
            <a:spLocks noGrp="1"/>
          </p:cNvSpPr>
          <p:nvPr>
            <p:ph idx="1"/>
          </p:nvPr>
        </p:nvSpPr>
        <p:spPr>
          <a:xfrm>
            <a:off x="838200" y="1825625"/>
            <a:ext cx="10515600" cy="4715852"/>
          </a:xfrm>
        </p:spPr>
        <p:txBody>
          <a:bodyPr>
            <a:normAutofit fontScale="92500"/>
          </a:bodyPr>
          <a:lstStyle/>
          <a:p>
            <a:pPr marL="0" indent="0">
              <a:buNone/>
            </a:pPr>
            <a:r>
              <a:rPr lang="en-US" b="1" dirty="0"/>
              <a:t>The Policy in </a:t>
            </a:r>
            <a:r>
              <a:rPr lang="en-US" b="1" dirty="0" smtClean="0"/>
              <a:t>Brief</a:t>
            </a:r>
          </a:p>
          <a:p>
            <a:r>
              <a:rPr lang="en-US" dirty="0" smtClean="0"/>
              <a:t>Economic </a:t>
            </a:r>
            <a:r>
              <a:rPr lang="en-US" dirty="0"/>
              <a:t>Instrument: Carbon dioxide tax.</a:t>
            </a:r>
          </a:p>
          <a:p>
            <a:r>
              <a:rPr lang="en-US" dirty="0"/>
              <a:t>Problem: Emissions of greenhouse gases which may induce global warming.</a:t>
            </a:r>
          </a:p>
          <a:p>
            <a:r>
              <a:rPr lang="en-US" dirty="0"/>
              <a:t>Goal: Reduce or stabilize CO2 emissions, generate revenue for the national budget and serve as a model for applications internationally.</a:t>
            </a:r>
          </a:p>
          <a:p>
            <a:r>
              <a:rPr lang="en-US" dirty="0"/>
              <a:t>Description: A tax on CO2, levied primarily on fossil fuels including oil, coal, natural gas, LPG and gasoline. Part of the wider energy taxation system, the tax is generally higher for the household sector than for the industrial one so as not to hamper competitiveness on international markets.</a:t>
            </a:r>
          </a:p>
          <a:p>
            <a:r>
              <a:rPr lang="en-US" dirty="0"/>
              <a:t>Administering Institution: National Tax Board (Sweden).</a:t>
            </a:r>
          </a:p>
          <a:p>
            <a:endParaRPr lang="sv-SE" dirty="0"/>
          </a:p>
        </p:txBody>
      </p:sp>
      <p:sp>
        <p:nvSpPr>
          <p:cNvPr id="4" name="Platshållare för bildnummer 3"/>
          <p:cNvSpPr>
            <a:spLocks noGrp="1"/>
          </p:cNvSpPr>
          <p:nvPr>
            <p:ph type="sldNum" sz="quarter" idx="12"/>
          </p:nvPr>
        </p:nvSpPr>
        <p:spPr/>
        <p:txBody>
          <a:bodyPr/>
          <a:lstStyle/>
          <a:p>
            <a:fld id="{CF7C3FE0-6EB4-418C-82E7-2F09A4F41151}" type="slidenum">
              <a:rPr lang="sv-SE" smtClean="0"/>
              <a:t>63</a:t>
            </a:fld>
            <a:endParaRPr lang="sv-SE" dirty="0"/>
          </a:p>
        </p:txBody>
      </p:sp>
    </p:spTree>
    <p:extLst>
      <p:ext uri="{BB962C8B-B14F-4D97-AF65-F5344CB8AC3E}">
        <p14:creationId xmlns:p14="http://schemas.microsoft.com/office/powerpoint/2010/main" val="17685727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838200" y="988962"/>
            <a:ext cx="10121900" cy="4714875"/>
          </a:xfrm>
        </p:spPr>
        <p:txBody>
          <a:bodyPr>
            <a:normAutofit fontScale="85000" lnSpcReduction="20000"/>
          </a:bodyPr>
          <a:lstStyle/>
          <a:p>
            <a:pPr marL="0" indent="0">
              <a:spcAft>
                <a:spcPts val="0"/>
              </a:spcAft>
              <a:buNone/>
            </a:pPr>
            <a:r>
              <a:rPr lang="en-US" sz="4000" b="1" dirty="0" smtClean="0">
                <a:solidFill>
                  <a:srgbClr val="FF0000"/>
                </a:solidFill>
                <a:latin typeface="Times New Roman" panose="02020603050405020304" pitchFamily="18" charset="0"/>
                <a:ea typeface="Times New Roman" panose="02020603050405020304" pitchFamily="18" charset="0"/>
              </a:rPr>
              <a:t>Can we increase the bioenergy supply from forests</a:t>
            </a:r>
          </a:p>
          <a:p>
            <a:pPr marL="0" indent="0">
              <a:spcAft>
                <a:spcPts val="0"/>
              </a:spcAft>
              <a:buNone/>
            </a:pPr>
            <a:r>
              <a:rPr lang="en-US" sz="4000" b="1" dirty="0" smtClean="0">
                <a:solidFill>
                  <a:srgbClr val="FF0000"/>
                </a:solidFill>
                <a:latin typeface="Times New Roman" panose="02020603050405020304" pitchFamily="18" charset="0"/>
                <a:ea typeface="Times New Roman" panose="02020603050405020304" pitchFamily="18" charset="0"/>
              </a:rPr>
              <a:t>without negative effects on the CO2 net uptake? </a:t>
            </a:r>
          </a:p>
          <a:p>
            <a:pPr>
              <a:spcAft>
                <a:spcPts val="0"/>
              </a:spcAft>
            </a:pPr>
            <a:endParaRPr lang="en-US" sz="4000" b="1" dirty="0" smtClean="0">
              <a:solidFill>
                <a:srgbClr val="000000"/>
              </a:solidFill>
              <a:latin typeface="Times New Roman" panose="02020603050405020304" pitchFamily="18" charset="0"/>
              <a:ea typeface="Times New Roman" panose="02020603050405020304" pitchFamily="18" charset="0"/>
            </a:endParaRPr>
          </a:p>
          <a:p>
            <a:pPr>
              <a:spcAft>
                <a:spcPts val="0"/>
              </a:spcAft>
            </a:pPr>
            <a:r>
              <a:rPr lang="en-US" sz="4000" b="1" dirty="0" smtClean="0">
                <a:solidFill>
                  <a:srgbClr val="000000"/>
                </a:solidFill>
                <a:latin typeface="Times New Roman" panose="02020603050405020304" pitchFamily="18" charset="0"/>
                <a:ea typeface="Times New Roman" panose="02020603050405020304" pitchFamily="18" charset="0"/>
              </a:rPr>
              <a:t>In large parts of the world, such as Russian Federation, </a:t>
            </a:r>
            <a:r>
              <a:rPr lang="en-US" sz="4000" b="1" dirty="0" smtClean="0">
                <a:solidFill>
                  <a:srgbClr val="0070C0"/>
                </a:solidFill>
                <a:latin typeface="Times New Roman" panose="02020603050405020304" pitchFamily="18" charset="0"/>
                <a:ea typeface="Times New Roman" panose="02020603050405020304" pitchFamily="18" charset="0"/>
              </a:rPr>
              <a:t>forest stocks are close to dynamic equilibria</a:t>
            </a:r>
            <a:r>
              <a:rPr lang="en-US" sz="4000" b="1" dirty="0" smtClean="0">
                <a:solidFill>
                  <a:srgbClr val="000000"/>
                </a:solidFill>
                <a:latin typeface="Times New Roman" panose="02020603050405020304" pitchFamily="18" charset="0"/>
                <a:ea typeface="Times New Roman" panose="02020603050405020304" pitchFamily="18" charset="0"/>
              </a:rPr>
              <a:t>, in the sense that the net growth (and net carbon uptake) is close to zero. </a:t>
            </a:r>
          </a:p>
          <a:p>
            <a:pPr>
              <a:spcAft>
                <a:spcPts val="0"/>
              </a:spcAft>
            </a:pPr>
            <a:endParaRPr lang="en-US" sz="4000" b="1" dirty="0">
              <a:solidFill>
                <a:srgbClr val="000000"/>
              </a:solidFill>
              <a:latin typeface="Times New Roman" panose="02020603050405020304" pitchFamily="18" charset="0"/>
              <a:ea typeface="Times New Roman" panose="02020603050405020304" pitchFamily="18" charset="0"/>
            </a:endParaRPr>
          </a:p>
          <a:p>
            <a:pPr>
              <a:spcAft>
                <a:spcPts val="0"/>
              </a:spcAft>
            </a:pPr>
            <a:r>
              <a:rPr lang="en-US" sz="4000" b="1" dirty="0" smtClean="0">
                <a:solidFill>
                  <a:srgbClr val="0070C0"/>
                </a:solidFill>
                <a:latin typeface="Times New Roman" panose="02020603050405020304" pitchFamily="18" charset="0"/>
                <a:ea typeface="Times New Roman" panose="02020603050405020304" pitchFamily="18" charset="0"/>
              </a:rPr>
              <a:t>If these forests will be partly harvested, the net growth and CO2 uptake can increase</a:t>
            </a:r>
            <a:r>
              <a:rPr lang="en-US" sz="4000" b="1" dirty="0" smtClean="0">
                <a:solidFill>
                  <a:srgbClr val="000000"/>
                </a:solidFill>
                <a:latin typeface="Times New Roman" panose="02020603050405020304" pitchFamily="18" charset="0"/>
                <a:ea typeface="Times New Roman" panose="02020603050405020304" pitchFamily="18" charset="0"/>
              </a:rPr>
              <a:t>. </a:t>
            </a:r>
          </a:p>
          <a:p>
            <a:endParaRPr lang="sv-SE" dirty="0"/>
          </a:p>
        </p:txBody>
      </p:sp>
      <p:sp>
        <p:nvSpPr>
          <p:cNvPr id="4" name="Platshållare för bildnummer 3"/>
          <p:cNvSpPr>
            <a:spLocks noGrp="1"/>
          </p:cNvSpPr>
          <p:nvPr>
            <p:ph type="sldNum" sz="quarter" idx="12"/>
          </p:nvPr>
        </p:nvSpPr>
        <p:spPr/>
        <p:txBody>
          <a:bodyPr/>
          <a:lstStyle/>
          <a:p>
            <a:fld id="{CF7C3FE0-6EB4-418C-82E7-2F09A4F41151}" type="slidenum">
              <a:rPr lang="sv-SE" smtClean="0"/>
              <a:t>64</a:t>
            </a:fld>
            <a:endParaRPr lang="sv-SE"/>
          </a:p>
        </p:txBody>
      </p:sp>
    </p:spTree>
    <p:extLst>
      <p:ext uri="{BB962C8B-B14F-4D97-AF65-F5344CB8AC3E}">
        <p14:creationId xmlns:p14="http://schemas.microsoft.com/office/powerpoint/2010/main" val="29403032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65</a:t>
            </a:fld>
            <a:endParaRPr lang="sv-SE"/>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835" y="0"/>
            <a:ext cx="8648330" cy="6858000"/>
          </a:xfrm>
          <a:prstGeom prst="rect">
            <a:avLst/>
          </a:prstGeom>
        </p:spPr>
      </p:pic>
    </p:spTree>
    <p:extLst>
      <p:ext uri="{BB962C8B-B14F-4D97-AF65-F5344CB8AC3E}">
        <p14:creationId xmlns:p14="http://schemas.microsoft.com/office/powerpoint/2010/main" val="32423288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66</a:t>
            </a:fld>
            <a:endParaRPr lang="sv-SE"/>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92" y="0"/>
            <a:ext cx="10749216" cy="6858000"/>
          </a:xfrm>
          <a:prstGeom prst="rect">
            <a:avLst/>
          </a:prstGeom>
        </p:spPr>
      </p:pic>
    </p:spTree>
    <p:extLst>
      <p:ext uri="{BB962C8B-B14F-4D97-AF65-F5344CB8AC3E}">
        <p14:creationId xmlns:p14="http://schemas.microsoft.com/office/powerpoint/2010/main" val="11977693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67</a:t>
            </a:fld>
            <a:endParaRPr lang="sv-SE"/>
          </a:p>
        </p:txBody>
      </p:sp>
      <p:pic>
        <p:nvPicPr>
          <p:cNvPr id="3" name="Bildobjekt 2"/>
          <p:cNvPicPr>
            <a:picLocks noChangeAspect="1"/>
          </p:cNvPicPr>
          <p:nvPr/>
        </p:nvPicPr>
        <p:blipFill>
          <a:blip r:embed="rId2"/>
          <a:stretch>
            <a:fillRect/>
          </a:stretch>
        </p:blipFill>
        <p:spPr>
          <a:xfrm>
            <a:off x="185949" y="0"/>
            <a:ext cx="11820102" cy="6858000"/>
          </a:xfrm>
          <a:prstGeom prst="rect">
            <a:avLst/>
          </a:prstGeom>
        </p:spPr>
      </p:pic>
    </p:spTree>
    <p:extLst>
      <p:ext uri="{BB962C8B-B14F-4D97-AF65-F5344CB8AC3E}">
        <p14:creationId xmlns:p14="http://schemas.microsoft.com/office/powerpoint/2010/main" val="34528083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68</a:t>
            </a:fld>
            <a:endParaRPr lang="sv-SE"/>
          </a:p>
        </p:txBody>
      </p:sp>
      <p:pic>
        <p:nvPicPr>
          <p:cNvPr id="3" name="Bildobjekt 2"/>
          <p:cNvPicPr>
            <a:picLocks noChangeAspect="1"/>
          </p:cNvPicPr>
          <p:nvPr/>
        </p:nvPicPr>
        <p:blipFill>
          <a:blip r:embed="rId2"/>
          <a:stretch>
            <a:fillRect/>
          </a:stretch>
        </p:blipFill>
        <p:spPr>
          <a:xfrm>
            <a:off x="988141" y="9109"/>
            <a:ext cx="10205885" cy="6833200"/>
          </a:xfrm>
          <a:prstGeom prst="rect">
            <a:avLst/>
          </a:prstGeom>
        </p:spPr>
      </p:pic>
    </p:spTree>
    <p:extLst>
      <p:ext uri="{BB962C8B-B14F-4D97-AF65-F5344CB8AC3E}">
        <p14:creationId xmlns:p14="http://schemas.microsoft.com/office/powerpoint/2010/main" val="315282652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69</a:t>
            </a:fld>
            <a:endParaRPr lang="sv-SE"/>
          </a:p>
        </p:txBody>
      </p:sp>
      <p:pic>
        <p:nvPicPr>
          <p:cNvPr id="3" name="Bildobjekt 2"/>
          <p:cNvPicPr>
            <a:picLocks noChangeAspect="1"/>
          </p:cNvPicPr>
          <p:nvPr/>
        </p:nvPicPr>
        <p:blipFill>
          <a:blip r:embed="rId2"/>
          <a:stretch>
            <a:fillRect/>
          </a:stretch>
        </p:blipFill>
        <p:spPr>
          <a:xfrm>
            <a:off x="958645" y="-10641"/>
            <a:ext cx="10258819" cy="6868641"/>
          </a:xfrm>
          <a:prstGeom prst="rect">
            <a:avLst/>
          </a:prstGeom>
        </p:spPr>
      </p:pic>
    </p:spTree>
    <p:extLst>
      <p:ext uri="{BB962C8B-B14F-4D97-AF65-F5344CB8AC3E}">
        <p14:creationId xmlns:p14="http://schemas.microsoft.com/office/powerpoint/2010/main" val="5822571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838200" y="1295399"/>
            <a:ext cx="10515600" cy="4881563"/>
          </a:xfrm>
        </p:spPr>
        <p:txBody>
          <a:bodyPr>
            <a:normAutofit/>
          </a:bodyPr>
          <a:lstStyle/>
          <a:p>
            <a:pPr marL="0" indent="0">
              <a:buNone/>
            </a:pPr>
            <a:r>
              <a:rPr lang="sv-SE" sz="3900" b="1" dirty="0" err="1" smtClean="0">
                <a:latin typeface="Times New Roman" panose="02020603050405020304" pitchFamily="18" charset="0"/>
                <a:cs typeface="Times New Roman" panose="02020603050405020304" pitchFamily="18" charset="0"/>
              </a:rPr>
              <a:t>This</a:t>
            </a:r>
            <a:r>
              <a:rPr lang="sv-SE" sz="3900" b="1" dirty="0" smtClean="0">
                <a:latin typeface="Times New Roman" panose="02020603050405020304" pitchFamily="18" charset="0"/>
                <a:cs typeface="Times New Roman" panose="02020603050405020304" pitchFamily="18" charset="0"/>
              </a:rPr>
              <a:t> presentation </a:t>
            </a:r>
            <a:r>
              <a:rPr lang="sv-SE" sz="3900" b="1" dirty="0" err="1" smtClean="0">
                <a:latin typeface="Times New Roman" panose="02020603050405020304" pitchFamily="18" charset="0"/>
                <a:cs typeface="Times New Roman" panose="02020603050405020304" pitchFamily="18" charset="0"/>
              </a:rPr>
              <a:t>focuses</a:t>
            </a:r>
            <a:r>
              <a:rPr lang="sv-SE" sz="3900" b="1" dirty="0" smtClean="0">
                <a:latin typeface="Times New Roman" panose="02020603050405020304" pitchFamily="18" charset="0"/>
                <a:cs typeface="Times New Roman" panose="02020603050405020304" pitchFamily="18" charset="0"/>
              </a:rPr>
              <a:t> on problem definition and a transparent derivation and </a:t>
            </a:r>
            <a:r>
              <a:rPr lang="sv-SE" sz="3900" b="1" dirty="0" err="1" smtClean="0">
                <a:latin typeface="Times New Roman" panose="02020603050405020304" pitchFamily="18" charset="0"/>
                <a:cs typeface="Times New Roman" panose="02020603050405020304" pitchFamily="18" charset="0"/>
              </a:rPr>
              <a:t>summary</a:t>
            </a:r>
            <a:r>
              <a:rPr lang="sv-SE" sz="3900" b="1" dirty="0" smtClean="0">
                <a:latin typeface="Times New Roman" panose="02020603050405020304" pitchFamily="18" charset="0"/>
                <a:cs typeface="Times New Roman" panose="02020603050405020304" pitchFamily="18" charset="0"/>
              </a:rPr>
              <a:t> </a:t>
            </a:r>
            <a:r>
              <a:rPr lang="sv-SE" sz="3900" b="1" dirty="0" err="1" smtClean="0">
                <a:latin typeface="Times New Roman" panose="02020603050405020304" pitchFamily="18" charset="0"/>
                <a:cs typeface="Times New Roman" panose="02020603050405020304" pitchFamily="18" charset="0"/>
              </a:rPr>
              <a:t>of</a:t>
            </a:r>
            <a:r>
              <a:rPr lang="sv-SE" sz="3900" b="1" dirty="0" smtClean="0">
                <a:latin typeface="Times New Roman" panose="02020603050405020304" pitchFamily="18" charset="0"/>
                <a:cs typeface="Times New Roman" panose="02020603050405020304" pitchFamily="18" charset="0"/>
              </a:rPr>
              <a:t> central </a:t>
            </a:r>
            <a:r>
              <a:rPr lang="sv-SE" sz="3900" b="1" dirty="0" err="1" smtClean="0">
                <a:latin typeface="Times New Roman" panose="02020603050405020304" pitchFamily="18" charset="0"/>
                <a:cs typeface="Times New Roman" panose="02020603050405020304" pitchFamily="18" charset="0"/>
              </a:rPr>
              <a:t>results</a:t>
            </a:r>
            <a:r>
              <a:rPr lang="sv-SE" sz="3900" b="1" dirty="0" smtClean="0">
                <a:latin typeface="Times New Roman" panose="02020603050405020304" pitchFamily="18" charset="0"/>
                <a:cs typeface="Times New Roman" panose="02020603050405020304" pitchFamily="18" charset="0"/>
              </a:rPr>
              <a:t>. </a:t>
            </a:r>
          </a:p>
          <a:p>
            <a:endParaRPr lang="sv-SE" dirty="0"/>
          </a:p>
          <a:p>
            <a:pPr marL="0" indent="0">
              <a:buNone/>
            </a:pPr>
            <a:r>
              <a:rPr lang="sv-SE" sz="4000" b="1" dirty="0" smtClean="0">
                <a:solidFill>
                  <a:srgbClr val="FF0000"/>
                </a:solidFill>
                <a:latin typeface="Times New Roman" panose="02020603050405020304" pitchFamily="18" charset="0"/>
                <a:cs typeface="Times New Roman" panose="02020603050405020304" pitchFamily="18" charset="0"/>
              </a:rPr>
              <a:t>A </a:t>
            </a:r>
            <a:r>
              <a:rPr lang="sv-SE" sz="4000" b="1" dirty="0" err="1" smtClean="0">
                <a:solidFill>
                  <a:srgbClr val="FF0000"/>
                </a:solidFill>
                <a:latin typeface="Times New Roman" panose="02020603050405020304" pitchFamily="18" charset="0"/>
                <a:cs typeface="Times New Roman" panose="02020603050405020304" pitchFamily="18" charset="0"/>
              </a:rPr>
              <a:t>complete</a:t>
            </a:r>
            <a:r>
              <a:rPr lang="sv-SE" sz="4000" b="1" dirty="0" smtClean="0">
                <a:solidFill>
                  <a:srgbClr val="FF0000"/>
                </a:solidFill>
                <a:latin typeface="Times New Roman" panose="02020603050405020304" pitchFamily="18" charset="0"/>
                <a:cs typeface="Times New Roman" panose="02020603050405020304" pitchFamily="18" charset="0"/>
              </a:rPr>
              <a:t> </a:t>
            </a:r>
            <a:r>
              <a:rPr lang="sv-SE" sz="4000" b="1" dirty="0" err="1" smtClean="0">
                <a:solidFill>
                  <a:srgbClr val="FF0000"/>
                </a:solidFill>
                <a:latin typeface="Times New Roman" panose="02020603050405020304" pitchFamily="18" charset="0"/>
                <a:cs typeface="Times New Roman" panose="02020603050405020304" pitchFamily="18" charset="0"/>
              </a:rPr>
              <a:t>mathematical</a:t>
            </a:r>
            <a:r>
              <a:rPr lang="sv-SE" sz="4000" b="1" dirty="0" smtClean="0">
                <a:solidFill>
                  <a:srgbClr val="FF0000"/>
                </a:solidFill>
                <a:latin typeface="Times New Roman" panose="02020603050405020304" pitchFamily="18" charset="0"/>
                <a:cs typeface="Times New Roman" panose="02020603050405020304" pitchFamily="18" charset="0"/>
              </a:rPr>
              <a:t> </a:t>
            </a:r>
            <a:r>
              <a:rPr lang="sv-SE" sz="4000" b="1" dirty="0" err="1" smtClean="0">
                <a:solidFill>
                  <a:srgbClr val="FF0000"/>
                </a:solidFill>
                <a:latin typeface="Times New Roman" panose="02020603050405020304" pitchFamily="18" charset="0"/>
                <a:cs typeface="Times New Roman" panose="02020603050405020304" pitchFamily="18" charset="0"/>
              </a:rPr>
              <a:t>analysis</a:t>
            </a:r>
            <a:r>
              <a:rPr lang="sv-SE" sz="4000" b="1" dirty="0" smtClean="0">
                <a:solidFill>
                  <a:srgbClr val="FF0000"/>
                </a:solidFill>
                <a:latin typeface="Times New Roman" panose="02020603050405020304" pitchFamily="18" charset="0"/>
                <a:cs typeface="Times New Roman" panose="02020603050405020304" pitchFamily="18" charset="0"/>
              </a:rPr>
              <a:t> </a:t>
            </a:r>
            <a:r>
              <a:rPr lang="sv-SE" sz="4000" b="1" dirty="0" err="1" smtClean="0">
                <a:solidFill>
                  <a:srgbClr val="FF0000"/>
                </a:solidFill>
                <a:latin typeface="Times New Roman" panose="02020603050405020304" pitchFamily="18" charset="0"/>
                <a:cs typeface="Times New Roman" panose="02020603050405020304" pitchFamily="18" charset="0"/>
              </a:rPr>
              <a:t>with</a:t>
            </a:r>
            <a:r>
              <a:rPr lang="sv-SE" sz="4000" b="1" dirty="0" smtClean="0">
                <a:solidFill>
                  <a:srgbClr val="FF0000"/>
                </a:solidFill>
                <a:latin typeface="Times New Roman" panose="02020603050405020304" pitchFamily="18" charset="0"/>
                <a:cs typeface="Times New Roman" panose="02020603050405020304" pitchFamily="18" charset="0"/>
              </a:rPr>
              <a:t> a </a:t>
            </a:r>
            <a:r>
              <a:rPr lang="sv-SE" sz="4000" b="1" dirty="0" err="1" smtClean="0">
                <a:solidFill>
                  <a:srgbClr val="FF0000"/>
                </a:solidFill>
                <a:latin typeface="Times New Roman" panose="02020603050405020304" pitchFamily="18" charset="0"/>
                <a:cs typeface="Times New Roman" panose="02020603050405020304" pitchFamily="18" charset="0"/>
              </a:rPr>
              <a:t>more</a:t>
            </a:r>
            <a:r>
              <a:rPr lang="sv-SE" sz="4000" b="1" dirty="0" smtClean="0">
                <a:solidFill>
                  <a:srgbClr val="FF0000"/>
                </a:solidFill>
                <a:latin typeface="Times New Roman" panose="02020603050405020304" pitchFamily="18" charset="0"/>
                <a:cs typeface="Times New Roman" panose="02020603050405020304" pitchFamily="18" charset="0"/>
              </a:rPr>
              <a:t> </a:t>
            </a:r>
            <a:r>
              <a:rPr lang="sv-SE" sz="4000" b="1" dirty="0" err="1" smtClean="0">
                <a:solidFill>
                  <a:srgbClr val="FF0000"/>
                </a:solidFill>
                <a:latin typeface="Times New Roman" panose="02020603050405020304" pitchFamily="18" charset="0"/>
                <a:cs typeface="Times New Roman" panose="02020603050405020304" pitchFamily="18" charset="0"/>
              </a:rPr>
              <a:t>detailed</a:t>
            </a:r>
            <a:r>
              <a:rPr lang="sv-SE" sz="4000" b="1" dirty="0" smtClean="0">
                <a:solidFill>
                  <a:srgbClr val="FF0000"/>
                </a:solidFill>
                <a:latin typeface="Times New Roman" panose="02020603050405020304" pitchFamily="18" charset="0"/>
                <a:cs typeface="Times New Roman" panose="02020603050405020304" pitchFamily="18" charset="0"/>
              </a:rPr>
              <a:t> </a:t>
            </a:r>
            <a:r>
              <a:rPr lang="sv-SE" sz="4000" b="1" dirty="0" err="1" smtClean="0">
                <a:solidFill>
                  <a:srgbClr val="FF0000"/>
                </a:solidFill>
                <a:latin typeface="Times New Roman" panose="02020603050405020304" pitchFamily="18" charset="0"/>
                <a:cs typeface="Times New Roman" panose="02020603050405020304" pitchFamily="18" charset="0"/>
              </a:rPr>
              <a:t>model</a:t>
            </a:r>
            <a:r>
              <a:rPr lang="sv-SE" sz="4000" b="1" dirty="0" smtClean="0">
                <a:solidFill>
                  <a:srgbClr val="FF0000"/>
                </a:solidFill>
                <a:latin typeface="Times New Roman" panose="02020603050405020304" pitchFamily="18" charset="0"/>
                <a:cs typeface="Times New Roman" panose="02020603050405020304" pitchFamily="18" charset="0"/>
              </a:rPr>
              <a:t> is </a:t>
            </a:r>
            <a:r>
              <a:rPr lang="sv-SE" sz="4000" b="1" dirty="0" err="1" smtClean="0">
                <a:solidFill>
                  <a:srgbClr val="FF0000"/>
                </a:solidFill>
                <a:latin typeface="Times New Roman" panose="02020603050405020304" pitchFamily="18" charset="0"/>
                <a:cs typeface="Times New Roman" panose="02020603050405020304" pitchFamily="18" charset="0"/>
              </a:rPr>
              <a:t>of</a:t>
            </a:r>
            <a:r>
              <a:rPr lang="sv-SE" sz="4000" b="1" dirty="0" smtClean="0">
                <a:solidFill>
                  <a:srgbClr val="FF0000"/>
                </a:solidFill>
                <a:latin typeface="Times New Roman" panose="02020603050405020304" pitchFamily="18" charset="0"/>
                <a:cs typeface="Times New Roman" panose="02020603050405020304" pitchFamily="18" charset="0"/>
              </a:rPr>
              <a:t> </a:t>
            </a:r>
            <a:r>
              <a:rPr lang="sv-SE" sz="4000" b="1" dirty="0" err="1" smtClean="0">
                <a:solidFill>
                  <a:srgbClr val="FF0000"/>
                </a:solidFill>
                <a:latin typeface="Times New Roman" panose="02020603050405020304" pitchFamily="18" charset="0"/>
                <a:cs typeface="Times New Roman" panose="02020603050405020304" pitchFamily="18" charset="0"/>
              </a:rPr>
              <a:t>course</a:t>
            </a:r>
            <a:r>
              <a:rPr lang="sv-SE" sz="4000" b="1" dirty="0" smtClean="0">
                <a:solidFill>
                  <a:srgbClr val="FF0000"/>
                </a:solidFill>
                <a:latin typeface="Times New Roman" panose="02020603050405020304" pitchFamily="18" charset="0"/>
                <a:cs typeface="Times New Roman" panose="02020603050405020304" pitchFamily="18" charset="0"/>
              </a:rPr>
              <a:t> </a:t>
            </a:r>
            <a:r>
              <a:rPr lang="sv-SE" sz="4000" b="1" dirty="0" err="1" smtClean="0">
                <a:solidFill>
                  <a:srgbClr val="FF0000"/>
                </a:solidFill>
                <a:latin typeface="Times New Roman" panose="02020603050405020304" pitchFamily="18" charset="0"/>
                <a:cs typeface="Times New Roman" panose="02020603050405020304" pitchFamily="18" charset="0"/>
              </a:rPr>
              <a:t>also</a:t>
            </a:r>
            <a:r>
              <a:rPr lang="sv-SE" sz="4000" b="1" dirty="0" smtClean="0">
                <a:solidFill>
                  <a:srgbClr val="FF0000"/>
                </a:solidFill>
                <a:latin typeface="Times New Roman" panose="02020603050405020304" pitchFamily="18" charset="0"/>
                <a:cs typeface="Times New Roman" panose="02020603050405020304" pitchFamily="18" charset="0"/>
              </a:rPr>
              <a:t> </a:t>
            </a:r>
            <a:r>
              <a:rPr lang="sv-SE" sz="4000" b="1" dirty="0" err="1" smtClean="0">
                <a:solidFill>
                  <a:srgbClr val="FF0000"/>
                </a:solidFill>
                <a:latin typeface="Times New Roman" panose="02020603050405020304" pitchFamily="18" charset="0"/>
                <a:cs typeface="Times New Roman" panose="02020603050405020304" pitchFamily="18" charset="0"/>
              </a:rPr>
              <a:t>possible</a:t>
            </a:r>
            <a:r>
              <a:rPr lang="sv-SE" sz="4000" b="1" dirty="0" smtClean="0">
                <a:solidFill>
                  <a:srgbClr val="FF0000"/>
                </a:solidFill>
                <a:latin typeface="Times New Roman" panose="02020603050405020304" pitchFamily="18" charset="0"/>
                <a:cs typeface="Times New Roman" panose="02020603050405020304" pitchFamily="18" charset="0"/>
              </a:rPr>
              <a:t> </a:t>
            </a:r>
            <a:r>
              <a:rPr lang="sv-SE" sz="4000" b="1" dirty="0" err="1" smtClean="0">
                <a:solidFill>
                  <a:srgbClr val="FF0000"/>
                </a:solidFill>
                <a:latin typeface="Times New Roman" panose="02020603050405020304" pitchFamily="18" charset="0"/>
                <a:cs typeface="Times New Roman" panose="02020603050405020304" pitchFamily="18" charset="0"/>
              </a:rPr>
              <a:t>but</a:t>
            </a:r>
            <a:r>
              <a:rPr lang="sv-SE" sz="4000" b="1" dirty="0" smtClean="0">
                <a:solidFill>
                  <a:srgbClr val="FF0000"/>
                </a:solidFill>
                <a:latin typeface="Times New Roman" panose="02020603050405020304" pitchFamily="18" charset="0"/>
                <a:cs typeface="Times New Roman" panose="02020603050405020304" pitchFamily="18" charset="0"/>
              </a:rPr>
              <a:t> </a:t>
            </a:r>
            <a:r>
              <a:rPr lang="sv-SE" sz="4000" b="1" dirty="0" err="1" smtClean="0">
                <a:solidFill>
                  <a:srgbClr val="FF0000"/>
                </a:solidFill>
                <a:latin typeface="Times New Roman" panose="02020603050405020304" pitchFamily="18" charset="0"/>
                <a:cs typeface="Times New Roman" panose="02020603050405020304" pitchFamily="18" charset="0"/>
              </a:rPr>
              <a:t>would</a:t>
            </a:r>
            <a:r>
              <a:rPr lang="sv-SE" sz="4000" b="1" dirty="0" smtClean="0">
                <a:solidFill>
                  <a:srgbClr val="FF0000"/>
                </a:solidFill>
                <a:latin typeface="Times New Roman" panose="02020603050405020304" pitchFamily="18" charset="0"/>
                <a:cs typeface="Times New Roman" panose="02020603050405020304" pitchFamily="18" charset="0"/>
              </a:rPr>
              <a:t> </a:t>
            </a:r>
            <a:r>
              <a:rPr lang="sv-SE" sz="4000" b="1" dirty="0" err="1" smtClean="0">
                <a:solidFill>
                  <a:srgbClr val="FF0000"/>
                </a:solidFill>
                <a:latin typeface="Times New Roman" panose="02020603050405020304" pitchFamily="18" charset="0"/>
                <a:cs typeface="Times New Roman" panose="02020603050405020304" pitchFamily="18" charset="0"/>
              </a:rPr>
              <a:t>take</a:t>
            </a:r>
            <a:r>
              <a:rPr lang="sv-SE" sz="4000" b="1" dirty="0" smtClean="0">
                <a:solidFill>
                  <a:srgbClr val="FF0000"/>
                </a:solidFill>
                <a:latin typeface="Times New Roman" panose="02020603050405020304" pitchFamily="18" charset="0"/>
                <a:cs typeface="Times New Roman" panose="02020603050405020304" pitchFamily="18" charset="0"/>
              </a:rPr>
              <a:t> </a:t>
            </a:r>
            <a:r>
              <a:rPr lang="sv-SE" sz="4000" b="1" dirty="0" err="1" smtClean="0">
                <a:solidFill>
                  <a:srgbClr val="FF0000"/>
                </a:solidFill>
                <a:latin typeface="Times New Roman" panose="02020603050405020304" pitchFamily="18" charset="0"/>
                <a:cs typeface="Times New Roman" panose="02020603050405020304" pitchFamily="18" charset="0"/>
              </a:rPr>
              <a:t>much</a:t>
            </a:r>
            <a:r>
              <a:rPr lang="sv-SE" sz="4000" b="1" dirty="0" smtClean="0">
                <a:solidFill>
                  <a:srgbClr val="FF0000"/>
                </a:solidFill>
                <a:latin typeface="Times New Roman" panose="02020603050405020304" pitchFamily="18" charset="0"/>
                <a:cs typeface="Times New Roman" panose="02020603050405020304" pitchFamily="18" charset="0"/>
              </a:rPr>
              <a:t> </a:t>
            </a:r>
            <a:r>
              <a:rPr lang="sv-SE" sz="4000" b="1" dirty="0" err="1" smtClean="0">
                <a:solidFill>
                  <a:srgbClr val="FF0000"/>
                </a:solidFill>
                <a:latin typeface="Times New Roman" panose="02020603050405020304" pitchFamily="18" charset="0"/>
                <a:cs typeface="Times New Roman" panose="02020603050405020304" pitchFamily="18" charset="0"/>
              </a:rPr>
              <a:t>more</a:t>
            </a:r>
            <a:r>
              <a:rPr lang="sv-SE" sz="4000" b="1" dirty="0" smtClean="0">
                <a:solidFill>
                  <a:srgbClr val="FF0000"/>
                </a:solidFill>
                <a:latin typeface="Times New Roman" panose="02020603050405020304" pitchFamily="18" charset="0"/>
                <a:cs typeface="Times New Roman" panose="02020603050405020304" pitchFamily="18" charset="0"/>
              </a:rPr>
              <a:t> </a:t>
            </a:r>
            <a:r>
              <a:rPr lang="sv-SE" sz="4000" b="1" dirty="0" err="1" smtClean="0">
                <a:solidFill>
                  <a:srgbClr val="FF0000"/>
                </a:solidFill>
                <a:latin typeface="Times New Roman" panose="02020603050405020304" pitchFamily="18" charset="0"/>
                <a:cs typeface="Times New Roman" panose="02020603050405020304" pitchFamily="18" charset="0"/>
              </a:rPr>
              <a:t>time</a:t>
            </a:r>
            <a:r>
              <a:rPr lang="sv-SE" sz="4000" b="1" dirty="0" smtClean="0">
                <a:solidFill>
                  <a:srgbClr val="FF0000"/>
                </a:solidFill>
                <a:latin typeface="Times New Roman" panose="02020603050405020304" pitchFamily="18" charset="0"/>
                <a:cs typeface="Times New Roman" panose="02020603050405020304" pitchFamily="18" charset="0"/>
              </a:rPr>
              <a:t>. </a:t>
            </a:r>
          </a:p>
          <a:p>
            <a:pPr marL="0" indent="0">
              <a:buNone/>
            </a:pPr>
            <a:endParaRPr lang="sv-SE" b="1" i="1" dirty="0" smtClean="0">
              <a:solidFill>
                <a:srgbClr val="0070C0"/>
              </a:solidFill>
              <a:latin typeface="Times New Roman" panose="02020603050405020304" pitchFamily="18" charset="0"/>
              <a:cs typeface="Times New Roman" panose="02020603050405020304" pitchFamily="18" charset="0"/>
            </a:endParaRPr>
          </a:p>
        </p:txBody>
      </p:sp>
      <p:sp>
        <p:nvSpPr>
          <p:cNvPr id="4" name="Platshållare för bildnummer 3"/>
          <p:cNvSpPr>
            <a:spLocks noGrp="1"/>
          </p:cNvSpPr>
          <p:nvPr>
            <p:ph type="sldNum" sz="quarter" idx="12"/>
          </p:nvPr>
        </p:nvSpPr>
        <p:spPr/>
        <p:txBody>
          <a:bodyPr/>
          <a:lstStyle/>
          <a:p>
            <a:fld id="{CF7C3FE0-6EB4-418C-82E7-2F09A4F41151}" type="slidenum">
              <a:rPr lang="sv-SE" smtClean="0"/>
              <a:t>7</a:t>
            </a:fld>
            <a:endParaRPr lang="sv-SE"/>
          </a:p>
        </p:txBody>
      </p:sp>
    </p:spTree>
    <p:extLst>
      <p:ext uri="{BB962C8B-B14F-4D97-AF65-F5344CB8AC3E}">
        <p14:creationId xmlns:p14="http://schemas.microsoft.com/office/powerpoint/2010/main" val="403354587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70</a:t>
            </a:fld>
            <a:endParaRPr lang="sv-SE"/>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225" y="0"/>
            <a:ext cx="10353549" cy="6858000"/>
          </a:xfrm>
          <a:prstGeom prst="rect">
            <a:avLst/>
          </a:prstGeom>
        </p:spPr>
      </p:pic>
    </p:spTree>
    <p:extLst>
      <p:ext uri="{BB962C8B-B14F-4D97-AF65-F5344CB8AC3E}">
        <p14:creationId xmlns:p14="http://schemas.microsoft.com/office/powerpoint/2010/main" val="28702762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71</a:t>
            </a:fld>
            <a:endParaRPr lang="sv-SE"/>
          </a:p>
        </p:txBody>
      </p:sp>
      <mc:AlternateContent xmlns:mc="http://schemas.openxmlformats.org/markup-compatibility/2006" xmlns:a14="http://schemas.microsoft.com/office/drawing/2010/main">
        <mc:Choice Requires="a14">
          <p:sp>
            <p:nvSpPr>
              <p:cNvPr id="3" name="Rektangel 2"/>
              <p:cNvSpPr/>
              <p:nvPr/>
            </p:nvSpPr>
            <p:spPr>
              <a:xfrm>
                <a:off x="536677" y="442502"/>
                <a:ext cx="9580716" cy="2609048"/>
              </a:xfrm>
              <a:prstGeom prst="rect">
                <a:avLst/>
              </a:prstGeom>
            </p:spPr>
            <p:txBody>
              <a:bodyPr wrap="square">
                <a:spAutoFit/>
              </a:bodyPr>
              <a:lstStyle/>
              <a:p>
                <a:pPr marL="828040" indent="-828040">
                  <a:lnSpc>
                    <a:spcPct val="107000"/>
                  </a:lnSpc>
                  <a:spcAft>
                    <a:spcPts val="800"/>
                  </a:spcAft>
                </a:pPr>
                <a:r>
                  <a:rPr lang="en-US" sz="3600" b="1" dirty="0">
                    <a:latin typeface="Calibri" panose="020F0502020204030204" pitchFamily="34" charset="0"/>
                    <a:ea typeface="Times New Roman" panose="02020603050405020304" pitchFamily="18" charset="0"/>
                    <a:cs typeface="Times New Roman" panose="02020603050405020304" pitchFamily="18" charset="0"/>
                  </a:rPr>
                  <a:t>The classical dynamic natural resource </a:t>
                </a:r>
                <a:r>
                  <a:rPr lang="en-US" sz="3600" b="1" dirty="0" smtClean="0">
                    <a:latin typeface="Calibri" panose="020F0502020204030204" pitchFamily="34" charset="0"/>
                    <a:ea typeface="Times New Roman" panose="02020603050405020304" pitchFamily="18" charset="0"/>
                    <a:cs typeface="Times New Roman" panose="02020603050405020304" pitchFamily="18" charset="0"/>
                  </a:rPr>
                  <a:t>model (</a:t>
                </a:r>
                <a:r>
                  <a:rPr lang="en-US" sz="3600" b="1" dirty="0" err="1" smtClean="0">
                    <a:latin typeface="Calibri" panose="020F0502020204030204" pitchFamily="34" charset="0"/>
                    <a:ea typeface="Times New Roman" panose="02020603050405020304" pitchFamily="18" charset="0"/>
                    <a:cs typeface="Times New Roman" panose="02020603050405020304" pitchFamily="18" charset="0"/>
                  </a:rPr>
                  <a:t>Verhulst</a:t>
                </a:r>
                <a:r>
                  <a:rPr lang="en-US" sz="3600" b="1" dirty="0" smtClean="0">
                    <a:latin typeface="Calibri" panose="020F0502020204030204" pitchFamily="34" charset="0"/>
                    <a:ea typeface="Times New Roman" panose="02020603050405020304" pitchFamily="18" charset="0"/>
                    <a:cs typeface="Times New Roman" panose="02020603050405020304" pitchFamily="18" charset="0"/>
                  </a:rPr>
                  <a:t> 1837):</a:t>
                </a:r>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f>
                        <m:fPr>
                          <m:ctrlPr>
                            <a:rPr lang="sv-SE" sz="3600" b="1"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b="1"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𝒅</m:t>
                          </m:r>
                          <m:r>
                            <a:rPr lang="en-US" sz="3600" b="1"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𝒙</m:t>
                          </m:r>
                        </m:num>
                        <m:den>
                          <m:r>
                            <a:rPr lang="en-US" sz="3600" b="1"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𝒅𝒕</m:t>
                          </m:r>
                        </m:den>
                      </m:f>
                      <m:r>
                        <a:rPr lang="en-US" sz="3600" b="1"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3600" b="1" i="1">
                          <a:effectLst/>
                          <a:latin typeface="Cambria Math" panose="02040503050406030204" pitchFamily="18" charset="0"/>
                          <a:ea typeface="Times New Roman" panose="02020603050405020304" pitchFamily="18" charset="0"/>
                          <a:cs typeface="Times New Roman" panose="02020603050405020304" pitchFamily="18" charset="0"/>
                        </a:rPr>
                        <m:t>𝒔𝒙</m:t>
                      </m:r>
                      <m:d>
                        <m:dPr>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b="1" i="1">
                              <a:effectLst/>
                              <a:latin typeface="Cambria Math" panose="02040503050406030204" pitchFamily="18" charset="0"/>
                              <a:ea typeface="Times New Roman" panose="02020603050405020304" pitchFamily="18" charset="0"/>
                              <a:cs typeface="Times New Roman" panose="02020603050405020304" pitchFamily="18" charset="0"/>
                            </a:rPr>
                            <m:t>𝟏</m:t>
                          </m:r>
                          <m:r>
                            <a:rPr lang="en-US" sz="3600" b="1"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𝒙</m:t>
                              </m:r>
                            </m:num>
                            <m:den>
                              <m:r>
                                <a:rPr lang="en-US" sz="3600" b="1" i="1" smtClean="0">
                                  <a:solidFill>
                                    <a:schemeClr val="accent5">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𝑲</m:t>
                              </m:r>
                            </m:den>
                          </m:f>
                        </m:e>
                      </m:d>
                    </m:oMath>
                  </m:oMathPara>
                </a14:m>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ktangel 2"/>
              <p:cNvSpPr>
                <a:spLocks noRot="1" noChangeAspect="1" noMove="1" noResize="1" noEditPoints="1" noAdjustHandles="1" noChangeArrowheads="1" noChangeShapeType="1" noTextEdit="1"/>
              </p:cNvSpPr>
              <p:nvPr/>
            </p:nvSpPr>
            <p:spPr>
              <a:xfrm>
                <a:off x="536677" y="442502"/>
                <a:ext cx="9580716" cy="2609048"/>
              </a:xfrm>
              <a:prstGeom prst="rect">
                <a:avLst/>
              </a:prstGeom>
              <a:blipFill rotWithShape="0">
                <a:blip r:embed="rId2"/>
                <a:stretch>
                  <a:fillRect l="-1908" t="-3271"/>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4" name="Rektangel 3"/>
              <p:cNvSpPr/>
              <p:nvPr/>
            </p:nvSpPr>
            <p:spPr>
              <a:xfrm>
                <a:off x="4994788" y="3021833"/>
                <a:ext cx="5933768" cy="3288336"/>
              </a:xfrm>
              <a:prstGeom prst="rect">
                <a:avLst/>
              </a:prstGeom>
            </p:spPr>
            <p:txBody>
              <a:bodyPr wrap="square">
                <a:spAutoFit/>
              </a:bodyPr>
              <a:lstStyle/>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r>
                        <a:rPr lang="en-US" sz="3600" b="1" i="1"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𝒙</m:t>
                      </m:r>
                      <m:r>
                        <a:rPr lang="en-US" sz="3600" b="1"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r>
                        <a:rPr lang="en-US" sz="3600" b="1"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𝒕</m:t>
                      </m:r>
                      <m:r>
                        <a:rPr lang="en-US" sz="3600" b="1"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b="1" i="1" smtClea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𝑲</m:t>
                          </m:r>
                        </m:num>
                        <m:den>
                          <m:r>
                            <a:rPr lang="en-US" sz="3600" b="1" i="1">
                              <a:effectLst/>
                              <a:latin typeface="Cambria Math" panose="02040503050406030204" pitchFamily="18" charset="0"/>
                              <a:ea typeface="Times New Roman" panose="02020603050405020304" pitchFamily="18" charset="0"/>
                              <a:cs typeface="Times New Roman" panose="02020603050405020304" pitchFamily="18" charset="0"/>
                            </a:rPr>
                            <m:t>𝟏</m:t>
                          </m:r>
                          <m:r>
                            <a:rPr lang="en-US" sz="3600" b="1"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3600" b="1" i="1">
                              <a:effectLst/>
                              <a:latin typeface="Cambria Math" panose="02040503050406030204" pitchFamily="18" charset="0"/>
                              <a:ea typeface="Times New Roman" panose="02020603050405020304" pitchFamily="18" charset="0"/>
                              <a:cs typeface="Times New Roman" panose="02020603050405020304" pitchFamily="18" charset="0"/>
                            </a:rPr>
                            <m:t>𝑪</m:t>
                          </m:r>
                          <m:sSup>
                            <m:sSupPr>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b="1" i="1">
                                  <a:effectLst/>
                                  <a:latin typeface="Cambria Math" panose="02040503050406030204" pitchFamily="18" charset="0"/>
                                  <a:ea typeface="Times New Roman" panose="02020603050405020304" pitchFamily="18" charset="0"/>
                                  <a:cs typeface="Times New Roman" panose="02020603050405020304" pitchFamily="18" charset="0"/>
                                </a:rPr>
                                <m:t>𝒆</m:t>
                              </m:r>
                            </m:e>
                            <m:sup>
                              <m:r>
                                <a:rPr lang="en-US" sz="3600" b="1"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3600" b="1" i="1">
                                  <a:effectLst/>
                                  <a:latin typeface="Cambria Math" panose="02040503050406030204" pitchFamily="18" charset="0"/>
                                  <a:ea typeface="Times New Roman" panose="02020603050405020304" pitchFamily="18" charset="0"/>
                                  <a:cs typeface="Times New Roman" panose="02020603050405020304" pitchFamily="18" charset="0"/>
                                </a:rPr>
                                <m:t>𝒔𝒕</m:t>
                              </m:r>
                            </m:sup>
                          </m:sSup>
                        </m:den>
                      </m:f>
                    </m:oMath>
                  </m:oMathPara>
                </a14:m>
                <a:endParaRPr lang="sv-SE" sz="36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endParaRPr lang="sv-SE" sz="3600" b="1"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func>
                        <m:funcPr>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funcPr>
                        <m:fName>
                          <m:limLow>
                            <m:limLowPr>
                              <m:ctrlPr>
                                <a:rPr lang="sv-SE" sz="3600" b="1" i="1">
                                  <a:effectLst/>
                                  <a:latin typeface="Cambria Math" panose="02040503050406030204" pitchFamily="18" charset="0"/>
                                  <a:ea typeface="Times New Roman" panose="02020603050405020304" pitchFamily="18" charset="0"/>
                                  <a:cs typeface="Times New Roman" panose="02020603050405020304" pitchFamily="18" charset="0"/>
                                </a:rPr>
                              </m:ctrlPr>
                            </m:limLowPr>
                            <m:e>
                              <m:r>
                                <a:rPr lang="en-US" sz="3600" b="1" i="1">
                                  <a:effectLst/>
                                  <a:latin typeface="Cambria Math" panose="02040503050406030204" pitchFamily="18" charset="0"/>
                                  <a:ea typeface="Calibri" panose="020F0502020204030204" pitchFamily="34" charset="0"/>
                                  <a:cs typeface="Times New Roman" panose="02020603050405020304" pitchFamily="18" charset="0"/>
                                </a:rPr>
                                <m:t>𝒍𝒊𝒎</m:t>
                              </m:r>
                            </m:e>
                            <m:lim>
                              <m:eqArr>
                                <m:eqArrPr>
                                  <m:ctrlPr>
                                    <a:rPr lang="sv-SE" sz="3600" b="1" i="1">
                                      <a:effectLst/>
                                      <a:latin typeface="Cambria Math" panose="02040503050406030204" pitchFamily="18" charset="0"/>
                                      <a:ea typeface="Calibri" panose="020F0502020204030204" pitchFamily="34" charset="0"/>
                                      <a:cs typeface="Times New Roman" panose="02020603050405020304" pitchFamily="18" charset="0"/>
                                    </a:rPr>
                                  </m:ctrlPr>
                                </m:eqArrPr>
                                <m:e>
                                  <m:r>
                                    <a:rPr lang="en-US" sz="3600" b="1" i="1">
                                      <a:effectLst/>
                                      <a:latin typeface="Cambria Math" panose="02040503050406030204" pitchFamily="18" charset="0"/>
                                      <a:ea typeface="Calibri" panose="020F0502020204030204" pitchFamily="34" charset="0"/>
                                      <a:cs typeface="Times New Roman" panose="02020603050405020304" pitchFamily="18" charset="0"/>
                                    </a:rPr>
                                    <m:t>𝒕</m:t>
                                  </m:r>
                                  <m:r>
                                    <a:rPr lang="en-US" sz="3600" b="1" i="1">
                                      <a:effectLst/>
                                      <a:latin typeface="Cambria Math" panose="02040503050406030204" pitchFamily="18" charset="0"/>
                                      <a:ea typeface="Calibri" panose="020F0502020204030204" pitchFamily="34" charset="0"/>
                                      <a:cs typeface="Times New Roman" panose="02020603050405020304" pitchFamily="18" charset="0"/>
                                    </a:rPr>
                                    <m:t>→∞</m:t>
                                  </m:r>
                                </m:e>
                                <m:e>
                                  <m:r>
                                    <a:rPr lang="en-US" sz="3600" b="1" i="1">
                                      <a:effectLst/>
                                      <a:latin typeface="Cambria Math" panose="02040503050406030204" pitchFamily="18" charset="0"/>
                                      <a:ea typeface="Calibri" panose="020F0502020204030204" pitchFamily="34" charset="0"/>
                                      <a:cs typeface="Times New Roman" panose="02020603050405020304" pitchFamily="18" charset="0"/>
                                    </a:rPr>
                                    <m:t>(</m:t>
                                  </m:r>
                                  <m:r>
                                    <a:rPr lang="en-US" sz="3600" b="1" i="1">
                                      <a:effectLst/>
                                      <a:latin typeface="Cambria Math" panose="02040503050406030204" pitchFamily="18" charset="0"/>
                                      <a:ea typeface="Calibri" panose="020F0502020204030204" pitchFamily="34" charset="0"/>
                                      <a:cs typeface="Times New Roman" panose="02020603050405020304" pitchFamily="18" charset="0"/>
                                    </a:rPr>
                                    <m:t>𝒔</m:t>
                                  </m:r>
                                  <m:r>
                                    <a:rPr lang="en-US" sz="3600" b="1" i="1">
                                      <a:effectLst/>
                                      <a:latin typeface="Cambria Math" panose="02040503050406030204" pitchFamily="18" charset="0"/>
                                      <a:ea typeface="Calibri" panose="020F0502020204030204" pitchFamily="34" charset="0"/>
                                      <a:cs typeface="Times New Roman" panose="02020603050405020304" pitchFamily="18" charset="0"/>
                                    </a:rPr>
                                    <m:t>&gt;</m:t>
                                  </m:r>
                                  <m:r>
                                    <a:rPr lang="en-US" sz="3600" b="1" i="1">
                                      <a:effectLst/>
                                      <a:latin typeface="Cambria Math" panose="02040503050406030204" pitchFamily="18" charset="0"/>
                                      <a:ea typeface="Calibri" panose="020F0502020204030204" pitchFamily="34" charset="0"/>
                                      <a:cs typeface="Times New Roman" panose="02020603050405020304" pitchFamily="18" charset="0"/>
                                    </a:rPr>
                                    <m:t>𝟎</m:t>
                                  </m:r>
                                  <m:r>
                                    <a:rPr lang="en-US" sz="3600" b="1" i="1">
                                      <a:effectLst/>
                                      <a:latin typeface="Cambria Math" panose="02040503050406030204" pitchFamily="18" charset="0"/>
                                      <a:ea typeface="Calibri" panose="020F0502020204030204" pitchFamily="34" charset="0"/>
                                      <a:cs typeface="Times New Roman" panose="02020603050405020304" pitchFamily="18" charset="0"/>
                                    </a:rPr>
                                    <m:t>)</m:t>
                                  </m:r>
                                </m:e>
                              </m:eqArr>
                            </m:lim>
                          </m:limLow>
                        </m:fName>
                        <m:e>
                          <m:r>
                            <a:rPr lang="en-US" sz="3600" b="1"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𝒙</m:t>
                          </m:r>
                          <m:r>
                            <a:rPr lang="en-US" sz="3600" b="1"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3600" b="1" i="1">
                              <a:effectLst/>
                              <a:latin typeface="Cambria Math" panose="02040503050406030204" pitchFamily="18" charset="0"/>
                              <a:ea typeface="Times New Roman" panose="02020603050405020304" pitchFamily="18" charset="0"/>
                              <a:cs typeface="Times New Roman" panose="02020603050405020304" pitchFamily="18" charset="0"/>
                            </a:rPr>
                            <m:t>𝒕</m:t>
                          </m:r>
                          <m:r>
                            <a:rPr lang="en-US" sz="3600" b="1" i="1">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en-US" sz="3600" b="1"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3600" b="1" i="1" smtClea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𝑲</m:t>
                      </m:r>
                    </m:oMath>
                  </m:oMathPara>
                </a14:m>
                <a:endParaRPr lang="sv-SE" sz="3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ktangel 3"/>
              <p:cNvSpPr>
                <a:spLocks noRot="1" noChangeAspect="1" noMove="1" noResize="1" noEditPoints="1" noAdjustHandles="1" noChangeArrowheads="1" noChangeShapeType="1" noTextEdit="1"/>
              </p:cNvSpPr>
              <p:nvPr/>
            </p:nvSpPr>
            <p:spPr>
              <a:xfrm>
                <a:off x="4994788" y="3021833"/>
                <a:ext cx="5933768" cy="3288336"/>
              </a:xfrm>
              <a:prstGeom prst="rect">
                <a:avLst/>
              </a:prstGeom>
              <a:blipFill rotWithShape="0">
                <a:blip r:embed="rId3"/>
                <a:stretch>
                  <a:fillRect/>
                </a:stretch>
              </a:blipFill>
            </p:spPr>
            <p:txBody>
              <a:bodyPr/>
              <a:lstStyle/>
              <a:p>
                <a:r>
                  <a:rPr lang="sv-SE">
                    <a:noFill/>
                  </a:rPr>
                  <a:t> </a:t>
                </a:r>
              </a:p>
            </p:txBody>
          </p:sp>
        </mc:Fallback>
      </mc:AlternateContent>
    </p:spTree>
    <p:extLst>
      <p:ext uri="{BB962C8B-B14F-4D97-AF65-F5344CB8AC3E}">
        <p14:creationId xmlns:p14="http://schemas.microsoft.com/office/powerpoint/2010/main" val="26704405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72</a:t>
            </a:fld>
            <a:endParaRPr lang="sv-SE"/>
          </a:p>
        </p:txBody>
      </p:sp>
      <mc:AlternateContent xmlns:mc="http://schemas.openxmlformats.org/markup-compatibility/2006" xmlns:a14="http://schemas.microsoft.com/office/drawing/2010/main">
        <mc:Choice Requires="a14">
          <p:sp>
            <p:nvSpPr>
              <p:cNvPr id="3" name="Rektangel 2"/>
              <p:cNvSpPr/>
              <p:nvPr/>
            </p:nvSpPr>
            <p:spPr>
              <a:xfrm>
                <a:off x="2387600" y="754816"/>
                <a:ext cx="6096000" cy="2915926"/>
              </a:xfrm>
              <a:prstGeom prst="rect">
                <a:avLst/>
              </a:prstGeom>
            </p:spPr>
            <p:txBody>
              <a:bodyPr>
                <a:spAutoFit/>
              </a:bodyPr>
              <a:lstStyle/>
              <a:p>
                <a:pPr marL="828040" indent="-828040">
                  <a:lnSpc>
                    <a:spcPct val="107000"/>
                  </a:lnSpc>
                  <a:spcAft>
                    <a:spcPts val="800"/>
                  </a:spcAft>
                </a:pPr>
                <a:endParaRPr lang="sv-SE" sz="4400" b="1" dirty="0">
                  <a:effectLst/>
                  <a:latin typeface="Calibri" panose="020F0502020204030204" pitchFamily="34" charset="0"/>
                  <a:ea typeface="Calibri" panose="020F0502020204030204" pitchFamily="34" charset="0"/>
                  <a:cs typeface="Times New Roman" panose="02020603050405020304" pitchFamily="18" charset="0"/>
                </a:endParaRPr>
              </a:p>
              <a:p>
                <a:pPr marL="828040" indent="-828040">
                  <a:lnSpc>
                    <a:spcPct val="107000"/>
                  </a:lnSpc>
                  <a:spcAft>
                    <a:spcPts val="800"/>
                  </a:spcAft>
                </a:pPr>
                <a14:m>
                  <m:oMathPara xmlns:m="http://schemas.openxmlformats.org/officeDocument/2006/math">
                    <m:oMathParaPr>
                      <m:jc m:val="centerGroup"/>
                    </m:oMathParaPr>
                    <m:oMath xmlns:m="http://schemas.openxmlformats.org/officeDocument/2006/math">
                      <m:func>
                        <m:funcPr>
                          <m:ctrlPr>
                            <a:rPr lang="sv-SE" sz="4400" b="1" i="1">
                              <a:effectLst/>
                              <a:latin typeface="Cambria Math" panose="02040503050406030204" pitchFamily="18" charset="0"/>
                              <a:ea typeface="Times New Roman" panose="02020603050405020304" pitchFamily="18" charset="0"/>
                              <a:cs typeface="Times New Roman" panose="02020603050405020304" pitchFamily="18" charset="0"/>
                            </a:rPr>
                          </m:ctrlPr>
                        </m:funcPr>
                        <m:fName>
                          <m:limLow>
                            <m:limLowPr>
                              <m:ctrlPr>
                                <a:rPr lang="sv-SE" sz="4400" b="1" i="1">
                                  <a:effectLst/>
                                  <a:latin typeface="Cambria Math" panose="02040503050406030204" pitchFamily="18" charset="0"/>
                                  <a:ea typeface="Times New Roman" panose="02020603050405020304" pitchFamily="18" charset="0"/>
                                  <a:cs typeface="Times New Roman" panose="02020603050405020304" pitchFamily="18" charset="0"/>
                                </a:rPr>
                              </m:ctrlPr>
                            </m:limLowPr>
                            <m:e>
                              <m:r>
                                <a:rPr lang="en-US" sz="4400" b="1" i="1">
                                  <a:effectLst/>
                                  <a:latin typeface="Cambria Math" panose="02040503050406030204" pitchFamily="18" charset="0"/>
                                  <a:ea typeface="Calibri" panose="020F0502020204030204" pitchFamily="34" charset="0"/>
                                  <a:cs typeface="Times New Roman" panose="02020603050405020304" pitchFamily="18" charset="0"/>
                                </a:rPr>
                                <m:t>𝒍𝒊𝒎</m:t>
                              </m:r>
                            </m:e>
                            <m:lim>
                              <m:eqArr>
                                <m:eqArrPr>
                                  <m:ctrlPr>
                                    <a:rPr lang="sv-SE" sz="4400" b="1" i="1">
                                      <a:effectLst/>
                                      <a:latin typeface="Cambria Math" panose="02040503050406030204" pitchFamily="18" charset="0"/>
                                      <a:ea typeface="Calibri" panose="020F0502020204030204" pitchFamily="34" charset="0"/>
                                      <a:cs typeface="Times New Roman" panose="02020603050405020304" pitchFamily="18" charset="0"/>
                                    </a:rPr>
                                  </m:ctrlPr>
                                </m:eqArrPr>
                                <m:e>
                                  <m:r>
                                    <a:rPr lang="en-US" sz="4400" b="1" i="1">
                                      <a:effectLst/>
                                      <a:latin typeface="Cambria Math" panose="02040503050406030204" pitchFamily="18" charset="0"/>
                                      <a:ea typeface="Calibri" panose="020F0502020204030204" pitchFamily="34" charset="0"/>
                                      <a:cs typeface="Times New Roman" panose="02020603050405020304" pitchFamily="18" charset="0"/>
                                    </a:rPr>
                                    <m:t>𝒕</m:t>
                                  </m:r>
                                  <m:r>
                                    <a:rPr lang="en-US" sz="4400" b="1" i="1">
                                      <a:effectLst/>
                                      <a:latin typeface="Cambria Math" panose="02040503050406030204" pitchFamily="18" charset="0"/>
                                      <a:ea typeface="Calibri" panose="020F0502020204030204" pitchFamily="34" charset="0"/>
                                      <a:cs typeface="Times New Roman" panose="02020603050405020304" pitchFamily="18" charset="0"/>
                                    </a:rPr>
                                    <m:t>→∞</m:t>
                                  </m:r>
                                </m:e>
                                <m:e>
                                  <m:r>
                                    <a:rPr lang="en-US" sz="4400" b="1" i="1">
                                      <a:effectLst/>
                                      <a:latin typeface="Cambria Math" panose="02040503050406030204" pitchFamily="18" charset="0"/>
                                      <a:ea typeface="Calibri" panose="020F0502020204030204" pitchFamily="34" charset="0"/>
                                      <a:cs typeface="Times New Roman" panose="02020603050405020304" pitchFamily="18" charset="0"/>
                                    </a:rPr>
                                    <m:t>(</m:t>
                                  </m:r>
                                  <m:r>
                                    <a:rPr lang="en-US" sz="4400" b="1" i="1">
                                      <a:effectLst/>
                                      <a:latin typeface="Cambria Math" panose="02040503050406030204" pitchFamily="18" charset="0"/>
                                      <a:ea typeface="Calibri" panose="020F0502020204030204" pitchFamily="34" charset="0"/>
                                      <a:cs typeface="Times New Roman" panose="02020603050405020304" pitchFamily="18" charset="0"/>
                                    </a:rPr>
                                    <m:t>𝒔</m:t>
                                  </m:r>
                                  <m:r>
                                    <a:rPr lang="en-US" sz="4400" b="1" i="1">
                                      <a:effectLst/>
                                      <a:latin typeface="Cambria Math" panose="02040503050406030204" pitchFamily="18" charset="0"/>
                                      <a:ea typeface="Calibri" panose="020F0502020204030204" pitchFamily="34" charset="0"/>
                                      <a:cs typeface="Times New Roman" panose="02020603050405020304" pitchFamily="18" charset="0"/>
                                    </a:rPr>
                                    <m:t>&gt;</m:t>
                                  </m:r>
                                  <m:r>
                                    <a:rPr lang="en-US" sz="4400" b="1" i="1">
                                      <a:effectLst/>
                                      <a:latin typeface="Cambria Math" panose="02040503050406030204" pitchFamily="18" charset="0"/>
                                      <a:ea typeface="Calibri" panose="020F0502020204030204" pitchFamily="34" charset="0"/>
                                      <a:cs typeface="Times New Roman" panose="02020603050405020304" pitchFamily="18" charset="0"/>
                                    </a:rPr>
                                    <m:t>𝟎</m:t>
                                  </m:r>
                                  <m:r>
                                    <a:rPr lang="en-US" sz="4400" b="1" i="1">
                                      <a:effectLst/>
                                      <a:latin typeface="Cambria Math" panose="02040503050406030204" pitchFamily="18" charset="0"/>
                                      <a:ea typeface="Calibri" panose="020F0502020204030204" pitchFamily="34" charset="0"/>
                                      <a:cs typeface="Times New Roman" panose="02020603050405020304" pitchFamily="18" charset="0"/>
                                    </a:rPr>
                                    <m:t>)</m:t>
                                  </m:r>
                                </m:e>
                              </m:eqArr>
                            </m:lim>
                          </m:limLow>
                        </m:fName>
                        <m:e>
                          <m:d>
                            <m:dPr>
                              <m:ctrlPr>
                                <a:rPr lang="sv-SE" sz="4400" b="1"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sv-SE" sz="4400" b="1"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400" b="1" i="1">
                                      <a:effectLst/>
                                      <a:latin typeface="Cambria Math" panose="02040503050406030204" pitchFamily="18" charset="0"/>
                                      <a:ea typeface="Times New Roman" panose="02020603050405020304" pitchFamily="18" charset="0"/>
                                      <a:cs typeface="Times New Roman" panose="02020603050405020304" pitchFamily="18" charset="0"/>
                                    </a:rPr>
                                    <m:t>𝒅</m:t>
                                  </m:r>
                                  <m:r>
                                    <a:rPr lang="en-US" sz="4400" b="1"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𝒙</m:t>
                                  </m:r>
                                </m:num>
                                <m:den>
                                  <m:r>
                                    <a:rPr lang="en-US" sz="4400" b="1" i="1">
                                      <a:effectLst/>
                                      <a:latin typeface="Cambria Math" panose="02040503050406030204" pitchFamily="18" charset="0"/>
                                      <a:ea typeface="Times New Roman" panose="02020603050405020304" pitchFamily="18" charset="0"/>
                                      <a:cs typeface="Times New Roman" panose="02020603050405020304" pitchFamily="18" charset="0"/>
                                    </a:rPr>
                                    <m:t>𝒅𝒕</m:t>
                                  </m:r>
                                </m:den>
                              </m:f>
                            </m:e>
                          </m:d>
                        </m:e>
                      </m:func>
                      <m:r>
                        <a:rPr lang="en-US" sz="4400" b="1"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400" b="1" i="1">
                          <a:effectLst/>
                          <a:latin typeface="Cambria Math" panose="02040503050406030204" pitchFamily="18" charset="0"/>
                          <a:ea typeface="Times New Roman" panose="02020603050405020304" pitchFamily="18" charset="0"/>
                          <a:cs typeface="Times New Roman" panose="02020603050405020304" pitchFamily="18" charset="0"/>
                        </a:rPr>
                        <m:t>𝟎</m:t>
                      </m:r>
                    </m:oMath>
                  </m:oMathPara>
                </a14:m>
                <a:endParaRPr lang="sv-SE" sz="4400" b="1"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ktangel 2"/>
              <p:cNvSpPr>
                <a:spLocks noRot="1" noChangeAspect="1" noMove="1" noResize="1" noEditPoints="1" noAdjustHandles="1" noChangeArrowheads="1" noChangeShapeType="1" noTextEdit="1"/>
              </p:cNvSpPr>
              <p:nvPr/>
            </p:nvSpPr>
            <p:spPr>
              <a:xfrm>
                <a:off x="2387600" y="754816"/>
                <a:ext cx="6096000" cy="2915926"/>
              </a:xfrm>
              <a:prstGeom prst="rect">
                <a:avLst/>
              </a:prstGeom>
              <a:blipFill rotWithShape="0">
                <a:blip r:embed="rId2"/>
                <a:stretch>
                  <a:fillRect/>
                </a:stretch>
              </a:blipFill>
            </p:spPr>
            <p:txBody>
              <a:bodyPr/>
              <a:lstStyle/>
              <a:p>
                <a:r>
                  <a:rPr lang="sv-SE">
                    <a:noFill/>
                  </a:rPr>
                  <a:t> </a:t>
                </a:r>
              </a:p>
            </p:txBody>
          </p:sp>
        </mc:Fallback>
      </mc:AlternateContent>
      <p:sp>
        <p:nvSpPr>
          <p:cNvPr id="4" name="textruta 3"/>
          <p:cNvSpPr txBox="1"/>
          <p:nvPr/>
        </p:nvSpPr>
        <p:spPr>
          <a:xfrm>
            <a:off x="2173750" y="4147984"/>
            <a:ext cx="8153400" cy="1323439"/>
          </a:xfrm>
          <a:prstGeom prst="rect">
            <a:avLst/>
          </a:prstGeom>
          <a:noFill/>
        </p:spPr>
        <p:txBody>
          <a:bodyPr wrap="square" rtlCol="0">
            <a:spAutoFit/>
          </a:bodyPr>
          <a:lstStyle/>
          <a:p>
            <a:r>
              <a:rPr lang="sv-SE" sz="4000" b="1" i="1" dirty="0" err="1" smtClean="0">
                <a:solidFill>
                  <a:srgbClr val="FF0000"/>
                </a:solidFill>
              </a:rPr>
              <a:t>Such</a:t>
            </a:r>
            <a:r>
              <a:rPr lang="sv-SE" sz="4000" b="1" i="1" dirty="0" smtClean="0">
                <a:solidFill>
                  <a:srgbClr val="FF0000"/>
                </a:solidFill>
              </a:rPr>
              <a:t> </a:t>
            </a:r>
            <a:r>
              <a:rPr lang="sv-SE" sz="4000" b="1" i="1" dirty="0" err="1" smtClean="0">
                <a:solidFill>
                  <a:srgbClr val="FF0000"/>
                </a:solidFill>
              </a:rPr>
              <a:t>forests</a:t>
            </a:r>
            <a:r>
              <a:rPr lang="sv-SE" sz="4000" b="1" i="1" dirty="0" smtClean="0">
                <a:solidFill>
                  <a:srgbClr val="FF0000"/>
                </a:solidFill>
              </a:rPr>
              <a:t> do not </a:t>
            </a:r>
            <a:r>
              <a:rPr lang="sv-SE" sz="4000" b="1" i="1" dirty="0" err="1" smtClean="0">
                <a:solidFill>
                  <a:srgbClr val="FF0000"/>
                </a:solidFill>
              </a:rPr>
              <a:t>change</a:t>
            </a:r>
            <a:r>
              <a:rPr lang="sv-SE" sz="4000" b="1" i="1" dirty="0" smtClean="0">
                <a:solidFill>
                  <a:srgbClr val="FF0000"/>
                </a:solidFill>
              </a:rPr>
              <a:t> the </a:t>
            </a:r>
            <a:r>
              <a:rPr lang="sv-SE" sz="4000" b="1" i="1" dirty="0" err="1" smtClean="0">
                <a:solidFill>
                  <a:srgbClr val="FF0000"/>
                </a:solidFill>
              </a:rPr>
              <a:t>carbon</a:t>
            </a:r>
            <a:r>
              <a:rPr lang="sv-SE" sz="4000" b="1" i="1" dirty="0" smtClean="0">
                <a:solidFill>
                  <a:srgbClr val="FF0000"/>
                </a:solidFill>
              </a:rPr>
              <a:t> </a:t>
            </a:r>
            <a:r>
              <a:rPr lang="sv-SE" sz="4000" b="1" i="1" dirty="0" err="1" smtClean="0">
                <a:solidFill>
                  <a:srgbClr val="FF0000"/>
                </a:solidFill>
              </a:rPr>
              <a:t>level</a:t>
            </a:r>
            <a:r>
              <a:rPr lang="sv-SE" sz="4000" b="1" i="1" dirty="0" smtClean="0">
                <a:solidFill>
                  <a:srgbClr val="FF0000"/>
                </a:solidFill>
              </a:rPr>
              <a:t> </a:t>
            </a:r>
            <a:r>
              <a:rPr lang="sv-SE" sz="4000" b="1" i="1" dirty="0" err="1" smtClean="0">
                <a:solidFill>
                  <a:srgbClr val="FF0000"/>
                </a:solidFill>
              </a:rPr>
              <a:t>of</a:t>
            </a:r>
            <a:r>
              <a:rPr lang="sv-SE" sz="4000" b="1" i="1" dirty="0" smtClean="0">
                <a:solidFill>
                  <a:srgbClr val="FF0000"/>
                </a:solidFill>
              </a:rPr>
              <a:t> the </a:t>
            </a:r>
            <a:r>
              <a:rPr lang="sv-SE" sz="4000" b="1" i="1" dirty="0" err="1" smtClean="0">
                <a:solidFill>
                  <a:srgbClr val="FF0000"/>
                </a:solidFill>
              </a:rPr>
              <a:t>atmosphere</a:t>
            </a:r>
            <a:r>
              <a:rPr lang="sv-SE" sz="4000" b="1" i="1" dirty="0" smtClean="0">
                <a:solidFill>
                  <a:srgbClr val="FF0000"/>
                </a:solidFill>
              </a:rPr>
              <a:t>.</a:t>
            </a:r>
            <a:endParaRPr lang="sv-SE" sz="4000" b="1" i="1" dirty="0">
              <a:solidFill>
                <a:srgbClr val="FF0000"/>
              </a:solidFill>
            </a:endParaRPr>
          </a:p>
        </p:txBody>
      </p:sp>
    </p:spTree>
    <p:extLst>
      <p:ext uri="{BB962C8B-B14F-4D97-AF65-F5344CB8AC3E}">
        <p14:creationId xmlns:p14="http://schemas.microsoft.com/office/powerpoint/2010/main" val="411265419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824132" y="1303851"/>
            <a:ext cx="10121900" cy="4714875"/>
          </a:xfrm>
        </p:spPr>
        <p:txBody>
          <a:bodyPr>
            <a:normAutofit/>
          </a:bodyPr>
          <a:lstStyle/>
          <a:p>
            <a:pPr marL="0" indent="0" algn="ctr">
              <a:spcAft>
                <a:spcPts val="0"/>
              </a:spcAft>
              <a:buNone/>
            </a:pPr>
            <a:r>
              <a:rPr lang="en-US" sz="4000" b="1" dirty="0" smtClean="0">
                <a:solidFill>
                  <a:srgbClr val="FF0000"/>
                </a:solidFill>
                <a:latin typeface="Times New Roman" panose="02020603050405020304" pitchFamily="18" charset="0"/>
                <a:ea typeface="Times New Roman" panose="02020603050405020304" pitchFamily="18" charset="0"/>
              </a:rPr>
              <a:t>Conclusion:</a:t>
            </a:r>
          </a:p>
          <a:p>
            <a:pPr marL="0" indent="0" algn="ctr">
              <a:spcAft>
                <a:spcPts val="0"/>
              </a:spcAft>
              <a:buNone/>
            </a:pPr>
            <a:endParaRPr lang="en-US" sz="4000" b="1" dirty="0" smtClean="0">
              <a:solidFill>
                <a:srgbClr val="FF0000"/>
              </a:solidFill>
              <a:latin typeface="Times New Roman" panose="02020603050405020304" pitchFamily="18" charset="0"/>
              <a:ea typeface="Times New Roman" panose="02020603050405020304" pitchFamily="18" charset="0"/>
            </a:endParaRPr>
          </a:p>
          <a:p>
            <a:pPr marL="0" indent="0" algn="ctr">
              <a:spcAft>
                <a:spcPts val="0"/>
              </a:spcAft>
              <a:buNone/>
            </a:pPr>
            <a:r>
              <a:rPr lang="en-US" sz="4000" b="1" i="1" dirty="0" smtClean="0">
                <a:latin typeface="Times New Roman" panose="02020603050405020304" pitchFamily="18" charset="0"/>
                <a:ea typeface="Times New Roman" panose="02020603050405020304" pitchFamily="18" charset="0"/>
              </a:rPr>
              <a:t>Yes, we can increase the bioenergy supply </a:t>
            </a:r>
          </a:p>
          <a:p>
            <a:pPr marL="0" indent="0" algn="ctr">
              <a:spcAft>
                <a:spcPts val="0"/>
              </a:spcAft>
              <a:buNone/>
            </a:pPr>
            <a:r>
              <a:rPr lang="en-US" sz="4000" b="1" i="1" dirty="0" smtClean="0">
                <a:latin typeface="Times New Roman" panose="02020603050405020304" pitchFamily="18" charset="0"/>
                <a:ea typeface="Times New Roman" panose="02020603050405020304" pitchFamily="18" charset="0"/>
              </a:rPr>
              <a:t>from the forests very much without negative</a:t>
            </a:r>
          </a:p>
          <a:p>
            <a:pPr marL="0" indent="0" algn="ctr">
              <a:spcAft>
                <a:spcPts val="0"/>
              </a:spcAft>
              <a:buNone/>
            </a:pPr>
            <a:r>
              <a:rPr lang="en-US" sz="4000" b="1" i="1" dirty="0" smtClean="0">
                <a:latin typeface="Times New Roman" panose="02020603050405020304" pitchFamily="18" charset="0"/>
                <a:ea typeface="Times New Roman" panose="02020603050405020304" pitchFamily="18" charset="0"/>
              </a:rPr>
              <a:t> effects on the CO2 net uptake!</a:t>
            </a:r>
          </a:p>
          <a:p>
            <a:endParaRPr lang="sv-SE" dirty="0"/>
          </a:p>
        </p:txBody>
      </p:sp>
      <p:sp>
        <p:nvSpPr>
          <p:cNvPr id="4" name="Platshållare för bildnummer 3"/>
          <p:cNvSpPr>
            <a:spLocks noGrp="1"/>
          </p:cNvSpPr>
          <p:nvPr>
            <p:ph type="sldNum" sz="quarter" idx="12"/>
          </p:nvPr>
        </p:nvSpPr>
        <p:spPr/>
        <p:txBody>
          <a:bodyPr/>
          <a:lstStyle/>
          <a:p>
            <a:fld id="{CF7C3FE0-6EB4-418C-82E7-2F09A4F41151}" type="slidenum">
              <a:rPr lang="sv-SE" smtClean="0"/>
              <a:t>73</a:t>
            </a:fld>
            <a:endParaRPr lang="sv-SE"/>
          </a:p>
        </p:txBody>
      </p:sp>
    </p:spTree>
    <p:extLst>
      <p:ext uri="{BB962C8B-B14F-4D97-AF65-F5344CB8AC3E}">
        <p14:creationId xmlns:p14="http://schemas.microsoft.com/office/powerpoint/2010/main" val="251974883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74</a:t>
            </a:fld>
            <a:endParaRPr lang="sv-SE"/>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906" y="0"/>
            <a:ext cx="10931988" cy="6858000"/>
          </a:xfrm>
          <a:prstGeom prst="rect">
            <a:avLst/>
          </a:prstGeom>
        </p:spPr>
      </p:pic>
    </p:spTree>
    <p:extLst>
      <p:ext uri="{BB962C8B-B14F-4D97-AF65-F5344CB8AC3E}">
        <p14:creationId xmlns:p14="http://schemas.microsoft.com/office/powerpoint/2010/main" val="175752914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bildnummer 3"/>
          <p:cNvSpPr>
            <a:spLocks noGrp="1"/>
          </p:cNvSpPr>
          <p:nvPr>
            <p:ph type="sldNum" sz="quarter" idx="12"/>
          </p:nvPr>
        </p:nvSpPr>
        <p:spPr/>
        <p:txBody>
          <a:bodyPr/>
          <a:lstStyle/>
          <a:p>
            <a:fld id="{C9092A3A-4F6E-40EF-81FE-7AC5C32E730D}" type="slidenum">
              <a:rPr lang="sv-SE" altLang="sv-SE"/>
              <a:pPr/>
              <a:t>75</a:t>
            </a:fld>
            <a:endParaRPr lang="sv-SE" altLang="sv-SE"/>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7625"/>
            <a:ext cx="86868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Line 3"/>
          <p:cNvSpPr>
            <a:spLocks noChangeShapeType="1"/>
          </p:cNvSpPr>
          <p:nvPr/>
        </p:nvSpPr>
        <p:spPr bwMode="auto">
          <a:xfrm flipH="1">
            <a:off x="7391400" y="1028700"/>
            <a:ext cx="1600200" cy="990600"/>
          </a:xfrm>
          <a:prstGeom prst="line">
            <a:avLst/>
          </a:prstGeom>
          <a:noFill/>
          <a:ln w="762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9220" name="Line 4"/>
          <p:cNvSpPr>
            <a:spLocks noChangeShapeType="1"/>
          </p:cNvSpPr>
          <p:nvPr/>
        </p:nvSpPr>
        <p:spPr bwMode="auto">
          <a:xfrm>
            <a:off x="2819400" y="1676400"/>
            <a:ext cx="2133600" cy="76200"/>
          </a:xfrm>
          <a:prstGeom prst="line">
            <a:avLst/>
          </a:prstGeom>
          <a:noFill/>
          <a:ln w="762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9221" name="Line 5"/>
          <p:cNvSpPr>
            <a:spLocks noChangeShapeType="1"/>
          </p:cNvSpPr>
          <p:nvPr/>
        </p:nvSpPr>
        <p:spPr bwMode="auto">
          <a:xfrm flipV="1">
            <a:off x="4114800" y="5464175"/>
            <a:ext cx="2514600" cy="457200"/>
          </a:xfrm>
          <a:prstGeom prst="line">
            <a:avLst/>
          </a:prstGeom>
          <a:noFill/>
          <a:ln w="762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9222" name="WordArt 6"/>
          <p:cNvSpPr>
            <a:spLocks noChangeArrowheads="1" noChangeShapeType="1" noTextEdit="1"/>
          </p:cNvSpPr>
          <p:nvPr/>
        </p:nvSpPr>
        <p:spPr bwMode="auto">
          <a:xfrm>
            <a:off x="1752600" y="4664075"/>
            <a:ext cx="2133600" cy="2057400"/>
          </a:xfrm>
          <a:prstGeom prst="rect">
            <a:avLst/>
          </a:prstGeom>
        </p:spPr>
        <p:txBody>
          <a:bodyPr wrap="none" fromWordArt="1">
            <a:prstTxWarp prst="textPlain">
              <a:avLst>
                <a:gd name="adj" fmla="val 50000"/>
              </a:avLst>
            </a:prstTxWarp>
          </a:bodyPr>
          <a:lstStyle/>
          <a:p>
            <a:pPr algn="ctr"/>
            <a:r>
              <a:rPr lang="sv-SE"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261 </a:t>
            </a:r>
          </a:p>
          <a:p>
            <a:pPr algn="ctr"/>
            <a:r>
              <a:rPr lang="sv-SE"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(NR)</a:t>
            </a:r>
          </a:p>
        </p:txBody>
      </p:sp>
      <p:sp>
        <p:nvSpPr>
          <p:cNvPr id="9223" name="WordArt 7"/>
          <p:cNvSpPr>
            <a:spLocks noChangeArrowheads="1" noChangeShapeType="1" noTextEdit="1"/>
          </p:cNvSpPr>
          <p:nvPr/>
        </p:nvSpPr>
        <p:spPr bwMode="auto">
          <a:xfrm>
            <a:off x="1752601" y="381000"/>
            <a:ext cx="3190875"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sv-SE" sz="3600" kern="10">
                <a:ln w="9525">
                  <a:solidFill>
                    <a:srgbClr val="000000"/>
                  </a:solidFill>
                  <a:round/>
                  <a:headEnd/>
                  <a:tailEnd/>
                </a:ln>
                <a:solidFill>
                  <a:srgbClr val="FFFFFF"/>
                </a:solidFill>
                <a:latin typeface="Arial Black" panose="020B0A04020102020204" pitchFamily="34" charset="0"/>
              </a:rPr>
              <a:t>809</a:t>
            </a:r>
          </a:p>
        </p:txBody>
      </p:sp>
      <p:sp>
        <p:nvSpPr>
          <p:cNvPr id="9224" name="WordArt 8"/>
          <p:cNvSpPr>
            <a:spLocks noChangeArrowheads="1" noChangeShapeType="1" noTextEdit="1"/>
          </p:cNvSpPr>
          <p:nvPr/>
        </p:nvSpPr>
        <p:spPr bwMode="auto">
          <a:xfrm>
            <a:off x="8064500" y="257175"/>
            <a:ext cx="1981200"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sv-SE" sz="3600" kern="10" dirty="0">
                <a:ln w="9525">
                  <a:solidFill>
                    <a:srgbClr val="000000"/>
                  </a:solidFill>
                  <a:round/>
                  <a:headEnd/>
                  <a:tailEnd/>
                </a:ln>
                <a:solidFill>
                  <a:srgbClr val="FFFFFF"/>
                </a:solidFill>
                <a:latin typeface="Arial Black" panose="020B0A04020102020204" pitchFamily="34" charset="0"/>
              </a:rPr>
              <a:t>23</a:t>
            </a:r>
          </a:p>
        </p:txBody>
      </p:sp>
      <p:sp>
        <p:nvSpPr>
          <p:cNvPr id="9225" name="WordArt 9"/>
          <p:cNvSpPr>
            <a:spLocks noChangeArrowheads="1" noChangeShapeType="1" noTextEdit="1"/>
          </p:cNvSpPr>
          <p:nvPr/>
        </p:nvSpPr>
        <p:spPr bwMode="auto">
          <a:xfrm>
            <a:off x="8458200" y="5845175"/>
            <a:ext cx="1638300" cy="8763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sv-SE" sz="3600" kern="10" dirty="0">
                <a:ln w="9525">
                  <a:solidFill>
                    <a:srgbClr val="000000"/>
                  </a:solidFill>
                  <a:round/>
                  <a:headEnd/>
                  <a:tailEnd/>
                </a:ln>
                <a:solidFill>
                  <a:srgbClr val="FFFFFF"/>
                </a:solidFill>
                <a:latin typeface="Arial Black" panose="020B0A04020102020204" pitchFamily="34" charset="0"/>
              </a:rPr>
              <a:t>Forest area</a:t>
            </a:r>
          </a:p>
          <a:p>
            <a:pPr algn="ctr"/>
            <a:r>
              <a:rPr lang="sv-SE" sz="3600" kern="10" dirty="0">
                <a:ln w="9525">
                  <a:solidFill>
                    <a:srgbClr val="000000"/>
                  </a:solidFill>
                  <a:round/>
                  <a:headEnd/>
                  <a:tailEnd/>
                </a:ln>
                <a:solidFill>
                  <a:srgbClr val="FFFFFF"/>
                </a:solidFill>
                <a:latin typeface="Arial Black" panose="020B0A04020102020204" pitchFamily="34" charset="0"/>
              </a:rPr>
              <a:t>(Million </a:t>
            </a:r>
            <a:r>
              <a:rPr lang="sv-SE" sz="3600" kern="10" dirty="0" err="1">
                <a:ln w="9525">
                  <a:solidFill>
                    <a:srgbClr val="000000"/>
                  </a:solidFill>
                  <a:round/>
                  <a:headEnd/>
                  <a:tailEnd/>
                </a:ln>
                <a:solidFill>
                  <a:srgbClr val="FFFFFF"/>
                </a:solidFill>
                <a:latin typeface="Arial Black" panose="020B0A04020102020204" pitchFamily="34" charset="0"/>
              </a:rPr>
              <a:t>hectares</a:t>
            </a:r>
            <a:r>
              <a:rPr lang="sv-SE" sz="3600" kern="10" dirty="0">
                <a:ln w="9525">
                  <a:solidFill>
                    <a:srgbClr val="000000"/>
                  </a:solidFill>
                  <a:round/>
                  <a:headEnd/>
                  <a:tailEnd/>
                </a:ln>
                <a:solidFill>
                  <a:srgbClr val="FFFFFF"/>
                </a:solidFill>
                <a:latin typeface="Arial Black" panose="020B0A04020102020204" pitchFamily="34" charset="0"/>
              </a:rPr>
              <a:t>)</a:t>
            </a:r>
          </a:p>
        </p:txBody>
      </p:sp>
    </p:spTree>
    <p:extLst>
      <p:ext uri="{BB962C8B-B14F-4D97-AF65-F5344CB8AC3E}">
        <p14:creationId xmlns:p14="http://schemas.microsoft.com/office/powerpoint/2010/main" val="38575359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bildnummer 3"/>
          <p:cNvSpPr>
            <a:spLocks noGrp="1"/>
          </p:cNvSpPr>
          <p:nvPr>
            <p:ph type="sldNum" sz="quarter" idx="12"/>
          </p:nvPr>
        </p:nvSpPr>
        <p:spPr/>
        <p:txBody>
          <a:bodyPr/>
          <a:lstStyle/>
          <a:p>
            <a:fld id="{E243AD1E-50CB-4152-8B7F-9BAFBEAEC23E}" type="slidenum">
              <a:rPr lang="sv-SE" altLang="sv-SE"/>
              <a:pPr/>
              <a:t>76</a:t>
            </a:fld>
            <a:endParaRPr lang="sv-SE" altLang="sv-SE"/>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11125"/>
            <a:ext cx="86868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Line 3"/>
          <p:cNvSpPr>
            <a:spLocks noChangeShapeType="1"/>
          </p:cNvSpPr>
          <p:nvPr/>
        </p:nvSpPr>
        <p:spPr bwMode="auto">
          <a:xfrm flipH="1">
            <a:off x="7747000" y="914400"/>
            <a:ext cx="1625600" cy="927100"/>
          </a:xfrm>
          <a:prstGeom prst="line">
            <a:avLst/>
          </a:prstGeom>
          <a:noFill/>
          <a:ln w="762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1268" name="Line 4"/>
          <p:cNvSpPr>
            <a:spLocks noChangeShapeType="1"/>
          </p:cNvSpPr>
          <p:nvPr/>
        </p:nvSpPr>
        <p:spPr bwMode="auto">
          <a:xfrm>
            <a:off x="3238500" y="1409700"/>
            <a:ext cx="1714500" cy="342900"/>
          </a:xfrm>
          <a:prstGeom prst="line">
            <a:avLst/>
          </a:prstGeom>
          <a:noFill/>
          <a:ln w="762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1269" name="Line 5"/>
          <p:cNvSpPr>
            <a:spLocks noChangeShapeType="1"/>
          </p:cNvSpPr>
          <p:nvPr/>
        </p:nvSpPr>
        <p:spPr bwMode="auto">
          <a:xfrm flipV="1">
            <a:off x="4657725" y="5435600"/>
            <a:ext cx="1828800" cy="381000"/>
          </a:xfrm>
          <a:prstGeom prst="line">
            <a:avLst/>
          </a:prstGeom>
          <a:noFill/>
          <a:ln w="762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1270" name="WordArt 6"/>
          <p:cNvSpPr>
            <a:spLocks noChangeArrowheads="1" noChangeShapeType="1" noTextEdit="1"/>
          </p:cNvSpPr>
          <p:nvPr/>
        </p:nvSpPr>
        <p:spPr bwMode="auto">
          <a:xfrm>
            <a:off x="2038350" y="5562600"/>
            <a:ext cx="2400300" cy="736600"/>
          </a:xfrm>
          <a:prstGeom prst="rect">
            <a:avLst/>
          </a:prstGeom>
        </p:spPr>
        <p:txBody>
          <a:bodyPr wrap="none" fromWordArt="1">
            <a:prstTxWarp prst="textPlain">
              <a:avLst>
                <a:gd name="adj" fmla="val 50000"/>
              </a:avLst>
            </a:prstTxWarp>
          </a:bodyPr>
          <a:lstStyle/>
          <a:p>
            <a:pPr algn="ctr"/>
            <a:r>
              <a:rPr lang="sv-SE"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29.4 or 33</a:t>
            </a:r>
          </a:p>
        </p:txBody>
      </p:sp>
      <p:sp>
        <p:nvSpPr>
          <p:cNvPr id="11271" name="WordArt 7"/>
          <p:cNvSpPr>
            <a:spLocks noChangeArrowheads="1" noChangeShapeType="1" noTextEdit="1"/>
          </p:cNvSpPr>
          <p:nvPr/>
        </p:nvSpPr>
        <p:spPr bwMode="auto">
          <a:xfrm>
            <a:off x="1917700" y="393698"/>
            <a:ext cx="1587500" cy="76200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sv-SE" sz="3600" kern="10" dirty="0">
                <a:ln w="9525">
                  <a:solidFill>
                    <a:srgbClr val="000000"/>
                  </a:solidFill>
                  <a:round/>
                  <a:headEnd/>
                  <a:tailEnd/>
                </a:ln>
                <a:solidFill>
                  <a:srgbClr val="FFFFFF"/>
                </a:solidFill>
                <a:latin typeface="Arial Black" panose="020B0A04020102020204" pitchFamily="34" charset="0"/>
              </a:rPr>
              <a:t>80.5</a:t>
            </a:r>
          </a:p>
        </p:txBody>
      </p:sp>
      <p:sp>
        <p:nvSpPr>
          <p:cNvPr id="11272" name="WordArt 8"/>
          <p:cNvSpPr>
            <a:spLocks noChangeArrowheads="1" noChangeShapeType="1" noTextEdit="1"/>
          </p:cNvSpPr>
          <p:nvPr/>
        </p:nvSpPr>
        <p:spPr bwMode="auto">
          <a:xfrm>
            <a:off x="8451850" y="209549"/>
            <a:ext cx="1562100" cy="533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sv-SE" sz="3600" kern="10" dirty="0">
                <a:ln w="9525">
                  <a:solidFill>
                    <a:srgbClr val="000000"/>
                  </a:solidFill>
                  <a:round/>
                  <a:headEnd/>
                  <a:tailEnd/>
                </a:ln>
                <a:solidFill>
                  <a:srgbClr val="FFFFFF"/>
                </a:solidFill>
                <a:latin typeface="Arial Black" panose="020B0A04020102020204" pitchFamily="34" charset="0"/>
              </a:rPr>
              <a:t>3.2</a:t>
            </a:r>
          </a:p>
        </p:txBody>
      </p:sp>
      <p:sp>
        <p:nvSpPr>
          <p:cNvPr id="11273" name="WordArt 9"/>
          <p:cNvSpPr>
            <a:spLocks noChangeArrowheads="1" noChangeShapeType="1" noTextEdit="1"/>
          </p:cNvSpPr>
          <p:nvPr/>
        </p:nvSpPr>
        <p:spPr bwMode="auto">
          <a:xfrm>
            <a:off x="8328025" y="5930900"/>
            <a:ext cx="1809750" cy="685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sv-SE" sz="3600" i="1" kern="10" dirty="0">
                <a:ln w="9525">
                  <a:solidFill>
                    <a:srgbClr val="000000"/>
                  </a:solidFill>
                  <a:round/>
                  <a:headEnd/>
                  <a:tailEnd/>
                </a:ln>
                <a:solidFill>
                  <a:srgbClr val="FFFFFF"/>
                </a:solidFill>
                <a:latin typeface="Arial Black" panose="020B0A04020102020204" pitchFamily="34" charset="0"/>
              </a:rPr>
              <a:t>   Stock </a:t>
            </a:r>
          </a:p>
          <a:p>
            <a:pPr algn="ctr"/>
            <a:r>
              <a:rPr lang="sv-SE" sz="3600" i="1" kern="10" dirty="0">
                <a:ln w="9525">
                  <a:solidFill>
                    <a:srgbClr val="000000"/>
                  </a:solidFill>
                  <a:round/>
                  <a:headEnd/>
                  <a:tailEnd/>
                </a:ln>
                <a:solidFill>
                  <a:srgbClr val="FFFFFF"/>
                </a:solidFill>
                <a:latin typeface="Arial Black" panose="020B0A04020102020204" pitchFamily="34" charset="0"/>
              </a:rPr>
              <a:t>(Billion m3)</a:t>
            </a:r>
          </a:p>
        </p:txBody>
      </p:sp>
    </p:spTree>
    <p:extLst>
      <p:ext uri="{BB962C8B-B14F-4D97-AF65-F5344CB8AC3E}">
        <p14:creationId xmlns:p14="http://schemas.microsoft.com/office/powerpoint/2010/main" val="261194190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bildnummer 3"/>
          <p:cNvSpPr>
            <a:spLocks noGrp="1"/>
          </p:cNvSpPr>
          <p:nvPr>
            <p:ph type="sldNum" sz="quarter" idx="12"/>
          </p:nvPr>
        </p:nvSpPr>
        <p:spPr/>
        <p:txBody>
          <a:bodyPr/>
          <a:lstStyle/>
          <a:p>
            <a:fld id="{F0A3F8D3-634F-4CE2-B804-5FC0C94B6A45}" type="slidenum">
              <a:rPr lang="sv-SE" altLang="sv-SE"/>
              <a:pPr/>
              <a:t>77</a:t>
            </a:fld>
            <a:endParaRPr lang="sv-SE" altLang="sv-SE"/>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
            <a:ext cx="86868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Line 3"/>
          <p:cNvSpPr>
            <a:spLocks noChangeShapeType="1"/>
          </p:cNvSpPr>
          <p:nvPr/>
        </p:nvSpPr>
        <p:spPr bwMode="auto">
          <a:xfrm flipH="1">
            <a:off x="7772400" y="914400"/>
            <a:ext cx="1600200" cy="990600"/>
          </a:xfrm>
          <a:prstGeom prst="line">
            <a:avLst/>
          </a:prstGeom>
          <a:noFill/>
          <a:ln w="762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4340" name="Line 4"/>
          <p:cNvSpPr>
            <a:spLocks noChangeShapeType="1"/>
          </p:cNvSpPr>
          <p:nvPr/>
        </p:nvSpPr>
        <p:spPr bwMode="auto">
          <a:xfrm>
            <a:off x="3505200" y="1143000"/>
            <a:ext cx="1447800" cy="609600"/>
          </a:xfrm>
          <a:prstGeom prst="line">
            <a:avLst/>
          </a:prstGeom>
          <a:noFill/>
          <a:ln w="762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4341" name="Line 5"/>
          <p:cNvSpPr>
            <a:spLocks noChangeShapeType="1"/>
          </p:cNvSpPr>
          <p:nvPr/>
        </p:nvSpPr>
        <p:spPr bwMode="auto">
          <a:xfrm flipV="1">
            <a:off x="3505200" y="5562600"/>
            <a:ext cx="2514600" cy="457200"/>
          </a:xfrm>
          <a:prstGeom prst="line">
            <a:avLst/>
          </a:prstGeom>
          <a:noFill/>
          <a:ln w="762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4342" name="WordArt 6"/>
          <p:cNvSpPr>
            <a:spLocks noChangeArrowheads="1" noChangeShapeType="1" noTextEdit="1"/>
          </p:cNvSpPr>
          <p:nvPr/>
        </p:nvSpPr>
        <p:spPr bwMode="auto">
          <a:xfrm>
            <a:off x="1892300" y="5700712"/>
            <a:ext cx="1460500" cy="776288"/>
          </a:xfrm>
          <a:prstGeom prst="rect">
            <a:avLst/>
          </a:prstGeom>
        </p:spPr>
        <p:txBody>
          <a:bodyPr wrap="none" fromWordArt="1">
            <a:prstTxWarp prst="textPlain">
              <a:avLst>
                <a:gd name="adj" fmla="val 50000"/>
              </a:avLst>
            </a:prstTxWarp>
          </a:bodyPr>
          <a:lstStyle/>
          <a:p>
            <a:pPr algn="ctr"/>
            <a:r>
              <a:rPr lang="sv-SE"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224</a:t>
            </a:r>
          </a:p>
        </p:txBody>
      </p:sp>
      <p:sp>
        <p:nvSpPr>
          <p:cNvPr id="14343" name="WordArt 7"/>
          <p:cNvSpPr>
            <a:spLocks noChangeArrowheads="1" noChangeShapeType="1" noTextEdit="1"/>
          </p:cNvSpPr>
          <p:nvPr/>
        </p:nvSpPr>
        <p:spPr bwMode="auto">
          <a:xfrm>
            <a:off x="2108200" y="228600"/>
            <a:ext cx="2835276" cy="8001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sv-SE" sz="3600" kern="10" dirty="0">
                <a:ln w="9525">
                  <a:solidFill>
                    <a:srgbClr val="000000"/>
                  </a:solidFill>
                  <a:round/>
                  <a:headEnd/>
                  <a:tailEnd/>
                </a:ln>
                <a:solidFill>
                  <a:srgbClr val="FFFFFF"/>
                </a:solidFill>
                <a:latin typeface="Arial Black" panose="020B0A04020102020204" pitchFamily="34" charset="0"/>
              </a:rPr>
              <a:t>236</a:t>
            </a:r>
          </a:p>
        </p:txBody>
      </p:sp>
      <p:sp>
        <p:nvSpPr>
          <p:cNvPr id="14344" name="WordArt 8"/>
          <p:cNvSpPr>
            <a:spLocks noChangeArrowheads="1" noChangeShapeType="1" noTextEdit="1"/>
          </p:cNvSpPr>
          <p:nvPr/>
        </p:nvSpPr>
        <p:spPr bwMode="auto">
          <a:xfrm>
            <a:off x="8458200" y="228600"/>
            <a:ext cx="1574800" cy="51434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sv-SE" sz="3600" kern="10" dirty="0">
                <a:ln w="9525">
                  <a:solidFill>
                    <a:srgbClr val="000000"/>
                  </a:solidFill>
                  <a:round/>
                  <a:headEnd/>
                  <a:tailEnd/>
                </a:ln>
                <a:solidFill>
                  <a:srgbClr val="FFFFFF"/>
                </a:solidFill>
                <a:latin typeface="Arial Black" panose="020B0A04020102020204" pitchFamily="34" charset="0"/>
              </a:rPr>
              <a:t>93</a:t>
            </a:r>
          </a:p>
        </p:txBody>
      </p:sp>
      <p:sp>
        <p:nvSpPr>
          <p:cNvPr id="14345" name="WordArt 9"/>
          <p:cNvSpPr>
            <a:spLocks noChangeArrowheads="1" noChangeShapeType="1" noTextEdit="1"/>
          </p:cNvSpPr>
          <p:nvPr/>
        </p:nvSpPr>
        <p:spPr bwMode="auto">
          <a:xfrm>
            <a:off x="8458200" y="6184899"/>
            <a:ext cx="16256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sv-SE" sz="5400" kern="10" dirty="0" err="1" smtClean="0">
                <a:ln w="9525">
                  <a:solidFill>
                    <a:srgbClr val="000000"/>
                  </a:solidFill>
                  <a:round/>
                  <a:headEnd/>
                  <a:tailEnd/>
                </a:ln>
                <a:solidFill>
                  <a:srgbClr val="FFFFFF"/>
                </a:solidFill>
                <a:latin typeface="Arial Black" panose="020B0A04020102020204" pitchFamily="34" charset="0"/>
              </a:rPr>
              <a:t>Harvest</a:t>
            </a:r>
            <a:r>
              <a:rPr lang="sv-SE" sz="5400" kern="10" dirty="0" smtClean="0">
                <a:ln w="9525">
                  <a:solidFill>
                    <a:srgbClr val="000000"/>
                  </a:solidFill>
                  <a:round/>
                  <a:headEnd/>
                  <a:tailEnd/>
                </a:ln>
                <a:solidFill>
                  <a:srgbClr val="FFFFFF"/>
                </a:solidFill>
                <a:latin typeface="Arial Black" panose="020B0A04020102020204" pitchFamily="34" charset="0"/>
              </a:rPr>
              <a:t> Mm3</a:t>
            </a:r>
            <a:r>
              <a:rPr lang="sv-SE" sz="1100" kern="10" dirty="0" smtClean="0">
                <a:ln w="9525">
                  <a:solidFill>
                    <a:srgbClr val="000000"/>
                  </a:solidFill>
                  <a:round/>
                  <a:headEnd/>
                  <a:tailEnd/>
                </a:ln>
                <a:solidFill>
                  <a:srgbClr val="FFFFFF"/>
                </a:solidFill>
                <a:latin typeface="Arial Black" panose="020B0A04020102020204" pitchFamily="34" charset="0"/>
              </a:rPr>
              <a:t>Mm3</a:t>
            </a:r>
            <a:endParaRPr lang="sv-SE" sz="1100" kern="10" dirty="0">
              <a:ln w="9525">
                <a:solidFill>
                  <a:srgbClr val="000000"/>
                </a:solidFill>
                <a:round/>
                <a:headEnd/>
                <a:tailEnd/>
              </a:ln>
              <a:solidFill>
                <a:srgbClr val="FFFFFF"/>
              </a:solidFill>
              <a:latin typeface="Arial Black" panose="020B0A04020102020204" pitchFamily="34" charset="0"/>
            </a:endParaRPr>
          </a:p>
        </p:txBody>
      </p:sp>
    </p:spTree>
    <p:extLst>
      <p:ext uri="{BB962C8B-B14F-4D97-AF65-F5344CB8AC3E}">
        <p14:creationId xmlns:p14="http://schemas.microsoft.com/office/powerpoint/2010/main" val="330255717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78</a:t>
            </a:fld>
            <a:endParaRPr lang="sv-SE"/>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790" y="0"/>
            <a:ext cx="10346420" cy="6857999"/>
          </a:xfrm>
          <a:prstGeom prst="rect">
            <a:avLst/>
          </a:prstGeom>
        </p:spPr>
      </p:pic>
    </p:spTree>
    <p:extLst>
      <p:ext uri="{BB962C8B-B14F-4D97-AF65-F5344CB8AC3E}">
        <p14:creationId xmlns:p14="http://schemas.microsoft.com/office/powerpoint/2010/main" val="373478444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79</a:t>
            </a:fld>
            <a:endParaRPr lang="sv-SE"/>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511" y="0"/>
            <a:ext cx="10356979" cy="6858000"/>
          </a:xfrm>
          <a:prstGeom prst="rect">
            <a:avLst/>
          </a:prstGeom>
        </p:spPr>
      </p:pic>
    </p:spTree>
    <p:extLst>
      <p:ext uri="{BB962C8B-B14F-4D97-AF65-F5344CB8AC3E}">
        <p14:creationId xmlns:p14="http://schemas.microsoft.com/office/powerpoint/2010/main" val="19470569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8</a:t>
            </a:fld>
            <a:endParaRPr lang="sv-SE" dirty="0"/>
          </a:p>
        </p:txBody>
      </p:sp>
      <p:pic>
        <p:nvPicPr>
          <p:cNvPr id="3" name="Bildobjekt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143501" cy="6858000"/>
          </a:xfrm>
          <a:prstGeom prst="rect">
            <a:avLst/>
          </a:prstGeom>
        </p:spPr>
      </p:pic>
      <p:sp>
        <p:nvSpPr>
          <p:cNvPr id="4" name="textruta 3"/>
          <p:cNvSpPr txBox="1"/>
          <p:nvPr/>
        </p:nvSpPr>
        <p:spPr>
          <a:xfrm>
            <a:off x="5490579" y="558800"/>
            <a:ext cx="6307432" cy="4154984"/>
          </a:xfrm>
          <a:prstGeom prst="rect">
            <a:avLst/>
          </a:prstGeom>
          <a:noFill/>
        </p:spPr>
        <p:txBody>
          <a:bodyPr wrap="none" rtlCol="0">
            <a:spAutoFit/>
          </a:bodyPr>
          <a:lstStyle/>
          <a:p>
            <a:r>
              <a:rPr lang="sv-SE" sz="2400" b="1" i="1" dirty="0" smtClean="0">
                <a:solidFill>
                  <a:srgbClr val="FF0000"/>
                </a:solidFill>
              </a:rPr>
              <a:t>The </a:t>
            </a:r>
            <a:r>
              <a:rPr lang="sv-SE" sz="2400" b="1" i="1" dirty="0" err="1" smtClean="0">
                <a:solidFill>
                  <a:srgbClr val="FF0000"/>
                </a:solidFill>
              </a:rPr>
              <a:t>model</a:t>
            </a:r>
            <a:r>
              <a:rPr lang="sv-SE" sz="2400" b="1" i="1" dirty="0" smtClean="0">
                <a:solidFill>
                  <a:srgbClr val="FF0000"/>
                </a:solidFill>
              </a:rPr>
              <a:t> </a:t>
            </a:r>
            <a:r>
              <a:rPr lang="sv-SE" sz="2400" b="1" i="1" dirty="0" err="1" smtClean="0">
                <a:solidFill>
                  <a:srgbClr val="FF0000"/>
                </a:solidFill>
              </a:rPr>
              <a:t>does</a:t>
            </a:r>
            <a:r>
              <a:rPr lang="sv-SE" sz="2400" b="1" i="1" dirty="0" smtClean="0">
                <a:solidFill>
                  <a:srgbClr val="FF0000"/>
                </a:solidFill>
              </a:rPr>
              <a:t> not </a:t>
            </a:r>
            <a:r>
              <a:rPr lang="sv-SE" sz="2400" b="1" i="1" dirty="0" err="1" smtClean="0">
                <a:solidFill>
                  <a:srgbClr val="FF0000"/>
                </a:solidFill>
              </a:rPr>
              <a:t>include</a:t>
            </a:r>
            <a:r>
              <a:rPr lang="sv-SE" sz="2400" b="1" i="1" dirty="0" smtClean="0">
                <a:solidFill>
                  <a:srgbClr val="FF0000"/>
                </a:solidFill>
              </a:rPr>
              <a:t> </a:t>
            </a:r>
            <a:r>
              <a:rPr lang="sv-SE" sz="2400" b="1" i="1" dirty="0" err="1" smtClean="0">
                <a:solidFill>
                  <a:srgbClr val="FF0000"/>
                </a:solidFill>
              </a:rPr>
              <a:t>constraints</a:t>
            </a:r>
            <a:endParaRPr lang="sv-SE" sz="2400" b="1" i="1" dirty="0" smtClean="0">
              <a:solidFill>
                <a:srgbClr val="FF0000"/>
              </a:solidFill>
            </a:endParaRPr>
          </a:p>
          <a:p>
            <a:r>
              <a:rPr lang="sv-SE" sz="2400" b="1" i="1" dirty="0" smtClean="0">
                <a:solidFill>
                  <a:srgbClr val="FF0000"/>
                </a:solidFill>
              </a:rPr>
              <a:t>on the total </a:t>
            </a:r>
            <a:r>
              <a:rPr lang="sv-SE" sz="2400" b="1" i="1" dirty="0" err="1" smtClean="0">
                <a:solidFill>
                  <a:srgbClr val="FF0000"/>
                </a:solidFill>
              </a:rPr>
              <a:t>availability</a:t>
            </a:r>
            <a:r>
              <a:rPr lang="sv-SE" sz="2400" b="1" i="1" dirty="0" smtClean="0">
                <a:solidFill>
                  <a:srgbClr val="FF0000"/>
                </a:solidFill>
              </a:rPr>
              <a:t> </a:t>
            </a:r>
            <a:r>
              <a:rPr lang="sv-SE" sz="2400" b="1" i="1" dirty="0" err="1" smtClean="0">
                <a:solidFill>
                  <a:srgbClr val="FF0000"/>
                </a:solidFill>
              </a:rPr>
              <a:t>of</a:t>
            </a:r>
            <a:r>
              <a:rPr lang="sv-SE" sz="2400" b="1" i="1" dirty="0" smtClean="0">
                <a:solidFill>
                  <a:srgbClr val="FF0000"/>
                </a:solidFill>
              </a:rPr>
              <a:t> fossil </a:t>
            </a:r>
            <a:r>
              <a:rPr lang="sv-SE" sz="2400" b="1" i="1" dirty="0" err="1" smtClean="0">
                <a:solidFill>
                  <a:srgbClr val="FF0000"/>
                </a:solidFill>
              </a:rPr>
              <a:t>fuels</a:t>
            </a:r>
            <a:r>
              <a:rPr lang="sv-SE" sz="2400" b="1" i="1" dirty="0" smtClean="0">
                <a:solidFill>
                  <a:srgbClr val="FF0000"/>
                </a:solidFill>
              </a:rPr>
              <a:t>.</a:t>
            </a:r>
          </a:p>
          <a:p>
            <a:endParaRPr lang="sv-SE" sz="2400" dirty="0"/>
          </a:p>
          <a:p>
            <a:r>
              <a:rPr lang="sv-SE" sz="2400" b="1" i="1" dirty="0" err="1" smtClean="0">
                <a:solidFill>
                  <a:srgbClr val="00B050"/>
                </a:solidFill>
              </a:rPr>
              <a:t>Motive</a:t>
            </a:r>
            <a:r>
              <a:rPr lang="sv-SE" sz="2400" b="1" i="1" dirty="0" smtClean="0">
                <a:solidFill>
                  <a:srgbClr val="00B050"/>
                </a:solidFill>
              </a:rPr>
              <a:t>:</a:t>
            </a:r>
          </a:p>
          <a:p>
            <a:r>
              <a:rPr lang="sv-SE" sz="2400" b="1" i="1" dirty="0" err="1" smtClean="0">
                <a:solidFill>
                  <a:srgbClr val="00B050"/>
                </a:solidFill>
              </a:rPr>
              <a:t>Such</a:t>
            </a:r>
            <a:r>
              <a:rPr lang="sv-SE" sz="2400" b="1" i="1" dirty="0" smtClean="0">
                <a:solidFill>
                  <a:srgbClr val="00B050"/>
                </a:solidFill>
              </a:rPr>
              <a:t> </a:t>
            </a:r>
            <a:r>
              <a:rPr lang="sv-SE" sz="2400" b="1" i="1" dirty="0" err="1" smtClean="0">
                <a:solidFill>
                  <a:srgbClr val="00B050"/>
                </a:solidFill>
              </a:rPr>
              <a:t>constraints</a:t>
            </a:r>
            <a:r>
              <a:rPr lang="sv-SE" sz="2400" b="1" i="1" dirty="0" smtClean="0">
                <a:solidFill>
                  <a:srgbClr val="00B050"/>
                </a:solidFill>
              </a:rPr>
              <a:t> </a:t>
            </a:r>
            <a:r>
              <a:rPr lang="sv-SE" sz="2400" b="1" i="1" dirty="0" err="1" smtClean="0">
                <a:solidFill>
                  <a:srgbClr val="00B050"/>
                </a:solidFill>
              </a:rPr>
              <a:t>are</a:t>
            </a:r>
            <a:r>
              <a:rPr lang="sv-SE" sz="2400" b="1" i="1" dirty="0" smtClean="0">
                <a:solidFill>
                  <a:srgbClr val="00B050"/>
                </a:solidFill>
              </a:rPr>
              <a:t> </a:t>
            </a:r>
            <a:r>
              <a:rPr lang="sv-SE" sz="2400" b="1" i="1" dirty="0" err="1" smtClean="0">
                <a:solidFill>
                  <a:srgbClr val="00B050"/>
                </a:solidFill>
              </a:rPr>
              <a:t>assumed</a:t>
            </a:r>
            <a:r>
              <a:rPr lang="sv-SE" sz="2400" b="1" i="1" dirty="0" smtClean="0">
                <a:solidFill>
                  <a:srgbClr val="00B050"/>
                </a:solidFill>
              </a:rPr>
              <a:t> not to be </a:t>
            </a:r>
            <a:r>
              <a:rPr lang="sv-SE" sz="2400" b="1" i="1" dirty="0" err="1" smtClean="0">
                <a:solidFill>
                  <a:srgbClr val="00B050"/>
                </a:solidFill>
              </a:rPr>
              <a:t>binding</a:t>
            </a:r>
            <a:r>
              <a:rPr lang="sv-SE" sz="2400" b="1" i="1" dirty="0" smtClean="0">
                <a:solidFill>
                  <a:srgbClr val="00B050"/>
                </a:solidFill>
              </a:rPr>
              <a:t> </a:t>
            </a:r>
          </a:p>
          <a:p>
            <a:r>
              <a:rPr lang="sv-SE" sz="2400" b="1" i="1" dirty="0" smtClean="0">
                <a:solidFill>
                  <a:srgbClr val="00B050"/>
                </a:solidFill>
              </a:rPr>
              <a:t>in the optimal total solution.</a:t>
            </a:r>
          </a:p>
          <a:p>
            <a:endParaRPr lang="sv-SE" sz="2400" dirty="0"/>
          </a:p>
          <a:p>
            <a:r>
              <a:rPr lang="sv-SE" sz="2400" b="1" dirty="0" err="1" smtClean="0"/>
              <a:t>Hydraulic</a:t>
            </a:r>
            <a:r>
              <a:rPr lang="sv-SE" sz="2400" b="1" dirty="0" smtClean="0"/>
              <a:t> </a:t>
            </a:r>
            <a:r>
              <a:rPr lang="sv-SE" sz="2400" b="1" dirty="0" err="1" smtClean="0"/>
              <a:t>fracturing</a:t>
            </a:r>
            <a:r>
              <a:rPr lang="sv-SE" sz="2400" b="1" dirty="0" smtClean="0"/>
              <a:t> </a:t>
            </a:r>
            <a:r>
              <a:rPr lang="sv-SE" sz="2400" b="1" dirty="0" err="1" smtClean="0"/>
              <a:t>also</a:t>
            </a:r>
            <a:r>
              <a:rPr lang="sv-SE" sz="2400" b="1" dirty="0" smtClean="0"/>
              <a:t> </a:t>
            </a:r>
            <a:r>
              <a:rPr lang="sv-SE" sz="2400" b="1" dirty="0" err="1" smtClean="0"/>
              <a:t>called</a:t>
            </a:r>
            <a:r>
              <a:rPr lang="sv-SE" sz="2400" b="1" dirty="0"/>
              <a:t> </a:t>
            </a:r>
            <a:r>
              <a:rPr lang="sv-SE" sz="2400" b="1" dirty="0" err="1" smtClean="0"/>
              <a:t>fracturing</a:t>
            </a:r>
            <a:r>
              <a:rPr lang="sv-SE" sz="2400" b="1" dirty="0" smtClean="0"/>
              <a:t> </a:t>
            </a:r>
          </a:p>
          <a:p>
            <a:r>
              <a:rPr lang="sv-SE" sz="2400" b="1" dirty="0" smtClean="0"/>
              <a:t>and </a:t>
            </a:r>
            <a:r>
              <a:rPr lang="sv-SE" sz="2400" b="1" dirty="0" err="1" smtClean="0"/>
              <a:t>fracking</a:t>
            </a:r>
            <a:r>
              <a:rPr lang="sv-SE" sz="2400" b="1" dirty="0" smtClean="0"/>
              <a:t> has </a:t>
            </a:r>
            <a:r>
              <a:rPr lang="sv-SE" sz="2400" b="1" dirty="0" err="1" smtClean="0"/>
              <a:t>recently</a:t>
            </a:r>
            <a:r>
              <a:rPr lang="sv-SE" sz="2400" b="1" dirty="0" smtClean="0"/>
              <a:t> </a:t>
            </a:r>
            <a:r>
              <a:rPr lang="sv-SE" sz="2400" b="1" dirty="0" err="1" smtClean="0"/>
              <a:t>shown</a:t>
            </a:r>
            <a:r>
              <a:rPr lang="sv-SE" sz="2400" b="1" dirty="0" smtClean="0"/>
              <a:t> </a:t>
            </a:r>
            <a:r>
              <a:rPr lang="sv-SE" sz="2400" b="1" dirty="0" err="1" smtClean="0"/>
              <a:t>that</a:t>
            </a:r>
            <a:endParaRPr lang="sv-SE" sz="2400" b="1" dirty="0" smtClean="0"/>
          </a:p>
          <a:p>
            <a:r>
              <a:rPr lang="sv-SE" sz="2400" b="1" dirty="0" err="1" smtClean="0"/>
              <a:t>there</a:t>
            </a:r>
            <a:r>
              <a:rPr lang="sv-SE" sz="2400" b="1" dirty="0" smtClean="0"/>
              <a:t> </a:t>
            </a:r>
            <a:r>
              <a:rPr lang="sv-SE" sz="2400" b="1" dirty="0" err="1" smtClean="0"/>
              <a:t>are</a:t>
            </a:r>
            <a:r>
              <a:rPr lang="sv-SE" sz="2400" b="1" dirty="0" smtClean="0"/>
              <a:t> </a:t>
            </a:r>
            <a:r>
              <a:rPr lang="sv-SE" sz="2400" b="1" dirty="0" err="1" smtClean="0"/>
              <a:t>very</a:t>
            </a:r>
            <a:r>
              <a:rPr lang="sv-SE" sz="2400" b="1" dirty="0" smtClean="0"/>
              <a:t> </a:t>
            </a:r>
            <a:r>
              <a:rPr lang="sv-SE" sz="2400" b="1" dirty="0" err="1" smtClean="0"/>
              <a:t>large</a:t>
            </a:r>
            <a:r>
              <a:rPr lang="sv-SE" sz="2400" b="1" dirty="0" smtClean="0"/>
              <a:t> </a:t>
            </a:r>
            <a:r>
              <a:rPr lang="sv-SE" sz="2400" b="1" dirty="0" err="1" smtClean="0"/>
              <a:t>quantitites</a:t>
            </a:r>
            <a:r>
              <a:rPr lang="sv-SE" sz="2400" b="1" dirty="0" smtClean="0"/>
              <a:t> </a:t>
            </a:r>
            <a:r>
              <a:rPr lang="sv-SE" sz="2400" b="1" dirty="0" err="1" smtClean="0"/>
              <a:t>of</a:t>
            </a:r>
            <a:r>
              <a:rPr lang="sv-SE" sz="2400" b="1" dirty="0" smtClean="0"/>
              <a:t> fossil</a:t>
            </a:r>
          </a:p>
          <a:p>
            <a:r>
              <a:rPr lang="sv-SE" sz="2400" b="1" dirty="0" err="1" smtClean="0"/>
              <a:t>fuels</a:t>
            </a:r>
            <a:r>
              <a:rPr lang="sv-SE" sz="2400" b="1" dirty="0" smtClean="0"/>
              <a:t> </a:t>
            </a:r>
            <a:r>
              <a:rPr lang="sv-SE" sz="2400" b="1" dirty="0" err="1" smtClean="0"/>
              <a:t>available</a:t>
            </a:r>
            <a:r>
              <a:rPr lang="sv-SE" sz="2400" b="1" dirty="0" smtClean="0"/>
              <a:t> in the </a:t>
            </a:r>
            <a:r>
              <a:rPr lang="sv-SE" sz="2400" b="1" dirty="0" err="1" smtClean="0"/>
              <a:t>world</a:t>
            </a:r>
            <a:r>
              <a:rPr lang="sv-SE" sz="2400" b="1" dirty="0" smtClean="0"/>
              <a:t>. </a:t>
            </a:r>
            <a:endParaRPr lang="sv-SE" sz="2400" dirty="0"/>
          </a:p>
        </p:txBody>
      </p:sp>
    </p:spTree>
    <p:extLst>
      <p:ext uri="{BB962C8B-B14F-4D97-AF65-F5344CB8AC3E}">
        <p14:creationId xmlns:p14="http://schemas.microsoft.com/office/powerpoint/2010/main" val="22189654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80</a:t>
            </a:fld>
            <a:endParaRPr lang="sv-SE"/>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790" y="1"/>
            <a:ext cx="10346422" cy="6858000"/>
          </a:xfrm>
          <a:prstGeom prst="rect">
            <a:avLst/>
          </a:prstGeom>
        </p:spPr>
      </p:pic>
    </p:spTree>
    <p:extLst>
      <p:ext uri="{BB962C8B-B14F-4D97-AF65-F5344CB8AC3E}">
        <p14:creationId xmlns:p14="http://schemas.microsoft.com/office/powerpoint/2010/main" val="387759235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81</a:t>
            </a:fld>
            <a:endParaRPr lang="sv-SE"/>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0824" y="3048"/>
            <a:ext cx="8150352" cy="6851904"/>
          </a:xfrm>
          <a:prstGeom prst="rect">
            <a:avLst/>
          </a:prstGeom>
        </p:spPr>
      </p:pic>
    </p:spTree>
    <p:extLst>
      <p:ext uri="{BB962C8B-B14F-4D97-AF65-F5344CB8AC3E}">
        <p14:creationId xmlns:p14="http://schemas.microsoft.com/office/powerpoint/2010/main" val="397069631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365125"/>
            <a:ext cx="10515600" cy="3967724"/>
          </a:xfrm>
        </p:spPr>
        <p:txBody>
          <a:bodyPr>
            <a:normAutofit/>
          </a:bodyPr>
          <a:lstStyle/>
          <a:p>
            <a:r>
              <a:rPr lang="sv-SE" b="1" dirty="0" err="1" smtClean="0">
                <a:solidFill>
                  <a:srgbClr val="FF0000"/>
                </a:solidFill>
                <a:latin typeface="Times New Roman" panose="02020603050405020304" pitchFamily="18" charset="0"/>
                <a:cs typeface="Times New Roman" panose="02020603050405020304" pitchFamily="18" charset="0"/>
              </a:rPr>
              <a:t>Conclusion</a:t>
            </a:r>
            <a:r>
              <a:rPr lang="sv-SE" b="1" dirty="0" smtClean="0">
                <a:solidFill>
                  <a:srgbClr val="FF0000"/>
                </a:solidFill>
                <a:latin typeface="Times New Roman" panose="02020603050405020304" pitchFamily="18" charset="0"/>
                <a:cs typeface="Times New Roman" panose="02020603050405020304" pitchFamily="18" charset="0"/>
              </a:rPr>
              <a:t>:</a:t>
            </a:r>
            <a:br>
              <a:rPr lang="sv-SE" b="1" dirty="0" smtClean="0">
                <a:solidFill>
                  <a:srgbClr val="FF0000"/>
                </a:solidFill>
                <a:latin typeface="Times New Roman" panose="02020603050405020304" pitchFamily="18" charset="0"/>
                <a:cs typeface="Times New Roman" panose="02020603050405020304" pitchFamily="18" charset="0"/>
              </a:rPr>
            </a:br>
            <a:r>
              <a:rPr lang="sv-SE" b="1" dirty="0" smtClean="0">
                <a:latin typeface="Times New Roman" panose="02020603050405020304" pitchFamily="18" charset="0"/>
                <a:cs typeface="Times New Roman" panose="02020603050405020304" pitchFamily="18" charset="0"/>
              </a:rPr>
              <a:t> </a:t>
            </a:r>
            <a:br>
              <a:rPr lang="sv-SE" b="1" dirty="0" smtClean="0">
                <a:latin typeface="Times New Roman" panose="02020603050405020304" pitchFamily="18" charset="0"/>
                <a:cs typeface="Times New Roman" panose="02020603050405020304" pitchFamily="18" charset="0"/>
              </a:rPr>
            </a:br>
            <a:r>
              <a:rPr lang="sv-SE" b="1" dirty="0" smtClean="0">
                <a:latin typeface="Times New Roman" panose="02020603050405020304" pitchFamily="18" charset="0"/>
                <a:cs typeface="Times New Roman" panose="02020603050405020304" pitchFamily="18" charset="0"/>
              </a:rPr>
              <a:t>The </a:t>
            </a:r>
            <a:r>
              <a:rPr lang="sv-SE" b="1" dirty="0" err="1" smtClean="0">
                <a:latin typeface="Times New Roman" panose="02020603050405020304" pitchFamily="18" charset="0"/>
                <a:cs typeface="Times New Roman" panose="02020603050405020304" pitchFamily="18" charset="0"/>
              </a:rPr>
              <a:t>sustainable</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bioenergy</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supply</a:t>
            </a:r>
            <a:r>
              <a:rPr lang="sv-SE" b="1" dirty="0" smtClean="0">
                <a:latin typeface="Times New Roman" panose="02020603050405020304" pitchFamily="18" charset="0"/>
                <a:cs typeface="Times New Roman" panose="02020603050405020304" pitchFamily="18" charset="0"/>
              </a:rPr>
              <a:t> from the </a:t>
            </a:r>
            <a:r>
              <a:rPr lang="sv-SE" b="1" dirty="0" err="1" smtClean="0">
                <a:latin typeface="Times New Roman" panose="02020603050405020304" pitchFamily="18" charset="0"/>
                <a:cs typeface="Times New Roman" panose="02020603050405020304" pitchFamily="18" charset="0"/>
              </a:rPr>
              <a:t>forests</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of</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Russian</a:t>
            </a:r>
            <a:r>
              <a:rPr lang="sv-SE" b="1" dirty="0" smtClean="0">
                <a:latin typeface="Times New Roman" panose="02020603050405020304" pitchFamily="18" charset="0"/>
                <a:cs typeface="Times New Roman" panose="02020603050405020304" pitchFamily="18" charset="0"/>
              </a:rPr>
              <a:t> Federation </a:t>
            </a:r>
            <a:r>
              <a:rPr lang="sv-SE" b="1" dirty="0" err="1" smtClean="0">
                <a:latin typeface="Times New Roman" panose="02020603050405020304" pitchFamily="18" charset="0"/>
                <a:cs typeface="Times New Roman" panose="02020603050405020304" pitchFamily="18" charset="0"/>
              </a:rPr>
              <a:t>can</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increase</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very</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much</a:t>
            </a:r>
            <a:r>
              <a:rPr lang="sv-SE" b="1" dirty="0" smtClean="0">
                <a:latin typeface="Times New Roman" panose="02020603050405020304" pitchFamily="18" charset="0"/>
                <a:cs typeface="Times New Roman" panose="02020603050405020304" pitchFamily="18" charset="0"/>
              </a:rPr>
              <a:t>.</a:t>
            </a:r>
            <a:endParaRPr lang="sv-SE" b="1" dirty="0">
              <a:latin typeface="Times New Roman" panose="02020603050405020304" pitchFamily="18" charset="0"/>
              <a:cs typeface="Times New Roman" panose="02020603050405020304" pitchFamily="18" charset="0"/>
            </a:endParaRPr>
          </a:p>
        </p:txBody>
      </p:sp>
      <p:sp>
        <p:nvSpPr>
          <p:cNvPr id="3" name="Platshållare för bildnummer 2"/>
          <p:cNvSpPr>
            <a:spLocks noGrp="1"/>
          </p:cNvSpPr>
          <p:nvPr>
            <p:ph type="sldNum" sz="quarter" idx="12"/>
          </p:nvPr>
        </p:nvSpPr>
        <p:spPr/>
        <p:txBody>
          <a:bodyPr/>
          <a:lstStyle/>
          <a:p>
            <a:fld id="{CF7C3FE0-6EB4-418C-82E7-2F09A4F41151}" type="slidenum">
              <a:rPr lang="sv-SE" smtClean="0"/>
              <a:t>82</a:t>
            </a:fld>
            <a:endParaRPr lang="sv-SE"/>
          </a:p>
        </p:txBody>
      </p:sp>
    </p:spTree>
    <p:extLst>
      <p:ext uri="{BB962C8B-B14F-4D97-AF65-F5344CB8AC3E}">
        <p14:creationId xmlns:p14="http://schemas.microsoft.com/office/powerpoint/2010/main" val="53128954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5"/>
          <p:cNvSpPr>
            <a:spLocks noGrp="1"/>
          </p:cNvSpPr>
          <p:nvPr>
            <p:ph type="sldNum" sz="quarter" idx="12"/>
          </p:nvPr>
        </p:nvSpPr>
        <p:spPr/>
        <p:txBody>
          <a:bodyPr/>
          <a:lstStyle/>
          <a:p>
            <a:fld id="{2A4DF439-ABB7-47B8-85D9-06713B8E69A4}" type="slidenum">
              <a:rPr lang="sv-SE" altLang="sv-SE"/>
              <a:pPr/>
              <a:t>83</a:t>
            </a:fld>
            <a:endParaRPr lang="sv-SE" altLang="sv-SE"/>
          </a:p>
        </p:txBody>
      </p:sp>
      <p:sp>
        <p:nvSpPr>
          <p:cNvPr id="88066" name="Rectangle 2"/>
          <p:cNvSpPr>
            <a:spLocks noGrp="1" noChangeArrowheads="1"/>
          </p:cNvSpPr>
          <p:nvPr>
            <p:ph type="body" idx="1"/>
          </p:nvPr>
        </p:nvSpPr>
        <p:spPr>
          <a:xfrm>
            <a:off x="1981200" y="304800"/>
            <a:ext cx="8229600" cy="6248400"/>
          </a:xfrm>
        </p:spPr>
        <p:txBody>
          <a:bodyPr/>
          <a:lstStyle/>
          <a:p>
            <a:pPr>
              <a:buFontTx/>
              <a:buNone/>
            </a:pPr>
            <a:endParaRPr lang="en-GB" altLang="sv-SE" sz="4000" i="1" dirty="0"/>
          </a:p>
          <a:p>
            <a:pPr algn="ctr">
              <a:buFontTx/>
              <a:buNone/>
            </a:pPr>
            <a:r>
              <a:rPr lang="en-GB" altLang="sv-SE" sz="5400" b="1" i="1" dirty="0">
                <a:solidFill>
                  <a:srgbClr val="FF3300"/>
                </a:solidFill>
                <a:latin typeface="Times New Roman" panose="02020603050405020304" pitchFamily="18" charset="0"/>
                <a:cs typeface="Times New Roman" panose="02020603050405020304" pitchFamily="18" charset="0"/>
              </a:rPr>
              <a:t>Focus on Canada</a:t>
            </a:r>
          </a:p>
          <a:p>
            <a:endParaRPr lang="en-GB" altLang="sv-SE" b="1" dirty="0">
              <a:solidFill>
                <a:srgbClr val="FF3300"/>
              </a:solidFill>
            </a:endParaRPr>
          </a:p>
        </p:txBody>
      </p:sp>
    </p:spTree>
    <p:extLst>
      <p:ext uri="{BB962C8B-B14F-4D97-AF65-F5344CB8AC3E}">
        <p14:creationId xmlns:p14="http://schemas.microsoft.com/office/powerpoint/2010/main" val="294144937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81683CE6-2A06-4453-BD13-671EE375A5FB}" type="slidenum">
              <a:rPr lang="sv-SE" altLang="sv-SE"/>
              <a:pPr/>
              <a:t>84</a:t>
            </a:fld>
            <a:endParaRPr lang="sv-SE" altLang="sv-SE"/>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89154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3"/>
          <p:cNvSpPr>
            <a:spLocks noChangeArrowheads="1"/>
          </p:cNvSpPr>
          <p:nvPr/>
        </p:nvSpPr>
        <p:spPr bwMode="auto">
          <a:xfrm>
            <a:off x="4648200" y="6491288"/>
            <a:ext cx="548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altLang="sv-SE">
                <a:hlinkClick r:id="rId3"/>
              </a:rPr>
              <a:t>http://www.ccfm.org/ci/rprt2005/English/pdf/5.3a.pdf</a:t>
            </a:r>
            <a:r>
              <a:rPr lang="sv-SE" altLang="sv-SE"/>
              <a:t> </a:t>
            </a:r>
          </a:p>
        </p:txBody>
      </p:sp>
    </p:spTree>
    <p:extLst>
      <p:ext uri="{BB962C8B-B14F-4D97-AF65-F5344CB8AC3E}">
        <p14:creationId xmlns:p14="http://schemas.microsoft.com/office/powerpoint/2010/main" val="181926928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p:cNvSpPr>
            <a:spLocks noGrp="1"/>
          </p:cNvSpPr>
          <p:nvPr>
            <p:ph type="sldNum" sz="quarter" idx="12"/>
          </p:nvPr>
        </p:nvSpPr>
        <p:spPr/>
        <p:txBody>
          <a:bodyPr/>
          <a:lstStyle/>
          <a:p>
            <a:fld id="{0BA0269D-B649-4CAB-8E89-B7739DAB9FD6}" type="slidenum">
              <a:rPr lang="sv-SE" altLang="sv-SE"/>
              <a:pPr/>
              <a:t>85</a:t>
            </a:fld>
            <a:endParaRPr lang="sv-SE" altLang="sv-SE"/>
          </a:p>
        </p:txBody>
      </p:sp>
      <p:sp>
        <p:nvSpPr>
          <p:cNvPr id="24578" name="Rectangle 2"/>
          <p:cNvSpPr>
            <a:spLocks noGrp="1" noChangeArrowheads="1"/>
          </p:cNvSpPr>
          <p:nvPr>
            <p:ph type="body" idx="1"/>
          </p:nvPr>
        </p:nvSpPr>
        <p:spPr/>
        <p:txBody>
          <a:bodyPr/>
          <a:lstStyle/>
          <a:p>
            <a:pPr>
              <a:buFontTx/>
              <a:buNone/>
            </a:pPr>
            <a:r>
              <a:rPr lang="sv-SE" altLang="sv-SE" sz="2400">
                <a:hlinkClick r:id="rId2"/>
              </a:rPr>
              <a:t>http://www.canadaforests.nrcan.gc.ca/articletopic/14</a:t>
            </a:r>
            <a:endParaRPr lang="sv-SE" altLang="sv-SE" sz="2400"/>
          </a:p>
        </p:txBody>
      </p:sp>
      <p:pic>
        <p:nvPicPr>
          <p:cNvPr id="24579" name="Picture 3"/>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1981200" y="609601"/>
            <a:ext cx="8324850" cy="447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0" name="Rectangle 4"/>
          <p:cNvSpPr>
            <a:spLocks noChangeArrowheads="1"/>
          </p:cNvSpPr>
          <p:nvPr/>
        </p:nvSpPr>
        <p:spPr bwMode="auto">
          <a:xfrm>
            <a:off x="1752600" y="2211389"/>
            <a:ext cx="7315200" cy="421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altLang="sv-SE" b="1"/>
              <a:t>A global endowment</a:t>
            </a:r>
            <a:endParaRPr lang="sv-SE" altLang="sv-SE" b="1"/>
          </a:p>
          <a:p>
            <a:r>
              <a:rPr lang="en-GB" altLang="sv-SE"/>
              <a:t>Article Date: 2005-09-01</a:t>
            </a:r>
          </a:p>
          <a:p>
            <a:endParaRPr lang="en-GB" altLang="sv-SE" b="1"/>
          </a:p>
          <a:p>
            <a:r>
              <a:rPr lang="en-GB" altLang="sv-SE" b="1"/>
              <a:t>About 750 000 hectares—or 0.2 percent of the total boreal forest</a:t>
            </a:r>
          </a:p>
          <a:p>
            <a:pPr algn="ctr"/>
            <a:r>
              <a:rPr lang="en-GB" altLang="sv-SE" b="1"/>
              <a:t>—are harvested each year.</a:t>
            </a:r>
            <a:r>
              <a:rPr lang="sv-SE" altLang="sv-SE"/>
              <a:t> </a:t>
            </a:r>
            <a:endParaRPr lang="en-GB" altLang="sv-SE" b="1"/>
          </a:p>
          <a:p>
            <a:endParaRPr lang="en-GB" altLang="sv-SE" b="1"/>
          </a:p>
          <a:p>
            <a:r>
              <a:rPr lang="en-GB" altLang="sv-SE" b="1"/>
              <a:t>The part not managed for timber production is either </a:t>
            </a:r>
          </a:p>
          <a:p>
            <a:r>
              <a:rPr lang="en-GB" altLang="sv-SE" b="1"/>
              <a:t>unavailable because it has been designated as </a:t>
            </a:r>
          </a:p>
          <a:p>
            <a:r>
              <a:rPr lang="en-GB" altLang="sv-SE" b="1"/>
              <a:t>protected areas and reserves, </a:t>
            </a:r>
          </a:p>
          <a:p>
            <a:r>
              <a:rPr lang="en-GB" altLang="sv-SE" b="1"/>
              <a:t>or currently considered inaccessible. </a:t>
            </a:r>
          </a:p>
          <a:p>
            <a:endParaRPr lang="en-GB" altLang="sv-SE" b="1"/>
          </a:p>
          <a:p>
            <a:r>
              <a:rPr lang="en-GB" altLang="sv-SE" b="1"/>
              <a:t>Unlike the forests of the United States, Scandinavia and the </a:t>
            </a:r>
          </a:p>
          <a:p>
            <a:r>
              <a:rPr lang="en-GB" altLang="sv-SE" b="1"/>
              <a:t>majority of other nations, </a:t>
            </a:r>
          </a:p>
          <a:p>
            <a:r>
              <a:rPr lang="en-GB" altLang="sv-SE" b="1"/>
              <a:t>most of Canada's forests (93 percent) are publicly owned. </a:t>
            </a:r>
          </a:p>
          <a:p>
            <a:r>
              <a:rPr lang="sv-SE" altLang="sv-SE" b="1"/>
              <a:t>The remaining 7 percent are held by private owners. </a:t>
            </a:r>
          </a:p>
        </p:txBody>
      </p:sp>
    </p:spTree>
    <p:extLst>
      <p:ext uri="{BB962C8B-B14F-4D97-AF65-F5344CB8AC3E}">
        <p14:creationId xmlns:p14="http://schemas.microsoft.com/office/powerpoint/2010/main" val="328313081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365125"/>
            <a:ext cx="10515600" cy="3967724"/>
          </a:xfrm>
        </p:spPr>
        <p:txBody>
          <a:bodyPr>
            <a:normAutofit/>
          </a:bodyPr>
          <a:lstStyle/>
          <a:p>
            <a:r>
              <a:rPr lang="sv-SE" b="1" dirty="0" err="1" smtClean="0">
                <a:solidFill>
                  <a:srgbClr val="FF0000"/>
                </a:solidFill>
                <a:latin typeface="Times New Roman" panose="02020603050405020304" pitchFamily="18" charset="0"/>
                <a:cs typeface="Times New Roman" panose="02020603050405020304" pitchFamily="18" charset="0"/>
              </a:rPr>
              <a:t>Conclusion</a:t>
            </a:r>
            <a:r>
              <a:rPr lang="sv-SE" b="1" dirty="0" smtClean="0">
                <a:solidFill>
                  <a:srgbClr val="FF0000"/>
                </a:solidFill>
                <a:latin typeface="Times New Roman" panose="02020603050405020304" pitchFamily="18" charset="0"/>
                <a:cs typeface="Times New Roman" panose="02020603050405020304" pitchFamily="18" charset="0"/>
              </a:rPr>
              <a:t>:</a:t>
            </a:r>
            <a:br>
              <a:rPr lang="sv-SE" b="1" dirty="0" smtClean="0">
                <a:solidFill>
                  <a:srgbClr val="FF0000"/>
                </a:solidFill>
                <a:latin typeface="Times New Roman" panose="02020603050405020304" pitchFamily="18" charset="0"/>
                <a:cs typeface="Times New Roman" panose="02020603050405020304" pitchFamily="18" charset="0"/>
              </a:rPr>
            </a:br>
            <a:r>
              <a:rPr lang="sv-SE" b="1" dirty="0" smtClean="0">
                <a:latin typeface="Times New Roman" panose="02020603050405020304" pitchFamily="18" charset="0"/>
                <a:cs typeface="Times New Roman" panose="02020603050405020304" pitchFamily="18" charset="0"/>
              </a:rPr>
              <a:t> </a:t>
            </a:r>
            <a:br>
              <a:rPr lang="sv-SE" b="1" dirty="0" smtClean="0">
                <a:latin typeface="Times New Roman" panose="02020603050405020304" pitchFamily="18" charset="0"/>
                <a:cs typeface="Times New Roman" panose="02020603050405020304" pitchFamily="18" charset="0"/>
              </a:rPr>
            </a:br>
            <a:r>
              <a:rPr lang="sv-SE" b="1" dirty="0" smtClean="0">
                <a:latin typeface="Times New Roman" panose="02020603050405020304" pitchFamily="18" charset="0"/>
                <a:cs typeface="Times New Roman" panose="02020603050405020304" pitchFamily="18" charset="0"/>
              </a:rPr>
              <a:t>The </a:t>
            </a:r>
            <a:r>
              <a:rPr lang="sv-SE" b="1" dirty="0" err="1" smtClean="0">
                <a:latin typeface="Times New Roman" panose="02020603050405020304" pitchFamily="18" charset="0"/>
                <a:cs typeface="Times New Roman" panose="02020603050405020304" pitchFamily="18" charset="0"/>
              </a:rPr>
              <a:t>sustainable</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bioenergy</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supply</a:t>
            </a:r>
            <a:r>
              <a:rPr lang="sv-SE" b="1" dirty="0" smtClean="0">
                <a:latin typeface="Times New Roman" panose="02020603050405020304" pitchFamily="18" charset="0"/>
                <a:cs typeface="Times New Roman" panose="02020603050405020304" pitchFamily="18" charset="0"/>
              </a:rPr>
              <a:t> from the </a:t>
            </a:r>
            <a:r>
              <a:rPr lang="sv-SE" b="1" dirty="0" err="1" smtClean="0">
                <a:latin typeface="Times New Roman" panose="02020603050405020304" pitchFamily="18" charset="0"/>
                <a:cs typeface="Times New Roman" panose="02020603050405020304" pitchFamily="18" charset="0"/>
              </a:rPr>
              <a:t>forests</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of</a:t>
            </a:r>
            <a:r>
              <a:rPr lang="sv-SE" b="1" dirty="0" smtClean="0">
                <a:latin typeface="Times New Roman" panose="02020603050405020304" pitchFamily="18" charset="0"/>
                <a:cs typeface="Times New Roman" panose="02020603050405020304" pitchFamily="18" charset="0"/>
              </a:rPr>
              <a:t> Canada </a:t>
            </a:r>
            <a:r>
              <a:rPr lang="sv-SE" b="1" dirty="0" err="1" smtClean="0">
                <a:latin typeface="Times New Roman" panose="02020603050405020304" pitchFamily="18" charset="0"/>
                <a:cs typeface="Times New Roman" panose="02020603050405020304" pitchFamily="18" charset="0"/>
              </a:rPr>
              <a:t>can</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increase</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very</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much</a:t>
            </a:r>
            <a:r>
              <a:rPr lang="sv-SE" b="1" dirty="0" smtClean="0">
                <a:latin typeface="Times New Roman" panose="02020603050405020304" pitchFamily="18" charset="0"/>
                <a:cs typeface="Times New Roman" panose="02020603050405020304" pitchFamily="18" charset="0"/>
              </a:rPr>
              <a:t>.</a:t>
            </a:r>
            <a:endParaRPr lang="sv-SE" b="1" dirty="0">
              <a:latin typeface="Times New Roman" panose="02020603050405020304" pitchFamily="18" charset="0"/>
              <a:cs typeface="Times New Roman" panose="02020603050405020304" pitchFamily="18" charset="0"/>
            </a:endParaRPr>
          </a:p>
        </p:txBody>
      </p:sp>
      <p:sp>
        <p:nvSpPr>
          <p:cNvPr id="3" name="Platshållare för bildnummer 2"/>
          <p:cNvSpPr>
            <a:spLocks noGrp="1"/>
          </p:cNvSpPr>
          <p:nvPr>
            <p:ph type="sldNum" sz="quarter" idx="12"/>
          </p:nvPr>
        </p:nvSpPr>
        <p:spPr/>
        <p:txBody>
          <a:bodyPr/>
          <a:lstStyle/>
          <a:p>
            <a:fld id="{CF7C3FE0-6EB4-418C-82E7-2F09A4F41151}" type="slidenum">
              <a:rPr lang="sv-SE" smtClean="0"/>
              <a:t>86</a:t>
            </a:fld>
            <a:endParaRPr lang="sv-SE"/>
          </a:p>
        </p:txBody>
      </p:sp>
    </p:spTree>
    <p:extLst>
      <p:ext uri="{BB962C8B-B14F-4D97-AF65-F5344CB8AC3E}">
        <p14:creationId xmlns:p14="http://schemas.microsoft.com/office/powerpoint/2010/main" val="243555292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491734"/>
            <a:ext cx="10515600" cy="1325563"/>
          </a:xfrm>
        </p:spPr>
        <p:txBody>
          <a:bodyPr>
            <a:normAutofit fontScale="90000"/>
          </a:bodyPr>
          <a:lstStyle/>
          <a:p>
            <a:pPr algn="ctr"/>
            <a:r>
              <a:rPr lang="sv-SE" b="1" dirty="0" err="1" smtClean="0">
                <a:latin typeface="Times New Roman" panose="02020603050405020304" pitchFamily="18" charset="0"/>
                <a:cs typeface="Times New Roman" panose="02020603050405020304" pitchFamily="18" charset="0"/>
              </a:rPr>
              <a:t>Maybe</a:t>
            </a:r>
            <a:r>
              <a:rPr lang="sv-SE" b="1" dirty="0" smtClean="0">
                <a:latin typeface="Times New Roman" panose="02020603050405020304" pitchFamily="18" charset="0"/>
                <a:cs typeface="Times New Roman" panose="02020603050405020304" pitchFamily="18" charset="0"/>
              </a:rPr>
              <a:t> </a:t>
            </a:r>
            <a:r>
              <a:rPr lang="sv-SE" b="1" dirty="0" smtClean="0">
                <a:solidFill>
                  <a:srgbClr val="FF0000"/>
                </a:solidFill>
                <a:latin typeface="Times New Roman" panose="02020603050405020304" pitchFamily="18" charset="0"/>
                <a:cs typeface="Times New Roman" panose="02020603050405020304" pitchFamily="18" charset="0"/>
              </a:rPr>
              <a:t>CCS </a:t>
            </a:r>
            <a:r>
              <a:rPr lang="sv-SE" b="1" dirty="0" smtClean="0">
                <a:latin typeface="Times New Roman" panose="02020603050405020304" pitchFamily="18" charset="0"/>
                <a:cs typeface="Times New Roman" panose="02020603050405020304" pitchFamily="18" charset="0"/>
              </a:rPr>
              <a:t/>
            </a:r>
            <a:br>
              <a:rPr lang="sv-SE" b="1" dirty="0" smtClean="0">
                <a:latin typeface="Times New Roman" panose="02020603050405020304" pitchFamily="18" charset="0"/>
                <a:cs typeface="Times New Roman" panose="02020603050405020304" pitchFamily="18" charset="0"/>
              </a:rPr>
            </a:br>
            <a:r>
              <a:rPr lang="sv-SE" b="1" dirty="0" smtClean="0">
                <a:latin typeface="Times New Roman" panose="02020603050405020304" pitchFamily="18" charset="0"/>
                <a:cs typeface="Times New Roman" panose="02020603050405020304" pitchFamily="18" charset="0"/>
              </a:rPr>
              <a:t>(</a:t>
            </a:r>
            <a:r>
              <a:rPr lang="sv-SE" b="1" dirty="0" err="1" smtClean="0">
                <a:solidFill>
                  <a:srgbClr val="0070C0"/>
                </a:solidFill>
                <a:latin typeface="Times New Roman" panose="02020603050405020304" pitchFamily="18" charset="0"/>
                <a:cs typeface="Times New Roman" panose="02020603050405020304" pitchFamily="18" charset="0"/>
              </a:rPr>
              <a:t>Carbon</a:t>
            </a:r>
            <a:r>
              <a:rPr lang="sv-SE" b="1" dirty="0" smtClean="0">
                <a:solidFill>
                  <a:srgbClr val="0070C0"/>
                </a:solidFill>
                <a:latin typeface="Times New Roman" panose="02020603050405020304" pitchFamily="18" charset="0"/>
                <a:cs typeface="Times New Roman" panose="02020603050405020304" pitchFamily="18" charset="0"/>
              </a:rPr>
              <a:t> </a:t>
            </a:r>
            <a:r>
              <a:rPr lang="sv-SE" b="1" dirty="0" err="1" smtClean="0">
                <a:solidFill>
                  <a:srgbClr val="0070C0"/>
                </a:solidFill>
                <a:latin typeface="Times New Roman" panose="02020603050405020304" pitchFamily="18" charset="0"/>
                <a:cs typeface="Times New Roman" panose="02020603050405020304" pitchFamily="18" charset="0"/>
              </a:rPr>
              <a:t>Capture</a:t>
            </a:r>
            <a:r>
              <a:rPr lang="sv-SE" b="1" dirty="0" smtClean="0">
                <a:solidFill>
                  <a:srgbClr val="0070C0"/>
                </a:solidFill>
                <a:latin typeface="Times New Roman" panose="02020603050405020304" pitchFamily="18" charset="0"/>
                <a:cs typeface="Times New Roman" panose="02020603050405020304" pitchFamily="18" charset="0"/>
              </a:rPr>
              <a:t> and </a:t>
            </a:r>
            <a:r>
              <a:rPr lang="sv-SE" b="1" dirty="0" err="1" smtClean="0">
                <a:solidFill>
                  <a:srgbClr val="0070C0"/>
                </a:solidFill>
                <a:latin typeface="Times New Roman" panose="02020603050405020304" pitchFamily="18" charset="0"/>
                <a:cs typeface="Times New Roman" panose="02020603050405020304" pitchFamily="18" charset="0"/>
              </a:rPr>
              <a:t>Storage</a:t>
            </a:r>
            <a:r>
              <a:rPr lang="sv-SE" b="1" dirty="0" smtClean="0">
                <a:latin typeface="Times New Roman" panose="02020603050405020304" pitchFamily="18" charset="0"/>
                <a:cs typeface="Times New Roman" panose="02020603050405020304" pitchFamily="18" charset="0"/>
              </a:rPr>
              <a:t>) </a:t>
            </a:r>
            <a:br>
              <a:rPr lang="sv-SE" b="1" dirty="0" smtClean="0">
                <a:latin typeface="Times New Roman" panose="02020603050405020304" pitchFamily="18" charset="0"/>
                <a:cs typeface="Times New Roman" panose="02020603050405020304" pitchFamily="18" charset="0"/>
              </a:rPr>
            </a:br>
            <a:r>
              <a:rPr lang="sv-SE" b="1" dirty="0" smtClean="0">
                <a:latin typeface="Times New Roman" panose="02020603050405020304" pitchFamily="18" charset="0"/>
                <a:cs typeface="Times New Roman" panose="02020603050405020304" pitchFamily="18" charset="0"/>
              </a:rPr>
              <a:t>is </a:t>
            </a:r>
            <a:r>
              <a:rPr lang="sv-SE" b="1" dirty="0" err="1" smtClean="0">
                <a:latin typeface="Times New Roman" panose="02020603050405020304" pitchFamily="18" charset="0"/>
                <a:cs typeface="Times New Roman" panose="02020603050405020304" pitchFamily="18" charset="0"/>
              </a:rPr>
              <a:t>also</a:t>
            </a:r>
            <a:r>
              <a:rPr lang="sv-SE" b="1" dirty="0" smtClean="0">
                <a:latin typeface="Times New Roman" panose="02020603050405020304" pitchFamily="18" charset="0"/>
                <a:cs typeface="Times New Roman" panose="02020603050405020304" pitchFamily="18" charset="0"/>
              </a:rPr>
              <a:t> a </a:t>
            </a:r>
            <a:r>
              <a:rPr lang="sv-SE" b="1" dirty="0" err="1" smtClean="0">
                <a:latin typeface="Times New Roman" panose="02020603050405020304" pitchFamily="18" charset="0"/>
                <a:cs typeface="Times New Roman" panose="02020603050405020304" pitchFamily="18" charset="0"/>
              </a:rPr>
              <a:t>useful</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component</a:t>
            </a:r>
            <a:r>
              <a:rPr lang="sv-SE" b="1" dirty="0" smtClean="0">
                <a:latin typeface="Times New Roman" panose="02020603050405020304" pitchFamily="18" charset="0"/>
                <a:cs typeface="Times New Roman" panose="02020603050405020304" pitchFamily="18" charset="0"/>
              </a:rPr>
              <a:t> in </a:t>
            </a:r>
            <a:r>
              <a:rPr lang="sv-SE" b="1" dirty="0" err="1" smtClean="0">
                <a:latin typeface="Times New Roman" panose="02020603050405020304" pitchFamily="18" charset="0"/>
                <a:cs typeface="Times New Roman" panose="02020603050405020304" pitchFamily="18" charset="0"/>
              </a:rPr>
              <a:t>our</a:t>
            </a:r>
            <a:r>
              <a:rPr lang="sv-SE" b="1" dirty="0" smtClean="0">
                <a:latin typeface="Times New Roman" panose="02020603050405020304" pitchFamily="18" charset="0"/>
                <a:cs typeface="Times New Roman" panose="02020603050405020304" pitchFamily="18" charset="0"/>
              </a:rPr>
              <a:t> problem?</a:t>
            </a:r>
            <a:endParaRPr lang="sv-SE" b="1" dirty="0">
              <a:latin typeface="Times New Roman" panose="02020603050405020304" pitchFamily="18" charset="0"/>
              <a:cs typeface="Times New Roman" panose="02020603050405020304" pitchFamily="18" charset="0"/>
            </a:endParaRPr>
          </a:p>
        </p:txBody>
      </p:sp>
      <p:sp>
        <p:nvSpPr>
          <p:cNvPr id="3" name="Platshållare för bildnummer 2"/>
          <p:cNvSpPr>
            <a:spLocks noGrp="1"/>
          </p:cNvSpPr>
          <p:nvPr>
            <p:ph type="sldNum" sz="quarter" idx="12"/>
          </p:nvPr>
        </p:nvSpPr>
        <p:spPr/>
        <p:txBody>
          <a:bodyPr/>
          <a:lstStyle/>
          <a:p>
            <a:fld id="{CF7C3FE0-6EB4-418C-82E7-2F09A4F41151}" type="slidenum">
              <a:rPr lang="sv-SE" smtClean="0"/>
              <a:t>87</a:t>
            </a:fld>
            <a:endParaRPr lang="sv-SE"/>
          </a:p>
        </p:txBody>
      </p:sp>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3726" y="2293034"/>
            <a:ext cx="5516874" cy="4369364"/>
          </a:xfrm>
          <a:prstGeom prst="rect">
            <a:avLst/>
          </a:prstGeom>
        </p:spPr>
      </p:pic>
    </p:spTree>
    <p:extLst>
      <p:ext uri="{BB962C8B-B14F-4D97-AF65-F5344CB8AC3E}">
        <p14:creationId xmlns:p14="http://schemas.microsoft.com/office/powerpoint/2010/main" val="43396730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838200" y="942536"/>
            <a:ext cx="10515600" cy="5229618"/>
          </a:xfrm>
        </p:spPr>
        <p:txBody>
          <a:bodyPr>
            <a:normAutofit fontScale="85000" lnSpcReduction="10000"/>
          </a:bodyPr>
          <a:lstStyle/>
          <a:p>
            <a:pPr marL="0" indent="0">
              <a:spcAft>
                <a:spcPts val="0"/>
              </a:spcAft>
              <a:buNone/>
            </a:pPr>
            <a:endParaRPr lang="sv-SE" sz="4000" dirty="0" smtClean="0">
              <a:effectLst/>
              <a:latin typeface="Times New Roman" panose="02020603050405020304" pitchFamily="18" charset="0"/>
              <a:ea typeface="Times New Roman" panose="02020603050405020304" pitchFamily="18" charset="0"/>
            </a:endParaRPr>
          </a:p>
          <a:p>
            <a:pPr>
              <a:spcAft>
                <a:spcPts val="0"/>
              </a:spcAft>
            </a:pPr>
            <a:r>
              <a:rPr lang="en-US" sz="4000" b="1" dirty="0" smtClean="0">
                <a:solidFill>
                  <a:srgbClr val="000000"/>
                </a:solidFill>
                <a:latin typeface="Times New Roman" panose="02020603050405020304" pitchFamily="18" charset="0"/>
                <a:ea typeface="Times New Roman" panose="02020603050405020304" pitchFamily="18" charset="0"/>
              </a:rPr>
              <a:t>In </a:t>
            </a:r>
            <a:r>
              <a:rPr lang="en-US" sz="4000" b="1" dirty="0">
                <a:solidFill>
                  <a:srgbClr val="000000"/>
                </a:solidFill>
                <a:latin typeface="Times New Roman" panose="02020603050405020304" pitchFamily="18" charset="0"/>
                <a:ea typeface="Times New Roman" panose="02020603050405020304" pitchFamily="18" charset="0"/>
              </a:rPr>
              <a:t>Norway </a:t>
            </a:r>
            <a:r>
              <a:rPr lang="en-US" sz="4000" b="1" dirty="0" smtClean="0">
                <a:solidFill>
                  <a:srgbClr val="000000"/>
                </a:solidFill>
                <a:latin typeface="Times New Roman" panose="02020603050405020304" pitchFamily="18" charset="0"/>
                <a:ea typeface="Times New Roman" panose="02020603050405020304" pitchFamily="18" charset="0"/>
              </a:rPr>
              <a:t>(</a:t>
            </a:r>
            <a:r>
              <a:rPr lang="en-US" sz="4000" b="1" dirty="0" smtClean="0">
                <a:solidFill>
                  <a:srgbClr val="7030A0"/>
                </a:solidFill>
                <a:latin typeface="Times New Roman" panose="02020603050405020304" pitchFamily="18" charset="0"/>
                <a:ea typeface="Times New Roman" panose="02020603050405020304" pitchFamily="18" charset="0"/>
              </a:rPr>
              <a:t>Statoil</a:t>
            </a:r>
            <a:r>
              <a:rPr lang="en-US" sz="4000" b="1" dirty="0" smtClean="0">
                <a:solidFill>
                  <a:srgbClr val="000000"/>
                </a:solidFill>
                <a:latin typeface="Times New Roman" panose="02020603050405020304" pitchFamily="18" charset="0"/>
                <a:ea typeface="Times New Roman" panose="02020603050405020304" pitchFamily="18" charset="0"/>
              </a:rPr>
              <a:t>) and UK (</a:t>
            </a:r>
            <a:r>
              <a:rPr lang="en-US" sz="4000" b="1" dirty="0" smtClean="0">
                <a:solidFill>
                  <a:srgbClr val="7030A0"/>
                </a:solidFill>
                <a:latin typeface="Times New Roman" panose="02020603050405020304" pitchFamily="18" charset="0"/>
                <a:ea typeface="Times New Roman" panose="02020603050405020304" pitchFamily="18" charset="0"/>
              </a:rPr>
              <a:t>British Petroleum</a:t>
            </a:r>
            <a:r>
              <a:rPr lang="en-US" sz="4000" b="1" dirty="0" smtClean="0">
                <a:solidFill>
                  <a:srgbClr val="000000"/>
                </a:solidFill>
                <a:latin typeface="Times New Roman" panose="02020603050405020304" pitchFamily="18" charset="0"/>
                <a:ea typeface="Times New Roman" panose="02020603050405020304" pitchFamily="18" charset="0"/>
              </a:rPr>
              <a:t>) , </a:t>
            </a:r>
            <a:r>
              <a:rPr lang="en-US" sz="4000" b="1" dirty="0">
                <a:solidFill>
                  <a:srgbClr val="FF0000"/>
                </a:solidFill>
                <a:latin typeface="Times New Roman" panose="02020603050405020304" pitchFamily="18" charset="0"/>
                <a:ea typeface="Times New Roman" panose="02020603050405020304" pitchFamily="18" charset="0"/>
              </a:rPr>
              <a:t>CCS</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smtClean="0">
                <a:solidFill>
                  <a:srgbClr val="000000"/>
                </a:solidFill>
                <a:latin typeface="Times New Roman" panose="02020603050405020304" pitchFamily="18" charset="0"/>
                <a:ea typeface="Times New Roman" panose="02020603050405020304" pitchFamily="18" charset="0"/>
              </a:rPr>
              <a:t>(</a:t>
            </a:r>
            <a:r>
              <a:rPr lang="en-US" sz="4000" b="1" dirty="0" smtClean="0">
                <a:solidFill>
                  <a:srgbClr val="0070C0"/>
                </a:solidFill>
                <a:latin typeface="Times New Roman" panose="02020603050405020304" pitchFamily="18" charset="0"/>
                <a:ea typeface="Times New Roman" panose="02020603050405020304" pitchFamily="18" charset="0"/>
              </a:rPr>
              <a:t>Carbon Capture and Storage</a:t>
            </a:r>
            <a:r>
              <a:rPr lang="en-US" sz="4000" b="1" dirty="0" smtClean="0">
                <a:solidFill>
                  <a:srgbClr val="000000"/>
                </a:solidFill>
                <a:latin typeface="Times New Roman" panose="02020603050405020304" pitchFamily="18" charset="0"/>
                <a:ea typeface="Times New Roman" panose="02020603050405020304" pitchFamily="18" charset="0"/>
              </a:rPr>
              <a:t>) has </a:t>
            </a:r>
            <a:r>
              <a:rPr lang="en-US" sz="4000" b="1" dirty="0">
                <a:solidFill>
                  <a:srgbClr val="000000"/>
                </a:solidFill>
                <a:latin typeface="Times New Roman" panose="02020603050405020304" pitchFamily="18" charset="0"/>
                <a:ea typeface="Times New Roman" panose="02020603050405020304" pitchFamily="18" charset="0"/>
              </a:rPr>
              <a:t>been applied and a commercially attractive option </a:t>
            </a:r>
            <a:r>
              <a:rPr lang="en-US" sz="4000" b="1" dirty="0" smtClean="0">
                <a:solidFill>
                  <a:srgbClr val="000000"/>
                </a:solidFill>
                <a:latin typeface="Times New Roman" panose="02020603050405020304" pitchFamily="18" charset="0"/>
                <a:ea typeface="Times New Roman" panose="02020603050405020304" pitchFamily="18" charset="0"/>
              </a:rPr>
              <a:t>during many </a:t>
            </a:r>
            <a:r>
              <a:rPr lang="en-US" sz="4000" b="1" dirty="0">
                <a:solidFill>
                  <a:srgbClr val="000000"/>
                </a:solidFill>
                <a:latin typeface="Times New Roman" panose="02020603050405020304" pitchFamily="18" charset="0"/>
                <a:ea typeface="Times New Roman" panose="02020603050405020304" pitchFamily="18" charset="0"/>
              </a:rPr>
              <a:t>years and the physical potential is large. </a:t>
            </a:r>
            <a:endParaRPr lang="en-US" sz="4000" b="1" dirty="0" smtClean="0">
              <a:solidFill>
                <a:srgbClr val="000000"/>
              </a:solidFill>
              <a:latin typeface="Times New Roman" panose="02020603050405020304" pitchFamily="18" charset="0"/>
              <a:ea typeface="Times New Roman" panose="02020603050405020304" pitchFamily="18" charset="0"/>
            </a:endParaRPr>
          </a:p>
          <a:p>
            <a:pPr>
              <a:spcAft>
                <a:spcPts val="0"/>
              </a:spcAft>
            </a:pPr>
            <a:r>
              <a:rPr lang="sv-SE" sz="4000" b="1" dirty="0" err="1">
                <a:hlinkClick r:id="rId3"/>
              </a:rPr>
              <a:t>Carbon</a:t>
            </a:r>
            <a:r>
              <a:rPr lang="sv-SE" sz="4000" b="1" dirty="0">
                <a:hlinkClick r:id="rId3"/>
              </a:rPr>
              <a:t> </a:t>
            </a:r>
            <a:r>
              <a:rPr lang="sv-SE" sz="4000" b="1" dirty="0" err="1">
                <a:hlinkClick r:id="rId3"/>
              </a:rPr>
              <a:t>Capture</a:t>
            </a:r>
            <a:r>
              <a:rPr lang="sv-SE" sz="4000" b="1" dirty="0">
                <a:hlinkClick r:id="rId3"/>
              </a:rPr>
              <a:t> &amp; </a:t>
            </a:r>
            <a:r>
              <a:rPr lang="sv-SE" sz="4000" b="1" dirty="0" err="1">
                <a:hlinkClick r:id="rId3"/>
              </a:rPr>
              <a:t>Storage</a:t>
            </a:r>
            <a:r>
              <a:rPr lang="sv-SE" sz="4000" b="1" dirty="0">
                <a:hlinkClick r:id="rId3"/>
              </a:rPr>
              <a:t> - </a:t>
            </a:r>
            <a:r>
              <a:rPr lang="sv-SE" sz="4000" b="1" i="1" dirty="0">
                <a:hlinkClick r:id="rId3"/>
              </a:rPr>
              <a:t>BP</a:t>
            </a:r>
            <a:r>
              <a:rPr lang="sv-SE" sz="4000" b="1" dirty="0">
                <a:hlinkClick r:id="rId3"/>
              </a:rPr>
              <a:t> </a:t>
            </a:r>
            <a:r>
              <a:rPr lang="sv-SE" sz="4000" b="1" dirty="0" err="1">
                <a:hlinkClick r:id="rId3"/>
              </a:rPr>
              <a:t>Technology</a:t>
            </a:r>
            <a:r>
              <a:rPr lang="sv-SE" sz="4000" b="1" dirty="0">
                <a:hlinkClick r:id="rId3"/>
              </a:rPr>
              <a:t> - YouTube</a:t>
            </a:r>
            <a:endParaRPr lang="en-US" sz="4000" b="1" dirty="0" smtClean="0">
              <a:solidFill>
                <a:srgbClr val="000000"/>
              </a:solidFill>
              <a:latin typeface="Times New Roman" panose="02020603050405020304" pitchFamily="18" charset="0"/>
              <a:ea typeface="Times New Roman" panose="02020603050405020304" pitchFamily="18" charset="0"/>
            </a:endParaRPr>
          </a:p>
          <a:p>
            <a:pPr>
              <a:spcAft>
                <a:spcPts val="0"/>
              </a:spcAft>
            </a:pPr>
            <a:endParaRPr lang="en-US" sz="4000" b="1" dirty="0">
              <a:solidFill>
                <a:srgbClr val="000000"/>
              </a:solidFill>
              <a:latin typeface="Times New Roman" panose="02020603050405020304" pitchFamily="18" charset="0"/>
              <a:ea typeface="Times New Roman" panose="02020603050405020304" pitchFamily="18" charset="0"/>
            </a:endParaRPr>
          </a:p>
          <a:p>
            <a:pPr>
              <a:spcAft>
                <a:spcPts val="0"/>
              </a:spcAft>
            </a:pPr>
            <a:r>
              <a:rPr lang="en-US" sz="4000" b="1" dirty="0" smtClean="0">
                <a:solidFill>
                  <a:srgbClr val="000000"/>
                </a:solidFill>
                <a:latin typeface="Times New Roman" panose="02020603050405020304" pitchFamily="18" charset="0"/>
                <a:ea typeface="Times New Roman" panose="02020603050405020304" pitchFamily="18" charset="0"/>
              </a:rPr>
              <a:t>With </a:t>
            </a:r>
            <a:r>
              <a:rPr lang="en-US" sz="4000" b="1" dirty="0">
                <a:solidFill>
                  <a:srgbClr val="000000"/>
                </a:solidFill>
                <a:latin typeface="Times New Roman" panose="02020603050405020304" pitchFamily="18" charset="0"/>
                <a:ea typeface="Times New Roman" panose="02020603050405020304" pitchFamily="18" charset="0"/>
              </a:rPr>
              <a:t>increasing </a:t>
            </a:r>
            <a:r>
              <a:rPr lang="en-US" sz="4000" b="1" dirty="0">
                <a:solidFill>
                  <a:srgbClr val="00B050"/>
                </a:solidFill>
                <a:latin typeface="Times New Roman" panose="02020603050405020304" pitchFamily="18" charset="0"/>
                <a:ea typeface="Times New Roman" panose="02020603050405020304" pitchFamily="18" charset="0"/>
              </a:rPr>
              <a:t>carbon taxes </a:t>
            </a:r>
            <a:r>
              <a:rPr lang="en-US" sz="4000" b="1" dirty="0">
                <a:solidFill>
                  <a:srgbClr val="000000"/>
                </a:solidFill>
                <a:latin typeface="Times New Roman" panose="02020603050405020304" pitchFamily="18" charset="0"/>
                <a:ea typeface="Times New Roman" panose="02020603050405020304" pitchFamily="18" charset="0"/>
              </a:rPr>
              <a:t>in all parts of the world, </a:t>
            </a:r>
            <a:r>
              <a:rPr lang="en-US" sz="4000" b="1" dirty="0" smtClean="0">
                <a:solidFill>
                  <a:srgbClr val="000000"/>
                </a:solidFill>
                <a:latin typeface="Times New Roman" panose="02020603050405020304" pitchFamily="18" charset="0"/>
                <a:ea typeface="Times New Roman" panose="02020603050405020304" pitchFamily="18" charset="0"/>
              </a:rPr>
              <a:t>such developments </a:t>
            </a:r>
            <a:r>
              <a:rPr lang="en-US" sz="4000" b="1" dirty="0">
                <a:solidFill>
                  <a:srgbClr val="000000"/>
                </a:solidFill>
                <a:latin typeface="Times New Roman" panose="02020603050405020304" pitchFamily="18" charset="0"/>
                <a:ea typeface="Times New Roman" panose="02020603050405020304" pitchFamily="18" charset="0"/>
              </a:rPr>
              <a:t>could be expected everywhere. </a:t>
            </a:r>
            <a:endParaRPr lang="en-US" sz="4000" b="1" dirty="0" smtClean="0">
              <a:solidFill>
                <a:srgbClr val="000000"/>
              </a:solidFill>
              <a:latin typeface="Times New Roman" panose="02020603050405020304" pitchFamily="18" charset="0"/>
              <a:ea typeface="Times New Roman" panose="02020603050405020304" pitchFamily="18" charset="0"/>
            </a:endParaRPr>
          </a:p>
          <a:p>
            <a:endParaRPr lang="sv-SE" dirty="0"/>
          </a:p>
        </p:txBody>
      </p:sp>
      <p:sp>
        <p:nvSpPr>
          <p:cNvPr id="4" name="Platshållare för bildnummer 3"/>
          <p:cNvSpPr>
            <a:spLocks noGrp="1"/>
          </p:cNvSpPr>
          <p:nvPr>
            <p:ph type="sldNum" sz="quarter" idx="12"/>
          </p:nvPr>
        </p:nvSpPr>
        <p:spPr/>
        <p:txBody>
          <a:bodyPr/>
          <a:lstStyle/>
          <a:p>
            <a:fld id="{CF7C3FE0-6EB4-418C-82E7-2F09A4F41151}" type="slidenum">
              <a:rPr lang="sv-SE" smtClean="0"/>
              <a:t>88</a:t>
            </a:fld>
            <a:endParaRPr lang="sv-SE" dirty="0"/>
          </a:p>
        </p:txBody>
      </p:sp>
    </p:spTree>
    <p:extLst>
      <p:ext uri="{BB962C8B-B14F-4D97-AF65-F5344CB8AC3E}">
        <p14:creationId xmlns:p14="http://schemas.microsoft.com/office/powerpoint/2010/main" val="96888956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89</a:t>
            </a:fld>
            <a:endParaRPr lang="sv-SE"/>
          </a:p>
        </p:txBody>
      </p:sp>
      <p:sp>
        <p:nvSpPr>
          <p:cNvPr id="3" name="Rektangel 2"/>
          <p:cNvSpPr/>
          <p:nvPr/>
        </p:nvSpPr>
        <p:spPr>
          <a:xfrm>
            <a:off x="3132407" y="1799717"/>
            <a:ext cx="6096000" cy="2554545"/>
          </a:xfrm>
          <a:prstGeom prst="rect">
            <a:avLst/>
          </a:prstGeom>
        </p:spPr>
        <p:txBody>
          <a:bodyPr>
            <a:spAutoFit/>
          </a:bodyPr>
          <a:lstStyle/>
          <a:p>
            <a:pPr algn="ctr"/>
            <a:r>
              <a:rPr lang="sv-SE" sz="4000" b="1" i="1" dirty="0">
                <a:solidFill>
                  <a:srgbClr val="0070C0"/>
                </a:solidFill>
              </a:rPr>
              <a:t>Vattenfall, a Swedish </a:t>
            </a:r>
          </a:p>
          <a:p>
            <a:pPr algn="ctr"/>
            <a:r>
              <a:rPr lang="sv-SE" sz="4000" b="1" i="1" dirty="0" err="1">
                <a:solidFill>
                  <a:srgbClr val="0070C0"/>
                </a:solidFill>
              </a:rPr>
              <a:t>energy</a:t>
            </a:r>
            <a:r>
              <a:rPr lang="sv-SE" sz="4000" b="1" i="1" dirty="0">
                <a:solidFill>
                  <a:srgbClr val="0070C0"/>
                </a:solidFill>
              </a:rPr>
              <a:t> </a:t>
            </a:r>
            <a:r>
              <a:rPr lang="sv-SE" sz="4000" b="1" i="1" dirty="0" err="1">
                <a:solidFill>
                  <a:srgbClr val="0070C0"/>
                </a:solidFill>
              </a:rPr>
              <a:t>company</a:t>
            </a:r>
            <a:r>
              <a:rPr lang="sv-SE" sz="4000" b="1" i="1" dirty="0">
                <a:solidFill>
                  <a:srgbClr val="0070C0"/>
                </a:solidFill>
              </a:rPr>
              <a:t>, </a:t>
            </a:r>
            <a:r>
              <a:rPr lang="sv-SE" sz="4000" b="1" i="1" dirty="0" smtClean="0">
                <a:solidFill>
                  <a:srgbClr val="0070C0"/>
                </a:solidFill>
              </a:rPr>
              <a:t>is </a:t>
            </a:r>
            <a:r>
              <a:rPr lang="sv-SE" sz="4000" b="1" i="1" dirty="0" err="1" smtClean="0">
                <a:solidFill>
                  <a:srgbClr val="0070C0"/>
                </a:solidFill>
              </a:rPr>
              <a:t>also</a:t>
            </a:r>
            <a:endParaRPr lang="sv-SE" sz="4000" b="1" i="1" dirty="0">
              <a:solidFill>
                <a:srgbClr val="0070C0"/>
              </a:solidFill>
            </a:endParaRPr>
          </a:p>
          <a:p>
            <a:pPr algn="ctr"/>
            <a:r>
              <a:rPr lang="sv-SE" sz="4000" b="1" i="1" dirty="0" err="1">
                <a:solidFill>
                  <a:srgbClr val="0070C0"/>
                </a:solidFill>
              </a:rPr>
              <a:t>active</a:t>
            </a:r>
            <a:r>
              <a:rPr lang="sv-SE" sz="4000" b="1" i="1" dirty="0">
                <a:solidFill>
                  <a:srgbClr val="0070C0"/>
                </a:solidFill>
              </a:rPr>
              <a:t> in </a:t>
            </a:r>
            <a:r>
              <a:rPr lang="sv-SE" sz="4000" b="1" i="1" dirty="0" err="1">
                <a:solidFill>
                  <a:srgbClr val="0070C0"/>
                </a:solidFill>
              </a:rPr>
              <a:t>Germany</a:t>
            </a:r>
            <a:r>
              <a:rPr lang="sv-SE" sz="4000" b="1" i="1" dirty="0">
                <a:solidFill>
                  <a:srgbClr val="0070C0"/>
                </a:solidFill>
              </a:rPr>
              <a:t> and </a:t>
            </a:r>
            <a:r>
              <a:rPr lang="sv-SE" sz="4000" b="1" i="1" dirty="0" smtClean="0">
                <a:solidFill>
                  <a:srgbClr val="0070C0"/>
                </a:solidFill>
              </a:rPr>
              <a:t>in CCS research.</a:t>
            </a:r>
            <a:endParaRPr lang="sv-SE" sz="4000" b="1" i="1" dirty="0">
              <a:solidFill>
                <a:srgbClr val="0070C0"/>
              </a:solidFill>
            </a:endParaRPr>
          </a:p>
        </p:txBody>
      </p:sp>
    </p:spTree>
    <p:extLst>
      <p:ext uri="{BB962C8B-B14F-4D97-AF65-F5344CB8AC3E}">
        <p14:creationId xmlns:p14="http://schemas.microsoft.com/office/powerpoint/2010/main" val="172018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9</a:t>
            </a:fld>
            <a:endParaRPr lang="sv-SE"/>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716" y="254000"/>
            <a:ext cx="10279400" cy="6013450"/>
          </a:xfrm>
          <a:prstGeom prst="rect">
            <a:avLst/>
          </a:prstGeom>
        </p:spPr>
      </p:pic>
    </p:spTree>
    <p:extLst>
      <p:ext uri="{BB962C8B-B14F-4D97-AF65-F5344CB8AC3E}">
        <p14:creationId xmlns:p14="http://schemas.microsoft.com/office/powerpoint/2010/main" val="31293340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90</a:t>
            </a:fld>
            <a:endParaRPr lang="sv-SE"/>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299" y="134253"/>
            <a:ext cx="6108701" cy="5185472"/>
          </a:xfrm>
          <a:prstGeom prst="rect">
            <a:avLst/>
          </a:prstGeom>
        </p:spPr>
      </p:pic>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2908301"/>
            <a:ext cx="5640004" cy="3394074"/>
          </a:xfrm>
          <a:prstGeom prst="rect">
            <a:avLst/>
          </a:prstGeom>
        </p:spPr>
      </p:pic>
    </p:spTree>
    <p:extLst>
      <p:ext uri="{BB962C8B-B14F-4D97-AF65-F5344CB8AC3E}">
        <p14:creationId xmlns:p14="http://schemas.microsoft.com/office/powerpoint/2010/main" val="164421631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91</a:t>
            </a:fld>
            <a:endParaRPr lang="sv-SE"/>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0"/>
            <a:ext cx="11799354" cy="6858000"/>
          </a:xfrm>
          <a:prstGeom prst="rect">
            <a:avLst/>
          </a:prstGeom>
        </p:spPr>
      </p:pic>
    </p:spTree>
    <p:extLst>
      <p:ext uri="{BB962C8B-B14F-4D97-AF65-F5344CB8AC3E}">
        <p14:creationId xmlns:p14="http://schemas.microsoft.com/office/powerpoint/2010/main" val="103426045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5742" y="681037"/>
            <a:ext cx="10515600" cy="1325563"/>
          </a:xfrm>
        </p:spPr>
        <p:txBody>
          <a:bodyPr>
            <a:normAutofit/>
          </a:bodyPr>
          <a:lstStyle/>
          <a:p>
            <a:r>
              <a:rPr lang="sv-SE" sz="2400" dirty="0">
                <a:latin typeface="Times New Roman" panose="02020603050405020304" pitchFamily="18" charset="0"/>
                <a:ea typeface="Times New Roman" panose="02020603050405020304" pitchFamily="18" charset="0"/>
              </a:rPr>
              <a:t/>
            </a:r>
            <a:br>
              <a:rPr lang="sv-SE" sz="2400" dirty="0">
                <a:latin typeface="Times New Roman" panose="02020603050405020304" pitchFamily="18" charset="0"/>
                <a:ea typeface="Times New Roman" panose="02020603050405020304" pitchFamily="18" charset="0"/>
              </a:rPr>
            </a:br>
            <a:endParaRPr lang="sv-SE" sz="2200" dirty="0">
              <a:solidFill>
                <a:prstClr val="black"/>
              </a:solidFill>
              <a:latin typeface="Times New Roman" panose="02020603050405020304" pitchFamily="18" charset="0"/>
              <a:ea typeface="Times New Roman" panose="02020603050405020304" pitchFamily="18" charset="0"/>
            </a:endParaRPr>
          </a:p>
        </p:txBody>
      </p:sp>
      <p:sp>
        <p:nvSpPr>
          <p:cNvPr id="3" name="Platshållare för innehåll 2"/>
          <p:cNvSpPr>
            <a:spLocks noGrp="1"/>
          </p:cNvSpPr>
          <p:nvPr>
            <p:ph idx="1"/>
          </p:nvPr>
        </p:nvSpPr>
        <p:spPr>
          <a:xfrm>
            <a:off x="717754" y="870974"/>
            <a:ext cx="10515600" cy="5600164"/>
          </a:xfrm>
        </p:spPr>
        <p:txBody>
          <a:bodyPr>
            <a:normAutofit fontScale="25000" lnSpcReduction="20000"/>
          </a:bodyPr>
          <a:lstStyle/>
          <a:p>
            <a:pPr marL="0" indent="0">
              <a:spcAft>
                <a:spcPts val="0"/>
              </a:spcAft>
              <a:buNone/>
            </a:pPr>
            <a:r>
              <a:rPr lang="en-US" sz="3600" b="1" dirty="0" smtClean="0">
                <a:solidFill>
                  <a:srgbClr val="000000"/>
                </a:solidFill>
                <a:effectLst/>
                <a:latin typeface="Times New Roman" panose="02020603050405020304" pitchFamily="18" charset="0"/>
                <a:ea typeface="Times New Roman" panose="02020603050405020304" pitchFamily="18" charset="0"/>
              </a:rPr>
              <a:t> </a:t>
            </a:r>
            <a:r>
              <a:rPr lang="en-US" sz="4000" dirty="0" smtClean="0">
                <a:solidFill>
                  <a:srgbClr val="000000"/>
                </a:solidFill>
                <a:latin typeface="Times New Roman" panose="02020603050405020304" pitchFamily="18" charset="0"/>
                <a:ea typeface="Times New Roman" panose="02020603050405020304" pitchFamily="18" charset="0"/>
              </a:rPr>
              <a:t> </a:t>
            </a:r>
          </a:p>
          <a:p>
            <a:pPr marL="0" indent="0">
              <a:spcAft>
                <a:spcPts val="0"/>
              </a:spcAft>
              <a:buNone/>
            </a:pPr>
            <a:r>
              <a:rPr lang="en-US" sz="12800" b="1" dirty="0" smtClean="0">
                <a:solidFill>
                  <a:srgbClr val="FF0000"/>
                </a:solidFill>
                <a:latin typeface="Times New Roman" panose="02020603050405020304" pitchFamily="18" charset="0"/>
                <a:ea typeface="Times New Roman" panose="02020603050405020304" pitchFamily="18" charset="0"/>
              </a:rPr>
              <a:t>With </a:t>
            </a:r>
            <a:r>
              <a:rPr lang="en-US" sz="12800" b="1" dirty="0">
                <a:solidFill>
                  <a:srgbClr val="FF0000"/>
                </a:solidFill>
                <a:latin typeface="Times New Roman" panose="02020603050405020304" pitchFamily="18" charset="0"/>
                <a:ea typeface="Times New Roman" panose="02020603050405020304" pitchFamily="18" charset="0"/>
              </a:rPr>
              <a:t>increasing levels of forest inputs in combination with CCS, </a:t>
            </a:r>
            <a:r>
              <a:rPr lang="en-US" sz="12800" b="1" dirty="0" smtClean="0">
                <a:solidFill>
                  <a:srgbClr val="FF0000"/>
                </a:solidFill>
                <a:latin typeface="Times New Roman" panose="02020603050405020304" pitchFamily="18" charset="0"/>
                <a:ea typeface="Times New Roman" panose="02020603050405020304" pitchFamily="18" charset="0"/>
              </a:rPr>
              <a:t>it is </a:t>
            </a:r>
            <a:r>
              <a:rPr lang="en-US" sz="12800" b="1" dirty="0">
                <a:solidFill>
                  <a:srgbClr val="FF0000"/>
                </a:solidFill>
                <a:latin typeface="Times New Roman" panose="02020603050405020304" pitchFamily="18" charset="0"/>
                <a:ea typeface="Times New Roman" panose="02020603050405020304" pitchFamily="18" charset="0"/>
              </a:rPr>
              <a:t>possible to reduce the CO2 in the atmosphere and the global warming problem can be managed. </a:t>
            </a:r>
            <a:endParaRPr lang="en-US" sz="12800" b="1" dirty="0" smtClean="0">
              <a:solidFill>
                <a:srgbClr val="FF0000"/>
              </a:solidFill>
              <a:latin typeface="Times New Roman" panose="02020603050405020304" pitchFamily="18" charset="0"/>
              <a:ea typeface="Times New Roman" panose="02020603050405020304" pitchFamily="18" charset="0"/>
            </a:endParaRPr>
          </a:p>
          <a:p>
            <a:pPr>
              <a:spcAft>
                <a:spcPts val="0"/>
              </a:spcAft>
            </a:pPr>
            <a:endParaRPr lang="en-US" sz="4000" b="1" dirty="0" smtClean="0">
              <a:solidFill>
                <a:srgbClr val="000000"/>
              </a:solidFill>
              <a:latin typeface="Times New Roman" panose="02020603050405020304" pitchFamily="18" charset="0"/>
              <a:ea typeface="Times New Roman" panose="02020603050405020304" pitchFamily="18" charset="0"/>
            </a:endParaRPr>
          </a:p>
          <a:p>
            <a:pPr>
              <a:spcAft>
                <a:spcPts val="0"/>
              </a:spcAft>
            </a:pPr>
            <a:r>
              <a:rPr lang="en-US" sz="7200" b="1" dirty="0">
                <a:latin typeface="Times New Roman" panose="02020603050405020304" pitchFamily="18" charset="0"/>
                <a:cs typeface="Times New Roman" panose="02020603050405020304" pitchFamily="18" charset="0"/>
              </a:rPr>
              <a:t>Lohmander, P., Economic forest production with consideration of the forest and energy industries, E.ON International Bioenergy Conference, Malmo, Sweden, 2008-10-30 </a:t>
            </a:r>
            <a:r>
              <a:rPr lang="en-US" sz="7200" b="1" dirty="0">
                <a:latin typeface="Times New Roman" panose="02020603050405020304" pitchFamily="18" charset="0"/>
                <a:cs typeface="Times New Roman" panose="02020603050405020304" pitchFamily="18" charset="0"/>
                <a:hlinkClick r:id="rId3"/>
              </a:rPr>
              <a:t>http://www.lohmander.com/eon081030/eon081030.ppt </a:t>
            </a:r>
            <a:endParaRPr lang="en-US" sz="7200" b="1" dirty="0" smtClean="0">
              <a:latin typeface="Times New Roman" panose="02020603050405020304" pitchFamily="18" charset="0"/>
              <a:cs typeface="Times New Roman" panose="02020603050405020304" pitchFamily="18" charset="0"/>
            </a:endParaRPr>
          </a:p>
          <a:p>
            <a:pPr>
              <a:spcAft>
                <a:spcPts val="0"/>
              </a:spcAft>
            </a:pPr>
            <a:endParaRPr lang="en-US" sz="7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7200" b="1" dirty="0">
                <a:latin typeface="Times New Roman" panose="02020603050405020304" pitchFamily="18" charset="0"/>
                <a:cs typeface="Times New Roman" panose="02020603050405020304" pitchFamily="18" charset="0"/>
              </a:rPr>
              <a:t>Lohmander, P., Optimal dynamic control of the forest resource with changing energy demand functions and valuation of CO2 storage, UE2008.fr, The European Forest-based Sector: Bio-Responses to Address New Climate and Energy Challenges? Nancy, France, November 6-8, 2008 </a:t>
            </a:r>
            <a:r>
              <a:rPr lang="en-US" sz="7200" b="1" dirty="0">
                <a:latin typeface="Times New Roman" panose="02020603050405020304" pitchFamily="18" charset="0"/>
                <a:cs typeface="Times New Roman" panose="02020603050405020304" pitchFamily="18" charset="0"/>
                <a:hlinkClick r:id="rId4"/>
              </a:rPr>
              <a:t>http://www.lohmander.com/Nancy08/Nancy08.ppt </a:t>
            </a:r>
            <a:endParaRPr lang="en-US" sz="7200" b="1" dirty="0" smtClean="0">
              <a:latin typeface="Times New Roman" panose="02020603050405020304" pitchFamily="18" charset="0"/>
              <a:cs typeface="Times New Roman" panose="02020603050405020304" pitchFamily="18" charset="0"/>
            </a:endParaRPr>
          </a:p>
          <a:p>
            <a:pPr>
              <a:spcAft>
                <a:spcPts val="0"/>
              </a:spcAft>
            </a:pPr>
            <a:endParaRPr lang="en-US" sz="7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7200" b="1" dirty="0">
                <a:latin typeface="Times New Roman" panose="02020603050405020304" pitchFamily="18" charset="0"/>
                <a:cs typeface="Times New Roman" panose="02020603050405020304" pitchFamily="18" charset="0"/>
              </a:rPr>
              <a:t>Lohmander, P., The Economics of Forest Biomass </a:t>
            </a:r>
            <a:r>
              <a:rPr lang="en-US" sz="7200" b="1" dirty="0" smtClean="0">
                <a:latin typeface="Times New Roman" panose="02020603050405020304" pitchFamily="18" charset="0"/>
                <a:cs typeface="Times New Roman" panose="02020603050405020304" pitchFamily="18" charset="0"/>
              </a:rPr>
              <a:t>and </a:t>
            </a:r>
            <a:r>
              <a:rPr lang="en-US" sz="7200" b="1" dirty="0">
                <a:latin typeface="Times New Roman" panose="02020603050405020304" pitchFamily="18" charset="0"/>
                <a:cs typeface="Times New Roman" panose="02020603050405020304" pitchFamily="18" charset="0"/>
              </a:rPr>
              <a:t>a Rational European Carbon Policy, </a:t>
            </a:r>
            <a:r>
              <a:rPr lang="en-US" sz="7200" b="1" dirty="0" smtClean="0">
                <a:latin typeface="Times New Roman" panose="02020603050405020304" pitchFamily="18" charset="0"/>
                <a:cs typeface="Times New Roman" panose="02020603050405020304" pitchFamily="18" charset="0"/>
              </a:rPr>
              <a:t>NCSU</a:t>
            </a:r>
            <a:r>
              <a:rPr lang="en-US" sz="7200" b="1" dirty="0">
                <a:latin typeface="Times New Roman" panose="02020603050405020304" pitchFamily="18" charset="0"/>
                <a:cs typeface="Times New Roman" panose="02020603050405020304" pitchFamily="18" charset="0"/>
              </a:rPr>
              <a:t>, North Carolina State University, Pulp and Paper Laboratory</a:t>
            </a:r>
            <a:r>
              <a:rPr lang="en-US" sz="7200" b="1" dirty="0" smtClean="0">
                <a:latin typeface="Times New Roman" panose="02020603050405020304" pitchFamily="18" charset="0"/>
                <a:cs typeface="Times New Roman" panose="02020603050405020304" pitchFamily="18" charset="0"/>
              </a:rPr>
              <a:t>, March </a:t>
            </a:r>
            <a:r>
              <a:rPr lang="en-US" sz="7200" b="1" dirty="0">
                <a:latin typeface="Times New Roman" panose="02020603050405020304" pitchFamily="18" charset="0"/>
                <a:cs typeface="Times New Roman" panose="02020603050405020304" pitchFamily="18" charset="0"/>
              </a:rPr>
              <a:t>22, 2012</a:t>
            </a:r>
            <a:br>
              <a:rPr lang="en-US" sz="7200" b="1" dirty="0">
                <a:latin typeface="Times New Roman" panose="02020603050405020304" pitchFamily="18" charset="0"/>
                <a:cs typeface="Times New Roman" panose="02020603050405020304" pitchFamily="18" charset="0"/>
              </a:rPr>
            </a:br>
            <a:r>
              <a:rPr lang="en-US" sz="7200" b="1" dirty="0">
                <a:latin typeface="Times New Roman" panose="02020603050405020304" pitchFamily="18" charset="0"/>
                <a:cs typeface="Times New Roman" panose="02020603050405020304" pitchFamily="18" charset="0"/>
                <a:hlinkClick r:id="rId5"/>
              </a:rPr>
              <a:t>http://www.lohmander.com/PLNCSU120322.ppt</a:t>
            </a:r>
            <a:r>
              <a:rPr lang="en-US" sz="7200" b="1" dirty="0">
                <a:latin typeface="Times New Roman" panose="02020603050405020304" pitchFamily="18" charset="0"/>
                <a:cs typeface="Times New Roman" panose="02020603050405020304" pitchFamily="18" charset="0"/>
              </a:rPr>
              <a:t/>
            </a:r>
            <a:br>
              <a:rPr lang="en-US" sz="7200" b="1" dirty="0">
                <a:latin typeface="Times New Roman" panose="02020603050405020304" pitchFamily="18" charset="0"/>
                <a:cs typeface="Times New Roman" panose="02020603050405020304" pitchFamily="18" charset="0"/>
              </a:rPr>
            </a:br>
            <a:r>
              <a:rPr lang="en-US" sz="7200" b="1" dirty="0">
                <a:latin typeface="Times New Roman" panose="02020603050405020304" pitchFamily="18" charset="0"/>
                <a:cs typeface="Times New Roman" panose="02020603050405020304" pitchFamily="18" charset="0"/>
                <a:hlinkClick r:id="rId6"/>
              </a:rPr>
              <a:t>http://www.lohmander.com/PLNCSU120322.pdf</a:t>
            </a:r>
            <a:r>
              <a:rPr lang="en-US" sz="7200" b="1" dirty="0">
                <a:latin typeface="Times New Roman" panose="02020603050405020304" pitchFamily="18" charset="0"/>
                <a:cs typeface="Times New Roman" panose="02020603050405020304" pitchFamily="18" charset="0"/>
              </a:rPr>
              <a:t/>
            </a:r>
            <a:br>
              <a:rPr lang="en-US" sz="7200" b="1" dirty="0">
                <a:latin typeface="Times New Roman" panose="02020603050405020304" pitchFamily="18" charset="0"/>
                <a:cs typeface="Times New Roman" panose="02020603050405020304" pitchFamily="18" charset="0"/>
              </a:rPr>
            </a:br>
            <a:r>
              <a:rPr lang="en-US" sz="7200" b="1" dirty="0">
                <a:latin typeface="Times New Roman" panose="02020603050405020304" pitchFamily="18" charset="0"/>
                <a:cs typeface="Times New Roman" panose="02020603050405020304" pitchFamily="18" charset="0"/>
                <a:hlinkClick r:id="rId7"/>
              </a:rPr>
              <a:t>http://www.lohmander.com/PLNCSU2012.pdf</a:t>
            </a:r>
            <a:r>
              <a:rPr lang="en-US" sz="7200" b="1" dirty="0">
                <a:latin typeface="Times New Roman" panose="02020603050405020304" pitchFamily="18" charset="0"/>
                <a:cs typeface="Times New Roman" panose="02020603050405020304" pitchFamily="18" charset="0"/>
              </a:rPr>
              <a:t/>
            </a:r>
            <a:br>
              <a:rPr lang="en-US" sz="7200" b="1" dirty="0">
                <a:latin typeface="Times New Roman" panose="02020603050405020304" pitchFamily="18" charset="0"/>
                <a:cs typeface="Times New Roman" panose="02020603050405020304" pitchFamily="18" charset="0"/>
              </a:rPr>
            </a:br>
            <a:r>
              <a:rPr lang="en-US" sz="7200" b="1" dirty="0">
                <a:latin typeface="Times New Roman" panose="02020603050405020304" pitchFamily="18" charset="0"/>
                <a:cs typeface="Times New Roman" panose="02020603050405020304" pitchFamily="18" charset="0"/>
                <a:hlinkClick r:id="rId8"/>
              </a:rPr>
              <a:t>http://</a:t>
            </a:r>
            <a:r>
              <a:rPr lang="en-US" sz="7200" b="1" dirty="0" smtClean="0">
                <a:latin typeface="Times New Roman" panose="02020603050405020304" pitchFamily="18" charset="0"/>
                <a:cs typeface="Times New Roman" panose="02020603050405020304" pitchFamily="18" charset="0"/>
                <a:hlinkClick r:id="rId8"/>
              </a:rPr>
              <a:t>www.lohmander.com/PLNCSU2012.doc</a:t>
            </a:r>
            <a:endParaRPr lang="sv-SE" dirty="0"/>
          </a:p>
        </p:txBody>
      </p:sp>
      <p:sp>
        <p:nvSpPr>
          <p:cNvPr id="4" name="Platshållare för bildnummer 3"/>
          <p:cNvSpPr>
            <a:spLocks noGrp="1"/>
          </p:cNvSpPr>
          <p:nvPr>
            <p:ph type="sldNum" sz="quarter" idx="12"/>
          </p:nvPr>
        </p:nvSpPr>
        <p:spPr/>
        <p:txBody>
          <a:bodyPr/>
          <a:lstStyle/>
          <a:p>
            <a:fld id="{CF7C3FE0-6EB4-418C-82E7-2F09A4F41151}" type="slidenum">
              <a:rPr lang="sv-SE" smtClean="0"/>
              <a:t>92</a:t>
            </a:fld>
            <a:endParaRPr lang="sv-SE"/>
          </a:p>
        </p:txBody>
      </p:sp>
    </p:spTree>
    <p:extLst>
      <p:ext uri="{BB962C8B-B14F-4D97-AF65-F5344CB8AC3E}">
        <p14:creationId xmlns:p14="http://schemas.microsoft.com/office/powerpoint/2010/main" val="384347068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5742" y="681037"/>
            <a:ext cx="10515600" cy="1325563"/>
          </a:xfrm>
        </p:spPr>
        <p:txBody>
          <a:bodyPr>
            <a:normAutofit/>
          </a:bodyPr>
          <a:lstStyle/>
          <a:p>
            <a:r>
              <a:rPr lang="sv-SE" sz="2400" dirty="0">
                <a:latin typeface="Times New Roman" panose="02020603050405020304" pitchFamily="18" charset="0"/>
                <a:ea typeface="Times New Roman" panose="02020603050405020304" pitchFamily="18" charset="0"/>
              </a:rPr>
              <a:t/>
            </a:r>
            <a:br>
              <a:rPr lang="sv-SE" sz="2400" dirty="0">
                <a:latin typeface="Times New Roman" panose="02020603050405020304" pitchFamily="18" charset="0"/>
                <a:ea typeface="Times New Roman" panose="02020603050405020304" pitchFamily="18" charset="0"/>
              </a:rPr>
            </a:br>
            <a:endParaRPr lang="sv-SE" sz="2200" dirty="0">
              <a:solidFill>
                <a:prstClr val="black"/>
              </a:solidFill>
              <a:latin typeface="Times New Roman" panose="02020603050405020304" pitchFamily="18" charset="0"/>
              <a:ea typeface="Times New Roman" panose="02020603050405020304" pitchFamily="18" charset="0"/>
            </a:endParaRPr>
          </a:p>
        </p:txBody>
      </p:sp>
      <p:sp>
        <p:nvSpPr>
          <p:cNvPr id="3" name="Platshållare för innehåll 2"/>
          <p:cNvSpPr>
            <a:spLocks noGrp="1"/>
          </p:cNvSpPr>
          <p:nvPr>
            <p:ph idx="1"/>
          </p:nvPr>
        </p:nvSpPr>
        <p:spPr>
          <a:xfrm>
            <a:off x="675551" y="787791"/>
            <a:ext cx="10515600" cy="6231988"/>
          </a:xfrm>
        </p:spPr>
        <p:txBody>
          <a:bodyPr>
            <a:normAutofit fontScale="47500" lnSpcReduction="20000"/>
          </a:bodyPr>
          <a:lstStyle/>
          <a:p>
            <a:pPr marL="0" indent="0">
              <a:spcAft>
                <a:spcPts val="0"/>
              </a:spcAft>
              <a:buNone/>
            </a:pPr>
            <a:r>
              <a:rPr lang="en-US" sz="5100" b="1" dirty="0" smtClean="0">
                <a:solidFill>
                  <a:srgbClr val="FF0000"/>
                </a:solidFill>
                <a:latin typeface="Times New Roman" panose="02020603050405020304" pitchFamily="18" charset="0"/>
                <a:ea typeface="Times New Roman" panose="02020603050405020304" pitchFamily="18" charset="0"/>
              </a:rPr>
              <a:t>International </a:t>
            </a:r>
            <a:r>
              <a:rPr lang="en-US" sz="5100" b="1" dirty="0">
                <a:solidFill>
                  <a:srgbClr val="FF0000"/>
                </a:solidFill>
                <a:latin typeface="Times New Roman" panose="02020603050405020304" pitchFamily="18" charset="0"/>
                <a:ea typeface="Times New Roman" panose="02020603050405020304" pitchFamily="18" charset="0"/>
              </a:rPr>
              <a:t>trade in forest based energy can improve international relations, regional development </a:t>
            </a:r>
            <a:r>
              <a:rPr lang="en-US" sz="5100" b="1" dirty="0" smtClean="0">
                <a:solidFill>
                  <a:srgbClr val="FF0000"/>
                </a:solidFill>
                <a:latin typeface="Times New Roman" panose="02020603050405020304" pitchFamily="18" charset="0"/>
                <a:ea typeface="Times New Roman" panose="02020603050405020304" pitchFamily="18" charset="0"/>
              </a:rPr>
              <a:t>and environmental </a:t>
            </a:r>
            <a:r>
              <a:rPr lang="en-US" sz="5100" b="1" dirty="0">
                <a:solidFill>
                  <a:srgbClr val="FF0000"/>
                </a:solidFill>
                <a:latin typeface="Times New Roman" panose="02020603050405020304" pitchFamily="18" charset="0"/>
                <a:ea typeface="Times New Roman" panose="02020603050405020304" pitchFamily="18" charset="0"/>
              </a:rPr>
              <a:t>conditions</a:t>
            </a:r>
            <a:r>
              <a:rPr lang="en-US" sz="5100" b="1" dirty="0" smtClean="0">
                <a:solidFill>
                  <a:srgbClr val="FF0000"/>
                </a:solidFill>
                <a:latin typeface="Times New Roman" panose="02020603050405020304" pitchFamily="18" charset="0"/>
                <a:ea typeface="Times New Roman" panose="02020603050405020304" pitchFamily="18" charset="0"/>
              </a:rPr>
              <a:t>.</a:t>
            </a:r>
          </a:p>
          <a:p>
            <a:pPr>
              <a:spcAft>
                <a:spcPts val="0"/>
              </a:spcAft>
            </a:pPr>
            <a:endParaRPr lang="en-US" sz="5100" b="1" dirty="0">
              <a:solidFill>
                <a:srgbClr val="FF0000"/>
              </a:solidFill>
              <a:latin typeface="Times New Roman" panose="02020603050405020304" pitchFamily="18" charset="0"/>
              <a:ea typeface="Times New Roman" panose="02020603050405020304" pitchFamily="18" charset="0"/>
            </a:endParaRPr>
          </a:p>
          <a:p>
            <a:pPr marL="0" indent="0">
              <a:spcAft>
                <a:spcPts val="0"/>
              </a:spcAft>
              <a:buNone/>
            </a:pPr>
            <a:r>
              <a:rPr lang="en-US" sz="5100" b="1" dirty="0" smtClean="0">
                <a:solidFill>
                  <a:srgbClr val="FF0000"/>
                </a:solidFill>
                <a:latin typeface="Times New Roman" panose="02020603050405020304" pitchFamily="18" charset="0"/>
                <a:ea typeface="Times New Roman" panose="02020603050405020304" pitchFamily="18" charset="0"/>
              </a:rPr>
              <a:t>The “2020” targets of EU with respect to renewable energy, can be met, in an economically favorable way, with bioenergy from the forests of Russian Federation. </a:t>
            </a:r>
          </a:p>
          <a:p>
            <a:pPr marL="0" indent="0">
              <a:spcAft>
                <a:spcPts val="0"/>
              </a:spcAft>
              <a:buNone/>
            </a:pPr>
            <a:endParaRPr lang="en-US" sz="4000" b="1" dirty="0">
              <a:solidFill>
                <a:srgbClr val="000000"/>
              </a:solidFill>
              <a:latin typeface="Times New Roman" panose="02020603050405020304" pitchFamily="18" charset="0"/>
              <a:ea typeface="Times New Roman" panose="02020603050405020304" pitchFamily="18" charset="0"/>
            </a:endParaRPr>
          </a:p>
          <a:p>
            <a:pPr marL="0" indent="0">
              <a:buNone/>
            </a:pPr>
            <a:r>
              <a:rPr lang="en-US" sz="4000" b="1" dirty="0">
                <a:latin typeface="Times New Roman" panose="02020603050405020304" pitchFamily="18" charset="0"/>
                <a:cs typeface="Times New Roman" panose="02020603050405020304" pitchFamily="18" charset="0"/>
              </a:rPr>
              <a:t>Lohmander, P., Methodology for optimization of coordinated forestry, </a:t>
            </a:r>
            <a:r>
              <a:rPr lang="en-US" sz="4000" b="1" dirty="0" smtClean="0">
                <a:latin typeface="Times New Roman" panose="02020603050405020304" pitchFamily="18" charset="0"/>
                <a:cs typeface="Times New Roman" panose="02020603050405020304" pitchFamily="18" charset="0"/>
              </a:rPr>
              <a:t>bioenergy </a:t>
            </a:r>
            <a:r>
              <a:rPr lang="en-US" sz="4000" b="1" dirty="0">
                <a:latin typeface="Times New Roman" panose="02020603050405020304" pitchFamily="18" charset="0"/>
                <a:cs typeface="Times New Roman" panose="02020603050405020304" pitchFamily="18" charset="0"/>
              </a:rPr>
              <a:t>and infrastructure investments with focus on Russian Federation, </a:t>
            </a:r>
            <a:r>
              <a:rPr lang="en-US" sz="4000" b="1" dirty="0" smtClean="0">
                <a:latin typeface="Times New Roman" panose="02020603050405020304" pitchFamily="18" charset="0"/>
                <a:cs typeface="Times New Roman" panose="02020603050405020304" pitchFamily="18" charset="0"/>
              </a:rPr>
              <a:t>Moscow </a:t>
            </a:r>
            <a:r>
              <a:rPr lang="en-US" sz="4000" b="1" dirty="0">
                <a:latin typeface="Times New Roman" panose="02020603050405020304" pitchFamily="18" charset="0"/>
                <a:cs typeface="Times New Roman" panose="02020603050405020304" pitchFamily="18" charset="0"/>
              </a:rPr>
              <a:t>State Forestry University Forest Bulletin, ISSN 1727-3749, </a:t>
            </a:r>
            <a:r>
              <a:rPr lang="en-US" sz="4000" b="1" dirty="0" smtClean="0">
                <a:latin typeface="Times New Roman" panose="02020603050405020304" pitchFamily="18" charset="0"/>
                <a:cs typeface="Times New Roman" panose="02020603050405020304" pitchFamily="18" charset="0"/>
              </a:rPr>
              <a:t>No </a:t>
            </a:r>
            <a:r>
              <a:rPr lang="en-US" sz="4000" b="1" dirty="0">
                <a:latin typeface="Times New Roman" panose="02020603050405020304" pitchFamily="18" charset="0"/>
                <a:cs typeface="Times New Roman" panose="02020603050405020304" pitchFamily="18" charset="0"/>
              </a:rPr>
              <a:t>84, Issue 1, 2012</a:t>
            </a:r>
            <a:br>
              <a:rPr lang="en-US" sz="4000" b="1"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hlinkClick r:id="rId3"/>
              </a:rPr>
              <a:t>http://www.lohmander.com/PLMosc12.pdf</a:t>
            </a:r>
            <a:r>
              <a:rPr lang="en-US" sz="4000" b="1" dirty="0">
                <a:latin typeface="Times New Roman" panose="02020603050405020304" pitchFamily="18" charset="0"/>
                <a:cs typeface="Times New Roman" panose="02020603050405020304" pitchFamily="18" charset="0"/>
              </a:rPr>
              <a:t/>
            </a:r>
            <a:br>
              <a:rPr lang="en-US" sz="4000" b="1"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hlinkClick r:id="rId4"/>
              </a:rPr>
              <a:t>http://www.lohmander.com/PLRU201202.doc</a:t>
            </a:r>
            <a:r>
              <a:rPr lang="en-US" sz="4000" b="1" dirty="0">
                <a:latin typeface="Times New Roman" panose="02020603050405020304" pitchFamily="18" charset="0"/>
                <a:cs typeface="Times New Roman" panose="02020603050405020304" pitchFamily="18" charset="0"/>
              </a:rPr>
              <a:t/>
            </a:r>
            <a:br>
              <a:rPr lang="en-US" sz="4000" b="1"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hlinkClick r:id="rId5"/>
              </a:rPr>
              <a:t>http://www.Lohmander.com/PLRU2010.pdf</a:t>
            </a:r>
            <a:r>
              <a:rPr lang="en-US" sz="4000" b="1" dirty="0">
                <a:latin typeface="Times New Roman" panose="02020603050405020304" pitchFamily="18" charset="0"/>
                <a:cs typeface="Times New Roman" panose="02020603050405020304" pitchFamily="18" charset="0"/>
              </a:rPr>
              <a:t/>
            </a:r>
            <a:br>
              <a:rPr lang="en-US" sz="4000" b="1"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hlinkClick r:id="rId6"/>
              </a:rPr>
              <a:t>http://www.lesaevrasii.ru/wp-content/uploads/oficialnye-dokumenty/sbornik_le_2010.pdf</a:t>
            </a:r>
            <a:endParaRPr lang="en-US" sz="6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spcAft>
                <a:spcPts val="0"/>
              </a:spcAft>
              <a:buNone/>
            </a:pPr>
            <a:r>
              <a:rPr lang="en-US" sz="4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marL="0" indent="0">
              <a:spcAft>
                <a:spcPts val="0"/>
              </a:spcAft>
              <a:buNone/>
            </a:pPr>
            <a:r>
              <a:rPr lang="en-US" sz="4400" b="1" dirty="0">
                <a:latin typeface="Times New Roman" panose="02020603050405020304" pitchFamily="18" charset="0"/>
                <a:cs typeface="Times New Roman" panose="02020603050405020304" pitchFamily="18" charset="0"/>
              </a:rPr>
              <a:t>Lohmander, P., Economic optimization of sustainable energy systems </a:t>
            </a:r>
            <a:r>
              <a:rPr lang="en-US" sz="4400" b="1" dirty="0" smtClean="0">
                <a:latin typeface="Times New Roman" panose="02020603050405020304" pitchFamily="18" charset="0"/>
                <a:cs typeface="Times New Roman" panose="02020603050405020304" pitchFamily="18" charset="0"/>
              </a:rPr>
              <a:t>based on </a:t>
            </a:r>
            <a:r>
              <a:rPr lang="en-US" sz="4400" b="1" dirty="0">
                <a:latin typeface="Times New Roman" panose="02020603050405020304" pitchFamily="18" charset="0"/>
                <a:cs typeface="Times New Roman" panose="02020603050405020304" pitchFamily="18" charset="0"/>
              </a:rPr>
              <a:t>forest resources with consideration of the global warming problem</a:t>
            </a:r>
            <a:r>
              <a:rPr lang="en-US" sz="4400" b="1" dirty="0" smtClean="0">
                <a:latin typeface="Times New Roman" panose="02020603050405020304" pitchFamily="18" charset="0"/>
                <a:cs typeface="Times New Roman" panose="02020603050405020304" pitchFamily="18" charset="0"/>
              </a:rPr>
              <a:t>: International </a:t>
            </a:r>
            <a:r>
              <a:rPr lang="en-US" sz="4400" b="1" dirty="0">
                <a:latin typeface="Times New Roman" panose="02020603050405020304" pitchFamily="18" charset="0"/>
                <a:cs typeface="Times New Roman" panose="02020603050405020304" pitchFamily="18" charset="0"/>
              </a:rPr>
              <a:t>perspectives</a:t>
            </a:r>
            <a:r>
              <a:rPr lang="en-US" sz="4400" b="1" dirty="0" smtClean="0">
                <a:latin typeface="Times New Roman" panose="02020603050405020304" pitchFamily="18" charset="0"/>
                <a:cs typeface="Times New Roman" panose="02020603050405020304" pitchFamily="18" charset="0"/>
              </a:rPr>
              <a:t>, BIT’s </a:t>
            </a:r>
            <a:r>
              <a:rPr lang="en-US" sz="4400" b="1" dirty="0">
                <a:latin typeface="Times New Roman" panose="02020603050405020304" pitchFamily="18" charset="0"/>
                <a:cs typeface="Times New Roman" panose="02020603050405020304" pitchFamily="18" charset="0"/>
              </a:rPr>
              <a:t>2nd World Congress on Bioenergy</a:t>
            </a:r>
            <a:r>
              <a:rPr lang="en-US" sz="4400" b="1" dirty="0" smtClean="0">
                <a:latin typeface="Times New Roman" panose="02020603050405020304" pitchFamily="18" charset="0"/>
                <a:cs typeface="Times New Roman" panose="02020603050405020304" pitchFamily="18" charset="0"/>
              </a:rPr>
              <a:t>, Xi'an</a:t>
            </a:r>
            <a:r>
              <a:rPr lang="en-US" sz="4400" b="1" dirty="0">
                <a:latin typeface="Times New Roman" panose="02020603050405020304" pitchFamily="18" charset="0"/>
                <a:cs typeface="Times New Roman" panose="02020603050405020304" pitchFamily="18" charset="0"/>
              </a:rPr>
              <a:t>, China, April 25-28, 2012</a:t>
            </a:r>
            <a:br>
              <a:rPr lang="en-US" sz="4400" b="1" dirty="0">
                <a:latin typeface="Times New Roman" panose="02020603050405020304" pitchFamily="18" charset="0"/>
                <a:cs typeface="Times New Roman" panose="02020603050405020304" pitchFamily="18" charset="0"/>
              </a:rPr>
            </a:br>
            <a:r>
              <a:rPr lang="en-US" sz="4400" b="1" dirty="0">
                <a:latin typeface="Times New Roman" panose="02020603050405020304" pitchFamily="18" charset="0"/>
                <a:cs typeface="Times New Roman" panose="02020603050405020304" pitchFamily="18" charset="0"/>
                <a:hlinkClick r:id="rId7"/>
              </a:rPr>
              <a:t>http://www.Lohmander.com/WorldCongress12_PL.pdf</a:t>
            </a:r>
            <a:r>
              <a:rPr lang="en-US" sz="4400" b="1" dirty="0">
                <a:latin typeface="Times New Roman" panose="02020603050405020304" pitchFamily="18" charset="0"/>
                <a:cs typeface="Times New Roman" panose="02020603050405020304" pitchFamily="18" charset="0"/>
              </a:rPr>
              <a:t/>
            </a:r>
            <a:br>
              <a:rPr lang="en-US" sz="4400" b="1" dirty="0">
                <a:latin typeface="Times New Roman" panose="02020603050405020304" pitchFamily="18" charset="0"/>
                <a:cs typeface="Times New Roman" panose="02020603050405020304" pitchFamily="18" charset="0"/>
              </a:rPr>
            </a:br>
            <a:r>
              <a:rPr lang="en-US" sz="4400" b="1" dirty="0">
                <a:latin typeface="Times New Roman" panose="02020603050405020304" pitchFamily="18" charset="0"/>
                <a:cs typeface="Times New Roman" panose="02020603050405020304" pitchFamily="18" charset="0"/>
                <a:hlinkClick r:id="rId8"/>
              </a:rPr>
              <a:t>http://www.Lohmander.com/WorldCongress12_PL.doc</a:t>
            </a:r>
            <a:r>
              <a:rPr lang="en-US" sz="4400" b="1" dirty="0">
                <a:latin typeface="Times New Roman" panose="02020603050405020304" pitchFamily="18" charset="0"/>
                <a:cs typeface="Times New Roman" panose="02020603050405020304" pitchFamily="18" charset="0"/>
              </a:rPr>
              <a:t/>
            </a:r>
            <a:br>
              <a:rPr lang="en-US" sz="4400" b="1" dirty="0">
                <a:latin typeface="Times New Roman" panose="02020603050405020304" pitchFamily="18" charset="0"/>
                <a:cs typeface="Times New Roman" panose="02020603050405020304" pitchFamily="18" charset="0"/>
              </a:rPr>
            </a:br>
            <a:r>
              <a:rPr lang="en-US" sz="4400" b="1" dirty="0">
                <a:latin typeface="Times New Roman" panose="02020603050405020304" pitchFamily="18" charset="0"/>
                <a:cs typeface="Times New Roman" panose="02020603050405020304" pitchFamily="18" charset="0"/>
                <a:hlinkClick r:id="rId9"/>
              </a:rPr>
              <a:t>http://</a:t>
            </a:r>
            <a:r>
              <a:rPr lang="en-US" sz="4400" b="1" dirty="0" smtClean="0">
                <a:latin typeface="Times New Roman" panose="02020603050405020304" pitchFamily="18" charset="0"/>
                <a:cs typeface="Times New Roman" panose="02020603050405020304" pitchFamily="18" charset="0"/>
                <a:hlinkClick r:id="rId9"/>
              </a:rPr>
              <a:t>www.Lohmander.com/PLWCBE12.ppt</a:t>
            </a:r>
            <a:endParaRPr lang="en-US" sz="6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Platshållare för bildnummer 3"/>
          <p:cNvSpPr>
            <a:spLocks noGrp="1"/>
          </p:cNvSpPr>
          <p:nvPr>
            <p:ph type="sldNum" sz="quarter" idx="12"/>
          </p:nvPr>
        </p:nvSpPr>
        <p:spPr/>
        <p:txBody>
          <a:bodyPr/>
          <a:lstStyle/>
          <a:p>
            <a:fld id="{CF7C3FE0-6EB4-418C-82E7-2F09A4F41151}" type="slidenum">
              <a:rPr lang="sv-SE" smtClean="0"/>
              <a:t>93</a:t>
            </a:fld>
            <a:endParaRPr lang="sv-SE"/>
          </a:p>
        </p:txBody>
      </p:sp>
    </p:spTree>
    <p:extLst>
      <p:ext uri="{BB962C8B-B14F-4D97-AF65-F5344CB8AC3E}">
        <p14:creationId xmlns:p14="http://schemas.microsoft.com/office/powerpoint/2010/main" val="195018789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94</a:t>
            </a:fld>
            <a:endParaRPr lang="sv-SE"/>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392" y="0"/>
            <a:ext cx="10749216" cy="6858000"/>
          </a:xfrm>
          <a:prstGeom prst="rect">
            <a:avLst/>
          </a:prstGeom>
        </p:spPr>
      </p:pic>
      <p:sp>
        <p:nvSpPr>
          <p:cNvPr id="4" name="textruta 3"/>
          <p:cNvSpPr txBox="1"/>
          <p:nvPr/>
        </p:nvSpPr>
        <p:spPr>
          <a:xfrm>
            <a:off x="1545104" y="267286"/>
            <a:ext cx="9648090" cy="2677656"/>
          </a:xfrm>
          <a:prstGeom prst="rect">
            <a:avLst/>
          </a:prstGeom>
          <a:noFill/>
        </p:spPr>
        <p:txBody>
          <a:bodyPr wrap="non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Lohmander, P., Methodology for optimization of coordinated </a:t>
            </a:r>
            <a:endParaRPr lang="en-US" sz="2800" b="1" dirty="0" smtClean="0">
              <a:solidFill>
                <a:srgbClr val="FFFF00"/>
              </a:solidFill>
              <a:latin typeface="Times New Roman" panose="02020603050405020304" pitchFamily="18" charset="0"/>
              <a:cs typeface="Times New Roman" panose="02020603050405020304" pitchFamily="18" charset="0"/>
            </a:endParaRPr>
          </a:p>
          <a:p>
            <a:r>
              <a:rPr lang="en-US" sz="2800" b="1" dirty="0" smtClean="0">
                <a:solidFill>
                  <a:srgbClr val="FFFF00"/>
                </a:solidFill>
                <a:latin typeface="Times New Roman" panose="02020603050405020304" pitchFamily="18" charset="0"/>
                <a:cs typeface="Times New Roman" panose="02020603050405020304" pitchFamily="18" charset="0"/>
              </a:rPr>
              <a:t>forestry</a:t>
            </a:r>
            <a:r>
              <a:rPr lang="en-US" sz="2800" b="1" dirty="0">
                <a:solidFill>
                  <a:srgbClr val="FFFF00"/>
                </a:solidFill>
                <a:latin typeface="Times New Roman" panose="02020603050405020304" pitchFamily="18" charset="0"/>
                <a:cs typeface="Times New Roman" panose="02020603050405020304" pitchFamily="18" charset="0"/>
              </a:rPr>
              <a:t>, bioenergy and infrastructure investments with focus </a:t>
            </a:r>
            <a:endParaRPr lang="en-US" sz="2800" b="1" dirty="0" smtClean="0">
              <a:solidFill>
                <a:srgbClr val="FFFF00"/>
              </a:solidFill>
              <a:latin typeface="Times New Roman" panose="02020603050405020304" pitchFamily="18" charset="0"/>
              <a:cs typeface="Times New Roman" panose="02020603050405020304" pitchFamily="18" charset="0"/>
            </a:endParaRPr>
          </a:p>
          <a:p>
            <a:r>
              <a:rPr lang="en-US" sz="2800" b="1" dirty="0" smtClean="0">
                <a:solidFill>
                  <a:srgbClr val="FFFF00"/>
                </a:solidFill>
                <a:latin typeface="Times New Roman" panose="02020603050405020304" pitchFamily="18" charset="0"/>
                <a:cs typeface="Times New Roman" panose="02020603050405020304" pitchFamily="18" charset="0"/>
              </a:rPr>
              <a:t>on </a:t>
            </a:r>
            <a:r>
              <a:rPr lang="en-US" sz="2800" b="1" dirty="0">
                <a:solidFill>
                  <a:srgbClr val="FFFF00"/>
                </a:solidFill>
                <a:latin typeface="Times New Roman" panose="02020603050405020304" pitchFamily="18" charset="0"/>
                <a:cs typeface="Times New Roman" panose="02020603050405020304" pitchFamily="18" charset="0"/>
              </a:rPr>
              <a:t>Russian Federation, </a:t>
            </a:r>
            <a:endParaRPr lang="en-US" sz="2800" b="1" dirty="0" smtClean="0">
              <a:solidFill>
                <a:srgbClr val="FFFF00"/>
              </a:solidFill>
              <a:latin typeface="Times New Roman" panose="02020603050405020304" pitchFamily="18" charset="0"/>
              <a:cs typeface="Times New Roman" panose="02020603050405020304" pitchFamily="18" charset="0"/>
            </a:endParaRPr>
          </a:p>
          <a:p>
            <a:r>
              <a:rPr lang="en-US" sz="2800" b="1" dirty="0" smtClean="0">
                <a:solidFill>
                  <a:srgbClr val="FFFF00"/>
                </a:solidFill>
                <a:latin typeface="Times New Roman" panose="02020603050405020304" pitchFamily="18" charset="0"/>
                <a:cs typeface="Times New Roman" panose="02020603050405020304" pitchFamily="18" charset="0"/>
              </a:rPr>
              <a:t>Moscow </a:t>
            </a:r>
            <a:r>
              <a:rPr lang="en-US" sz="2800" b="1" dirty="0">
                <a:solidFill>
                  <a:srgbClr val="FFFF00"/>
                </a:solidFill>
                <a:latin typeface="Times New Roman" panose="02020603050405020304" pitchFamily="18" charset="0"/>
                <a:cs typeface="Times New Roman" panose="02020603050405020304" pitchFamily="18" charset="0"/>
              </a:rPr>
              <a:t>State Forestry University Forest Bulletin, </a:t>
            </a:r>
            <a:endParaRPr lang="en-US" sz="2800" b="1" dirty="0" smtClean="0">
              <a:solidFill>
                <a:srgbClr val="FFFF00"/>
              </a:solidFill>
              <a:latin typeface="Times New Roman" panose="02020603050405020304" pitchFamily="18" charset="0"/>
              <a:cs typeface="Times New Roman" panose="02020603050405020304" pitchFamily="18" charset="0"/>
            </a:endParaRPr>
          </a:p>
          <a:p>
            <a:r>
              <a:rPr lang="en-US" sz="2800" b="1" dirty="0" smtClean="0">
                <a:solidFill>
                  <a:srgbClr val="FFFF00"/>
                </a:solidFill>
                <a:latin typeface="Times New Roman" panose="02020603050405020304" pitchFamily="18" charset="0"/>
                <a:cs typeface="Times New Roman" panose="02020603050405020304" pitchFamily="18" charset="0"/>
              </a:rPr>
              <a:t>ISSN </a:t>
            </a:r>
            <a:r>
              <a:rPr lang="en-US" sz="2800" b="1" dirty="0">
                <a:solidFill>
                  <a:srgbClr val="FFFF00"/>
                </a:solidFill>
                <a:latin typeface="Times New Roman" panose="02020603050405020304" pitchFamily="18" charset="0"/>
                <a:cs typeface="Times New Roman" panose="02020603050405020304" pitchFamily="18" charset="0"/>
              </a:rPr>
              <a:t>1727-3749, No 84, Issue 1, 2012</a:t>
            </a:r>
            <a:br>
              <a:rPr lang="en-US" sz="2800" b="1" dirty="0">
                <a:solidFill>
                  <a:srgbClr val="FFFF00"/>
                </a:solidFill>
                <a:latin typeface="Times New Roman" panose="02020603050405020304" pitchFamily="18" charset="0"/>
                <a:cs typeface="Times New Roman" panose="02020603050405020304" pitchFamily="18" charset="0"/>
              </a:rPr>
            </a:br>
            <a:endParaRPr lang="sv-SE" sz="2800" dirty="0">
              <a:solidFill>
                <a:srgbClr val="FFFF00"/>
              </a:solidFill>
            </a:endParaRPr>
          </a:p>
        </p:txBody>
      </p:sp>
    </p:spTree>
    <p:extLst>
      <p:ext uri="{BB962C8B-B14F-4D97-AF65-F5344CB8AC3E}">
        <p14:creationId xmlns:p14="http://schemas.microsoft.com/office/powerpoint/2010/main" val="379180654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95</a:t>
            </a:fld>
            <a:endParaRPr lang="sv-SE"/>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770" y="0"/>
            <a:ext cx="10760460" cy="6858000"/>
          </a:xfrm>
          <a:prstGeom prst="rect">
            <a:avLst/>
          </a:prstGeom>
        </p:spPr>
      </p:pic>
    </p:spTree>
    <p:extLst>
      <p:ext uri="{BB962C8B-B14F-4D97-AF65-F5344CB8AC3E}">
        <p14:creationId xmlns:p14="http://schemas.microsoft.com/office/powerpoint/2010/main" val="368745843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96</a:t>
            </a:fld>
            <a:endParaRPr lang="sv-SE"/>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183" y="0"/>
            <a:ext cx="10767634" cy="6858000"/>
          </a:xfrm>
          <a:prstGeom prst="rect">
            <a:avLst/>
          </a:prstGeom>
        </p:spPr>
      </p:pic>
    </p:spTree>
    <p:extLst>
      <p:ext uri="{BB962C8B-B14F-4D97-AF65-F5344CB8AC3E}">
        <p14:creationId xmlns:p14="http://schemas.microsoft.com/office/powerpoint/2010/main" val="106549380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97</a:t>
            </a:fld>
            <a:endParaRPr lang="sv-SE"/>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392" y="0"/>
            <a:ext cx="10749216" cy="6858000"/>
          </a:xfrm>
          <a:prstGeom prst="rect">
            <a:avLst/>
          </a:prstGeom>
        </p:spPr>
      </p:pic>
    </p:spTree>
    <p:extLst>
      <p:ext uri="{BB962C8B-B14F-4D97-AF65-F5344CB8AC3E}">
        <p14:creationId xmlns:p14="http://schemas.microsoft.com/office/powerpoint/2010/main" val="253807668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98</a:t>
            </a:fld>
            <a:endParaRPr lang="sv-SE"/>
          </a:p>
        </p:txBody>
      </p:sp>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2253" y="0"/>
            <a:ext cx="9047493" cy="6858000"/>
          </a:xfrm>
          <a:prstGeom prst="rect">
            <a:avLst/>
          </a:prstGeom>
        </p:spPr>
      </p:pic>
    </p:spTree>
    <p:extLst>
      <p:ext uri="{BB962C8B-B14F-4D97-AF65-F5344CB8AC3E}">
        <p14:creationId xmlns:p14="http://schemas.microsoft.com/office/powerpoint/2010/main" val="23329081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99</a:t>
            </a:fld>
            <a:endParaRPr lang="sv-SE"/>
          </a:p>
        </p:txBody>
      </p:sp>
      <p:sp>
        <p:nvSpPr>
          <p:cNvPr id="4" name="Rektangel 3"/>
          <p:cNvSpPr/>
          <p:nvPr/>
        </p:nvSpPr>
        <p:spPr>
          <a:xfrm>
            <a:off x="927100" y="655062"/>
            <a:ext cx="9258300" cy="6001643"/>
          </a:xfrm>
          <a:prstGeom prst="rect">
            <a:avLst/>
          </a:prstGeom>
        </p:spPr>
        <p:txBody>
          <a:bodyPr wrap="square">
            <a:spAutoFit/>
          </a:bodyPr>
          <a:lstStyle/>
          <a:p>
            <a:r>
              <a:rPr lang="en-GB" sz="2400" b="1" u="sng" dirty="0" smtClean="0">
                <a:solidFill>
                  <a:srgbClr val="000000"/>
                </a:solidFill>
                <a:latin typeface="Times New Roman" panose="02020603050405020304" pitchFamily="18" charset="0"/>
                <a:ea typeface="Times New Roman" panose="02020603050405020304" pitchFamily="18" charset="0"/>
              </a:rPr>
              <a:t>CONCLUSIONS:</a:t>
            </a:r>
          </a:p>
          <a:p>
            <a:endParaRPr lang="en-GB" sz="2400" b="1" i="1" dirty="0">
              <a:solidFill>
                <a:srgbClr val="000000"/>
              </a:solidFill>
              <a:latin typeface="Times New Roman" panose="02020603050405020304" pitchFamily="18" charset="0"/>
              <a:ea typeface="Times New Roman" panose="02020603050405020304" pitchFamily="18" charset="0"/>
            </a:endParaRPr>
          </a:p>
          <a:p>
            <a:r>
              <a:rPr lang="en-GB" sz="2400" b="1" i="1" dirty="0" smtClean="0">
                <a:solidFill>
                  <a:srgbClr val="FF0000"/>
                </a:solidFill>
                <a:latin typeface="Times New Roman" panose="02020603050405020304" pitchFamily="18" charset="0"/>
                <a:ea typeface="Times New Roman" panose="02020603050405020304" pitchFamily="18" charset="0"/>
              </a:rPr>
              <a:t>With </a:t>
            </a:r>
            <a:r>
              <a:rPr lang="en-GB" sz="2400" b="1" i="1" dirty="0">
                <a:solidFill>
                  <a:srgbClr val="FF0000"/>
                </a:solidFill>
                <a:latin typeface="Times New Roman" panose="02020603050405020304" pitchFamily="18" charset="0"/>
                <a:ea typeface="Times New Roman" panose="02020603050405020304" pitchFamily="18" charset="0"/>
              </a:rPr>
              <a:t>increasing levels of forest inputs in combination with CCS, it is possible to reduce the CO2 in the atmosphere and the global warming problem can be managed. </a:t>
            </a:r>
            <a:endParaRPr lang="en-GB" sz="2400" b="1" i="1" dirty="0" smtClean="0">
              <a:solidFill>
                <a:srgbClr val="FF0000"/>
              </a:solidFill>
              <a:latin typeface="Times New Roman" panose="02020603050405020304" pitchFamily="18" charset="0"/>
              <a:ea typeface="Times New Roman" panose="02020603050405020304" pitchFamily="18" charset="0"/>
            </a:endParaRPr>
          </a:p>
          <a:p>
            <a:endParaRPr lang="en-GB" sz="2400" b="1" i="1" dirty="0">
              <a:solidFill>
                <a:srgbClr val="000000"/>
              </a:solidFill>
              <a:latin typeface="Times New Roman" panose="02020603050405020304" pitchFamily="18" charset="0"/>
              <a:ea typeface="Times New Roman" panose="02020603050405020304" pitchFamily="18" charset="0"/>
            </a:endParaRPr>
          </a:p>
          <a:p>
            <a:r>
              <a:rPr lang="en-GB" sz="2400" b="1" i="1" dirty="0" smtClean="0">
                <a:solidFill>
                  <a:srgbClr val="00B050"/>
                </a:solidFill>
                <a:latin typeface="Times New Roman" panose="02020603050405020304" pitchFamily="18" charset="0"/>
                <a:ea typeface="Times New Roman" panose="02020603050405020304" pitchFamily="18" charset="0"/>
              </a:rPr>
              <a:t>Furthermore</a:t>
            </a:r>
            <a:r>
              <a:rPr lang="en-GB" sz="2400" b="1" i="1" dirty="0">
                <a:solidFill>
                  <a:srgbClr val="00B050"/>
                </a:solidFill>
                <a:latin typeface="Times New Roman" panose="02020603050405020304" pitchFamily="18" charset="0"/>
                <a:ea typeface="Times New Roman" panose="02020603050405020304" pitchFamily="18" charset="0"/>
              </a:rPr>
              <a:t>, international trade in forest based energy can improve international relations, regional development and environmental conditions. </a:t>
            </a:r>
            <a:endParaRPr lang="en-GB" sz="2400" b="1" i="1" dirty="0" smtClean="0">
              <a:solidFill>
                <a:srgbClr val="00B050"/>
              </a:solidFill>
              <a:latin typeface="Times New Roman" panose="02020603050405020304" pitchFamily="18" charset="0"/>
              <a:ea typeface="Times New Roman" panose="02020603050405020304" pitchFamily="18" charset="0"/>
            </a:endParaRPr>
          </a:p>
          <a:p>
            <a:endParaRPr lang="en-GB" sz="2400" b="1" i="1" dirty="0">
              <a:solidFill>
                <a:srgbClr val="000000"/>
              </a:solidFill>
              <a:latin typeface="Times New Roman" panose="02020603050405020304" pitchFamily="18" charset="0"/>
            </a:endParaRPr>
          </a:p>
          <a:p>
            <a:endParaRPr lang="en-GB" sz="2400" b="1" i="1" dirty="0" smtClean="0">
              <a:solidFill>
                <a:srgbClr val="000000"/>
              </a:solidFill>
              <a:latin typeface="Times New Roman" panose="02020603050405020304" pitchFamily="18" charset="0"/>
            </a:endParaRPr>
          </a:p>
          <a:p>
            <a:r>
              <a:rPr lang="en-GB" sz="2400" b="1" i="1" dirty="0" smtClean="0">
                <a:solidFill>
                  <a:srgbClr val="000000"/>
                </a:solidFill>
                <a:latin typeface="Times New Roman" panose="02020603050405020304" pitchFamily="18" charset="0"/>
              </a:rPr>
              <a:t>All suggestions concerning future cooperation projects are welcome!</a:t>
            </a:r>
          </a:p>
          <a:p>
            <a:endParaRPr lang="en-GB" sz="2400" b="1" i="1" dirty="0">
              <a:solidFill>
                <a:srgbClr val="000000"/>
              </a:solidFill>
              <a:latin typeface="Times New Roman" panose="02020603050405020304" pitchFamily="18" charset="0"/>
            </a:endParaRPr>
          </a:p>
          <a:p>
            <a:r>
              <a:rPr lang="en-GB" sz="2400" b="1" i="1" dirty="0" smtClean="0">
                <a:solidFill>
                  <a:srgbClr val="000000"/>
                </a:solidFill>
                <a:latin typeface="Times New Roman" panose="02020603050405020304" pitchFamily="18" charset="0"/>
              </a:rPr>
              <a:t>Thank you!</a:t>
            </a:r>
          </a:p>
          <a:p>
            <a:endParaRPr lang="en-GB" sz="2400" b="1" i="1" dirty="0">
              <a:solidFill>
                <a:srgbClr val="000000"/>
              </a:solidFill>
              <a:latin typeface="Times New Roman" panose="02020603050405020304" pitchFamily="18" charset="0"/>
            </a:endParaRPr>
          </a:p>
          <a:p>
            <a:r>
              <a:rPr lang="en-GB" sz="2400" b="1" i="1" dirty="0" smtClean="0">
                <a:solidFill>
                  <a:srgbClr val="000000"/>
                </a:solidFill>
                <a:latin typeface="Times New Roman" panose="02020603050405020304" pitchFamily="18" charset="0"/>
              </a:rPr>
              <a:t>Peter Lohmander</a:t>
            </a:r>
            <a:endParaRPr lang="sv-SE" sz="2400" b="1" i="1" dirty="0"/>
          </a:p>
        </p:txBody>
      </p:sp>
    </p:spTree>
    <p:extLst>
      <p:ext uri="{BB962C8B-B14F-4D97-AF65-F5344CB8AC3E}">
        <p14:creationId xmlns:p14="http://schemas.microsoft.com/office/powerpoint/2010/main" val="162918373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748</TotalTime>
  <Words>1508</Words>
  <Application>Microsoft Office PowerPoint</Application>
  <PresentationFormat>Bredbild</PresentationFormat>
  <Paragraphs>571</Paragraphs>
  <Slides>105</Slides>
  <Notes>9</Notes>
  <HiddenSlides>0</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105</vt:i4>
      </vt:variant>
    </vt:vector>
  </HeadingPairs>
  <TitlesOfParts>
    <vt:vector size="113" baseType="lpstr">
      <vt:lpstr>Arial</vt:lpstr>
      <vt:lpstr>Arial Black</vt:lpstr>
      <vt:lpstr>Calibri</vt:lpstr>
      <vt:lpstr>Calibri Light</vt:lpstr>
      <vt:lpstr>Cambria Math</vt:lpstr>
      <vt:lpstr>Times New Roman</vt:lpstr>
      <vt:lpstr>Times-Bold</vt:lpstr>
      <vt:lpstr>Office-tema</vt:lpstr>
      <vt:lpstr>With expanded bioenergy based on forest resources, we may simultaneously and sustainably reduce global warming, improve economic results, international relations and environmental conditions </vt:lpstr>
      <vt:lpstr>With expanded bioenergy based on forest resources, we may simultaneously and sustainably reduce global warming, improve economic results, international relations and environmental conditions  Professor Dr. Peter Lohmander, SLU, Sweden, http://www.Lohmander.com     Peter@Lohmander.com  </vt:lpstr>
      <vt:lpstr> </vt:lpstr>
      <vt:lpstr> </vt:lpstr>
      <vt:lpstr>PowerPoint-presentation</vt:lpstr>
      <vt:lpstr>PowerPoint-presentation</vt:lpstr>
      <vt:lpstr>PowerPoint-presentation</vt:lpstr>
      <vt:lpstr>PowerPoint-presentation</vt:lpstr>
      <vt:lpstr>PowerPoint-presentation</vt:lpstr>
      <vt:lpstr>         Max   Z                 = -k_π (C_F (F)+ C_h (h)+ C_S (S))-k_G ((1+α_F )F+ α_h h- α_S S)                     s.t.         F+h ≥M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If the marginal cost of global warming increases   the optimal level of fossil energy input decreases.  the optimal level of forest energy input increases.  the marginal cost of energy input increases.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First, let us look at the  ”total energy supply”  in a small country, Sweden:</vt:lpstr>
      <vt:lpstr>PowerPoint-presentation</vt:lpstr>
      <vt:lpstr>PowerPoint-presentation</vt:lpstr>
      <vt:lpstr>PowerPoint-presentation</vt:lpstr>
      <vt:lpstr>Now, let us look at the  ”total energy supply”  in combined heat and power plants in Sweden:</vt:lpstr>
      <vt:lpstr>PowerPoint-presentation</vt:lpstr>
      <vt:lpstr>PowerPoint-presentation</vt:lpstr>
      <vt:lpstr>PowerPoint-presentation</vt:lpstr>
      <vt:lpstr>PowerPoint-presentation</vt:lpstr>
      <vt:lpstr>PowerPoint-presentation</vt:lpstr>
      <vt:lpstr>PowerPoint-presentation</vt:lpstr>
      <vt:lpstr>PowerPoint-presentation</vt:lpstr>
      <vt:lpstr>The increasing use of bioenergy and decreasing use of coal and oil can be explained by the increasing tax on fossil fuels (”CO2 taxation”).</vt:lpstr>
      <vt:lpstr>Summary of the CO2 tax policy in Sweden from the  International Institute for Sustainable Development  http://www.iisd.org/greenbud/sweden.htm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Conclusion:   The sustainable bioenergy supply from the forests of Russian Federation can increase very much.</vt:lpstr>
      <vt:lpstr>PowerPoint-presentation</vt:lpstr>
      <vt:lpstr>PowerPoint-presentation</vt:lpstr>
      <vt:lpstr>PowerPoint-presentation</vt:lpstr>
      <vt:lpstr>Conclusion:   The sustainable bioenergy supply from the forests of Canada can increase very much.</vt:lpstr>
      <vt:lpstr>Maybe CCS  (Carbon Capture and Storage)  is also a useful component in our problem?</vt:lpstr>
      <vt:lpstr>PowerPoint-presentation</vt:lpstr>
      <vt:lpstr>PowerPoint-presentation</vt:lpstr>
      <vt:lpstr>PowerPoint-presentation</vt:lpstr>
      <vt:lpstr>PowerPoint-presentation</vt:lpstr>
      <vt:lpstr> </vt:lpstr>
      <vt:lpstr> </vt:lpstr>
      <vt:lpstr>PowerPoint-presentation</vt:lpstr>
      <vt:lpstr>PowerPoint-presentation</vt:lpstr>
      <vt:lpstr>PowerPoint-presentation</vt:lpstr>
      <vt:lpstr>PowerPoint-presentation</vt:lpstr>
      <vt:lpstr>PowerPoint-presentation</vt:lpstr>
      <vt:lpstr>PowerPoint-presentation</vt:lpstr>
      <vt:lpstr>With expanded bioenergy based on forest resources, we may simultaneously and sustainably reduce global warming, improve economic results, international relations and environmental conditions </vt:lpstr>
      <vt:lpstr>With expanded bioenergy based on forest resources, we may simultaneously and sustainably reduce global warming, improve economic results, international relations and environmental conditions  Professor Dr. Peter Lohmander, SLU, Sweden, http://www.Lohmander.com     Peter@Lohmander.com  </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Derivation of the principles of optimal expansion of bioenergy based on forest resources in combination with fossil fuels, CCS and combined heat and power production with consideration of economics and global warming</dc:title>
  <dc:creator>Lohmander</dc:creator>
  <cp:lastModifiedBy>Lohmander</cp:lastModifiedBy>
  <cp:revision>96</cp:revision>
  <dcterms:created xsi:type="dcterms:W3CDTF">2014-02-24T13:29:38Z</dcterms:created>
  <dcterms:modified xsi:type="dcterms:W3CDTF">2014-09-11T10:09:34Z</dcterms:modified>
</cp:coreProperties>
</file>