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6" r:id="rId4"/>
    <p:sldId id="267" r:id="rId5"/>
    <p:sldId id="268" r:id="rId6"/>
    <p:sldId id="259" r:id="rId7"/>
    <p:sldId id="261" r:id="rId8"/>
    <p:sldId id="262" r:id="rId9"/>
    <p:sldId id="263" r:id="rId10"/>
    <p:sldId id="264" r:id="rId11"/>
    <p:sldId id="270" r:id="rId12"/>
    <p:sldId id="271" r:id="rId13"/>
    <p:sldId id="274" r:id="rId14"/>
    <p:sldId id="285" r:id="rId15"/>
    <p:sldId id="295" r:id="rId16"/>
    <p:sldId id="286" r:id="rId17"/>
    <p:sldId id="275" r:id="rId18"/>
    <p:sldId id="287" r:id="rId19"/>
    <p:sldId id="288" r:id="rId20"/>
    <p:sldId id="297" r:id="rId21"/>
    <p:sldId id="298" r:id="rId22"/>
    <p:sldId id="299" r:id="rId23"/>
    <p:sldId id="276" r:id="rId24"/>
    <p:sldId id="289" r:id="rId25"/>
    <p:sldId id="290" r:id="rId26"/>
    <p:sldId id="300" r:id="rId27"/>
    <p:sldId id="280" r:id="rId28"/>
    <p:sldId id="291" r:id="rId29"/>
    <p:sldId id="292" r:id="rId30"/>
    <p:sldId id="301" r:id="rId31"/>
    <p:sldId id="302" r:id="rId32"/>
    <p:sldId id="303" r:id="rId33"/>
    <p:sldId id="277" r:id="rId34"/>
    <p:sldId id="293" r:id="rId35"/>
    <p:sldId id="294" r:id="rId36"/>
    <p:sldId id="304" r:id="rId37"/>
    <p:sldId id="278" r:id="rId38"/>
    <p:sldId id="279" r:id="rId39"/>
    <p:sldId id="281" r:id="rId40"/>
    <p:sldId id="282" r:id="rId41"/>
    <p:sldId id="283" r:id="rId42"/>
    <p:sldId id="284" r:id="rId43"/>
    <p:sldId id="306" r:id="rId44"/>
    <p:sldId id="307" r:id="rId45"/>
    <p:sldId id="308" r:id="rId46"/>
    <p:sldId id="31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B7FCF-03D2-461B-802F-24C524BE36A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437C8-7A0D-4851-A9BC-FF131DD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217C-53BC-759F-E03A-55E959DC6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B5A9A-47AB-6D08-A414-48AA1CAD5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79C58-DD86-97E6-0BA2-63F02D9D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2E56-CE56-47ED-9C19-9BB49286B8EC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EB30-89B1-793B-EAD6-33D13861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3DB30-400C-0D90-F258-E781F22A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4444-FDB0-FC12-5936-44878055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1ACAE-3D6A-F599-0A0A-3CE6A8FE3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0A47E-001A-5C7A-D8C8-40F4EDA3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9914-1497-4E69-8CBD-BCA23B98461E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D58E9-5AEA-A512-BBB1-9DAB211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ED1E2-F019-B86D-78E1-E28FBAAB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7EC7F-2963-F63D-963B-9A9AB13C4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FF858-5539-9D93-1DF6-75EA0E65F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A3C5C-FA24-6395-A4CC-4DEDB5B6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2F90-298D-4532-B8D9-83A077FC98B8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1C1F3-0E31-2C18-B591-A7EED440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B20A-48A3-A548-0FB7-F11FA349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3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7908-6B69-A7B0-8980-D32E53B65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F90F-E4D2-97FE-4E36-BCA4F4A6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726F7-5E4B-0345-9686-47F291C8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C90F-9DDD-46D4-94C8-4282459EEA17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F2E5-9F0D-C1C3-BC5E-3466076E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40E4-9440-5F52-2336-F17A66CF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8FD-55EB-809E-6BCA-39CC9D3C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D0430-B4DA-BED3-6048-03CC6B1F3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24FB-F2C1-05EE-E4D6-CECF77B4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8CEB-D2C4-4701-8CE7-156281A98B0D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7B143-5D38-26B1-8A0B-B51EB860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0467-AD70-C9E4-4D36-FA359FCA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E31B-8EEE-C1DC-D4BD-2D51BF9C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C147-F334-F066-65ED-CC379C36C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FE704-2F6E-C401-C03C-D60F95714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95A95-00C9-0974-880B-8FCE83F5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8981-771E-47F4-A477-22A7019D9C4D}" type="datetime1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FAA89-1AC8-4F9E-71E2-16194D28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D9633-ACF4-4C91-21CB-8F08B954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6BA9-92D0-5536-32C6-4FF4E8E7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037F3-75E7-E6AF-6564-5B971AFA4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A5043-72C5-3283-386F-51F5475A0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AC481-56DC-B1FF-C789-A175CB1CD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A3C42-DFD5-64FF-F5A8-034420235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8380D-E790-C614-B2F1-E8DAFA04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E56D-22C5-49E3-92A4-C7574CC118C7}" type="datetime1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03A74-823D-072D-B39D-57E642C5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E53E4-3E19-D397-56FA-0FFB0110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6627-0D4C-4419-330E-E211F638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56391-9E92-3EDE-6D69-EC1C8933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617-DDE0-4081-BB5E-E4EDFB9A1D76}" type="datetime1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F8845-4695-5115-5F2E-DF12FA00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164BA-6284-2D6E-F418-CF215F80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C22EF-CAA4-57E3-36A7-ED4E106C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EC89-E062-4EAD-828F-88C344564F79}" type="datetime1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1E7DF-1019-A5AF-377D-8D591538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B6ED-2883-3BFC-8D0C-999153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3C0A-73B5-2F99-B013-2C92DF18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37CF-A6D0-371D-7D3A-7CA102600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7223C-D4F1-02E5-39B3-D01BC905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8353F-1C49-8064-8ACC-EA203664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AAE6-ACDD-4494-92D1-526A8E90087E}" type="datetime1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58BA6-7518-1670-1C6F-7EB7DA8B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951FA-C8D5-1176-F33A-D5105893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D956-BAC2-15FC-6E4F-D8F18A70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3C85B-1E0A-9985-5EB1-FE4968A59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C2595-1A0F-E701-28DB-B5457A83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D986C-4104-3F85-36C1-4BE9E35B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CD0E-8C96-41FF-8452-D6CC4D5D5176}" type="datetime1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FB81A-3203-8673-057E-DFD25CC0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83351-83DA-5658-8AC5-5A544E66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8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7976F-F67C-76DC-6F57-EEF58BBD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00565-846D-3968-0596-B30A0B178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80BF-7090-7F59-3CA2-29077F089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06505-131F-4CB2-9087-45721A64A62C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D983-8F42-8FF1-C10C-F178CC4C0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42A55-5DC1-5FCC-0C23-E425ED9EB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3ED9-9B4E-44BB-95E5-005CF10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jms.ut.ac.ir/article_71443.html" TargetMode="External"/><Relationship Id="rId3" Type="http://schemas.openxmlformats.org/officeDocument/2006/relationships/hyperlink" Target="https://medcraveonline.com/IRATJ/IRATJ-07-00223.pdf" TargetMode="External"/><Relationship Id="rId7" Type="http://schemas.openxmlformats.org/officeDocument/2006/relationships/hyperlink" Target="https://medcraveonline.com/IRATJ/IRATJ-05-00178.pdf" TargetMode="External"/><Relationship Id="rId2" Type="http://schemas.openxmlformats.org/officeDocument/2006/relationships/hyperlink" Target="https://cjes.guilan.ac.ir/article_4746_197fe867639c4cc5e317b63f9f9d370b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fjournals.com/ajss/issue/105" TargetMode="External"/><Relationship Id="rId5" Type="http://schemas.openxmlformats.org/officeDocument/2006/relationships/hyperlink" Target="http://iors.ir/journal/article-1-541-en.pdf" TargetMode="External"/><Relationship Id="rId4" Type="http://schemas.openxmlformats.org/officeDocument/2006/relationships/hyperlink" Target="https://medcraveonline.com/IRATJ/IRATJ-06-00213.pdf" TargetMode="External"/><Relationship Id="rId9" Type="http://schemas.openxmlformats.org/officeDocument/2006/relationships/hyperlink" Target="https://www.arfjournals.com/ajss/issue/16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jes.guilan.ac.ir/article_4746_197fe867639c4cc5e317b63f9f9d370b.pd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craveonline.com/IRATJ/IRATJ-07-00223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craveonline.com/IRATJ/IRATJ-06-00213.pdf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iors.ir/journal/article-1-541-en.pdf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PL_IJOR_2017.pdf" TargetMode="External"/><Relationship Id="rId2" Type="http://schemas.openxmlformats.org/officeDocument/2006/relationships/hyperlink" Target="http://iors.ir/journal/article-1-541-en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jms.ut.ac.ir/article_71443.html" TargetMode="External"/><Relationship Id="rId4" Type="http://schemas.openxmlformats.org/officeDocument/2006/relationships/hyperlink" Target="https://medcraveonline.com/IRATJ/IRATJ-05-00178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fjournals.com/ajss/issue/105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jms.ut.ac.ir/article_71443.html" TargetMode="External"/><Relationship Id="rId2" Type="http://schemas.openxmlformats.org/officeDocument/2006/relationships/hyperlink" Target="https://medcraveonline.com/IRATJ/IRATJ-05-00178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rfjournals.com/ajss/issue/169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craveonline.com/IRATJ/IRATJ-07-00223.pdf" TargetMode="External"/><Relationship Id="rId2" Type="http://schemas.openxmlformats.org/officeDocument/2006/relationships/hyperlink" Target="https://medcraveonline.com/IRATJ/IRATJ-06-00213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jes.guilan.ac.ir/article_4746_197fe867639c4cc5e317b63f9f9d370b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fjournals.com/ajss/issue/169" TargetMode="External"/><Relationship Id="rId2" Type="http://schemas.openxmlformats.org/officeDocument/2006/relationships/hyperlink" Target="https://www.arfjournals.com/ajss/issue/10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D267-A4D7-A1F7-D6BA-37ABAD962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129" y="118926"/>
            <a:ext cx="5662255" cy="23876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Mathematical Methods for Optimization of Adaptive Control Decisions under Risk with CCF and other Applications</a:t>
            </a:r>
            <a:br>
              <a:rPr lang="en-US" sz="3100" b="1" i="1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1600" b="1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by</a:t>
            </a:r>
            <a:r>
              <a:rPr lang="en-US" sz="3200" b="1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3200" b="1" i="1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Prof Dr </a:t>
            </a:r>
            <a:r>
              <a:rPr lang="en-US" sz="32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Peter Lohmander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DAB31-56E3-C8B1-912C-E1660A40B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9" y="2663301"/>
            <a:ext cx="5662255" cy="419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DC265-4E2A-3C1E-4DF4-34E22E64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84" y="261801"/>
            <a:ext cx="4670139" cy="6596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6436-0CD2-464F-7FF0-2975B99F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C5235-AD08-B04F-7BA4-2A33461E56B3}"/>
              </a:ext>
            </a:extLst>
          </p:cNvPr>
          <p:cNvSpPr txBox="1"/>
          <p:nvPr/>
        </p:nvSpPr>
        <p:spPr>
          <a:xfrm rot="16200000">
            <a:off x="10557162" y="5335904"/>
            <a:ext cx="240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Peter@Lohmander.com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D-9CAA-9E28-D838-D2A56471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617" y="0"/>
            <a:ext cx="10409381" cy="6858000"/>
          </a:xfrm>
          <a:gradFill flip="none" rotWithShape="1">
            <a:gsLst>
              <a:gs pos="69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FFFF00"/>
                </a:solidFill>
              </a:rPr>
              <a:t>The illustrations include: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Continuous cover forestry.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Infrastructure optimization.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Fire risk management.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Wildlife management. 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The methods can be applied in all industrial sectors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82A1F-A363-8BFC-6B8F-2179EC33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460FD17-A494-7A2A-3A03-5C39ACB18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25634"/>
              </p:ext>
            </p:extLst>
          </p:nvPr>
        </p:nvGraphicFramePr>
        <p:xfrm>
          <a:off x="357188" y="314325"/>
          <a:ext cx="11501437" cy="642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589">
                  <a:extLst>
                    <a:ext uri="{9D8B030D-6E8A-4147-A177-3AD203B41FA5}">
                      <a16:colId xmlns:a16="http://schemas.microsoft.com/office/drawing/2014/main" val="1439322348"/>
                    </a:ext>
                  </a:extLst>
                </a:gridCol>
                <a:gridCol w="6017848">
                  <a:extLst>
                    <a:ext uri="{9D8B030D-6E8A-4147-A177-3AD203B41FA5}">
                      <a16:colId xmlns:a16="http://schemas.microsoft.com/office/drawing/2014/main" val="2052855433"/>
                    </a:ext>
                  </a:extLst>
                </a:gridCol>
              </a:tblGrid>
              <a:tr h="2071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Analytical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optimization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general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Analytical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optimization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dynamic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system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equilibrium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84895"/>
                  </a:ext>
                </a:extLst>
              </a:tr>
              <a:tr h="2071688">
                <a:tc>
                  <a:txBody>
                    <a:bodyPr/>
                    <a:lstStyle/>
                    <a:p>
                      <a:pPr algn="l"/>
                      <a:r>
                        <a:rPr lang="sv-SE" sz="2400" b="1" dirty="0" err="1"/>
                        <a:t>Stochastic</a:t>
                      </a:r>
                      <a:r>
                        <a:rPr lang="sv-SE" sz="2400" b="1" dirty="0"/>
                        <a:t> </a:t>
                      </a:r>
                      <a:r>
                        <a:rPr lang="sv-SE" sz="2400" b="1" dirty="0" err="1"/>
                        <a:t>dynamic</a:t>
                      </a:r>
                      <a:r>
                        <a:rPr lang="sv-SE" sz="2400" b="1" dirty="0"/>
                        <a:t> </a:t>
                      </a:r>
                      <a:r>
                        <a:rPr lang="sv-SE" sz="2400" b="1" dirty="0" err="1"/>
                        <a:t>programming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Stochastic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optimal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theory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Stochastic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differential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equation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etc.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53441"/>
                  </a:ext>
                </a:extLst>
              </a:tr>
              <a:tr h="2071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Stochastic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simulation +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Optimization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discrete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parameters via enumeration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Stochastic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simulation +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Nonlinear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approximation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objective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Analytical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optimization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r>
                        <a:rPr kumimoji="0" lang="sv-S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parameters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5443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12BBF-7D7B-E00A-F8AC-05A45E0C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3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460FD17-A494-7A2A-3A03-5C39ACB18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66598"/>
              </p:ext>
            </p:extLst>
          </p:nvPr>
        </p:nvGraphicFramePr>
        <p:xfrm>
          <a:off x="0" y="0"/>
          <a:ext cx="12191999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6475">
                  <a:extLst>
                    <a:ext uri="{9D8B030D-6E8A-4147-A177-3AD203B41FA5}">
                      <a16:colId xmlns:a16="http://schemas.microsoft.com/office/drawing/2014/main" val="1439322348"/>
                    </a:ext>
                  </a:extLst>
                </a:gridCol>
                <a:gridCol w="6105524">
                  <a:extLst>
                    <a:ext uri="{9D8B030D-6E8A-4147-A177-3AD203B41FA5}">
                      <a16:colId xmlns:a16="http://schemas.microsoft.com/office/drawing/2014/main" val="2052855433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Lohmander, P., Optimization of forestry, infrastructure and fire management, </a:t>
                      </a:r>
                      <a:b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Caspian Journal of Environmental Sciences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Vol. 19 No. 2 pp. 287-316, 2021.</a:t>
                      </a:r>
                      <a:b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https://cjes.guilan.ac.ir/article_4746_197fe867639c4cc5e317b63f9f9d370b.pdf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Lohmander, P., Dynamics, stability and sustainable optimal control in wolf-moose systems,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International Robotics &amp; Automation Journal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 Volume 7, Issue 1, 2021, pages 24-33.</a:t>
                      </a:r>
                    </a:p>
                    <a:p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https://medcraveonline.com/IRATJ/IRATJ-07-00223.pdf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84895"/>
                  </a:ext>
                </a:extLst>
              </a:tr>
              <a:tr h="699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Lohmander, P., Adaptive mobile firefighting resources, stochastic dynamic optimization of international cooperation, 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International Robotics &amp; Automation Journal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 Volume 6, Issue 4, 2020, pages 150-155.</a:t>
                      </a:r>
                      <a:b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https://medcraveonline.com/IRATJ/IRATJ-06-00213.pdf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Lohmander, P., Optimal Stochastic Control in Continuous Time with Wiener Processes: General Results and Applications to Optimal Wildlife Management,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Iranian Journal of Operations Research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Vol. 8, No. 2, 2017, pp. 58-67</a:t>
                      </a:r>
                      <a:b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http://iors.ir/journal/article-1-541-en.pdf</a:t>
                      </a:r>
                      <a:b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53441"/>
                  </a:ext>
                </a:extLst>
              </a:tr>
              <a:tr h="3906456">
                <a:tc>
                  <a:txBody>
                    <a:bodyPr/>
                    <a:lstStyle/>
                    <a:p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Lohmander, P., Optimal Adaptive Integer Pulse Control of Stochastic Nonlinear Systems: Application to the Wolf-Moose Predator Prey System,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Asian Journal of Statistical Sciences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1(1), 2021, pages 23-38. </a:t>
                      </a:r>
                      <a:b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https://www.arfjournals.com/ajss/issue/105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Lohmander, P., Control function optimization for stochastic continuous cover forest management,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International Robotics and Automation Journal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2019;5(2), pages 85-89.</a:t>
                      </a:r>
                      <a:b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https://medcraveonline.com/IRATJ/IRATJ-05-00178.pdf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Lohmander, P., Market Adaptive Control Function Optimization in Continuous Cover Forest Management,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Iranian Journal of Management Studies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Article 1, Volume 12, Issue 3, Summer 2019, Page 335-361. DOI: 10.22059/IJMS.2019.267204.673348</a:t>
                      </a:r>
                      <a:b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8"/>
                        </a:rPr>
                        <a:t>https://ijms.ut.ac.ir/article_71443.html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Lohmander, P., Fagerberg, N., Statistics and Mathematics of General Control Function Optimization for Continuous Cover Forestry, with a Swedish Case Study based on </a:t>
                      </a:r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Picea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abies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Asian Journal of Statistical Sciences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Vol. 2, No-1, (2022), pp. 01-35. </a:t>
                      </a:r>
                    </a:p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hlinkClick r:id="rId9"/>
                        </a:rPr>
                        <a:t>https://www.arfjournals.com/ajss/issue/169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5443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11814-F485-EC07-475C-38D76B12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A0BF-C1DB-744B-833E-6376D53F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3" y="850900"/>
            <a:ext cx="10948987" cy="1325563"/>
          </a:xfrm>
        </p:spPr>
        <p:txBody>
          <a:bodyPr>
            <a:normAutofit fontScale="90000"/>
          </a:bodyPr>
          <a:lstStyle/>
          <a:p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Analytical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general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50792-B914-1990-9FFF-1912AA04169E}"/>
              </a:ext>
            </a:extLst>
          </p:cNvPr>
          <p:cNvSpPr txBox="1"/>
          <p:nvPr/>
        </p:nvSpPr>
        <p:spPr>
          <a:xfrm>
            <a:off x="600074" y="2473702"/>
            <a:ext cx="109489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Optimization of forestry, infrastructure and fire management,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Caspian Journal of Environmental Sciences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19 No. 2 pp. 287-316, 2021.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https://cjes.guilan.ac.ir/article_4746_197fe867639c4cc5e317b63f9f9d370b.pdf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04DC6-660E-3863-117A-04891CD4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315C-3551-271C-96D9-E8FC980E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>
                <a:solidFill>
                  <a:srgbClr val="0070C0"/>
                </a:solidFill>
              </a:rPr>
              <a:t>Illustration </a:t>
            </a:r>
            <a:r>
              <a:rPr lang="sv-SE" b="1" i="1" dirty="0" err="1">
                <a:solidFill>
                  <a:srgbClr val="0070C0"/>
                </a:solidFill>
              </a:rPr>
              <a:t>of</a:t>
            </a:r>
            <a:r>
              <a:rPr lang="sv-SE" b="1" i="1" dirty="0">
                <a:solidFill>
                  <a:srgbClr val="0070C0"/>
                </a:solidFill>
              </a:rPr>
              <a:t> </a:t>
            </a:r>
            <a:r>
              <a:rPr lang="sv-SE" b="1" i="1" dirty="0" err="1">
                <a:solidFill>
                  <a:srgbClr val="0070C0"/>
                </a:solidFill>
              </a:rPr>
              <a:t>some</a:t>
            </a:r>
            <a:r>
              <a:rPr lang="sv-SE" b="1" i="1" dirty="0">
                <a:solidFill>
                  <a:srgbClr val="0070C0"/>
                </a:solidFill>
              </a:rPr>
              <a:t> </a:t>
            </a:r>
            <a:r>
              <a:rPr lang="sv-SE" b="1" i="1" dirty="0" err="1">
                <a:solidFill>
                  <a:srgbClr val="0070C0"/>
                </a:solidFill>
              </a:rPr>
              <a:t>sequences</a:t>
            </a:r>
            <a:r>
              <a:rPr lang="sv-SE" b="1" i="1" dirty="0">
                <a:solidFill>
                  <a:srgbClr val="0070C0"/>
                </a:solidFill>
              </a:rPr>
              <a:t> </a:t>
            </a:r>
            <a:r>
              <a:rPr lang="sv-SE" b="1" i="1" dirty="0" err="1">
                <a:solidFill>
                  <a:srgbClr val="0070C0"/>
                </a:solidFill>
              </a:rPr>
              <a:t>of</a:t>
            </a:r>
            <a:r>
              <a:rPr lang="sv-SE" b="1" i="1" dirty="0">
                <a:solidFill>
                  <a:srgbClr val="0070C0"/>
                </a:solidFill>
              </a:rPr>
              <a:t> </a:t>
            </a:r>
            <a:r>
              <a:rPr lang="sv-SE" b="1" i="1" dirty="0" err="1">
                <a:solidFill>
                  <a:srgbClr val="0070C0"/>
                </a:solidFill>
              </a:rPr>
              <a:t>equations</a:t>
            </a:r>
            <a:r>
              <a:rPr lang="sv-SE" b="1" i="1" dirty="0">
                <a:solidFill>
                  <a:srgbClr val="0070C0"/>
                </a:solidFill>
              </a:rPr>
              <a:t>: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10882-3BDC-F2F6-88CD-EF3DC8EF2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14" y="2374714"/>
            <a:ext cx="10028571" cy="21085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1A78-30A3-E186-245C-2BA327C4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14</a:t>
            </a:fld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1B6FFCA-F466-9180-F345-02245A9C524D}"/>
              </a:ext>
            </a:extLst>
          </p:cNvPr>
          <p:cNvSpPr/>
          <p:nvPr/>
        </p:nvSpPr>
        <p:spPr>
          <a:xfrm>
            <a:off x="3759200" y="1958109"/>
            <a:ext cx="1736436" cy="416605"/>
          </a:xfrm>
          <a:prstGeom prst="downArrow">
            <a:avLst>
              <a:gd name="adj1" fmla="val 50000"/>
              <a:gd name="adj2" fmla="val 477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40FD10-DC66-D1CE-AD6E-ADA5A0C10071}"/>
              </a:ext>
            </a:extLst>
          </p:cNvPr>
          <p:cNvCxnSpPr>
            <a:cxnSpLocks/>
          </p:cNvCxnSpPr>
          <p:nvPr/>
        </p:nvCxnSpPr>
        <p:spPr>
          <a:xfrm>
            <a:off x="3676073" y="3094182"/>
            <a:ext cx="18842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C39F3056-3E98-2C68-B8CE-D09C765409BA}"/>
              </a:ext>
            </a:extLst>
          </p:cNvPr>
          <p:cNvSpPr/>
          <p:nvPr/>
        </p:nvSpPr>
        <p:spPr>
          <a:xfrm flipV="1">
            <a:off x="6913418" y="4137890"/>
            <a:ext cx="1362364" cy="1353127"/>
          </a:xfrm>
          <a:prstGeom prst="downArrow">
            <a:avLst>
              <a:gd name="adj1" fmla="val 50000"/>
              <a:gd name="adj2" fmla="val 4778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08FE006-6D82-7961-D0E8-95BF10EB8F7C}"/>
              </a:ext>
            </a:extLst>
          </p:cNvPr>
          <p:cNvSpPr/>
          <p:nvPr/>
        </p:nvSpPr>
        <p:spPr>
          <a:xfrm flipV="1">
            <a:off x="905164" y="3976254"/>
            <a:ext cx="1362364" cy="1353127"/>
          </a:xfrm>
          <a:prstGeom prst="downArrow">
            <a:avLst>
              <a:gd name="adj1" fmla="val 50000"/>
              <a:gd name="adj2" fmla="val 477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3C58E-022C-AF4B-5072-5000C74D2C65}"/>
              </a:ext>
            </a:extLst>
          </p:cNvPr>
          <p:cNvSpPr txBox="1"/>
          <p:nvPr/>
        </p:nvSpPr>
        <p:spPr>
          <a:xfrm>
            <a:off x="541925" y="5491017"/>
            <a:ext cx="2088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Expected</a:t>
            </a:r>
            <a:r>
              <a:rPr lang="sv-SE" sz="2400" b="1" dirty="0">
                <a:solidFill>
                  <a:srgbClr val="FF0000"/>
                </a:solidFill>
              </a:rPr>
              <a:t> total </a:t>
            </a:r>
          </a:p>
          <a:p>
            <a:r>
              <a:rPr lang="sv-SE" sz="2400" b="1" dirty="0">
                <a:solidFill>
                  <a:srgbClr val="FF0000"/>
                </a:solidFill>
              </a:rPr>
              <a:t>present </a:t>
            </a:r>
            <a:r>
              <a:rPr lang="sv-SE" sz="2400" b="1" dirty="0" err="1">
                <a:solidFill>
                  <a:srgbClr val="FF0000"/>
                </a:solidFill>
              </a:rPr>
              <a:t>value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B59CB-AA43-916A-B6BD-CD49F488A3AD}"/>
              </a:ext>
            </a:extLst>
          </p:cNvPr>
          <p:cNvSpPr txBox="1"/>
          <p:nvPr/>
        </p:nvSpPr>
        <p:spPr>
          <a:xfrm>
            <a:off x="5680364" y="552535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00B0F0"/>
                </a:solidFill>
              </a:rPr>
              <a:t>Profit from </a:t>
            </a:r>
            <a:r>
              <a:rPr lang="sv-SE" sz="2400" b="1" dirty="0" err="1">
                <a:solidFill>
                  <a:srgbClr val="00B0F0"/>
                </a:solidFill>
              </a:rPr>
              <a:t>forestry</a:t>
            </a:r>
            <a:r>
              <a:rPr lang="sv-SE" sz="2400" b="1" dirty="0">
                <a:solidFill>
                  <a:srgbClr val="00B0F0"/>
                </a:solidFill>
              </a:rPr>
              <a:t> in </a:t>
            </a:r>
            <a:r>
              <a:rPr lang="sv-SE" sz="2400" b="1" dirty="0" err="1">
                <a:solidFill>
                  <a:srgbClr val="00B0F0"/>
                </a:solidFill>
              </a:rPr>
              <a:t>forests</a:t>
            </a:r>
            <a:r>
              <a:rPr lang="sv-SE" sz="2400" b="1" dirty="0">
                <a:solidFill>
                  <a:srgbClr val="00B0F0"/>
                </a:solidFill>
              </a:rPr>
              <a:t> </a:t>
            </a:r>
          </a:p>
          <a:p>
            <a:r>
              <a:rPr lang="sv-SE" sz="2400" b="1" dirty="0" err="1">
                <a:solidFill>
                  <a:srgbClr val="00B0F0"/>
                </a:solidFill>
              </a:rPr>
              <a:t>that</a:t>
            </a:r>
            <a:r>
              <a:rPr lang="sv-SE" sz="2400" b="1" dirty="0">
                <a:solidFill>
                  <a:srgbClr val="00B0F0"/>
                </a:solidFill>
              </a:rPr>
              <a:t> </a:t>
            </a:r>
            <a:r>
              <a:rPr lang="sv-SE" sz="2400" b="1" dirty="0" err="1">
                <a:solidFill>
                  <a:srgbClr val="00B0F0"/>
                </a:solidFill>
              </a:rPr>
              <a:t>have</a:t>
            </a:r>
            <a:r>
              <a:rPr lang="sv-SE" sz="2400" b="1" dirty="0">
                <a:solidFill>
                  <a:srgbClr val="00B0F0"/>
                </a:solidFill>
              </a:rPr>
              <a:t> not </a:t>
            </a:r>
            <a:r>
              <a:rPr lang="sv-SE" sz="2400" b="1" dirty="0" err="1">
                <a:solidFill>
                  <a:srgbClr val="00B0F0"/>
                </a:solidFill>
              </a:rPr>
              <a:t>yet</a:t>
            </a:r>
            <a:r>
              <a:rPr lang="sv-SE" sz="2400" b="1" dirty="0">
                <a:solidFill>
                  <a:srgbClr val="00B0F0"/>
                </a:solidFill>
              </a:rPr>
              <a:t> </a:t>
            </a:r>
            <a:r>
              <a:rPr lang="sv-SE" sz="2400" b="1" dirty="0" err="1">
                <a:solidFill>
                  <a:srgbClr val="00B0F0"/>
                </a:solidFill>
              </a:rPr>
              <a:t>burned</a:t>
            </a:r>
            <a:r>
              <a:rPr lang="sv-SE" sz="2400" b="1" dirty="0">
                <a:solidFill>
                  <a:srgbClr val="00B0F0"/>
                </a:solidFill>
              </a:rPr>
              <a:t>.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7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6E4C4-5886-FF09-918E-61226AD3E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6" y="0"/>
            <a:ext cx="7577528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67BE5-E2D4-CE2C-68C2-18053EBD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EAC1E-D1A1-77FC-ADF8-E7F4964ACD32}"/>
              </a:ext>
            </a:extLst>
          </p:cNvPr>
          <p:cNvSpPr/>
          <p:nvPr/>
        </p:nvSpPr>
        <p:spPr>
          <a:xfrm>
            <a:off x="2493818" y="3713018"/>
            <a:ext cx="5883564" cy="1662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02839A3-4A89-04BF-48DA-DD1027237156}"/>
              </a:ext>
            </a:extLst>
          </p:cNvPr>
          <p:cNvSpPr/>
          <p:nvPr/>
        </p:nvSpPr>
        <p:spPr>
          <a:xfrm>
            <a:off x="1461654" y="295825"/>
            <a:ext cx="1034473" cy="46181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4D151E-5C7D-B0CB-6C2F-DF5A70F13E43}"/>
              </a:ext>
            </a:extLst>
          </p:cNvPr>
          <p:cNvCxnSpPr>
            <a:cxnSpLocks/>
          </p:cNvCxnSpPr>
          <p:nvPr/>
        </p:nvCxnSpPr>
        <p:spPr>
          <a:xfrm flipV="1">
            <a:off x="4442691" y="683491"/>
            <a:ext cx="0" cy="3971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7711A6-4BE6-E0A9-BCDE-1888A906CF7C}"/>
              </a:ext>
            </a:extLst>
          </p:cNvPr>
          <p:cNvCxnSpPr>
            <a:cxnSpLocks/>
          </p:cNvCxnSpPr>
          <p:nvPr/>
        </p:nvCxnSpPr>
        <p:spPr>
          <a:xfrm flipV="1">
            <a:off x="5103091" y="683491"/>
            <a:ext cx="0" cy="3971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7D7DA7-88CD-941B-6328-3890EE410D60}"/>
              </a:ext>
            </a:extLst>
          </p:cNvPr>
          <p:cNvCxnSpPr>
            <a:cxnSpLocks/>
          </p:cNvCxnSpPr>
          <p:nvPr/>
        </p:nvCxnSpPr>
        <p:spPr>
          <a:xfrm flipV="1">
            <a:off x="4405746" y="979055"/>
            <a:ext cx="5576454" cy="101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6334451-4214-D7B6-0F00-C891FC6BFBE9}"/>
              </a:ext>
            </a:extLst>
          </p:cNvPr>
          <p:cNvSpPr txBox="1"/>
          <p:nvPr/>
        </p:nvSpPr>
        <p:spPr>
          <a:xfrm>
            <a:off x="10080778" y="295825"/>
            <a:ext cx="1123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Stock </a:t>
            </a:r>
          </a:p>
          <a:p>
            <a:r>
              <a:rPr lang="sv-SE" sz="2400" b="1" dirty="0" err="1">
                <a:solidFill>
                  <a:srgbClr val="FF0000"/>
                </a:solidFill>
              </a:rPr>
              <a:t>level</a:t>
            </a:r>
            <a:endParaRPr lang="sv-SE" sz="2400" b="1" dirty="0">
              <a:solidFill>
                <a:srgbClr val="FF0000"/>
              </a:solidFill>
            </a:endParaRPr>
          </a:p>
          <a:p>
            <a:r>
              <a:rPr lang="sv-SE" sz="2400" b="1" dirty="0">
                <a:solidFill>
                  <a:srgbClr val="FF0000"/>
                </a:solidFill>
              </a:rPr>
              <a:t>in the </a:t>
            </a:r>
          </a:p>
          <a:p>
            <a:r>
              <a:rPr lang="sv-SE" sz="2400" b="1" dirty="0" err="1">
                <a:solidFill>
                  <a:srgbClr val="FF0000"/>
                </a:solidFill>
              </a:rPr>
              <a:t>forests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C0FDA18-9C0C-FA71-24F4-9972CB0339DE}"/>
              </a:ext>
            </a:extLst>
          </p:cNvPr>
          <p:cNvSpPr/>
          <p:nvPr/>
        </p:nvSpPr>
        <p:spPr>
          <a:xfrm>
            <a:off x="1681018" y="3592945"/>
            <a:ext cx="626218" cy="8497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EFBBD6-84C7-40DC-0F8F-0F1F1F776420}"/>
              </a:ext>
            </a:extLst>
          </p:cNvPr>
          <p:cNvSpPr txBox="1"/>
          <p:nvPr/>
        </p:nvSpPr>
        <p:spPr>
          <a:xfrm>
            <a:off x="296490" y="2262922"/>
            <a:ext cx="1384528" cy="31700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sv-SE" sz="2000" b="1" dirty="0" err="1">
                <a:solidFill>
                  <a:srgbClr val="FF0000"/>
                </a:solidFill>
              </a:rPr>
              <a:t>We</a:t>
            </a:r>
            <a:r>
              <a:rPr lang="sv-SE" sz="2000" b="1" dirty="0">
                <a:solidFill>
                  <a:srgbClr val="FF0000"/>
                </a:solidFill>
              </a:rPr>
              <a:t> </a:t>
            </a:r>
            <a:r>
              <a:rPr lang="sv-SE" sz="2000" b="1" dirty="0" err="1">
                <a:solidFill>
                  <a:srgbClr val="FF0000"/>
                </a:solidFill>
              </a:rPr>
              <a:t>want</a:t>
            </a:r>
            <a:r>
              <a:rPr lang="sv-SE" sz="2000" b="1" dirty="0">
                <a:solidFill>
                  <a:srgbClr val="FF0000"/>
                </a:solidFill>
              </a:rPr>
              <a:t> to </a:t>
            </a:r>
            <a:r>
              <a:rPr lang="sv-SE" sz="2000" b="1" dirty="0" err="1">
                <a:solidFill>
                  <a:srgbClr val="FF0000"/>
                </a:solidFill>
              </a:rPr>
              <a:t>select</a:t>
            </a:r>
            <a:r>
              <a:rPr lang="sv-SE" sz="2000" b="1" dirty="0">
                <a:solidFill>
                  <a:srgbClr val="FF0000"/>
                </a:solidFill>
              </a:rPr>
              <a:t> the stock </a:t>
            </a:r>
            <a:r>
              <a:rPr lang="sv-SE" sz="2000" b="1" dirty="0" err="1">
                <a:solidFill>
                  <a:srgbClr val="FF0000"/>
                </a:solidFill>
              </a:rPr>
              <a:t>level</a:t>
            </a:r>
            <a:r>
              <a:rPr lang="sv-SE" sz="2000" b="1" dirty="0">
                <a:solidFill>
                  <a:srgbClr val="FF0000"/>
                </a:solidFill>
              </a:rPr>
              <a:t> </a:t>
            </a:r>
            <a:r>
              <a:rPr lang="sv-SE" sz="2000" b="1" dirty="0" err="1">
                <a:solidFill>
                  <a:srgbClr val="FF0000"/>
                </a:solidFill>
              </a:rPr>
              <a:t>that</a:t>
            </a:r>
            <a:r>
              <a:rPr lang="sv-SE" sz="2000" b="1" dirty="0">
                <a:solidFill>
                  <a:srgbClr val="FF0000"/>
                </a:solidFill>
              </a:rPr>
              <a:t> </a:t>
            </a:r>
            <a:r>
              <a:rPr lang="sv-SE" sz="2000" b="1" dirty="0" err="1">
                <a:solidFill>
                  <a:srgbClr val="FF0000"/>
                </a:solidFill>
              </a:rPr>
              <a:t>maximizes</a:t>
            </a:r>
            <a:r>
              <a:rPr lang="sv-SE" sz="2000" b="1" dirty="0">
                <a:solidFill>
                  <a:srgbClr val="FF0000"/>
                </a:solidFill>
              </a:rPr>
              <a:t> the </a:t>
            </a:r>
            <a:r>
              <a:rPr lang="sv-SE" sz="2000" b="1" dirty="0" err="1">
                <a:solidFill>
                  <a:srgbClr val="FF0000"/>
                </a:solidFill>
              </a:rPr>
              <a:t>expected</a:t>
            </a:r>
            <a:r>
              <a:rPr lang="sv-SE" sz="2000" b="1" dirty="0">
                <a:solidFill>
                  <a:srgbClr val="FF0000"/>
                </a:solidFill>
              </a:rPr>
              <a:t> total present </a:t>
            </a:r>
            <a:r>
              <a:rPr lang="sv-SE" sz="2000" b="1" dirty="0" err="1">
                <a:solidFill>
                  <a:srgbClr val="FF0000"/>
                </a:solidFill>
              </a:rPr>
              <a:t>value</a:t>
            </a:r>
            <a:r>
              <a:rPr lang="sv-SE" sz="2000" b="1" dirty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CF137D-08D2-DC71-8EBA-727BC438CC9D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6659418" y="5729599"/>
            <a:ext cx="2562901" cy="44029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AD14A65-B15D-7FFC-F040-51F22C612AE0}"/>
              </a:ext>
            </a:extLst>
          </p:cNvPr>
          <p:cNvSpPr txBox="1"/>
          <p:nvPr/>
        </p:nvSpPr>
        <p:spPr>
          <a:xfrm>
            <a:off x="9222319" y="5190990"/>
            <a:ext cx="2131481" cy="10772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00B050"/>
                </a:solidFill>
              </a:rPr>
              <a:t>&lt; 0</a:t>
            </a:r>
          </a:p>
          <a:p>
            <a:r>
              <a:rPr lang="sv-SE" dirty="0"/>
              <a:t>(Second order</a:t>
            </a:r>
          </a:p>
          <a:p>
            <a:r>
              <a:rPr lang="sv-SE" dirty="0"/>
              <a:t>maximum </a:t>
            </a:r>
            <a:r>
              <a:rPr lang="sv-SE" dirty="0" err="1"/>
              <a:t>condition</a:t>
            </a:r>
            <a:r>
              <a:rPr lang="sv-S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3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F61BD7-BC2D-4308-B6AC-BE20B52F5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9" y="1281727"/>
            <a:ext cx="11417142" cy="22242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25F3AB-A507-DFEE-D3AF-FAA964D8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16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554D7E-A7A3-D9CD-F83D-9FEC56B20915}"/>
              </a:ext>
            </a:extLst>
          </p:cNvPr>
          <p:cNvCxnSpPr>
            <a:cxnSpLocks/>
          </p:cNvCxnSpPr>
          <p:nvPr/>
        </p:nvCxnSpPr>
        <p:spPr>
          <a:xfrm>
            <a:off x="7065818" y="1976582"/>
            <a:ext cx="45165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DD420D-B280-1D6B-C366-9B7237CAB211}"/>
              </a:ext>
            </a:extLst>
          </p:cNvPr>
          <p:cNvSpPr txBox="1"/>
          <p:nvPr/>
        </p:nvSpPr>
        <p:spPr>
          <a:xfrm>
            <a:off x="785090" y="5116314"/>
            <a:ext cx="10032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In the same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way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,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many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other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continuous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decision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variables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can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be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optimized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.</a:t>
            </a:r>
          </a:p>
          <a:p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(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With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several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simultaneous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decisions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, the second order maximum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conditions</a:t>
            </a:r>
            <a:endParaRPr lang="sv-SE" sz="24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become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more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complicated</a:t>
            </a:r>
            <a:r>
              <a:rPr lang="sv-SE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.)</a:t>
            </a:r>
            <a:endParaRPr lang="en-US" sz="24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049DDF5-E6BA-9E9C-017F-E065D0F97B4E}"/>
              </a:ext>
            </a:extLst>
          </p:cNvPr>
          <p:cNvSpPr/>
          <p:nvPr/>
        </p:nvSpPr>
        <p:spPr>
          <a:xfrm flipV="1">
            <a:off x="609600" y="3268551"/>
            <a:ext cx="849745" cy="7784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7E56-6558-67D5-28E7-2492DDB4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3816"/>
            <a:ext cx="11167533" cy="132556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Analytical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 </a:t>
            </a:r>
            <a:b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equilibrium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3ABA3-9D9E-0FBD-1936-3F9BBD7D2765}"/>
              </a:ext>
            </a:extLst>
          </p:cNvPr>
          <p:cNvSpPr txBox="1"/>
          <p:nvPr/>
        </p:nvSpPr>
        <p:spPr>
          <a:xfrm>
            <a:off x="838199" y="2798618"/>
            <a:ext cx="10016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Dynamics, stability and sustainable optimal control in wolf-moose systems,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International Robotics &amp; Automation Journal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Volume 7, Issue 1, 2021, pages 24-33.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https://medcraveonline.com/IRATJ/IRATJ-07-00223.pdf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233B1-91CF-E342-B1E0-4BD0B167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4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4B3AB3-8E6C-95CE-60CA-DC56C66C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99" y="541866"/>
            <a:ext cx="8553582" cy="63161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57DBC3-A59E-199A-7A52-F78533B8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18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186C93D-FCCB-EF51-8668-5931BF48EE68}"/>
              </a:ext>
            </a:extLst>
          </p:cNvPr>
          <p:cNvSpPr/>
          <p:nvPr/>
        </p:nvSpPr>
        <p:spPr>
          <a:xfrm>
            <a:off x="2004290" y="1828800"/>
            <a:ext cx="1967345" cy="1600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DF8C221-D22E-BB52-F7DC-FDA081DB49A6}"/>
              </a:ext>
            </a:extLst>
          </p:cNvPr>
          <p:cNvSpPr/>
          <p:nvPr/>
        </p:nvSpPr>
        <p:spPr>
          <a:xfrm>
            <a:off x="1730946" y="2392217"/>
            <a:ext cx="2240689" cy="16009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EB96A-F51F-7BFA-971D-6E9DDA3FD3E1}"/>
              </a:ext>
            </a:extLst>
          </p:cNvPr>
          <p:cNvSpPr txBox="1"/>
          <p:nvPr/>
        </p:nvSpPr>
        <p:spPr>
          <a:xfrm>
            <a:off x="941178" y="1597983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Moose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E5D70-F31D-D526-C578-4B747CD706EA}"/>
              </a:ext>
            </a:extLst>
          </p:cNvPr>
          <p:cNvSpPr txBox="1"/>
          <p:nvPr/>
        </p:nvSpPr>
        <p:spPr>
          <a:xfrm>
            <a:off x="941178" y="2161384"/>
            <a:ext cx="7897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00B0F0"/>
                </a:solidFill>
              </a:rPr>
              <a:t>Wolf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FC2A-80F4-F468-F95B-29F65EBE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243B6-1E10-8067-4D9F-A18344BD6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2"/>
            <a:ext cx="12192000" cy="68116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41CB0-F8AE-423A-38D7-FE384D41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B046CD-708E-C6D4-A8F9-3C71AD7BF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0" y="0"/>
            <a:ext cx="483445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F1E57-770E-B9C5-4567-A28779E2E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26" y="0"/>
            <a:ext cx="478663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53BCB-A7D1-B768-C670-5083AF8FB20E}"/>
              </a:ext>
            </a:extLst>
          </p:cNvPr>
          <p:cNvSpPr/>
          <p:nvPr/>
        </p:nvSpPr>
        <p:spPr>
          <a:xfrm rot="20195052">
            <a:off x="6227308" y="4574038"/>
            <a:ext cx="55048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Updated references with links, </a:t>
            </a:r>
          </a:p>
          <a:p>
            <a:pPr algn="ctr"/>
            <a:r>
              <a:rPr lang="en-US" sz="2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next page.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40679-046E-CE77-99BE-A488CFD7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4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A8DFB3-28DA-6E45-F750-66CAFBBA0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61" y="0"/>
            <a:ext cx="980767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A3946-D7AD-CC8C-507D-55DAA2D1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907747-5E9E-5C91-066D-61F1782E3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47571"/>
            <a:ext cx="7920000" cy="67628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B6051-57A3-958F-4479-27D28B99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21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C54D7A-9C8F-EB86-CDB5-0FEFCFE32097}"/>
              </a:ext>
            </a:extLst>
          </p:cNvPr>
          <p:cNvCxnSpPr>
            <a:cxnSpLocks/>
          </p:cNvCxnSpPr>
          <p:nvPr/>
        </p:nvCxnSpPr>
        <p:spPr>
          <a:xfrm flipH="1">
            <a:off x="7786255" y="4331855"/>
            <a:ext cx="2419927" cy="7758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0B3901-712C-9C96-E430-97AC81E54F42}"/>
              </a:ext>
            </a:extLst>
          </p:cNvPr>
          <p:cNvCxnSpPr>
            <a:cxnSpLocks/>
          </p:cNvCxnSpPr>
          <p:nvPr/>
        </p:nvCxnSpPr>
        <p:spPr>
          <a:xfrm flipH="1" flipV="1">
            <a:off x="7312800" y="5966691"/>
            <a:ext cx="297964" cy="24938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77E11F-2843-ECD0-3F36-74225183E129}"/>
              </a:ext>
            </a:extLst>
          </p:cNvPr>
          <p:cNvSpPr txBox="1"/>
          <p:nvPr/>
        </p:nvSpPr>
        <p:spPr>
          <a:xfrm>
            <a:off x="10206182" y="3919736"/>
            <a:ext cx="2020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rgbClr val="FF0000"/>
                </a:solidFill>
              </a:rPr>
              <a:t>Optimal </a:t>
            </a:r>
            <a:r>
              <a:rPr lang="sv-SE" sz="1800" b="1" dirty="0" err="1">
                <a:solidFill>
                  <a:srgbClr val="FF0000"/>
                </a:solidFill>
              </a:rPr>
              <a:t>hunting</a:t>
            </a:r>
            <a:r>
              <a:rPr lang="sv-SE" sz="1800" b="1" dirty="0">
                <a:solidFill>
                  <a:srgbClr val="FF0000"/>
                </a:solidFill>
              </a:rPr>
              <a:t> </a:t>
            </a:r>
          </a:p>
          <a:p>
            <a:r>
              <a:rPr lang="sv-SE" sz="1800" b="1" dirty="0" err="1">
                <a:solidFill>
                  <a:srgbClr val="FF0000"/>
                </a:solidFill>
              </a:rPr>
              <a:t>level</a:t>
            </a:r>
            <a:r>
              <a:rPr lang="sv-SE" sz="1800" b="1" dirty="0">
                <a:solidFill>
                  <a:srgbClr val="FF0000"/>
                </a:solidFill>
              </a:rPr>
              <a:t> </a:t>
            </a:r>
            <a:r>
              <a:rPr lang="sv-SE" sz="1800" b="1" dirty="0" err="1">
                <a:solidFill>
                  <a:srgbClr val="FF0000"/>
                </a:solidFill>
              </a:rPr>
              <a:t>of</a:t>
            </a:r>
            <a:r>
              <a:rPr lang="sv-SE" sz="1800" b="1" dirty="0">
                <a:solidFill>
                  <a:srgbClr val="FF0000"/>
                </a:solidFill>
              </a:rPr>
              <a:t> </a:t>
            </a:r>
            <a:r>
              <a:rPr lang="sv-SE" sz="1800" b="1" dirty="0" err="1">
                <a:solidFill>
                  <a:srgbClr val="FF0000"/>
                </a:solidFill>
              </a:rPr>
              <a:t>moose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601BD5-51EC-973F-2B17-B7E01ADF58DE}"/>
              </a:ext>
            </a:extLst>
          </p:cNvPr>
          <p:cNvSpPr txBox="1"/>
          <p:nvPr/>
        </p:nvSpPr>
        <p:spPr>
          <a:xfrm>
            <a:off x="7624618" y="5966691"/>
            <a:ext cx="27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 err="1">
                <a:solidFill>
                  <a:srgbClr val="00B0F0"/>
                </a:solidFill>
              </a:rPr>
              <a:t>hunting</a:t>
            </a:r>
            <a:r>
              <a:rPr lang="sv-SE" sz="1800" b="1" dirty="0">
                <a:solidFill>
                  <a:srgbClr val="00B0F0"/>
                </a:solidFill>
              </a:rPr>
              <a:t> </a:t>
            </a:r>
            <a:r>
              <a:rPr lang="sv-SE" sz="1800" b="1" dirty="0" err="1">
                <a:solidFill>
                  <a:srgbClr val="00B0F0"/>
                </a:solidFill>
              </a:rPr>
              <a:t>level</a:t>
            </a:r>
            <a:r>
              <a:rPr lang="sv-SE" sz="1800" b="1" dirty="0">
                <a:solidFill>
                  <a:srgbClr val="00B0F0"/>
                </a:solidFill>
              </a:rPr>
              <a:t> (</a:t>
            </a:r>
            <a:r>
              <a:rPr lang="sv-SE" sz="1800" b="1" dirty="0" err="1">
                <a:solidFill>
                  <a:srgbClr val="00B0F0"/>
                </a:solidFill>
              </a:rPr>
              <a:t>share</a:t>
            </a:r>
            <a:r>
              <a:rPr lang="sv-SE" sz="1800" b="1" dirty="0">
                <a:solidFill>
                  <a:srgbClr val="00B0F0"/>
                </a:solidFill>
              </a:rPr>
              <a:t> </a:t>
            </a:r>
            <a:r>
              <a:rPr lang="sv-SE" sz="1800" b="1" dirty="0" err="1">
                <a:solidFill>
                  <a:srgbClr val="00B0F0"/>
                </a:solidFill>
              </a:rPr>
              <a:t>of</a:t>
            </a:r>
            <a:r>
              <a:rPr lang="sv-SE" sz="1800" b="1" dirty="0">
                <a:solidFill>
                  <a:srgbClr val="00B0F0"/>
                </a:solidFill>
              </a:rPr>
              <a:t> population) </a:t>
            </a:r>
            <a:r>
              <a:rPr lang="sv-SE" sz="1800" b="1" dirty="0" err="1">
                <a:solidFill>
                  <a:srgbClr val="00B0F0"/>
                </a:solidFill>
              </a:rPr>
              <a:t>of</a:t>
            </a:r>
            <a:r>
              <a:rPr lang="sv-SE" sz="1800" b="1" dirty="0">
                <a:solidFill>
                  <a:srgbClr val="00B0F0"/>
                </a:solidFill>
              </a:rPr>
              <a:t> </a:t>
            </a:r>
            <a:r>
              <a:rPr lang="sv-SE" sz="1800" b="1" dirty="0" err="1">
                <a:solidFill>
                  <a:srgbClr val="00B0F0"/>
                </a:solidFill>
              </a:rPr>
              <a:t>wolf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19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A13AF-5F10-4AB5-B021-3451A522B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3" y="1625601"/>
            <a:ext cx="10138049" cy="3098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0F798-AE55-0A31-C782-5DB3BA95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80848D-39E4-94E0-A0BB-59E6423F710B}"/>
              </a:ext>
            </a:extLst>
          </p:cNvPr>
          <p:cNvCxnSpPr>
            <a:cxnSpLocks/>
          </p:cNvCxnSpPr>
          <p:nvPr/>
        </p:nvCxnSpPr>
        <p:spPr>
          <a:xfrm flipV="1">
            <a:off x="5329382" y="4433455"/>
            <a:ext cx="0" cy="120996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BC0A93-22E9-1C79-F00F-EDF127809C3F}"/>
              </a:ext>
            </a:extLst>
          </p:cNvPr>
          <p:cNvCxnSpPr>
            <a:cxnSpLocks/>
          </p:cNvCxnSpPr>
          <p:nvPr/>
        </p:nvCxnSpPr>
        <p:spPr>
          <a:xfrm flipH="1">
            <a:off x="3777673" y="1200727"/>
            <a:ext cx="1071418" cy="8128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46A728-6BC2-24F0-72C4-762E7421F666}"/>
              </a:ext>
            </a:extLst>
          </p:cNvPr>
          <p:cNvSpPr txBox="1"/>
          <p:nvPr/>
        </p:nvSpPr>
        <p:spPr>
          <a:xfrm>
            <a:off x="5052291" y="766618"/>
            <a:ext cx="42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Optimal </a:t>
            </a:r>
            <a:r>
              <a:rPr lang="sv-SE" sz="2400" b="1" dirty="0" err="1">
                <a:solidFill>
                  <a:srgbClr val="FF0000"/>
                </a:solidFill>
              </a:rPr>
              <a:t>hunting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level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of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moose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E51EE-A62F-6C6E-BAEF-9DDFC52CDADC}"/>
              </a:ext>
            </a:extLst>
          </p:cNvPr>
          <p:cNvSpPr txBox="1"/>
          <p:nvPr/>
        </p:nvSpPr>
        <p:spPr>
          <a:xfrm>
            <a:off x="2835564" y="5657273"/>
            <a:ext cx="696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00B0F0"/>
                </a:solidFill>
              </a:rPr>
              <a:t>Optimal </a:t>
            </a:r>
            <a:r>
              <a:rPr lang="sv-SE" sz="2400" b="1" dirty="0" err="1">
                <a:solidFill>
                  <a:srgbClr val="00B0F0"/>
                </a:solidFill>
              </a:rPr>
              <a:t>hunting</a:t>
            </a:r>
            <a:r>
              <a:rPr lang="sv-SE" sz="2400" b="1" dirty="0">
                <a:solidFill>
                  <a:srgbClr val="00B0F0"/>
                </a:solidFill>
              </a:rPr>
              <a:t> </a:t>
            </a:r>
            <a:r>
              <a:rPr lang="sv-SE" sz="2400" b="1" dirty="0" err="1">
                <a:solidFill>
                  <a:srgbClr val="00B0F0"/>
                </a:solidFill>
              </a:rPr>
              <a:t>level</a:t>
            </a:r>
            <a:r>
              <a:rPr lang="sv-SE" sz="2400" b="1" dirty="0">
                <a:solidFill>
                  <a:srgbClr val="00B0F0"/>
                </a:solidFill>
              </a:rPr>
              <a:t> (</a:t>
            </a:r>
            <a:r>
              <a:rPr lang="sv-SE" sz="2400" b="1" dirty="0" err="1">
                <a:solidFill>
                  <a:srgbClr val="00B0F0"/>
                </a:solidFill>
              </a:rPr>
              <a:t>share</a:t>
            </a:r>
            <a:r>
              <a:rPr lang="sv-SE" sz="2400" b="1" dirty="0">
                <a:solidFill>
                  <a:srgbClr val="00B0F0"/>
                </a:solidFill>
              </a:rPr>
              <a:t> </a:t>
            </a:r>
            <a:r>
              <a:rPr lang="sv-SE" sz="2400" b="1" dirty="0" err="1">
                <a:solidFill>
                  <a:srgbClr val="00B0F0"/>
                </a:solidFill>
              </a:rPr>
              <a:t>of</a:t>
            </a:r>
            <a:r>
              <a:rPr lang="sv-SE" sz="2400" b="1" dirty="0">
                <a:solidFill>
                  <a:srgbClr val="00B0F0"/>
                </a:solidFill>
              </a:rPr>
              <a:t> population) </a:t>
            </a:r>
            <a:r>
              <a:rPr lang="sv-SE" sz="2400" b="1" dirty="0" err="1">
                <a:solidFill>
                  <a:srgbClr val="00B0F0"/>
                </a:solidFill>
              </a:rPr>
              <a:t>of</a:t>
            </a:r>
            <a:r>
              <a:rPr lang="sv-SE" sz="2400" b="1" dirty="0">
                <a:solidFill>
                  <a:srgbClr val="00B0F0"/>
                </a:solidFill>
              </a:rPr>
              <a:t> </a:t>
            </a:r>
            <a:r>
              <a:rPr lang="sv-SE" sz="2400" b="1" dirty="0" err="1">
                <a:solidFill>
                  <a:srgbClr val="00B0F0"/>
                </a:solidFill>
              </a:rPr>
              <a:t>wolf</a:t>
            </a:r>
            <a:endParaRPr lang="en-US" sz="2400" b="1" dirty="0">
              <a:solidFill>
                <a:srgbClr val="00B0F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DE75FF-427D-734F-2C7F-9F6213ECC548}"/>
              </a:ext>
            </a:extLst>
          </p:cNvPr>
          <p:cNvCxnSpPr>
            <a:cxnSpLocks/>
          </p:cNvCxnSpPr>
          <p:nvPr/>
        </p:nvCxnSpPr>
        <p:spPr>
          <a:xfrm flipH="1">
            <a:off x="8063465" y="3586020"/>
            <a:ext cx="1235058" cy="30501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FEFB02-FF0D-BE79-55E1-B66541BC04F0}"/>
              </a:ext>
            </a:extLst>
          </p:cNvPr>
          <p:cNvCxnSpPr>
            <a:cxnSpLocks/>
          </p:cNvCxnSpPr>
          <p:nvPr/>
        </p:nvCxnSpPr>
        <p:spPr>
          <a:xfrm flipH="1" flipV="1">
            <a:off x="8063465" y="2906415"/>
            <a:ext cx="1193375" cy="6518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ABD86D-394A-9EA0-E461-A7F670439B24}"/>
              </a:ext>
            </a:extLst>
          </p:cNvPr>
          <p:cNvCxnSpPr>
            <a:cxnSpLocks/>
          </p:cNvCxnSpPr>
          <p:nvPr/>
        </p:nvCxnSpPr>
        <p:spPr>
          <a:xfrm flipH="1" flipV="1">
            <a:off x="6640945" y="2758209"/>
            <a:ext cx="2657578" cy="80010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EEEB49-791F-CFF8-1274-6C6425F76D44}"/>
              </a:ext>
            </a:extLst>
          </p:cNvPr>
          <p:cNvCxnSpPr>
            <a:cxnSpLocks/>
          </p:cNvCxnSpPr>
          <p:nvPr/>
        </p:nvCxnSpPr>
        <p:spPr>
          <a:xfrm flipH="1" flipV="1">
            <a:off x="5293242" y="2740893"/>
            <a:ext cx="4005281" cy="83127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C6BD039-3F0E-90B0-7A46-6119F2989426}"/>
              </a:ext>
            </a:extLst>
          </p:cNvPr>
          <p:cNvSpPr txBox="1"/>
          <p:nvPr/>
        </p:nvSpPr>
        <p:spPr>
          <a:xfrm>
            <a:off x="9298523" y="3176579"/>
            <a:ext cx="2138406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00B050"/>
                </a:solidFill>
              </a:rPr>
              <a:t>Functions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b="1" dirty="0" err="1">
                <a:solidFill>
                  <a:srgbClr val="00B050"/>
                </a:solidFill>
              </a:rPr>
              <a:t>of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b="1" dirty="0" err="1">
                <a:solidFill>
                  <a:srgbClr val="00B050"/>
                </a:solidFill>
              </a:rPr>
              <a:t>several</a:t>
            </a:r>
            <a:r>
              <a:rPr lang="sv-SE" b="1" dirty="0">
                <a:solidFill>
                  <a:srgbClr val="00B050"/>
                </a:solidFill>
              </a:rPr>
              <a:t> </a:t>
            </a:r>
          </a:p>
          <a:p>
            <a:r>
              <a:rPr lang="sv-SE" b="1" dirty="0">
                <a:solidFill>
                  <a:srgbClr val="00B050"/>
                </a:solidFill>
              </a:rPr>
              <a:t>parameters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08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661D-A463-016A-AF35-425B45B5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034"/>
            <a:ext cx="10515600" cy="1325563"/>
          </a:xfrm>
        </p:spPr>
        <p:txBody>
          <a:bodyPr/>
          <a:lstStyle/>
          <a:p>
            <a:r>
              <a:rPr lang="sv-SE" sz="4400" b="1" dirty="0" err="1"/>
              <a:t>Stochastic</a:t>
            </a:r>
            <a:r>
              <a:rPr lang="sv-SE" sz="4400" b="1" dirty="0"/>
              <a:t> </a:t>
            </a:r>
            <a:r>
              <a:rPr lang="sv-SE" sz="4400" b="1" dirty="0" err="1"/>
              <a:t>dynamic</a:t>
            </a:r>
            <a:r>
              <a:rPr lang="sv-SE" sz="4400" b="1" dirty="0"/>
              <a:t> </a:t>
            </a:r>
            <a:r>
              <a:rPr lang="sv-SE" sz="4400" b="1" dirty="0" err="1"/>
              <a:t>programming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80E87-24BC-679F-7E1D-D0B659C372D6}"/>
              </a:ext>
            </a:extLst>
          </p:cNvPr>
          <p:cNvSpPr txBox="1"/>
          <p:nvPr/>
        </p:nvSpPr>
        <p:spPr>
          <a:xfrm>
            <a:off x="838200" y="3081867"/>
            <a:ext cx="101684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Adaptive mobile firefighting resources, stochastic dynamic optimization of international cooperation,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International Robotics &amp; Automation Journal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Volume 6, Issue 4, 2020, pages 150-155.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https://medcraveonline.com/IRATJ/IRATJ-06-00213.pdf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E8908-C428-837C-486A-2CDB3A0D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3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5AA70-7B31-04EB-9FA3-A0487ADC6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618"/>
            <a:ext cx="12192000" cy="50442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F6032A-32EC-5980-A2D6-3890EDFB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30E76-5452-483A-8AF1-2A7FE432EEA3}"/>
              </a:ext>
            </a:extLst>
          </p:cNvPr>
          <p:cNvSpPr txBox="1"/>
          <p:nvPr/>
        </p:nvSpPr>
        <p:spPr>
          <a:xfrm>
            <a:off x="2643933" y="711200"/>
            <a:ext cx="6904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Average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burned</a:t>
            </a:r>
            <a:r>
              <a:rPr lang="sv-SE" sz="2400" b="1" dirty="0">
                <a:solidFill>
                  <a:srgbClr val="FF0000"/>
                </a:solidFill>
              </a:rPr>
              <a:t> areas per </a:t>
            </a:r>
            <a:r>
              <a:rPr lang="sv-SE" sz="2400" b="1" dirty="0" err="1">
                <a:solidFill>
                  <a:srgbClr val="FF0000"/>
                </a:solidFill>
              </a:rPr>
              <a:t>year</a:t>
            </a:r>
            <a:r>
              <a:rPr lang="sv-SE" sz="2400" b="1" dirty="0">
                <a:solidFill>
                  <a:srgbClr val="FF0000"/>
                </a:solidFill>
              </a:rPr>
              <a:t>, in different </a:t>
            </a:r>
            <a:r>
              <a:rPr lang="sv-SE" sz="2400" b="1" dirty="0" err="1">
                <a:solidFill>
                  <a:srgbClr val="FF0000"/>
                </a:solidFill>
              </a:rPr>
              <a:t>countries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6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E45D1-9E27-D2C7-21D7-6E9BA8BC5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80"/>
            <a:ext cx="12192000" cy="41157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131720-EB40-30B9-4E34-7C366FBB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AEE16-DFDD-3F09-892C-95C4A54E60B2}"/>
              </a:ext>
            </a:extLst>
          </p:cNvPr>
          <p:cNvSpPr txBox="1"/>
          <p:nvPr/>
        </p:nvSpPr>
        <p:spPr>
          <a:xfrm>
            <a:off x="1676400" y="575694"/>
            <a:ext cx="88392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</a:rPr>
              <a:t>Correlations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of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burned</a:t>
            </a:r>
            <a:r>
              <a:rPr lang="sv-SE" sz="2400" b="1" dirty="0">
                <a:solidFill>
                  <a:srgbClr val="0070C0"/>
                </a:solidFill>
              </a:rPr>
              <a:t> areas per </a:t>
            </a:r>
            <a:r>
              <a:rPr lang="sv-SE" sz="2400" b="1" dirty="0" err="1">
                <a:solidFill>
                  <a:srgbClr val="0070C0"/>
                </a:solidFill>
              </a:rPr>
              <a:t>year</a:t>
            </a:r>
            <a:r>
              <a:rPr lang="sv-SE" sz="2400" b="1" dirty="0">
                <a:solidFill>
                  <a:srgbClr val="0070C0"/>
                </a:solidFill>
              </a:rPr>
              <a:t>, </a:t>
            </a:r>
            <a:r>
              <a:rPr lang="sv-SE" sz="2400" b="1" dirty="0" err="1">
                <a:solidFill>
                  <a:srgbClr val="0070C0"/>
                </a:solidFill>
              </a:rPr>
              <a:t>between</a:t>
            </a:r>
            <a:r>
              <a:rPr lang="sv-SE" sz="2400" b="1" dirty="0">
                <a:solidFill>
                  <a:srgbClr val="0070C0"/>
                </a:solidFill>
              </a:rPr>
              <a:t> different </a:t>
            </a:r>
            <a:r>
              <a:rPr lang="sv-SE" sz="2400" b="1" dirty="0" err="1">
                <a:solidFill>
                  <a:srgbClr val="0070C0"/>
                </a:solidFill>
              </a:rPr>
              <a:t>countries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5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CE2C51-BE11-5607-101A-13113B515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932"/>
            <a:ext cx="12192000" cy="50736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652F4-4AAC-4118-1CA0-89FD6D80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199D4-F6ED-B093-C0FE-BF817A4FC8D8}"/>
              </a:ext>
            </a:extLst>
          </p:cNvPr>
          <p:cNvSpPr txBox="1"/>
          <p:nvPr/>
        </p:nvSpPr>
        <p:spPr>
          <a:xfrm>
            <a:off x="2110509" y="451663"/>
            <a:ext cx="878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Stochastic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dynamic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programming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determines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how</a:t>
            </a:r>
            <a:r>
              <a:rPr lang="sv-SE" sz="2400" b="1" dirty="0">
                <a:solidFill>
                  <a:srgbClr val="FF0000"/>
                </a:solidFill>
              </a:rPr>
              <a:t> to </a:t>
            </a:r>
            <a:r>
              <a:rPr lang="sv-SE" sz="2400" b="1" dirty="0" err="1">
                <a:solidFill>
                  <a:srgbClr val="FF0000"/>
                </a:solidFill>
              </a:rPr>
              <a:t>optimally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distribute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water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bombing</a:t>
            </a:r>
            <a:r>
              <a:rPr lang="sv-SE" sz="2400" b="1" dirty="0">
                <a:solidFill>
                  <a:srgbClr val="FF0000"/>
                </a:solidFill>
              </a:rPr>
              <a:t> air planes </a:t>
            </a:r>
            <a:r>
              <a:rPr lang="sv-SE" sz="2400" b="1" dirty="0" err="1">
                <a:solidFill>
                  <a:srgbClr val="FF0000"/>
                </a:solidFill>
              </a:rPr>
              <a:t>between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countries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9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4314-FF9C-FFDA-5325-909B57CC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Stochastic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optimal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theory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b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Stochastic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differential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etc.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035CF-C54C-7981-59C4-13FEC7CBE668}"/>
              </a:ext>
            </a:extLst>
          </p:cNvPr>
          <p:cNvSpPr txBox="1"/>
          <p:nvPr/>
        </p:nvSpPr>
        <p:spPr>
          <a:xfrm>
            <a:off x="609600" y="2252133"/>
            <a:ext cx="10744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Optimal Stochastic Control in Continuous Time with Wiener Processes: General Results and Applications to Optimal Wildlife Management,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Iranian Journal of Operations Research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8, No. 2, 2017, pp. 58-67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http://iors.ir/journal/article-1-541-en.pdf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73AEE6-63DA-4501-7481-CE64731C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0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9BC6F-1323-CC69-6DA4-DD7D1411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313C5-F1D4-CD98-E980-7D398566D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175"/>
            <a:ext cx="12192000" cy="59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1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ADF981-8B57-CD7A-E91F-42137DE0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F4BD7-3903-BEBC-30D0-4D06BCDE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84"/>
            <a:ext cx="12111759" cy="58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8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814499-078D-BD18-C256-EC695AF0C9E1}"/>
              </a:ext>
            </a:extLst>
          </p:cNvPr>
          <p:cNvSpPr txBox="1"/>
          <p:nvPr/>
        </p:nvSpPr>
        <p:spPr>
          <a:xfrm>
            <a:off x="876300" y="1667952"/>
            <a:ext cx="85963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[1] Lohmander, P., Optimal Stochastic Control in Continuous Time with Wiener Processes: General Results and Applications to Optimal Wildlife Management,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Iranian Journal of Operations Research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Vol. 8, No. 2, 2017, pp. 58-67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http://iors.ir/journal/article-1-541-en.pdf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http://www.Lohmander.com/PL_IJOR_2017.pdf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2E92C-D81D-DE6E-5C62-6AFC089592CE}"/>
              </a:ext>
            </a:extLst>
          </p:cNvPr>
          <p:cNvSpPr txBox="1"/>
          <p:nvPr/>
        </p:nvSpPr>
        <p:spPr>
          <a:xfrm>
            <a:off x="876300" y="3721791"/>
            <a:ext cx="891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[2] Lohmander, P., Control function optimization for stochastic continuous cover forest management,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International Robotics and Automation Journal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2019;5(2), pages 85-89.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4"/>
              </a:rPr>
              <a:t>https://medcraveonline.com/IRATJ/IRATJ-05-00178.pdf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C3DDA-4D66-1932-DA62-B2385B0B1775}"/>
              </a:ext>
            </a:extLst>
          </p:cNvPr>
          <p:cNvSpPr txBox="1"/>
          <p:nvPr/>
        </p:nvSpPr>
        <p:spPr>
          <a:xfrm>
            <a:off x="876300" y="4944634"/>
            <a:ext cx="77962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[3] Lohmander, P., Market Adaptive Control Function Optimization in Continuous Cover Forest Management,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Iranian Journal of Management Studies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Article 1, Volume 12, Issue 3, Summer 2019, Page 335-361. DOI: 10.22059/IJMS.2019.267204.673348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5"/>
              </a:rPr>
              <a:t>https://ijms.ut.ac.ir/article_71443.html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3F5EC-82D9-F85D-191D-E0E020B2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03ED9-9B4E-44BB-95E5-005CF102B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6313D-60E2-A3CE-8188-8E54EE19EAB5}"/>
              </a:ext>
            </a:extLst>
          </p:cNvPr>
          <p:cNvSpPr txBox="1"/>
          <p:nvPr/>
        </p:nvSpPr>
        <p:spPr>
          <a:xfrm>
            <a:off x="876300" y="364034"/>
            <a:ext cx="79037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Updated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references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with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links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42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37B59-6ADF-855B-A514-A260F953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C91AF-FCB6-536D-0A41-2FE5D4C6E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830"/>
            <a:ext cx="12192000" cy="38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68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30D8A-092F-D700-3384-02122513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78E33-3B20-A75E-F9BB-5DD09A15B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783"/>
            <a:ext cx="12192000" cy="22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7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40AF3-1777-B009-0685-25AFAE68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7182B-C517-6AA2-3852-DC3552926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0" y="-136525"/>
            <a:ext cx="10947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72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D462-87B0-617A-E2CA-17DA60BE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525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Stochastic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simulation + </a:t>
            </a:r>
            <a:b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parameters via enumeration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66DD8-240A-4A91-10FB-0FDE3DE050B0}"/>
              </a:ext>
            </a:extLst>
          </p:cNvPr>
          <p:cNvSpPr txBox="1"/>
          <p:nvPr/>
        </p:nvSpPr>
        <p:spPr>
          <a:xfrm>
            <a:off x="838200" y="3231068"/>
            <a:ext cx="103208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Optimal Adaptive Integer Pulse Control of Stochastic Nonlinear Systems: Application to the Wolf-Moose Predator Prey System,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Asian Journal of Statistical Sciences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1(1), 2021, pages 23-38. 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https://www.arfjournals.com/ajss/issue/105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46D7-DA32-1D9A-669F-B14557A8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31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FFF7A-2E9F-6545-03C4-A5E9377F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B395C-4384-77F4-C1EB-36DE823D3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4" y="405505"/>
            <a:ext cx="10861031" cy="64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57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AE036A-A2F6-8BEC-A3F0-17361B6F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7880D-4055-3244-3AFF-D8986CB83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2192000" cy="66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39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3259C-D318-7A43-E008-E007670E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2B4EC-3817-054B-D031-A8FC61355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462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39BE4E3-D5FF-4E7A-7E60-776D25AC5D58}"/>
              </a:ext>
            </a:extLst>
          </p:cNvPr>
          <p:cNvSpPr/>
          <p:nvPr/>
        </p:nvSpPr>
        <p:spPr>
          <a:xfrm flipH="1">
            <a:off x="7218217" y="1394691"/>
            <a:ext cx="2516910" cy="711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6D0E1A6-53B1-E34E-DF18-204A97DBAC0C}"/>
              </a:ext>
            </a:extLst>
          </p:cNvPr>
          <p:cNvSpPr/>
          <p:nvPr/>
        </p:nvSpPr>
        <p:spPr>
          <a:xfrm flipH="1">
            <a:off x="7218217" y="2313709"/>
            <a:ext cx="2516910" cy="711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2664A-DC9B-5124-6953-97045D7B8F2C}"/>
              </a:ext>
            </a:extLst>
          </p:cNvPr>
          <p:cNvSpPr txBox="1"/>
          <p:nvPr/>
        </p:nvSpPr>
        <p:spPr>
          <a:xfrm>
            <a:off x="9982200" y="151945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With</a:t>
            </a:r>
            <a:r>
              <a:rPr lang="sv-SE" sz="2400" b="1" dirty="0">
                <a:solidFill>
                  <a:srgbClr val="FF0000"/>
                </a:solidFill>
              </a:rPr>
              <a:t> risk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768AC-0B2E-68D9-7385-85D470D99EC9}"/>
              </a:ext>
            </a:extLst>
          </p:cNvPr>
          <p:cNvSpPr txBox="1"/>
          <p:nvPr/>
        </p:nvSpPr>
        <p:spPr>
          <a:xfrm>
            <a:off x="9982200" y="2438476"/>
            <a:ext cx="185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</a:rPr>
              <a:t>Without</a:t>
            </a:r>
            <a:r>
              <a:rPr lang="sv-SE" sz="2400" b="1" dirty="0">
                <a:solidFill>
                  <a:srgbClr val="0070C0"/>
                </a:solidFill>
              </a:rPr>
              <a:t> risk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42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AAFF-9E1A-B806-1E66-A4504492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4" y="2766218"/>
            <a:ext cx="4563533" cy="132556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Stochastic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simulation + </a:t>
            </a:r>
            <a:b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Nonlinear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approximation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b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Analytical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parameters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10A5E-3916-07F9-70A7-48236A48A9A3}"/>
              </a:ext>
            </a:extLst>
          </p:cNvPr>
          <p:cNvSpPr txBox="1"/>
          <p:nvPr/>
        </p:nvSpPr>
        <p:spPr>
          <a:xfrm>
            <a:off x="5367867" y="585043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Control function optimization for stochastic continuous cover forest management,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International Robotics and Automation Journal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2019;5(2), pages 85-89.</a:t>
            </a:r>
            <a:b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https://medcraveonline.com/IRATJ/IRATJ-05-00178.pdf</a:t>
            </a:r>
            <a:endParaRPr lang="en-US" sz="1800" dirty="0"/>
          </a:p>
          <a:p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Market Adaptive Control Function Optimization in Continuous Cover Forest Management,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Iranian Journal of Management Studies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Article 1, Volume 12, Issue 3, Summer 2019, Page 335-361. DOI: 10.22059/IJMS.2019.267204.673348</a:t>
            </a:r>
            <a:b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https://ijms.ut.ac.ir/article_71443.html</a:t>
            </a:r>
            <a:endParaRPr lang="en-US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Fagerberg, N., Statistics and Mathematics of General Control Function Optimization for Continuous Cover Forestry, with a Swedish Case Study based on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Picea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abies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Asian Journal of Statistical Sciences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2, No-1, (2022), pp. 01-35. </a:t>
            </a:r>
          </a:p>
          <a:p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https://www.arfjournals.com/ajss/issue/169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603BE-9938-946D-65DB-107F2E88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2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96A75-F237-3B49-F461-9F49E4BA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043AD-C30D-D85A-5007-ED8D77313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0" y="0"/>
            <a:ext cx="10870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5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B4345-BDA8-5E9F-4453-89322677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63D88-B2F1-F9B3-DA87-CE21A4E7C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73"/>
            <a:ext cx="12192000" cy="66649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7577D0-F2EE-1A76-401B-984D66B89E81}"/>
              </a:ext>
            </a:extLst>
          </p:cNvPr>
          <p:cNvSpPr/>
          <p:nvPr/>
        </p:nvSpPr>
        <p:spPr>
          <a:xfrm>
            <a:off x="1025237" y="182707"/>
            <a:ext cx="3472872" cy="221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3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809187-CEA7-259F-8104-6880E502B493}"/>
              </a:ext>
            </a:extLst>
          </p:cNvPr>
          <p:cNvSpPr txBox="1"/>
          <p:nvPr/>
        </p:nvSpPr>
        <p:spPr>
          <a:xfrm>
            <a:off x="1174750" y="927438"/>
            <a:ext cx="91551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[4] Lohmander, P., Adaptive mobile firefighting resources, stochastic dynamic optimization of international cooperation,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International Robotics &amp; Automation Journal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 Volume 6, Issue 4, 2020, pages 150-155.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https://medcraveonline.com/IRATJ/IRATJ-06-00213.pdf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059EF-7BA8-38B6-68D1-F7E42C9A7DB3}"/>
              </a:ext>
            </a:extLst>
          </p:cNvPr>
          <p:cNvSpPr txBox="1"/>
          <p:nvPr/>
        </p:nvSpPr>
        <p:spPr>
          <a:xfrm>
            <a:off x="1174750" y="2576713"/>
            <a:ext cx="9300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[5] Lohmander, P., Dynamics, stability and sustainable optimal control in wolf-moose systems,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International Robotics &amp; Automation Journal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 Volume 7, Issue 1, 2021, pages 24-33.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https://medcraveonline.com/IRATJ/IRATJ-07-00223.pdf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0442F-1532-1C50-5069-25DED5801508}"/>
              </a:ext>
            </a:extLst>
          </p:cNvPr>
          <p:cNvSpPr txBox="1"/>
          <p:nvPr/>
        </p:nvSpPr>
        <p:spPr>
          <a:xfrm>
            <a:off x="1174750" y="4225988"/>
            <a:ext cx="8200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[6] Lohmander, P., Optimization of forestry, infrastructure and fire management, 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Caspian Journal of Environmental Sciences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Vol. 19 No. 2 pp. 287-316, 2021.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4"/>
              </a:rPr>
              <a:t>https://cjes.guilan.ac.ir/article_4746_197fe867639c4cc5e317b63f9f9d370b.pdf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FAFA4A-6662-5A33-4F0E-A3091D66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03ED9-9B4E-44BB-95E5-005CF102B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22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DEEA83-5368-1135-C92E-059DA741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531A8-A53D-E78D-2F8E-02C9023E2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57"/>
            <a:ext cx="12192000" cy="56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35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A9F3A-2985-C630-64B8-CBB5D2D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689DE-19EC-3BF4-E25D-B1AF78D6E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93"/>
            <a:ext cx="12192000" cy="65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12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4959AF-AA82-D7C9-4098-6093E344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1100C-45FE-C13E-5814-C20269AC0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10"/>
            <a:ext cx="12192000" cy="66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59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D-9CAA-9E28-D838-D2A564714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b="1" i="1" dirty="0">
                <a:solidFill>
                  <a:srgbClr val="FF0000"/>
                </a:solidFill>
              </a:rPr>
              <a:t>World develops rapidly, and unpredictably</a:t>
            </a:r>
            <a:r>
              <a:rPr lang="en-US" dirty="0"/>
              <a:t>, in many ways.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This is true in large and small scales.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In order to </a:t>
            </a:r>
            <a:r>
              <a:rPr lang="en-US" b="1" i="1" dirty="0">
                <a:solidFill>
                  <a:srgbClr val="FF0000"/>
                </a:solidFill>
              </a:rPr>
              <a:t>decide what to do </a:t>
            </a:r>
            <a:r>
              <a:rPr lang="en-US" dirty="0"/>
              <a:t>in order to </a:t>
            </a:r>
            <a:r>
              <a:rPr lang="en-US" b="1" i="1" dirty="0">
                <a:solidFill>
                  <a:srgbClr val="0070C0"/>
                </a:solidFill>
              </a:rPr>
              <a:t>manage some system or organization in the best way</a:t>
            </a:r>
            <a:r>
              <a:rPr lang="en-US" dirty="0"/>
              <a:t>, it is necessary to apply some method that can optimize decisions that are rational under such conditions.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99481-1272-4536-7479-DD88C67B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EA946-E601-A61C-9F17-0CF002B09E85}"/>
              </a:ext>
            </a:extLst>
          </p:cNvPr>
          <p:cNvSpPr txBox="1"/>
          <p:nvPr/>
        </p:nvSpPr>
        <p:spPr>
          <a:xfrm>
            <a:off x="838200" y="681037"/>
            <a:ext cx="459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</a:rPr>
              <a:t>CONCLUSIONS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90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D-9CAA-9E28-D838-D2A56471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043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This field is denoted </a:t>
            </a:r>
            <a:r>
              <a:rPr lang="en-US" b="1" dirty="0">
                <a:solidFill>
                  <a:srgbClr val="FF0000"/>
                </a:solidFill>
              </a:rPr>
              <a:t>adaptive optimization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Adaptive control decisions can be determined via </a:t>
            </a:r>
            <a:r>
              <a:rPr lang="en-US" b="1" i="1" dirty="0">
                <a:solidFill>
                  <a:srgbClr val="0070C0"/>
                </a:solidFill>
              </a:rPr>
              <a:t>different methods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methods are more useful in some </a:t>
            </a:r>
            <a:r>
              <a:rPr lang="en-US" b="1" dirty="0">
                <a:solidFill>
                  <a:srgbClr val="FF0000"/>
                </a:solidFill>
              </a:rPr>
              <a:t>situation</a:t>
            </a:r>
            <a:r>
              <a:rPr lang="en-US" dirty="0"/>
              <a:t>(s) and less useful, or more difficult to apply, in other cases.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268914-1BEB-C2E3-B0C2-BB539E97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72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D-9CAA-9E28-D838-D2A56471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117907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Now, we have seen a number of </a:t>
            </a:r>
            <a:r>
              <a:rPr lang="en-US" b="1" i="1" dirty="0">
                <a:solidFill>
                  <a:srgbClr val="FF0000"/>
                </a:solidFill>
              </a:rPr>
              <a:t>real world problems</a:t>
            </a:r>
            <a:r>
              <a:rPr lang="en-US" b="1" i="1" dirty="0"/>
              <a:t> </a:t>
            </a:r>
            <a:r>
              <a:rPr lang="en-US" dirty="0"/>
              <a:t>and investigated how </a:t>
            </a:r>
            <a:r>
              <a:rPr lang="en-US" b="1" i="1" dirty="0">
                <a:solidFill>
                  <a:srgbClr val="0070C0"/>
                </a:solidFill>
              </a:rPr>
              <a:t>rational adaptive decisions could be obtained via alternative optimization methods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These adaptive decision problems have recently been optimized with alternative mathematical methods and </a:t>
            </a:r>
            <a:r>
              <a:rPr lang="en-US" b="1" dirty="0"/>
              <a:t>published in </a:t>
            </a:r>
            <a:r>
              <a:rPr lang="en-US" b="1" dirty="0">
                <a:solidFill>
                  <a:srgbClr val="FF0000"/>
                </a:solidFill>
              </a:rPr>
              <a:t>eight open access articles</a:t>
            </a:r>
            <a:r>
              <a:rPr lang="en-US" b="1" dirty="0"/>
              <a:t> in different international journals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These articles are </a:t>
            </a:r>
            <a:r>
              <a:rPr lang="en-US" b="1" dirty="0"/>
              <a:t>available via the included links.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THANK YOU FOR YOUR TIME!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CD690-F97E-4679-6A53-FD3A4114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5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D267-A4D7-A1F7-D6BA-37ABAD962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129" y="118926"/>
            <a:ext cx="5662255" cy="23876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Mathematical Methods for Optimization of Adaptive Control Decisions under Risk with CCF and other Applications</a:t>
            </a:r>
            <a:br>
              <a:rPr lang="en-US" sz="3100" b="1" i="1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1600" b="1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by</a:t>
            </a:r>
            <a:r>
              <a:rPr lang="en-US" sz="3200" b="1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3200" b="1" i="1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Prof Dr </a:t>
            </a:r>
            <a:r>
              <a:rPr lang="en-US" sz="32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Peter Lohmander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DAB31-56E3-C8B1-912C-E1660A40B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9" y="2663301"/>
            <a:ext cx="5662255" cy="419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DC265-4E2A-3C1E-4DF4-34E22E64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84" y="261801"/>
            <a:ext cx="4670139" cy="6596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6436-0CD2-464F-7FF0-2975B99F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03ED9-9B4E-44BB-95E5-005CF102B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C5235-AD08-B04F-7BA4-2A33461E56B3}"/>
              </a:ext>
            </a:extLst>
          </p:cNvPr>
          <p:cNvSpPr txBox="1"/>
          <p:nvPr/>
        </p:nvSpPr>
        <p:spPr>
          <a:xfrm rot="16200000">
            <a:off x="10557162" y="5335904"/>
            <a:ext cx="240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Peter@Lohmander.com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24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B04379-8D4F-5BED-4647-7816E3128308}"/>
              </a:ext>
            </a:extLst>
          </p:cNvPr>
          <p:cNvSpPr txBox="1"/>
          <p:nvPr/>
        </p:nvSpPr>
        <p:spPr>
          <a:xfrm>
            <a:off x="820737" y="1380262"/>
            <a:ext cx="92090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[7] Lohmander, P., Optimal Adaptive Integer Pulse Control of Stochastic Nonlinear Systems: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Application to the Wolf-Moose Predator Prey System,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Asian Journal of Statistical Sciences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1(1), 2021, pages 23-38.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https://www.arfjournals.com/ajss/issue/105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0D310-6E5D-99C0-8EAB-60C8EE5EAFF5}"/>
              </a:ext>
            </a:extLst>
          </p:cNvPr>
          <p:cNvSpPr txBox="1"/>
          <p:nvPr/>
        </p:nvSpPr>
        <p:spPr>
          <a:xfrm>
            <a:off x="820737" y="3016598"/>
            <a:ext cx="94063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[8] Lohmander, P., Fagerberg, N., Statistics and Mathematics of General Control Function Optimization for Continuous Cover Forestry, with a Swedish Case Study based 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Picea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abies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Asian Journal of Statistical Sciences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Vol. 2, No-1, (2022), pp. 01-35.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https://www.arfjournals.com/ajss/issue/169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9586B-5D2A-B125-E59E-976AE2DE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03ED9-9B4E-44BB-95E5-005CF102B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3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D-9CAA-9E28-D838-D2A564714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b="1" i="1" dirty="0">
                <a:solidFill>
                  <a:srgbClr val="FF0000"/>
                </a:solidFill>
              </a:rPr>
              <a:t>World develops rapidly, and unpredictably</a:t>
            </a:r>
            <a:r>
              <a:rPr lang="en-US" dirty="0"/>
              <a:t>, in many ways.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This is true in large and small scales.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In order to </a:t>
            </a:r>
            <a:r>
              <a:rPr lang="en-US" b="1" i="1" dirty="0">
                <a:solidFill>
                  <a:srgbClr val="FF0000"/>
                </a:solidFill>
              </a:rPr>
              <a:t>decide what to do </a:t>
            </a:r>
            <a:r>
              <a:rPr lang="en-US" dirty="0"/>
              <a:t>in order to </a:t>
            </a:r>
            <a:r>
              <a:rPr lang="en-US" b="1" i="1" dirty="0">
                <a:solidFill>
                  <a:srgbClr val="0070C0"/>
                </a:solidFill>
              </a:rPr>
              <a:t>manage some system or organization in the best way</a:t>
            </a:r>
            <a:r>
              <a:rPr lang="en-US" dirty="0"/>
              <a:t>, it is necessary to apply some method that can optimize decisions that are rational under such conditions.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99481-1272-4536-7479-DD88C67B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D-9CAA-9E28-D838-D2A56471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043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This field is denoted </a:t>
            </a:r>
            <a:r>
              <a:rPr lang="en-US" b="1" dirty="0">
                <a:solidFill>
                  <a:srgbClr val="FF0000"/>
                </a:solidFill>
              </a:rPr>
              <a:t>adaptive optimization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Adaptive control decisions can be determined via </a:t>
            </a:r>
            <a:r>
              <a:rPr lang="en-US" b="1" i="1" dirty="0">
                <a:solidFill>
                  <a:srgbClr val="0070C0"/>
                </a:solidFill>
              </a:rPr>
              <a:t>different methods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methods are more useful in some </a:t>
            </a:r>
            <a:r>
              <a:rPr lang="en-US" b="1" dirty="0">
                <a:solidFill>
                  <a:srgbClr val="FF0000"/>
                </a:solidFill>
              </a:rPr>
              <a:t>situation</a:t>
            </a:r>
            <a:r>
              <a:rPr lang="en-US" dirty="0"/>
              <a:t>(s) and less useful, or more difficult to apply, in other cases.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268914-1BEB-C2E3-B0C2-BB539E97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D-9CAA-9E28-D838-D2A56471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117907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keynote presentation will present a number of </a:t>
            </a:r>
            <a:r>
              <a:rPr lang="en-US" b="1" i="1" dirty="0">
                <a:solidFill>
                  <a:srgbClr val="FF0000"/>
                </a:solidFill>
              </a:rPr>
              <a:t>real world problems</a:t>
            </a:r>
            <a:r>
              <a:rPr lang="en-US" b="1" i="1" dirty="0"/>
              <a:t> </a:t>
            </a:r>
            <a:r>
              <a:rPr lang="en-US" dirty="0"/>
              <a:t>and investigate how </a:t>
            </a:r>
            <a:r>
              <a:rPr lang="en-US" b="1" i="1" dirty="0">
                <a:solidFill>
                  <a:srgbClr val="0070C0"/>
                </a:solidFill>
              </a:rPr>
              <a:t>rational adaptive decisions can be obtained via alternative optimization methods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These adaptive decision problems have recently been optimized with alternative mathematical methods and </a:t>
            </a:r>
            <a:r>
              <a:rPr lang="en-US" b="1" dirty="0"/>
              <a:t>published in </a:t>
            </a:r>
            <a:r>
              <a:rPr lang="en-US" b="1" dirty="0">
                <a:solidFill>
                  <a:srgbClr val="FF0000"/>
                </a:solidFill>
              </a:rPr>
              <a:t>eight open access articles</a:t>
            </a:r>
            <a:r>
              <a:rPr lang="en-US" b="1" dirty="0"/>
              <a:t> in different international journals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These articles are </a:t>
            </a:r>
            <a:r>
              <a:rPr lang="en-US" b="1" dirty="0"/>
              <a:t>available via the included links </a:t>
            </a:r>
            <a:r>
              <a:rPr lang="en-US" dirty="0"/>
              <a:t>and serve as a more detailed background to the presentation.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CD690-F97E-4679-6A53-FD3A4114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D-9CAA-9E28-D838-D2A56471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63" y="0"/>
            <a:ext cx="10372435" cy="6857999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The approaches include analytical and numerical methods, such 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Discrete stochastic dynamic programming.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Continuous stochastic optimal control theory.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Optimization of continuous control functions in combination with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stochastic system simulation.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Integer pulse control of stochastic nonlinear systems.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57B9D-8F97-4745-604A-94233507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3ED9-9B4E-44BB-95E5-005CF102BF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2032</Words>
  <Application>Microsoft Office PowerPoint</Application>
  <PresentationFormat>Widescreen</PresentationFormat>
  <Paragraphs>200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Arial Rounded MT Bold</vt:lpstr>
      <vt:lpstr>Calibri</vt:lpstr>
      <vt:lpstr>Calibri Light</vt:lpstr>
      <vt:lpstr>Times New Roman</vt:lpstr>
      <vt:lpstr>Office Theme</vt:lpstr>
      <vt:lpstr>Mathematical Methods for Optimization of Adaptive Control Decisions under Risk with CCF and other Applications by  Prof Dr Peter Lohmander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Analytical optimization of general function model  </vt:lpstr>
      <vt:lpstr>Illustration of some sequences of equations:</vt:lpstr>
      <vt:lpstr>PowerPoint Presentation</vt:lpstr>
      <vt:lpstr>PowerPoint Presentation</vt:lpstr>
      <vt:lpstr>Analytical optimization of dynamic system  equilibrium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Stochastic dynamic programming </vt:lpstr>
      <vt:lpstr>PowerPoint Presentation</vt:lpstr>
      <vt:lpstr>PowerPoint Presentation</vt:lpstr>
      <vt:lpstr>PowerPoint Presentation</vt:lpstr>
      <vt:lpstr>Stochastic optimal control theory,  Stochastic differential equation etc.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Stochastic simulation +  Optimization of discrete control function parameters via enumeration </vt:lpstr>
      <vt:lpstr>PowerPoint Presentation</vt:lpstr>
      <vt:lpstr>PowerPoint Presentation</vt:lpstr>
      <vt:lpstr>PowerPoint Presentation</vt:lpstr>
      <vt:lpstr>Stochastic simulation +  Nonlinear approximation of objective function +  Analytical optimization of control function  parameters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Mathematical Methods for Optimization of Adaptive Control Decisions under Risk with CCF and other Applications by  Prof Dr Peter Lohmander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Methods for Optimization of Adaptive Control Decisions under Risk with CCF and other Applications by  Peter Lohmander</dc:title>
  <dc:creator>Peter Lohmander</dc:creator>
  <cp:lastModifiedBy>Peter Lohmander</cp:lastModifiedBy>
  <cp:revision>45</cp:revision>
  <dcterms:created xsi:type="dcterms:W3CDTF">2022-11-01T10:12:21Z</dcterms:created>
  <dcterms:modified xsi:type="dcterms:W3CDTF">2022-11-03T00:17:19Z</dcterms:modified>
</cp:coreProperties>
</file>