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1"/>
  </p:notesMasterIdLst>
  <p:sldIdLst>
    <p:sldId id="334" r:id="rId4"/>
    <p:sldId id="336" r:id="rId5"/>
    <p:sldId id="338" r:id="rId6"/>
    <p:sldId id="337" r:id="rId7"/>
    <p:sldId id="339" r:id="rId8"/>
    <p:sldId id="335" r:id="rId9"/>
    <p:sldId id="340" r:id="rId10"/>
    <p:sldId id="341" r:id="rId11"/>
    <p:sldId id="342" r:id="rId12"/>
    <p:sldId id="343" r:id="rId13"/>
    <p:sldId id="388" r:id="rId14"/>
    <p:sldId id="389" r:id="rId15"/>
    <p:sldId id="384" r:id="rId16"/>
    <p:sldId id="257" r:id="rId17"/>
    <p:sldId id="263" r:id="rId18"/>
    <p:sldId id="344" r:id="rId19"/>
    <p:sldId id="382" r:id="rId20"/>
    <p:sldId id="345" r:id="rId21"/>
    <p:sldId id="346" r:id="rId22"/>
    <p:sldId id="383" r:id="rId23"/>
    <p:sldId id="348" r:id="rId24"/>
    <p:sldId id="262" r:id="rId25"/>
    <p:sldId id="349" r:id="rId26"/>
    <p:sldId id="350" r:id="rId27"/>
    <p:sldId id="351" r:id="rId28"/>
    <p:sldId id="353" r:id="rId29"/>
    <p:sldId id="261" r:id="rId30"/>
    <p:sldId id="437" r:id="rId31"/>
    <p:sldId id="258" r:id="rId32"/>
    <p:sldId id="385" r:id="rId33"/>
    <p:sldId id="386" r:id="rId34"/>
    <p:sldId id="264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438" r:id="rId46"/>
    <p:sldId id="367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439" r:id="rId59"/>
    <p:sldId id="381" r:id="rId60"/>
    <p:sldId id="368" r:id="rId61"/>
    <p:sldId id="369" r:id="rId62"/>
    <p:sldId id="440" r:id="rId63"/>
    <p:sldId id="364" r:id="rId64"/>
    <p:sldId id="441" r:id="rId65"/>
    <p:sldId id="387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  <p:sldId id="413" r:id="rId90"/>
    <p:sldId id="414" r:id="rId91"/>
    <p:sldId id="442" r:id="rId92"/>
    <p:sldId id="415" r:id="rId93"/>
    <p:sldId id="416" r:id="rId94"/>
    <p:sldId id="417" r:id="rId95"/>
    <p:sldId id="443" r:id="rId96"/>
    <p:sldId id="419" r:id="rId97"/>
    <p:sldId id="420" r:id="rId98"/>
    <p:sldId id="421" r:id="rId99"/>
    <p:sldId id="422" r:id="rId100"/>
    <p:sldId id="423" r:id="rId101"/>
    <p:sldId id="444" r:id="rId102"/>
    <p:sldId id="424" r:id="rId103"/>
    <p:sldId id="425" r:id="rId104"/>
    <p:sldId id="426" r:id="rId105"/>
    <p:sldId id="445" r:id="rId106"/>
    <p:sldId id="427" r:id="rId107"/>
    <p:sldId id="446" r:id="rId108"/>
    <p:sldId id="428" r:id="rId109"/>
    <p:sldId id="429" r:id="rId110"/>
    <p:sldId id="430" r:id="rId111"/>
    <p:sldId id="431" r:id="rId112"/>
    <p:sldId id="447" r:id="rId113"/>
    <p:sldId id="268" r:id="rId114"/>
    <p:sldId id="269" r:id="rId115"/>
    <p:sldId id="270" r:id="rId116"/>
    <p:sldId id="260" r:id="rId117"/>
    <p:sldId id="271" r:id="rId118"/>
    <p:sldId id="272" r:id="rId119"/>
    <p:sldId id="273" r:id="rId120"/>
    <p:sldId id="274" r:id="rId121"/>
    <p:sldId id="275" r:id="rId122"/>
    <p:sldId id="448" r:id="rId123"/>
    <p:sldId id="434" r:id="rId124"/>
    <p:sldId id="435" r:id="rId125"/>
    <p:sldId id="433" r:id="rId126"/>
    <p:sldId id="432" r:id="rId127"/>
    <p:sldId id="449" r:id="rId128"/>
    <p:sldId id="278" r:id="rId129"/>
    <p:sldId id="450" r:id="rId1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92E4-72FD-4AD5-A339-B94F54760FCC}" type="datetimeFigureOut">
              <a:rPr lang="sv-SE" smtClean="0"/>
              <a:t>2020-01-12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5C4B-DD75-482C-A466-D757D4F2E8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40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2AC-FF26-4959-9EC3-02999A43E63C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B79E-A9E7-4686-A199-3AAA4BB2F151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06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706C-FD61-4082-903E-C17434FBCFCF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67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6295-26D5-4573-B08A-39CF9FFD285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CB9-EFDA-4DA8-BA13-2855E4C9435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6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CC55-5BFF-4230-AFA3-65EEDF245A0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F8BA-2A14-4373-AFD4-EE232FD59E2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6D2-61A1-4AA0-8CBD-2E947A470C3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4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E0C-01FB-4F20-9A03-73266919D7E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6562-83AC-49D9-B4E9-0865A87378A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4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4752-A9DB-4807-9E0B-78F5018888D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CD96-01F5-451A-BFDF-F30FC4586273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926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3F5-EE76-48AA-8035-24199E73AD6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0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77A8-033F-410C-B471-841B9EB799C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08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23DE-A873-491A-ACBE-616D7A8E6CA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4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5D49E-52D1-44FB-BD94-813E38B81EC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9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33A2E-9EF3-43D5-8DC7-61C565C90A12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5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7BC5-2CDC-4E37-A323-2F0D6A59F875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1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692A-6E4D-4D3F-BF83-9E2DB3BE7F73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3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B8CA8-D8BE-412F-AF02-0B7BAAE04598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3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33A8-EB8F-4015-A446-3A1E753B769D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7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F875A-6E0C-4D0B-979A-92FA565DCDF2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9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C7D2-3059-4647-93AD-707D3DDCD534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73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E8EA0-6F27-4E3B-823C-E43ED0CC6769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20A22-22E2-400F-BEB2-314189C42111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0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CF598-7280-4147-A31A-382E6F16E75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47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607A9-AE3B-4523-96D6-42BAE80B2336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3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91374A7-C288-432D-BF7C-3B5EA281D71E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7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36FE-D6FC-492A-9191-435AE55B3F9D}" type="datetime1">
              <a:rPr lang="sv-SE" smtClean="0"/>
              <a:t>2020-01-12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63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4AA2-73FD-4DE8-82C6-608F0C225026}" type="datetime1">
              <a:rPr lang="sv-SE" smtClean="0"/>
              <a:t>2020-01-12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96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4A15-0A3B-4174-AAF5-2463D74A287F}" type="datetime1">
              <a:rPr lang="sv-SE" smtClean="0"/>
              <a:t>2020-01-12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4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DD0E-7A4D-4A09-9F27-0AE804397C2E}" type="datetime1">
              <a:rPr lang="sv-SE" smtClean="0"/>
              <a:t>2020-01-12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56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70D8-9D7A-4AC0-9DAE-113B9A7D9DD6}" type="datetime1">
              <a:rPr lang="sv-SE" smtClean="0"/>
              <a:t>2020-01-12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2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8FAF-50AF-4120-81B9-2161FF713BF8}" type="datetime1">
              <a:rPr lang="sv-SE" smtClean="0"/>
              <a:t>2020-01-12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85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8387-8778-4767-88D0-8F25E32D731F}" type="datetime1">
              <a:rPr lang="sv-SE" smtClean="0"/>
              <a:t>2020-01-12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CD55-FD8F-4F38-B0BD-E68D421EA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2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9111-1BF3-4E0F-BD02-22AB0BED640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F3897-3B21-4503-9156-EB7092C6C208}" type="slidenum">
              <a:rPr lang="sv-SE" alt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emf"/><Relationship Id="rId4" Type="http://schemas.openxmlformats.org/officeDocument/2006/relationships/image" Target="../media/image114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6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9.wmf"/><Relationship Id="rId11" Type="http://schemas.openxmlformats.org/officeDocument/2006/relationships/hyperlink" Target="http://www.lohmander.com/SDG.ppt" TargetMode="External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62.bin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PL_files_191114.zip" TargetMode="External"/><Relationship Id="rId2" Type="http://schemas.openxmlformats.org/officeDocument/2006/relationships/hyperlink" Target="https://medcraveonline.com/IRATJ/IRATJ-05-00193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lohmander.com/PLRSAWS_19_jpg.zip" TargetMode="External"/><Relationship Id="rId4" Type="http://schemas.openxmlformats.org/officeDocument/2006/relationships/hyperlink" Target="http://www.lohmander.com/PLRSAWS_19_sum.pd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iasa.ac.at/web/home/about/alumni/News/20181204_lohmander.html" TargetMode="External"/><Relationship Id="rId3" Type="http://schemas.openxmlformats.org/officeDocument/2006/relationships/hyperlink" Target="http://www.lohmander.com/PL_ICODM_2016_KEY.pptx" TargetMode="External"/><Relationship Id="rId7" Type="http://schemas.openxmlformats.org/officeDocument/2006/relationships/hyperlink" Target="http://icodm2020.com/en/" TargetMode="External"/><Relationship Id="rId2" Type="http://schemas.openxmlformats.org/officeDocument/2006/relationships/hyperlink" Target="http://www.lohmander.com/PL_KEYNOTE_MATH_2016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ohmander.com/PL_ICODM_2016_KEY_PAPER.docx" TargetMode="External"/><Relationship Id="rId5" Type="http://schemas.openxmlformats.org/officeDocument/2006/relationships/hyperlink" Target="http://www.lohmander.com/PL_ICODM_2016_KEY_PAPER.pdf" TargetMode="External"/><Relationship Id="rId10" Type="http://schemas.openxmlformats.org/officeDocument/2006/relationships/hyperlink" Target="http://www.lohmander.com/Information/Ref.htm" TargetMode="External"/><Relationship Id="rId4" Type="http://schemas.openxmlformats.org/officeDocument/2006/relationships/hyperlink" Target="http://www.lohmander.com/PL_ICODM_2016_KEY.pdf" TargetMode="External"/><Relationship Id="rId9" Type="http://schemas.openxmlformats.org/officeDocument/2006/relationships/hyperlink" Target="http://www.lohmander.com/PL_IIASA_18.pdf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09" y="821803"/>
            <a:ext cx="8415154" cy="57721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</a:t>
            </a:r>
            <a:r>
              <a:rPr lang="sv-SE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ADVANCES IN GENERAL GAME THEORY </a:t>
            </a: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APPLICATIONS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2035" y="5042264"/>
            <a:ext cx="6609832" cy="16792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v-SE" sz="1500" b="1" dirty="0" smtClean="0">
              <a:solidFill>
                <a:prstClr val="black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Peter </a:t>
            </a:r>
            <a:r>
              <a:rPr lang="sv-SE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Lohmander</a:t>
            </a: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</a:t>
            </a:r>
            <a:r>
              <a:rPr lang="sv-SE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Lecture</a:t>
            </a: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at Mid Sweden University</a:t>
            </a:r>
          </a:p>
          <a:p>
            <a:pPr marL="0" indent="0">
              <a:buNone/>
            </a:pPr>
            <a:r>
              <a:rPr lang="sv-SE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v-SE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sv-SE" sz="29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Prof.Dr</a:t>
            </a:r>
            <a:r>
              <a:rPr lang="sv-SE" sz="29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Optimal Solutions</a:t>
            </a:r>
            <a:r>
              <a:rPr lang="sv-SE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v-SE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Economics, Geography, 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b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and </a:t>
            </a: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(EJT), </a:t>
            </a:r>
            <a:r>
              <a:rPr lang="sv-SE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Sundsvall</a:t>
            </a:r>
            <a:endParaRPr lang="sv-SE" sz="29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9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www.Lohmander.com</a:t>
            </a:r>
            <a:r>
              <a:rPr lang="sv-SE" sz="3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</a:t>
            </a:r>
            <a:r>
              <a:rPr lang="sv-SE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2020-01-16  </a:t>
            </a:r>
            <a:r>
              <a:rPr lang="sv-SE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 – 14.30</a:t>
            </a:r>
            <a:endParaRPr lang="sv-SE" sz="35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Peter@Lohmander.com</a:t>
            </a:r>
            <a:endParaRPr lang="sv-SE" sz="1700" b="1" dirty="0" smtClean="0">
              <a:latin typeface="Arial Black" panose="020B0A040201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3141618"/>
            <a:ext cx="4955177" cy="3716383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264"/>
            <a:ext cx="3960157" cy="31494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99" y="1530943"/>
            <a:ext cx="4763762" cy="216170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08" y="924308"/>
            <a:ext cx="5554481" cy="25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1170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start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decision problems,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and 4 dimensions.</a:t>
            </a:r>
            <a:b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Later,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arbitrary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dimensions.</a:t>
            </a:r>
            <a:r>
              <a:rPr lang="sv-SE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44" y="2081349"/>
            <a:ext cx="1061322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434029"/>
            <a:ext cx="9182046" cy="58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2" y="984068"/>
            <a:ext cx="10591578" cy="4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27" y="879566"/>
            <a:ext cx="10556064" cy="43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err="1" smtClean="0">
                <a:solidFill>
                  <a:srgbClr val="FF0000"/>
                </a:solidFill>
              </a:rPr>
              <a:t>Numerical</a:t>
            </a:r>
            <a:r>
              <a:rPr lang="sv-SE" sz="4000" i="1" dirty="0" smtClean="0">
                <a:solidFill>
                  <a:srgbClr val="FF0000"/>
                </a:solidFill>
              </a:rPr>
              <a:t> </a:t>
            </a:r>
            <a:r>
              <a:rPr lang="sv-SE" sz="4000" i="1" dirty="0" err="1" smtClean="0">
                <a:solidFill>
                  <a:srgbClr val="FF0000"/>
                </a:solidFill>
              </a:rPr>
              <a:t>Example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14" y="792480"/>
            <a:ext cx="1044976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6" y="687977"/>
            <a:ext cx="10969446" cy="50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09" y="391885"/>
            <a:ext cx="10201566" cy="58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109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15" y="940526"/>
            <a:ext cx="11059307" cy="4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7" y="0"/>
            <a:ext cx="1007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686570"/>
            <a:ext cx="4885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err="1" smtClean="0">
                <a:solidFill>
                  <a:srgbClr val="FF0000"/>
                </a:solidFill>
              </a:rPr>
              <a:t>Graphical</a:t>
            </a:r>
            <a:r>
              <a:rPr lang="sv-SE" sz="4000" i="1" dirty="0" smtClean="0">
                <a:solidFill>
                  <a:srgbClr val="FF0000"/>
                </a:solidFill>
              </a:rPr>
              <a:t> illustrations </a:t>
            </a:r>
            <a:r>
              <a:rPr lang="sv-SE" sz="4000" i="1" dirty="0" err="1" smtClean="0">
                <a:solidFill>
                  <a:srgbClr val="FF0000"/>
                </a:solidFill>
              </a:rPr>
              <a:t>of</a:t>
            </a:r>
            <a:r>
              <a:rPr lang="sv-SE" sz="4000" i="1" dirty="0" smtClean="0">
                <a:solidFill>
                  <a:srgbClr val="FF0000"/>
                </a:solidFill>
              </a:rPr>
              <a:t> optimal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1" y="0"/>
            <a:ext cx="925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8" y="207411"/>
            <a:ext cx="8178955" cy="62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113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8" y="418533"/>
            <a:ext cx="8071804" cy="61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8" y="0"/>
            <a:ext cx="10167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87" y="0"/>
            <a:ext cx="862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1" y="375238"/>
            <a:ext cx="7837716" cy="59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496152"/>
            <a:ext cx="7725963" cy="58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8" y="413790"/>
            <a:ext cx="7907556" cy="60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119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246310"/>
            <a:ext cx="8055349" cy="61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9" y="159600"/>
            <a:ext cx="8653148" cy="6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94516" y="736447"/>
            <a:ext cx="4885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On </a:t>
            </a:r>
            <a:r>
              <a:rPr lang="sv-SE" sz="4000" i="1" dirty="0" err="1" smtClean="0">
                <a:solidFill>
                  <a:srgbClr val="FF0000"/>
                </a:solidFill>
              </a:rPr>
              <a:t>Stochastic</a:t>
            </a:r>
            <a:r>
              <a:rPr lang="sv-SE" sz="40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4000" i="1" dirty="0" err="1" smtClean="0">
                <a:solidFill>
                  <a:srgbClr val="FF0000"/>
                </a:solidFill>
              </a:rPr>
              <a:t>Dynamic</a:t>
            </a:r>
            <a:r>
              <a:rPr lang="sv-SE" sz="4000" i="1" dirty="0" smtClean="0">
                <a:solidFill>
                  <a:srgbClr val="FF0000"/>
                </a:solidFill>
              </a:rPr>
              <a:t> Games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0">
              <a:srgbClr val="FFFF00"/>
            </a:gs>
            <a:gs pos="42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8764" y="1113218"/>
            <a:ext cx="10634472" cy="27272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MATHEMATICAL MODELING </a:t>
            </a: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OPERATIONS RESEARCH 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Version 160828</a:t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&amp; </a:t>
            </a:r>
            <a:r>
              <a:rPr lang="sv-S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78764" y="4069080"/>
            <a:ext cx="5119116" cy="254203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Keynote presentation at:</a:t>
            </a:r>
          </a:p>
          <a:p>
            <a:pPr algn="l"/>
            <a:endParaRPr lang="en-US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7" y="2271903"/>
            <a:ext cx="4180114" cy="45860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74" y="5074920"/>
            <a:ext cx="6794594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993777" y="6173787"/>
            <a:ext cx="2743200" cy="365125"/>
          </a:xfrm>
        </p:spPr>
        <p:txBody>
          <a:bodyPr/>
          <a:lstStyle/>
          <a:p>
            <a:fld id="{20D2CD55-FD8F-4F38-B0BD-E68D421EA785}" type="slidenum">
              <a:rPr lang="sv-SE" smtClean="0"/>
              <a:t>122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62445" y="724039"/>
            <a:ext cx="102935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err="1"/>
              <a:t>Lohmander</a:t>
            </a:r>
            <a:r>
              <a:rPr lang="sv-SE" sz="4000" dirty="0"/>
              <a:t>, P., </a:t>
            </a:r>
            <a:r>
              <a:rPr lang="sv-SE" sz="4000" b="1" dirty="0" err="1">
                <a:solidFill>
                  <a:srgbClr val="FF0000"/>
                </a:solidFill>
              </a:rPr>
              <a:t>Applications</a:t>
            </a:r>
            <a:r>
              <a:rPr lang="sv-SE" sz="4000" b="1" dirty="0">
                <a:solidFill>
                  <a:srgbClr val="FF0000"/>
                </a:solidFill>
              </a:rPr>
              <a:t> and </a:t>
            </a:r>
            <a:r>
              <a:rPr lang="sv-SE" sz="4000" b="1" dirty="0" err="1">
                <a:solidFill>
                  <a:srgbClr val="FF0000"/>
                </a:solidFill>
              </a:rPr>
              <a:t>Mathematical</a:t>
            </a:r>
            <a:r>
              <a:rPr lang="sv-SE" sz="4000" b="1" dirty="0">
                <a:solidFill>
                  <a:srgbClr val="FF0000"/>
                </a:solidFill>
              </a:rPr>
              <a:t> </a:t>
            </a:r>
            <a:r>
              <a:rPr lang="sv-SE" sz="4000" b="1" dirty="0" err="1">
                <a:solidFill>
                  <a:srgbClr val="FF0000"/>
                </a:solidFill>
              </a:rPr>
              <a:t>Modeling</a:t>
            </a:r>
            <a:r>
              <a:rPr lang="sv-SE" sz="4000" b="1" dirty="0">
                <a:solidFill>
                  <a:srgbClr val="FF0000"/>
                </a:solidFill>
              </a:rPr>
              <a:t> in Operations Research</a:t>
            </a:r>
            <a:r>
              <a:rPr lang="sv-SE" sz="4000" dirty="0"/>
              <a:t>, In: Cao BY. (ed) </a:t>
            </a:r>
            <a:r>
              <a:rPr lang="sv-SE" sz="4000" dirty="0" err="1"/>
              <a:t>Fuzzy</a:t>
            </a:r>
            <a:r>
              <a:rPr lang="sv-SE" sz="4000" dirty="0"/>
              <a:t> Information and </a:t>
            </a:r>
            <a:r>
              <a:rPr lang="sv-SE" sz="4000" dirty="0" err="1"/>
              <a:t>Engineering</a:t>
            </a:r>
            <a:r>
              <a:rPr lang="sv-SE" sz="4000" dirty="0"/>
              <a:t> and Decision. IWDS 2016. </a:t>
            </a:r>
            <a:r>
              <a:rPr lang="sv-SE" sz="4000" b="1" i="1" dirty="0" err="1"/>
              <a:t>Advances</a:t>
            </a:r>
            <a:r>
              <a:rPr lang="sv-SE" sz="4000" b="1" i="1" dirty="0"/>
              <a:t> in Intelligent Systems and </a:t>
            </a:r>
            <a:r>
              <a:rPr lang="sv-SE" sz="4000" b="1" i="1" dirty="0" err="1"/>
              <a:t>Computing</a:t>
            </a:r>
            <a:r>
              <a:rPr lang="sv-SE" sz="4000" dirty="0"/>
              <a:t>, </a:t>
            </a:r>
            <a:r>
              <a:rPr lang="sv-SE" sz="4000" dirty="0" err="1"/>
              <a:t>vol</a:t>
            </a:r>
            <a:r>
              <a:rPr lang="sv-SE" sz="4000" dirty="0"/>
              <a:t> 646. Springer, Cham, 2018 Print ISBN 978-3-319-66513-9, Online ISBN 978-3-319-66514-6, </a:t>
            </a:r>
            <a:r>
              <a:rPr lang="sv-SE" sz="4000" dirty="0" err="1"/>
              <a:t>eBook</a:t>
            </a:r>
            <a:r>
              <a:rPr lang="sv-SE" sz="4000" dirty="0"/>
              <a:t> </a:t>
            </a:r>
            <a:r>
              <a:rPr lang="sv-SE" sz="4000" dirty="0" err="1"/>
              <a:t>Package</a:t>
            </a:r>
            <a:r>
              <a:rPr lang="sv-SE" sz="4000" dirty="0"/>
              <a:t>: </a:t>
            </a:r>
            <a:r>
              <a:rPr lang="sv-SE" sz="4000" dirty="0" err="1"/>
              <a:t>Engineering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4944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358903" y="1128893"/>
          <a:ext cx="11628428" cy="358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6426200" imgH="1981200" progId="Equation.DSMT4">
                  <p:embed/>
                </p:oleObj>
              </mc:Choice>
              <mc:Fallback>
                <p:oleObj name="Equation" r:id="rId3" imgW="6426200" imgH="198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03" y="1128893"/>
                        <a:ext cx="11628428" cy="3589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7241" y="5144134"/>
            <a:ext cx="101904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358903" y="5616073"/>
          <a:ext cx="5269231" cy="41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5" imgW="2667000" imgH="228600" progId="Equation.DSMT4">
                  <p:embed/>
                </p:oleObj>
              </mc:Choice>
              <mc:Fallback>
                <p:oleObj name="Equation" r:id="rId5" imgW="266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03" y="5616073"/>
                        <a:ext cx="5269231" cy="415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6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733-BB0E-4677-BFFD-06692AEEFA22}" type="slidenum">
              <a:rPr lang="sv-SE" altLang="sv-SE">
                <a:solidFill>
                  <a:srgbClr val="000000"/>
                </a:solidFill>
              </a:rPr>
              <a:pPr/>
              <a:t>124</a:t>
            </a:fld>
            <a:endParaRPr lang="sv-SE" altLang="sv-SE">
              <a:solidFill>
                <a:srgbClr val="000000"/>
              </a:solidFill>
            </a:endParaRPr>
          </a:p>
        </p:txBody>
      </p:sp>
      <p:graphicFrame>
        <p:nvGraphicFramePr>
          <p:cNvPr id="135175" name="Object 7"/>
          <p:cNvGraphicFramePr>
            <a:graphicFrameLocks noChangeAspect="1"/>
          </p:cNvGraphicFramePr>
          <p:nvPr/>
        </p:nvGraphicFramePr>
        <p:xfrm>
          <a:off x="10609168" y="1915500"/>
          <a:ext cx="973232" cy="59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3" imgW="418918" imgH="253890" progId="Equation.DSMT4">
                  <p:embed/>
                </p:oleObj>
              </mc:Choice>
              <mc:Fallback>
                <p:oleObj name="Equation" r:id="rId3" imgW="41891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9168" y="1915500"/>
                        <a:ext cx="973232" cy="597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1194817" y="1597210"/>
          <a:ext cx="8839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5" imgW="4038600" imgH="508000" progId="Equation.DSMT4">
                  <p:embed/>
                </p:oleObj>
              </mc:Choice>
              <mc:Fallback>
                <p:oleObj name="Equation" r:id="rId5" imgW="4038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817" y="1597210"/>
                        <a:ext cx="8839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2697856" y="2804711"/>
          <a:ext cx="2286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Equation" r:id="rId7" imgW="1320800" imgH="508000" progId="Equation.DSMT4">
                  <p:embed/>
                </p:oleObj>
              </mc:Choice>
              <mc:Fallback>
                <p:oleObj name="Equation" r:id="rId7" imgW="1320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856" y="2804711"/>
                        <a:ext cx="228600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697856" y="3739565"/>
          <a:ext cx="1578109" cy="106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Equation" r:id="rId9" imgW="1193800" imgH="800100" progId="Equation.DSMT4">
                  <p:embed/>
                </p:oleObj>
              </mc:Choice>
              <mc:Fallback>
                <p:oleObj name="Equation" r:id="rId9" imgW="11938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856" y="3739565"/>
                        <a:ext cx="1578109" cy="1061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524001" y="3401011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1524001" y="390583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42510" y="4905404"/>
            <a:ext cx="10981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Lohmander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P.,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 Stochastic Differential (Difference) Game Model With an LP Subroutine for Mixed and Pure Strategy Optimization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INFORMS International Meeting 2007,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Puerto Rico, 2007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hlinkClick r:id="rId11"/>
              </a:rPr>
              <a:t>http://www.Lohmander.com/SDG.ppt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708732" y="665690"/>
            <a:ext cx="845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Stochastic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dynamic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games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with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arbitrary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functions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with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and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without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/>
              </a:rPr>
              <a:t> mixed </a:t>
            </a:r>
            <a:r>
              <a:rPr lang="sv-SE" sz="2800" b="1" dirty="0" err="1" smtClean="0">
                <a:solidFill>
                  <a:srgbClr val="FF0000"/>
                </a:solidFill>
                <a:latin typeface="Calibri" panose="020F0502020204030204"/>
              </a:rPr>
              <a:t>strategies</a:t>
            </a:r>
            <a:endParaRPr lang="sv-SE" sz="28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4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Conclusions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126</a:t>
            </a:fld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05878" y="414158"/>
            <a:ext cx="106479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FF0000"/>
                </a:solidFill>
              </a:rPr>
              <a:t>General </a:t>
            </a:r>
            <a:r>
              <a:rPr lang="sv-SE" sz="2800" b="1" dirty="0" err="1" smtClean="0">
                <a:solidFill>
                  <a:srgbClr val="FF0000"/>
                </a:solidFill>
              </a:rPr>
              <a:t>Conclusions</a:t>
            </a:r>
            <a:r>
              <a:rPr lang="sv-SE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sv-SE" sz="2800" b="1" dirty="0"/>
          </a:p>
          <a:p>
            <a:r>
              <a:rPr lang="sv-SE" sz="2800" b="1" dirty="0" smtClean="0"/>
              <a:t>Game </a:t>
            </a:r>
            <a:r>
              <a:rPr lang="sv-SE" sz="2800" b="1" dirty="0" err="1" smtClean="0"/>
              <a:t>theory</a:t>
            </a:r>
            <a:r>
              <a:rPr lang="sv-SE" sz="2800" b="1" dirty="0" smtClean="0"/>
              <a:t> is </a:t>
            </a:r>
            <a:r>
              <a:rPr lang="sv-SE" sz="2800" b="1" dirty="0" err="1" smtClean="0"/>
              <a:t>necessary</a:t>
            </a:r>
            <a:r>
              <a:rPr lang="sv-SE" sz="2800" b="1" dirty="0" smtClean="0"/>
              <a:t> in order to understand and </a:t>
            </a:r>
            <a:r>
              <a:rPr lang="sv-SE" sz="2800" b="1" dirty="0" err="1" smtClean="0"/>
              <a:t>handle</a:t>
            </a:r>
            <a:r>
              <a:rPr lang="sv-SE" sz="2800" b="1" dirty="0" smtClean="0"/>
              <a:t> </a:t>
            </a:r>
          </a:p>
          <a:p>
            <a:r>
              <a:rPr lang="sv-SE" sz="2800" b="1" dirty="0" smtClean="0"/>
              <a:t>relevant decision problems.</a:t>
            </a:r>
          </a:p>
          <a:p>
            <a:endParaRPr lang="sv-SE" sz="2800" b="1" dirty="0"/>
          </a:p>
          <a:p>
            <a:r>
              <a:rPr lang="sv-SE" sz="2800" b="1" dirty="0" smtClean="0"/>
              <a:t>Game </a:t>
            </a:r>
            <a:r>
              <a:rPr lang="sv-SE" sz="2800" b="1" dirty="0" err="1" smtClean="0"/>
              <a:t>theory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contains</a:t>
            </a:r>
            <a:r>
              <a:rPr lang="sv-SE" sz="2800" b="1" dirty="0" smtClean="0"/>
              <a:t> an </a:t>
            </a:r>
            <a:r>
              <a:rPr lang="sv-SE" sz="2800" b="1" dirty="0" err="1" smtClean="0"/>
              <a:t>enormous</a:t>
            </a:r>
            <a:r>
              <a:rPr lang="sv-SE" sz="2800" b="1" dirty="0"/>
              <a:t> </a:t>
            </a:r>
            <a:r>
              <a:rPr lang="sv-SE" sz="2800" b="1" dirty="0" err="1" smtClean="0"/>
              <a:t>number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</a:t>
            </a:r>
          </a:p>
          <a:p>
            <a:r>
              <a:rPr lang="sv-SE" sz="2800" b="1" dirty="0" smtClean="0"/>
              <a:t>alternative </a:t>
            </a:r>
            <a:r>
              <a:rPr lang="sv-SE" sz="2800" b="1" dirty="0" err="1" smtClean="0"/>
              <a:t>specifications</a:t>
            </a:r>
            <a:r>
              <a:rPr lang="sv-SE" sz="2800" b="1" dirty="0" smtClean="0"/>
              <a:t>.</a:t>
            </a:r>
          </a:p>
          <a:p>
            <a:endParaRPr lang="sv-SE" sz="2800" b="1" dirty="0"/>
          </a:p>
          <a:p>
            <a:r>
              <a:rPr lang="sv-SE" sz="2800" b="1" dirty="0" smtClean="0"/>
              <a:t>It is </a:t>
            </a:r>
            <a:r>
              <a:rPr lang="sv-SE" sz="2800" b="1" dirty="0" err="1" smtClean="0"/>
              <a:t>essential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that</a:t>
            </a:r>
            <a:r>
              <a:rPr lang="sv-SE" sz="2800" b="1" dirty="0" smtClean="0"/>
              <a:t> the </a:t>
            </a:r>
            <a:r>
              <a:rPr lang="sv-SE" sz="2800" b="1" dirty="0" err="1" smtClean="0"/>
              <a:t>most</a:t>
            </a:r>
            <a:r>
              <a:rPr lang="sv-SE" sz="2800" b="1" dirty="0" smtClean="0"/>
              <a:t> relevant approach </a:t>
            </a:r>
          </a:p>
          <a:p>
            <a:r>
              <a:rPr lang="sv-SE" sz="2800" b="1" dirty="0" smtClean="0"/>
              <a:t>is </a:t>
            </a:r>
            <a:r>
              <a:rPr lang="sv-SE" sz="2800" b="1" dirty="0" err="1" smtClean="0"/>
              <a:t>defined</a:t>
            </a:r>
            <a:r>
              <a:rPr lang="sv-SE" sz="2800" b="1" dirty="0" smtClean="0"/>
              <a:t>, </a:t>
            </a:r>
            <a:r>
              <a:rPr lang="sv-SE" sz="2800" b="1" dirty="0" err="1" smtClean="0"/>
              <a:t>analyzed</a:t>
            </a:r>
            <a:r>
              <a:rPr lang="sv-SE" sz="2800" b="1" dirty="0" smtClean="0"/>
              <a:t> and </a:t>
            </a:r>
            <a:r>
              <a:rPr lang="sv-SE" sz="2800" b="1" dirty="0" err="1" smtClean="0"/>
              <a:t>used</a:t>
            </a:r>
            <a:r>
              <a:rPr lang="sv-SE" sz="2800" b="1" dirty="0" smtClean="0"/>
              <a:t>.</a:t>
            </a:r>
          </a:p>
          <a:p>
            <a:endParaRPr lang="sv-SE" sz="2800" b="1" dirty="0" smtClean="0"/>
          </a:p>
          <a:p>
            <a:pPr algn="r"/>
            <a:r>
              <a:rPr lang="sv-SE" sz="2800" b="1" i="1" dirty="0" smtClean="0">
                <a:solidFill>
                  <a:srgbClr val="0070C0"/>
                </a:solidFill>
              </a:rPr>
              <a:t>I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hope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that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we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can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cooperate</a:t>
            </a:r>
            <a:r>
              <a:rPr lang="sv-SE" sz="2800" b="1" i="1" dirty="0" smtClean="0">
                <a:solidFill>
                  <a:srgbClr val="0070C0"/>
                </a:solidFill>
              </a:rPr>
              <a:t> in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this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field</a:t>
            </a:r>
            <a:r>
              <a:rPr lang="sv-SE" sz="2800" b="1" i="1" dirty="0" smtClean="0">
                <a:solidFill>
                  <a:srgbClr val="0070C0"/>
                </a:solidFill>
              </a:rPr>
              <a:t> in the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future</a:t>
            </a:r>
            <a:r>
              <a:rPr lang="sv-SE" sz="2800" b="1" i="1" dirty="0" smtClean="0">
                <a:solidFill>
                  <a:srgbClr val="0070C0"/>
                </a:solidFill>
              </a:rPr>
              <a:t>.</a:t>
            </a:r>
            <a:endParaRPr lang="sv-SE" sz="2800" b="1" i="1" dirty="0">
              <a:solidFill>
                <a:srgbClr val="0070C0"/>
              </a:solidFill>
            </a:endParaRPr>
          </a:p>
          <a:p>
            <a:pPr algn="r"/>
            <a:endParaRPr lang="sv-SE" sz="2800" b="1" i="1" dirty="0" smtClean="0">
              <a:solidFill>
                <a:srgbClr val="0070C0"/>
              </a:solidFill>
            </a:endParaRPr>
          </a:p>
          <a:p>
            <a:pPr algn="r"/>
            <a:r>
              <a:rPr lang="sv-SE" sz="2800" b="1" i="1" dirty="0" smtClean="0">
                <a:solidFill>
                  <a:srgbClr val="0070C0"/>
                </a:solidFill>
              </a:rPr>
              <a:t>Peter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Lohmander</a:t>
            </a:r>
            <a:endParaRPr lang="sv-SE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09" y="821803"/>
            <a:ext cx="8415154" cy="57721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</a:t>
            </a:r>
            <a:r>
              <a:rPr lang="sv-SE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ADVANCES IN GENERAL GAME THEORY </a:t>
            </a: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APPLICATIONS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2035" y="5042264"/>
            <a:ext cx="6609832" cy="16792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v-SE" sz="1500" b="1" dirty="0" smtClean="0">
              <a:solidFill>
                <a:prstClr val="black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Peter </a:t>
            </a:r>
            <a:r>
              <a:rPr lang="sv-SE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Lohmander</a:t>
            </a: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</a:t>
            </a:r>
            <a:r>
              <a:rPr lang="sv-SE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Lecture</a:t>
            </a:r>
            <a:r>
              <a:rPr lang="sv-SE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at Mid Sweden University</a:t>
            </a:r>
          </a:p>
          <a:p>
            <a:pPr marL="0" indent="0">
              <a:buNone/>
            </a:pPr>
            <a:r>
              <a:rPr lang="sv-SE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sv-SE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sv-SE" sz="29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Prof.Dr</a:t>
            </a:r>
            <a:r>
              <a:rPr lang="sv-SE" sz="29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Optimal Solutions</a:t>
            </a:r>
            <a:r>
              <a:rPr lang="sv-SE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sv-SE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Economics, Geography, 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b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and </a:t>
            </a: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(EJT), </a:t>
            </a:r>
            <a:r>
              <a:rPr lang="sv-SE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Sundsvall</a:t>
            </a:r>
            <a:endParaRPr lang="sv-SE" sz="29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9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www.Lohmander.com</a:t>
            </a:r>
            <a:r>
              <a:rPr lang="sv-SE" sz="3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</a:t>
            </a:r>
            <a:r>
              <a:rPr lang="sv-SE" sz="3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2020-01-16  </a:t>
            </a:r>
            <a:r>
              <a:rPr lang="sv-SE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 – 14.30</a:t>
            </a:r>
            <a:endParaRPr lang="sv-SE" sz="35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Peter@Lohmander.com</a:t>
            </a:r>
            <a:endParaRPr lang="sv-SE" sz="1700" b="1" dirty="0" smtClean="0">
              <a:latin typeface="Arial Black" panose="020B0A040201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3141618"/>
            <a:ext cx="4955177" cy="3716383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264"/>
            <a:ext cx="3960157" cy="31494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99" y="1530943"/>
            <a:ext cx="4763762" cy="216170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08" y="924308"/>
            <a:ext cx="5554481" cy="25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Beslutsproblem</a:t>
            </a:r>
            <a:r>
              <a:rPr lang="sv-S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sv-SE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Decision Problems</a:t>
            </a:r>
            <a:r>
              <a:rPr lang="sv-SE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1515291"/>
            <a:ext cx="4857206" cy="453072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v-SE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Vägval </a:t>
            </a:r>
            <a:r>
              <a:rPr lang="sv-SE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 uppmarsch och </a:t>
            </a:r>
            <a:r>
              <a:rPr lang="sv-SE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underhållstransporter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sv-SE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v-SE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 av plats för eldöverfall vid </a:t>
            </a:r>
            <a:r>
              <a:rPr lang="sv-SE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fördröjningsstrid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sv-SE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v-SE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Positionering av bevaknings- och stridspatruller vid </a:t>
            </a:r>
            <a:r>
              <a:rPr lang="sv-SE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stabsplats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sv-SE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 av utgångsgruppering för spaning mot, och störande av, fientlig stabsplats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226629" y="1515291"/>
            <a:ext cx="51271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roads for transport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enemy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may prepare attacks along different roads with different expected outcomes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roads where attacks on enemy transports should be prepared,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 of guard squads and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 of intelligence,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reconaissance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sabotage groups. </a:t>
            </a:r>
            <a:endParaRPr lang="sv-S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16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46033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35350"/>
              </p:ext>
            </p:extLst>
          </p:nvPr>
        </p:nvGraphicFramePr>
        <p:xfrm>
          <a:off x="1028083" y="2016634"/>
          <a:ext cx="9352904" cy="318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409400" imgH="482400" progId="Equation.DSMT4">
                  <p:embed/>
                </p:oleObj>
              </mc:Choice>
              <mc:Fallback>
                <p:oleObj name="Equation" r:id="rId3" imgW="14094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083" y="2016634"/>
                        <a:ext cx="9352904" cy="3185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7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46033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669002" y="506027"/>
          <a:ext cx="6653349" cy="597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3" imgW="1816100" imgH="1638300" progId="Equation.DSMT4">
                  <p:embed/>
                </p:oleObj>
              </mc:Choice>
              <mc:Fallback>
                <p:oleObj name="Equation" r:id="rId3" imgW="1816100" imgH="163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02" y="506027"/>
                        <a:ext cx="6653349" cy="5970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4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18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7017" y="600891"/>
            <a:ext cx="553168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91687"/>
              </p:ext>
            </p:extLst>
          </p:nvPr>
        </p:nvGraphicFramePr>
        <p:xfrm>
          <a:off x="627017" y="600892"/>
          <a:ext cx="8901184" cy="472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1752600" imgH="939800" progId="Equation.DSMT4">
                  <p:embed/>
                </p:oleObj>
              </mc:Choice>
              <mc:Fallback>
                <p:oleObj name="Equation" r:id="rId3" imgW="17526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17" y="600892"/>
                        <a:ext cx="8901184" cy="4728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4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19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8311" y="1368936"/>
            <a:ext cx="39008585" cy="6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12575"/>
              </p:ext>
            </p:extLst>
          </p:nvPr>
        </p:nvGraphicFramePr>
        <p:xfrm>
          <a:off x="908312" y="1368937"/>
          <a:ext cx="8688097" cy="462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3" imgW="1765300" imgH="939800" progId="Equation.DSMT4">
                  <p:embed/>
                </p:oleObj>
              </mc:Choice>
              <mc:Fallback>
                <p:oleObj name="Equation" r:id="rId3" imgW="17653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312" y="1368937"/>
                        <a:ext cx="8688097" cy="4623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7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2000" b="1" dirty="0"/>
              <a:t>By Peter </a:t>
            </a:r>
            <a:r>
              <a:rPr lang="sv-SE" sz="2000" b="1" dirty="0" err="1"/>
              <a:t>Lohmander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32709"/>
            <a:ext cx="10515600" cy="4644254"/>
          </a:xfrm>
        </p:spPr>
        <p:txBody>
          <a:bodyPr>
            <a:normAutofit/>
          </a:bodyPr>
          <a:lstStyle/>
          <a:p>
            <a:r>
              <a:rPr lang="sv-SE" dirty="0" smtClean="0"/>
              <a:t>In </a:t>
            </a:r>
            <a:r>
              <a:rPr lang="sv-SE" dirty="0"/>
              <a:t>part 1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presentation, 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player</a:t>
            </a:r>
            <a:r>
              <a:rPr lang="sv-SE" dirty="0"/>
              <a:t> </a:t>
            </a:r>
            <a:r>
              <a:rPr lang="sv-SE" dirty="0" err="1"/>
              <a:t>zero</a:t>
            </a:r>
            <a:r>
              <a:rPr lang="sv-SE" dirty="0"/>
              <a:t> </a:t>
            </a:r>
            <a:r>
              <a:rPr lang="sv-SE" dirty="0" err="1"/>
              <a:t>sum</a:t>
            </a:r>
            <a:r>
              <a:rPr lang="sv-SE" dirty="0"/>
              <a:t> games </a:t>
            </a:r>
            <a:r>
              <a:rPr lang="sv-SE" dirty="0" err="1"/>
              <a:t>with</a:t>
            </a:r>
            <a:r>
              <a:rPr lang="sv-SE" dirty="0"/>
              <a:t> diagonal game </a:t>
            </a:r>
            <a:r>
              <a:rPr lang="sv-SE" dirty="0" err="1"/>
              <a:t>matrixes</a:t>
            </a:r>
            <a:r>
              <a:rPr lang="sv-SE" dirty="0"/>
              <a:t>, TPZSGD,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analyzed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particular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games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found</a:t>
            </a:r>
            <a:r>
              <a:rPr lang="sv-SE" dirty="0"/>
              <a:t> in </a:t>
            </a:r>
            <a:r>
              <a:rPr lang="sv-SE" dirty="0" err="1"/>
              <a:t>military</a:t>
            </a:r>
            <a:r>
              <a:rPr lang="sv-SE" dirty="0"/>
              <a:t> decision problems, in </a:t>
            </a:r>
            <a:r>
              <a:rPr lang="sv-SE" dirty="0" err="1"/>
              <a:t>customs</a:t>
            </a:r>
            <a:r>
              <a:rPr lang="sv-SE" dirty="0"/>
              <a:t> and immigration </a:t>
            </a:r>
            <a:r>
              <a:rPr lang="sv-SE" dirty="0" err="1"/>
              <a:t>strategies</a:t>
            </a:r>
            <a:r>
              <a:rPr lang="sv-SE" dirty="0"/>
              <a:t> and </a:t>
            </a:r>
            <a:r>
              <a:rPr lang="sv-SE" dirty="0" err="1"/>
              <a:t>police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Explicit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derived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the optimal </a:t>
            </a:r>
            <a:r>
              <a:rPr lang="sv-SE" dirty="0" err="1"/>
              <a:t>frequences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</a:t>
            </a:r>
            <a:r>
              <a:rPr lang="sv-SE" dirty="0" err="1"/>
              <a:t>decisions</a:t>
            </a:r>
            <a:r>
              <a:rPr lang="sv-SE" dirty="0"/>
              <a:t> and the </a:t>
            </a:r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relevance</a:t>
            </a:r>
            <a:r>
              <a:rPr lang="sv-SE" dirty="0"/>
              <a:t> to the different decision </a:t>
            </a:r>
            <a:r>
              <a:rPr lang="sv-SE" dirty="0" err="1"/>
              <a:t>makers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46033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09808"/>
              </p:ext>
            </p:extLst>
          </p:nvPr>
        </p:nvGraphicFramePr>
        <p:xfrm>
          <a:off x="1194648" y="2025002"/>
          <a:ext cx="82565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3" imgW="1244520" imgH="482400" progId="Equation.DSMT4">
                  <p:embed/>
                </p:oleObj>
              </mc:Choice>
              <mc:Fallback>
                <p:oleObj name="Equation" r:id="rId3" imgW="1244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648" y="2025002"/>
                        <a:ext cx="8256587" cy="318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669655" y="879767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smtClean="0">
                <a:solidFill>
                  <a:srgbClr val="FF0000"/>
                </a:solidFill>
              </a:rPr>
              <a:t>Special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case</a:t>
            </a:r>
            <a:r>
              <a:rPr lang="sv-SE" sz="3200" b="1" i="1" dirty="0" smtClean="0">
                <a:solidFill>
                  <a:srgbClr val="FF0000"/>
                </a:solidFill>
              </a:rPr>
              <a:t>:</a:t>
            </a:r>
            <a:endParaRPr lang="sv-SE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21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40" y="635725"/>
            <a:ext cx="518840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11742"/>
              </p:ext>
            </p:extLst>
          </p:nvPr>
        </p:nvGraphicFramePr>
        <p:xfrm>
          <a:off x="548640" y="635726"/>
          <a:ext cx="8198863" cy="5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1524000" imgH="939800" progId="Equation.DSMT4">
                  <p:embed/>
                </p:oleObj>
              </mc:Choice>
              <mc:Fallback>
                <p:oleObj name="Equation" r:id="rId3" imgW="15240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635726"/>
                        <a:ext cx="8198863" cy="5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23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5325" y="870856"/>
            <a:ext cx="183707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85477"/>
              </p:ext>
            </p:extLst>
          </p:nvPr>
        </p:nvGraphicFramePr>
        <p:xfrm>
          <a:off x="1864963" y="497150"/>
          <a:ext cx="6630967" cy="600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1803400" imgH="1638300" progId="Equation.DSMT4">
                  <p:embed/>
                </p:oleObj>
              </mc:Choice>
              <mc:Fallback>
                <p:oleObj name="Equation" r:id="rId3" imgW="1803400" imgH="163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63" y="497150"/>
                        <a:ext cx="6630967" cy="6001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0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24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8343" y="3309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83955"/>
              </p:ext>
            </p:extLst>
          </p:nvPr>
        </p:nvGraphicFramePr>
        <p:xfrm>
          <a:off x="775063" y="1018902"/>
          <a:ext cx="9219671" cy="492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1752600" imgH="939800" progId="Equation.DSMT4">
                  <p:embed/>
                </p:oleObj>
              </mc:Choice>
              <mc:Fallback>
                <p:oleObj name="Equation" r:id="rId3" imgW="17526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63" y="1018902"/>
                        <a:ext cx="9219671" cy="4920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25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50417"/>
              </p:ext>
            </p:extLst>
          </p:nvPr>
        </p:nvGraphicFramePr>
        <p:xfrm>
          <a:off x="801189" y="600892"/>
          <a:ext cx="9339942" cy="488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3" imgW="1790700" imgH="939800" progId="Equation.DSMT4">
                  <p:embed/>
                </p:oleObj>
              </mc:Choice>
              <mc:Fallback>
                <p:oleObj name="Equation" r:id="rId3" imgW="17907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89" y="600892"/>
                        <a:ext cx="9339942" cy="4885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26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595" y="313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35144"/>
              </p:ext>
            </p:extLst>
          </p:nvPr>
        </p:nvGraphicFramePr>
        <p:xfrm>
          <a:off x="879566" y="661850"/>
          <a:ext cx="8588743" cy="466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3" imgW="1714500" imgH="939800" progId="Equation.DSMT4">
                  <p:embed/>
                </p:oleObj>
              </mc:Choice>
              <mc:Fallback>
                <p:oleObj name="Equation" r:id="rId3" imgW="17145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66" y="661850"/>
                        <a:ext cx="8588743" cy="4667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5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7132320" y="1147157"/>
            <a:ext cx="273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29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2000" b="1" dirty="0"/>
              <a:t>By Peter </a:t>
            </a:r>
            <a:r>
              <a:rPr lang="sv-SE" sz="2000" b="1" dirty="0" err="1"/>
              <a:t>Lohmander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Arbitrary</a:t>
            </a:r>
            <a:r>
              <a:rPr lang="sv-SE" dirty="0" smtClean="0"/>
              <a:t> </a:t>
            </a:r>
            <a:r>
              <a:rPr lang="sv-SE" dirty="0" err="1"/>
              <a:t>numbers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decision alternatives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covered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It </a:t>
            </a:r>
            <a:r>
              <a:rPr lang="sv-SE" dirty="0"/>
              <a:t>is </a:t>
            </a:r>
            <a:r>
              <a:rPr lang="sv-SE" dirty="0" err="1"/>
              <a:t>proved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derived</a:t>
            </a:r>
            <a:r>
              <a:rPr lang="sv-SE" dirty="0"/>
              <a:t> optimal decision </a:t>
            </a:r>
            <a:r>
              <a:rPr lang="sv-SE" dirty="0" err="1"/>
              <a:t>frequency</a:t>
            </a:r>
            <a:r>
              <a:rPr lang="sv-SE" dirty="0"/>
              <a:t> </a:t>
            </a:r>
            <a:r>
              <a:rPr lang="sv-SE" dirty="0" err="1"/>
              <a:t>formulas</a:t>
            </a:r>
            <a:r>
              <a:rPr lang="sv-SE" dirty="0"/>
              <a:t> </a:t>
            </a:r>
            <a:r>
              <a:rPr lang="sv-SE" dirty="0" err="1"/>
              <a:t>correspond</a:t>
            </a:r>
            <a:r>
              <a:rPr lang="sv-SE" dirty="0"/>
              <a:t> to the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optimization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players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It </a:t>
            </a:r>
            <a:r>
              <a:rPr lang="sv-SE" dirty="0"/>
              <a:t>is </a:t>
            </a:r>
            <a:r>
              <a:rPr lang="sv-SE" dirty="0" err="1"/>
              <a:t>proved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optimal solutions, for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players</a:t>
            </a:r>
            <a:r>
              <a:rPr lang="sv-SE" dirty="0"/>
              <a:t>,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a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completely</a:t>
            </a:r>
            <a:r>
              <a:rPr lang="sv-SE" dirty="0"/>
              <a:t> mixed </a:t>
            </a:r>
            <a:r>
              <a:rPr lang="sv-SE" dirty="0" err="1"/>
              <a:t>strategy</a:t>
            </a:r>
            <a:r>
              <a:rPr lang="sv-SE" dirty="0"/>
              <a:t> Nash </a:t>
            </a:r>
            <a:r>
              <a:rPr lang="sv-SE" dirty="0" err="1"/>
              <a:t>equilibrium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player</a:t>
            </a:r>
            <a:r>
              <a:rPr lang="sv-SE" dirty="0"/>
              <a:t>, the optimal </a:t>
            </a:r>
            <a:r>
              <a:rPr lang="sv-SE" dirty="0" err="1"/>
              <a:t>frequency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particular</a:t>
            </a:r>
            <a:r>
              <a:rPr lang="sv-SE" dirty="0"/>
              <a:t> decision is </a:t>
            </a:r>
            <a:r>
              <a:rPr lang="sv-SE" dirty="0" err="1"/>
              <a:t>strictly</a:t>
            </a:r>
            <a:r>
              <a:rPr lang="sv-SE" dirty="0"/>
              <a:t> </a:t>
            </a:r>
            <a:r>
              <a:rPr lang="sv-SE" dirty="0" err="1"/>
              <a:t>greater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0 and </a:t>
            </a:r>
            <a:r>
              <a:rPr lang="sv-SE" dirty="0" err="1"/>
              <a:t>strictly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1.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30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39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75366"/>
              </p:ext>
            </p:extLst>
          </p:nvPr>
        </p:nvGraphicFramePr>
        <p:xfrm>
          <a:off x="870857" y="1318516"/>
          <a:ext cx="2819399" cy="6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7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7" y="1318516"/>
                        <a:ext cx="2819399" cy="644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870857" y="508430"/>
            <a:ext cx="99726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smtClean="0">
                <a:solidFill>
                  <a:srgbClr val="FF0000"/>
                </a:solidFill>
              </a:rPr>
              <a:t>Observation:</a:t>
            </a:r>
          </a:p>
          <a:p>
            <a:r>
              <a:rPr lang="sv-SE" b="1" i="1" dirty="0" smtClean="0">
                <a:solidFill>
                  <a:srgbClr val="0070C0"/>
                </a:solidFill>
              </a:rPr>
              <a:t>If </a:t>
            </a:r>
            <a:r>
              <a:rPr lang="sv-SE" b="1" i="1" dirty="0" err="1" smtClean="0">
                <a:solidFill>
                  <a:srgbClr val="0070C0"/>
                </a:solidFill>
              </a:rPr>
              <a:t>we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can</a:t>
            </a:r>
            <a:r>
              <a:rPr lang="sv-SE" b="1" i="1" dirty="0" smtClean="0">
                <a:solidFill>
                  <a:srgbClr val="0070C0"/>
                </a:solidFill>
              </a:rPr>
              <a:t> be sure </a:t>
            </a:r>
            <a:r>
              <a:rPr lang="sv-SE" b="1" i="1" dirty="0" err="1" smtClean="0">
                <a:solidFill>
                  <a:srgbClr val="0070C0"/>
                </a:solidFill>
              </a:rPr>
              <a:t>that</a:t>
            </a:r>
            <a:r>
              <a:rPr lang="sv-SE" b="1" i="1" dirty="0" smtClean="0">
                <a:solidFill>
                  <a:srgbClr val="0070C0"/>
                </a:solidFill>
              </a:rPr>
              <a:t>, in optimum, all </a:t>
            </a:r>
            <a:r>
              <a:rPr lang="sv-SE" b="1" i="1" dirty="0" err="1" smtClean="0">
                <a:solidFill>
                  <a:srgbClr val="0070C0"/>
                </a:solidFill>
              </a:rPr>
              <a:t>decisions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have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stricly</a:t>
            </a:r>
            <a:r>
              <a:rPr lang="sv-SE" b="1" i="1" dirty="0" smtClean="0">
                <a:solidFill>
                  <a:srgbClr val="0070C0"/>
                </a:solidFill>
              </a:rPr>
              <a:t> positive </a:t>
            </a:r>
            <a:r>
              <a:rPr lang="sv-SE" b="1" i="1" dirty="0" err="1" smtClean="0">
                <a:solidFill>
                  <a:srgbClr val="0070C0"/>
                </a:solidFill>
              </a:rPr>
              <a:t>probabilities</a:t>
            </a:r>
            <a:r>
              <a:rPr lang="sv-SE" b="1" i="1" dirty="0" smtClean="0">
                <a:solidFill>
                  <a:srgbClr val="0070C0"/>
                </a:solidFill>
              </a:rPr>
              <a:t>, </a:t>
            </a:r>
            <a:r>
              <a:rPr lang="sv-SE" b="1" i="1" dirty="0" err="1" smtClean="0">
                <a:solidFill>
                  <a:srgbClr val="0070C0"/>
                </a:solidFill>
              </a:rPr>
              <a:t>then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we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know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that</a:t>
            </a:r>
            <a:r>
              <a:rPr lang="sv-SE" b="1" i="1" dirty="0" smtClean="0">
                <a:solidFill>
                  <a:srgbClr val="0070C0"/>
                </a:solidFill>
              </a:rPr>
              <a:t>: </a:t>
            </a:r>
            <a:endParaRPr lang="sv-SE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44876"/>
              </p:ext>
            </p:extLst>
          </p:nvPr>
        </p:nvGraphicFramePr>
        <p:xfrm>
          <a:off x="914400" y="2392528"/>
          <a:ext cx="36036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8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92528"/>
                        <a:ext cx="3603625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870857" y="1922947"/>
            <a:ext cx="543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b="1" i="1" dirty="0" err="1" smtClean="0">
                <a:solidFill>
                  <a:srgbClr val="0070C0"/>
                </a:solidFill>
              </a:rPr>
              <a:t>Then</a:t>
            </a:r>
            <a:r>
              <a:rPr lang="sv-SE" b="1" i="1" dirty="0" smtClean="0">
                <a:solidFill>
                  <a:srgbClr val="0070C0"/>
                </a:solidFill>
              </a:rPr>
              <a:t>, </a:t>
            </a:r>
            <a:r>
              <a:rPr lang="sv-SE" b="1" i="1" dirty="0" err="1" smtClean="0">
                <a:solidFill>
                  <a:srgbClr val="0070C0"/>
                </a:solidFill>
              </a:rPr>
              <a:t>if</a:t>
            </a:r>
            <a:r>
              <a:rPr lang="sv-SE" b="1" i="1" dirty="0" smtClean="0">
                <a:solidFill>
                  <a:srgbClr val="0070C0"/>
                </a:solidFill>
              </a:rPr>
              <a:t> the </a:t>
            </a:r>
            <a:r>
              <a:rPr lang="sv-SE" b="1" i="1" dirty="0" err="1" smtClean="0">
                <a:solidFill>
                  <a:srgbClr val="0070C0"/>
                </a:solidFill>
              </a:rPr>
              <a:t>number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of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possible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decisions</a:t>
            </a:r>
            <a:r>
              <a:rPr lang="sv-SE" b="1" i="1" dirty="0" smtClean="0">
                <a:solidFill>
                  <a:srgbClr val="0070C0"/>
                </a:solidFill>
              </a:rPr>
              <a:t> is 2, </a:t>
            </a:r>
            <a:r>
              <a:rPr lang="sv-SE" b="1" i="1" dirty="0" err="1" smtClean="0">
                <a:solidFill>
                  <a:srgbClr val="0070C0"/>
                </a:solidFill>
              </a:rPr>
              <a:t>we</a:t>
            </a:r>
            <a:r>
              <a:rPr lang="sv-SE" b="1" i="1" dirty="0" smtClean="0">
                <a:solidFill>
                  <a:srgbClr val="0070C0"/>
                </a:solidFill>
              </a:rPr>
              <a:t> </a:t>
            </a:r>
            <a:r>
              <a:rPr lang="sv-SE" b="1" i="1" dirty="0" err="1" smtClean="0">
                <a:solidFill>
                  <a:srgbClr val="0070C0"/>
                </a:solidFill>
              </a:rPr>
              <a:t>have</a:t>
            </a:r>
            <a:r>
              <a:rPr lang="sv-SE" b="1" i="1" dirty="0" smtClean="0">
                <a:solidFill>
                  <a:srgbClr val="0070C0"/>
                </a:solidFill>
              </a:rPr>
              <a:t>:</a:t>
            </a:r>
            <a:endParaRPr lang="sv-SE" b="1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44234"/>
              </p:ext>
            </p:extLst>
          </p:nvPr>
        </p:nvGraphicFramePr>
        <p:xfrm>
          <a:off x="914400" y="3235253"/>
          <a:ext cx="28908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9" name="Equation" r:id="rId7" imgW="1028520" imgH="228600" progId="Equation.DSMT4">
                  <p:embed/>
                </p:oleObj>
              </mc:Choice>
              <mc:Fallback>
                <p:oleObj name="Equation" r:id="rId7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35253"/>
                        <a:ext cx="2890837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95130"/>
              </p:ext>
            </p:extLst>
          </p:nvPr>
        </p:nvGraphicFramePr>
        <p:xfrm>
          <a:off x="879475" y="4206521"/>
          <a:ext cx="2925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" name="Equation" r:id="rId9" imgW="1041120" imgH="228600" progId="Equation.DSMT4">
                  <p:embed/>
                </p:oleObj>
              </mc:Choice>
              <mc:Fallback>
                <p:oleObj name="Equation" r:id="rId9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206521"/>
                        <a:ext cx="2925762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0004"/>
              </p:ext>
            </p:extLst>
          </p:nvPr>
        </p:nvGraphicFramePr>
        <p:xfrm>
          <a:off x="914400" y="5140325"/>
          <a:ext cx="22479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" name="Equation" r:id="rId11" imgW="799920" imgH="431640" progId="Equation.DSMT4">
                  <p:embed/>
                </p:oleObj>
              </mc:Choice>
              <mc:Fallback>
                <p:oleObj name="Equation" r:id="rId11" imgW="79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40325"/>
                        <a:ext cx="2247900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76298"/>
              </p:ext>
            </p:extLst>
          </p:nvPr>
        </p:nvGraphicFramePr>
        <p:xfrm>
          <a:off x="6219825" y="2198616"/>
          <a:ext cx="47815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2" name="Equation" r:id="rId13" imgW="1701720" imgH="482400" progId="Equation.DSMT4">
                  <p:embed/>
                </p:oleObj>
              </mc:Choice>
              <mc:Fallback>
                <p:oleObj name="Equation" r:id="rId13" imgW="1701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2198616"/>
                        <a:ext cx="478155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7879"/>
              </p:ext>
            </p:extLst>
          </p:nvPr>
        </p:nvGraphicFramePr>
        <p:xfrm>
          <a:off x="6219825" y="3783214"/>
          <a:ext cx="44243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3" name="Equation" r:id="rId15" imgW="1574640" imgH="482400" progId="Equation.DSMT4">
                  <p:embed/>
                </p:oleObj>
              </mc:Choice>
              <mc:Fallback>
                <p:oleObj name="Equation" r:id="rId15" imgW="1574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3783214"/>
                        <a:ext cx="4424362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49904"/>
              </p:ext>
            </p:extLst>
          </p:nvPr>
        </p:nvGraphicFramePr>
        <p:xfrm>
          <a:off x="8170362" y="5279844"/>
          <a:ext cx="22828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4" name="Equation" r:id="rId17" imgW="812520" imgH="431640" progId="Equation.DSMT4">
                  <p:embed/>
                </p:oleObj>
              </mc:Choice>
              <mc:Fallback>
                <p:oleObj name="Equation" r:id="rId17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362" y="5279844"/>
                        <a:ext cx="2282825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Rak pil 14"/>
          <p:cNvCxnSpPr/>
          <p:nvPr/>
        </p:nvCxnSpPr>
        <p:spPr>
          <a:xfrm>
            <a:off x="5338354" y="2338297"/>
            <a:ext cx="881471" cy="37649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3589326" y="3169920"/>
            <a:ext cx="2630499" cy="251677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med rundade hörn 19"/>
          <p:cNvSpPr/>
          <p:nvPr/>
        </p:nvSpPr>
        <p:spPr>
          <a:xfrm>
            <a:off x="760753" y="5177790"/>
            <a:ext cx="2664823" cy="13287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med rundade hörn 20"/>
          <p:cNvSpPr/>
          <p:nvPr/>
        </p:nvSpPr>
        <p:spPr>
          <a:xfrm>
            <a:off x="7979364" y="5279844"/>
            <a:ext cx="2664823" cy="13287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4890104" y="5195358"/>
            <a:ext cx="1769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 err="1" smtClean="0">
                <a:solidFill>
                  <a:srgbClr val="FF0000"/>
                </a:solidFill>
              </a:rPr>
              <a:t>Particular</a:t>
            </a:r>
            <a:r>
              <a:rPr lang="sv-SE" sz="28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2800" b="1" i="1" dirty="0" smtClean="0">
                <a:solidFill>
                  <a:srgbClr val="FF0000"/>
                </a:solidFill>
              </a:rPr>
              <a:t>decision </a:t>
            </a:r>
          </a:p>
          <a:p>
            <a:r>
              <a:rPr lang="sv-SE" sz="2800" b="1" i="1" dirty="0" err="1" smtClean="0">
                <a:solidFill>
                  <a:srgbClr val="FF0000"/>
                </a:solidFill>
              </a:rPr>
              <a:t>rules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sp>
        <p:nvSpPr>
          <p:cNvPr id="24" name="Höger 23"/>
          <p:cNvSpPr/>
          <p:nvPr/>
        </p:nvSpPr>
        <p:spPr>
          <a:xfrm>
            <a:off x="6646851" y="5459434"/>
            <a:ext cx="892275" cy="7654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Höger 24"/>
          <p:cNvSpPr/>
          <p:nvPr/>
        </p:nvSpPr>
        <p:spPr>
          <a:xfrm flipH="1">
            <a:off x="3796618" y="5505131"/>
            <a:ext cx="875379" cy="719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med rundade hörn 25"/>
          <p:cNvSpPr/>
          <p:nvPr/>
        </p:nvSpPr>
        <p:spPr>
          <a:xfrm>
            <a:off x="4685211" y="5177790"/>
            <a:ext cx="1961640" cy="14307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0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39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45864"/>
              </p:ext>
            </p:extLst>
          </p:nvPr>
        </p:nvGraphicFramePr>
        <p:xfrm>
          <a:off x="864996" y="2700898"/>
          <a:ext cx="2819399" cy="6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96" y="2700898"/>
                        <a:ext cx="2819399" cy="644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870857" y="508430"/>
            <a:ext cx="210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smtClean="0">
                <a:solidFill>
                  <a:srgbClr val="FF0000"/>
                </a:solidFill>
              </a:rPr>
              <a:t>Observation: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87704"/>
              </p:ext>
            </p:extLst>
          </p:nvPr>
        </p:nvGraphicFramePr>
        <p:xfrm>
          <a:off x="1061725" y="3407446"/>
          <a:ext cx="22479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25" y="3407446"/>
                        <a:ext cx="2247900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13875"/>
              </p:ext>
            </p:extLst>
          </p:nvPr>
        </p:nvGraphicFramePr>
        <p:xfrm>
          <a:off x="1074981" y="4547252"/>
          <a:ext cx="22828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981" y="4547252"/>
                        <a:ext cx="2282825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med rundade hörn 19"/>
          <p:cNvSpPr/>
          <p:nvPr/>
        </p:nvSpPr>
        <p:spPr>
          <a:xfrm>
            <a:off x="737381" y="2342606"/>
            <a:ext cx="3074628" cy="37722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5753893" y="2739489"/>
            <a:ext cx="4223657" cy="33754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Höger 23"/>
          <p:cNvSpPr/>
          <p:nvPr/>
        </p:nvSpPr>
        <p:spPr>
          <a:xfrm>
            <a:off x="3812009" y="4015458"/>
            <a:ext cx="1604722" cy="7654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3689"/>
              </p:ext>
            </p:extLst>
          </p:nvPr>
        </p:nvGraphicFramePr>
        <p:xfrm>
          <a:off x="6090126" y="3204680"/>
          <a:ext cx="33909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9" imgW="1206360" imgH="431640" progId="Equation.DSMT4">
                  <p:embed/>
                </p:oleObj>
              </mc:Choice>
              <mc:Fallback>
                <p:oleObj name="Equation" r:id="rId9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6" y="3204680"/>
                        <a:ext cx="3390900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98494"/>
              </p:ext>
            </p:extLst>
          </p:nvPr>
        </p:nvGraphicFramePr>
        <p:xfrm>
          <a:off x="6090126" y="4427191"/>
          <a:ext cx="34623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11" imgW="1231560" imgH="431640" progId="Equation.DSMT4">
                  <p:embed/>
                </p:oleObj>
              </mc:Choice>
              <mc:Fallback>
                <p:oleObj name="Equation" r:id="rId11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6" y="4427191"/>
                        <a:ext cx="3462337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64996" y="1218141"/>
            <a:ext cx="935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7030A0"/>
                </a:solidFill>
              </a:rPr>
              <a:t>When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there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are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exactly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two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possible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decisions</a:t>
            </a:r>
            <a:r>
              <a:rPr lang="sv-SE" b="1" dirty="0" smtClean="0">
                <a:solidFill>
                  <a:srgbClr val="7030A0"/>
                </a:solidFill>
              </a:rPr>
              <a:t>, and the optimal </a:t>
            </a:r>
            <a:r>
              <a:rPr lang="sv-SE" b="1" dirty="0" err="1" smtClean="0">
                <a:solidFill>
                  <a:srgbClr val="7030A0"/>
                </a:solidFill>
              </a:rPr>
              <a:t>probabities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are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strictly</a:t>
            </a:r>
            <a:r>
              <a:rPr lang="sv-SE" b="1" dirty="0" smtClean="0">
                <a:solidFill>
                  <a:srgbClr val="7030A0"/>
                </a:solidFill>
              </a:rPr>
              <a:t> positive, </a:t>
            </a:r>
          </a:p>
          <a:p>
            <a:r>
              <a:rPr lang="sv-SE" b="1" dirty="0" err="1" smtClean="0">
                <a:solidFill>
                  <a:srgbClr val="7030A0"/>
                </a:solidFill>
              </a:rPr>
              <a:t>we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may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calculate</a:t>
            </a:r>
            <a:r>
              <a:rPr lang="sv-SE" b="1" dirty="0" smtClean="0">
                <a:solidFill>
                  <a:srgbClr val="7030A0"/>
                </a:solidFill>
              </a:rPr>
              <a:t> the </a:t>
            </a:r>
            <a:r>
              <a:rPr lang="sv-SE" b="1" dirty="0" err="1" smtClean="0">
                <a:solidFill>
                  <a:srgbClr val="7030A0"/>
                </a:solidFill>
              </a:rPr>
              <a:t>expected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value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of</a:t>
            </a:r>
            <a:r>
              <a:rPr lang="sv-SE" b="1" dirty="0" smtClean="0">
                <a:solidFill>
                  <a:srgbClr val="7030A0"/>
                </a:solidFill>
              </a:rPr>
              <a:t> the game in </a:t>
            </a:r>
            <a:r>
              <a:rPr lang="sv-SE" b="1" dirty="0" err="1" smtClean="0">
                <a:solidFill>
                  <a:srgbClr val="7030A0"/>
                </a:solidFill>
              </a:rPr>
              <a:t>two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ways</a:t>
            </a:r>
            <a:r>
              <a:rPr lang="sv-SE" b="1" dirty="0" smtClean="0">
                <a:solidFill>
                  <a:srgbClr val="7030A0"/>
                </a:solidFill>
              </a:rPr>
              <a:t>. The </a:t>
            </a:r>
            <a:r>
              <a:rPr lang="sv-SE" b="1" dirty="0" err="1" smtClean="0">
                <a:solidFill>
                  <a:srgbClr val="7030A0"/>
                </a:solidFill>
              </a:rPr>
              <a:t>results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are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identical</a:t>
            </a:r>
            <a:r>
              <a:rPr lang="sv-SE" b="1" dirty="0" smtClean="0">
                <a:solidFill>
                  <a:srgbClr val="7030A0"/>
                </a:solidFill>
              </a:rPr>
              <a:t>. </a:t>
            </a:r>
            <a:endParaRPr lang="sv-S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33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303" y="182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82507"/>
              </p:ext>
            </p:extLst>
          </p:nvPr>
        </p:nvGraphicFramePr>
        <p:xfrm>
          <a:off x="1907177" y="182880"/>
          <a:ext cx="6703423" cy="622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3" imgW="1968500" imgH="1828800" progId="Equation.DSMT4">
                  <p:embed/>
                </p:oleObj>
              </mc:Choice>
              <mc:Fallback>
                <p:oleObj name="Equation" r:id="rId3" imgW="1968500" imgH="182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177" y="182880"/>
                        <a:ext cx="6703423" cy="622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9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34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" y="130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55761"/>
              </p:ext>
            </p:extLst>
          </p:nvPr>
        </p:nvGraphicFramePr>
        <p:xfrm>
          <a:off x="4772296" y="561481"/>
          <a:ext cx="5956664" cy="59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296" y="561481"/>
                        <a:ext cx="5956664" cy="590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1454397" y="1304003"/>
            <a:ext cx="29306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i="1" dirty="0" smtClean="0">
                <a:solidFill>
                  <a:srgbClr val="FF0000"/>
                </a:solidFill>
              </a:rPr>
              <a:t>If </a:t>
            </a:r>
            <a:r>
              <a:rPr lang="sv-SE" sz="3600" i="1" dirty="0" err="1" smtClean="0">
                <a:solidFill>
                  <a:srgbClr val="FF0000"/>
                </a:solidFill>
              </a:rPr>
              <a:t>we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  <a:r>
              <a:rPr lang="sv-SE" sz="3600" i="1" dirty="0" err="1" smtClean="0">
                <a:solidFill>
                  <a:srgbClr val="FF0000"/>
                </a:solidFill>
              </a:rPr>
              <a:t>know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that</a:t>
            </a:r>
            <a:r>
              <a:rPr lang="sv-SE" sz="3600" i="1" dirty="0" smtClean="0">
                <a:solidFill>
                  <a:srgbClr val="FF0000"/>
                </a:solidFill>
              </a:rPr>
              <a:t> the </a:t>
            </a:r>
          </a:p>
          <a:p>
            <a:r>
              <a:rPr lang="sv-SE" sz="3600" i="1" dirty="0" smtClean="0">
                <a:solidFill>
                  <a:srgbClr val="FF0000"/>
                </a:solidFill>
              </a:rPr>
              <a:t>optimal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frequences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of</a:t>
            </a:r>
            <a:r>
              <a:rPr lang="sv-SE" sz="3600" i="1" dirty="0" smtClean="0">
                <a:solidFill>
                  <a:srgbClr val="FF0000"/>
                </a:solidFill>
              </a:rPr>
              <a:t> all decision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are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  <a:r>
              <a:rPr lang="sv-SE" sz="3600" i="1" dirty="0" err="1" smtClean="0">
                <a:solidFill>
                  <a:srgbClr val="FF0000"/>
                </a:solidFill>
              </a:rPr>
              <a:t>strictly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smtClean="0">
                <a:solidFill>
                  <a:srgbClr val="FF0000"/>
                </a:solidFill>
              </a:rPr>
              <a:t>positive,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then</a:t>
            </a:r>
            <a:r>
              <a:rPr lang="sv-SE" sz="3600" i="1" dirty="0" smtClean="0">
                <a:solidFill>
                  <a:srgbClr val="FF0000"/>
                </a:solidFill>
              </a:rPr>
              <a:t>:    </a:t>
            </a:r>
            <a:endParaRPr lang="sv-SE" sz="3600" i="1" dirty="0">
              <a:solidFill>
                <a:srgbClr val="FF0000"/>
              </a:solidFill>
            </a:endParaRPr>
          </a:p>
        </p:txBody>
      </p:sp>
      <p:sp>
        <p:nvSpPr>
          <p:cNvPr id="6" name="Höger klammerparentes 5"/>
          <p:cNvSpPr/>
          <p:nvPr/>
        </p:nvSpPr>
        <p:spPr>
          <a:xfrm>
            <a:off x="4472094" y="1070544"/>
            <a:ext cx="857552" cy="4947079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946470" y="3370218"/>
            <a:ext cx="1045028" cy="39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9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35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132" y="2264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024082"/>
              </p:ext>
            </p:extLst>
          </p:nvPr>
        </p:nvGraphicFramePr>
        <p:xfrm>
          <a:off x="592184" y="2194559"/>
          <a:ext cx="10215156" cy="120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84" y="2194559"/>
                        <a:ext cx="10215156" cy="1201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36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006" y="1306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88037"/>
              </p:ext>
            </p:extLst>
          </p:nvPr>
        </p:nvGraphicFramePr>
        <p:xfrm>
          <a:off x="3814355" y="426719"/>
          <a:ext cx="1889760" cy="609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3" imgW="558800" imgH="1778000" progId="Equation.DSMT4">
                  <p:embed/>
                </p:oleObj>
              </mc:Choice>
              <mc:Fallback>
                <p:oleObj name="Equation" r:id="rId3" imgW="558800" imgH="177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355" y="426719"/>
                        <a:ext cx="1889760" cy="6093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7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37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050" y="2377439"/>
            <a:ext cx="49986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23894"/>
              </p:ext>
            </p:extLst>
          </p:nvPr>
        </p:nvGraphicFramePr>
        <p:xfrm>
          <a:off x="357050" y="1995700"/>
          <a:ext cx="10496636" cy="204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50" y="1995700"/>
                        <a:ext cx="10496636" cy="2046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38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052" y="2438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49799"/>
              </p:ext>
            </p:extLst>
          </p:nvPr>
        </p:nvGraphicFramePr>
        <p:xfrm>
          <a:off x="557349" y="1523999"/>
          <a:ext cx="10980582" cy="310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3" imgW="1524000" imgH="431800" progId="Equation.DSMT4">
                  <p:embed/>
                </p:oleObj>
              </mc:Choice>
              <mc:Fallback>
                <p:oleObj name="Equation" r:id="rId3" imgW="1524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49" y="1523999"/>
                        <a:ext cx="10980582" cy="3108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4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39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429" y="4441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65785"/>
              </p:ext>
            </p:extLst>
          </p:nvPr>
        </p:nvGraphicFramePr>
        <p:xfrm>
          <a:off x="635726" y="574764"/>
          <a:ext cx="10172708" cy="274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3" imgW="1612900" imgH="431800" progId="Equation.DSMT4">
                  <p:embed/>
                </p:oleObj>
              </mc:Choice>
              <mc:Fallback>
                <p:oleObj name="Equation" r:id="rId3" imgW="1612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26" y="574764"/>
                        <a:ext cx="10172708" cy="2743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377" y="1698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99728"/>
              </p:ext>
            </p:extLst>
          </p:nvPr>
        </p:nvGraphicFramePr>
        <p:xfrm>
          <a:off x="757645" y="4140922"/>
          <a:ext cx="10180067" cy="146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5" imgW="3022600" imgH="431800" progId="Equation.DSMT4">
                  <p:embed/>
                </p:oleObj>
              </mc:Choice>
              <mc:Fallback>
                <p:oleObj name="Equation" r:id="rId5" imgW="3022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45" y="4140922"/>
                        <a:ext cx="10180067" cy="1467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1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2000" b="1" dirty="0"/>
              <a:t>By Peter </a:t>
            </a:r>
            <a:r>
              <a:rPr lang="sv-SE" sz="2000" b="1" dirty="0" err="1"/>
              <a:t>Lohmander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/>
              <a:t>comparative</a:t>
            </a:r>
            <a:r>
              <a:rPr lang="sv-SE" dirty="0"/>
              <a:t> </a:t>
            </a:r>
            <a:r>
              <a:rPr lang="sv-SE" dirty="0" err="1"/>
              <a:t>statics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, the </a:t>
            </a:r>
            <a:r>
              <a:rPr lang="sv-SE" dirty="0" err="1"/>
              <a:t>directions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changes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optimal decision </a:t>
            </a:r>
            <a:r>
              <a:rPr lang="sv-SE" dirty="0" err="1"/>
              <a:t>frequences</a:t>
            </a:r>
            <a:r>
              <a:rPr lang="sv-SE" dirty="0"/>
              <a:t> and </a:t>
            </a:r>
            <a:r>
              <a:rPr lang="sv-SE" dirty="0" err="1"/>
              <a:t>expected</a:t>
            </a:r>
            <a:r>
              <a:rPr lang="sv-SE" dirty="0"/>
              <a:t> game </a:t>
            </a:r>
            <a:r>
              <a:rPr lang="sv-SE" dirty="0" err="1"/>
              <a:t>values</a:t>
            </a:r>
            <a:r>
              <a:rPr lang="sv-SE" dirty="0"/>
              <a:t> as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in different parameter </a:t>
            </a:r>
            <a:r>
              <a:rPr lang="sv-SE" dirty="0" err="1"/>
              <a:t>values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The </a:t>
            </a:r>
            <a:r>
              <a:rPr lang="sv-SE" dirty="0" err="1"/>
              <a:t>signs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optimal </a:t>
            </a:r>
            <a:r>
              <a:rPr lang="sv-SE" dirty="0" err="1"/>
              <a:t>changes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decision </a:t>
            </a:r>
            <a:r>
              <a:rPr lang="sv-SE" dirty="0" err="1"/>
              <a:t>frequences</a:t>
            </a:r>
            <a:r>
              <a:rPr lang="sv-SE" dirty="0"/>
              <a:t>, </a:t>
            </a:r>
            <a:r>
              <a:rPr lang="sv-SE" dirty="0" err="1"/>
              <a:t>of</a:t>
            </a:r>
            <a:r>
              <a:rPr lang="sv-SE" dirty="0"/>
              <a:t> the different </a:t>
            </a:r>
            <a:r>
              <a:rPr lang="sv-SE" dirty="0" err="1"/>
              <a:t>players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 as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risk in different parameter </a:t>
            </a:r>
            <a:r>
              <a:rPr lang="sv-SE" dirty="0" err="1"/>
              <a:t>values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40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31671"/>
              </p:ext>
            </p:extLst>
          </p:nvPr>
        </p:nvGraphicFramePr>
        <p:xfrm>
          <a:off x="548640" y="827313"/>
          <a:ext cx="10995667" cy="158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3" imgW="3022560" imgH="431640" progId="Equation.DSMT4">
                  <p:embed/>
                </p:oleObj>
              </mc:Choice>
              <mc:Fallback>
                <p:oleObj name="Equation" r:id="rId3" imgW="30225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827313"/>
                        <a:ext cx="10995667" cy="1584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" y="2374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64529"/>
              </p:ext>
            </p:extLst>
          </p:nvPr>
        </p:nvGraphicFramePr>
        <p:xfrm>
          <a:off x="705394" y="3802537"/>
          <a:ext cx="10845739" cy="111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5" imgW="3911600" imgH="393700" progId="Equation.DSMT4">
                  <p:embed/>
                </p:oleObj>
              </mc:Choice>
              <mc:Fallback>
                <p:oleObj name="Equation" r:id="rId5" imgW="3911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94" y="3802537"/>
                        <a:ext cx="10845739" cy="1117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41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7086" y="261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34600"/>
              </p:ext>
            </p:extLst>
          </p:nvPr>
        </p:nvGraphicFramePr>
        <p:xfrm>
          <a:off x="531224" y="920659"/>
          <a:ext cx="10984404" cy="112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3" imgW="3886200" imgH="393700" progId="Equation.DSMT4">
                  <p:embed/>
                </p:oleObj>
              </mc:Choice>
              <mc:Fallback>
                <p:oleObj name="Equation" r:id="rId3" imgW="388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24" y="920659"/>
                        <a:ext cx="10984404" cy="1123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086" y="2612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035120"/>
              </p:ext>
            </p:extLst>
          </p:nvPr>
        </p:nvGraphicFramePr>
        <p:xfrm>
          <a:off x="462569" y="2871656"/>
          <a:ext cx="4146653" cy="72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5" imgW="1028254" imgH="177723" progId="Equation.DSMT4">
                  <p:embed/>
                </p:oleObj>
              </mc:Choice>
              <mc:Fallback>
                <p:oleObj name="Equation" r:id="rId5" imgW="1028254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69" y="2871656"/>
                        <a:ext cx="4146653" cy="72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"/>
            <a:ext cx="141194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46097"/>
              </p:ext>
            </p:extLst>
          </p:nvPr>
        </p:nvGraphicFramePr>
        <p:xfrm>
          <a:off x="462569" y="4311951"/>
          <a:ext cx="4466604" cy="13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7" imgW="571004" imgH="177646" progId="Equation.DSMT4">
                  <p:embed/>
                </p:oleObj>
              </mc:Choice>
              <mc:Fallback>
                <p:oleObj name="Equation" r:id="rId7" imgW="57100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69" y="4311951"/>
                        <a:ext cx="4466604" cy="1369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42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5395" y="496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043"/>
              </p:ext>
            </p:extLst>
          </p:nvPr>
        </p:nvGraphicFramePr>
        <p:xfrm>
          <a:off x="2647406" y="655122"/>
          <a:ext cx="5007428" cy="570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3" imgW="1562100" imgH="1778000" progId="Equation.DSMT4">
                  <p:embed/>
                </p:oleObj>
              </mc:Choice>
              <mc:Fallback>
                <p:oleObj name="Equation" r:id="rId3" imgW="1562100" imgH="177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406" y="655122"/>
                        <a:ext cx="5007428" cy="5701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132320" y="1147157"/>
            <a:ext cx="273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45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3509" y="269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82026"/>
              </p:ext>
            </p:extLst>
          </p:nvPr>
        </p:nvGraphicFramePr>
        <p:xfrm>
          <a:off x="2647405" y="409302"/>
          <a:ext cx="6300265" cy="573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3" imgW="2006600" imgH="1828800" progId="Equation.DSMT4">
                  <p:embed/>
                </p:oleObj>
              </mc:Choice>
              <mc:Fallback>
                <p:oleObj name="Equation" r:id="rId3" imgW="2006600" imgH="182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405" y="409302"/>
                        <a:ext cx="6300265" cy="5730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5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46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588" y="235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79864"/>
              </p:ext>
            </p:extLst>
          </p:nvPr>
        </p:nvGraphicFramePr>
        <p:xfrm>
          <a:off x="4632960" y="565150"/>
          <a:ext cx="5845834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565150"/>
                        <a:ext cx="5845834" cy="579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436915" y="1340509"/>
            <a:ext cx="29306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i="1" dirty="0" smtClean="0">
                <a:solidFill>
                  <a:srgbClr val="FF0000"/>
                </a:solidFill>
              </a:rPr>
              <a:t>If </a:t>
            </a:r>
            <a:r>
              <a:rPr lang="sv-SE" sz="3600" i="1" dirty="0" err="1" smtClean="0">
                <a:solidFill>
                  <a:srgbClr val="FF0000"/>
                </a:solidFill>
              </a:rPr>
              <a:t>we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  <a:r>
              <a:rPr lang="sv-SE" sz="3600" i="1" dirty="0" err="1" smtClean="0">
                <a:solidFill>
                  <a:srgbClr val="FF0000"/>
                </a:solidFill>
              </a:rPr>
              <a:t>know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that</a:t>
            </a:r>
            <a:r>
              <a:rPr lang="sv-SE" sz="3600" i="1" dirty="0" smtClean="0">
                <a:solidFill>
                  <a:srgbClr val="FF0000"/>
                </a:solidFill>
              </a:rPr>
              <a:t> the </a:t>
            </a:r>
          </a:p>
          <a:p>
            <a:r>
              <a:rPr lang="sv-SE" sz="3600" i="1" dirty="0" smtClean="0">
                <a:solidFill>
                  <a:srgbClr val="FF0000"/>
                </a:solidFill>
              </a:rPr>
              <a:t>optimal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frequences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of</a:t>
            </a:r>
            <a:r>
              <a:rPr lang="sv-SE" sz="3600" i="1" dirty="0" smtClean="0">
                <a:solidFill>
                  <a:srgbClr val="FF0000"/>
                </a:solidFill>
              </a:rPr>
              <a:t> all decision 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are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  <a:r>
              <a:rPr lang="sv-SE" sz="3600" i="1" dirty="0" err="1" smtClean="0">
                <a:solidFill>
                  <a:srgbClr val="FF0000"/>
                </a:solidFill>
              </a:rPr>
              <a:t>strictly</a:t>
            </a:r>
            <a:r>
              <a:rPr lang="sv-SE" sz="3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600" i="1" dirty="0" smtClean="0">
                <a:solidFill>
                  <a:srgbClr val="FF0000"/>
                </a:solidFill>
              </a:rPr>
              <a:t>positive,</a:t>
            </a:r>
          </a:p>
          <a:p>
            <a:r>
              <a:rPr lang="sv-SE" sz="3600" i="1" dirty="0" err="1" smtClean="0">
                <a:solidFill>
                  <a:srgbClr val="FF0000"/>
                </a:solidFill>
              </a:rPr>
              <a:t>then</a:t>
            </a:r>
            <a:r>
              <a:rPr lang="sv-SE" sz="3600" i="1" dirty="0" smtClean="0">
                <a:solidFill>
                  <a:srgbClr val="FF0000"/>
                </a:solidFill>
              </a:rPr>
              <a:t>:    </a:t>
            </a:r>
            <a:endParaRPr lang="sv-SE" sz="3600" i="1" dirty="0">
              <a:solidFill>
                <a:srgbClr val="FF0000"/>
              </a:solidFill>
            </a:endParaRPr>
          </a:p>
        </p:txBody>
      </p:sp>
      <p:sp>
        <p:nvSpPr>
          <p:cNvPr id="8" name="Höger klammerparentes 7"/>
          <p:cNvSpPr/>
          <p:nvPr/>
        </p:nvSpPr>
        <p:spPr>
          <a:xfrm>
            <a:off x="4472094" y="1070544"/>
            <a:ext cx="857552" cy="4947079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4946470" y="3370218"/>
            <a:ext cx="1045028" cy="391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9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47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589" y="330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65846"/>
              </p:ext>
            </p:extLst>
          </p:nvPr>
        </p:nvGraphicFramePr>
        <p:xfrm>
          <a:off x="391887" y="1976845"/>
          <a:ext cx="10807342" cy="127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3" imgW="1981200" imgH="228600" progId="Equation.DSMT4">
                  <p:embed/>
                </p:oleObj>
              </mc:Choice>
              <mc:Fallback>
                <p:oleObj name="Equation" r:id="rId3" imgW="198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7" y="1976845"/>
                        <a:ext cx="10807342" cy="1271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48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77" y="269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2580"/>
              </p:ext>
            </p:extLst>
          </p:nvPr>
        </p:nvGraphicFramePr>
        <p:xfrm>
          <a:off x="3823061" y="388008"/>
          <a:ext cx="2838995" cy="596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3" imgW="850900" imgH="1778000" progId="Equation.DSMT4">
                  <p:embed/>
                </p:oleObj>
              </mc:Choice>
              <mc:Fallback>
                <p:oleObj name="Equation" r:id="rId3" imgW="850900" imgH="177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061" y="388008"/>
                        <a:ext cx="2838995" cy="5968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49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382" y="2177141"/>
            <a:ext cx="600159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47692"/>
              </p:ext>
            </p:extLst>
          </p:nvPr>
        </p:nvGraphicFramePr>
        <p:xfrm>
          <a:off x="624733" y="610939"/>
          <a:ext cx="10508709" cy="197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33" y="610939"/>
                        <a:ext cx="10508709" cy="1979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410" y="1695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10269"/>
              </p:ext>
            </p:extLst>
          </p:nvPr>
        </p:nvGraphicFramePr>
        <p:xfrm>
          <a:off x="624734" y="2828197"/>
          <a:ext cx="10488099" cy="298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5" imgW="1523880" imgH="431640" progId="Equation.DSMT4">
                  <p:embed/>
                </p:oleObj>
              </mc:Choice>
              <mc:Fallback>
                <p:oleObj name="Equation" r:id="rId5" imgW="1523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34" y="2828197"/>
                        <a:ext cx="10488099" cy="2986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5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2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2000" b="1" dirty="0"/>
              <a:t>By Peter </a:t>
            </a:r>
            <a:r>
              <a:rPr lang="sv-SE" sz="2000" b="1" dirty="0" err="1"/>
              <a:t>Lohmander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Furthermore</a:t>
            </a:r>
            <a:r>
              <a:rPr lang="sv-SE" dirty="0"/>
              <a:t>, the </a:t>
            </a:r>
            <a:r>
              <a:rPr lang="sv-SE" dirty="0" err="1"/>
              <a:t>directions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expected</a:t>
            </a:r>
            <a:r>
              <a:rPr lang="sv-SE" dirty="0"/>
              <a:t> optimal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game,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 as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risk in the different parameter </a:t>
            </a:r>
            <a:r>
              <a:rPr lang="sv-SE" dirty="0" err="1"/>
              <a:t>values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Finally</a:t>
            </a:r>
            <a:r>
              <a:rPr lang="sv-SE" dirty="0"/>
              <a:t>,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derived</a:t>
            </a:r>
            <a:r>
              <a:rPr lang="sv-SE" dirty="0"/>
              <a:t> </a:t>
            </a:r>
            <a:r>
              <a:rPr lang="sv-SE" dirty="0" err="1"/>
              <a:t>formulas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confirm</a:t>
            </a:r>
            <a:r>
              <a:rPr lang="sv-SE" dirty="0"/>
              <a:t> </a:t>
            </a:r>
            <a:r>
              <a:rPr lang="sv-SE" dirty="0" err="1"/>
              <a:t>earlier</a:t>
            </a:r>
            <a:r>
              <a:rPr lang="sv-SE" dirty="0"/>
              <a:t> game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presented</a:t>
            </a:r>
            <a:r>
              <a:rPr lang="sv-SE" dirty="0"/>
              <a:t> in the </a:t>
            </a:r>
            <a:r>
              <a:rPr lang="sv-SE" dirty="0" err="1"/>
              <a:t>literature</a:t>
            </a:r>
            <a:r>
              <a:rPr lang="sv-SE" dirty="0"/>
              <a:t>. It is </a:t>
            </a:r>
            <a:r>
              <a:rPr lang="sv-SE" dirty="0" err="1"/>
              <a:t>demonstrated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new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applied</a:t>
            </a:r>
            <a:r>
              <a:rPr lang="sv-SE" dirty="0"/>
              <a:t> to </a:t>
            </a:r>
            <a:r>
              <a:rPr lang="sv-SE" dirty="0" err="1"/>
              <a:t>solve</a:t>
            </a:r>
            <a:r>
              <a:rPr lang="sv-SE" dirty="0"/>
              <a:t> common </a:t>
            </a:r>
            <a:r>
              <a:rPr lang="sv-SE" dirty="0" err="1"/>
              <a:t>military</a:t>
            </a:r>
            <a:r>
              <a:rPr lang="sv-SE" dirty="0"/>
              <a:t> problems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50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754" y="2090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01066"/>
              </p:ext>
            </p:extLst>
          </p:nvPr>
        </p:nvGraphicFramePr>
        <p:xfrm>
          <a:off x="668382" y="627019"/>
          <a:ext cx="10060578" cy="286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3" imgW="1524000" imgH="431800" progId="Equation.DSMT4">
                  <p:embed/>
                </p:oleObj>
              </mc:Choice>
              <mc:Fallback>
                <p:oleObj name="Equation" r:id="rId3" imgW="1524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82" y="627019"/>
                        <a:ext cx="10060578" cy="2864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754" y="148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98868"/>
              </p:ext>
            </p:extLst>
          </p:nvPr>
        </p:nvGraphicFramePr>
        <p:xfrm>
          <a:off x="775065" y="3822877"/>
          <a:ext cx="10208312" cy="269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5" imgW="1612900" imgH="431800" progId="Equation.DSMT4">
                  <p:embed/>
                </p:oleObj>
              </mc:Choice>
              <mc:Fallback>
                <p:oleObj name="Equation" r:id="rId5" imgW="16129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65" y="3822877"/>
                        <a:ext cx="10208312" cy="2696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51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90944"/>
              </p:ext>
            </p:extLst>
          </p:nvPr>
        </p:nvGraphicFramePr>
        <p:xfrm>
          <a:off x="644437" y="348157"/>
          <a:ext cx="10208312" cy="269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Equation" r:id="rId3" imgW="1612900" imgH="431800" progId="Equation.DSMT4">
                  <p:embed/>
                </p:oleObj>
              </mc:Choice>
              <mc:Fallback>
                <p:oleObj name="Equation" r:id="rId3" imgW="161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37" y="348157"/>
                        <a:ext cx="10208312" cy="2696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794" y="1290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05600"/>
              </p:ext>
            </p:extLst>
          </p:nvPr>
        </p:nvGraphicFramePr>
        <p:xfrm>
          <a:off x="644438" y="4195985"/>
          <a:ext cx="10014853" cy="143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Equation" r:id="rId5" imgW="3022600" imgH="431800" progId="Equation.DSMT4">
                  <p:embed/>
                </p:oleObj>
              </mc:Choice>
              <mc:Fallback>
                <p:oleObj name="Equation" r:id="rId5" imgW="30226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38" y="4195985"/>
                        <a:ext cx="10014853" cy="1439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9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52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0475"/>
              </p:ext>
            </p:extLst>
          </p:nvPr>
        </p:nvGraphicFramePr>
        <p:xfrm>
          <a:off x="714107" y="608054"/>
          <a:ext cx="10014853" cy="143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3" imgW="3022600" imgH="431800" progId="Equation.DSMT4">
                  <p:embed/>
                </p:oleObj>
              </mc:Choice>
              <mc:Fallback>
                <p:oleObj name="Equation" r:id="rId3" imgW="3022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07" y="608054"/>
                        <a:ext cx="10014853" cy="1439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2480" y="3110406"/>
            <a:ext cx="142544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83860"/>
              </p:ext>
            </p:extLst>
          </p:nvPr>
        </p:nvGraphicFramePr>
        <p:xfrm>
          <a:off x="714107" y="3470259"/>
          <a:ext cx="10014853" cy="99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5" imgW="3911600" imgH="393700" progId="Equation.DSMT4">
                  <p:embed/>
                </p:oleObj>
              </mc:Choice>
              <mc:Fallback>
                <p:oleObj name="Equation" r:id="rId5" imgW="39116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07" y="3470259"/>
                        <a:ext cx="10014853" cy="998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53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668" y="2873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63085"/>
              </p:ext>
            </p:extLst>
          </p:nvPr>
        </p:nvGraphicFramePr>
        <p:xfrm>
          <a:off x="566057" y="1149532"/>
          <a:ext cx="10276840" cy="10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3" imgW="3886200" imgH="393700" progId="Equation.DSMT4">
                  <p:embed/>
                </p:oleObj>
              </mc:Choice>
              <mc:Fallback>
                <p:oleObj name="Equation" r:id="rId3" imgW="388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7" y="1149532"/>
                        <a:ext cx="10276840" cy="1036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668" y="2873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28488"/>
              </p:ext>
            </p:extLst>
          </p:nvPr>
        </p:nvGraphicFramePr>
        <p:xfrm>
          <a:off x="566057" y="3209379"/>
          <a:ext cx="4632831" cy="79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5" imgW="1028254" imgH="177723" progId="Equation.DSMT4">
                  <p:embed/>
                </p:oleObj>
              </mc:Choice>
              <mc:Fallback>
                <p:oleObj name="Equation" r:id="rId5" imgW="1028254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7" y="3209379"/>
                        <a:ext cx="4632831" cy="791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9559"/>
              </p:ext>
            </p:extLst>
          </p:nvPr>
        </p:nvGraphicFramePr>
        <p:xfrm>
          <a:off x="566057" y="4746172"/>
          <a:ext cx="4045526" cy="127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7" imgW="571004" imgH="177646" progId="Equation.DSMT4">
                  <p:embed/>
                </p:oleObj>
              </mc:Choice>
              <mc:Fallback>
                <p:oleObj name="Equation" r:id="rId7" imgW="57100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7" y="4746172"/>
                        <a:ext cx="4045526" cy="1271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1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54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9337" y="2002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86657"/>
              </p:ext>
            </p:extLst>
          </p:nvPr>
        </p:nvGraphicFramePr>
        <p:xfrm>
          <a:off x="2438399" y="478971"/>
          <a:ext cx="5312230" cy="598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3" imgW="1574800" imgH="1778000" progId="Equation.DSMT4">
                  <p:embed/>
                </p:oleObj>
              </mc:Choice>
              <mc:Fallback>
                <p:oleObj name="Equation" r:id="rId3" imgW="1574800" imgH="177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478971"/>
                        <a:ext cx="5312230" cy="598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2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55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08959" y="11669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56484"/>
              </p:ext>
            </p:extLst>
          </p:nvPr>
        </p:nvGraphicFramePr>
        <p:xfrm>
          <a:off x="3526969" y="269964"/>
          <a:ext cx="3074127" cy="59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tion" r:id="rId3" imgW="482600" imgH="914400" progId="Equation.DSMT4">
                  <p:embed/>
                </p:oleObj>
              </mc:Choice>
              <mc:Fallback>
                <p:oleObj name="Equation" r:id="rId3" imgW="4826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969" y="269964"/>
                        <a:ext cx="3074127" cy="590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1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132320" y="1147157"/>
            <a:ext cx="273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48"/>
            <a:ext cx="12192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" y="1033987"/>
            <a:ext cx="12197147" cy="47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2" y="1027610"/>
            <a:ext cx="12213381" cy="47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sv-SE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1600" b="1" dirty="0"/>
              <a:t>By Peter </a:t>
            </a:r>
            <a:r>
              <a:rPr lang="sv-SE" sz="1600" b="1" dirty="0" err="1"/>
              <a:t>Lohmander</a:t>
            </a:r>
            <a:endParaRPr lang="sv-SE" sz="1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In </a:t>
            </a:r>
            <a:r>
              <a:rPr lang="sv-SE" dirty="0"/>
              <a:t>part 2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presentation,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military</a:t>
            </a:r>
            <a:r>
              <a:rPr lang="sv-SE" dirty="0"/>
              <a:t> decision problems, common and relevant to </a:t>
            </a:r>
            <a:r>
              <a:rPr lang="sv-SE" dirty="0" err="1"/>
              <a:t>typical</a:t>
            </a:r>
            <a:r>
              <a:rPr lang="sv-SE" dirty="0"/>
              <a:t> </a:t>
            </a:r>
            <a:r>
              <a:rPr lang="sv-SE" dirty="0" err="1"/>
              <a:t>army</a:t>
            </a:r>
            <a:r>
              <a:rPr lang="sv-SE" dirty="0"/>
              <a:t> and ranger </a:t>
            </a:r>
            <a:r>
              <a:rPr lang="sv-SE" dirty="0" err="1"/>
              <a:t>units</a:t>
            </a:r>
            <a:r>
              <a:rPr lang="sv-SE" dirty="0"/>
              <a:t>, at </a:t>
            </a:r>
            <a:r>
              <a:rPr lang="sv-SE" dirty="0" err="1"/>
              <a:t>platoon</a:t>
            </a:r>
            <a:r>
              <a:rPr lang="sv-SE" dirty="0"/>
              <a:t>, </a:t>
            </a:r>
            <a:r>
              <a:rPr lang="sv-SE" dirty="0" err="1"/>
              <a:t>company</a:t>
            </a:r>
            <a:r>
              <a:rPr lang="sv-SE" dirty="0"/>
              <a:t> and </a:t>
            </a:r>
            <a:r>
              <a:rPr lang="sv-SE" dirty="0" err="1"/>
              <a:t>battalion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described</a:t>
            </a:r>
            <a:r>
              <a:rPr lang="sv-SE" dirty="0"/>
              <a:t> and </a:t>
            </a:r>
            <a:r>
              <a:rPr lang="sv-SE" dirty="0" err="1"/>
              <a:t>analysed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It </a:t>
            </a:r>
            <a:r>
              <a:rPr lang="sv-SE" dirty="0"/>
              <a:t>is </a:t>
            </a:r>
            <a:r>
              <a:rPr lang="sv-SE" dirty="0" err="1"/>
              <a:t>found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fundamental game </a:t>
            </a:r>
            <a:r>
              <a:rPr lang="sv-SE" dirty="0" err="1"/>
              <a:t>theory</a:t>
            </a:r>
            <a:r>
              <a:rPr lang="sv-SE" dirty="0"/>
              <a:t> and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determine</a:t>
            </a:r>
            <a:r>
              <a:rPr lang="sv-SE" dirty="0"/>
              <a:t> optimal </a:t>
            </a:r>
            <a:r>
              <a:rPr lang="sv-SE" dirty="0" err="1"/>
              <a:t>decisions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The </a:t>
            </a:r>
            <a:r>
              <a:rPr lang="sv-SE" dirty="0"/>
              <a:t>optimal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derived</a:t>
            </a:r>
            <a:r>
              <a:rPr lang="sv-SE" dirty="0"/>
              <a:t> as mixed </a:t>
            </a:r>
            <a:r>
              <a:rPr lang="sv-SE" dirty="0" err="1"/>
              <a:t>strategy</a:t>
            </a:r>
            <a:r>
              <a:rPr lang="sv-SE" dirty="0"/>
              <a:t> Nash </a:t>
            </a:r>
            <a:r>
              <a:rPr lang="sv-SE" dirty="0" err="1"/>
              <a:t>equilibria</a:t>
            </a:r>
            <a:r>
              <a:rPr lang="sv-SE" dirty="0"/>
              <a:t>, via manual </a:t>
            </a:r>
            <a:r>
              <a:rPr lang="sv-SE" dirty="0" err="1"/>
              <a:t>methods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780712" y="1230284"/>
            <a:ext cx="1002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Test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61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6423" y="365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18143"/>
              </p:ext>
            </p:extLst>
          </p:nvPr>
        </p:nvGraphicFramePr>
        <p:xfrm>
          <a:off x="818606" y="1911681"/>
          <a:ext cx="97874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3" imgW="2476500" imgH="228600" progId="Equation.DSMT4">
                  <p:embed/>
                </p:oleObj>
              </mc:Choice>
              <mc:Fallback>
                <p:oleObj name="Equation" r:id="rId3" imgW="2476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06" y="1911681"/>
                        <a:ext cx="978746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818606" y="1214899"/>
            <a:ext cx="20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>
                <a:solidFill>
                  <a:srgbClr val="FF0000"/>
                </a:solidFill>
              </a:rPr>
              <a:t>Is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this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correct</a:t>
            </a:r>
            <a:r>
              <a:rPr lang="sv-SE" sz="2400" b="1" i="1" dirty="0" smtClean="0">
                <a:solidFill>
                  <a:srgbClr val="FF0000"/>
                </a:solidFill>
              </a:rPr>
              <a:t>?</a:t>
            </a:r>
            <a:endParaRPr lang="sv-SE" sz="24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085" y="304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16701"/>
              </p:ext>
            </p:extLst>
          </p:nvPr>
        </p:nvGraphicFramePr>
        <p:xfrm>
          <a:off x="818606" y="3407041"/>
          <a:ext cx="6653930" cy="118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5" imgW="1028520" imgH="177480" progId="Equation.DSMT4">
                  <p:embed/>
                </p:oleObj>
              </mc:Choice>
              <mc:Fallback>
                <p:oleObj name="Equation" r:id="rId5" imgW="10285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06" y="3407041"/>
                        <a:ext cx="6653930" cy="1184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4791125" y="4942153"/>
            <a:ext cx="92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YES!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Theory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63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9" y="159600"/>
            <a:ext cx="8653148" cy="6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66" y="654282"/>
            <a:ext cx="5976754" cy="174906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51" y="3355803"/>
            <a:ext cx="6949869" cy="2844699"/>
          </a:xfrm>
          <a:prstGeom prst="rect">
            <a:avLst/>
          </a:prstGeom>
        </p:spPr>
      </p:pic>
      <p:sp>
        <p:nvSpPr>
          <p:cNvPr id="5" name="Rektangel med rundade hörn 4"/>
          <p:cNvSpPr/>
          <p:nvPr/>
        </p:nvSpPr>
        <p:spPr>
          <a:xfrm>
            <a:off x="1541417" y="3355803"/>
            <a:ext cx="8560526" cy="31831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5" y="878659"/>
            <a:ext cx="7933993" cy="54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3" y="718534"/>
            <a:ext cx="9746534" cy="56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26" y="339634"/>
            <a:ext cx="8207914" cy="60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14" y="375037"/>
            <a:ext cx="5001754" cy="93124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3" y="1530308"/>
            <a:ext cx="10989021" cy="39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69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2" y="879566"/>
            <a:ext cx="10798988" cy="48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sv-SE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RECENT </a:t>
            </a:r>
            <a: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ADVANCES IN GENERAL GAME THEORY AND </a:t>
            </a:r>
            <a:r>
              <a:rPr lang="sv-SE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APPLICATIONS</a:t>
            </a:r>
            <a: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sv-SE" sz="16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sv-SE" sz="1600" b="1" dirty="0"/>
              <a:t>By Peter </a:t>
            </a:r>
            <a:r>
              <a:rPr lang="sv-SE" sz="1600" b="1" dirty="0" err="1"/>
              <a:t>Lohmander</a:t>
            </a:r>
            <a:endParaRPr lang="sv-SE" sz="1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It </a:t>
            </a:r>
            <a:r>
              <a:rPr lang="sv-SE" dirty="0"/>
              <a:t>is </a:t>
            </a:r>
            <a:r>
              <a:rPr lang="sv-SE" dirty="0" err="1"/>
              <a:t>found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considerable</a:t>
            </a:r>
            <a:r>
              <a:rPr lang="sv-SE" dirty="0"/>
              <a:t> </a:t>
            </a:r>
            <a:r>
              <a:rPr lang="sv-SE" dirty="0" err="1"/>
              <a:t>improvements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outcomes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typical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obtained</a:t>
            </a:r>
            <a:r>
              <a:rPr lang="sv-SE" dirty="0"/>
              <a:t> in a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require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investment </a:t>
            </a:r>
            <a:r>
              <a:rPr lang="sv-SE" dirty="0" err="1"/>
              <a:t>costs</a:t>
            </a:r>
            <a:r>
              <a:rPr lang="sv-SE" dirty="0"/>
              <a:t>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It </a:t>
            </a:r>
            <a:r>
              <a:rPr lang="sv-SE" dirty="0"/>
              <a:t>is </a:t>
            </a:r>
            <a:r>
              <a:rPr lang="sv-SE" dirty="0" err="1"/>
              <a:t>argued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methodology</a:t>
            </a:r>
            <a:r>
              <a:rPr lang="sv-SE" dirty="0"/>
              <a:t> to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included</a:t>
            </a:r>
            <a:r>
              <a:rPr lang="sv-SE" dirty="0"/>
              <a:t> in the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Swedish </a:t>
            </a:r>
            <a:r>
              <a:rPr lang="sv-SE" dirty="0" err="1"/>
              <a:t>military</a:t>
            </a:r>
            <a:r>
              <a:rPr lang="sv-SE" dirty="0"/>
              <a:t> officers, in </a:t>
            </a:r>
            <a:r>
              <a:rPr lang="sv-SE" dirty="0" err="1"/>
              <a:t>particular</a:t>
            </a:r>
            <a:r>
              <a:rPr lang="sv-SE" dirty="0"/>
              <a:t> in the </a:t>
            </a:r>
            <a:r>
              <a:rPr lang="sv-SE" dirty="0" err="1"/>
              <a:t>army</a:t>
            </a:r>
            <a:r>
              <a:rPr lang="sv-SE" dirty="0"/>
              <a:t> and ranger </a:t>
            </a:r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intended</a:t>
            </a:r>
            <a:r>
              <a:rPr lang="sv-SE" dirty="0"/>
              <a:t> for special operations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In part 3,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/>
              <a:t>dynamic</a:t>
            </a:r>
            <a:r>
              <a:rPr lang="sv-SE" dirty="0"/>
              <a:t> extensions </a:t>
            </a:r>
            <a:r>
              <a:rPr lang="sv-SE" dirty="0" err="1"/>
              <a:t>of</a:t>
            </a:r>
            <a:r>
              <a:rPr lang="sv-SE" dirty="0"/>
              <a:t> part 1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defined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07" y="513806"/>
            <a:ext cx="10066930" cy="58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31" y="327379"/>
            <a:ext cx="9022535" cy="60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2" y="470264"/>
            <a:ext cx="9113133" cy="350216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84" y="3685009"/>
            <a:ext cx="8782207" cy="26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73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45" y="94287"/>
            <a:ext cx="5947955" cy="64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198803"/>
            <a:ext cx="5756366" cy="6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2" y="1436915"/>
            <a:ext cx="11604256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2" y="400593"/>
            <a:ext cx="10525196" cy="57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138050"/>
            <a:ext cx="6261463" cy="6554553"/>
          </a:xfrm>
          <a:prstGeom prst="rect">
            <a:avLst/>
          </a:prstGeom>
        </p:spPr>
      </p:pic>
      <p:sp>
        <p:nvSpPr>
          <p:cNvPr id="4" name="Frihandsfigur 3"/>
          <p:cNvSpPr/>
          <p:nvPr/>
        </p:nvSpPr>
        <p:spPr>
          <a:xfrm>
            <a:off x="5777345" y="1853738"/>
            <a:ext cx="45719" cy="182880"/>
          </a:xfrm>
          <a:custGeom>
            <a:avLst/>
            <a:gdLst>
              <a:gd name="connsiteX0" fmla="*/ 0 w 33257"/>
              <a:gd name="connsiteY0" fmla="*/ 116378 h 116378"/>
              <a:gd name="connsiteX1" fmla="*/ 24939 w 33257"/>
              <a:gd name="connsiteY1" fmla="*/ 49876 h 116378"/>
              <a:gd name="connsiteX2" fmla="*/ 33251 w 33257"/>
              <a:gd name="connsiteY2" fmla="*/ 0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7" h="116378">
                <a:moveTo>
                  <a:pt x="0" y="116378"/>
                </a:moveTo>
                <a:cubicBezTo>
                  <a:pt x="5087" y="103661"/>
                  <a:pt x="20595" y="67253"/>
                  <a:pt x="24939" y="49876"/>
                </a:cubicBezTo>
                <a:cubicBezTo>
                  <a:pt x="33794" y="14453"/>
                  <a:pt x="33251" y="20704"/>
                  <a:pt x="3325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 flipV="1">
            <a:off x="5885411" y="1720735"/>
            <a:ext cx="66502" cy="13300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5951913" y="1720735"/>
            <a:ext cx="58189" cy="13300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18" y="592182"/>
            <a:ext cx="10048429" cy="54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79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2" y="923109"/>
            <a:ext cx="10634867" cy="45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/>
          </a:bodyPr>
          <a:lstStyle/>
          <a:p>
            <a:r>
              <a:rPr lang="sv-SE" sz="1800" b="1" i="1" u="sng" dirty="0" err="1" smtClean="0"/>
              <a:t>References</a:t>
            </a:r>
            <a:r>
              <a:rPr lang="sv-SE" sz="1800" b="1" i="1" u="sng" dirty="0" smtClean="0"/>
              <a:t> to </a:t>
            </a:r>
            <a:r>
              <a:rPr lang="sv-SE" sz="1800" b="1" i="1" u="sng" dirty="0" err="1" smtClean="0"/>
              <a:t>this</a:t>
            </a:r>
            <a:r>
              <a:rPr lang="sv-SE" sz="1800" b="1" i="1" u="sng" dirty="0" smtClean="0"/>
              <a:t> presentation:</a:t>
            </a:r>
            <a:endParaRPr lang="sv-SE" i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4251" y="1137013"/>
            <a:ext cx="10515600" cy="5393191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 smtClean="0"/>
              <a:t>Lohmander</a:t>
            </a:r>
            <a:r>
              <a:rPr lang="sv-SE" dirty="0"/>
              <a:t>, P., </a:t>
            </a:r>
            <a:r>
              <a:rPr lang="sv-SE" b="1" dirty="0">
                <a:solidFill>
                  <a:srgbClr val="FF0000"/>
                </a:solidFill>
              </a:rPr>
              <a:t>Optimal </a:t>
            </a:r>
            <a:r>
              <a:rPr lang="sv-SE" b="1" dirty="0" err="1">
                <a:solidFill>
                  <a:srgbClr val="FF0000"/>
                </a:solidFill>
              </a:rPr>
              <a:t>decisions</a:t>
            </a:r>
            <a:r>
              <a:rPr lang="sv-SE" b="1" dirty="0">
                <a:solidFill>
                  <a:srgbClr val="FF0000"/>
                </a:solidFill>
              </a:rPr>
              <a:t> and </a:t>
            </a:r>
            <a:r>
              <a:rPr lang="sv-SE" b="1" dirty="0" err="1">
                <a:solidFill>
                  <a:srgbClr val="FF0000"/>
                </a:solidFill>
              </a:rPr>
              <a:t>expected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values</a:t>
            </a:r>
            <a:r>
              <a:rPr lang="sv-SE" b="1" dirty="0">
                <a:solidFill>
                  <a:srgbClr val="FF0000"/>
                </a:solidFill>
              </a:rPr>
              <a:t> in </a:t>
            </a:r>
            <a:r>
              <a:rPr lang="sv-SE" b="1" dirty="0" err="1">
                <a:solidFill>
                  <a:srgbClr val="FF0000"/>
                </a:solidFill>
              </a:rPr>
              <a:t>two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player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zero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sum</a:t>
            </a:r>
            <a:r>
              <a:rPr lang="sv-SE" b="1" dirty="0">
                <a:solidFill>
                  <a:srgbClr val="FF0000"/>
                </a:solidFill>
              </a:rPr>
              <a:t> games </a:t>
            </a:r>
            <a:r>
              <a:rPr lang="sv-SE" b="1" dirty="0" err="1">
                <a:solidFill>
                  <a:srgbClr val="FF0000"/>
                </a:solidFill>
              </a:rPr>
              <a:t>with</a:t>
            </a:r>
            <a:r>
              <a:rPr lang="sv-SE" b="1" dirty="0">
                <a:solidFill>
                  <a:srgbClr val="FF0000"/>
                </a:solidFill>
              </a:rPr>
              <a:t> diagonal game </a:t>
            </a:r>
            <a:r>
              <a:rPr lang="sv-SE" b="1" dirty="0" err="1">
                <a:solidFill>
                  <a:srgbClr val="FF0000"/>
                </a:solidFill>
              </a:rPr>
              <a:t>matrixes</a:t>
            </a:r>
            <a:r>
              <a:rPr lang="sv-SE" b="1" dirty="0">
                <a:solidFill>
                  <a:srgbClr val="FF0000"/>
                </a:solidFill>
              </a:rPr>
              <a:t>, - Explicit </a:t>
            </a:r>
            <a:r>
              <a:rPr lang="sv-SE" b="1" dirty="0" err="1">
                <a:solidFill>
                  <a:srgbClr val="FF0000"/>
                </a:solidFill>
              </a:rPr>
              <a:t>functions</a:t>
            </a:r>
            <a:r>
              <a:rPr lang="sv-SE" b="1" dirty="0">
                <a:solidFill>
                  <a:srgbClr val="FF0000"/>
                </a:solidFill>
              </a:rPr>
              <a:t>, general </a:t>
            </a:r>
            <a:r>
              <a:rPr lang="sv-SE" b="1" dirty="0" err="1">
                <a:solidFill>
                  <a:srgbClr val="FF0000"/>
                </a:solidFill>
              </a:rPr>
              <a:t>proofs</a:t>
            </a:r>
            <a:r>
              <a:rPr lang="sv-SE" b="1" dirty="0">
                <a:solidFill>
                  <a:srgbClr val="FF0000"/>
                </a:solidFill>
              </a:rPr>
              <a:t> and </a:t>
            </a:r>
            <a:r>
              <a:rPr lang="sv-SE" b="1" dirty="0" err="1">
                <a:solidFill>
                  <a:srgbClr val="FF0000"/>
                </a:solidFill>
              </a:rPr>
              <a:t>effects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of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parameter </a:t>
            </a:r>
            <a:r>
              <a:rPr lang="sv-SE" b="1" dirty="0" err="1" smtClean="0">
                <a:solidFill>
                  <a:srgbClr val="FF0000"/>
                </a:solidFill>
              </a:rPr>
              <a:t>estimation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errors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b="1" i="1" dirty="0"/>
              <a:t>International </a:t>
            </a:r>
            <a:r>
              <a:rPr lang="sv-SE" b="1" i="1" dirty="0" err="1"/>
              <a:t>Robotics</a:t>
            </a:r>
            <a:r>
              <a:rPr lang="sv-SE" b="1" i="1" dirty="0"/>
              <a:t> &amp; Automation Journal</a:t>
            </a:r>
            <a:r>
              <a:rPr lang="sv-SE" dirty="0"/>
              <a:t>, </a:t>
            </a:r>
            <a:r>
              <a:rPr lang="sv-SE" dirty="0" err="1"/>
              <a:t>Volume</a:t>
            </a:r>
            <a:r>
              <a:rPr lang="sv-SE" dirty="0"/>
              <a:t> 5, </a:t>
            </a:r>
            <a:r>
              <a:rPr lang="sv-SE" dirty="0" err="1"/>
              <a:t>Issue</a:t>
            </a:r>
            <a:r>
              <a:rPr lang="sv-SE" dirty="0"/>
              <a:t> 5, 2019, pages 186-198. </a:t>
            </a:r>
            <a:endParaRPr lang="sv-SE" dirty="0" smtClean="0"/>
          </a:p>
          <a:p>
            <a:pPr marL="0" indent="0">
              <a:buNone/>
            </a:pPr>
            <a:r>
              <a:rPr lang="sv-SE" u="sng" dirty="0" smtClean="0">
                <a:hlinkClick r:id="rId2"/>
              </a:rPr>
              <a:t>https</a:t>
            </a:r>
            <a:r>
              <a:rPr lang="sv-SE" u="sng" dirty="0">
                <a:hlinkClick r:id="rId2"/>
              </a:rPr>
              <a:t>://medcraveonline.com/IRATJ/IRATJ-05-00193.pdf</a:t>
            </a:r>
            <a:r>
              <a:rPr lang="sv-SE" dirty="0"/>
              <a:t/>
            </a:r>
            <a:br>
              <a:rPr lang="sv-SE" dirty="0"/>
            </a:br>
            <a:r>
              <a:rPr lang="sv-SE" u="sng" dirty="0">
                <a:hlinkClick r:id="rId3"/>
              </a:rPr>
              <a:t>http://</a:t>
            </a:r>
            <a:r>
              <a:rPr lang="sv-SE" u="sng" dirty="0" smtClean="0">
                <a:hlinkClick r:id="rId3"/>
              </a:rPr>
              <a:t>www.Lohmander.com/PL_files_191114.zip</a:t>
            </a:r>
            <a:endParaRPr lang="sv-SE" u="sng" dirty="0" smtClean="0"/>
          </a:p>
          <a:p>
            <a:endParaRPr lang="sv-SE" dirty="0"/>
          </a:p>
          <a:p>
            <a:r>
              <a:rPr lang="sv-SE" dirty="0" err="1"/>
              <a:t>Lohmander</a:t>
            </a:r>
            <a:r>
              <a:rPr lang="sv-SE" dirty="0"/>
              <a:t>, P., </a:t>
            </a:r>
            <a:r>
              <a:rPr lang="sv-SE" b="1" dirty="0" err="1">
                <a:solidFill>
                  <a:srgbClr val="FF0000"/>
                </a:solidFill>
              </a:rPr>
              <a:t>Four</a:t>
            </a:r>
            <a:r>
              <a:rPr lang="sv-SE" b="1" dirty="0">
                <a:solidFill>
                  <a:srgbClr val="FF0000"/>
                </a:solidFill>
              </a:rPr>
              <a:t> central </a:t>
            </a:r>
            <a:r>
              <a:rPr lang="sv-SE" b="1" dirty="0" err="1">
                <a:solidFill>
                  <a:srgbClr val="FF0000"/>
                </a:solidFill>
              </a:rPr>
              <a:t>military</a:t>
            </a:r>
            <a:r>
              <a:rPr lang="sv-SE" b="1" dirty="0">
                <a:solidFill>
                  <a:srgbClr val="FF0000"/>
                </a:solidFill>
              </a:rPr>
              <a:t> decision problems, General </a:t>
            </a:r>
            <a:r>
              <a:rPr lang="sv-SE" b="1" dirty="0" err="1">
                <a:solidFill>
                  <a:srgbClr val="FF0000"/>
                </a:solidFill>
              </a:rPr>
              <a:t>methods</a:t>
            </a:r>
            <a:r>
              <a:rPr lang="sv-SE" b="1" dirty="0">
                <a:solidFill>
                  <a:srgbClr val="FF0000"/>
                </a:solidFill>
              </a:rPr>
              <a:t> and solutions, </a:t>
            </a:r>
            <a:r>
              <a:rPr lang="sv-SE" b="1" i="1" dirty="0"/>
              <a:t>The Royal Swedish Academy </a:t>
            </a:r>
            <a:r>
              <a:rPr lang="sv-SE" b="1" i="1" dirty="0" err="1"/>
              <a:t>of</a:t>
            </a:r>
            <a:r>
              <a:rPr lang="sv-SE" b="1" i="1" dirty="0"/>
              <a:t> </a:t>
            </a:r>
            <a:r>
              <a:rPr lang="sv-SE" b="1" i="1" dirty="0" err="1"/>
              <a:t>War</a:t>
            </a:r>
            <a:r>
              <a:rPr lang="sv-SE" b="1" i="1" dirty="0"/>
              <a:t> Sciences, </a:t>
            </a:r>
            <a:r>
              <a:rPr lang="sv-SE" b="1" i="1" dirty="0" err="1"/>
              <a:t>Proceedings</a:t>
            </a:r>
            <a:r>
              <a:rPr lang="sv-SE" b="1" i="1" dirty="0"/>
              <a:t> and Journal</a:t>
            </a:r>
            <a:r>
              <a:rPr lang="sv-SE" dirty="0"/>
              <a:t>, No. 2/2019, pages 119-134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u="sng" dirty="0">
                <a:hlinkClick r:id="rId4"/>
              </a:rPr>
              <a:t>http://www.Lohmander.com/PLRSAWS_19_sum.pdf</a:t>
            </a:r>
            <a:r>
              <a:rPr lang="sv-SE" dirty="0"/>
              <a:t/>
            </a:r>
            <a:br>
              <a:rPr lang="sv-SE" dirty="0"/>
            </a:br>
            <a:r>
              <a:rPr lang="sv-SE" u="sng" dirty="0">
                <a:hlinkClick r:id="rId5"/>
              </a:rPr>
              <a:t>http://</a:t>
            </a:r>
            <a:r>
              <a:rPr lang="sv-SE" u="sng" dirty="0" smtClean="0">
                <a:hlinkClick r:id="rId5"/>
              </a:rPr>
              <a:t>www.Lohmander.com/PLRSAWS_19_jpg.zip</a:t>
            </a:r>
            <a:endParaRPr lang="sv-SE" u="sng" dirty="0" smtClean="0"/>
          </a:p>
          <a:p>
            <a:endParaRPr lang="sv-SE" dirty="0"/>
          </a:p>
          <a:p>
            <a:r>
              <a:rPr lang="sv-SE" dirty="0" err="1"/>
              <a:t>Lohmander</a:t>
            </a:r>
            <a:r>
              <a:rPr lang="sv-SE" dirty="0"/>
              <a:t>, P., </a:t>
            </a:r>
            <a:r>
              <a:rPr lang="sv-SE" b="1" dirty="0" err="1">
                <a:solidFill>
                  <a:srgbClr val="FF0000"/>
                </a:solidFill>
              </a:rPr>
              <a:t>Applications</a:t>
            </a:r>
            <a:r>
              <a:rPr lang="sv-SE" b="1" dirty="0">
                <a:solidFill>
                  <a:srgbClr val="FF0000"/>
                </a:solidFill>
              </a:rPr>
              <a:t> and </a:t>
            </a:r>
            <a:r>
              <a:rPr lang="sv-SE" b="1" dirty="0" err="1">
                <a:solidFill>
                  <a:srgbClr val="FF0000"/>
                </a:solidFill>
              </a:rPr>
              <a:t>Mathematical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Modeling</a:t>
            </a:r>
            <a:r>
              <a:rPr lang="sv-SE" b="1" dirty="0">
                <a:solidFill>
                  <a:srgbClr val="FF0000"/>
                </a:solidFill>
              </a:rPr>
              <a:t> in Operations Research</a:t>
            </a:r>
            <a:r>
              <a:rPr lang="sv-SE" dirty="0"/>
              <a:t>, In: Cao BY. (ed) </a:t>
            </a:r>
            <a:r>
              <a:rPr lang="sv-SE" dirty="0" err="1"/>
              <a:t>Fuzzy</a:t>
            </a:r>
            <a:r>
              <a:rPr lang="sv-SE" dirty="0"/>
              <a:t> Information and </a:t>
            </a:r>
            <a:r>
              <a:rPr lang="sv-SE" dirty="0" err="1"/>
              <a:t>Engineering</a:t>
            </a:r>
            <a:r>
              <a:rPr lang="sv-SE" dirty="0"/>
              <a:t> and Decision. IWDS 2016. </a:t>
            </a:r>
            <a:r>
              <a:rPr lang="sv-SE" b="1" i="1" dirty="0" err="1"/>
              <a:t>Advances</a:t>
            </a:r>
            <a:r>
              <a:rPr lang="sv-SE" b="1" i="1" dirty="0"/>
              <a:t> in Intelligent Systems and </a:t>
            </a:r>
            <a:r>
              <a:rPr lang="sv-SE" b="1" i="1" dirty="0" err="1"/>
              <a:t>Computing</a:t>
            </a:r>
            <a:r>
              <a:rPr lang="sv-SE" dirty="0"/>
              <a:t>, </a:t>
            </a:r>
            <a:r>
              <a:rPr lang="sv-SE" dirty="0" err="1"/>
              <a:t>vol</a:t>
            </a:r>
            <a:r>
              <a:rPr lang="sv-SE" dirty="0"/>
              <a:t> 646. Springer, Cham, 2018 Print ISBN 978-3-319-66513-9, Online ISBN 978-3-319-66514-6, </a:t>
            </a:r>
            <a:r>
              <a:rPr lang="sv-SE" dirty="0" err="1"/>
              <a:t>eBook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</a:t>
            </a:r>
            <a:r>
              <a:rPr lang="sv-SE" dirty="0" err="1"/>
              <a:t>Engineering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83" y="238981"/>
            <a:ext cx="8577943" cy="62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59" y="177532"/>
            <a:ext cx="5806441" cy="6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65" y="1532709"/>
            <a:ext cx="10849483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83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69" y="204046"/>
            <a:ext cx="7117056" cy="63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391622"/>
            <a:ext cx="7576456" cy="61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37" y="452847"/>
            <a:ext cx="8589199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1" y="346445"/>
            <a:ext cx="9014572" cy="5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49" y="74741"/>
            <a:ext cx="5843451" cy="64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88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8" y="1375955"/>
            <a:ext cx="1059377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903"/>
          </a:xfrm>
        </p:spPr>
        <p:txBody>
          <a:bodyPr>
            <a:normAutofit/>
          </a:bodyPr>
          <a:lstStyle/>
          <a:p>
            <a:r>
              <a:rPr lang="sv-SE" sz="1800" b="1" i="1" u="sng" dirty="0" err="1" smtClean="0"/>
              <a:t>References</a:t>
            </a:r>
            <a:r>
              <a:rPr lang="sv-SE" sz="1800" b="1" i="1" u="sng" dirty="0" smtClean="0"/>
              <a:t> to </a:t>
            </a:r>
            <a:r>
              <a:rPr lang="sv-SE" sz="1800" b="1" i="1" u="sng" dirty="0" err="1" smtClean="0"/>
              <a:t>this</a:t>
            </a:r>
            <a:r>
              <a:rPr lang="sv-SE" sz="1800" b="1" i="1" u="sng" dirty="0" smtClean="0"/>
              <a:t> presentation (</a:t>
            </a:r>
            <a:r>
              <a:rPr lang="sv-SE" sz="1800" b="1" i="1" u="sng" dirty="0" err="1" smtClean="0"/>
              <a:t>continued</a:t>
            </a:r>
            <a:r>
              <a:rPr lang="sv-SE" sz="1800" b="1" i="1" u="sng" dirty="0" smtClean="0"/>
              <a:t>):</a:t>
            </a:r>
            <a:endParaRPr lang="sv-SE" i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45028"/>
            <a:ext cx="10515600" cy="5131935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 smtClean="0"/>
              <a:t>Lohmander</a:t>
            </a:r>
            <a:r>
              <a:rPr lang="sv-SE" dirty="0"/>
              <a:t>, P., </a:t>
            </a:r>
            <a:r>
              <a:rPr lang="sv-SE" b="1" dirty="0" err="1">
                <a:solidFill>
                  <a:srgbClr val="FF0000"/>
                </a:solidFill>
              </a:rPr>
              <a:t>Applications</a:t>
            </a:r>
            <a:r>
              <a:rPr lang="sv-SE" b="1" dirty="0">
                <a:solidFill>
                  <a:srgbClr val="FF0000"/>
                </a:solidFill>
              </a:rPr>
              <a:t> and </a:t>
            </a:r>
            <a:r>
              <a:rPr lang="sv-SE" b="1" dirty="0" err="1">
                <a:solidFill>
                  <a:srgbClr val="FF0000"/>
                </a:solidFill>
              </a:rPr>
              <a:t>mathematical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modeling</a:t>
            </a:r>
            <a:r>
              <a:rPr lang="sv-SE" b="1" dirty="0">
                <a:solidFill>
                  <a:srgbClr val="FF0000"/>
                </a:solidFill>
              </a:rPr>
              <a:t> in operations research</a:t>
            </a:r>
            <a:r>
              <a:rPr lang="sv-SE" dirty="0"/>
              <a:t>, </a:t>
            </a:r>
            <a:r>
              <a:rPr lang="sv-SE" b="1" dirty="0"/>
              <a:t>KEYNOTE</a:t>
            </a:r>
            <a:r>
              <a:rPr lang="sv-SE" dirty="0"/>
              <a:t>, International Conference on </a:t>
            </a:r>
            <a:r>
              <a:rPr lang="sv-SE" dirty="0" err="1"/>
              <a:t>Mathematics</a:t>
            </a:r>
            <a:r>
              <a:rPr lang="sv-SE" dirty="0"/>
              <a:t> and Decision Science, International Center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Optimization</a:t>
            </a:r>
            <a:r>
              <a:rPr lang="sv-SE" dirty="0"/>
              <a:t> and Decision </a:t>
            </a:r>
            <a:r>
              <a:rPr lang="sv-SE" dirty="0" err="1"/>
              <a:t>Making</a:t>
            </a:r>
            <a:r>
              <a:rPr lang="sv-SE" dirty="0"/>
              <a:t> &amp; Guangzhou University, Guangzhou, China, September 12-15, 2016 </a:t>
            </a:r>
            <a:r>
              <a:rPr lang="sv-SE" u="sng" dirty="0">
                <a:hlinkClick r:id="rId2"/>
              </a:rPr>
              <a:t>http://www.Lohmander.com/PL_KEYNOTE_MATH_2016.jpg</a:t>
            </a:r>
            <a:r>
              <a:rPr lang="sv-SE" dirty="0"/>
              <a:t>  </a:t>
            </a:r>
            <a:r>
              <a:rPr lang="sv-SE" u="sng" dirty="0">
                <a:hlinkClick r:id="rId3"/>
              </a:rPr>
              <a:t>http://www.Lohmander.com/PL_ICODM_2016_KEY.pptx</a:t>
            </a:r>
            <a:r>
              <a:rPr lang="sv-SE" dirty="0"/>
              <a:t>  </a:t>
            </a:r>
            <a:r>
              <a:rPr lang="sv-SE" u="sng" dirty="0">
                <a:hlinkClick r:id="rId4"/>
              </a:rPr>
              <a:t>http://www.Lohmander.com/PL_ICODM_2016_KEY.pdf</a:t>
            </a:r>
            <a:r>
              <a:rPr lang="sv-SE" dirty="0"/>
              <a:t>  </a:t>
            </a:r>
            <a:r>
              <a:rPr lang="sv-SE" u="sng" dirty="0">
                <a:hlinkClick r:id="rId5"/>
              </a:rPr>
              <a:t>http://www.Lohmander.com/PL_ICODM_2016_KEY_PAPER.pdf</a:t>
            </a:r>
            <a:r>
              <a:rPr lang="sv-SE" dirty="0"/>
              <a:t>  </a:t>
            </a:r>
            <a:r>
              <a:rPr lang="sv-SE" u="sng" dirty="0">
                <a:hlinkClick r:id="rId6"/>
              </a:rPr>
              <a:t>http://www.Lohmander.com/PL_ICODM_2016_KEY_PAPER.docx</a:t>
            </a:r>
            <a:r>
              <a:rPr lang="sv-SE" dirty="0"/>
              <a:t>  </a:t>
            </a:r>
            <a:r>
              <a:rPr lang="sv-SE" u="sng" dirty="0">
                <a:hlinkClick r:id="rId7"/>
              </a:rPr>
              <a:t>http://icodm2020.com/en</a:t>
            </a:r>
            <a:r>
              <a:rPr lang="sv-SE" u="sng" dirty="0" smtClean="0">
                <a:hlinkClick r:id="rId7"/>
              </a:rPr>
              <a:t>/</a:t>
            </a:r>
            <a:endParaRPr lang="sv-SE" u="sng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b="1" u="sng" dirty="0"/>
              <a:t>Presentation </a:t>
            </a:r>
            <a:r>
              <a:rPr lang="sv-SE" b="1" u="sng" dirty="0" err="1"/>
              <a:t>of</a:t>
            </a:r>
            <a:r>
              <a:rPr lang="sv-SE" b="1" u="sng" dirty="0"/>
              <a:t> Peter </a:t>
            </a:r>
            <a:r>
              <a:rPr lang="sv-SE" b="1" u="sng" dirty="0" err="1"/>
              <a:t>Lohmander</a:t>
            </a:r>
            <a:endParaRPr lang="sv-SE" dirty="0"/>
          </a:p>
          <a:p>
            <a:r>
              <a:rPr lang="sv-SE" dirty="0"/>
              <a:t>Bauer, M., Peter </a:t>
            </a:r>
            <a:r>
              <a:rPr lang="sv-SE" dirty="0" err="1"/>
              <a:t>Lohmander</a:t>
            </a:r>
            <a:r>
              <a:rPr lang="sv-SE" dirty="0"/>
              <a:t>, IIASA,</a:t>
            </a:r>
            <a:br>
              <a:rPr lang="sv-SE" dirty="0"/>
            </a:br>
            <a:r>
              <a:rPr lang="sv-SE" dirty="0"/>
              <a:t>International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Applied</a:t>
            </a:r>
            <a:r>
              <a:rPr lang="sv-SE" dirty="0"/>
              <a:t> Systems </a:t>
            </a:r>
            <a:r>
              <a:rPr lang="sv-SE" dirty="0" err="1"/>
              <a:t>Analysis</a:t>
            </a:r>
            <a:r>
              <a:rPr lang="sv-SE" dirty="0"/>
              <a:t>,</a:t>
            </a:r>
            <a:br>
              <a:rPr lang="sv-SE" dirty="0"/>
            </a:br>
            <a:r>
              <a:rPr lang="sv-SE" u="sng" dirty="0">
                <a:hlinkClick r:id="rId8"/>
              </a:rPr>
              <a:t>http://www.iiasa.ac.at/web/home/about/alumni/News/20181204_lohmander.html</a:t>
            </a:r>
            <a:r>
              <a:rPr lang="sv-SE" dirty="0"/>
              <a:t/>
            </a:r>
            <a:br>
              <a:rPr lang="sv-SE" dirty="0"/>
            </a:br>
            <a:r>
              <a:rPr lang="sv-SE" u="sng" dirty="0">
                <a:hlinkClick r:id="rId9"/>
              </a:rPr>
              <a:t>http://</a:t>
            </a:r>
            <a:r>
              <a:rPr lang="sv-SE" u="sng" dirty="0" smtClean="0">
                <a:hlinkClick r:id="rId9"/>
              </a:rPr>
              <a:t>www.Lohmander.com/PL_IIASA_18.pdf</a:t>
            </a:r>
            <a:r>
              <a:rPr lang="sv-SE" dirty="0"/>
              <a:t> </a:t>
            </a: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b="1" u="sng" dirty="0" err="1"/>
              <a:t>References</a:t>
            </a:r>
            <a:r>
              <a:rPr lang="sv-SE" b="1" u="sng" dirty="0"/>
              <a:t> on </a:t>
            </a:r>
            <a:r>
              <a:rPr lang="sv-SE" b="1" u="sng" dirty="0" err="1"/>
              <a:t>related</a:t>
            </a:r>
            <a:r>
              <a:rPr lang="sv-SE" b="1" u="sng" dirty="0"/>
              <a:t> </a:t>
            </a:r>
            <a:r>
              <a:rPr lang="sv-SE" b="1" u="sng" dirty="0" err="1"/>
              <a:t>topics</a:t>
            </a:r>
            <a:endParaRPr lang="sv-SE" dirty="0"/>
          </a:p>
          <a:p>
            <a:r>
              <a:rPr lang="sv-SE" u="sng" dirty="0">
                <a:hlinkClick r:id="rId10"/>
              </a:rPr>
              <a:t>http://www.lohmander.com/Information/Ref.htm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3055-B480-425C-AE2D-0955F072BB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71" y="1698172"/>
            <a:ext cx="10793261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9" y="1750423"/>
            <a:ext cx="10688380" cy="33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27" y="203092"/>
            <a:ext cx="6514010" cy="63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30" y="2638697"/>
            <a:ext cx="10979430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4" y="1079863"/>
            <a:ext cx="11139545" cy="33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379131"/>
            <a:ext cx="8630193" cy="59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1" y="338358"/>
            <a:ext cx="8647612" cy="61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/>
              <a:t>98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09" y="461554"/>
            <a:ext cx="8535325" cy="58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CD55-FD8F-4F38-B0BD-E68D421EA78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3740727" y="5062451"/>
            <a:ext cx="282633" cy="174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67966" y="1185334"/>
            <a:ext cx="488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New General </a:t>
            </a:r>
            <a:r>
              <a:rPr lang="sv-SE" sz="4000" i="1" dirty="0" err="1" smtClean="0">
                <a:solidFill>
                  <a:srgbClr val="FF0000"/>
                </a:solidFill>
              </a:rPr>
              <a:t>Results</a:t>
            </a:r>
            <a:endParaRPr lang="sv-SE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1164</Words>
  <Application>Microsoft Office PowerPoint</Application>
  <PresentationFormat>Bredbild</PresentationFormat>
  <Paragraphs>271</Paragraphs>
  <Slides>127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127</vt:i4>
      </vt:variant>
    </vt:vector>
  </HeadingPairs>
  <TitlesOfParts>
    <vt:vector size="136" baseType="lpstr">
      <vt:lpstr>Arial</vt:lpstr>
      <vt:lpstr>Arial Black</vt:lpstr>
      <vt:lpstr>Calibri</vt:lpstr>
      <vt:lpstr>Calibri Light</vt:lpstr>
      <vt:lpstr>Times New Roman</vt:lpstr>
      <vt:lpstr>Office-tema</vt:lpstr>
      <vt:lpstr>1_Office-tema</vt:lpstr>
      <vt:lpstr>Standardformgivning</vt:lpstr>
      <vt:lpstr>Equation</vt:lpstr>
      <vt:lpstr>RECENT ADVANCES IN GENERAL GAME THEORY  AND APPLICATIONS </vt:lpstr>
      <vt:lpstr>RECENT ADVANCES IN GENERAL GAME THEORY AND APPLICATIONS By Peter Lohmander</vt:lpstr>
      <vt:lpstr>RECENT ADVANCES IN GENERAL GAME THEORY AND APPLICATIONS By Peter Lohmander</vt:lpstr>
      <vt:lpstr>RECENT ADVANCES IN GENERAL GAME THEORY AND APPLICATIONS By Peter Lohmander</vt:lpstr>
      <vt:lpstr>RECENT ADVANCES IN GENERAL GAME THEORY AND APPLICATIONS By Peter Lohmander</vt:lpstr>
      <vt:lpstr>RECENT ADVANCES IN GENERAL GAME THEORY AND APPLICATIONS By Peter Lohmander</vt:lpstr>
      <vt:lpstr>RECENT ADVANCES IN GENERAL GAME THEORY AND APPLICATIONS By Peter Lohmander</vt:lpstr>
      <vt:lpstr>References to this presentation:</vt:lpstr>
      <vt:lpstr>References to this presentation (continued):</vt:lpstr>
      <vt:lpstr>First, we start with some very concrete decision problems, with only 2 and 4 dimensions.  Later, we will generalize the findings to arbitrary numbers of dimensions. </vt:lpstr>
      <vt:lpstr>PowerPoint-presentation</vt:lpstr>
      <vt:lpstr>PowerPoint-presentation</vt:lpstr>
      <vt:lpstr>Beslutsproblem            Decision Problems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APPLICATIONS AND MATHEMATICAL MODELING IN OPERATIONS RESEARCH  Version 160828    Peter Lohmander Professor Dr., Optimal Solutions &amp; Linnaeus University, Sweden www.Lohmander.com &amp; Peter@Lohmander.com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RECENT ADVANCES IN GENERAL GAME THEORY  AND APPLICATIONS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Multi Species Continuous Cover Forest Management with Stochastic Prices via Determination of the Adaptive Harvest Control Function   Peter Lohmander Prof.Dr. Optimal Solutions  Peter@Lohmander.com , www.Lohmander.com</dc:title>
  <dc:creator>Peter</dc:creator>
  <cp:lastModifiedBy>Peter</cp:lastModifiedBy>
  <cp:revision>47</cp:revision>
  <dcterms:created xsi:type="dcterms:W3CDTF">2020-01-07T15:20:51Z</dcterms:created>
  <dcterms:modified xsi:type="dcterms:W3CDTF">2020-01-12T23:14:35Z</dcterms:modified>
</cp:coreProperties>
</file>