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sldIdLst>
    <p:sldId id="261" r:id="rId2"/>
    <p:sldId id="258" r:id="rId3"/>
    <p:sldId id="259" r:id="rId4"/>
    <p:sldId id="274" r:id="rId5"/>
    <p:sldId id="315" r:id="rId6"/>
    <p:sldId id="307" r:id="rId7"/>
    <p:sldId id="308" r:id="rId8"/>
    <p:sldId id="276"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6" r:id="rId36"/>
    <p:sldId id="305" r:id="rId37"/>
    <p:sldId id="260" r:id="rId38"/>
    <p:sldId id="264" r:id="rId39"/>
    <p:sldId id="265" r:id="rId40"/>
    <p:sldId id="266" r:id="rId41"/>
    <p:sldId id="268" r:id="rId42"/>
    <p:sldId id="269" r:id="rId43"/>
    <p:sldId id="270" r:id="rId44"/>
    <p:sldId id="271" r:id="rId45"/>
    <p:sldId id="272" r:id="rId46"/>
    <p:sldId id="273" r:id="rId4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6"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5A222-A244-4492-A9A4-547F334E5EED}" type="datetimeFigureOut">
              <a:rPr lang="sv-SE" smtClean="0"/>
              <a:t>2017-11-06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5E8984-3585-4829-B4DE-742EE3B01239}" type="slidenum">
              <a:rPr lang="sv-SE" smtClean="0"/>
              <a:t>‹#›</a:t>
            </a:fld>
            <a:endParaRPr lang="sv-SE"/>
          </a:p>
        </p:txBody>
      </p:sp>
    </p:spTree>
    <p:extLst>
      <p:ext uri="{BB962C8B-B14F-4D97-AF65-F5344CB8AC3E}">
        <p14:creationId xmlns:p14="http://schemas.microsoft.com/office/powerpoint/2010/main" val="1495739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2CA6790-DDEC-466D-AF7F-F571BAC59E7C}" type="slidenum">
              <a:rPr lang="sv-SE" smtClean="0">
                <a:solidFill>
                  <a:prstClr val="black"/>
                </a:solidFill>
              </a:rPr>
              <a:pPr/>
              <a:t>1</a:t>
            </a:fld>
            <a:endParaRPr lang="sv-SE">
              <a:solidFill>
                <a:prstClr val="black"/>
              </a:solidFill>
            </a:endParaRPr>
          </a:p>
        </p:txBody>
      </p:sp>
    </p:spTree>
    <p:extLst>
      <p:ext uri="{BB962C8B-B14F-4D97-AF65-F5344CB8AC3E}">
        <p14:creationId xmlns:p14="http://schemas.microsoft.com/office/powerpoint/2010/main" val="401245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0E0EDA6E-360B-421F-AA4A-3E55187D8CC3}" type="datetime1">
              <a:rPr lang="sv-SE" smtClean="0"/>
              <a:t>2017-11-06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200040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998CBE5B-C080-4C74-9F5C-C8C013F84689}" type="datetime1">
              <a:rPr lang="sv-SE" smtClean="0"/>
              <a:t>2017-11-06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2810494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EF37DA8-79D9-41BC-959A-29C4D1EC6952}" type="datetime1">
              <a:rPr lang="sv-SE" smtClean="0"/>
              <a:t>2017-11-06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3717102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F3065B2-0437-44DF-852B-45A88F385760}" type="datetime1">
              <a:rPr lang="sv-SE" smtClean="0"/>
              <a:t>2017-11-06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3775301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A5CE2D5A-9649-4772-B79E-8DE9B019BCC7}" type="datetime1">
              <a:rPr lang="sv-SE" smtClean="0"/>
              <a:t>2017-11-06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131126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6744A597-CF77-41E9-A12D-6068064C8B17}" type="datetime1">
              <a:rPr lang="sv-SE" smtClean="0"/>
              <a:t>2017-11-06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1999655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17615E5F-DC0B-431B-8CA1-F2C1D6C577AA}" type="datetime1">
              <a:rPr lang="sv-SE" smtClean="0"/>
              <a:t>2017-11-06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41106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D30CB198-4CF5-4EB2-BCB3-27F9893D10AB}" type="datetime1">
              <a:rPr lang="sv-SE" smtClean="0"/>
              <a:t>2017-11-06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4049124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ECC361E7-9204-4441-80ED-1897CED7AA6D}" type="datetime1">
              <a:rPr lang="sv-SE" smtClean="0"/>
              <a:t>2017-11-06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2735118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A6025443-7217-4913-B1CF-B94AF5E7318A}" type="datetime1">
              <a:rPr lang="sv-SE" smtClean="0"/>
              <a:t>2017-11-06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2456029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69C39DE-678E-473A-9E3C-1DC562772735}" type="datetime1">
              <a:rPr lang="sv-SE" smtClean="0"/>
              <a:t>2017-11-06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1914373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CE502-A4E3-4D0A-A479-07F13B5F244F}" type="datetime1">
              <a:rPr lang="sv-SE" smtClean="0"/>
              <a:t>2017-11-06</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11A96-47C8-494A-B243-62058D04ED01}" type="slidenum">
              <a:rPr lang="sv-SE" smtClean="0"/>
              <a:t>‹#›</a:t>
            </a:fld>
            <a:endParaRPr lang="sv-SE"/>
          </a:p>
        </p:txBody>
      </p:sp>
    </p:spTree>
    <p:extLst>
      <p:ext uri="{BB962C8B-B14F-4D97-AF65-F5344CB8AC3E}">
        <p14:creationId xmlns:p14="http://schemas.microsoft.com/office/powerpoint/2010/main" val="57453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ohmander.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jpeg"/><Relationship Id="rId4" Type="http://schemas.openxmlformats.org/officeDocument/2006/relationships/hyperlink" Target="mailto:Peter@Lohmander.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lindo.com/index.php/products/lingo-and-optimization-modeling" TargetMode="External"/><Relationship Id="rId2" Type="http://schemas.openxmlformats.org/officeDocument/2006/relationships/hyperlink" Target="http://www.qb64.net/"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www.lohmander.com/WP-86-016.pdf" TargetMode="External"/><Relationship Id="rId7" Type="http://schemas.openxmlformats.org/officeDocument/2006/relationships/hyperlink" Target="http://www.lohmander.com/PL_SAMS_5_4_1988.pdf" TargetMode="External"/><Relationship Id="rId2" Type="http://schemas.openxmlformats.org/officeDocument/2006/relationships/hyperlink" Target="http://www.iiasa.ac.at/Admin/PUB/Documents/WP-86-016.pdf" TargetMode="External"/><Relationship Id="rId1" Type="http://schemas.openxmlformats.org/officeDocument/2006/relationships/slideLayout" Target="../slideLayouts/slideLayout7.xml"/><Relationship Id="rId6" Type="http://schemas.openxmlformats.org/officeDocument/2006/relationships/hyperlink" Target="http://www.lohmander.com/PL_SAMS_5_2_1988.pdf" TargetMode="External"/><Relationship Id="rId5" Type="http://schemas.openxmlformats.org/officeDocument/2006/relationships/hyperlink" Target="http://www.lohmander.com/WP-87-049.pdf" TargetMode="External"/><Relationship Id="rId4" Type="http://schemas.openxmlformats.org/officeDocument/2006/relationships/hyperlink" Target="http://www.iiasa.ac.at/Admin/PUB/Documents/WP-87-049.pdf"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lohmander.com/Lohmander_SilvAlt_1992.pdf" TargetMode="External"/><Relationship Id="rId2" Type="http://schemas.openxmlformats.org/officeDocument/2006/relationships/hyperlink" Target="http://www.lohmander.com/Lohmander_R144_1992.pdf" TargetMode="External"/><Relationship Id="rId1" Type="http://schemas.openxmlformats.org/officeDocument/2006/relationships/slideLayout" Target="../slideLayouts/slideLayout7.xml"/><Relationship Id="rId5" Type="http://schemas.openxmlformats.org/officeDocument/2006/relationships/hyperlink" Target="http://www.lohmander.com/PL_SAMS_11_1993.pdf" TargetMode="External"/><Relationship Id="rId4" Type="http://schemas.openxmlformats.org/officeDocument/2006/relationships/hyperlink" Target="http://www.lohmander.com/PL_SAMS_9_1992.pdf"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www.lohmander.com/LoMoOCC.pdf" TargetMode="External"/><Relationship Id="rId3" Type="http://schemas.openxmlformats.org/officeDocument/2006/relationships/hyperlink" Target="http://www.amazon.ca/gp/reader/0387718141/ref=sib_dp_pt/701-0734992-1741115#reader-link" TargetMode="External"/><Relationship Id="rId7" Type="http://schemas.openxmlformats.org/officeDocument/2006/relationships/hyperlink" Target="http://ansijournals.com/jas/2008/1995-2007.pdf" TargetMode="External"/><Relationship Id="rId2" Type="http://schemas.openxmlformats.org/officeDocument/2006/relationships/hyperlink" Target="http://www.lohmander.com/PL_AOR_95_2000.pdf" TargetMode="External"/><Relationship Id="rId1" Type="http://schemas.openxmlformats.org/officeDocument/2006/relationships/slideLayout" Target="../slideLayouts/slideLayout7.xml"/><Relationship Id="rId6" Type="http://schemas.openxmlformats.org/officeDocument/2006/relationships/hyperlink" Target="http://www.lohmander.com/MoLo2007.pdf" TargetMode="External"/><Relationship Id="rId5" Type="http://schemas.openxmlformats.org/officeDocument/2006/relationships/hyperlink" Target="http://ansijournals.com/ajps/2007/1027-1036.pdf" TargetMode="External"/><Relationship Id="rId4" Type="http://schemas.openxmlformats.org/officeDocument/2006/relationships/hyperlink" Target="http://www.lohmander.com/PL_Handbook2007.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hyperlink" Target="http://www.lohmander.com/SPb201004/PPT_Lohmander_Zazykina_SPbFTA_2010.pdf" TargetMode="External"/><Relationship Id="rId3" Type="http://schemas.openxmlformats.org/officeDocument/2006/relationships/hyperlink" Target="http://www.lohmander.com/co2ill2/co2ill2.htm" TargetMode="External"/><Relationship Id="rId7" Type="http://schemas.openxmlformats.org/officeDocument/2006/relationships/hyperlink" Target="http://www.lohmander.com/SPb201004/PPT_Lohmander_Zazykina_SPbFTA_2010.ppt" TargetMode="External"/><Relationship Id="rId2" Type="http://schemas.openxmlformats.org/officeDocument/2006/relationships/hyperlink" Target="http://www.lohmander.com/Valencia2008.pdf" TargetMode="External"/><Relationship Id="rId1" Type="http://schemas.openxmlformats.org/officeDocument/2006/relationships/slideLayout" Target="../slideLayouts/slideLayout7.xml"/><Relationship Id="rId6" Type="http://schemas.openxmlformats.org/officeDocument/2006/relationships/hyperlink" Target="http://www.lohmander.com/SPb201004/Lohmander_Zazykina_SPbFTA_2010.doc" TargetMode="External"/><Relationship Id="rId5" Type="http://schemas.openxmlformats.org/officeDocument/2006/relationships/hyperlink" Target="http://www.lohmander.com/SPb201004/Lohmander_Zazykina_SPbFTA_2010.pdf" TargetMode="External"/><Relationship Id="rId4" Type="http://schemas.openxmlformats.org/officeDocument/2006/relationships/hyperlink" Target="http://www.lohmander.com/Lu_Lohmander_2009.pdf"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www.lohmander.com/PLWCBE2014A.pptx" TargetMode="External"/><Relationship Id="rId3" Type="http://schemas.openxmlformats.org/officeDocument/2006/relationships/hyperlink" Target="http://www.lohmander.com/Moscow10/Moscow10_PL_LZ.doc" TargetMode="External"/><Relationship Id="rId7" Type="http://schemas.openxmlformats.org/officeDocument/2006/relationships/hyperlink" Target="http://www.lohmander.com/Chile_2011/Chile_2011_Dynamic_Lohmander.ppt" TargetMode="External"/><Relationship Id="rId2" Type="http://schemas.openxmlformats.org/officeDocument/2006/relationships/hyperlink" Target="http://www.lohmander.com/Moscow10/Moscow10_PL_LZ.pdf" TargetMode="External"/><Relationship Id="rId1" Type="http://schemas.openxmlformats.org/officeDocument/2006/relationships/slideLayout" Target="../slideLayouts/slideLayout7.xml"/><Relationship Id="rId6" Type="http://schemas.openxmlformats.org/officeDocument/2006/relationships/hyperlink" Target="http://www.lohmander.com/Moscow_2010/Programma-LE_10_01.doc" TargetMode="External"/><Relationship Id="rId11" Type="http://schemas.openxmlformats.org/officeDocument/2006/relationships/hyperlink" Target="http://www.bitcongress.com/wcbe2014/" TargetMode="External"/><Relationship Id="rId5" Type="http://schemas.openxmlformats.org/officeDocument/2006/relationships/hyperlink" Target="http://www.lohmander.com/Moscow_2010/Lohmander_Zazykina_Moscow_2010.ppt" TargetMode="External"/><Relationship Id="rId10" Type="http://schemas.openxmlformats.org/officeDocument/2006/relationships/hyperlink" Target="http://www.lohmander.com/WCBE2014_Expansion.pdf" TargetMode="External"/><Relationship Id="rId4" Type="http://schemas.openxmlformats.org/officeDocument/2006/relationships/hyperlink" Target="http://www.lohmander.com/Moscow_PL_2010.pdf" TargetMode="External"/><Relationship Id="rId9" Type="http://schemas.openxmlformats.org/officeDocument/2006/relationships/hyperlink" Target="http://www.lohmander.com/PLWCBE2014A.pdf"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www.lohmander.com/PL_ICODM_2016_KEY.pptx" TargetMode="External"/><Relationship Id="rId3" Type="http://schemas.openxmlformats.org/officeDocument/2006/relationships/hyperlink" Target="http://www.lohmander.com/PL_IRAN_B_2015.pdf" TargetMode="External"/><Relationship Id="rId7" Type="http://schemas.openxmlformats.org/officeDocument/2006/relationships/hyperlink" Target="http://www.lohmander.com/PL_KEYNOTE_MATH_2016.jpg" TargetMode="External"/><Relationship Id="rId12" Type="http://schemas.openxmlformats.org/officeDocument/2006/relationships/hyperlink" Target="http://icodm2020.com/en/" TargetMode="External"/><Relationship Id="rId2" Type="http://schemas.openxmlformats.org/officeDocument/2006/relationships/hyperlink" Target="http://www.lohmander.com/SML_PL_LO_IRAN_ABS_2015.pdf" TargetMode="External"/><Relationship Id="rId1" Type="http://schemas.openxmlformats.org/officeDocument/2006/relationships/slideLayout" Target="../slideLayouts/slideLayout7.xml"/><Relationship Id="rId6" Type="http://schemas.openxmlformats.org/officeDocument/2006/relationships/hyperlink" Target="http://www.or8.um.ac.ir/" TargetMode="External"/><Relationship Id="rId11" Type="http://schemas.openxmlformats.org/officeDocument/2006/relationships/hyperlink" Target="http://www.lohmander.com/PL_ICODM_2016_KEY_PAPER.docx" TargetMode="External"/><Relationship Id="rId5" Type="http://schemas.openxmlformats.org/officeDocument/2006/relationships/hyperlink" Target="http://www.lohmander.com/PL_OR8_Abs_15.pdf" TargetMode="External"/><Relationship Id="rId10" Type="http://schemas.openxmlformats.org/officeDocument/2006/relationships/hyperlink" Target="http://www.lohmander.com/PL_ICODM_2016_KEY_PAPER.pdf" TargetMode="External"/><Relationship Id="rId4" Type="http://schemas.openxmlformats.org/officeDocument/2006/relationships/hyperlink" Target="http://www.lohmander.com/PL_IRAN_B_2015.pptx" TargetMode="External"/><Relationship Id="rId9" Type="http://schemas.openxmlformats.org/officeDocument/2006/relationships/hyperlink" Target="http://www.lohmander.com/PL_ICODM_2016_KEY.pdf"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www.lohmander.com/PPT_GUILAN_PL_DIFF_2017.pptx" TargetMode="External"/><Relationship Id="rId3" Type="http://schemas.openxmlformats.org/officeDocument/2006/relationships/hyperlink" Target="http://www.lohmander.com/PL_ICODM_2016_CCF.pptx" TargetMode="External"/><Relationship Id="rId7" Type="http://schemas.openxmlformats.org/officeDocument/2006/relationships/hyperlink" Target="http://icodm2020.com/en/" TargetMode="External"/><Relationship Id="rId12" Type="http://schemas.openxmlformats.org/officeDocument/2006/relationships/hyperlink" Target="http://conf.isc.gov.ir/forestnorth" TargetMode="External"/><Relationship Id="rId2" Type="http://schemas.openxmlformats.org/officeDocument/2006/relationships/hyperlink" Target="http://www.lohmander.com/PL_BEST_PAPER_AWARD_MATH_2016.jpg" TargetMode="External"/><Relationship Id="rId1" Type="http://schemas.openxmlformats.org/officeDocument/2006/relationships/slideLayout" Target="../slideLayouts/slideLayout7.xml"/><Relationship Id="rId6" Type="http://schemas.openxmlformats.org/officeDocument/2006/relationships/hyperlink" Target="http://www.lohmander.com/PL_ICODM_2016_CCF_PAPER.docx" TargetMode="External"/><Relationship Id="rId11" Type="http://schemas.openxmlformats.org/officeDocument/2006/relationships/hyperlink" Target="http://www.lohmander.com/Paper_Guilan_Dynamic_170215.docx" TargetMode="External"/><Relationship Id="rId5" Type="http://schemas.openxmlformats.org/officeDocument/2006/relationships/hyperlink" Target="http://www.lohmander.com/PL_ICODM_2016_CCF_PAPER.pdf" TargetMode="External"/><Relationship Id="rId10" Type="http://schemas.openxmlformats.org/officeDocument/2006/relationships/hyperlink" Target="http://www.lohmander.com/Paper_Guilan_Dynamic_170215.pdf" TargetMode="External"/><Relationship Id="rId4" Type="http://schemas.openxmlformats.org/officeDocument/2006/relationships/hyperlink" Target="http://www.lohmander.com/PL_ICODM_2016_CCF.pdf" TargetMode="External"/><Relationship Id="rId9" Type="http://schemas.openxmlformats.org/officeDocument/2006/relationships/hyperlink" Target="http://www.lohmander.com/PPT_GUILAN_PL_DIFF_2017.pdf"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www.lohmander.com/PPT_OR10_PL_KEYNOTE_2017.pdf" TargetMode="External"/><Relationship Id="rId3" Type="http://schemas.openxmlformats.org/officeDocument/2006/relationships/hyperlink" Target="http://www.lohmander.com/PPT_GUILAN_JOINT_2017.pdf" TargetMode="External"/><Relationship Id="rId7" Type="http://schemas.openxmlformats.org/officeDocument/2006/relationships/hyperlink" Target="http://www.lohmander.com/PPT_OR10_PL_KEYNOTE_2017.pptx" TargetMode="External"/><Relationship Id="rId2" Type="http://schemas.openxmlformats.org/officeDocument/2006/relationships/hyperlink" Target="http://www.lohmander.com/PPT_GUILAN_JOINT_2017.ppt" TargetMode="External"/><Relationship Id="rId1" Type="http://schemas.openxmlformats.org/officeDocument/2006/relationships/slideLayout" Target="../slideLayouts/slideLayout7.xml"/><Relationship Id="rId6" Type="http://schemas.openxmlformats.org/officeDocument/2006/relationships/hyperlink" Target="http://conf.isc.gov.ir/forestnorth" TargetMode="External"/><Relationship Id="rId11" Type="http://schemas.openxmlformats.org/officeDocument/2006/relationships/hyperlink" Target="http://www.icordm.ir/en/index.php" TargetMode="External"/><Relationship Id="rId5" Type="http://schemas.openxmlformats.org/officeDocument/2006/relationships/hyperlink" Target="http://www.lohmander.com/Paper_Guilan_joint_170321.docx" TargetMode="External"/><Relationship Id="rId10" Type="http://schemas.openxmlformats.org/officeDocument/2006/relationships/hyperlink" Target="http://www.lohmander.com/Paper_OR10_KEYNOTE_170127.docx" TargetMode="External"/><Relationship Id="rId4" Type="http://schemas.openxmlformats.org/officeDocument/2006/relationships/hyperlink" Target="http://www.lohmander.com/Paper_Guilan_joint_170321.pdf" TargetMode="External"/><Relationship Id="rId9" Type="http://schemas.openxmlformats.org/officeDocument/2006/relationships/hyperlink" Target="http://www.lohmander.com/Paper_OR10_KEYNOTE_170127.pdf"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lohmander.com/SSAFR_2017_Lohmander_et_al.pptx" TargetMode="External"/><Relationship Id="rId2" Type="http://schemas.openxmlformats.org/officeDocument/2006/relationships/hyperlink" Target="https://authors.elsevier.com/sd/article/S1616865817301486" TargetMode="External"/><Relationship Id="rId1" Type="http://schemas.openxmlformats.org/officeDocument/2006/relationships/slideLayout" Target="../slideLayouts/slideLayout7.xml"/><Relationship Id="rId6" Type="http://schemas.openxmlformats.org/officeDocument/2006/relationships/hyperlink" Target="http://depts.washington.edu/ssafr17/" TargetMode="External"/><Relationship Id="rId5" Type="http://schemas.openxmlformats.org/officeDocument/2006/relationships/hyperlink" Target="http://www.lohmander.com/SSAFR_2017_Lohmander_Soft.txt" TargetMode="External"/><Relationship Id="rId4" Type="http://schemas.openxmlformats.org/officeDocument/2006/relationships/hyperlink" Target="http://www.lohmander.com/SSAFR_2017_Lohmander_et_al.pd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doi.org/10.1007/978-3-319-66514-6_13" TargetMode="External"/><Relationship Id="rId2" Type="http://schemas.openxmlformats.org/officeDocument/2006/relationships/hyperlink" Target="https://doi.org/10.1007/978-3-319-66514-6_5"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doi.org/10.1007/978-3-319-66514-6_5" TargetMode="External"/><Relationship Id="rId3" Type="http://schemas.openxmlformats.org/officeDocument/2006/relationships/hyperlink" Target="http://www.lohmander.com/PL_ICODM_2016_KEY.pptx" TargetMode="External"/><Relationship Id="rId7" Type="http://schemas.openxmlformats.org/officeDocument/2006/relationships/hyperlink" Target="http://icodm2020.com/en/" TargetMode="External"/><Relationship Id="rId2" Type="http://schemas.openxmlformats.org/officeDocument/2006/relationships/hyperlink" Target="http://www.lohmander.com/PL_KEYNOTE_MATH_2016.jpg" TargetMode="External"/><Relationship Id="rId1" Type="http://schemas.openxmlformats.org/officeDocument/2006/relationships/slideLayout" Target="../slideLayouts/slideLayout7.xml"/><Relationship Id="rId6" Type="http://schemas.openxmlformats.org/officeDocument/2006/relationships/hyperlink" Target="http://www.lohmander.com/PL_ICODM_2016_KEY_PAPER.docx" TargetMode="External"/><Relationship Id="rId5" Type="http://schemas.openxmlformats.org/officeDocument/2006/relationships/hyperlink" Target="http://www.lohmander.com/PL_ICODM_2016_KEY_PAPER.pdf" TargetMode="External"/><Relationship Id="rId4" Type="http://schemas.openxmlformats.org/officeDocument/2006/relationships/hyperlink" Target="http://www.lohmander.com/PL_ICODM_2016_KEY.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lohmander.com/WP-87-049.pdf" TargetMode="External"/><Relationship Id="rId2" Type="http://schemas.openxmlformats.org/officeDocument/2006/relationships/hyperlink" Target="http://www.iiasa.ac.at/Admin/PUB/Documents/WP-87-049.pdf" TargetMode="External"/><Relationship Id="rId1" Type="http://schemas.openxmlformats.org/officeDocument/2006/relationships/slideLayout" Target="../slideLayouts/slideLayout7.xml"/><Relationship Id="rId4" Type="http://schemas.openxmlformats.org/officeDocument/2006/relationships/hyperlink" Target="http://www.lohmander.com/PL_SAMS_5_4_1988.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amazon.ca/gp/reader/0387718141/ref=sib_dp_pt/701-0734992-1741115#reader-link" TargetMode="External"/><Relationship Id="rId2" Type="http://schemas.openxmlformats.org/officeDocument/2006/relationships/hyperlink" Target="http://www.lohmander.com/PL_AOR_95_2000.pdf" TargetMode="External"/><Relationship Id="rId1" Type="http://schemas.openxmlformats.org/officeDocument/2006/relationships/slideLayout" Target="../slideLayouts/slideLayout7.xml"/><Relationship Id="rId6" Type="http://schemas.openxmlformats.org/officeDocument/2006/relationships/hyperlink" Target="http://www.lohmander.com/MoLo2007.pdf" TargetMode="External"/><Relationship Id="rId5" Type="http://schemas.openxmlformats.org/officeDocument/2006/relationships/hyperlink" Target="http://ansijournals.com/ajps/2007/1027-1036.pdf" TargetMode="External"/><Relationship Id="rId4" Type="http://schemas.openxmlformats.org/officeDocument/2006/relationships/hyperlink" Target="http://www.lohmander.com/PL_Handbook2007.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7512" y="114764"/>
            <a:ext cx="11528431" cy="2219133"/>
          </a:xfrm>
        </p:spPr>
        <p:txBody>
          <a:bodyPr>
            <a:normAutofit fontScale="90000"/>
          </a:bodyPr>
          <a:lstStyle/>
          <a:p>
            <a:pPr algn="l">
              <a:lnSpc>
                <a:spcPct val="100000"/>
              </a:lnSpc>
              <a:spcBef>
                <a:spcPts val="0"/>
              </a:spcBef>
            </a:pPr>
            <a:r>
              <a:rPr lang="sv-SE" sz="3600" b="1" dirty="0">
                <a:solidFill>
                  <a:srgbClr val="00B050"/>
                </a:solidFill>
                <a:latin typeface="Arial Black" panose="020B0A04020102020204" pitchFamily="34" charset="0"/>
              </a:rPr>
              <a:t>Forest management </a:t>
            </a:r>
            <a:r>
              <a:rPr lang="sv-SE" sz="3600" b="1" dirty="0" err="1">
                <a:solidFill>
                  <a:srgbClr val="00B050"/>
                </a:solidFill>
                <a:latin typeface="Arial Black" panose="020B0A04020102020204" pitchFamily="34" charset="0"/>
              </a:rPr>
              <a:t>optimization</a:t>
            </a:r>
            <a:r>
              <a:rPr lang="sv-SE" sz="3600" b="1" dirty="0">
                <a:solidFill>
                  <a:srgbClr val="00B050"/>
                </a:solidFill>
                <a:latin typeface="Arial Black" panose="020B0A04020102020204" pitchFamily="34" charset="0"/>
              </a:rPr>
              <a:t> </a:t>
            </a:r>
            <a:r>
              <a:rPr lang="sv-SE" sz="3600" b="1" dirty="0" smtClean="0">
                <a:solidFill>
                  <a:srgbClr val="00B050"/>
                </a:solidFill>
                <a:latin typeface="Arial Black" panose="020B0A04020102020204" pitchFamily="34" charset="0"/>
              </a:rPr>
              <a:t/>
            </a:r>
            <a:br>
              <a:rPr lang="sv-SE" sz="3600" b="1" dirty="0" smtClean="0">
                <a:solidFill>
                  <a:srgbClr val="00B050"/>
                </a:solidFill>
                <a:latin typeface="Arial Black" panose="020B0A04020102020204" pitchFamily="34" charset="0"/>
              </a:rPr>
            </a:br>
            <a:r>
              <a:rPr lang="sv-SE" sz="2200" b="1" dirty="0" smtClean="0">
                <a:solidFill>
                  <a:srgbClr val="00B050"/>
                </a:solidFill>
                <a:latin typeface="Arial Black" panose="020B0A04020102020204" pitchFamily="34" charset="0"/>
              </a:rPr>
              <a:t>- </a:t>
            </a:r>
            <a:r>
              <a:rPr lang="sv-SE" sz="2200" b="1" i="1" dirty="0" err="1" smtClean="0">
                <a:solidFill>
                  <a:srgbClr val="00B050"/>
                </a:solidFill>
                <a:latin typeface="Arial Black" panose="020B0A04020102020204" pitchFamily="34" charset="0"/>
              </a:rPr>
              <a:t>considering</a:t>
            </a:r>
            <a:r>
              <a:rPr lang="sv-SE" sz="2200" b="1" i="1" dirty="0" smtClean="0">
                <a:solidFill>
                  <a:srgbClr val="00B050"/>
                </a:solidFill>
                <a:latin typeface="Arial Black" panose="020B0A04020102020204" pitchFamily="34" charset="0"/>
              </a:rPr>
              <a:t> </a:t>
            </a:r>
            <a:r>
              <a:rPr lang="sv-SE" sz="2200" b="1" i="1" dirty="0" err="1">
                <a:solidFill>
                  <a:srgbClr val="00B050"/>
                </a:solidFill>
                <a:latin typeface="Arial Black" panose="020B0A04020102020204" pitchFamily="34" charset="0"/>
              </a:rPr>
              <a:t>biodiversity</a:t>
            </a:r>
            <a:r>
              <a:rPr lang="sv-SE" sz="2200" b="1" i="1" dirty="0">
                <a:solidFill>
                  <a:srgbClr val="00B050"/>
                </a:solidFill>
                <a:latin typeface="Arial Black" panose="020B0A04020102020204" pitchFamily="34" charset="0"/>
              </a:rPr>
              <a:t>, global </a:t>
            </a:r>
            <a:r>
              <a:rPr lang="sv-SE" sz="2200" b="1" i="1" dirty="0" err="1">
                <a:solidFill>
                  <a:srgbClr val="00B050"/>
                </a:solidFill>
                <a:latin typeface="Arial Black" panose="020B0A04020102020204" pitchFamily="34" charset="0"/>
              </a:rPr>
              <a:t>warming</a:t>
            </a:r>
            <a:r>
              <a:rPr lang="sv-SE" sz="2200" b="1" i="1" dirty="0">
                <a:solidFill>
                  <a:srgbClr val="00B050"/>
                </a:solidFill>
                <a:latin typeface="Arial Black" panose="020B0A04020102020204" pitchFamily="34" charset="0"/>
              </a:rPr>
              <a:t> and </a:t>
            </a:r>
            <a:r>
              <a:rPr lang="sv-SE" sz="2200" b="1" i="1" dirty="0" err="1">
                <a:solidFill>
                  <a:srgbClr val="00B050"/>
                </a:solidFill>
                <a:latin typeface="Arial Black" panose="020B0A04020102020204" pitchFamily="34" charset="0"/>
              </a:rPr>
              <a:t>economics</a:t>
            </a:r>
            <a:r>
              <a:rPr lang="sv-SE" sz="2200" b="1" i="1" dirty="0">
                <a:solidFill>
                  <a:srgbClr val="00B050"/>
                </a:solidFill>
                <a:latin typeface="Arial Black" panose="020B0A04020102020204" pitchFamily="34" charset="0"/>
              </a:rPr>
              <a:t> </a:t>
            </a:r>
            <a:r>
              <a:rPr lang="sv-SE" sz="2200" b="1" i="1" dirty="0" err="1" smtClean="0">
                <a:solidFill>
                  <a:srgbClr val="00B050"/>
                </a:solidFill>
                <a:latin typeface="Arial Black" panose="020B0A04020102020204" pitchFamily="34" charset="0"/>
              </a:rPr>
              <a:t>goals</a:t>
            </a:r>
            <a:r>
              <a:rPr lang="sv-SE" sz="3600" b="1" dirty="0">
                <a:latin typeface="Times New Roman" panose="02020603050405020304" pitchFamily="18" charset="0"/>
                <a:cs typeface="Times New Roman" panose="02020603050405020304" pitchFamily="18" charset="0"/>
              </a:rPr>
              <a:t/>
            </a:r>
            <a:br>
              <a:rPr lang="sv-SE" sz="3600" b="1" dirty="0">
                <a:latin typeface="Times New Roman" panose="02020603050405020304" pitchFamily="18" charset="0"/>
                <a:cs typeface="Times New Roman" panose="02020603050405020304" pitchFamily="18" charset="0"/>
              </a:rPr>
            </a:br>
            <a:r>
              <a:rPr lang="sv-SE" sz="1800" b="1" dirty="0" smtClean="0">
                <a:effectLst/>
                <a:latin typeface="Calibri" panose="020F0502020204030204" pitchFamily="34" charset="0"/>
                <a:ea typeface="Calibri" panose="020F0502020204030204" pitchFamily="34" charset="0"/>
                <a:cs typeface="Times New Roman" panose="02020603050405020304" pitchFamily="18" charset="0"/>
              </a:rPr>
              <a:t>Workshop at: </a:t>
            </a:r>
            <a:r>
              <a:rPr lang="sv-SE" sz="1800" b="1" dirty="0" err="1" smtClean="0">
                <a:effectLst/>
                <a:latin typeface="Calibri" panose="020F0502020204030204" pitchFamily="34" charset="0"/>
                <a:ea typeface="Calibri" panose="020F0502020204030204" pitchFamily="34" charset="0"/>
                <a:cs typeface="Times New Roman" panose="02020603050405020304" pitchFamily="18" charset="0"/>
              </a:rPr>
              <a:t>Gorgan</a:t>
            </a:r>
            <a:r>
              <a:rPr lang="sv-SE" sz="1800" b="1" dirty="0" smtClean="0">
                <a:effectLst/>
                <a:latin typeface="Calibri" panose="020F0502020204030204" pitchFamily="34" charset="0"/>
                <a:ea typeface="Calibri" panose="020F0502020204030204" pitchFamily="34" charset="0"/>
                <a:cs typeface="Times New Roman" panose="02020603050405020304" pitchFamily="18" charset="0"/>
              </a:rPr>
              <a:t> University </a:t>
            </a:r>
            <a:r>
              <a:rPr lang="sv-SE" sz="1800" b="1" dirty="0" err="1" smtClean="0">
                <a:effectLst/>
                <a:latin typeface="Calibri" panose="020F0502020204030204" pitchFamily="34" charset="0"/>
                <a:ea typeface="Calibri" panose="020F0502020204030204" pitchFamily="34" charset="0"/>
                <a:cs typeface="Times New Roman" panose="02020603050405020304" pitchFamily="18" charset="0"/>
              </a:rPr>
              <a:t>of</a:t>
            </a:r>
            <a:r>
              <a:rPr lang="sv-SE" sz="1800" b="1" dirty="0" smtClean="0">
                <a:effectLst/>
                <a:latin typeface="Calibri" panose="020F0502020204030204" pitchFamily="34" charset="0"/>
                <a:ea typeface="Calibri" panose="020F0502020204030204" pitchFamily="34" charset="0"/>
                <a:cs typeface="Times New Roman" panose="02020603050405020304" pitchFamily="18" charset="0"/>
              </a:rPr>
              <a:t> Agricultural Sciences and </a:t>
            </a:r>
            <a:r>
              <a:rPr lang="sv-SE" sz="1800" b="1" dirty="0" err="1" smtClean="0">
                <a:effectLst/>
                <a:latin typeface="Calibri" panose="020F0502020204030204" pitchFamily="34" charset="0"/>
                <a:ea typeface="Calibri" panose="020F0502020204030204" pitchFamily="34" charset="0"/>
                <a:cs typeface="Times New Roman" panose="02020603050405020304" pitchFamily="18" charset="0"/>
              </a:rPr>
              <a:t>Natural</a:t>
            </a:r>
            <a:r>
              <a:rPr lang="sv-SE" sz="1800" b="1" dirty="0" smtClean="0">
                <a:effectLst/>
                <a:latin typeface="Calibri" panose="020F0502020204030204" pitchFamily="34" charset="0"/>
                <a:ea typeface="Calibri" panose="020F0502020204030204" pitchFamily="34" charset="0"/>
                <a:cs typeface="Times New Roman" panose="02020603050405020304" pitchFamily="18" charset="0"/>
              </a:rPr>
              <a:t> Resources (GUASNR), November 2017 </a:t>
            </a:r>
            <a:br>
              <a:rPr lang="sv-SE" sz="1800" b="1" dirty="0" smtClean="0">
                <a:effectLst/>
                <a:latin typeface="Calibri" panose="020F0502020204030204" pitchFamily="34" charset="0"/>
                <a:ea typeface="Calibri" panose="020F0502020204030204" pitchFamily="34" charset="0"/>
                <a:cs typeface="Times New Roman" panose="02020603050405020304" pitchFamily="18" charset="0"/>
              </a:rPr>
            </a:br>
            <a:r>
              <a:rPr lang="sv-SE" sz="3100" b="1" dirty="0" smtClean="0">
                <a:latin typeface="Calibri" panose="020F0502020204030204" pitchFamily="34" charset="0"/>
                <a:ea typeface="Calibri" panose="020F0502020204030204" pitchFamily="34" charset="0"/>
                <a:cs typeface="Times New Roman" panose="02020603050405020304" pitchFamily="18" charset="0"/>
              </a:rPr>
              <a:t>Part 1:</a:t>
            </a:r>
            <a:r>
              <a:rPr lang="sv-SE" sz="1800" b="1" dirty="0" smtClean="0">
                <a:latin typeface="Calibri" panose="020F0502020204030204" pitchFamily="34" charset="0"/>
                <a:ea typeface="Calibri" panose="020F0502020204030204" pitchFamily="34" charset="0"/>
                <a:cs typeface="Times New Roman" panose="02020603050405020304" pitchFamily="18" charset="0"/>
              </a:rPr>
              <a:t> </a:t>
            </a:r>
            <a:r>
              <a:rPr lang="en-US" sz="31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Optimal adaptive rotation forestry under </a:t>
            </a:r>
            <a:r>
              <a:rPr lang="en-US" sz="31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risk</a:t>
            </a:r>
            <a:r>
              <a:rPr lang="en-US" sz="1800" b="1" dirty="0" smtClean="0">
                <a:latin typeface="Calibri" panose="020F0502020204030204" pitchFamily="34" charset="0"/>
                <a:ea typeface="Calibri" panose="020F0502020204030204" pitchFamily="34" charset="0"/>
                <a:cs typeface="Times New Roman" panose="02020603050405020304" pitchFamily="18" charset="0"/>
              </a:rPr>
              <a:t> </a:t>
            </a:r>
            <a:r>
              <a:rPr lang="en-US" sz="1100" b="1" i="1" dirty="0" smtClean="0">
                <a:latin typeface="Times New Roman" panose="02020603050405020304" pitchFamily="18" charset="0"/>
                <a:ea typeface="+mn-ea"/>
                <a:cs typeface="Times New Roman" panose="02020603050405020304" pitchFamily="18" charset="0"/>
              </a:rPr>
              <a:t>Version </a:t>
            </a:r>
            <a:r>
              <a:rPr lang="en-US" sz="1100" b="1" i="1" dirty="0" smtClean="0">
                <a:latin typeface="Times New Roman" panose="02020603050405020304" pitchFamily="18" charset="0"/>
                <a:ea typeface="+mn-ea"/>
                <a:cs typeface="Times New Roman" panose="02020603050405020304" pitchFamily="18" charset="0"/>
              </a:rPr>
              <a:t>17-11-06</a:t>
            </a:r>
            <a:r>
              <a:rPr lang="en-US" sz="1100" b="1" i="1" dirty="0" smtClean="0">
                <a:latin typeface="Times New Roman" panose="02020603050405020304" pitchFamily="18" charset="0"/>
                <a:ea typeface="+mn-ea"/>
                <a:cs typeface="Times New Roman" panose="02020603050405020304" pitchFamily="18" charset="0"/>
              </a:rPr>
              <a:t/>
            </a:r>
            <a:br>
              <a:rPr lang="en-US" sz="1100" b="1" i="1" dirty="0" smtClean="0">
                <a:latin typeface="Times New Roman" panose="02020603050405020304" pitchFamily="18" charset="0"/>
                <a:ea typeface="+mn-ea"/>
                <a:cs typeface="Times New Roman" panose="02020603050405020304" pitchFamily="18" charset="0"/>
              </a:rPr>
            </a:br>
            <a:r>
              <a:rPr lang="en-US" sz="1100" b="1" i="1" dirty="0">
                <a:latin typeface="Times New Roman" panose="02020603050405020304" pitchFamily="18" charset="0"/>
                <a:ea typeface="+mn-ea"/>
                <a:cs typeface="Times New Roman" panose="02020603050405020304" pitchFamily="18" charset="0"/>
              </a:rPr>
              <a:t/>
            </a:r>
            <a:br>
              <a:rPr lang="en-US" sz="1100" b="1" i="1" dirty="0">
                <a:latin typeface="Times New Roman" panose="02020603050405020304" pitchFamily="18" charset="0"/>
                <a:ea typeface="+mn-ea"/>
                <a:cs typeface="Times New Roman" panose="02020603050405020304" pitchFamily="18" charset="0"/>
              </a:rPr>
            </a:br>
            <a:r>
              <a:rPr lang="en-US" sz="2200" b="1" dirty="0" smtClean="0">
                <a:latin typeface="Times New Roman" panose="02020603050405020304" pitchFamily="18" charset="0"/>
                <a:ea typeface="+mn-ea"/>
                <a:cs typeface="Times New Roman" panose="02020603050405020304" pitchFamily="18" charset="0"/>
              </a:rPr>
              <a:t>Peter </a:t>
            </a:r>
            <a:r>
              <a:rPr lang="en-US" sz="2200" b="1" dirty="0" err="1" smtClean="0">
                <a:latin typeface="Times New Roman" panose="02020603050405020304" pitchFamily="18" charset="0"/>
                <a:ea typeface="+mn-ea"/>
                <a:cs typeface="Times New Roman" panose="02020603050405020304" pitchFamily="18" charset="0"/>
              </a:rPr>
              <a:t>Lohmander</a:t>
            </a:r>
            <a:r>
              <a:rPr lang="en-US" sz="2000" b="1" dirty="0" smtClean="0">
                <a:latin typeface="Times New Roman" panose="02020603050405020304" pitchFamily="18" charset="0"/>
                <a:ea typeface="+mn-ea"/>
                <a:cs typeface="Times New Roman" panose="02020603050405020304" pitchFamily="18" charset="0"/>
              </a:rPr>
              <a:t/>
            </a:r>
            <a:br>
              <a:rPr lang="en-US" sz="2000" b="1" dirty="0" smtClean="0">
                <a:latin typeface="Times New Roman" panose="02020603050405020304" pitchFamily="18" charset="0"/>
                <a:ea typeface="+mn-ea"/>
                <a:cs typeface="Times New Roman" panose="02020603050405020304" pitchFamily="18" charset="0"/>
              </a:rPr>
            </a:br>
            <a:r>
              <a:rPr lang="en-US" sz="2000" dirty="0" smtClean="0">
                <a:latin typeface="Times New Roman" panose="02020603050405020304" pitchFamily="18" charset="0"/>
                <a:ea typeface="+mn-ea"/>
                <a:cs typeface="Times New Roman" panose="02020603050405020304" pitchFamily="18" charset="0"/>
              </a:rPr>
              <a:t>Professor Dr., Optimal Solutions, </a:t>
            </a:r>
            <a:r>
              <a:rPr lang="en-US" sz="2000" dirty="0" smtClean="0">
                <a:latin typeface="Times New Roman" panose="02020603050405020304" pitchFamily="18" charset="0"/>
                <a:ea typeface="+mn-ea"/>
                <a:cs typeface="Times New Roman" panose="02020603050405020304" pitchFamily="18" charset="0"/>
                <a:hlinkClick r:id="rId3"/>
              </a:rPr>
              <a:t>www.Lohmander.com</a:t>
            </a:r>
            <a:r>
              <a:rPr lang="en-US" sz="2000" dirty="0" smtClean="0">
                <a:latin typeface="Times New Roman" panose="02020603050405020304" pitchFamily="18" charset="0"/>
                <a:ea typeface="+mn-ea"/>
                <a:cs typeface="Times New Roman" panose="02020603050405020304" pitchFamily="18" charset="0"/>
              </a:rPr>
              <a:t>  &amp; </a:t>
            </a:r>
            <a:r>
              <a:rPr lang="en-US" sz="2000" dirty="0" smtClean="0">
                <a:latin typeface="Times New Roman" panose="02020603050405020304" pitchFamily="18" charset="0"/>
                <a:ea typeface="+mn-ea"/>
                <a:cs typeface="Times New Roman" panose="02020603050405020304" pitchFamily="18" charset="0"/>
                <a:hlinkClick r:id="rId4"/>
              </a:rPr>
              <a:t>Peter@Lohmander.com</a:t>
            </a:r>
            <a:r>
              <a:rPr lang="en-US" sz="2000" dirty="0" smtClean="0">
                <a:latin typeface="Times New Roman" panose="02020603050405020304" pitchFamily="18" charset="0"/>
                <a:ea typeface="+mn-ea"/>
                <a:cs typeface="Times New Roman" panose="02020603050405020304" pitchFamily="18" charset="0"/>
              </a:rPr>
              <a:t>  </a:t>
            </a:r>
            <a:endParaRPr lang="sv-SE" sz="2200" dirty="0">
              <a:latin typeface="Times New Roman" panose="02020603050405020304" pitchFamily="18" charset="0"/>
              <a:cs typeface="Times New Roman" panose="02020603050405020304" pitchFamily="18" charset="0"/>
            </a:endParaRPr>
          </a:p>
        </p:txBody>
      </p:sp>
      <p:pic>
        <p:nvPicPr>
          <p:cNvPr id="6" name="Bildobjekt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5437" y="2550077"/>
            <a:ext cx="3926564" cy="4307923"/>
          </a:xfrm>
          <a:prstGeom prst="rect">
            <a:avLst/>
          </a:prstGeom>
        </p:spPr>
      </p:pic>
      <p:pic>
        <p:nvPicPr>
          <p:cNvPr id="3" name="Bildobjekt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564" y="2577737"/>
            <a:ext cx="8412000" cy="4280263"/>
          </a:xfrm>
          <a:prstGeom prst="rect">
            <a:avLst/>
          </a:prstGeom>
        </p:spPr>
      </p:pic>
    </p:spTree>
    <p:extLst>
      <p:ext uri="{BB962C8B-B14F-4D97-AF65-F5344CB8AC3E}">
        <p14:creationId xmlns:p14="http://schemas.microsoft.com/office/powerpoint/2010/main" val="3687387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85111A96-47C8-494A-B243-62058D04ED01}" type="slidenum">
              <a:rPr lang="sv-SE" smtClean="0"/>
              <a:t>10</a:t>
            </a:fld>
            <a:endParaRPr lang="sv-SE"/>
          </a:p>
        </p:txBody>
      </p:sp>
      <p:sp>
        <p:nvSpPr>
          <p:cNvPr id="5" name="Rektangel 4"/>
          <p:cNvSpPr/>
          <p:nvPr/>
        </p:nvSpPr>
        <p:spPr>
          <a:xfrm>
            <a:off x="1631795" y="231596"/>
            <a:ext cx="6096000" cy="6124754"/>
          </a:xfrm>
          <a:prstGeom prst="rect">
            <a:avLst/>
          </a:prstGeom>
        </p:spPr>
        <p:txBody>
          <a:bodyPr>
            <a:spAutoFit/>
          </a:bodyPr>
          <a:lstStyle/>
          <a:p>
            <a:r>
              <a:rPr lang="sv-SE" sz="2800" b="1" dirty="0">
                <a:solidFill>
                  <a:srgbClr val="00B050"/>
                </a:solidFill>
              </a:rPr>
              <a:t>DIM</a:t>
            </a:r>
            <a:r>
              <a:rPr lang="sv-SE" sz="2800" b="1" dirty="0"/>
              <a:t> f(100, 10), u(100, 10), </a:t>
            </a:r>
            <a:r>
              <a:rPr lang="sv-SE" sz="2800" b="1" dirty="0" err="1"/>
              <a:t>DPProb</a:t>
            </a:r>
            <a:r>
              <a:rPr lang="sv-SE" sz="2800" b="1" dirty="0"/>
              <a:t>(10)</a:t>
            </a:r>
          </a:p>
          <a:p>
            <a:endParaRPr lang="sv-SE" sz="2800" b="1" dirty="0"/>
          </a:p>
          <a:p>
            <a:r>
              <a:rPr lang="sv-SE" sz="2800" b="1" dirty="0">
                <a:solidFill>
                  <a:srgbClr val="0070C0"/>
                </a:solidFill>
              </a:rPr>
              <a:t>REM Delta Price </a:t>
            </a:r>
            <a:r>
              <a:rPr lang="sv-SE" sz="2800" b="1" dirty="0" err="1">
                <a:solidFill>
                  <a:srgbClr val="0070C0"/>
                </a:solidFill>
              </a:rPr>
              <a:t>Probability</a:t>
            </a:r>
            <a:r>
              <a:rPr lang="sv-SE" sz="2800" b="1" dirty="0">
                <a:solidFill>
                  <a:srgbClr val="0070C0"/>
                </a:solidFill>
              </a:rPr>
              <a:t> distribution</a:t>
            </a:r>
          </a:p>
          <a:p>
            <a:r>
              <a:rPr lang="sv-SE" sz="2800" b="1" dirty="0" err="1"/>
              <a:t>DPProb</a:t>
            </a:r>
            <a:r>
              <a:rPr lang="sv-SE" sz="2800" b="1" dirty="0"/>
              <a:t>(0) = .00</a:t>
            </a:r>
          </a:p>
          <a:p>
            <a:r>
              <a:rPr lang="sv-SE" sz="2800" b="1" dirty="0" err="1"/>
              <a:t>DPProb</a:t>
            </a:r>
            <a:r>
              <a:rPr lang="sv-SE" sz="2800" b="1" dirty="0"/>
              <a:t>(1) = .03</a:t>
            </a:r>
          </a:p>
          <a:p>
            <a:r>
              <a:rPr lang="sv-SE" sz="2800" b="1" dirty="0" err="1"/>
              <a:t>DPProb</a:t>
            </a:r>
            <a:r>
              <a:rPr lang="sv-SE" sz="2800" b="1" dirty="0"/>
              <a:t>(2) = .07</a:t>
            </a:r>
          </a:p>
          <a:p>
            <a:r>
              <a:rPr lang="sv-SE" sz="2800" b="1" dirty="0" err="1"/>
              <a:t>DPProb</a:t>
            </a:r>
            <a:r>
              <a:rPr lang="sv-SE" sz="2800" b="1" dirty="0"/>
              <a:t>(3) = .10</a:t>
            </a:r>
          </a:p>
          <a:p>
            <a:r>
              <a:rPr lang="sv-SE" sz="2800" b="1" dirty="0" err="1"/>
              <a:t>DPProb</a:t>
            </a:r>
            <a:r>
              <a:rPr lang="sv-SE" sz="2800" b="1" dirty="0"/>
              <a:t>(4) = .18</a:t>
            </a:r>
          </a:p>
          <a:p>
            <a:r>
              <a:rPr lang="sv-SE" sz="2800" b="1" dirty="0" err="1"/>
              <a:t>DPProb</a:t>
            </a:r>
            <a:r>
              <a:rPr lang="sv-SE" sz="2800" b="1" dirty="0"/>
              <a:t>(5) = .24</a:t>
            </a:r>
          </a:p>
          <a:p>
            <a:r>
              <a:rPr lang="sv-SE" sz="2800" b="1" dirty="0" err="1"/>
              <a:t>DPProb</a:t>
            </a:r>
            <a:r>
              <a:rPr lang="sv-SE" sz="2800" b="1" dirty="0"/>
              <a:t>(6) = .18</a:t>
            </a:r>
          </a:p>
          <a:p>
            <a:r>
              <a:rPr lang="sv-SE" sz="2800" b="1" dirty="0" err="1"/>
              <a:t>DPProb</a:t>
            </a:r>
            <a:r>
              <a:rPr lang="sv-SE" sz="2800" b="1" dirty="0"/>
              <a:t>(7) = .10</a:t>
            </a:r>
          </a:p>
          <a:p>
            <a:r>
              <a:rPr lang="sv-SE" sz="2800" b="1" dirty="0" err="1"/>
              <a:t>DPProb</a:t>
            </a:r>
            <a:r>
              <a:rPr lang="sv-SE" sz="2800" b="1" dirty="0"/>
              <a:t>(8) = .07</a:t>
            </a:r>
          </a:p>
          <a:p>
            <a:r>
              <a:rPr lang="sv-SE" sz="2800" b="1" dirty="0" err="1"/>
              <a:t>DPProb</a:t>
            </a:r>
            <a:r>
              <a:rPr lang="sv-SE" sz="2800" b="1" dirty="0"/>
              <a:t>(9) = .03</a:t>
            </a:r>
          </a:p>
          <a:p>
            <a:r>
              <a:rPr lang="sv-SE" sz="2800" b="1" dirty="0" err="1"/>
              <a:t>DPProb</a:t>
            </a:r>
            <a:r>
              <a:rPr lang="sv-SE" sz="2800" b="1" dirty="0"/>
              <a:t>(10) = .00</a:t>
            </a:r>
          </a:p>
        </p:txBody>
      </p:sp>
    </p:spTree>
    <p:extLst>
      <p:ext uri="{BB962C8B-B14F-4D97-AF65-F5344CB8AC3E}">
        <p14:creationId xmlns:p14="http://schemas.microsoft.com/office/powerpoint/2010/main" val="991310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11</a:t>
            </a:fld>
            <a:endParaRPr lang="sv-SE"/>
          </a:p>
        </p:txBody>
      </p:sp>
      <p:sp>
        <p:nvSpPr>
          <p:cNvPr id="3" name="Rektangel 2"/>
          <p:cNvSpPr/>
          <p:nvPr/>
        </p:nvSpPr>
        <p:spPr>
          <a:xfrm>
            <a:off x="2514600" y="548181"/>
            <a:ext cx="6096000" cy="5632311"/>
          </a:xfrm>
          <a:prstGeom prst="rect">
            <a:avLst/>
          </a:prstGeom>
        </p:spPr>
        <p:txBody>
          <a:bodyPr>
            <a:spAutoFit/>
          </a:bodyPr>
          <a:lstStyle/>
          <a:p>
            <a:r>
              <a:rPr lang="sv-SE" sz="3600" b="1" dirty="0" err="1"/>
              <a:t>tmax</a:t>
            </a:r>
            <a:r>
              <a:rPr lang="sv-SE" sz="3600" b="1" dirty="0"/>
              <a:t> = 20</a:t>
            </a:r>
          </a:p>
          <a:p>
            <a:endParaRPr lang="sv-SE" sz="3600" b="1" dirty="0"/>
          </a:p>
          <a:p>
            <a:r>
              <a:rPr lang="sv-SE" sz="3600" b="1" dirty="0"/>
              <a:t>deltat = 5</a:t>
            </a:r>
          </a:p>
          <a:p>
            <a:r>
              <a:rPr lang="sv-SE" sz="3600" b="1" dirty="0"/>
              <a:t>r = 0.03</a:t>
            </a:r>
          </a:p>
          <a:p>
            <a:r>
              <a:rPr lang="sv-SE" sz="3600" b="1" dirty="0"/>
              <a:t>p0 = 10</a:t>
            </a:r>
          </a:p>
          <a:p>
            <a:r>
              <a:rPr lang="sv-SE" sz="3600" b="1" dirty="0"/>
              <a:t>p1 = 0.3</a:t>
            </a:r>
          </a:p>
          <a:p>
            <a:r>
              <a:rPr lang="sv-SE" sz="3600" b="1" dirty="0"/>
              <a:t>p2 = 10</a:t>
            </a:r>
          </a:p>
          <a:p>
            <a:r>
              <a:rPr lang="sv-SE" sz="3600" b="1" dirty="0"/>
              <a:t>v0 = 0</a:t>
            </a:r>
          </a:p>
          <a:p>
            <a:r>
              <a:rPr lang="sv-SE" sz="3600" b="1" dirty="0"/>
              <a:t>v1 = 5</a:t>
            </a:r>
          </a:p>
          <a:p>
            <a:r>
              <a:rPr lang="sv-SE" sz="3600" b="1" dirty="0" err="1"/>
              <a:t>Landv</a:t>
            </a:r>
            <a:r>
              <a:rPr lang="sv-SE" sz="3600" b="1" dirty="0"/>
              <a:t> = 50</a:t>
            </a:r>
          </a:p>
        </p:txBody>
      </p:sp>
    </p:spTree>
    <p:extLst>
      <p:ext uri="{BB962C8B-B14F-4D97-AF65-F5344CB8AC3E}">
        <p14:creationId xmlns:p14="http://schemas.microsoft.com/office/powerpoint/2010/main" val="4081869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12</a:t>
            </a:fld>
            <a:endParaRPr lang="sv-SE"/>
          </a:p>
        </p:txBody>
      </p:sp>
      <p:sp>
        <p:nvSpPr>
          <p:cNvPr id="3" name="Rektangel 2"/>
          <p:cNvSpPr/>
          <p:nvPr/>
        </p:nvSpPr>
        <p:spPr>
          <a:xfrm>
            <a:off x="2347332" y="910047"/>
            <a:ext cx="6096000" cy="5078313"/>
          </a:xfrm>
          <a:prstGeom prst="rect">
            <a:avLst/>
          </a:prstGeom>
        </p:spPr>
        <p:txBody>
          <a:bodyPr>
            <a:spAutoFit/>
          </a:bodyPr>
          <a:lstStyle/>
          <a:p>
            <a:r>
              <a:rPr lang="sv-SE" sz="5400" b="1" dirty="0">
                <a:solidFill>
                  <a:srgbClr val="00B050"/>
                </a:solidFill>
              </a:rPr>
              <a:t>FOR t = 0 TO 100</a:t>
            </a:r>
          </a:p>
          <a:p>
            <a:r>
              <a:rPr lang="sv-SE" sz="5400" b="1" dirty="0"/>
              <a:t>    </a:t>
            </a:r>
            <a:r>
              <a:rPr lang="sv-SE" sz="5400" b="1" dirty="0">
                <a:solidFill>
                  <a:srgbClr val="0070C0"/>
                </a:solidFill>
              </a:rPr>
              <a:t>FOR i = 0 TO 10</a:t>
            </a:r>
          </a:p>
          <a:p>
            <a:r>
              <a:rPr lang="sv-SE" sz="5400" b="1" dirty="0"/>
              <a:t>        f(t, i) = 0</a:t>
            </a:r>
          </a:p>
          <a:p>
            <a:r>
              <a:rPr lang="sv-SE" sz="5400" b="1" dirty="0"/>
              <a:t>        u(t, i) = 0</a:t>
            </a:r>
          </a:p>
          <a:p>
            <a:r>
              <a:rPr lang="sv-SE" sz="5400" b="1" dirty="0"/>
              <a:t>    </a:t>
            </a:r>
            <a:r>
              <a:rPr lang="sv-SE" sz="5400" b="1" dirty="0">
                <a:solidFill>
                  <a:srgbClr val="0070C0"/>
                </a:solidFill>
              </a:rPr>
              <a:t>NEXT i</a:t>
            </a:r>
          </a:p>
          <a:p>
            <a:r>
              <a:rPr lang="sv-SE" sz="5400" b="1" dirty="0">
                <a:solidFill>
                  <a:srgbClr val="00B050"/>
                </a:solidFill>
              </a:rPr>
              <a:t>NEXT t</a:t>
            </a:r>
          </a:p>
        </p:txBody>
      </p:sp>
    </p:spTree>
    <p:extLst>
      <p:ext uri="{BB962C8B-B14F-4D97-AF65-F5344CB8AC3E}">
        <p14:creationId xmlns:p14="http://schemas.microsoft.com/office/powerpoint/2010/main" val="1916743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13</a:t>
            </a:fld>
            <a:endParaRPr lang="sv-SE"/>
          </a:p>
        </p:txBody>
      </p:sp>
      <p:sp>
        <p:nvSpPr>
          <p:cNvPr id="3" name="Rektangel 2"/>
          <p:cNvSpPr/>
          <p:nvPr/>
        </p:nvSpPr>
        <p:spPr>
          <a:xfrm>
            <a:off x="2958790" y="2287111"/>
            <a:ext cx="6096000" cy="2585323"/>
          </a:xfrm>
          <a:prstGeom prst="rect">
            <a:avLst/>
          </a:prstGeom>
        </p:spPr>
        <p:txBody>
          <a:bodyPr>
            <a:spAutoFit/>
          </a:bodyPr>
          <a:lstStyle/>
          <a:p>
            <a:r>
              <a:rPr lang="sv-SE" sz="5400" b="1" dirty="0">
                <a:solidFill>
                  <a:srgbClr val="0070C0"/>
                </a:solidFill>
              </a:rPr>
              <a:t>FOR i = 1 TO 9</a:t>
            </a:r>
          </a:p>
          <a:p>
            <a:r>
              <a:rPr lang="sv-SE" sz="5400" b="1" dirty="0"/>
              <a:t>    u(</a:t>
            </a:r>
            <a:r>
              <a:rPr lang="sv-SE" sz="5400" b="1" dirty="0" err="1"/>
              <a:t>tmax</a:t>
            </a:r>
            <a:r>
              <a:rPr lang="sv-SE" sz="5400" b="1" dirty="0"/>
              <a:t>, i) = 1</a:t>
            </a:r>
          </a:p>
          <a:p>
            <a:r>
              <a:rPr lang="sv-SE" sz="5400" b="1" dirty="0">
                <a:solidFill>
                  <a:srgbClr val="0070C0"/>
                </a:solidFill>
              </a:rPr>
              <a:t>NEXT i</a:t>
            </a:r>
          </a:p>
        </p:txBody>
      </p:sp>
    </p:spTree>
    <p:extLst>
      <p:ext uri="{BB962C8B-B14F-4D97-AF65-F5344CB8AC3E}">
        <p14:creationId xmlns:p14="http://schemas.microsoft.com/office/powerpoint/2010/main" val="3847632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14</a:t>
            </a:fld>
            <a:endParaRPr lang="sv-SE"/>
          </a:p>
        </p:txBody>
      </p:sp>
      <p:sp>
        <p:nvSpPr>
          <p:cNvPr id="3" name="Rektangel 2"/>
          <p:cNvSpPr/>
          <p:nvPr/>
        </p:nvSpPr>
        <p:spPr>
          <a:xfrm>
            <a:off x="1163443" y="680224"/>
            <a:ext cx="10511883" cy="5016758"/>
          </a:xfrm>
          <a:prstGeom prst="rect">
            <a:avLst/>
          </a:prstGeom>
        </p:spPr>
        <p:txBody>
          <a:bodyPr wrap="square">
            <a:spAutoFit/>
          </a:bodyPr>
          <a:lstStyle/>
          <a:p>
            <a:r>
              <a:rPr lang="sv-SE" sz="4000" b="1" dirty="0">
                <a:solidFill>
                  <a:srgbClr val="00B050"/>
                </a:solidFill>
              </a:rPr>
              <a:t>REM </a:t>
            </a:r>
            <a:r>
              <a:rPr lang="sv-SE" sz="4000" b="1" dirty="0" err="1">
                <a:solidFill>
                  <a:srgbClr val="00B050"/>
                </a:solidFill>
              </a:rPr>
              <a:t>boundary</a:t>
            </a:r>
            <a:r>
              <a:rPr lang="sv-SE" sz="4000" b="1" dirty="0">
                <a:solidFill>
                  <a:srgbClr val="00B050"/>
                </a:solidFill>
              </a:rPr>
              <a:t> </a:t>
            </a:r>
            <a:r>
              <a:rPr lang="sv-SE" sz="4000" b="1" dirty="0" err="1">
                <a:solidFill>
                  <a:srgbClr val="00B050"/>
                </a:solidFill>
              </a:rPr>
              <a:t>conditions</a:t>
            </a:r>
            <a:r>
              <a:rPr lang="sv-SE" sz="4000" b="1" dirty="0">
                <a:solidFill>
                  <a:srgbClr val="00B050"/>
                </a:solidFill>
              </a:rPr>
              <a:t> at </a:t>
            </a:r>
            <a:r>
              <a:rPr lang="sv-SE" sz="4000" b="1" dirty="0" err="1">
                <a:solidFill>
                  <a:srgbClr val="00B050"/>
                </a:solidFill>
              </a:rPr>
              <a:t>tmax</a:t>
            </a:r>
            <a:endParaRPr lang="sv-SE" sz="4000" b="1" dirty="0">
              <a:solidFill>
                <a:srgbClr val="00B050"/>
              </a:solidFill>
            </a:endParaRPr>
          </a:p>
          <a:p>
            <a:r>
              <a:rPr lang="sv-SE" sz="4000" b="1" dirty="0"/>
              <a:t>t = </a:t>
            </a:r>
            <a:r>
              <a:rPr lang="sv-SE" sz="4000" b="1" dirty="0" err="1"/>
              <a:t>tmax</a:t>
            </a:r>
            <a:r>
              <a:rPr lang="sv-SE" sz="4000" b="1" dirty="0"/>
              <a:t> * deltat</a:t>
            </a:r>
          </a:p>
          <a:p>
            <a:r>
              <a:rPr lang="sv-SE" sz="4000" b="1" dirty="0" err="1"/>
              <a:t>vol</a:t>
            </a:r>
            <a:r>
              <a:rPr lang="sv-SE" sz="4000" b="1" dirty="0"/>
              <a:t> = v0 + v1 * t</a:t>
            </a:r>
          </a:p>
          <a:p>
            <a:r>
              <a:rPr lang="sv-SE" sz="4000" b="1" dirty="0">
                <a:solidFill>
                  <a:srgbClr val="0070C0"/>
                </a:solidFill>
              </a:rPr>
              <a:t>FOR i = 1 TO 9</a:t>
            </a:r>
          </a:p>
          <a:p>
            <a:r>
              <a:rPr lang="sv-SE" sz="4000" b="1" dirty="0"/>
              <a:t>    </a:t>
            </a:r>
            <a:r>
              <a:rPr lang="sv-SE" sz="4000" b="1" dirty="0" err="1"/>
              <a:t>netp</a:t>
            </a:r>
            <a:r>
              <a:rPr lang="sv-SE" sz="4000" b="1" dirty="0"/>
              <a:t> = p0 + p1 * t + p2 * (i - 5)</a:t>
            </a:r>
          </a:p>
          <a:p>
            <a:r>
              <a:rPr lang="sv-SE" sz="4000" b="1" dirty="0"/>
              <a:t>    f(</a:t>
            </a:r>
            <a:r>
              <a:rPr lang="sv-SE" sz="4000" b="1" dirty="0" err="1"/>
              <a:t>tmax</a:t>
            </a:r>
            <a:r>
              <a:rPr lang="sv-SE" sz="4000" b="1" dirty="0"/>
              <a:t>, i) = EXP(-r * t) * (</a:t>
            </a:r>
            <a:r>
              <a:rPr lang="sv-SE" sz="4000" b="1" dirty="0" err="1"/>
              <a:t>netp</a:t>
            </a:r>
            <a:r>
              <a:rPr lang="sv-SE" sz="4000" b="1" dirty="0"/>
              <a:t> * </a:t>
            </a:r>
            <a:r>
              <a:rPr lang="sv-SE" sz="4000" b="1" dirty="0" err="1"/>
              <a:t>vol</a:t>
            </a:r>
            <a:r>
              <a:rPr lang="sv-SE" sz="4000" b="1" dirty="0"/>
              <a:t> + </a:t>
            </a:r>
            <a:r>
              <a:rPr lang="sv-SE" sz="4000" b="1" dirty="0" err="1"/>
              <a:t>Landv</a:t>
            </a:r>
            <a:r>
              <a:rPr lang="sv-SE" sz="4000" b="1" dirty="0"/>
              <a:t>)</a:t>
            </a:r>
          </a:p>
          <a:p>
            <a:r>
              <a:rPr lang="sv-SE" sz="4000" b="1" dirty="0"/>
              <a:t>    IF f(</a:t>
            </a:r>
            <a:r>
              <a:rPr lang="sv-SE" sz="4000" b="1" dirty="0" err="1"/>
              <a:t>tmax</a:t>
            </a:r>
            <a:r>
              <a:rPr lang="sv-SE" sz="4000" b="1" dirty="0"/>
              <a:t>, i) &lt; 0 THEN f(</a:t>
            </a:r>
            <a:r>
              <a:rPr lang="sv-SE" sz="4000" b="1" dirty="0" err="1"/>
              <a:t>tmax</a:t>
            </a:r>
            <a:r>
              <a:rPr lang="sv-SE" sz="4000" b="1" dirty="0"/>
              <a:t>, i) = 0</a:t>
            </a:r>
          </a:p>
          <a:p>
            <a:r>
              <a:rPr lang="sv-SE" sz="4000" b="1" dirty="0">
                <a:solidFill>
                  <a:srgbClr val="0070C0"/>
                </a:solidFill>
              </a:rPr>
              <a:t>NEXT i</a:t>
            </a:r>
          </a:p>
        </p:txBody>
      </p:sp>
    </p:spTree>
    <p:extLst>
      <p:ext uri="{BB962C8B-B14F-4D97-AF65-F5344CB8AC3E}">
        <p14:creationId xmlns:p14="http://schemas.microsoft.com/office/powerpoint/2010/main" val="3023139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15</a:t>
            </a:fld>
            <a:endParaRPr lang="sv-SE"/>
          </a:p>
        </p:txBody>
      </p:sp>
      <p:sp>
        <p:nvSpPr>
          <p:cNvPr id="3" name="Rektangel 2"/>
          <p:cNvSpPr/>
          <p:nvPr/>
        </p:nvSpPr>
        <p:spPr>
          <a:xfrm>
            <a:off x="1464525" y="1729549"/>
            <a:ext cx="9775903" cy="2585323"/>
          </a:xfrm>
          <a:prstGeom prst="rect">
            <a:avLst/>
          </a:prstGeom>
        </p:spPr>
        <p:txBody>
          <a:bodyPr wrap="square">
            <a:spAutoFit/>
          </a:bodyPr>
          <a:lstStyle/>
          <a:p>
            <a:r>
              <a:rPr lang="sv-SE" sz="5400" b="1" dirty="0">
                <a:solidFill>
                  <a:srgbClr val="00B050"/>
                </a:solidFill>
              </a:rPr>
              <a:t>REM</a:t>
            </a:r>
            <a:r>
              <a:rPr lang="sv-SE" sz="5400" b="1" dirty="0"/>
              <a:t> </a:t>
            </a:r>
            <a:r>
              <a:rPr lang="sv-SE" sz="5400" b="1" dirty="0">
                <a:solidFill>
                  <a:srgbClr val="0070C0"/>
                </a:solidFill>
              </a:rPr>
              <a:t>FOR i = 1 TO 9</a:t>
            </a:r>
          </a:p>
          <a:p>
            <a:r>
              <a:rPr lang="sv-SE" sz="5400" b="1" dirty="0">
                <a:solidFill>
                  <a:srgbClr val="00B050"/>
                </a:solidFill>
              </a:rPr>
              <a:t>REM</a:t>
            </a:r>
            <a:r>
              <a:rPr lang="sv-SE" sz="5400" b="1" dirty="0"/>
              <a:t> PRINT i; "   "; f(</a:t>
            </a:r>
            <a:r>
              <a:rPr lang="sv-SE" sz="5400" b="1" dirty="0" err="1"/>
              <a:t>tmax</a:t>
            </a:r>
            <a:r>
              <a:rPr lang="sv-SE" sz="5400" b="1" dirty="0"/>
              <a:t>, i)</a:t>
            </a:r>
          </a:p>
          <a:p>
            <a:r>
              <a:rPr lang="sv-SE" sz="5400" b="1" dirty="0">
                <a:solidFill>
                  <a:srgbClr val="00B050"/>
                </a:solidFill>
              </a:rPr>
              <a:t>REM</a:t>
            </a:r>
            <a:r>
              <a:rPr lang="sv-SE" sz="5400" b="1" dirty="0"/>
              <a:t> </a:t>
            </a:r>
            <a:r>
              <a:rPr lang="sv-SE" sz="5400" b="1" dirty="0">
                <a:solidFill>
                  <a:srgbClr val="0070C0"/>
                </a:solidFill>
              </a:rPr>
              <a:t>NEXT i</a:t>
            </a:r>
          </a:p>
        </p:txBody>
      </p:sp>
    </p:spTree>
    <p:extLst>
      <p:ext uri="{BB962C8B-B14F-4D97-AF65-F5344CB8AC3E}">
        <p14:creationId xmlns:p14="http://schemas.microsoft.com/office/powerpoint/2010/main" val="4145791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16</a:t>
            </a:fld>
            <a:endParaRPr lang="sv-SE"/>
          </a:p>
        </p:txBody>
      </p:sp>
      <p:sp>
        <p:nvSpPr>
          <p:cNvPr id="3" name="Rektangel 2"/>
          <p:cNvSpPr/>
          <p:nvPr/>
        </p:nvSpPr>
        <p:spPr>
          <a:xfrm>
            <a:off x="719254" y="504388"/>
            <a:ext cx="8694234" cy="6217087"/>
          </a:xfrm>
          <a:prstGeom prst="rect">
            <a:avLst/>
          </a:prstGeom>
        </p:spPr>
        <p:txBody>
          <a:bodyPr wrap="square">
            <a:spAutoFit/>
          </a:bodyPr>
          <a:lstStyle/>
          <a:p>
            <a:r>
              <a:rPr lang="sv-SE" sz="2000" b="1" dirty="0">
                <a:solidFill>
                  <a:schemeClr val="accent2">
                    <a:lumMod val="75000"/>
                  </a:schemeClr>
                </a:solidFill>
              </a:rPr>
              <a:t>REM </a:t>
            </a:r>
            <a:r>
              <a:rPr lang="sv-SE" sz="2000" b="1" dirty="0" err="1" smtClean="0">
                <a:solidFill>
                  <a:schemeClr val="accent2">
                    <a:lumMod val="75000"/>
                  </a:schemeClr>
                </a:solidFill>
              </a:rPr>
              <a:t>Stochastic</a:t>
            </a:r>
            <a:r>
              <a:rPr lang="sv-SE" sz="2000" b="1" dirty="0" smtClean="0">
                <a:solidFill>
                  <a:schemeClr val="accent2">
                    <a:lumMod val="75000"/>
                  </a:schemeClr>
                </a:solidFill>
              </a:rPr>
              <a:t> </a:t>
            </a:r>
            <a:r>
              <a:rPr lang="sv-SE" sz="2000" b="1" dirty="0" err="1">
                <a:solidFill>
                  <a:schemeClr val="accent2">
                    <a:lumMod val="75000"/>
                  </a:schemeClr>
                </a:solidFill>
              </a:rPr>
              <a:t>dynamic</a:t>
            </a:r>
            <a:r>
              <a:rPr lang="sv-SE" sz="2000" b="1" dirty="0">
                <a:solidFill>
                  <a:schemeClr val="accent2">
                    <a:lumMod val="75000"/>
                  </a:schemeClr>
                </a:solidFill>
              </a:rPr>
              <a:t> </a:t>
            </a:r>
            <a:r>
              <a:rPr lang="sv-SE" sz="2000" b="1" dirty="0" err="1">
                <a:solidFill>
                  <a:schemeClr val="accent2">
                    <a:lumMod val="75000"/>
                  </a:schemeClr>
                </a:solidFill>
              </a:rPr>
              <a:t>programming</a:t>
            </a:r>
            <a:r>
              <a:rPr lang="sv-SE" sz="2000" b="1" dirty="0">
                <a:solidFill>
                  <a:schemeClr val="accent2">
                    <a:lumMod val="75000"/>
                  </a:schemeClr>
                </a:solidFill>
              </a:rPr>
              <a:t> via </a:t>
            </a:r>
            <a:r>
              <a:rPr lang="sv-SE" sz="2000" b="1" dirty="0" err="1">
                <a:solidFill>
                  <a:schemeClr val="accent2">
                    <a:lumMod val="75000"/>
                  </a:schemeClr>
                </a:solidFill>
              </a:rPr>
              <a:t>backward</a:t>
            </a:r>
            <a:r>
              <a:rPr lang="sv-SE" sz="2000" b="1" dirty="0">
                <a:solidFill>
                  <a:schemeClr val="accent2">
                    <a:lumMod val="75000"/>
                  </a:schemeClr>
                </a:solidFill>
              </a:rPr>
              <a:t> </a:t>
            </a:r>
            <a:r>
              <a:rPr lang="sv-SE" sz="2000" b="1" dirty="0" err="1">
                <a:solidFill>
                  <a:schemeClr val="accent2">
                    <a:lumMod val="75000"/>
                  </a:schemeClr>
                </a:solidFill>
              </a:rPr>
              <a:t>recursion</a:t>
            </a:r>
            <a:endParaRPr lang="sv-SE" sz="2000" b="1" dirty="0">
              <a:solidFill>
                <a:schemeClr val="accent2">
                  <a:lumMod val="75000"/>
                </a:schemeClr>
              </a:solidFill>
            </a:endParaRPr>
          </a:p>
          <a:p>
            <a:r>
              <a:rPr lang="sv-SE" sz="1400" b="1" dirty="0">
                <a:solidFill>
                  <a:srgbClr val="0070C0"/>
                </a:solidFill>
              </a:rPr>
              <a:t>FOR </a:t>
            </a:r>
            <a:r>
              <a:rPr lang="sv-SE" sz="1400" b="1" dirty="0" err="1">
                <a:solidFill>
                  <a:srgbClr val="0070C0"/>
                </a:solidFill>
              </a:rPr>
              <a:t>tindex</a:t>
            </a:r>
            <a:r>
              <a:rPr lang="sv-SE" sz="1400" b="1" dirty="0">
                <a:solidFill>
                  <a:srgbClr val="0070C0"/>
                </a:solidFill>
              </a:rPr>
              <a:t> = </a:t>
            </a:r>
            <a:r>
              <a:rPr lang="sv-SE" sz="1400" b="1" dirty="0" err="1">
                <a:solidFill>
                  <a:srgbClr val="0070C0"/>
                </a:solidFill>
              </a:rPr>
              <a:t>tmax</a:t>
            </a:r>
            <a:r>
              <a:rPr lang="sv-SE" sz="1400" b="1" dirty="0">
                <a:solidFill>
                  <a:srgbClr val="0070C0"/>
                </a:solidFill>
              </a:rPr>
              <a:t> - 1 TO 0 STEP -1</a:t>
            </a:r>
          </a:p>
          <a:p>
            <a:r>
              <a:rPr lang="sv-SE" sz="1400" b="1" dirty="0"/>
              <a:t>    t = </a:t>
            </a:r>
            <a:r>
              <a:rPr lang="sv-SE" sz="1400" b="1" dirty="0" err="1"/>
              <a:t>tindex</a:t>
            </a:r>
            <a:r>
              <a:rPr lang="sv-SE" sz="1400" b="1" dirty="0"/>
              <a:t> * deltat</a:t>
            </a:r>
          </a:p>
          <a:p>
            <a:r>
              <a:rPr lang="sv-SE" sz="1400" b="1" dirty="0"/>
              <a:t>    </a:t>
            </a:r>
            <a:r>
              <a:rPr lang="sv-SE" sz="1400" b="1" dirty="0" err="1"/>
              <a:t>disc</a:t>
            </a:r>
            <a:r>
              <a:rPr lang="sv-SE" sz="1400" b="1" dirty="0"/>
              <a:t> = EXP(-r * t)</a:t>
            </a:r>
          </a:p>
          <a:p>
            <a:r>
              <a:rPr lang="sv-SE" sz="1400" b="1" dirty="0"/>
              <a:t>    </a:t>
            </a:r>
            <a:r>
              <a:rPr lang="sv-SE" sz="1400" b="1" dirty="0" err="1"/>
              <a:t>vol</a:t>
            </a:r>
            <a:r>
              <a:rPr lang="sv-SE" sz="1400" b="1" dirty="0"/>
              <a:t> = v0 + v1 * t</a:t>
            </a:r>
          </a:p>
          <a:p>
            <a:endParaRPr lang="sv-SE" sz="1400" b="1" dirty="0"/>
          </a:p>
          <a:p>
            <a:r>
              <a:rPr lang="sv-SE" sz="1400" b="1" dirty="0">
                <a:solidFill>
                  <a:srgbClr val="00B050"/>
                </a:solidFill>
              </a:rPr>
              <a:t>    FOR i = 1 TO 9</a:t>
            </a:r>
          </a:p>
          <a:p>
            <a:endParaRPr lang="sv-SE" sz="1400" b="1" dirty="0"/>
          </a:p>
          <a:p>
            <a:r>
              <a:rPr lang="sv-SE" sz="1400" b="1" dirty="0"/>
              <a:t>        REM </a:t>
            </a:r>
            <a:r>
              <a:rPr lang="sv-SE" sz="1400" b="1" dirty="0" err="1"/>
              <a:t>Objective</a:t>
            </a:r>
            <a:r>
              <a:rPr lang="sv-SE" sz="1400" b="1" dirty="0"/>
              <a:t> </a:t>
            </a:r>
            <a:r>
              <a:rPr lang="sv-SE" sz="1400" b="1" dirty="0" err="1"/>
              <a:t>function</a:t>
            </a:r>
            <a:r>
              <a:rPr lang="sv-SE" sz="1400" b="1" dirty="0"/>
              <a:t> in </a:t>
            </a:r>
            <a:r>
              <a:rPr lang="sv-SE" sz="1400" b="1" dirty="0" err="1"/>
              <a:t>case</a:t>
            </a:r>
            <a:r>
              <a:rPr lang="sv-SE" sz="1400" b="1" dirty="0"/>
              <a:t> </a:t>
            </a:r>
            <a:r>
              <a:rPr lang="sv-SE" sz="1400" b="1" dirty="0" err="1"/>
              <a:t>of</a:t>
            </a:r>
            <a:r>
              <a:rPr lang="sv-SE" sz="1400" b="1" dirty="0"/>
              <a:t> no </a:t>
            </a:r>
            <a:r>
              <a:rPr lang="sv-SE" sz="1400" b="1" dirty="0" err="1"/>
              <a:t>instant</a:t>
            </a:r>
            <a:r>
              <a:rPr lang="sv-SE" sz="1400" b="1" dirty="0"/>
              <a:t> </a:t>
            </a:r>
            <a:r>
              <a:rPr lang="sv-SE" sz="1400" b="1" dirty="0" err="1"/>
              <a:t>harvest</a:t>
            </a:r>
            <a:endParaRPr lang="sv-SE" sz="1400" b="1" dirty="0"/>
          </a:p>
          <a:p>
            <a:r>
              <a:rPr lang="sv-SE" sz="1400" b="1" dirty="0"/>
              <a:t>        </a:t>
            </a:r>
            <a:r>
              <a:rPr lang="sv-SE" sz="1400" b="1" dirty="0" err="1"/>
              <a:t>fnoharv</a:t>
            </a:r>
            <a:r>
              <a:rPr lang="sv-SE" sz="1400" b="1" dirty="0"/>
              <a:t> = 0</a:t>
            </a:r>
          </a:p>
          <a:p>
            <a:r>
              <a:rPr lang="sv-SE" sz="1400" b="1" dirty="0"/>
              <a:t>        </a:t>
            </a:r>
            <a:r>
              <a:rPr lang="sv-SE" sz="1400" b="1" dirty="0">
                <a:solidFill>
                  <a:srgbClr val="FF0000"/>
                </a:solidFill>
              </a:rPr>
              <a:t>FOR j = 1 TO 9</a:t>
            </a:r>
          </a:p>
          <a:p>
            <a:r>
              <a:rPr lang="sv-SE" sz="1400" b="1" dirty="0"/>
              <a:t>            </a:t>
            </a:r>
            <a:r>
              <a:rPr lang="sv-SE" sz="1400" b="1" dirty="0" err="1"/>
              <a:t>fnoharv</a:t>
            </a:r>
            <a:r>
              <a:rPr lang="sv-SE" sz="1400" b="1" dirty="0"/>
              <a:t> = </a:t>
            </a:r>
            <a:r>
              <a:rPr lang="sv-SE" sz="1400" b="1" dirty="0" err="1"/>
              <a:t>fnoharv</a:t>
            </a:r>
            <a:r>
              <a:rPr lang="sv-SE" sz="1400" b="1" dirty="0"/>
              <a:t> + </a:t>
            </a:r>
            <a:r>
              <a:rPr lang="sv-SE" sz="1400" b="1" dirty="0" err="1"/>
              <a:t>DPProb</a:t>
            </a:r>
            <a:r>
              <a:rPr lang="sv-SE" sz="1400" b="1" dirty="0"/>
              <a:t>(j) * f(</a:t>
            </a:r>
            <a:r>
              <a:rPr lang="sv-SE" sz="1400" b="1" dirty="0" err="1"/>
              <a:t>tindex</a:t>
            </a:r>
            <a:r>
              <a:rPr lang="sv-SE" sz="1400" b="1" dirty="0"/>
              <a:t> + 1, j)</a:t>
            </a:r>
          </a:p>
          <a:p>
            <a:r>
              <a:rPr lang="sv-SE" sz="1400" b="1" dirty="0"/>
              <a:t>        </a:t>
            </a:r>
            <a:r>
              <a:rPr lang="sv-SE" sz="1400" b="1" dirty="0">
                <a:solidFill>
                  <a:srgbClr val="FF0000"/>
                </a:solidFill>
              </a:rPr>
              <a:t>NEXT j</a:t>
            </a:r>
          </a:p>
          <a:p>
            <a:endParaRPr lang="sv-SE" sz="1400" b="1" dirty="0"/>
          </a:p>
          <a:p>
            <a:r>
              <a:rPr lang="sv-SE" sz="1400" b="1" dirty="0"/>
              <a:t>        REM </a:t>
            </a:r>
            <a:r>
              <a:rPr lang="sv-SE" sz="1400" b="1" dirty="0" err="1"/>
              <a:t>Objective</a:t>
            </a:r>
            <a:r>
              <a:rPr lang="sv-SE" sz="1400" b="1" dirty="0"/>
              <a:t> </a:t>
            </a:r>
            <a:r>
              <a:rPr lang="sv-SE" sz="1400" b="1" dirty="0" err="1"/>
              <a:t>function</a:t>
            </a:r>
            <a:r>
              <a:rPr lang="sv-SE" sz="1400" b="1" dirty="0"/>
              <a:t> in </a:t>
            </a:r>
            <a:r>
              <a:rPr lang="sv-SE" sz="1400" b="1" dirty="0" err="1"/>
              <a:t>case</a:t>
            </a:r>
            <a:r>
              <a:rPr lang="sv-SE" sz="1400" b="1" dirty="0"/>
              <a:t> </a:t>
            </a:r>
            <a:r>
              <a:rPr lang="sv-SE" sz="1400" b="1" dirty="0" err="1"/>
              <a:t>of</a:t>
            </a:r>
            <a:r>
              <a:rPr lang="sv-SE" sz="1400" b="1" dirty="0"/>
              <a:t> </a:t>
            </a:r>
            <a:r>
              <a:rPr lang="sv-SE" sz="1400" b="1" dirty="0" err="1"/>
              <a:t>instant</a:t>
            </a:r>
            <a:r>
              <a:rPr lang="sv-SE" sz="1400" b="1" dirty="0"/>
              <a:t> </a:t>
            </a:r>
            <a:r>
              <a:rPr lang="sv-SE" sz="1400" b="1" dirty="0" err="1"/>
              <a:t>harvest</a:t>
            </a:r>
            <a:endParaRPr lang="sv-SE" sz="1400" b="1" dirty="0"/>
          </a:p>
          <a:p>
            <a:endParaRPr lang="sv-SE" sz="1400" b="1" dirty="0"/>
          </a:p>
          <a:p>
            <a:r>
              <a:rPr lang="sv-SE" sz="1400" b="1" dirty="0"/>
              <a:t>        </a:t>
            </a:r>
            <a:r>
              <a:rPr lang="sv-SE" sz="1400" b="1" dirty="0" err="1"/>
              <a:t>netp</a:t>
            </a:r>
            <a:r>
              <a:rPr lang="sv-SE" sz="1400" b="1" dirty="0"/>
              <a:t> = p0 + p1 * t + p2 * (i - 5)</a:t>
            </a:r>
          </a:p>
          <a:p>
            <a:r>
              <a:rPr lang="sv-SE" sz="1400" b="1" dirty="0"/>
              <a:t>        </a:t>
            </a:r>
            <a:r>
              <a:rPr lang="sv-SE" sz="1400" b="1" dirty="0" err="1"/>
              <a:t>fharv</a:t>
            </a:r>
            <a:r>
              <a:rPr lang="sv-SE" sz="1400" b="1" dirty="0"/>
              <a:t> = </a:t>
            </a:r>
            <a:r>
              <a:rPr lang="sv-SE" sz="1400" b="1" dirty="0" err="1"/>
              <a:t>disc</a:t>
            </a:r>
            <a:r>
              <a:rPr lang="sv-SE" sz="1400" b="1" dirty="0"/>
              <a:t> * (</a:t>
            </a:r>
            <a:r>
              <a:rPr lang="sv-SE" sz="1400" b="1" dirty="0" err="1"/>
              <a:t>netp</a:t>
            </a:r>
            <a:r>
              <a:rPr lang="sv-SE" sz="1400" b="1" dirty="0"/>
              <a:t> * </a:t>
            </a:r>
            <a:r>
              <a:rPr lang="sv-SE" sz="1400" b="1" dirty="0" err="1"/>
              <a:t>vol</a:t>
            </a:r>
            <a:r>
              <a:rPr lang="sv-SE" sz="1400" b="1" dirty="0"/>
              <a:t> + </a:t>
            </a:r>
            <a:r>
              <a:rPr lang="sv-SE" sz="1400" b="1" dirty="0" err="1"/>
              <a:t>Landv</a:t>
            </a:r>
            <a:r>
              <a:rPr lang="sv-SE" sz="1400" b="1" dirty="0"/>
              <a:t>)</a:t>
            </a:r>
          </a:p>
          <a:p>
            <a:endParaRPr lang="sv-SE" sz="1400" b="1" dirty="0"/>
          </a:p>
          <a:p>
            <a:r>
              <a:rPr lang="sv-SE" sz="1400" b="1" dirty="0"/>
              <a:t>        </a:t>
            </a:r>
            <a:r>
              <a:rPr lang="sv-SE" sz="1400" b="1" dirty="0" err="1"/>
              <a:t>fopt</a:t>
            </a:r>
            <a:r>
              <a:rPr lang="sv-SE" sz="1400" b="1" dirty="0"/>
              <a:t> = </a:t>
            </a:r>
            <a:r>
              <a:rPr lang="sv-SE" sz="1400" b="1" dirty="0" err="1"/>
              <a:t>fharv</a:t>
            </a:r>
            <a:endParaRPr lang="sv-SE" sz="1400" b="1" dirty="0"/>
          </a:p>
          <a:p>
            <a:r>
              <a:rPr lang="sv-SE" sz="1400" b="1" dirty="0"/>
              <a:t>        IF </a:t>
            </a:r>
            <a:r>
              <a:rPr lang="sv-SE" sz="1400" b="1" dirty="0" err="1"/>
              <a:t>fnoharv</a:t>
            </a:r>
            <a:r>
              <a:rPr lang="sv-SE" sz="1400" b="1" dirty="0"/>
              <a:t> &gt; </a:t>
            </a:r>
            <a:r>
              <a:rPr lang="sv-SE" sz="1400" b="1" dirty="0" err="1"/>
              <a:t>fharv</a:t>
            </a:r>
            <a:r>
              <a:rPr lang="sv-SE" sz="1400" b="1" dirty="0"/>
              <a:t> THEN </a:t>
            </a:r>
            <a:r>
              <a:rPr lang="sv-SE" sz="1400" b="1" dirty="0" err="1"/>
              <a:t>fopt</a:t>
            </a:r>
            <a:r>
              <a:rPr lang="sv-SE" sz="1400" b="1" dirty="0"/>
              <a:t> = </a:t>
            </a:r>
            <a:r>
              <a:rPr lang="sv-SE" sz="1400" b="1" dirty="0" err="1"/>
              <a:t>fnoharv</a:t>
            </a:r>
            <a:endParaRPr lang="sv-SE" sz="1400" b="1" dirty="0"/>
          </a:p>
          <a:p>
            <a:endParaRPr lang="sv-SE" sz="1400" b="1" dirty="0"/>
          </a:p>
          <a:p>
            <a:r>
              <a:rPr lang="sv-SE" sz="1400" b="1" dirty="0"/>
              <a:t>        f(</a:t>
            </a:r>
            <a:r>
              <a:rPr lang="sv-SE" sz="1400" b="1" dirty="0" err="1"/>
              <a:t>tindex</a:t>
            </a:r>
            <a:r>
              <a:rPr lang="sv-SE" sz="1400" b="1" dirty="0"/>
              <a:t>, i) = </a:t>
            </a:r>
            <a:r>
              <a:rPr lang="sv-SE" sz="1400" b="1" dirty="0" err="1"/>
              <a:t>fopt</a:t>
            </a:r>
            <a:endParaRPr lang="sv-SE" sz="1400" b="1" dirty="0"/>
          </a:p>
          <a:p>
            <a:r>
              <a:rPr lang="sv-SE" sz="1400" b="1" dirty="0" smtClean="0"/>
              <a:t>        </a:t>
            </a:r>
            <a:r>
              <a:rPr lang="sv-SE" sz="1400" b="1" dirty="0"/>
              <a:t>IF </a:t>
            </a:r>
            <a:r>
              <a:rPr lang="sv-SE" sz="1400" b="1" dirty="0" err="1"/>
              <a:t>fopt</a:t>
            </a:r>
            <a:r>
              <a:rPr lang="sv-SE" sz="1400" b="1" dirty="0"/>
              <a:t> = </a:t>
            </a:r>
            <a:r>
              <a:rPr lang="sv-SE" sz="1400" b="1" dirty="0" err="1"/>
              <a:t>fharv</a:t>
            </a:r>
            <a:r>
              <a:rPr lang="sv-SE" sz="1400" b="1" dirty="0"/>
              <a:t> THEN u(</a:t>
            </a:r>
            <a:r>
              <a:rPr lang="sv-SE" sz="1400" b="1" dirty="0" err="1"/>
              <a:t>tindex</a:t>
            </a:r>
            <a:r>
              <a:rPr lang="sv-SE" sz="1400" b="1" dirty="0"/>
              <a:t>, i) = 1</a:t>
            </a:r>
          </a:p>
          <a:p>
            <a:r>
              <a:rPr lang="sv-SE" sz="1400" b="1" dirty="0" smtClean="0"/>
              <a:t>        </a:t>
            </a:r>
            <a:r>
              <a:rPr lang="sv-SE" sz="1400" b="1" dirty="0"/>
              <a:t>IF f(</a:t>
            </a:r>
            <a:r>
              <a:rPr lang="sv-SE" sz="1400" b="1" dirty="0" err="1"/>
              <a:t>tindex</a:t>
            </a:r>
            <a:r>
              <a:rPr lang="sv-SE" sz="1400" b="1" dirty="0"/>
              <a:t>, i) &lt; 0 THEN f(</a:t>
            </a:r>
            <a:r>
              <a:rPr lang="sv-SE" sz="1400" b="1" dirty="0" err="1"/>
              <a:t>tindex</a:t>
            </a:r>
            <a:r>
              <a:rPr lang="sv-SE" sz="1400" b="1" dirty="0"/>
              <a:t>, i) = 0</a:t>
            </a:r>
          </a:p>
          <a:p>
            <a:endParaRPr lang="sv-SE" sz="1400" b="1" dirty="0"/>
          </a:p>
          <a:p>
            <a:r>
              <a:rPr lang="sv-SE" sz="1400" b="1" dirty="0" smtClean="0"/>
              <a:t>    </a:t>
            </a:r>
            <a:r>
              <a:rPr lang="sv-SE" sz="1400" b="1" dirty="0">
                <a:solidFill>
                  <a:srgbClr val="00B050"/>
                </a:solidFill>
              </a:rPr>
              <a:t>NEXT i</a:t>
            </a:r>
          </a:p>
          <a:p>
            <a:r>
              <a:rPr lang="sv-SE" sz="1400" b="1" dirty="0" smtClean="0">
                <a:solidFill>
                  <a:srgbClr val="0070C0"/>
                </a:solidFill>
              </a:rPr>
              <a:t>NEXT </a:t>
            </a:r>
            <a:r>
              <a:rPr lang="sv-SE" sz="1400" b="1" dirty="0" err="1">
                <a:solidFill>
                  <a:srgbClr val="0070C0"/>
                </a:solidFill>
              </a:rPr>
              <a:t>tindex</a:t>
            </a:r>
            <a:endParaRPr lang="sv-SE" sz="1400" b="1" dirty="0">
              <a:solidFill>
                <a:srgbClr val="0070C0"/>
              </a:solidFill>
            </a:endParaRPr>
          </a:p>
        </p:txBody>
      </p:sp>
      <p:sp>
        <p:nvSpPr>
          <p:cNvPr id="5" name="textruta 4"/>
          <p:cNvSpPr txBox="1"/>
          <p:nvPr/>
        </p:nvSpPr>
        <p:spPr>
          <a:xfrm>
            <a:off x="8831766" y="758283"/>
            <a:ext cx="3010055" cy="3785652"/>
          </a:xfrm>
          <a:prstGeom prst="rect">
            <a:avLst/>
          </a:prstGeom>
          <a:noFill/>
        </p:spPr>
        <p:txBody>
          <a:bodyPr wrap="none" rtlCol="0">
            <a:spAutoFit/>
          </a:bodyPr>
          <a:lstStyle/>
          <a:p>
            <a:r>
              <a:rPr lang="sv-SE" sz="4000" b="1" i="1" dirty="0" smtClean="0">
                <a:solidFill>
                  <a:srgbClr val="FF0000"/>
                </a:solidFill>
              </a:rPr>
              <a:t>On the </a:t>
            </a:r>
          </a:p>
          <a:p>
            <a:r>
              <a:rPr lang="sv-SE" sz="4000" b="1" i="1" dirty="0" err="1" smtClean="0">
                <a:solidFill>
                  <a:srgbClr val="FF0000"/>
                </a:solidFill>
              </a:rPr>
              <a:t>following</a:t>
            </a:r>
            <a:r>
              <a:rPr lang="sv-SE" sz="4000" b="1" i="1" dirty="0" smtClean="0">
                <a:solidFill>
                  <a:srgbClr val="FF0000"/>
                </a:solidFill>
              </a:rPr>
              <a:t> </a:t>
            </a:r>
          </a:p>
          <a:p>
            <a:r>
              <a:rPr lang="sv-SE" sz="4000" b="1" i="1" dirty="0" smtClean="0">
                <a:solidFill>
                  <a:srgbClr val="FF0000"/>
                </a:solidFill>
              </a:rPr>
              <a:t>pages,</a:t>
            </a:r>
          </a:p>
          <a:p>
            <a:r>
              <a:rPr lang="sv-SE" sz="4000" b="1" i="1" dirty="0" err="1" smtClean="0">
                <a:solidFill>
                  <a:srgbClr val="FF0000"/>
                </a:solidFill>
              </a:rPr>
              <a:t>we</a:t>
            </a:r>
            <a:r>
              <a:rPr lang="sv-SE" sz="4000" b="1" i="1" dirty="0" smtClean="0">
                <a:solidFill>
                  <a:srgbClr val="FF0000"/>
                </a:solidFill>
              </a:rPr>
              <a:t> </a:t>
            </a:r>
            <a:r>
              <a:rPr lang="sv-SE" sz="4000" b="1" i="1" dirty="0" err="1" smtClean="0">
                <a:solidFill>
                  <a:srgbClr val="FF0000"/>
                </a:solidFill>
              </a:rPr>
              <a:t>find</a:t>
            </a:r>
            <a:r>
              <a:rPr lang="sv-SE" sz="4000" b="1" i="1" dirty="0" smtClean="0">
                <a:solidFill>
                  <a:srgbClr val="FF0000"/>
                </a:solidFill>
              </a:rPr>
              <a:t> </a:t>
            </a:r>
          </a:p>
          <a:p>
            <a:r>
              <a:rPr lang="sv-SE" sz="4000" b="1" i="1" dirty="0" err="1" smtClean="0">
                <a:solidFill>
                  <a:srgbClr val="FF0000"/>
                </a:solidFill>
              </a:rPr>
              <a:t>these</a:t>
            </a:r>
            <a:r>
              <a:rPr lang="sv-SE" sz="4000" b="1" i="1" dirty="0" smtClean="0">
                <a:solidFill>
                  <a:srgbClr val="FF0000"/>
                </a:solidFill>
              </a:rPr>
              <a:t> </a:t>
            </a:r>
            <a:r>
              <a:rPr lang="sv-SE" sz="4000" b="1" i="1" dirty="0" err="1" smtClean="0">
                <a:solidFill>
                  <a:srgbClr val="FF0000"/>
                </a:solidFill>
              </a:rPr>
              <a:t>rows</a:t>
            </a:r>
            <a:r>
              <a:rPr lang="sv-SE" sz="4000" b="1" i="1" dirty="0" smtClean="0">
                <a:solidFill>
                  <a:srgbClr val="FF0000"/>
                </a:solidFill>
              </a:rPr>
              <a:t> </a:t>
            </a:r>
          </a:p>
          <a:p>
            <a:r>
              <a:rPr lang="sv-SE" sz="4000" b="1" i="1" dirty="0" smtClean="0">
                <a:solidFill>
                  <a:srgbClr val="FF0000"/>
                </a:solidFill>
              </a:rPr>
              <a:t>in </a:t>
            </a:r>
            <a:r>
              <a:rPr lang="sv-SE" sz="4000" b="1" i="1" dirty="0" err="1" smtClean="0">
                <a:solidFill>
                  <a:srgbClr val="FF0000"/>
                </a:solidFill>
              </a:rPr>
              <a:t>larger</a:t>
            </a:r>
            <a:r>
              <a:rPr lang="sv-SE" sz="4000" b="1" i="1" dirty="0" smtClean="0">
                <a:solidFill>
                  <a:srgbClr val="FF0000"/>
                </a:solidFill>
              </a:rPr>
              <a:t> </a:t>
            </a:r>
            <a:r>
              <a:rPr lang="sv-SE" sz="4000" b="1" i="1" dirty="0" err="1" smtClean="0">
                <a:solidFill>
                  <a:srgbClr val="FF0000"/>
                </a:solidFill>
              </a:rPr>
              <a:t>size</a:t>
            </a:r>
            <a:r>
              <a:rPr lang="sv-SE" sz="4000" b="1" i="1" dirty="0" smtClean="0">
                <a:solidFill>
                  <a:srgbClr val="FF0000"/>
                </a:solidFill>
              </a:rPr>
              <a:t>.</a:t>
            </a:r>
            <a:endParaRPr lang="sv-SE" sz="4000" b="1" i="1" dirty="0">
              <a:solidFill>
                <a:srgbClr val="FF0000"/>
              </a:solidFill>
            </a:endParaRPr>
          </a:p>
        </p:txBody>
      </p:sp>
      <p:sp>
        <p:nvSpPr>
          <p:cNvPr id="6" name="Rektangel med rundade hörn 5"/>
          <p:cNvSpPr/>
          <p:nvPr/>
        </p:nvSpPr>
        <p:spPr>
          <a:xfrm>
            <a:off x="8610600" y="758283"/>
            <a:ext cx="3399263" cy="408134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18360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17</a:t>
            </a:fld>
            <a:endParaRPr lang="sv-SE"/>
          </a:p>
        </p:txBody>
      </p:sp>
      <p:sp>
        <p:nvSpPr>
          <p:cNvPr id="3" name="Rektangel 2"/>
          <p:cNvSpPr/>
          <p:nvPr/>
        </p:nvSpPr>
        <p:spPr>
          <a:xfrm>
            <a:off x="940419" y="671966"/>
            <a:ext cx="10123449" cy="4401205"/>
          </a:xfrm>
          <a:prstGeom prst="rect">
            <a:avLst/>
          </a:prstGeom>
        </p:spPr>
        <p:txBody>
          <a:bodyPr wrap="square">
            <a:spAutoFit/>
          </a:bodyPr>
          <a:lstStyle/>
          <a:p>
            <a:r>
              <a:rPr lang="sv-SE" sz="4000" b="1" dirty="0">
                <a:solidFill>
                  <a:schemeClr val="accent2"/>
                </a:solidFill>
              </a:rPr>
              <a:t>REM </a:t>
            </a:r>
            <a:r>
              <a:rPr lang="sv-SE" sz="4000" b="1" dirty="0" err="1" smtClean="0">
                <a:solidFill>
                  <a:schemeClr val="accent2"/>
                </a:solidFill>
              </a:rPr>
              <a:t>Stochastic</a:t>
            </a:r>
            <a:r>
              <a:rPr lang="sv-SE" sz="4000" b="1" dirty="0" smtClean="0">
                <a:solidFill>
                  <a:schemeClr val="accent2"/>
                </a:solidFill>
              </a:rPr>
              <a:t> </a:t>
            </a:r>
            <a:r>
              <a:rPr lang="sv-SE" sz="4000" b="1" dirty="0" err="1">
                <a:solidFill>
                  <a:schemeClr val="accent2"/>
                </a:solidFill>
              </a:rPr>
              <a:t>dynamic</a:t>
            </a:r>
            <a:r>
              <a:rPr lang="sv-SE" sz="4000" b="1" dirty="0">
                <a:solidFill>
                  <a:schemeClr val="accent2"/>
                </a:solidFill>
              </a:rPr>
              <a:t> </a:t>
            </a:r>
            <a:r>
              <a:rPr lang="sv-SE" sz="4000" b="1" dirty="0" err="1">
                <a:solidFill>
                  <a:schemeClr val="accent2"/>
                </a:solidFill>
              </a:rPr>
              <a:t>programming</a:t>
            </a:r>
            <a:r>
              <a:rPr lang="sv-SE" sz="4000" b="1" dirty="0">
                <a:solidFill>
                  <a:schemeClr val="accent2"/>
                </a:solidFill>
              </a:rPr>
              <a:t> via </a:t>
            </a:r>
            <a:r>
              <a:rPr lang="sv-SE" sz="4000" b="1" dirty="0" err="1">
                <a:solidFill>
                  <a:schemeClr val="accent2"/>
                </a:solidFill>
              </a:rPr>
              <a:t>backward</a:t>
            </a:r>
            <a:r>
              <a:rPr lang="sv-SE" sz="4000" b="1" dirty="0">
                <a:solidFill>
                  <a:schemeClr val="accent2"/>
                </a:solidFill>
              </a:rPr>
              <a:t> </a:t>
            </a:r>
            <a:r>
              <a:rPr lang="sv-SE" sz="4000" b="1" dirty="0" err="1" smtClean="0">
                <a:solidFill>
                  <a:schemeClr val="accent2"/>
                </a:solidFill>
              </a:rPr>
              <a:t>recursion</a:t>
            </a:r>
            <a:endParaRPr lang="sv-SE" sz="4000" b="1" dirty="0" smtClean="0">
              <a:solidFill>
                <a:schemeClr val="accent2"/>
              </a:solidFill>
            </a:endParaRPr>
          </a:p>
          <a:p>
            <a:endParaRPr lang="sv-SE" sz="4000" b="1" dirty="0"/>
          </a:p>
          <a:p>
            <a:r>
              <a:rPr lang="sv-SE" sz="4000" b="1" dirty="0">
                <a:solidFill>
                  <a:srgbClr val="0070C0"/>
                </a:solidFill>
              </a:rPr>
              <a:t>FOR </a:t>
            </a:r>
            <a:r>
              <a:rPr lang="sv-SE" sz="4000" b="1" dirty="0" err="1">
                <a:solidFill>
                  <a:srgbClr val="0070C0"/>
                </a:solidFill>
              </a:rPr>
              <a:t>tindex</a:t>
            </a:r>
            <a:r>
              <a:rPr lang="sv-SE" sz="4000" b="1" dirty="0">
                <a:solidFill>
                  <a:srgbClr val="0070C0"/>
                </a:solidFill>
              </a:rPr>
              <a:t> = </a:t>
            </a:r>
            <a:r>
              <a:rPr lang="sv-SE" sz="4000" b="1" dirty="0" err="1">
                <a:solidFill>
                  <a:srgbClr val="0070C0"/>
                </a:solidFill>
              </a:rPr>
              <a:t>tmax</a:t>
            </a:r>
            <a:r>
              <a:rPr lang="sv-SE" sz="4000" b="1" dirty="0">
                <a:solidFill>
                  <a:srgbClr val="0070C0"/>
                </a:solidFill>
              </a:rPr>
              <a:t> - 1 TO 0 STEP -1</a:t>
            </a:r>
          </a:p>
          <a:p>
            <a:r>
              <a:rPr lang="sv-SE" sz="4000" b="1" dirty="0"/>
              <a:t>    t = </a:t>
            </a:r>
            <a:r>
              <a:rPr lang="sv-SE" sz="4000" b="1" dirty="0" err="1"/>
              <a:t>tindex</a:t>
            </a:r>
            <a:r>
              <a:rPr lang="sv-SE" sz="4000" b="1" dirty="0"/>
              <a:t> * deltat</a:t>
            </a:r>
          </a:p>
          <a:p>
            <a:r>
              <a:rPr lang="sv-SE" sz="4000" b="1" dirty="0"/>
              <a:t>    </a:t>
            </a:r>
            <a:r>
              <a:rPr lang="sv-SE" sz="4000" b="1" dirty="0" err="1"/>
              <a:t>disc</a:t>
            </a:r>
            <a:r>
              <a:rPr lang="sv-SE" sz="4000" b="1" dirty="0"/>
              <a:t> = EXP(-r * t)</a:t>
            </a:r>
          </a:p>
          <a:p>
            <a:r>
              <a:rPr lang="sv-SE" sz="4000" b="1" dirty="0"/>
              <a:t>    </a:t>
            </a:r>
            <a:r>
              <a:rPr lang="sv-SE" sz="4000" b="1" dirty="0" err="1"/>
              <a:t>vol</a:t>
            </a:r>
            <a:r>
              <a:rPr lang="sv-SE" sz="4000" b="1" dirty="0"/>
              <a:t> = v0 + v1 * t</a:t>
            </a:r>
          </a:p>
        </p:txBody>
      </p:sp>
    </p:spTree>
    <p:extLst>
      <p:ext uri="{BB962C8B-B14F-4D97-AF65-F5344CB8AC3E}">
        <p14:creationId xmlns:p14="http://schemas.microsoft.com/office/powerpoint/2010/main" val="94136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18</a:t>
            </a:fld>
            <a:endParaRPr lang="sv-SE"/>
          </a:p>
        </p:txBody>
      </p:sp>
      <p:sp>
        <p:nvSpPr>
          <p:cNvPr id="3" name="Rektangel 2"/>
          <p:cNvSpPr/>
          <p:nvPr/>
        </p:nvSpPr>
        <p:spPr>
          <a:xfrm>
            <a:off x="434898" y="479503"/>
            <a:ext cx="11541512" cy="3970318"/>
          </a:xfrm>
          <a:prstGeom prst="rect">
            <a:avLst/>
          </a:prstGeom>
        </p:spPr>
        <p:txBody>
          <a:bodyPr wrap="square">
            <a:spAutoFit/>
          </a:bodyPr>
          <a:lstStyle/>
          <a:p>
            <a:r>
              <a:rPr lang="en-US" sz="3600" b="1" dirty="0">
                <a:solidFill>
                  <a:srgbClr val="00B050"/>
                </a:solidFill>
              </a:rPr>
              <a:t>FOR </a:t>
            </a:r>
            <a:r>
              <a:rPr lang="en-US" sz="3600" b="1" dirty="0" err="1">
                <a:solidFill>
                  <a:srgbClr val="00B050"/>
                </a:solidFill>
              </a:rPr>
              <a:t>i</a:t>
            </a:r>
            <a:r>
              <a:rPr lang="en-US" sz="3600" b="1" dirty="0">
                <a:solidFill>
                  <a:srgbClr val="00B050"/>
                </a:solidFill>
              </a:rPr>
              <a:t> = 1 TO 9</a:t>
            </a:r>
          </a:p>
          <a:p>
            <a:endParaRPr lang="en-US" sz="3600" b="1" dirty="0"/>
          </a:p>
          <a:p>
            <a:r>
              <a:rPr lang="en-US" sz="3600" b="1" dirty="0"/>
              <a:t>        </a:t>
            </a:r>
            <a:r>
              <a:rPr lang="en-US" sz="3600" b="1" dirty="0">
                <a:solidFill>
                  <a:srgbClr val="FFC000"/>
                </a:solidFill>
              </a:rPr>
              <a:t>REM Objective function in case of no instant harvest</a:t>
            </a:r>
          </a:p>
          <a:p>
            <a:r>
              <a:rPr lang="en-US" sz="3600" b="1" dirty="0"/>
              <a:t>        </a:t>
            </a:r>
            <a:r>
              <a:rPr lang="en-US" sz="3600" b="1" dirty="0" err="1" smtClean="0"/>
              <a:t>fnoharv</a:t>
            </a:r>
            <a:r>
              <a:rPr lang="en-US" sz="3600" b="1" dirty="0" smtClean="0"/>
              <a:t> </a:t>
            </a:r>
            <a:r>
              <a:rPr lang="en-US" sz="3600" b="1" dirty="0"/>
              <a:t>= 0</a:t>
            </a:r>
          </a:p>
          <a:p>
            <a:r>
              <a:rPr lang="en-US" sz="3600" b="1" dirty="0"/>
              <a:t>        </a:t>
            </a:r>
            <a:r>
              <a:rPr lang="en-US" sz="3600" b="1" dirty="0">
                <a:solidFill>
                  <a:srgbClr val="FF0000"/>
                </a:solidFill>
              </a:rPr>
              <a:t>FOR j = 1 TO 9</a:t>
            </a:r>
          </a:p>
          <a:p>
            <a:r>
              <a:rPr lang="en-US" sz="3600" b="1" dirty="0"/>
              <a:t>            </a:t>
            </a:r>
            <a:r>
              <a:rPr lang="en-US" sz="3600" b="1" dirty="0" err="1"/>
              <a:t>fnoharv</a:t>
            </a:r>
            <a:r>
              <a:rPr lang="en-US" sz="3600" b="1" dirty="0"/>
              <a:t> = </a:t>
            </a:r>
            <a:r>
              <a:rPr lang="en-US" sz="3600" b="1" dirty="0" err="1"/>
              <a:t>fnoharv</a:t>
            </a:r>
            <a:r>
              <a:rPr lang="en-US" sz="3600" b="1" dirty="0"/>
              <a:t> + </a:t>
            </a:r>
            <a:r>
              <a:rPr lang="en-US" sz="3600" b="1" dirty="0" err="1"/>
              <a:t>DPProb</a:t>
            </a:r>
            <a:r>
              <a:rPr lang="en-US" sz="3600" b="1" dirty="0"/>
              <a:t>(j) * f(</a:t>
            </a:r>
            <a:r>
              <a:rPr lang="en-US" sz="3600" b="1" dirty="0" err="1"/>
              <a:t>tindex</a:t>
            </a:r>
            <a:r>
              <a:rPr lang="en-US" sz="3600" b="1" dirty="0"/>
              <a:t> + 1, j)</a:t>
            </a:r>
          </a:p>
          <a:p>
            <a:r>
              <a:rPr lang="en-US" sz="3600" b="1" dirty="0"/>
              <a:t>        </a:t>
            </a:r>
            <a:r>
              <a:rPr lang="en-US" sz="3600" b="1" dirty="0">
                <a:solidFill>
                  <a:srgbClr val="FF0000"/>
                </a:solidFill>
              </a:rPr>
              <a:t>NEXT j</a:t>
            </a:r>
            <a:endParaRPr lang="sv-SE" sz="3600" b="1" dirty="0">
              <a:solidFill>
                <a:srgbClr val="FF0000"/>
              </a:solidFill>
            </a:endParaRPr>
          </a:p>
        </p:txBody>
      </p:sp>
    </p:spTree>
    <p:extLst>
      <p:ext uri="{BB962C8B-B14F-4D97-AF65-F5344CB8AC3E}">
        <p14:creationId xmlns:p14="http://schemas.microsoft.com/office/powerpoint/2010/main" val="3038862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19</a:t>
            </a:fld>
            <a:endParaRPr lang="sv-SE"/>
          </a:p>
        </p:txBody>
      </p:sp>
      <p:sp>
        <p:nvSpPr>
          <p:cNvPr id="3" name="Rektangel 2"/>
          <p:cNvSpPr/>
          <p:nvPr/>
        </p:nvSpPr>
        <p:spPr>
          <a:xfrm>
            <a:off x="1051932" y="888524"/>
            <a:ext cx="10301868" cy="2308324"/>
          </a:xfrm>
          <a:prstGeom prst="rect">
            <a:avLst/>
          </a:prstGeom>
        </p:spPr>
        <p:txBody>
          <a:bodyPr wrap="square">
            <a:spAutoFit/>
          </a:bodyPr>
          <a:lstStyle/>
          <a:p>
            <a:r>
              <a:rPr lang="en-US" sz="3600" b="1" dirty="0">
                <a:solidFill>
                  <a:srgbClr val="FFC000"/>
                </a:solidFill>
              </a:rPr>
              <a:t>REM Objective function in case of instant harvest</a:t>
            </a:r>
          </a:p>
          <a:p>
            <a:endParaRPr lang="en-US" sz="3600" b="1" dirty="0"/>
          </a:p>
          <a:p>
            <a:r>
              <a:rPr lang="en-US" sz="3600" b="1" dirty="0"/>
              <a:t>        </a:t>
            </a:r>
            <a:r>
              <a:rPr lang="en-US" sz="3600" b="1" dirty="0" err="1"/>
              <a:t>netp</a:t>
            </a:r>
            <a:r>
              <a:rPr lang="en-US" sz="3600" b="1" dirty="0"/>
              <a:t> = p0 + p1 * t + p2 * (</a:t>
            </a:r>
            <a:r>
              <a:rPr lang="en-US" sz="3600" b="1" dirty="0" err="1"/>
              <a:t>i</a:t>
            </a:r>
            <a:r>
              <a:rPr lang="en-US" sz="3600" b="1" dirty="0"/>
              <a:t> - 5)</a:t>
            </a:r>
          </a:p>
          <a:p>
            <a:r>
              <a:rPr lang="en-US" sz="3600" b="1" dirty="0"/>
              <a:t>        </a:t>
            </a:r>
            <a:r>
              <a:rPr lang="en-US" sz="3600" b="1" dirty="0" err="1"/>
              <a:t>fharv</a:t>
            </a:r>
            <a:r>
              <a:rPr lang="en-US" sz="3600" b="1" dirty="0"/>
              <a:t> = disc * (</a:t>
            </a:r>
            <a:r>
              <a:rPr lang="en-US" sz="3600" b="1" dirty="0" err="1"/>
              <a:t>netp</a:t>
            </a:r>
            <a:r>
              <a:rPr lang="en-US" sz="3600" b="1" dirty="0"/>
              <a:t> * </a:t>
            </a:r>
            <a:r>
              <a:rPr lang="en-US" sz="3600" b="1" dirty="0" err="1"/>
              <a:t>vol</a:t>
            </a:r>
            <a:r>
              <a:rPr lang="en-US" sz="3600" b="1" dirty="0"/>
              <a:t> + </a:t>
            </a:r>
            <a:r>
              <a:rPr lang="en-US" sz="3600" b="1" dirty="0" err="1"/>
              <a:t>Landv</a:t>
            </a:r>
            <a:r>
              <a:rPr lang="en-US" sz="3600" b="1" dirty="0"/>
              <a:t>)</a:t>
            </a:r>
          </a:p>
        </p:txBody>
      </p:sp>
    </p:spTree>
    <p:extLst>
      <p:ext uri="{BB962C8B-B14F-4D97-AF65-F5344CB8AC3E}">
        <p14:creationId xmlns:p14="http://schemas.microsoft.com/office/powerpoint/2010/main" val="3905244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402080" y="755863"/>
            <a:ext cx="8473440" cy="5262979"/>
          </a:xfrm>
          <a:prstGeom prst="rect">
            <a:avLst/>
          </a:prstGeom>
        </p:spPr>
        <p:txBody>
          <a:bodyPr wrap="square">
            <a:spAutoFit/>
          </a:bodyPr>
          <a:lstStyle/>
          <a:p>
            <a:r>
              <a:rPr lang="en-US" sz="2400" b="1" dirty="0">
                <a:solidFill>
                  <a:srgbClr val="FF0000"/>
                </a:solidFill>
              </a:rPr>
              <a:t>Preparations before the workshop starts:</a:t>
            </a:r>
          </a:p>
          <a:p>
            <a:endParaRPr lang="en-US" sz="2400" b="1" dirty="0"/>
          </a:p>
          <a:p>
            <a:r>
              <a:rPr lang="en-US" sz="2400" b="1" i="1" u="sng" dirty="0">
                <a:solidFill>
                  <a:srgbClr val="0070C0"/>
                </a:solidFill>
              </a:rPr>
              <a:t>Lecture room </a:t>
            </a:r>
            <a:r>
              <a:rPr lang="en-US" sz="2400" b="1" i="1" u="sng" dirty="0" smtClean="0">
                <a:solidFill>
                  <a:srgbClr val="0070C0"/>
                </a:solidFill>
              </a:rPr>
              <a:t>preparations:</a:t>
            </a:r>
            <a:endParaRPr lang="en-US" sz="2400" b="1" i="1" u="sng" dirty="0">
              <a:solidFill>
                <a:srgbClr val="0070C0"/>
              </a:solidFill>
            </a:endParaRPr>
          </a:p>
          <a:p>
            <a:endParaRPr lang="en-US" sz="2400" b="1" dirty="0"/>
          </a:p>
          <a:p>
            <a:r>
              <a:rPr lang="en-US" sz="2400" b="1" dirty="0"/>
              <a:t>It is important that the lecture room has PC projector and necessary cables, screen etc. </a:t>
            </a:r>
          </a:p>
          <a:p>
            <a:endParaRPr lang="en-US" sz="2400" b="1" dirty="0"/>
          </a:p>
          <a:p>
            <a:r>
              <a:rPr lang="en-US" sz="2400" b="1" dirty="0"/>
              <a:t>It is also important that the lecture room has </a:t>
            </a:r>
            <a:r>
              <a:rPr lang="en-US" sz="2400" b="1" dirty="0" err="1"/>
              <a:t>WiFi</a:t>
            </a:r>
            <a:r>
              <a:rPr lang="en-US" sz="2400" b="1" dirty="0"/>
              <a:t> connection to the internet.</a:t>
            </a:r>
          </a:p>
          <a:p>
            <a:endParaRPr lang="en-US" sz="2400" b="1" dirty="0"/>
          </a:p>
          <a:p>
            <a:r>
              <a:rPr lang="en-US" sz="2400" b="1" dirty="0"/>
              <a:t>It is also important that the lecture room has a large whiteboard (at least 3 meters wide and one meter high) and pens with different colors. A large ruler (one meter length) makes the graphs and drawings better.</a:t>
            </a:r>
          </a:p>
        </p:txBody>
      </p:sp>
      <p:sp>
        <p:nvSpPr>
          <p:cNvPr id="3" name="Platshållare för bildnummer 2"/>
          <p:cNvSpPr>
            <a:spLocks noGrp="1"/>
          </p:cNvSpPr>
          <p:nvPr>
            <p:ph type="sldNum" sz="quarter" idx="12"/>
          </p:nvPr>
        </p:nvSpPr>
        <p:spPr/>
        <p:txBody>
          <a:bodyPr/>
          <a:lstStyle/>
          <a:p>
            <a:fld id="{85111A96-47C8-494A-B243-62058D04ED01}" type="slidenum">
              <a:rPr lang="sv-SE" smtClean="0"/>
              <a:t>2</a:t>
            </a:fld>
            <a:endParaRPr lang="sv-SE"/>
          </a:p>
        </p:txBody>
      </p:sp>
    </p:spTree>
    <p:extLst>
      <p:ext uri="{BB962C8B-B14F-4D97-AF65-F5344CB8AC3E}">
        <p14:creationId xmlns:p14="http://schemas.microsoft.com/office/powerpoint/2010/main" val="134302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20</a:t>
            </a:fld>
            <a:endParaRPr lang="sv-SE"/>
          </a:p>
        </p:txBody>
      </p:sp>
      <p:sp>
        <p:nvSpPr>
          <p:cNvPr id="3" name="Rektangel 2"/>
          <p:cNvSpPr/>
          <p:nvPr/>
        </p:nvSpPr>
        <p:spPr>
          <a:xfrm>
            <a:off x="880947" y="170041"/>
            <a:ext cx="11065726" cy="6186309"/>
          </a:xfrm>
          <a:prstGeom prst="rect">
            <a:avLst/>
          </a:prstGeom>
        </p:spPr>
        <p:txBody>
          <a:bodyPr wrap="square">
            <a:spAutoFit/>
          </a:bodyPr>
          <a:lstStyle/>
          <a:p>
            <a:r>
              <a:rPr lang="sv-SE" sz="3600" b="1" dirty="0" err="1"/>
              <a:t>fopt</a:t>
            </a:r>
            <a:r>
              <a:rPr lang="sv-SE" sz="3600" b="1" dirty="0"/>
              <a:t> = </a:t>
            </a:r>
            <a:r>
              <a:rPr lang="sv-SE" sz="3600" b="1" dirty="0" err="1"/>
              <a:t>fharv</a:t>
            </a:r>
            <a:endParaRPr lang="sv-SE" sz="3600" b="1" dirty="0"/>
          </a:p>
          <a:p>
            <a:r>
              <a:rPr lang="sv-SE" sz="3600" b="1" dirty="0"/>
              <a:t>        </a:t>
            </a:r>
            <a:r>
              <a:rPr lang="sv-SE" sz="3600" b="1" dirty="0">
                <a:solidFill>
                  <a:srgbClr val="FF0000"/>
                </a:solidFill>
              </a:rPr>
              <a:t>IF</a:t>
            </a:r>
            <a:r>
              <a:rPr lang="sv-SE" sz="3600" b="1" dirty="0"/>
              <a:t> </a:t>
            </a:r>
            <a:r>
              <a:rPr lang="sv-SE" sz="3600" b="1" dirty="0" err="1"/>
              <a:t>fnoharv</a:t>
            </a:r>
            <a:r>
              <a:rPr lang="sv-SE" sz="3600" b="1" dirty="0"/>
              <a:t> &gt; </a:t>
            </a:r>
            <a:r>
              <a:rPr lang="sv-SE" sz="3600" b="1" dirty="0" err="1"/>
              <a:t>fharv</a:t>
            </a:r>
            <a:r>
              <a:rPr lang="sv-SE" sz="3600" b="1" dirty="0"/>
              <a:t> </a:t>
            </a:r>
            <a:r>
              <a:rPr lang="sv-SE" sz="3600" b="1" dirty="0">
                <a:solidFill>
                  <a:srgbClr val="FF0000"/>
                </a:solidFill>
              </a:rPr>
              <a:t>THEN</a:t>
            </a:r>
            <a:r>
              <a:rPr lang="sv-SE" sz="3600" b="1" dirty="0"/>
              <a:t> </a:t>
            </a:r>
            <a:r>
              <a:rPr lang="sv-SE" sz="3600" b="1" dirty="0" err="1"/>
              <a:t>fopt</a:t>
            </a:r>
            <a:r>
              <a:rPr lang="sv-SE" sz="3600" b="1" dirty="0"/>
              <a:t> = </a:t>
            </a:r>
            <a:r>
              <a:rPr lang="sv-SE" sz="3600" b="1" dirty="0" err="1"/>
              <a:t>fnoharv</a:t>
            </a:r>
            <a:endParaRPr lang="sv-SE" sz="3600" b="1" dirty="0"/>
          </a:p>
          <a:p>
            <a:endParaRPr lang="sv-SE" sz="3600" b="1" dirty="0"/>
          </a:p>
          <a:p>
            <a:r>
              <a:rPr lang="sv-SE" sz="3600" b="1" dirty="0"/>
              <a:t>        f(</a:t>
            </a:r>
            <a:r>
              <a:rPr lang="sv-SE" sz="3600" b="1" dirty="0" err="1"/>
              <a:t>tindex</a:t>
            </a:r>
            <a:r>
              <a:rPr lang="sv-SE" sz="3600" b="1" dirty="0"/>
              <a:t>, i) = </a:t>
            </a:r>
            <a:r>
              <a:rPr lang="sv-SE" sz="3600" b="1" dirty="0" err="1"/>
              <a:t>fopt</a:t>
            </a:r>
            <a:endParaRPr lang="sv-SE" sz="3600" b="1" dirty="0"/>
          </a:p>
          <a:p>
            <a:endParaRPr lang="sv-SE" sz="3600" b="1" dirty="0"/>
          </a:p>
          <a:p>
            <a:r>
              <a:rPr lang="sv-SE" sz="3600" b="1" dirty="0"/>
              <a:t>        </a:t>
            </a:r>
            <a:r>
              <a:rPr lang="sv-SE" sz="3600" b="1" dirty="0">
                <a:solidFill>
                  <a:srgbClr val="FF0000"/>
                </a:solidFill>
              </a:rPr>
              <a:t>IF</a:t>
            </a:r>
            <a:r>
              <a:rPr lang="sv-SE" sz="3600" b="1" dirty="0"/>
              <a:t> </a:t>
            </a:r>
            <a:r>
              <a:rPr lang="sv-SE" sz="3600" b="1" dirty="0" err="1"/>
              <a:t>fopt</a:t>
            </a:r>
            <a:r>
              <a:rPr lang="sv-SE" sz="3600" b="1" dirty="0"/>
              <a:t> = </a:t>
            </a:r>
            <a:r>
              <a:rPr lang="sv-SE" sz="3600" b="1" dirty="0" err="1"/>
              <a:t>fharv</a:t>
            </a:r>
            <a:r>
              <a:rPr lang="sv-SE" sz="3600" b="1" dirty="0"/>
              <a:t> </a:t>
            </a:r>
            <a:r>
              <a:rPr lang="sv-SE" sz="3600" b="1" dirty="0">
                <a:solidFill>
                  <a:srgbClr val="FF0000"/>
                </a:solidFill>
              </a:rPr>
              <a:t>THEN</a:t>
            </a:r>
            <a:r>
              <a:rPr lang="sv-SE" sz="3600" b="1" dirty="0"/>
              <a:t> u(</a:t>
            </a:r>
            <a:r>
              <a:rPr lang="sv-SE" sz="3600" b="1" dirty="0" err="1"/>
              <a:t>tindex</a:t>
            </a:r>
            <a:r>
              <a:rPr lang="sv-SE" sz="3600" b="1" dirty="0"/>
              <a:t>, i) = 1</a:t>
            </a:r>
          </a:p>
          <a:p>
            <a:endParaRPr lang="sv-SE" sz="3600" b="1" dirty="0"/>
          </a:p>
          <a:p>
            <a:r>
              <a:rPr lang="sv-SE" sz="3600" b="1" dirty="0"/>
              <a:t>        </a:t>
            </a:r>
            <a:r>
              <a:rPr lang="sv-SE" sz="3600" b="1" dirty="0">
                <a:solidFill>
                  <a:srgbClr val="FF0000"/>
                </a:solidFill>
              </a:rPr>
              <a:t>IF</a:t>
            </a:r>
            <a:r>
              <a:rPr lang="sv-SE" sz="3600" b="1" dirty="0"/>
              <a:t> f(</a:t>
            </a:r>
            <a:r>
              <a:rPr lang="sv-SE" sz="3600" b="1" dirty="0" err="1"/>
              <a:t>tindex</a:t>
            </a:r>
            <a:r>
              <a:rPr lang="sv-SE" sz="3600" b="1" dirty="0"/>
              <a:t>, i) &lt; 0 </a:t>
            </a:r>
            <a:r>
              <a:rPr lang="sv-SE" sz="3600" b="1" dirty="0">
                <a:solidFill>
                  <a:srgbClr val="FF0000"/>
                </a:solidFill>
              </a:rPr>
              <a:t>THEN</a:t>
            </a:r>
            <a:r>
              <a:rPr lang="sv-SE" sz="3600" b="1" dirty="0"/>
              <a:t> f(</a:t>
            </a:r>
            <a:r>
              <a:rPr lang="sv-SE" sz="3600" b="1" dirty="0" err="1"/>
              <a:t>tindex</a:t>
            </a:r>
            <a:r>
              <a:rPr lang="sv-SE" sz="3600" b="1" dirty="0"/>
              <a:t>, i) = 0</a:t>
            </a:r>
          </a:p>
          <a:p>
            <a:endParaRPr lang="sv-SE" sz="3600" b="1" dirty="0"/>
          </a:p>
          <a:p>
            <a:r>
              <a:rPr lang="sv-SE" sz="3600" b="1" dirty="0" smtClean="0"/>
              <a:t>    </a:t>
            </a:r>
            <a:r>
              <a:rPr lang="sv-SE" sz="3600" b="1" dirty="0">
                <a:solidFill>
                  <a:srgbClr val="00B050"/>
                </a:solidFill>
              </a:rPr>
              <a:t>NEXT i</a:t>
            </a:r>
          </a:p>
          <a:p>
            <a:r>
              <a:rPr lang="sv-SE" sz="3600" b="1" dirty="0" smtClean="0">
                <a:solidFill>
                  <a:srgbClr val="0070C0"/>
                </a:solidFill>
              </a:rPr>
              <a:t>NEXT </a:t>
            </a:r>
            <a:r>
              <a:rPr lang="sv-SE" sz="3600" b="1" dirty="0" err="1">
                <a:solidFill>
                  <a:srgbClr val="0070C0"/>
                </a:solidFill>
              </a:rPr>
              <a:t>tindex</a:t>
            </a:r>
            <a:endParaRPr lang="sv-SE" sz="3600" b="1" dirty="0">
              <a:solidFill>
                <a:srgbClr val="0070C0"/>
              </a:solidFill>
            </a:endParaRPr>
          </a:p>
        </p:txBody>
      </p:sp>
    </p:spTree>
    <p:extLst>
      <p:ext uri="{BB962C8B-B14F-4D97-AF65-F5344CB8AC3E}">
        <p14:creationId xmlns:p14="http://schemas.microsoft.com/office/powerpoint/2010/main" val="3853023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21</a:t>
            </a:fld>
            <a:endParaRPr lang="sv-SE"/>
          </a:p>
        </p:txBody>
      </p:sp>
      <p:sp>
        <p:nvSpPr>
          <p:cNvPr id="3" name="Rektangel 2"/>
          <p:cNvSpPr/>
          <p:nvPr/>
        </p:nvSpPr>
        <p:spPr>
          <a:xfrm>
            <a:off x="327102" y="260844"/>
            <a:ext cx="11649308" cy="4832092"/>
          </a:xfrm>
          <a:prstGeom prst="rect">
            <a:avLst/>
          </a:prstGeom>
        </p:spPr>
        <p:txBody>
          <a:bodyPr wrap="square">
            <a:spAutoFit/>
          </a:bodyPr>
          <a:lstStyle/>
          <a:p>
            <a:r>
              <a:rPr lang="en-US" sz="2800" b="1" dirty="0">
                <a:solidFill>
                  <a:srgbClr val="00B050"/>
                </a:solidFill>
              </a:rPr>
              <a:t>REM Result tables</a:t>
            </a:r>
          </a:p>
          <a:p>
            <a:endParaRPr lang="en-US" sz="2800" b="1" dirty="0"/>
          </a:p>
          <a:p>
            <a:r>
              <a:rPr lang="en-US" sz="2800" b="1" dirty="0">
                <a:solidFill>
                  <a:srgbClr val="0070C0"/>
                </a:solidFill>
              </a:rPr>
              <a:t>FOR </a:t>
            </a:r>
            <a:r>
              <a:rPr lang="en-US" sz="2800" b="1" dirty="0" err="1">
                <a:solidFill>
                  <a:srgbClr val="0070C0"/>
                </a:solidFill>
              </a:rPr>
              <a:t>tindex</a:t>
            </a:r>
            <a:r>
              <a:rPr lang="en-US" sz="2800" b="1" dirty="0">
                <a:solidFill>
                  <a:srgbClr val="0070C0"/>
                </a:solidFill>
              </a:rPr>
              <a:t> = 0 TO </a:t>
            </a:r>
            <a:r>
              <a:rPr lang="en-US" sz="2800" b="1" dirty="0" err="1">
                <a:solidFill>
                  <a:srgbClr val="0070C0"/>
                </a:solidFill>
              </a:rPr>
              <a:t>tmax</a:t>
            </a:r>
            <a:endParaRPr lang="en-US" sz="2800" b="1" dirty="0">
              <a:solidFill>
                <a:srgbClr val="0070C0"/>
              </a:solidFill>
            </a:endParaRPr>
          </a:p>
          <a:p>
            <a:endParaRPr lang="en-US" sz="2800" b="1" dirty="0"/>
          </a:p>
          <a:p>
            <a:r>
              <a:rPr lang="en-US" sz="2800" b="1" dirty="0"/>
              <a:t>    t = </a:t>
            </a:r>
            <a:r>
              <a:rPr lang="en-US" sz="2800" b="1" dirty="0" err="1"/>
              <a:t>tindex</a:t>
            </a:r>
            <a:r>
              <a:rPr lang="en-US" sz="2800" b="1" dirty="0"/>
              <a:t> * </a:t>
            </a:r>
            <a:r>
              <a:rPr lang="en-US" sz="2800" b="1" dirty="0" err="1"/>
              <a:t>deltat</a:t>
            </a:r>
            <a:endParaRPr lang="en-US" sz="2800" b="1" dirty="0"/>
          </a:p>
          <a:p>
            <a:r>
              <a:rPr lang="en-US" sz="2800" b="1" dirty="0"/>
              <a:t>    </a:t>
            </a:r>
            <a:r>
              <a:rPr lang="en-US" sz="2800" b="1" dirty="0">
                <a:solidFill>
                  <a:srgbClr val="7030A0"/>
                </a:solidFill>
              </a:rPr>
              <a:t>PRINT</a:t>
            </a:r>
            <a:r>
              <a:rPr lang="en-US" sz="2800" b="1" dirty="0"/>
              <a:t> " Year = "; t</a:t>
            </a:r>
          </a:p>
          <a:p>
            <a:r>
              <a:rPr lang="en-US" sz="2800" b="1" dirty="0"/>
              <a:t>    </a:t>
            </a:r>
            <a:r>
              <a:rPr lang="en-US" sz="2800" b="1" dirty="0">
                <a:solidFill>
                  <a:srgbClr val="7030A0"/>
                </a:solidFill>
              </a:rPr>
              <a:t>PRINT</a:t>
            </a:r>
            <a:r>
              <a:rPr lang="en-US" sz="2800" b="1" dirty="0"/>
              <a:t> ""</a:t>
            </a:r>
          </a:p>
          <a:p>
            <a:r>
              <a:rPr lang="en-US" sz="2800" b="1" dirty="0"/>
              <a:t>    </a:t>
            </a:r>
            <a:r>
              <a:rPr lang="en-US" sz="2800" b="1" dirty="0">
                <a:solidFill>
                  <a:srgbClr val="7030A0"/>
                </a:solidFill>
              </a:rPr>
              <a:t>PRINT</a:t>
            </a:r>
            <a:r>
              <a:rPr lang="en-US" sz="2800" b="1" dirty="0"/>
              <a:t> "       Net Price   Harvest (1=Yes,0=N0)  Expected Present Value"</a:t>
            </a:r>
          </a:p>
          <a:p>
            <a:r>
              <a:rPr lang="en-US" sz="2800" b="1" dirty="0"/>
              <a:t>    </a:t>
            </a:r>
            <a:r>
              <a:rPr lang="en-US" sz="2800" b="1" dirty="0">
                <a:solidFill>
                  <a:srgbClr val="FF0000"/>
                </a:solidFill>
              </a:rPr>
              <a:t>PRINT #1</a:t>
            </a:r>
            <a:r>
              <a:rPr lang="en-US" sz="2800" b="1" dirty="0"/>
              <a:t>, " Year = "; t</a:t>
            </a:r>
          </a:p>
          <a:p>
            <a:r>
              <a:rPr lang="en-US" sz="2800" b="1" dirty="0"/>
              <a:t>    </a:t>
            </a:r>
            <a:r>
              <a:rPr lang="en-US" sz="2800" b="1" dirty="0">
                <a:solidFill>
                  <a:srgbClr val="FF0000"/>
                </a:solidFill>
              </a:rPr>
              <a:t>PRINT </a:t>
            </a:r>
            <a:r>
              <a:rPr lang="en-US" sz="2800" b="1" dirty="0" smtClean="0">
                <a:solidFill>
                  <a:srgbClr val="FF0000"/>
                </a:solidFill>
              </a:rPr>
              <a:t>#</a:t>
            </a:r>
            <a:r>
              <a:rPr lang="en-US" sz="2800" b="1" dirty="0">
                <a:solidFill>
                  <a:srgbClr val="FF0000"/>
                </a:solidFill>
              </a:rPr>
              <a:t>1</a:t>
            </a:r>
            <a:r>
              <a:rPr lang="en-US" sz="2800" b="1" dirty="0"/>
              <a:t>, </a:t>
            </a:r>
            <a:r>
              <a:rPr lang="en-US" sz="2800" b="1" dirty="0" smtClean="0"/>
              <a:t>“”</a:t>
            </a:r>
            <a:endParaRPr lang="en-US" sz="2800" b="1" dirty="0"/>
          </a:p>
          <a:p>
            <a:r>
              <a:rPr lang="en-US" sz="2800" b="1" dirty="0"/>
              <a:t>    </a:t>
            </a:r>
            <a:r>
              <a:rPr lang="en-US" sz="2800" b="1" dirty="0">
                <a:solidFill>
                  <a:srgbClr val="FF0000"/>
                </a:solidFill>
              </a:rPr>
              <a:t>PRINT #1</a:t>
            </a:r>
            <a:r>
              <a:rPr lang="en-US" sz="2800" b="1" dirty="0"/>
              <a:t>, "       Net Price   Harvest (1=Yes,0=N0)  Expected Present Value"</a:t>
            </a:r>
            <a:endParaRPr lang="sv-SE" sz="2800" b="1" dirty="0"/>
          </a:p>
        </p:txBody>
      </p:sp>
    </p:spTree>
    <p:extLst>
      <p:ext uri="{BB962C8B-B14F-4D97-AF65-F5344CB8AC3E}">
        <p14:creationId xmlns:p14="http://schemas.microsoft.com/office/powerpoint/2010/main" val="32303262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22</a:t>
            </a:fld>
            <a:endParaRPr lang="sv-SE"/>
          </a:p>
        </p:txBody>
      </p:sp>
      <p:sp>
        <p:nvSpPr>
          <p:cNvPr id="3" name="Rektangel 2"/>
          <p:cNvSpPr/>
          <p:nvPr/>
        </p:nvSpPr>
        <p:spPr>
          <a:xfrm>
            <a:off x="267631" y="354707"/>
            <a:ext cx="11708780" cy="6001643"/>
          </a:xfrm>
          <a:prstGeom prst="rect">
            <a:avLst/>
          </a:prstGeom>
        </p:spPr>
        <p:txBody>
          <a:bodyPr wrap="square">
            <a:spAutoFit/>
          </a:bodyPr>
          <a:lstStyle/>
          <a:p>
            <a:r>
              <a:rPr lang="sv-SE" dirty="0"/>
              <a:t> </a:t>
            </a:r>
            <a:r>
              <a:rPr lang="sv-SE" sz="3200" b="1" dirty="0">
                <a:solidFill>
                  <a:srgbClr val="00B050"/>
                </a:solidFill>
              </a:rPr>
              <a:t>FOR i = 1 TO 9</a:t>
            </a:r>
          </a:p>
          <a:p>
            <a:r>
              <a:rPr lang="sv-SE" sz="3200" b="1" dirty="0"/>
              <a:t>        </a:t>
            </a:r>
            <a:r>
              <a:rPr lang="sv-SE" sz="3200" b="1" dirty="0" err="1"/>
              <a:t>netp</a:t>
            </a:r>
            <a:r>
              <a:rPr lang="sv-SE" sz="3200" b="1" dirty="0"/>
              <a:t> = p0 + p1 * t + p2 * (i - 5)</a:t>
            </a:r>
          </a:p>
          <a:p>
            <a:r>
              <a:rPr lang="sv-SE" sz="3200" b="1" dirty="0"/>
              <a:t>        </a:t>
            </a:r>
            <a:r>
              <a:rPr lang="sv-SE" sz="3200" b="1" dirty="0" err="1"/>
              <a:t>harvest</a:t>
            </a:r>
            <a:r>
              <a:rPr lang="sv-SE" sz="3200" b="1" dirty="0"/>
              <a:t> = u(</a:t>
            </a:r>
            <a:r>
              <a:rPr lang="sv-SE" sz="3200" b="1" dirty="0" err="1"/>
              <a:t>tindex</a:t>
            </a:r>
            <a:r>
              <a:rPr lang="sv-SE" sz="3200" b="1" dirty="0"/>
              <a:t>, i)</a:t>
            </a:r>
          </a:p>
          <a:p>
            <a:r>
              <a:rPr lang="sv-SE" sz="3200" b="1" dirty="0"/>
              <a:t>        </a:t>
            </a:r>
            <a:r>
              <a:rPr lang="sv-SE" sz="3200" b="1" dirty="0" err="1"/>
              <a:t>fopt</a:t>
            </a:r>
            <a:r>
              <a:rPr lang="sv-SE" sz="3200" b="1" dirty="0"/>
              <a:t> = f(</a:t>
            </a:r>
            <a:r>
              <a:rPr lang="sv-SE" sz="3200" b="1" dirty="0" err="1"/>
              <a:t>tindex</a:t>
            </a:r>
            <a:r>
              <a:rPr lang="sv-SE" sz="3200" b="1" dirty="0"/>
              <a:t>, i)</a:t>
            </a:r>
          </a:p>
          <a:p>
            <a:endParaRPr lang="sv-SE" sz="3200" b="1" dirty="0"/>
          </a:p>
          <a:p>
            <a:r>
              <a:rPr lang="sv-SE" sz="3200" b="1" dirty="0" smtClean="0"/>
              <a:t>        </a:t>
            </a:r>
            <a:r>
              <a:rPr lang="sv-SE" sz="3200" b="1" dirty="0">
                <a:solidFill>
                  <a:srgbClr val="7030A0"/>
                </a:solidFill>
              </a:rPr>
              <a:t>PRINT USING "################";</a:t>
            </a:r>
            <a:r>
              <a:rPr lang="sv-SE" sz="3200" b="1" dirty="0"/>
              <a:t> </a:t>
            </a:r>
            <a:r>
              <a:rPr lang="sv-SE" sz="3200" b="1" dirty="0" err="1"/>
              <a:t>netp</a:t>
            </a:r>
            <a:r>
              <a:rPr lang="sv-SE" sz="3200" b="1" dirty="0"/>
              <a:t>; </a:t>
            </a:r>
            <a:r>
              <a:rPr lang="sv-SE" sz="3200" b="1" dirty="0" err="1"/>
              <a:t>harvest</a:t>
            </a:r>
            <a:r>
              <a:rPr lang="sv-SE" sz="3200" b="1" dirty="0"/>
              <a:t>; </a:t>
            </a:r>
            <a:r>
              <a:rPr lang="sv-SE" sz="3200" b="1" dirty="0" err="1"/>
              <a:t>fopt</a:t>
            </a:r>
            <a:r>
              <a:rPr lang="sv-SE" sz="3200" b="1" dirty="0"/>
              <a:t>;</a:t>
            </a:r>
          </a:p>
          <a:p>
            <a:r>
              <a:rPr lang="sv-SE" sz="3200" b="1" dirty="0" smtClean="0"/>
              <a:t>        </a:t>
            </a:r>
            <a:r>
              <a:rPr lang="sv-SE" sz="3200" b="1" dirty="0" smtClean="0">
                <a:solidFill>
                  <a:srgbClr val="7030A0"/>
                </a:solidFill>
              </a:rPr>
              <a:t>PRINT "”</a:t>
            </a:r>
          </a:p>
          <a:p>
            <a:endParaRPr lang="sv-SE" sz="3200" b="1" dirty="0"/>
          </a:p>
          <a:p>
            <a:r>
              <a:rPr lang="sv-SE" sz="3200" b="1" dirty="0"/>
              <a:t>        </a:t>
            </a:r>
            <a:r>
              <a:rPr lang="sv-SE" sz="3200" b="1" dirty="0">
                <a:solidFill>
                  <a:srgbClr val="FF0000"/>
                </a:solidFill>
              </a:rPr>
              <a:t>PRINT #1, USING "################"; </a:t>
            </a:r>
            <a:r>
              <a:rPr lang="sv-SE" sz="3200" b="1" dirty="0" err="1"/>
              <a:t>netp</a:t>
            </a:r>
            <a:r>
              <a:rPr lang="sv-SE" sz="3200" b="1" dirty="0"/>
              <a:t>; </a:t>
            </a:r>
            <a:r>
              <a:rPr lang="sv-SE" sz="3200" b="1" dirty="0" err="1"/>
              <a:t>harvest</a:t>
            </a:r>
            <a:r>
              <a:rPr lang="sv-SE" sz="3200" b="1" dirty="0"/>
              <a:t>; </a:t>
            </a:r>
            <a:r>
              <a:rPr lang="sv-SE" sz="3200" b="1" dirty="0" err="1"/>
              <a:t>fopt</a:t>
            </a:r>
            <a:r>
              <a:rPr lang="sv-SE" sz="3200" b="1" dirty="0"/>
              <a:t>;</a:t>
            </a:r>
          </a:p>
          <a:p>
            <a:r>
              <a:rPr lang="sv-SE" sz="3200" b="1" dirty="0" smtClean="0"/>
              <a:t>        </a:t>
            </a:r>
            <a:r>
              <a:rPr lang="sv-SE" sz="3200" b="1" dirty="0">
                <a:solidFill>
                  <a:srgbClr val="FF0000"/>
                </a:solidFill>
              </a:rPr>
              <a:t>PRINT #1, ""</a:t>
            </a:r>
          </a:p>
          <a:p>
            <a:endParaRPr lang="sv-SE" sz="3200" b="1" dirty="0"/>
          </a:p>
          <a:p>
            <a:r>
              <a:rPr lang="sv-SE" sz="3200" b="1" dirty="0">
                <a:solidFill>
                  <a:srgbClr val="00B050"/>
                </a:solidFill>
              </a:rPr>
              <a:t>    NEXT i</a:t>
            </a:r>
          </a:p>
        </p:txBody>
      </p:sp>
    </p:spTree>
    <p:extLst>
      <p:ext uri="{BB962C8B-B14F-4D97-AF65-F5344CB8AC3E}">
        <p14:creationId xmlns:p14="http://schemas.microsoft.com/office/powerpoint/2010/main" val="41352511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23</a:t>
            </a:fld>
            <a:endParaRPr lang="sv-SE"/>
          </a:p>
        </p:txBody>
      </p:sp>
      <p:sp>
        <p:nvSpPr>
          <p:cNvPr id="3" name="Rektangel 2"/>
          <p:cNvSpPr/>
          <p:nvPr/>
        </p:nvSpPr>
        <p:spPr>
          <a:xfrm>
            <a:off x="2167053" y="1615135"/>
            <a:ext cx="6096000" cy="3785652"/>
          </a:xfrm>
          <a:prstGeom prst="rect">
            <a:avLst/>
          </a:prstGeom>
        </p:spPr>
        <p:txBody>
          <a:bodyPr>
            <a:spAutoFit/>
          </a:bodyPr>
          <a:lstStyle/>
          <a:p>
            <a:r>
              <a:rPr lang="en-US" dirty="0"/>
              <a:t> </a:t>
            </a:r>
            <a:r>
              <a:rPr lang="en-US" sz="4000" b="1" dirty="0"/>
              <a:t>INPUT z</a:t>
            </a:r>
          </a:p>
          <a:p>
            <a:r>
              <a:rPr lang="en-US" sz="4000" b="1" dirty="0"/>
              <a:t>    PRINT ""</a:t>
            </a:r>
          </a:p>
          <a:p>
            <a:r>
              <a:rPr lang="en-US" sz="4000" b="1" dirty="0"/>
              <a:t>    PRINT #1, ""</a:t>
            </a:r>
          </a:p>
          <a:p>
            <a:r>
              <a:rPr lang="en-US" sz="4000" b="1" dirty="0">
                <a:solidFill>
                  <a:srgbClr val="0070C0"/>
                </a:solidFill>
              </a:rPr>
              <a:t>NEXT </a:t>
            </a:r>
            <a:r>
              <a:rPr lang="en-US" sz="4000" b="1" dirty="0" err="1">
                <a:solidFill>
                  <a:srgbClr val="0070C0"/>
                </a:solidFill>
              </a:rPr>
              <a:t>tindex</a:t>
            </a:r>
            <a:endParaRPr lang="en-US" sz="4000" b="1" dirty="0">
              <a:solidFill>
                <a:srgbClr val="0070C0"/>
              </a:solidFill>
            </a:endParaRPr>
          </a:p>
          <a:p>
            <a:endParaRPr lang="en-US" sz="4000" b="1" dirty="0"/>
          </a:p>
          <a:p>
            <a:r>
              <a:rPr lang="en-US" sz="4000" b="1" dirty="0">
                <a:solidFill>
                  <a:srgbClr val="FF0000"/>
                </a:solidFill>
              </a:rPr>
              <a:t>CLOSE #1</a:t>
            </a:r>
            <a:endParaRPr lang="sv-SE" sz="4000" b="1" dirty="0">
              <a:solidFill>
                <a:srgbClr val="FF0000"/>
              </a:solidFill>
            </a:endParaRPr>
          </a:p>
        </p:txBody>
      </p:sp>
    </p:spTree>
    <p:extLst>
      <p:ext uri="{BB962C8B-B14F-4D97-AF65-F5344CB8AC3E}">
        <p14:creationId xmlns:p14="http://schemas.microsoft.com/office/powerpoint/2010/main" val="38892140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24</a:t>
            </a:fld>
            <a:endParaRPr lang="sv-SE"/>
          </a:p>
        </p:txBody>
      </p:sp>
      <p:sp>
        <p:nvSpPr>
          <p:cNvPr id="4" name="Rektangel 3"/>
          <p:cNvSpPr/>
          <p:nvPr/>
        </p:nvSpPr>
        <p:spPr>
          <a:xfrm>
            <a:off x="750847" y="473684"/>
            <a:ext cx="10723758" cy="5262979"/>
          </a:xfrm>
          <a:prstGeom prst="rect">
            <a:avLst/>
          </a:prstGeom>
        </p:spPr>
        <p:txBody>
          <a:bodyPr wrap="square">
            <a:spAutoFit/>
          </a:bodyPr>
          <a:lstStyle/>
          <a:p>
            <a:r>
              <a:rPr lang="en-US" sz="2400" b="1" dirty="0">
                <a:solidFill>
                  <a:srgbClr val="00B050"/>
                </a:solidFill>
                <a:latin typeface="Derive Unicode" panose="020B0609030204040204" pitchFamily="49" charset="0"/>
                <a:ea typeface="Derive Unicode" panose="020B0609030204040204" pitchFamily="49" charset="0"/>
                <a:cs typeface="Derive Unicode" panose="020B0609030204040204" pitchFamily="49" charset="0"/>
              </a:rPr>
              <a:t>Harvest optimization via stochastic dynamic programming</a:t>
            </a:r>
          </a:p>
          <a:p>
            <a:r>
              <a:rPr lang="en-US" sz="2400" b="1" dirty="0">
                <a:solidFill>
                  <a:srgbClr val="00B050"/>
                </a:solidFill>
                <a:latin typeface="Derive Unicode" panose="020B0609030204040204" pitchFamily="49" charset="0"/>
                <a:ea typeface="Derive Unicode" panose="020B0609030204040204" pitchFamily="49" charset="0"/>
                <a:cs typeface="Derive Unicode" panose="020B0609030204040204" pitchFamily="49" charset="0"/>
              </a:rPr>
              <a:t> Peter </a:t>
            </a:r>
            <a:r>
              <a:rPr lang="en-US" sz="2400" b="1" dirty="0" err="1">
                <a:solidFill>
                  <a:srgbClr val="00B050"/>
                </a:solidFill>
                <a:latin typeface="Derive Unicode" panose="020B0609030204040204" pitchFamily="49" charset="0"/>
                <a:ea typeface="Derive Unicode" panose="020B0609030204040204" pitchFamily="49" charset="0"/>
                <a:cs typeface="Derive Unicode" panose="020B0609030204040204" pitchFamily="49" charset="0"/>
              </a:rPr>
              <a:t>Lohmander</a:t>
            </a:r>
            <a:r>
              <a:rPr lang="en-US" sz="2400" b="1" dirty="0">
                <a:solidFill>
                  <a:srgbClr val="00B050"/>
                </a:solidFill>
                <a:latin typeface="Derive Unicode" panose="020B0609030204040204" pitchFamily="49" charset="0"/>
                <a:ea typeface="Derive Unicode" panose="020B0609030204040204" pitchFamily="49" charset="0"/>
                <a:cs typeface="Derive Unicode" panose="020B0609030204040204" pitchFamily="49" charset="0"/>
              </a:rPr>
              <a:t> Example 1 2017-10-15</a:t>
            </a:r>
          </a:p>
          <a:p>
            <a:endParaRPr lang="en-US" sz="2400" b="1" dirty="0">
              <a:latin typeface="Derive Unicode" panose="020B0609030204040204" pitchFamily="49" charset="0"/>
              <a:ea typeface="Derive Unicode" panose="020B0609030204040204" pitchFamily="49" charset="0"/>
              <a:cs typeface="Derive Unicode" panose="020B0609030204040204" pitchFamily="49" charset="0"/>
            </a:endParaRPr>
          </a:p>
          <a:p>
            <a:r>
              <a:rPr lang="en-US" sz="2400" b="1" dirty="0">
                <a:latin typeface="Derive Unicode" panose="020B0609030204040204" pitchFamily="49" charset="0"/>
                <a:ea typeface="Derive Unicode" panose="020B0609030204040204" pitchFamily="49" charset="0"/>
                <a:cs typeface="Derive Unicode" panose="020B0609030204040204" pitchFamily="49" charset="0"/>
              </a:rPr>
              <a:t> </a:t>
            </a:r>
            <a:r>
              <a:rPr lang="en-US" sz="2400" b="1" dirty="0">
                <a:solidFill>
                  <a:srgbClr val="0070C0"/>
                </a:solidFill>
                <a:latin typeface="Derive Unicode" panose="020B0609030204040204" pitchFamily="49" charset="0"/>
                <a:ea typeface="Derive Unicode" panose="020B0609030204040204" pitchFamily="49" charset="0"/>
                <a:cs typeface="Derive Unicode" panose="020B0609030204040204" pitchFamily="49" charset="0"/>
              </a:rPr>
              <a:t>Year =  0 </a:t>
            </a:r>
          </a:p>
          <a:p>
            <a:r>
              <a:rPr lang="en-US" sz="2400" b="1" dirty="0">
                <a:latin typeface="Derive Unicode" panose="020B0609030204040204" pitchFamily="49" charset="0"/>
                <a:ea typeface="Derive Unicode" panose="020B0609030204040204" pitchFamily="49" charset="0"/>
                <a:cs typeface="Derive Unicode" panose="020B0609030204040204" pitchFamily="49" charset="0"/>
              </a:rPr>
              <a:t>       </a:t>
            </a:r>
            <a:r>
              <a:rPr lang="en-US" sz="2400" b="1" dirty="0">
                <a:solidFill>
                  <a:srgbClr val="FF0000"/>
                </a:solidFill>
                <a:latin typeface="Derive Unicode" panose="020B0609030204040204" pitchFamily="49" charset="0"/>
                <a:ea typeface="Derive Unicode" panose="020B0609030204040204" pitchFamily="49" charset="0"/>
                <a:cs typeface="Derive Unicode" panose="020B0609030204040204" pitchFamily="49" charset="0"/>
              </a:rPr>
              <a:t>Net Price   Harvest (1=Yes,0=N0)  Expected Present Value</a:t>
            </a:r>
          </a:p>
          <a:p>
            <a:r>
              <a:rPr lang="en-US" sz="2400" b="1" dirty="0">
                <a:latin typeface="Derive Unicode" panose="020B0609030204040204" pitchFamily="49" charset="0"/>
                <a:ea typeface="Derive Unicode" panose="020B0609030204040204" pitchFamily="49" charset="0"/>
                <a:cs typeface="Derive Unicode" panose="020B0609030204040204" pitchFamily="49" charset="0"/>
              </a:rPr>
              <a:t>             -30               0            2772</a:t>
            </a:r>
          </a:p>
          <a:p>
            <a:r>
              <a:rPr lang="en-US" sz="2400" b="1" dirty="0">
                <a:latin typeface="Derive Unicode" panose="020B0609030204040204" pitchFamily="49" charset="0"/>
                <a:ea typeface="Derive Unicode" panose="020B0609030204040204" pitchFamily="49" charset="0"/>
                <a:cs typeface="Derive Unicode" panose="020B0609030204040204" pitchFamily="49" charset="0"/>
              </a:rPr>
              <a:t>             -20               0            2772</a:t>
            </a:r>
          </a:p>
          <a:p>
            <a:r>
              <a:rPr lang="en-US" sz="2400" b="1" dirty="0">
                <a:latin typeface="Derive Unicode" panose="020B0609030204040204" pitchFamily="49" charset="0"/>
                <a:ea typeface="Derive Unicode" panose="020B0609030204040204" pitchFamily="49" charset="0"/>
                <a:cs typeface="Derive Unicode" panose="020B0609030204040204" pitchFamily="49" charset="0"/>
              </a:rPr>
              <a:t>             -10               0            2772</a:t>
            </a:r>
          </a:p>
          <a:p>
            <a:r>
              <a:rPr lang="en-US" sz="2400" b="1" dirty="0">
                <a:latin typeface="Derive Unicode" panose="020B0609030204040204" pitchFamily="49" charset="0"/>
                <a:ea typeface="Derive Unicode" panose="020B0609030204040204" pitchFamily="49" charset="0"/>
                <a:cs typeface="Derive Unicode" panose="020B0609030204040204" pitchFamily="49" charset="0"/>
              </a:rPr>
              <a:t>               0               0            2772</a:t>
            </a:r>
          </a:p>
          <a:p>
            <a:r>
              <a:rPr lang="en-US" sz="2400" b="1" dirty="0">
                <a:latin typeface="Derive Unicode" panose="020B0609030204040204" pitchFamily="49" charset="0"/>
                <a:ea typeface="Derive Unicode" panose="020B0609030204040204" pitchFamily="49" charset="0"/>
                <a:cs typeface="Derive Unicode" panose="020B0609030204040204" pitchFamily="49" charset="0"/>
              </a:rPr>
              <a:t>              10               0            2772</a:t>
            </a:r>
          </a:p>
          <a:p>
            <a:r>
              <a:rPr lang="en-US" sz="2400" b="1" dirty="0">
                <a:latin typeface="Derive Unicode" panose="020B0609030204040204" pitchFamily="49" charset="0"/>
                <a:ea typeface="Derive Unicode" panose="020B0609030204040204" pitchFamily="49" charset="0"/>
                <a:cs typeface="Derive Unicode" panose="020B0609030204040204" pitchFamily="49" charset="0"/>
              </a:rPr>
              <a:t>              20               0            2772</a:t>
            </a:r>
          </a:p>
          <a:p>
            <a:r>
              <a:rPr lang="en-US" sz="2400" b="1" dirty="0">
                <a:latin typeface="Derive Unicode" panose="020B0609030204040204" pitchFamily="49" charset="0"/>
                <a:ea typeface="Derive Unicode" panose="020B0609030204040204" pitchFamily="49" charset="0"/>
                <a:cs typeface="Derive Unicode" panose="020B0609030204040204" pitchFamily="49" charset="0"/>
              </a:rPr>
              <a:t>              30               0            2772</a:t>
            </a:r>
          </a:p>
          <a:p>
            <a:r>
              <a:rPr lang="en-US" sz="2400" b="1" dirty="0">
                <a:latin typeface="Derive Unicode" panose="020B0609030204040204" pitchFamily="49" charset="0"/>
                <a:ea typeface="Derive Unicode" panose="020B0609030204040204" pitchFamily="49" charset="0"/>
                <a:cs typeface="Derive Unicode" panose="020B0609030204040204" pitchFamily="49" charset="0"/>
              </a:rPr>
              <a:t>              40               0            2772</a:t>
            </a:r>
          </a:p>
          <a:p>
            <a:r>
              <a:rPr lang="en-US" sz="2400" b="1" dirty="0">
                <a:latin typeface="Derive Unicode" panose="020B0609030204040204" pitchFamily="49" charset="0"/>
                <a:ea typeface="Derive Unicode" panose="020B0609030204040204" pitchFamily="49" charset="0"/>
                <a:cs typeface="Derive Unicode" panose="020B0609030204040204" pitchFamily="49" charset="0"/>
              </a:rPr>
              <a:t>              50               0            2772</a:t>
            </a:r>
            <a:endParaRPr lang="sv-SE" sz="2400" b="1" dirty="0">
              <a:latin typeface="Derive Unicode" panose="020B0609030204040204" pitchFamily="49" charset="0"/>
              <a:ea typeface="Derive Unicode" panose="020B0609030204040204" pitchFamily="49" charset="0"/>
              <a:cs typeface="Derive Unicode" panose="020B0609030204040204" pitchFamily="49" charset="0"/>
            </a:endParaRPr>
          </a:p>
        </p:txBody>
      </p:sp>
    </p:spTree>
    <p:extLst>
      <p:ext uri="{BB962C8B-B14F-4D97-AF65-F5344CB8AC3E}">
        <p14:creationId xmlns:p14="http://schemas.microsoft.com/office/powerpoint/2010/main" val="18646221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25</a:t>
            </a:fld>
            <a:endParaRPr lang="sv-SE"/>
          </a:p>
        </p:txBody>
      </p:sp>
      <p:sp>
        <p:nvSpPr>
          <p:cNvPr id="3" name="Rektangel 2"/>
          <p:cNvSpPr/>
          <p:nvPr/>
        </p:nvSpPr>
        <p:spPr>
          <a:xfrm>
            <a:off x="1843668" y="258167"/>
            <a:ext cx="8305800" cy="6463308"/>
          </a:xfrm>
          <a:prstGeom prst="rect">
            <a:avLst/>
          </a:prstGeom>
        </p:spPr>
        <p:txBody>
          <a:bodyPr wrap="square">
            <a:spAutoFit/>
          </a:bodyPr>
          <a:lstStyle/>
          <a:p>
            <a:r>
              <a:rPr lang="en-US" b="1" dirty="0">
                <a:latin typeface="Derive Unicode" panose="020B0609030204040204" pitchFamily="49" charset="0"/>
                <a:ea typeface="Derive Unicode" panose="020B0609030204040204" pitchFamily="49" charset="0"/>
                <a:cs typeface="Derive Unicode" panose="020B0609030204040204" pitchFamily="49" charset="0"/>
              </a:rPr>
              <a:t>Year =  5 </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Net Price   Harvest (1=Yes,0=N0)  Expected Present Value</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-29               0            2772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-19               0            2772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-9               0            2772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2               0            2772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12               0            2772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22               0            2772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32               0            2772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42               0            2772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52               0            2772</a:t>
            </a:r>
          </a:p>
          <a:p>
            <a:endParaRPr lang="en-US" b="1" dirty="0">
              <a:latin typeface="Derive Unicode" panose="020B0609030204040204" pitchFamily="49" charset="0"/>
              <a:ea typeface="Derive Unicode" panose="020B0609030204040204" pitchFamily="49" charset="0"/>
              <a:cs typeface="Derive Unicode" panose="020B0609030204040204" pitchFamily="49" charset="0"/>
            </a:endParaRPr>
          </a:p>
          <a:p>
            <a:r>
              <a:rPr lang="en-US" b="1" dirty="0">
                <a:latin typeface="Derive Unicode" panose="020B0609030204040204" pitchFamily="49" charset="0"/>
                <a:ea typeface="Derive Unicode" panose="020B0609030204040204" pitchFamily="49" charset="0"/>
                <a:cs typeface="Derive Unicode" panose="020B0609030204040204" pitchFamily="49" charset="0"/>
              </a:rPr>
              <a:t> Year =  10 </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Net Price   Harvest (1=Yes,0=N0)  Expected Present Value</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-27               0            2772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-17               0            2772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-7               0            2772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3               0            2772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13               0            2772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23               0            2772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33               0            2772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43               0            2772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53               0            2772</a:t>
            </a:r>
            <a:endParaRPr lang="sv-SE" b="1" dirty="0">
              <a:latin typeface="Derive Unicode" panose="020B0609030204040204" pitchFamily="49" charset="0"/>
              <a:ea typeface="Derive Unicode" panose="020B0609030204040204" pitchFamily="49" charset="0"/>
              <a:cs typeface="Derive Unicode" panose="020B0609030204040204" pitchFamily="49" charset="0"/>
            </a:endParaRPr>
          </a:p>
        </p:txBody>
      </p:sp>
    </p:spTree>
    <p:extLst>
      <p:ext uri="{BB962C8B-B14F-4D97-AF65-F5344CB8AC3E}">
        <p14:creationId xmlns:p14="http://schemas.microsoft.com/office/powerpoint/2010/main" val="14100616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26</a:t>
            </a:fld>
            <a:endParaRPr lang="sv-SE"/>
          </a:p>
        </p:txBody>
      </p:sp>
      <p:sp>
        <p:nvSpPr>
          <p:cNvPr id="3" name="Rektangel 2"/>
          <p:cNvSpPr/>
          <p:nvPr/>
        </p:nvSpPr>
        <p:spPr>
          <a:xfrm>
            <a:off x="1642945" y="258167"/>
            <a:ext cx="9285249" cy="6463308"/>
          </a:xfrm>
          <a:prstGeom prst="rect">
            <a:avLst/>
          </a:prstGeom>
        </p:spPr>
        <p:txBody>
          <a:bodyPr wrap="square">
            <a:spAutoFit/>
          </a:bodyPr>
          <a:lstStyle/>
          <a:p>
            <a:r>
              <a:rPr lang="en-US" dirty="0"/>
              <a:t> </a:t>
            </a:r>
            <a:r>
              <a:rPr lang="en-US" b="1" dirty="0">
                <a:latin typeface="Derive Unicode" panose="020B0609030204040204" pitchFamily="49" charset="0"/>
                <a:ea typeface="Derive Unicode" panose="020B0609030204040204" pitchFamily="49" charset="0"/>
                <a:cs typeface="Derive Unicode" panose="020B0609030204040204" pitchFamily="49" charset="0"/>
              </a:rPr>
              <a:t>Year =  15 </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Net Price   Harvest (1=Yes,0=N0)  Expected Present Value</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-26               0            2772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-16               0            2772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-6               0            2772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5               0            2772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15               0            2772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25               0            2772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35               0            2772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45               0            2772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55               0            2772</a:t>
            </a:r>
          </a:p>
          <a:p>
            <a:endParaRPr lang="en-US" b="1" dirty="0">
              <a:latin typeface="Derive Unicode" panose="020B0609030204040204" pitchFamily="49" charset="0"/>
              <a:ea typeface="Derive Unicode" panose="020B0609030204040204" pitchFamily="49" charset="0"/>
              <a:cs typeface="Derive Unicode" panose="020B0609030204040204" pitchFamily="49" charset="0"/>
            </a:endParaRPr>
          </a:p>
          <a:p>
            <a:r>
              <a:rPr lang="en-US" b="1" dirty="0">
                <a:latin typeface="Derive Unicode" panose="020B0609030204040204" pitchFamily="49" charset="0"/>
                <a:ea typeface="Derive Unicode" panose="020B0609030204040204" pitchFamily="49" charset="0"/>
                <a:cs typeface="Derive Unicode" panose="020B0609030204040204" pitchFamily="49" charset="0"/>
              </a:rPr>
              <a:t> Year =  20 </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Net Price   Harvest (1=Yes,0=N0)  Expected Present Value</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-24               0            2762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-14               0            2762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-4               0            2762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6               0            2762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16               0            2762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26               0            2762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36               0            2762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46               0            2762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56               1            3101</a:t>
            </a:r>
            <a:endParaRPr lang="sv-SE" b="1" dirty="0">
              <a:latin typeface="Derive Unicode" panose="020B0609030204040204" pitchFamily="49" charset="0"/>
              <a:ea typeface="Derive Unicode" panose="020B0609030204040204" pitchFamily="49" charset="0"/>
              <a:cs typeface="Derive Unicode" panose="020B0609030204040204" pitchFamily="49" charset="0"/>
            </a:endParaRPr>
          </a:p>
        </p:txBody>
      </p:sp>
    </p:spTree>
    <p:extLst>
      <p:ext uri="{BB962C8B-B14F-4D97-AF65-F5344CB8AC3E}">
        <p14:creationId xmlns:p14="http://schemas.microsoft.com/office/powerpoint/2010/main" val="2631012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27</a:t>
            </a:fld>
            <a:endParaRPr lang="sv-SE"/>
          </a:p>
        </p:txBody>
      </p:sp>
      <p:sp>
        <p:nvSpPr>
          <p:cNvPr id="3" name="Rektangel 2"/>
          <p:cNvSpPr/>
          <p:nvPr/>
        </p:nvSpPr>
        <p:spPr>
          <a:xfrm>
            <a:off x="657922" y="258167"/>
            <a:ext cx="8898673" cy="6463308"/>
          </a:xfrm>
          <a:prstGeom prst="rect">
            <a:avLst/>
          </a:prstGeom>
        </p:spPr>
        <p:txBody>
          <a:bodyPr wrap="square">
            <a:spAutoFit/>
          </a:bodyPr>
          <a:lstStyle/>
          <a:p>
            <a:r>
              <a:rPr lang="en-US" b="1" dirty="0">
                <a:latin typeface="Derive Unicode" panose="020B0609030204040204" pitchFamily="49" charset="0"/>
                <a:ea typeface="Derive Unicode" panose="020B0609030204040204" pitchFamily="49" charset="0"/>
                <a:cs typeface="Derive Unicode" panose="020B0609030204040204" pitchFamily="49" charset="0"/>
              </a:rPr>
              <a:t> Year =  25 </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Net Price   Harvest (1=Yes,0=N0)  Expected Present Value</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-23               0            2735</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-13               0            2735</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-2               0            2735</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8               0            2735</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18               0            2735</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28               0            2735</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38               0            2735</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48               1            2828</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58               1            3419</a:t>
            </a:r>
          </a:p>
          <a:p>
            <a:endParaRPr lang="en-US" b="1" dirty="0">
              <a:latin typeface="Derive Unicode" panose="020B0609030204040204" pitchFamily="49" charset="0"/>
              <a:ea typeface="Derive Unicode" panose="020B0609030204040204" pitchFamily="49" charset="0"/>
              <a:cs typeface="Derive Unicode" panose="020B0609030204040204" pitchFamily="49" charset="0"/>
            </a:endParaRPr>
          </a:p>
          <a:p>
            <a:r>
              <a:rPr lang="en-US" b="1" dirty="0">
                <a:latin typeface="Derive Unicode" panose="020B0609030204040204" pitchFamily="49" charset="0"/>
                <a:ea typeface="Derive Unicode" panose="020B0609030204040204" pitchFamily="49" charset="0"/>
                <a:cs typeface="Derive Unicode" panose="020B0609030204040204" pitchFamily="49" charset="0"/>
              </a:rPr>
              <a:t> Year =  30 </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Net Price   Harvest (1=Yes,0=N0)  Expected Present Value</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-21               0            2684</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-11               0            2684</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-1               0            2684</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9               0            2684</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19               0            2684</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29               0            2684</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39               0            2684</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49               1            3009</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59               1            3618</a:t>
            </a:r>
            <a:endParaRPr lang="sv-SE" b="1" dirty="0">
              <a:latin typeface="Derive Unicode" panose="020B0609030204040204" pitchFamily="49" charset="0"/>
              <a:ea typeface="Derive Unicode" panose="020B0609030204040204" pitchFamily="49" charset="0"/>
              <a:cs typeface="Derive Unicode" panose="020B0609030204040204" pitchFamily="49" charset="0"/>
            </a:endParaRPr>
          </a:p>
        </p:txBody>
      </p:sp>
    </p:spTree>
    <p:extLst>
      <p:ext uri="{BB962C8B-B14F-4D97-AF65-F5344CB8AC3E}">
        <p14:creationId xmlns:p14="http://schemas.microsoft.com/office/powerpoint/2010/main" val="1462791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28</a:t>
            </a:fld>
            <a:endParaRPr lang="sv-SE"/>
          </a:p>
        </p:txBody>
      </p:sp>
      <p:sp>
        <p:nvSpPr>
          <p:cNvPr id="3" name="Rektangel 2"/>
          <p:cNvSpPr/>
          <p:nvPr/>
        </p:nvSpPr>
        <p:spPr>
          <a:xfrm>
            <a:off x="847492" y="258167"/>
            <a:ext cx="8419171" cy="6463308"/>
          </a:xfrm>
          <a:prstGeom prst="rect">
            <a:avLst/>
          </a:prstGeom>
        </p:spPr>
        <p:txBody>
          <a:bodyPr wrap="square">
            <a:spAutoFit/>
          </a:bodyPr>
          <a:lstStyle/>
          <a:p>
            <a:r>
              <a:rPr lang="en-US" b="1" dirty="0">
                <a:latin typeface="Derive Unicode" panose="020B0609030204040204" pitchFamily="49" charset="0"/>
                <a:ea typeface="Derive Unicode" panose="020B0609030204040204" pitchFamily="49" charset="0"/>
                <a:cs typeface="Derive Unicode" panose="020B0609030204040204" pitchFamily="49" charset="0"/>
              </a:rPr>
              <a:t> Year =  35 </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Net Price   Harvest (1=Yes,0=N0)  Expected Present Value</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-20               0            2617</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-10               0            2617</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1               0            2617</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11               0            2617</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21               0            2617</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31               0            2617</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41               0            2617</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51               1            3110</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61               1            3722</a:t>
            </a:r>
          </a:p>
          <a:p>
            <a:endParaRPr lang="en-US" b="1" dirty="0">
              <a:latin typeface="Derive Unicode" panose="020B0609030204040204" pitchFamily="49" charset="0"/>
              <a:ea typeface="Derive Unicode" panose="020B0609030204040204" pitchFamily="49" charset="0"/>
              <a:cs typeface="Derive Unicode" panose="020B0609030204040204" pitchFamily="49" charset="0"/>
            </a:endParaRPr>
          </a:p>
          <a:p>
            <a:r>
              <a:rPr lang="en-US" b="1" dirty="0">
                <a:latin typeface="Derive Unicode" panose="020B0609030204040204" pitchFamily="49" charset="0"/>
                <a:ea typeface="Derive Unicode" panose="020B0609030204040204" pitchFamily="49" charset="0"/>
                <a:cs typeface="Derive Unicode" panose="020B0609030204040204" pitchFamily="49" charset="0"/>
              </a:rPr>
              <a:t> Year =  40 </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Net Price   Harvest (1=Yes,0=N0)  Expected Present Value</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-18               0            2537</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-8               0            2537</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2               0            2537</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12               0            2537</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22               0            2537</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32               0            2537</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42               1            2545</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52               1            3147</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62               1            3750</a:t>
            </a:r>
            <a:endParaRPr lang="sv-SE" b="1" dirty="0">
              <a:latin typeface="Derive Unicode" panose="020B0609030204040204" pitchFamily="49" charset="0"/>
              <a:ea typeface="Derive Unicode" panose="020B0609030204040204" pitchFamily="49" charset="0"/>
              <a:cs typeface="Derive Unicode" panose="020B0609030204040204" pitchFamily="49" charset="0"/>
            </a:endParaRPr>
          </a:p>
        </p:txBody>
      </p:sp>
    </p:spTree>
    <p:extLst>
      <p:ext uri="{BB962C8B-B14F-4D97-AF65-F5344CB8AC3E}">
        <p14:creationId xmlns:p14="http://schemas.microsoft.com/office/powerpoint/2010/main" val="1256029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29</a:t>
            </a:fld>
            <a:endParaRPr lang="sv-SE"/>
          </a:p>
        </p:txBody>
      </p:sp>
      <p:sp>
        <p:nvSpPr>
          <p:cNvPr id="3" name="Rektangel 2"/>
          <p:cNvSpPr/>
          <p:nvPr/>
        </p:nvSpPr>
        <p:spPr>
          <a:xfrm>
            <a:off x="713678" y="197346"/>
            <a:ext cx="8430322" cy="6463308"/>
          </a:xfrm>
          <a:prstGeom prst="rect">
            <a:avLst/>
          </a:prstGeom>
        </p:spPr>
        <p:txBody>
          <a:bodyPr wrap="square">
            <a:spAutoFit/>
          </a:bodyPr>
          <a:lstStyle/>
          <a:p>
            <a:r>
              <a:rPr lang="en-US" b="1" dirty="0">
                <a:latin typeface="Derive Unicode" panose="020B0609030204040204" pitchFamily="49" charset="0"/>
                <a:ea typeface="Derive Unicode" panose="020B0609030204040204" pitchFamily="49" charset="0"/>
                <a:cs typeface="Derive Unicode" panose="020B0609030204040204" pitchFamily="49" charset="0"/>
              </a:rPr>
              <a:t> Year =  45 </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Net Price   Harvest (1=Yes,0=N0)  Expected Present Value</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-17               0            2438</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-6               0            2438</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4               0            2438</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14               0            2438</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24               0            2438</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34               0            2438</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44               1            2550</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54               1            3134</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64               1            3717</a:t>
            </a:r>
          </a:p>
          <a:p>
            <a:endParaRPr lang="en-US" b="1" dirty="0">
              <a:latin typeface="Derive Unicode" panose="020B0609030204040204" pitchFamily="49" charset="0"/>
              <a:ea typeface="Derive Unicode" panose="020B0609030204040204" pitchFamily="49" charset="0"/>
              <a:cs typeface="Derive Unicode" panose="020B0609030204040204" pitchFamily="49" charset="0"/>
            </a:endParaRPr>
          </a:p>
          <a:p>
            <a:r>
              <a:rPr lang="en-US" b="1" dirty="0">
                <a:latin typeface="Derive Unicode" panose="020B0609030204040204" pitchFamily="49" charset="0"/>
                <a:ea typeface="Derive Unicode" panose="020B0609030204040204" pitchFamily="49" charset="0"/>
                <a:cs typeface="Derive Unicode" panose="020B0609030204040204" pitchFamily="49" charset="0"/>
              </a:rPr>
              <a:t> Year =  50 </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Net Price   Harvest (1=Yes,0=N0)  Expected Present Value</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-15               0            2327</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-5               0            2327</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5               0            2327</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15               0            2327</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25               0            2327</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35               0            2327</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45               1            2521</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55               1            3079</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65               1            3637</a:t>
            </a:r>
            <a:endParaRPr lang="sv-SE" b="1" dirty="0">
              <a:latin typeface="Derive Unicode" panose="020B0609030204040204" pitchFamily="49" charset="0"/>
              <a:ea typeface="Derive Unicode" panose="020B0609030204040204" pitchFamily="49" charset="0"/>
              <a:cs typeface="Derive Unicode" panose="020B0609030204040204" pitchFamily="49" charset="0"/>
            </a:endParaRPr>
          </a:p>
        </p:txBody>
      </p:sp>
    </p:spTree>
    <p:extLst>
      <p:ext uri="{BB962C8B-B14F-4D97-AF65-F5344CB8AC3E}">
        <p14:creationId xmlns:p14="http://schemas.microsoft.com/office/powerpoint/2010/main" val="1076796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045028" y="643997"/>
            <a:ext cx="10084525" cy="5816977"/>
          </a:xfrm>
          <a:prstGeom prst="rect">
            <a:avLst/>
          </a:prstGeom>
        </p:spPr>
        <p:txBody>
          <a:bodyPr wrap="square">
            <a:spAutoFit/>
          </a:bodyPr>
          <a:lstStyle/>
          <a:p>
            <a:pPr lvl="0"/>
            <a:r>
              <a:rPr lang="en-US" sz="2400" b="1" dirty="0">
                <a:solidFill>
                  <a:srgbClr val="FF0000"/>
                </a:solidFill>
              </a:rPr>
              <a:t>Preparations before the workshop starts:</a:t>
            </a:r>
          </a:p>
          <a:p>
            <a:endParaRPr lang="en-US" dirty="0" smtClean="0"/>
          </a:p>
          <a:p>
            <a:r>
              <a:rPr lang="en-US" sz="2400" b="1" i="1" u="sng" dirty="0" smtClean="0">
                <a:solidFill>
                  <a:srgbClr val="0070C0"/>
                </a:solidFill>
              </a:rPr>
              <a:t>Individual preparations:</a:t>
            </a:r>
            <a:endParaRPr lang="en-US" sz="2400" b="1" i="1" u="sng" dirty="0">
              <a:solidFill>
                <a:srgbClr val="0070C0"/>
              </a:solidFill>
            </a:endParaRPr>
          </a:p>
          <a:p>
            <a:endParaRPr lang="en-US" b="1" dirty="0"/>
          </a:p>
          <a:p>
            <a:r>
              <a:rPr lang="en-US" b="1" dirty="0"/>
              <a:t>Preparations to be made before the </a:t>
            </a:r>
            <a:r>
              <a:rPr lang="en-US" b="1" dirty="0" err="1"/>
              <a:t>excercises</a:t>
            </a:r>
            <a:r>
              <a:rPr lang="en-US" b="1" dirty="0" smtClean="0"/>
              <a:t>:</a:t>
            </a:r>
          </a:p>
          <a:p>
            <a:endParaRPr lang="en-US" b="1" dirty="0"/>
          </a:p>
          <a:p>
            <a:r>
              <a:rPr lang="en-US" b="1" dirty="0"/>
              <a:t>During the </a:t>
            </a:r>
            <a:r>
              <a:rPr lang="en-US" b="1" dirty="0" err="1"/>
              <a:t>excercices</a:t>
            </a:r>
            <a:r>
              <a:rPr lang="en-US" b="1" dirty="0"/>
              <a:t>, we will use QB64.</a:t>
            </a:r>
          </a:p>
          <a:p>
            <a:r>
              <a:rPr lang="en-US" b="1" dirty="0"/>
              <a:t>It is important that the participants have access to laptops where QB64 has already been installed. </a:t>
            </a:r>
          </a:p>
          <a:p>
            <a:r>
              <a:rPr lang="en-US" b="1" dirty="0"/>
              <a:t>This software can be downloaded for free from this link: </a:t>
            </a:r>
            <a:r>
              <a:rPr lang="en-US" b="1" dirty="0">
                <a:hlinkClick r:id="rId2"/>
              </a:rPr>
              <a:t>http://www.qb64.net</a:t>
            </a:r>
            <a:r>
              <a:rPr lang="en-US" b="1" dirty="0" smtClean="0">
                <a:hlinkClick r:id="rId2"/>
              </a:rPr>
              <a:t>/</a:t>
            </a:r>
            <a:r>
              <a:rPr lang="en-US" b="1" dirty="0" smtClean="0"/>
              <a:t>  </a:t>
            </a:r>
            <a:endParaRPr lang="en-US" b="1" dirty="0"/>
          </a:p>
          <a:p>
            <a:r>
              <a:rPr lang="en-US" b="1" dirty="0"/>
              <a:t>It is also good if the participants have already installed Lingo.</a:t>
            </a:r>
          </a:p>
          <a:p>
            <a:r>
              <a:rPr lang="en-US" b="1" dirty="0"/>
              <a:t>Here is the link: </a:t>
            </a:r>
            <a:r>
              <a:rPr lang="en-US" b="1" dirty="0">
                <a:hlinkClick r:id="rId3"/>
              </a:rPr>
              <a:t>http://</a:t>
            </a:r>
            <a:r>
              <a:rPr lang="en-US" b="1" dirty="0" smtClean="0">
                <a:hlinkClick r:id="rId3"/>
              </a:rPr>
              <a:t>www.lindo.com/index.php/products/lingo-and-optimization-modeling</a:t>
            </a:r>
            <a:r>
              <a:rPr lang="en-US" b="1" dirty="0" smtClean="0"/>
              <a:t>  .</a:t>
            </a:r>
          </a:p>
          <a:p>
            <a:r>
              <a:rPr lang="en-US" b="1" dirty="0" smtClean="0"/>
              <a:t>During </a:t>
            </a:r>
            <a:r>
              <a:rPr lang="en-US" b="1" dirty="0"/>
              <a:t>the </a:t>
            </a:r>
            <a:r>
              <a:rPr lang="en-US" b="1" dirty="0" err="1"/>
              <a:t>excecises</a:t>
            </a:r>
            <a:r>
              <a:rPr lang="en-US" b="1" dirty="0"/>
              <a:t>, it is sufficient to have a simple version, which is free, of Lingo installed. Of course, for more advanced problems, a more advanced version is better. Advanced versions of Lingo can however be very expensive. </a:t>
            </a:r>
          </a:p>
          <a:p>
            <a:endParaRPr lang="en-US" b="1" dirty="0"/>
          </a:p>
          <a:p>
            <a:r>
              <a:rPr lang="en-US" b="1" dirty="0"/>
              <a:t>In the end of this document, you find the ”Workshop references”.</a:t>
            </a:r>
          </a:p>
          <a:p>
            <a:r>
              <a:rPr lang="en-US" b="1" dirty="0"/>
              <a:t>These references contain central theories and methods that will be discussed and used in the sessions. In the schedule, you find the references that are connected to the different sessions. All references may be downloaded from the internet. Please download the references as soon as possible and store them in your computer since internet disturbances may occur some days. </a:t>
            </a:r>
          </a:p>
        </p:txBody>
      </p:sp>
      <p:sp>
        <p:nvSpPr>
          <p:cNvPr id="3" name="Platshållare för bildnummer 2"/>
          <p:cNvSpPr>
            <a:spLocks noGrp="1"/>
          </p:cNvSpPr>
          <p:nvPr>
            <p:ph type="sldNum" sz="quarter" idx="12"/>
          </p:nvPr>
        </p:nvSpPr>
        <p:spPr/>
        <p:txBody>
          <a:bodyPr/>
          <a:lstStyle/>
          <a:p>
            <a:fld id="{85111A96-47C8-494A-B243-62058D04ED01}" type="slidenum">
              <a:rPr lang="sv-SE" smtClean="0"/>
              <a:t>3</a:t>
            </a:fld>
            <a:endParaRPr lang="sv-SE"/>
          </a:p>
        </p:txBody>
      </p:sp>
    </p:spTree>
    <p:extLst>
      <p:ext uri="{BB962C8B-B14F-4D97-AF65-F5344CB8AC3E}">
        <p14:creationId xmlns:p14="http://schemas.microsoft.com/office/powerpoint/2010/main" val="28908101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30</a:t>
            </a:fld>
            <a:endParaRPr lang="sv-SE"/>
          </a:p>
        </p:txBody>
      </p:sp>
      <p:sp>
        <p:nvSpPr>
          <p:cNvPr id="3" name="Rektangel 2"/>
          <p:cNvSpPr/>
          <p:nvPr/>
        </p:nvSpPr>
        <p:spPr>
          <a:xfrm>
            <a:off x="1037063" y="197346"/>
            <a:ext cx="10415239" cy="6463308"/>
          </a:xfrm>
          <a:prstGeom prst="rect">
            <a:avLst/>
          </a:prstGeom>
        </p:spPr>
        <p:txBody>
          <a:bodyPr wrap="square">
            <a:spAutoFit/>
          </a:bodyPr>
          <a:lstStyle/>
          <a:p>
            <a:r>
              <a:rPr lang="en-US" dirty="0"/>
              <a:t> </a:t>
            </a:r>
            <a:r>
              <a:rPr lang="en-US" b="1" dirty="0">
                <a:latin typeface="Derive Unicode" panose="020B0609030204040204" pitchFamily="49" charset="0"/>
                <a:ea typeface="Derive Unicode" panose="020B0609030204040204" pitchFamily="49" charset="0"/>
                <a:cs typeface="Derive Unicode" panose="020B0609030204040204" pitchFamily="49" charset="0"/>
              </a:rPr>
              <a:t>Year =  55 </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Net Price   Harvest (1=Yes,0=N0)  Expected Present Value</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-13               0            2207</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-3               0            2207</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7               0            2207</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17               0            2207</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27               0            2207</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37               0            2207</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47               1            2465</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57               1            2994</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67               1            3522</a:t>
            </a:r>
          </a:p>
          <a:p>
            <a:endParaRPr lang="en-US" b="1" dirty="0">
              <a:latin typeface="Derive Unicode" panose="020B0609030204040204" pitchFamily="49" charset="0"/>
              <a:ea typeface="Derive Unicode" panose="020B0609030204040204" pitchFamily="49" charset="0"/>
              <a:cs typeface="Derive Unicode" panose="020B0609030204040204" pitchFamily="49" charset="0"/>
            </a:endParaRPr>
          </a:p>
          <a:p>
            <a:r>
              <a:rPr lang="en-US" b="1" dirty="0">
                <a:latin typeface="Derive Unicode" panose="020B0609030204040204" pitchFamily="49" charset="0"/>
                <a:ea typeface="Derive Unicode" panose="020B0609030204040204" pitchFamily="49" charset="0"/>
                <a:cs typeface="Derive Unicode" panose="020B0609030204040204" pitchFamily="49" charset="0"/>
              </a:rPr>
              <a:t> Year =  60 </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Net Price   Harvest (1=Yes,0=N0)  Expected Present Value</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-12               0            2080</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-2               0            2080</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8               0            2080</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18               0            2080</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28               0            2080</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38               0            2080</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48               1            2389</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58               1            2884</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68               1            3380</a:t>
            </a:r>
            <a:endParaRPr lang="sv-SE" b="1" dirty="0">
              <a:latin typeface="Derive Unicode" panose="020B0609030204040204" pitchFamily="49" charset="0"/>
              <a:ea typeface="Derive Unicode" panose="020B0609030204040204" pitchFamily="49" charset="0"/>
              <a:cs typeface="Derive Unicode" panose="020B0609030204040204" pitchFamily="49" charset="0"/>
            </a:endParaRPr>
          </a:p>
        </p:txBody>
      </p:sp>
    </p:spTree>
    <p:extLst>
      <p:ext uri="{BB962C8B-B14F-4D97-AF65-F5344CB8AC3E}">
        <p14:creationId xmlns:p14="http://schemas.microsoft.com/office/powerpoint/2010/main" val="1013961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31</a:t>
            </a:fld>
            <a:endParaRPr lang="sv-SE"/>
          </a:p>
        </p:txBody>
      </p:sp>
      <p:sp>
        <p:nvSpPr>
          <p:cNvPr id="3" name="Rektangel 2"/>
          <p:cNvSpPr/>
          <p:nvPr/>
        </p:nvSpPr>
        <p:spPr>
          <a:xfrm>
            <a:off x="535259" y="197346"/>
            <a:ext cx="8608741" cy="6463308"/>
          </a:xfrm>
          <a:prstGeom prst="rect">
            <a:avLst/>
          </a:prstGeom>
        </p:spPr>
        <p:txBody>
          <a:bodyPr wrap="square">
            <a:spAutoFit/>
          </a:bodyPr>
          <a:lstStyle/>
          <a:p>
            <a:r>
              <a:rPr lang="en-US" dirty="0"/>
              <a:t> </a:t>
            </a:r>
            <a:r>
              <a:rPr lang="en-US" b="1" dirty="0">
                <a:latin typeface="Derive Unicode" panose="020B0609030204040204" pitchFamily="49" charset="0"/>
                <a:ea typeface="Derive Unicode" panose="020B0609030204040204" pitchFamily="49" charset="0"/>
                <a:cs typeface="Derive Unicode" panose="020B0609030204040204" pitchFamily="49" charset="0"/>
              </a:rPr>
              <a:t>Year =  65 </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Net Price   Harvest (1=Yes,0=N0)  Expected Present Value</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-10               0            1951</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-0               0            1951</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10               0            1951</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20               0            1951</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30               0            1951</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40               0            1951</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50               1            2296</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60               1            2758</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70               1            3221</a:t>
            </a:r>
          </a:p>
          <a:p>
            <a:endParaRPr lang="en-US" b="1" dirty="0">
              <a:latin typeface="Derive Unicode" panose="020B0609030204040204" pitchFamily="49" charset="0"/>
              <a:ea typeface="Derive Unicode" panose="020B0609030204040204" pitchFamily="49" charset="0"/>
              <a:cs typeface="Derive Unicode" panose="020B0609030204040204" pitchFamily="49" charset="0"/>
            </a:endParaRPr>
          </a:p>
          <a:p>
            <a:r>
              <a:rPr lang="en-US" b="1" dirty="0">
                <a:latin typeface="Derive Unicode" panose="020B0609030204040204" pitchFamily="49" charset="0"/>
                <a:ea typeface="Derive Unicode" panose="020B0609030204040204" pitchFamily="49" charset="0"/>
                <a:cs typeface="Derive Unicode" panose="020B0609030204040204" pitchFamily="49" charset="0"/>
              </a:rPr>
              <a:t> Year =  70 </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Net Price   Harvest (1=Yes,0=N0)  Expected Present Value</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-9               0            1822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1               0            1822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11               0            1822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21               0            1822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31               0            1822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41               0            1822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51               1            2192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61               1            2621</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71               1            3049</a:t>
            </a:r>
            <a:endParaRPr lang="sv-SE" b="1" dirty="0">
              <a:latin typeface="Derive Unicode" panose="020B0609030204040204" pitchFamily="49" charset="0"/>
              <a:ea typeface="Derive Unicode" panose="020B0609030204040204" pitchFamily="49" charset="0"/>
              <a:cs typeface="Derive Unicode" panose="020B0609030204040204" pitchFamily="49" charset="0"/>
            </a:endParaRPr>
          </a:p>
        </p:txBody>
      </p:sp>
    </p:spTree>
    <p:extLst>
      <p:ext uri="{BB962C8B-B14F-4D97-AF65-F5344CB8AC3E}">
        <p14:creationId xmlns:p14="http://schemas.microsoft.com/office/powerpoint/2010/main" val="882131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32</a:t>
            </a:fld>
            <a:endParaRPr lang="sv-SE"/>
          </a:p>
        </p:txBody>
      </p:sp>
      <p:sp>
        <p:nvSpPr>
          <p:cNvPr id="3" name="Rektangel 2"/>
          <p:cNvSpPr/>
          <p:nvPr/>
        </p:nvSpPr>
        <p:spPr>
          <a:xfrm>
            <a:off x="1014761" y="197346"/>
            <a:ext cx="8129239" cy="6463308"/>
          </a:xfrm>
          <a:prstGeom prst="rect">
            <a:avLst/>
          </a:prstGeom>
        </p:spPr>
        <p:txBody>
          <a:bodyPr wrap="square">
            <a:spAutoFit/>
          </a:bodyPr>
          <a:lstStyle/>
          <a:p>
            <a:r>
              <a:rPr lang="en-US" b="1" dirty="0">
                <a:latin typeface="Derive Unicode" panose="020B0609030204040204" pitchFamily="49" charset="0"/>
                <a:ea typeface="Derive Unicode" panose="020B0609030204040204" pitchFamily="49" charset="0"/>
                <a:cs typeface="Derive Unicode" panose="020B0609030204040204" pitchFamily="49" charset="0"/>
              </a:rPr>
              <a:t> Year =  75 </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Net Price   Harvest (1=Yes,0=N0)  Expected Present Value</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-7               0            1693</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3               0            1693</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13               0            1693</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23               0            1693</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33               0            1693</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43               0            1693</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53               1            2080</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63               1            2476</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73               1            2871</a:t>
            </a:r>
          </a:p>
          <a:p>
            <a:endParaRPr lang="en-US" b="1" dirty="0">
              <a:latin typeface="Derive Unicode" panose="020B0609030204040204" pitchFamily="49" charset="0"/>
              <a:ea typeface="Derive Unicode" panose="020B0609030204040204" pitchFamily="49" charset="0"/>
              <a:cs typeface="Derive Unicode" panose="020B0609030204040204" pitchFamily="49" charset="0"/>
            </a:endParaRPr>
          </a:p>
          <a:p>
            <a:r>
              <a:rPr lang="en-US" b="1" dirty="0">
                <a:latin typeface="Derive Unicode" panose="020B0609030204040204" pitchFamily="49" charset="0"/>
                <a:ea typeface="Derive Unicode" panose="020B0609030204040204" pitchFamily="49" charset="0"/>
                <a:cs typeface="Derive Unicode" panose="020B0609030204040204" pitchFamily="49" charset="0"/>
              </a:rPr>
              <a:t> Year =  80 </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Net Price   Harvest (1=Yes,0=N0)  Expected Present Value</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-6               0            1556</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4               0            1556</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14               0            1556</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24               0            1556</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34               0            1556</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44               1            1601</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54               1            1964</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64               1            2327</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74               1            2690</a:t>
            </a:r>
            <a:endParaRPr lang="sv-SE" b="1" dirty="0">
              <a:latin typeface="Derive Unicode" panose="020B0609030204040204" pitchFamily="49" charset="0"/>
              <a:ea typeface="Derive Unicode" panose="020B0609030204040204" pitchFamily="49" charset="0"/>
              <a:cs typeface="Derive Unicode" panose="020B0609030204040204" pitchFamily="49" charset="0"/>
            </a:endParaRPr>
          </a:p>
        </p:txBody>
      </p:sp>
    </p:spTree>
    <p:extLst>
      <p:ext uri="{BB962C8B-B14F-4D97-AF65-F5344CB8AC3E}">
        <p14:creationId xmlns:p14="http://schemas.microsoft.com/office/powerpoint/2010/main" val="3481700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33</a:t>
            </a:fld>
            <a:endParaRPr lang="sv-SE"/>
          </a:p>
        </p:txBody>
      </p:sp>
      <p:sp>
        <p:nvSpPr>
          <p:cNvPr id="3" name="Rektangel 2"/>
          <p:cNvSpPr/>
          <p:nvPr/>
        </p:nvSpPr>
        <p:spPr>
          <a:xfrm>
            <a:off x="579863" y="197346"/>
            <a:ext cx="8564137" cy="6463308"/>
          </a:xfrm>
          <a:prstGeom prst="rect">
            <a:avLst/>
          </a:prstGeom>
        </p:spPr>
        <p:txBody>
          <a:bodyPr wrap="square">
            <a:spAutoFit/>
          </a:bodyPr>
          <a:lstStyle/>
          <a:p>
            <a:r>
              <a:rPr lang="en-US" dirty="0"/>
              <a:t> </a:t>
            </a:r>
            <a:r>
              <a:rPr lang="en-US" b="1" dirty="0">
                <a:latin typeface="Derive Unicode" panose="020B0609030204040204" pitchFamily="49" charset="0"/>
                <a:ea typeface="Derive Unicode" panose="020B0609030204040204" pitchFamily="49" charset="0"/>
                <a:cs typeface="Derive Unicode" panose="020B0609030204040204" pitchFamily="49" charset="0"/>
              </a:rPr>
              <a:t>Year =  85 </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Net Price   Harvest (1=Yes,0=N0)  Expected Present Value</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-4               0            1405</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6               0            1405</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16               0            1405</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26               0            1405</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36               0            1405</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46               1            1514</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56               1            1846</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66               1            2178</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76               1            2509</a:t>
            </a:r>
          </a:p>
          <a:p>
            <a:endParaRPr lang="en-US" b="1" dirty="0">
              <a:latin typeface="Derive Unicode" panose="020B0609030204040204" pitchFamily="49" charset="0"/>
              <a:ea typeface="Derive Unicode" panose="020B0609030204040204" pitchFamily="49" charset="0"/>
              <a:cs typeface="Derive Unicode" panose="020B0609030204040204" pitchFamily="49" charset="0"/>
            </a:endParaRPr>
          </a:p>
          <a:p>
            <a:r>
              <a:rPr lang="en-US" b="1" dirty="0">
                <a:latin typeface="Derive Unicode" panose="020B0609030204040204" pitchFamily="49" charset="0"/>
                <a:ea typeface="Derive Unicode" panose="020B0609030204040204" pitchFamily="49" charset="0"/>
                <a:cs typeface="Derive Unicode" panose="020B0609030204040204" pitchFamily="49" charset="0"/>
              </a:rPr>
              <a:t> Year =  90 </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Net Price   Harvest (1=Yes,0=N0)  Expected Present Value</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-3               0            1232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7               0            1232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17               0            1232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27               0            1232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37               0            1232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47               1            1425</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57               1            1727</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67               1            2030</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77               1            2332</a:t>
            </a:r>
            <a:endParaRPr lang="sv-SE" b="1" dirty="0">
              <a:latin typeface="Derive Unicode" panose="020B0609030204040204" pitchFamily="49" charset="0"/>
              <a:ea typeface="Derive Unicode" panose="020B0609030204040204" pitchFamily="49" charset="0"/>
              <a:cs typeface="Derive Unicode" panose="020B0609030204040204" pitchFamily="49" charset="0"/>
            </a:endParaRPr>
          </a:p>
        </p:txBody>
      </p:sp>
    </p:spTree>
    <p:extLst>
      <p:ext uri="{BB962C8B-B14F-4D97-AF65-F5344CB8AC3E}">
        <p14:creationId xmlns:p14="http://schemas.microsoft.com/office/powerpoint/2010/main" val="3032742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34</a:t>
            </a:fld>
            <a:endParaRPr lang="sv-SE"/>
          </a:p>
        </p:txBody>
      </p:sp>
      <p:sp>
        <p:nvSpPr>
          <p:cNvPr id="3" name="Rektangel 2"/>
          <p:cNvSpPr/>
          <p:nvPr/>
        </p:nvSpPr>
        <p:spPr>
          <a:xfrm>
            <a:off x="312234" y="197346"/>
            <a:ext cx="8831766" cy="6463308"/>
          </a:xfrm>
          <a:prstGeom prst="rect">
            <a:avLst/>
          </a:prstGeom>
        </p:spPr>
        <p:txBody>
          <a:bodyPr wrap="square">
            <a:spAutoFit/>
          </a:bodyPr>
          <a:lstStyle/>
          <a:p>
            <a:r>
              <a:rPr lang="en-US" b="1" dirty="0">
                <a:latin typeface="Derive Unicode" panose="020B0609030204040204" pitchFamily="49" charset="0"/>
                <a:ea typeface="Derive Unicode" panose="020B0609030204040204" pitchFamily="49" charset="0"/>
                <a:cs typeface="Derive Unicode" panose="020B0609030204040204" pitchFamily="49" charset="0"/>
              </a:rPr>
              <a:t> Year =  95 </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Net Price   Harvest (1=Yes,0=N0)  Expected Present Value</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-1               0             998</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9               0             998</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19               0             998</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29               0             998</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39               1            1061</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49               1            1335</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59               1            1610</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69               1            1885</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79               1            2160</a:t>
            </a:r>
          </a:p>
          <a:p>
            <a:endParaRPr lang="en-US" b="1" dirty="0">
              <a:latin typeface="Derive Unicode" panose="020B0609030204040204" pitchFamily="49" charset="0"/>
              <a:ea typeface="Derive Unicode" panose="020B0609030204040204" pitchFamily="49" charset="0"/>
              <a:cs typeface="Derive Unicode" panose="020B0609030204040204" pitchFamily="49" charset="0"/>
            </a:endParaRPr>
          </a:p>
          <a:p>
            <a:r>
              <a:rPr lang="en-US" b="1" dirty="0">
                <a:latin typeface="Derive Unicode" panose="020B0609030204040204" pitchFamily="49" charset="0"/>
                <a:ea typeface="Derive Unicode" panose="020B0609030204040204" pitchFamily="49" charset="0"/>
                <a:cs typeface="Derive Unicode" panose="020B0609030204040204" pitchFamily="49" charset="0"/>
              </a:rPr>
              <a:t> Year =  100 </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Net Price   Harvest (1=Yes,0=N0)  Expected Present Value</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0               1               2</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10               1             251</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20               1             500</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30               1             749</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40               1             998</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50               1            1247</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60               1            1496</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70               1            1745</a:t>
            </a:r>
          </a:p>
          <a:p>
            <a:r>
              <a:rPr lang="en-US" b="1" dirty="0">
                <a:latin typeface="Derive Unicode" panose="020B0609030204040204" pitchFamily="49" charset="0"/>
                <a:ea typeface="Derive Unicode" panose="020B0609030204040204" pitchFamily="49" charset="0"/>
                <a:cs typeface="Derive Unicode" panose="020B0609030204040204" pitchFamily="49" charset="0"/>
              </a:rPr>
              <a:t>              80               1            1994</a:t>
            </a:r>
            <a:endParaRPr lang="sv-SE" b="1" dirty="0">
              <a:latin typeface="Derive Unicode" panose="020B0609030204040204" pitchFamily="49" charset="0"/>
              <a:ea typeface="Derive Unicode" panose="020B0609030204040204" pitchFamily="49" charset="0"/>
              <a:cs typeface="Derive Unicode" panose="020B0609030204040204" pitchFamily="49" charset="0"/>
            </a:endParaRPr>
          </a:p>
        </p:txBody>
      </p:sp>
    </p:spTree>
    <p:extLst>
      <p:ext uri="{BB962C8B-B14F-4D97-AF65-F5344CB8AC3E}">
        <p14:creationId xmlns:p14="http://schemas.microsoft.com/office/powerpoint/2010/main" val="1082051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35</a:t>
            </a:fld>
            <a:endParaRPr lang="sv-SE"/>
          </a:p>
        </p:txBody>
      </p:sp>
    </p:spTree>
    <p:extLst>
      <p:ext uri="{BB962C8B-B14F-4D97-AF65-F5344CB8AC3E}">
        <p14:creationId xmlns:p14="http://schemas.microsoft.com/office/powerpoint/2010/main" val="3376652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36</a:t>
            </a:fld>
            <a:endParaRPr lang="sv-SE"/>
          </a:p>
        </p:txBody>
      </p:sp>
    </p:spTree>
    <p:extLst>
      <p:ext uri="{BB962C8B-B14F-4D97-AF65-F5344CB8AC3E}">
        <p14:creationId xmlns:p14="http://schemas.microsoft.com/office/powerpoint/2010/main" val="2273251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96685" y="348743"/>
            <a:ext cx="10746377" cy="6001643"/>
          </a:xfrm>
          <a:prstGeom prst="rect">
            <a:avLst/>
          </a:prstGeom>
        </p:spPr>
        <p:txBody>
          <a:bodyPr wrap="square">
            <a:spAutoFit/>
          </a:bodyPr>
          <a:lstStyle/>
          <a:p>
            <a:pPr>
              <a:spcAft>
                <a:spcPts val="0"/>
              </a:spcAft>
            </a:pPr>
            <a:r>
              <a:rPr lang="sv-S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Workshop </a:t>
            </a:r>
            <a:r>
              <a:rPr lang="sv-SE" sz="24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References</a:t>
            </a:r>
            <a:endParaRPr lang="sv-S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dirty="0">
                <a:latin typeface="Calibri" panose="020F0502020204030204" pitchFamily="34" charset="0"/>
                <a:ea typeface="Calibri" panose="020F0502020204030204" pitchFamily="34" charset="0"/>
                <a:cs typeface="Times New Roman" panose="02020603050405020304" pitchFamily="18" charset="0"/>
              </a:rPr>
              <a:t>The </a:t>
            </a:r>
            <a:r>
              <a:rPr lang="sv-SE" dirty="0" err="1">
                <a:latin typeface="Calibri" panose="020F0502020204030204" pitchFamily="34" charset="0"/>
                <a:ea typeface="Calibri" panose="020F0502020204030204" pitchFamily="34" charset="0"/>
                <a:cs typeface="Times New Roman" panose="02020603050405020304" pitchFamily="18" charset="0"/>
              </a:rPr>
              <a:t>following</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literature</a:t>
            </a:r>
            <a:r>
              <a:rPr lang="sv-SE" dirty="0">
                <a:latin typeface="Calibri" panose="020F0502020204030204" pitchFamily="34" charset="0"/>
                <a:ea typeface="Calibri" panose="020F0502020204030204" pitchFamily="34" charset="0"/>
                <a:cs typeface="Times New Roman" panose="02020603050405020304" pitchFamily="18" charset="0"/>
              </a:rPr>
              <a:t> and presentations </a:t>
            </a:r>
            <a:r>
              <a:rPr lang="sv-SE" dirty="0" err="1">
                <a:latin typeface="Calibri" panose="020F0502020204030204" pitchFamily="34" charset="0"/>
                <a:ea typeface="Calibri" panose="020F0502020204030204" pitchFamily="34" charset="0"/>
                <a:cs typeface="Times New Roman" panose="02020603050405020304" pitchFamily="18" charset="0"/>
              </a:rPr>
              <a:t>will</a:t>
            </a:r>
            <a:r>
              <a:rPr lang="sv-SE" dirty="0">
                <a:latin typeface="Calibri" panose="020F0502020204030204" pitchFamily="34" charset="0"/>
                <a:ea typeface="Calibri" panose="020F0502020204030204" pitchFamily="34" charset="0"/>
                <a:cs typeface="Times New Roman" panose="02020603050405020304" pitchFamily="18" charset="0"/>
              </a:rPr>
              <a:t> be </a:t>
            </a:r>
            <a:r>
              <a:rPr lang="sv-SE" dirty="0" err="1">
                <a:latin typeface="Calibri" panose="020F0502020204030204" pitchFamily="34" charset="0"/>
                <a:ea typeface="Calibri" panose="020F0502020204030204" pitchFamily="34" charset="0"/>
                <a:cs typeface="Times New Roman" panose="02020603050405020304" pitchFamily="18" charset="0"/>
              </a:rPr>
              <a:t>used</a:t>
            </a:r>
            <a:r>
              <a:rPr lang="sv-SE" dirty="0">
                <a:latin typeface="Calibri" panose="020F0502020204030204" pitchFamily="34" charset="0"/>
                <a:ea typeface="Calibri" panose="020F0502020204030204" pitchFamily="34" charset="0"/>
                <a:cs typeface="Times New Roman" panose="02020603050405020304" pitchFamily="18" charset="0"/>
              </a:rPr>
              <a:t> as </a:t>
            </a:r>
            <a:r>
              <a:rPr lang="sv-SE" dirty="0" err="1">
                <a:latin typeface="Calibri" panose="020F0502020204030204" pitchFamily="34" charset="0"/>
                <a:ea typeface="Calibri" panose="020F0502020204030204" pitchFamily="34" charset="0"/>
                <a:cs typeface="Times New Roman" panose="02020603050405020304" pitchFamily="18" charset="0"/>
              </a:rPr>
              <a:t>background</a:t>
            </a:r>
            <a:r>
              <a:rPr lang="sv-SE" dirty="0">
                <a:latin typeface="Calibri" panose="020F0502020204030204" pitchFamily="34" charset="0"/>
                <a:ea typeface="Calibri" panose="020F0502020204030204" pitchFamily="34" charset="0"/>
                <a:cs typeface="Times New Roman" panose="02020603050405020304" pitchFamily="18" charset="0"/>
              </a:rPr>
              <a:t> to the workshop sessions. In the </a:t>
            </a:r>
            <a:r>
              <a:rPr lang="sv-SE" dirty="0" err="1">
                <a:latin typeface="Calibri" panose="020F0502020204030204" pitchFamily="34" charset="0"/>
                <a:ea typeface="Calibri" panose="020F0502020204030204" pitchFamily="34" charset="0"/>
                <a:cs typeface="Times New Roman" panose="02020603050405020304" pitchFamily="18" charset="0"/>
              </a:rPr>
              <a:t>schedule</a:t>
            </a:r>
            <a:r>
              <a:rPr lang="sv-SE" dirty="0">
                <a:latin typeface="Calibri" panose="020F0502020204030204" pitchFamily="34" charset="0"/>
                <a:ea typeface="Calibri" panose="020F0502020204030204" pitchFamily="34" charset="0"/>
                <a:cs typeface="Times New Roman" panose="02020603050405020304" pitchFamily="18" charset="0"/>
              </a:rPr>
              <a:t>, the </a:t>
            </a:r>
            <a:r>
              <a:rPr lang="sv-SE" dirty="0" err="1">
                <a:latin typeface="Calibri" panose="020F0502020204030204" pitchFamily="34" charset="0"/>
                <a:ea typeface="Calibri" panose="020F0502020204030204" pitchFamily="34" charset="0"/>
                <a:cs typeface="Times New Roman" panose="02020603050405020304" pitchFamily="18" charset="0"/>
              </a:rPr>
              <a:t>references</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relevance</a:t>
            </a:r>
            <a:r>
              <a:rPr lang="sv-SE" dirty="0">
                <a:latin typeface="Calibri" panose="020F0502020204030204" pitchFamily="34" charset="0"/>
                <a:ea typeface="Calibri" panose="020F0502020204030204" pitchFamily="34" charset="0"/>
                <a:cs typeface="Times New Roman" panose="02020603050405020304" pitchFamily="18" charset="0"/>
              </a:rPr>
              <a:t> to </a:t>
            </a:r>
            <a:r>
              <a:rPr lang="sv-SE" dirty="0" err="1">
                <a:latin typeface="Calibri" panose="020F0502020204030204" pitchFamily="34" charset="0"/>
                <a:ea typeface="Calibri" panose="020F0502020204030204" pitchFamily="34" charset="0"/>
                <a:cs typeface="Times New Roman" panose="02020603050405020304" pitchFamily="18" charset="0"/>
              </a:rPr>
              <a:t>each</a:t>
            </a:r>
            <a:r>
              <a:rPr lang="sv-SE" dirty="0">
                <a:latin typeface="Calibri" panose="020F0502020204030204" pitchFamily="34" charset="0"/>
                <a:ea typeface="Calibri" panose="020F0502020204030204" pitchFamily="34" charset="0"/>
                <a:cs typeface="Times New Roman" panose="02020603050405020304" pitchFamily="18" charset="0"/>
              </a:rPr>
              <a:t> session </a:t>
            </a:r>
            <a:r>
              <a:rPr lang="sv-SE" dirty="0" err="1">
                <a:latin typeface="Calibri" panose="020F0502020204030204" pitchFamily="34" charset="0"/>
                <a:ea typeface="Calibri" panose="020F0502020204030204" pitchFamily="34" charset="0"/>
                <a:cs typeface="Times New Roman" panose="02020603050405020304" pitchFamily="18" charset="0"/>
              </a:rPr>
              <a:t>are</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printed</a:t>
            </a:r>
            <a:r>
              <a:rPr lang="sv-SE" dirty="0">
                <a:latin typeface="Calibri" panose="020F0502020204030204" pitchFamily="34" charset="0"/>
                <a:ea typeface="Calibri" panose="020F0502020204030204" pitchFamily="34" charset="0"/>
                <a:cs typeface="Times New Roman" panose="02020603050405020304" pitchFamily="18" charset="0"/>
              </a:rPr>
              <a:t>.</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i="1" dirty="0">
                <a:latin typeface="Calibri" panose="020F0502020204030204" pitchFamily="34" charset="0"/>
                <a:ea typeface="Calibri" panose="020F0502020204030204" pitchFamily="34" charset="0"/>
                <a:cs typeface="Times New Roman" panose="02020603050405020304" pitchFamily="18" charset="0"/>
              </a:rPr>
              <a:t> </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dirty="0">
                <a:latin typeface="Calibri" panose="020F0502020204030204" pitchFamily="34" charset="0"/>
                <a:ea typeface="Calibri" panose="020F0502020204030204" pitchFamily="34" charset="0"/>
                <a:cs typeface="Times New Roman" panose="02020603050405020304" pitchFamily="18" charset="0"/>
              </a:rPr>
              <a:t>[1]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extraction</a:t>
            </a:r>
            <a:r>
              <a:rPr lang="sv-SE" b="1" dirty="0">
                <a:latin typeface="Calibri" panose="020F0502020204030204" pitchFamily="34" charset="0"/>
                <a:ea typeface="Calibri" panose="020F0502020204030204" pitchFamily="34" charset="0"/>
                <a:cs typeface="Times New Roman" panose="02020603050405020304" pitchFamily="18" charset="0"/>
              </a:rPr>
              <a:t> under risk</a:t>
            </a:r>
            <a:r>
              <a:rPr lang="sv-SE" dirty="0">
                <a:latin typeface="Calibri" panose="020F0502020204030204" pitchFamily="34" charset="0"/>
                <a:ea typeface="Calibri" panose="020F0502020204030204" pitchFamily="34" charset="0"/>
                <a:cs typeface="Times New Roman" panose="02020603050405020304" pitchFamily="18" charset="0"/>
              </a:rPr>
              <a:t>, IIASA, International </a:t>
            </a:r>
            <a:r>
              <a:rPr lang="sv-SE" dirty="0" err="1">
                <a:latin typeface="Calibri" panose="020F0502020204030204" pitchFamily="34" charset="0"/>
                <a:ea typeface="Calibri" panose="020F0502020204030204" pitchFamily="34" charset="0"/>
                <a:cs typeface="Times New Roman" panose="02020603050405020304" pitchFamily="18" charset="0"/>
              </a:rPr>
              <a:t>Institute</a:t>
            </a:r>
            <a:r>
              <a:rPr lang="sv-SE" dirty="0">
                <a:latin typeface="Calibri" panose="020F0502020204030204" pitchFamily="34" charset="0"/>
                <a:ea typeface="Calibri" panose="020F0502020204030204" pitchFamily="34" charset="0"/>
                <a:cs typeface="Times New Roman" panose="02020603050405020304" pitchFamily="18" charset="0"/>
              </a:rPr>
              <a:t> for </a:t>
            </a:r>
            <a:r>
              <a:rPr lang="sv-SE" dirty="0" err="1">
                <a:latin typeface="Calibri" panose="020F0502020204030204" pitchFamily="34" charset="0"/>
                <a:ea typeface="Calibri" panose="020F0502020204030204" pitchFamily="34" charset="0"/>
                <a:cs typeface="Times New Roman" panose="02020603050405020304" pitchFamily="18" charset="0"/>
              </a:rPr>
              <a:t>Applied</a:t>
            </a:r>
            <a:r>
              <a:rPr lang="sv-SE" dirty="0">
                <a:latin typeface="Calibri" panose="020F0502020204030204" pitchFamily="34" charset="0"/>
                <a:ea typeface="Calibri" panose="020F0502020204030204" pitchFamily="34" charset="0"/>
                <a:cs typeface="Times New Roman" panose="02020603050405020304" pitchFamily="18" charset="0"/>
              </a:rPr>
              <a:t> Systems </a:t>
            </a:r>
            <a:r>
              <a:rPr lang="sv-SE" dirty="0" err="1">
                <a:latin typeface="Calibri" panose="020F0502020204030204" pitchFamily="34" charset="0"/>
                <a:ea typeface="Calibri" panose="020F0502020204030204" pitchFamily="34" charset="0"/>
                <a:cs typeface="Times New Roman" panose="02020603050405020304" pitchFamily="18" charset="0"/>
              </a:rPr>
              <a:t>Analysis</a:t>
            </a:r>
            <a:r>
              <a:rPr lang="sv-SE" dirty="0">
                <a:latin typeface="Calibri" panose="020F0502020204030204" pitchFamily="34" charset="0"/>
                <a:ea typeface="Calibri" panose="020F0502020204030204" pitchFamily="34" charset="0"/>
                <a:cs typeface="Times New Roman" panose="02020603050405020304" pitchFamily="18" charset="0"/>
              </a:rPr>
              <a:t>, Systems and </a:t>
            </a:r>
            <a:r>
              <a:rPr lang="sv-SE" dirty="0" err="1">
                <a:latin typeface="Calibri" panose="020F0502020204030204" pitchFamily="34" charset="0"/>
                <a:ea typeface="Calibri" panose="020F0502020204030204" pitchFamily="34" charset="0"/>
                <a:cs typeface="Times New Roman" panose="02020603050405020304" pitchFamily="18" charset="0"/>
              </a:rPr>
              <a:t>Decisions</a:t>
            </a:r>
            <a:r>
              <a:rPr lang="sv-SE" dirty="0">
                <a:latin typeface="Calibri" panose="020F0502020204030204" pitchFamily="34" charset="0"/>
                <a:ea typeface="Calibri" panose="020F0502020204030204" pitchFamily="34" charset="0"/>
                <a:cs typeface="Times New Roman" panose="02020603050405020304" pitchFamily="18" charset="0"/>
              </a:rPr>
              <a:t> Sciences, WP-86-16, </a:t>
            </a:r>
            <a:r>
              <a:rPr lang="sv-SE" dirty="0" err="1">
                <a:latin typeface="Calibri" panose="020F0502020204030204" pitchFamily="34" charset="0"/>
                <a:ea typeface="Calibri" panose="020F0502020204030204" pitchFamily="34" charset="0"/>
                <a:cs typeface="Times New Roman" panose="02020603050405020304" pitchFamily="18" charset="0"/>
              </a:rPr>
              <a:t>March</a:t>
            </a:r>
            <a:r>
              <a:rPr lang="sv-SE" dirty="0">
                <a:latin typeface="Calibri" panose="020F0502020204030204" pitchFamily="34" charset="0"/>
                <a:ea typeface="Calibri" panose="020F0502020204030204" pitchFamily="34" charset="0"/>
                <a:cs typeface="Times New Roman" panose="02020603050405020304" pitchFamily="18" charset="0"/>
              </a:rPr>
              <a:t> 1986 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http://www.iiasa.ac.at/Admin/PUB/Documents/WP-86-016.pdf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http://www.lohmander.com/WP-86-016.pdf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[2]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Pulse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extraction</a:t>
            </a:r>
            <a:r>
              <a:rPr lang="sv-SE" b="1" dirty="0">
                <a:latin typeface="Calibri" panose="020F0502020204030204" pitchFamily="34" charset="0"/>
                <a:ea typeface="Calibri" panose="020F0502020204030204" pitchFamily="34" charset="0"/>
                <a:cs typeface="Times New Roman" panose="02020603050405020304" pitchFamily="18" charset="0"/>
              </a:rPr>
              <a:t> under risk and a </a:t>
            </a:r>
            <a:r>
              <a:rPr lang="sv-SE" b="1" dirty="0" err="1">
                <a:latin typeface="Calibri" panose="020F0502020204030204" pitchFamily="34" charset="0"/>
                <a:ea typeface="Calibri" panose="020F0502020204030204" pitchFamily="34" charset="0"/>
                <a:cs typeface="Times New Roman" panose="02020603050405020304" pitchFamily="18" charset="0"/>
              </a:rPr>
              <a:t>numerical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forestry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application</a:t>
            </a:r>
            <a:r>
              <a:rPr lang="sv-SE" dirty="0">
                <a:latin typeface="Calibri" panose="020F0502020204030204" pitchFamily="34" charset="0"/>
                <a:ea typeface="Calibri" panose="020F0502020204030204" pitchFamily="34" charset="0"/>
                <a:cs typeface="Times New Roman" panose="02020603050405020304" pitchFamily="18" charset="0"/>
              </a:rPr>
              <a:t>, IIASA, International </a:t>
            </a:r>
            <a:r>
              <a:rPr lang="sv-SE" dirty="0" err="1">
                <a:latin typeface="Calibri" panose="020F0502020204030204" pitchFamily="34" charset="0"/>
                <a:ea typeface="Calibri" panose="020F0502020204030204" pitchFamily="34" charset="0"/>
                <a:cs typeface="Times New Roman" panose="02020603050405020304" pitchFamily="18" charset="0"/>
              </a:rPr>
              <a:t>Institute</a:t>
            </a:r>
            <a:r>
              <a:rPr lang="sv-SE" dirty="0">
                <a:latin typeface="Calibri" panose="020F0502020204030204" pitchFamily="34" charset="0"/>
                <a:ea typeface="Calibri" panose="020F0502020204030204" pitchFamily="34" charset="0"/>
                <a:cs typeface="Times New Roman" panose="02020603050405020304" pitchFamily="18" charset="0"/>
              </a:rPr>
              <a:t> for </a:t>
            </a:r>
            <a:r>
              <a:rPr lang="sv-SE" dirty="0" err="1">
                <a:latin typeface="Calibri" panose="020F0502020204030204" pitchFamily="34" charset="0"/>
                <a:ea typeface="Calibri" panose="020F0502020204030204" pitchFamily="34" charset="0"/>
                <a:cs typeface="Times New Roman" panose="02020603050405020304" pitchFamily="18" charset="0"/>
              </a:rPr>
              <a:t>Applied</a:t>
            </a:r>
            <a:r>
              <a:rPr lang="sv-SE" dirty="0">
                <a:latin typeface="Calibri" panose="020F0502020204030204" pitchFamily="34" charset="0"/>
                <a:ea typeface="Calibri" panose="020F0502020204030204" pitchFamily="34" charset="0"/>
                <a:cs typeface="Times New Roman" panose="02020603050405020304" pitchFamily="18" charset="0"/>
              </a:rPr>
              <a:t> Systems </a:t>
            </a:r>
            <a:r>
              <a:rPr lang="sv-SE" dirty="0" err="1">
                <a:latin typeface="Calibri" panose="020F0502020204030204" pitchFamily="34" charset="0"/>
                <a:ea typeface="Calibri" panose="020F0502020204030204" pitchFamily="34" charset="0"/>
                <a:cs typeface="Times New Roman" panose="02020603050405020304" pitchFamily="18" charset="0"/>
              </a:rPr>
              <a:t>Analysis</a:t>
            </a:r>
            <a:r>
              <a:rPr lang="sv-SE" dirty="0">
                <a:latin typeface="Calibri" panose="020F0502020204030204" pitchFamily="34" charset="0"/>
                <a:ea typeface="Calibri" panose="020F0502020204030204" pitchFamily="34" charset="0"/>
                <a:cs typeface="Times New Roman" panose="02020603050405020304" pitchFamily="18" charset="0"/>
              </a:rPr>
              <a:t>, Systems and </a:t>
            </a:r>
            <a:r>
              <a:rPr lang="sv-SE" dirty="0" err="1">
                <a:latin typeface="Calibri" panose="020F0502020204030204" pitchFamily="34" charset="0"/>
                <a:ea typeface="Calibri" panose="020F0502020204030204" pitchFamily="34" charset="0"/>
                <a:cs typeface="Times New Roman" panose="02020603050405020304" pitchFamily="18" charset="0"/>
              </a:rPr>
              <a:t>Decisions</a:t>
            </a:r>
            <a:r>
              <a:rPr lang="sv-SE" dirty="0">
                <a:latin typeface="Calibri" panose="020F0502020204030204" pitchFamily="34" charset="0"/>
                <a:ea typeface="Calibri" panose="020F0502020204030204" pitchFamily="34" charset="0"/>
                <a:cs typeface="Times New Roman" panose="02020603050405020304" pitchFamily="18" charset="0"/>
              </a:rPr>
              <a:t> Sciences, WP-87-49, June 1987</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http://www.iiasa.ac.at/Admin/PUB/Documents/WP-87-049.pdf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http://www.lohmander.com/WP-87-049.pdf</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dirty="0">
                <a:latin typeface="Calibri" panose="020F0502020204030204" pitchFamily="34" charset="0"/>
                <a:ea typeface="Calibri" panose="020F0502020204030204" pitchFamily="34" charset="0"/>
                <a:cs typeface="Times New Roman" panose="02020603050405020304" pitchFamily="18" charset="0"/>
              </a:rPr>
              <a:t> </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dirty="0">
                <a:latin typeface="Calibri" panose="020F0502020204030204" pitchFamily="34" charset="0"/>
                <a:ea typeface="Calibri" panose="020F0502020204030204" pitchFamily="34" charset="0"/>
                <a:cs typeface="Times New Roman" panose="02020603050405020304" pitchFamily="18" charset="0"/>
              </a:rPr>
              <a:t>[3]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extraction</a:t>
            </a:r>
            <a:r>
              <a:rPr lang="sv-SE" b="1" dirty="0">
                <a:latin typeface="Calibri" panose="020F0502020204030204" pitchFamily="34" charset="0"/>
                <a:ea typeface="Calibri" panose="020F0502020204030204" pitchFamily="34" charset="0"/>
                <a:cs typeface="Times New Roman" panose="02020603050405020304" pitchFamily="18" charset="0"/>
              </a:rPr>
              <a:t> under risk</a:t>
            </a:r>
            <a:r>
              <a:rPr lang="sv-SE" dirty="0">
                <a:latin typeface="Calibri" panose="020F0502020204030204" pitchFamily="34" charset="0"/>
                <a:ea typeface="Calibri" panose="020F0502020204030204" pitchFamily="34" charset="0"/>
                <a:cs typeface="Times New Roman" panose="02020603050405020304" pitchFamily="18" charset="0"/>
              </a:rPr>
              <a:t>, SYSTEMS ANALYSIS - MODELLING - SIMULATION, Vol. 5, No. 2, 131-151, 1988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http://www.Lohmander.com/PL_SAMS_5_2_1988.pdf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[4]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Pulse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extraction</a:t>
            </a:r>
            <a:r>
              <a:rPr lang="sv-SE" b="1" dirty="0">
                <a:latin typeface="Calibri" panose="020F0502020204030204" pitchFamily="34" charset="0"/>
                <a:ea typeface="Calibri" panose="020F0502020204030204" pitchFamily="34" charset="0"/>
                <a:cs typeface="Times New Roman" panose="02020603050405020304" pitchFamily="18" charset="0"/>
              </a:rPr>
              <a:t> under risk and a </a:t>
            </a:r>
            <a:r>
              <a:rPr lang="sv-SE" b="1" dirty="0" err="1">
                <a:latin typeface="Calibri" panose="020F0502020204030204" pitchFamily="34" charset="0"/>
                <a:ea typeface="Calibri" panose="020F0502020204030204" pitchFamily="34" charset="0"/>
                <a:cs typeface="Times New Roman" panose="02020603050405020304" pitchFamily="18" charset="0"/>
              </a:rPr>
              <a:t>numerical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forestry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application</a:t>
            </a:r>
            <a:r>
              <a:rPr lang="sv-SE" dirty="0">
                <a:latin typeface="Calibri" panose="020F0502020204030204" pitchFamily="34" charset="0"/>
                <a:ea typeface="Calibri" panose="020F0502020204030204" pitchFamily="34" charset="0"/>
                <a:cs typeface="Times New Roman" panose="02020603050405020304" pitchFamily="18" charset="0"/>
              </a:rPr>
              <a:t>, SYSTEMS ANALYSIS -MODELLING - SIMULATION, Vol. 5, No. 4, 339-354, 1988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http://www.Lohmander.com/PL_SAMS_5_4_1988.pdf</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85111A96-47C8-494A-B243-62058D04ED01}" type="slidenum">
              <a:rPr lang="sv-SE" smtClean="0"/>
              <a:t>37</a:t>
            </a:fld>
            <a:endParaRPr lang="sv-SE"/>
          </a:p>
        </p:txBody>
      </p:sp>
    </p:spTree>
    <p:extLst>
      <p:ext uri="{BB962C8B-B14F-4D97-AF65-F5344CB8AC3E}">
        <p14:creationId xmlns:p14="http://schemas.microsoft.com/office/powerpoint/2010/main" val="1212571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722811" y="1140426"/>
            <a:ext cx="10911840" cy="4822730"/>
          </a:xfrm>
          <a:prstGeom prst="rect">
            <a:avLst/>
          </a:prstGeom>
        </p:spPr>
        <p:txBody>
          <a:bodyPr wrap="square">
            <a:spAutoFit/>
          </a:bodyPr>
          <a:lstStyle/>
          <a:p>
            <a:pPr>
              <a:spcAft>
                <a:spcPts val="0"/>
              </a:spcAft>
            </a:pPr>
            <a:r>
              <a:rPr lang="sv-SE" dirty="0">
                <a:latin typeface="Calibri" panose="020F0502020204030204" pitchFamily="34" charset="0"/>
                <a:ea typeface="Calibri" panose="020F0502020204030204" pitchFamily="34" charset="0"/>
                <a:cs typeface="Times New Roman" panose="02020603050405020304" pitchFamily="18" charset="0"/>
              </a:rPr>
              <a:t>[5]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harvesting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a </a:t>
            </a:r>
            <a:r>
              <a:rPr lang="sv-SE" b="1" dirty="0" err="1">
                <a:latin typeface="Calibri" panose="020F0502020204030204" pitchFamily="34" charset="0"/>
                <a:ea typeface="Calibri" panose="020F0502020204030204" pitchFamily="34" charset="0"/>
                <a:cs typeface="Times New Roman" panose="02020603050405020304" pitchFamily="18" charset="0"/>
              </a:rPr>
              <a:t>nonlinear</a:t>
            </a:r>
            <a:r>
              <a:rPr lang="sv-SE" b="1" dirty="0">
                <a:latin typeface="Calibri" panose="020F0502020204030204" pitchFamily="34" charset="0"/>
                <a:ea typeface="Calibri" panose="020F0502020204030204" pitchFamily="34" charset="0"/>
                <a:cs typeface="Times New Roman" panose="02020603050405020304" pitchFamily="18" charset="0"/>
              </a:rPr>
              <a:t> stock </a:t>
            </a:r>
            <a:r>
              <a:rPr lang="sv-SE" b="1" dirty="0" err="1">
                <a:latin typeface="Calibri" panose="020F0502020204030204" pitchFamily="34" charset="0"/>
                <a:ea typeface="Calibri" panose="020F0502020204030204" pitchFamily="34" charset="0"/>
                <a:cs typeface="Times New Roman" panose="02020603050405020304" pitchFamily="18" charset="0"/>
              </a:rPr>
              <a:t>dependent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growth</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function</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prices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Optimization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the adaptive stock </a:t>
            </a:r>
            <a:r>
              <a:rPr lang="sv-SE" b="1" dirty="0" err="1">
                <a:latin typeface="Calibri" panose="020F0502020204030204" pitchFamily="34" charset="0"/>
                <a:ea typeface="Calibri" panose="020F0502020204030204" pitchFamily="34" charset="0"/>
                <a:cs typeface="Times New Roman" panose="02020603050405020304" pitchFamily="18" charset="0"/>
              </a:rPr>
              <a:t>control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function</a:t>
            </a:r>
            <a:r>
              <a:rPr lang="sv-SE" b="1" dirty="0">
                <a:latin typeface="Calibri" panose="020F0502020204030204" pitchFamily="34" charset="0"/>
                <a:ea typeface="Calibri" panose="020F0502020204030204" pitchFamily="34" charset="0"/>
                <a:cs typeface="Times New Roman" panose="02020603050405020304" pitchFamily="18" charset="0"/>
              </a:rPr>
              <a:t> via a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quasi</a:t>
            </a:r>
            <a:r>
              <a:rPr lang="sv-SE" b="1" dirty="0">
                <a:latin typeface="Calibri" panose="020F0502020204030204" pitchFamily="34" charset="0"/>
                <a:ea typeface="Calibri" panose="020F0502020204030204" pitchFamily="34" charset="0"/>
                <a:cs typeface="Times New Roman" panose="02020603050405020304" pitchFamily="18" charset="0"/>
              </a:rPr>
              <a:t>-gradient </a:t>
            </a:r>
            <a:r>
              <a:rPr lang="sv-SE" b="1" dirty="0" err="1">
                <a:latin typeface="Calibri" panose="020F0502020204030204" pitchFamily="34" charset="0"/>
                <a:ea typeface="Calibri" panose="020F0502020204030204" pitchFamily="34" charset="0"/>
                <a:cs typeface="Times New Roman" panose="02020603050405020304" pitchFamily="18" charset="0"/>
              </a:rPr>
              <a:t>method</a:t>
            </a:r>
            <a:r>
              <a:rPr lang="sv-SE" dirty="0">
                <a:latin typeface="Calibri" panose="020F0502020204030204" pitchFamily="34" charset="0"/>
                <a:ea typeface="Calibri" panose="020F0502020204030204" pitchFamily="34" charset="0"/>
                <a:cs typeface="Times New Roman" panose="02020603050405020304" pitchFamily="18" charset="0"/>
              </a:rPr>
              <a:t>, Swedish University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Agricultural Sciences, Dept.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Forest </a:t>
            </a:r>
            <a:r>
              <a:rPr lang="sv-SE" dirty="0" err="1">
                <a:latin typeface="Calibri" panose="020F0502020204030204" pitchFamily="34" charset="0"/>
                <a:ea typeface="Calibri" panose="020F0502020204030204" pitchFamily="34" charset="0"/>
                <a:cs typeface="Times New Roman" panose="02020603050405020304" pitchFamily="18" charset="0"/>
              </a:rPr>
              <a:t>Economics</a:t>
            </a:r>
            <a:r>
              <a:rPr lang="sv-SE" dirty="0">
                <a:latin typeface="Calibri" panose="020F0502020204030204" pitchFamily="34" charset="0"/>
                <a:ea typeface="Calibri" panose="020F0502020204030204" pitchFamily="34" charset="0"/>
                <a:cs typeface="Times New Roman" panose="02020603050405020304" pitchFamily="18" charset="0"/>
              </a:rPr>
              <a:t>, No. 144, 1992</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http://www.Lohmander.com/Lohmander_R144_1992.pdf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[6]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harvesting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a </a:t>
            </a:r>
            <a:r>
              <a:rPr lang="sv-SE" b="1" dirty="0" err="1">
                <a:latin typeface="Calibri" panose="020F0502020204030204" pitchFamily="34" charset="0"/>
                <a:ea typeface="Calibri" panose="020F0502020204030204" pitchFamily="34" charset="0"/>
                <a:cs typeface="Times New Roman" panose="02020603050405020304" pitchFamily="18" charset="0"/>
              </a:rPr>
              <a:t>nonlinear</a:t>
            </a:r>
            <a:r>
              <a:rPr lang="sv-SE" b="1" dirty="0">
                <a:latin typeface="Calibri" panose="020F0502020204030204" pitchFamily="34" charset="0"/>
                <a:ea typeface="Calibri" panose="020F0502020204030204" pitchFamily="34" charset="0"/>
                <a:cs typeface="Times New Roman" panose="02020603050405020304" pitchFamily="18" charset="0"/>
              </a:rPr>
              <a:t> stock </a:t>
            </a:r>
            <a:r>
              <a:rPr lang="sv-SE" b="1" dirty="0" err="1">
                <a:latin typeface="Calibri" panose="020F0502020204030204" pitchFamily="34" charset="0"/>
                <a:ea typeface="Calibri" panose="020F0502020204030204" pitchFamily="34" charset="0"/>
                <a:cs typeface="Times New Roman" panose="02020603050405020304" pitchFamily="18" charset="0"/>
              </a:rPr>
              <a:t>dependent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growth</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function</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prices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Optimization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the adaptive stock </a:t>
            </a:r>
            <a:r>
              <a:rPr lang="sv-SE" b="1" dirty="0" err="1">
                <a:latin typeface="Calibri" panose="020F0502020204030204" pitchFamily="34" charset="0"/>
                <a:ea typeface="Calibri" panose="020F0502020204030204" pitchFamily="34" charset="0"/>
                <a:cs typeface="Times New Roman" panose="02020603050405020304" pitchFamily="18" charset="0"/>
              </a:rPr>
              <a:t>control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function</a:t>
            </a:r>
            <a:r>
              <a:rPr lang="sv-SE" b="1" dirty="0">
                <a:latin typeface="Calibri" panose="020F0502020204030204" pitchFamily="34" charset="0"/>
                <a:ea typeface="Calibri" panose="020F0502020204030204" pitchFamily="34" charset="0"/>
                <a:cs typeface="Times New Roman" panose="02020603050405020304" pitchFamily="18" charset="0"/>
              </a:rPr>
              <a:t> via a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quasi</a:t>
            </a:r>
            <a:r>
              <a:rPr lang="sv-SE" b="1" dirty="0">
                <a:latin typeface="Calibri" panose="020F0502020204030204" pitchFamily="34" charset="0"/>
                <a:ea typeface="Calibri" panose="020F0502020204030204" pitchFamily="34" charset="0"/>
                <a:cs typeface="Times New Roman" panose="02020603050405020304" pitchFamily="18" charset="0"/>
              </a:rPr>
              <a:t>-gradient </a:t>
            </a:r>
            <a:r>
              <a:rPr lang="sv-SE" b="1" dirty="0" err="1">
                <a:latin typeface="Calibri" panose="020F0502020204030204" pitchFamily="34" charset="0"/>
                <a:ea typeface="Calibri" panose="020F0502020204030204" pitchFamily="34" charset="0"/>
                <a:cs typeface="Times New Roman" panose="02020603050405020304" pitchFamily="18" charset="0"/>
              </a:rPr>
              <a:t>method</a:t>
            </a:r>
            <a:r>
              <a:rPr lang="sv-SE" dirty="0">
                <a:latin typeface="Calibri" panose="020F0502020204030204" pitchFamily="34" charset="0"/>
                <a:ea typeface="Calibri" panose="020F0502020204030204" pitchFamily="34" charset="0"/>
                <a:cs typeface="Times New Roman" panose="02020603050405020304" pitchFamily="18" charset="0"/>
              </a:rPr>
              <a:t>, in: Hagner, M. (editor), </a:t>
            </a:r>
            <a:r>
              <a:rPr lang="sv-SE" dirty="0" err="1">
                <a:latin typeface="Calibri" panose="020F0502020204030204" pitchFamily="34" charset="0"/>
                <a:ea typeface="Calibri" panose="020F0502020204030204" pitchFamily="34" charset="0"/>
                <a:cs typeface="Times New Roman" panose="02020603050405020304" pitchFamily="18" charset="0"/>
              </a:rPr>
              <a:t>Silvicultural</a:t>
            </a:r>
            <a:r>
              <a:rPr lang="sv-SE" dirty="0">
                <a:latin typeface="Calibri" panose="020F0502020204030204" pitchFamily="34" charset="0"/>
                <a:ea typeface="Calibri" panose="020F0502020204030204" pitchFamily="34" charset="0"/>
                <a:cs typeface="Times New Roman" panose="02020603050405020304" pitchFamily="18" charset="0"/>
              </a:rPr>
              <a:t> Alternatives, </a:t>
            </a:r>
            <a:r>
              <a:rPr lang="sv-SE" dirty="0" err="1">
                <a:latin typeface="Calibri" panose="020F0502020204030204" pitchFamily="34" charset="0"/>
                <a:ea typeface="Calibri" panose="020F0502020204030204" pitchFamily="34" charset="0"/>
                <a:cs typeface="Times New Roman" panose="02020603050405020304" pitchFamily="18" charset="0"/>
              </a:rPr>
              <a:t>Proceedings</a:t>
            </a:r>
            <a:r>
              <a:rPr lang="sv-SE" dirty="0">
                <a:latin typeface="Calibri" panose="020F0502020204030204" pitchFamily="34" charset="0"/>
                <a:ea typeface="Calibri" panose="020F0502020204030204" pitchFamily="34" charset="0"/>
                <a:cs typeface="Times New Roman" panose="02020603050405020304" pitchFamily="18" charset="0"/>
              </a:rPr>
              <a:t> from an </a:t>
            </a:r>
            <a:r>
              <a:rPr lang="sv-SE" dirty="0" err="1">
                <a:latin typeface="Calibri" panose="020F0502020204030204" pitchFamily="34" charset="0"/>
                <a:ea typeface="Calibri" panose="020F0502020204030204" pitchFamily="34" charset="0"/>
                <a:cs typeface="Times New Roman" panose="02020603050405020304" pitchFamily="18" charset="0"/>
              </a:rPr>
              <a:t>internordic</a:t>
            </a:r>
            <a:r>
              <a:rPr lang="sv-SE" dirty="0">
                <a:latin typeface="Calibri" panose="020F0502020204030204" pitchFamily="34" charset="0"/>
                <a:ea typeface="Calibri" panose="020F0502020204030204" pitchFamily="34" charset="0"/>
                <a:cs typeface="Times New Roman" panose="02020603050405020304" pitchFamily="18" charset="0"/>
              </a:rPr>
              <a:t> workshop, June 22-25, 1992, Swedish University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Agricultural Sciences, Dept.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Silviculture</a:t>
            </a:r>
            <a:r>
              <a:rPr lang="sv-SE" dirty="0">
                <a:latin typeface="Calibri" panose="020F0502020204030204" pitchFamily="34" charset="0"/>
                <a:ea typeface="Calibri" panose="020F0502020204030204" pitchFamily="34" charset="0"/>
                <a:cs typeface="Times New Roman" panose="02020603050405020304" pitchFamily="18" charset="0"/>
              </a:rPr>
              <a:t>, No. 35, 198-214, 1992</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http://www.Lohmander.com/Lohmander_SilvAlt_1992.pdf</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dirty="0">
                <a:latin typeface="Calibri" panose="020F0502020204030204" pitchFamily="34" charset="0"/>
                <a:ea typeface="Calibri" panose="020F0502020204030204" pitchFamily="34" charset="0"/>
                <a:cs typeface="Times New Roman" panose="02020603050405020304" pitchFamily="18" charset="0"/>
              </a:rPr>
              <a:t> </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[7] </a:t>
            </a:r>
            <a:r>
              <a:rPr lang="sv-SE" sz="1600" dirty="0" err="1">
                <a:latin typeface="Calibri" panose="020F0502020204030204" pitchFamily="34" charset="0"/>
                <a:ea typeface="Calibri" panose="020F0502020204030204" pitchFamily="34" charset="0"/>
                <a:cs typeface="Times New Roman" panose="02020603050405020304" pitchFamily="18" charset="0"/>
              </a:rPr>
              <a:t>Lohmander</a:t>
            </a:r>
            <a:r>
              <a:rPr lang="sv-SE" sz="1600" dirty="0">
                <a:latin typeface="Calibri" panose="020F0502020204030204" pitchFamily="34" charset="0"/>
                <a:ea typeface="Calibri" panose="020F0502020204030204" pitchFamily="34" charset="0"/>
                <a:cs typeface="Times New Roman" panose="02020603050405020304" pitchFamily="18" charset="0"/>
              </a:rPr>
              <a:t>, P., </a:t>
            </a:r>
            <a:r>
              <a:rPr lang="sv-SE" sz="1600" b="1" dirty="0">
                <a:latin typeface="Calibri" panose="020F0502020204030204" pitchFamily="34" charset="0"/>
                <a:ea typeface="Calibri" panose="020F0502020204030204" pitchFamily="34" charset="0"/>
                <a:cs typeface="Times New Roman" panose="02020603050405020304" pitchFamily="18" charset="0"/>
              </a:rPr>
              <a:t>The multi species </a:t>
            </a:r>
            <a:r>
              <a:rPr lang="sv-SE" sz="1600" b="1" dirty="0" err="1">
                <a:latin typeface="Calibri" panose="020F0502020204030204" pitchFamily="34" charset="0"/>
                <a:ea typeface="Calibri" panose="020F0502020204030204" pitchFamily="34" charset="0"/>
                <a:cs typeface="Times New Roman" panose="02020603050405020304" pitchFamily="18" charset="0"/>
              </a:rPr>
              <a:t>forest</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stand</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stochastic</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prices</a:t>
            </a:r>
            <a:r>
              <a:rPr lang="sv-SE" sz="1600" b="1" dirty="0">
                <a:latin typeface="Calibri" panose="020F0502020204030204" pitchFamily="34" charset="0"/>
                <a:ea typeface="Calibri" panose="020F0502020204030204" pitchFamily="34" charset="0"/>
                <a:cs typeface="Times New Roman" panose="02020603050405020304" pitchFamily="18" charset="0"/>
              </a:rPr>
              <a:t> and adaptive </a:t>
            </a:r>
            <a:r>
              <a:rPr lang="sv-SE" sz="1600" b="1" dirty="0" err="1">
                <a:latin typeface="Calibri" panose="020F0502020204030204" pitchFamily="34" charset="0"/>
                <a:ea typeface="Calibri" panose="020F0502020204030204" pitchFamily="34" charset="0"/>
                <a:cs typeface="Times New Roman" panose="02020603050405020304" pitchFamily="18" charset="0"/>
              </a:rPr>
              <a:t>selective</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thinning</a:t>
            </a:r>
            <a:r>
              <a:rPr lang="sv-SE" sz="1600" dirty="0">
                <a:latin typeface="Calibri" panose="020F0502020204030204" pitchFamily="34" charset="0"/>
                <a:ea typeface="Calibri" panose="020F0502020204030204" pitchFamily="34" charset="0"/>
                <a:cs typeface="Times New Roman" panose="02020603050405020304" pitchFamily="18" charset="0"/>
              </a:rPr>
              <a:t>, SYSTEMS ANALYSIS - MODELLING - SIMULATION, Vol. 9, 229-250, 1992 </a:t>
            </a:r>
            <a:br>
              <a:rPr lang="sv-SE" sz="1600" dirty="0">
                <a:latin typeface="Calibri" panose="020F0502020204030204" pitchFamily="34" charset="0"/>
                <a:ea typeface="Calibri" panose="020F0502020204030204" pitchFamily="34" charset="0"/>
                <a:cs typeface="Times New Roman" panose="02020603050405020304" pitchFamily="18" charset="0"/>
              </a:rPr>
            </a:br>
            <a:r>
              <a:rPr lang="sv-SE"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http://www.Lohmander.com/PL_SAMS_9_1992.pdf</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[8] </a:t>
            </a:r>
            <a:r>
              <a:rPr lang="sv-SE" sz="1600" dirty="0" err="1">
                <a:latin typeface="Calibri" panose="020F0502020204030204" pitchFamily="34" charset="0"/>
                <a:ea typeface="Calibri" panose="020F0502020204030204" pitchFamily="34" charset="0"/>
                <a:cs typeface="Times New Roman" panose="02020603050405020304" pitchFamily="18" charset="0"/>
              </a:rPr>
              <a:t>Lohmander</a:t>
            </a:r>
            <a:r>
              <a:rPr lang="sv-SE" sz="1600" dirty="0">
                <a:latin typeface="Calibri" panose="020F0502020204030204" pitchFamily="34" charset="0"/>
                <a:ea typeface="Calibri" panose="020F0502020204030204" pitchFamily="34" charset="0"/>
                <a:cs typeface="Times New Roman" panose="02020603050405020304" pitchFamily="18" charset="0"/>
              </a:rPr>
              <a:t>, P., </a:t>
            </a:r>
            <a:r>
              <a:rPr lang="sv-SE" sz="1600" b="1" dirty="0" err="1">
                <a:latin typeface="Calibri" panose="020F0502020204030204" pitchFamily="34" charset="0"/>
                <a:ea typeface="Calibri" panose="020F0502020204030204" pitchFamily="34" charset="0"/>
                <a:cs typeface="Times New Roman" panose="02020603050405020304" pitchFamily="18" charset="0"/>
              </a:rPr>
              <a:t>Economic</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two</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stage</a:t>
            </a:r>
            <a:r>
              <a:rPr lang="sv-SE" sz="1600" b="1" dirty="0">
                <a:latin typeface="Calibri" panose="020F0502020204030204" pitchFamily="34" charset="0"/>
                <a:ea typeface="Calibri" panose="020F0502020204030204" pitchFamily="34" charset="0"/>
                <a:cs typeface="Times New Roman" panose="02020603050405020304" pitchFamily="18" charset="0"/>
              </a:rPr>
              <a:t> multi period species management in a </a:t>
            </a:r>
            <a:r>
              <a:rPr lang="sv-SE" sz="1600" b="1" dirty="0" err="1">
                <a:latin typeface="Calibri" panose="020F0502020204030204" pitchFamily="34" charset="0"/>
                <a:ea typeface="Calibri" panose="020F0502020204030204" pitchFamily="34" charset="0"/>
                <a:cs typeface="Times New Roman" panose="02020603050405020304" pitchFamily="18" charset="0"/>
              </a:rPr>
              <a:t>stochastic</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environment</a:t>
            </a:r>
            <a:r>
              <a:rPr lang="sv-SE" sz="1600" b="1" dirty="0">
                <a:latin typeface="Calibri" panose="020F0502020204030204" pitchFamily="34" charset="0"/>
                <a:ea typeface="Calibri" panose="020F0502020204030204" pitchFamily="34" charset="0"/>
                <a:cs typeface="Times New Roman" panose="02020603050405020304" pitchFamily="18" charset="0"/>
              </a:rPr>
              <a:t>: The </a:t>
            </a:r>
            <a:r>
              <a:rPr lang="sv-SE" sz="1600" b="1" dirty="0" err="1">
                <a:latin typeface="Calibri" panose="020F0502020204030204" pitchFamily="34" charset="0"/>
                <a:ea typeface="Calibri" panose="020F0502020204030204" pitchFamily="34" charset="0"/>
                <a:cs typeface="Times New Roman" panose="02020603050405020304" pitchFamily="18" charset="0"/>
              </a:rPr>
              <a:t>value</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of</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selective</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thinning</a:t>
            </a:r>
            <a:r>
              <a:rPr lang="sv-SE" sz="1600" b="1" dirty="0">
                <a:latin typeface="Calibri" panose="020F0502020204030204" pitchFamily="34" charset="0"/>
                <a:ea typeface="Calibri" panose="020F0502020204030204" pitchFamily="34" charset="0"/>
                <a:cs typeface="Times New Roman" panose="02020603050405020304" pitchFamily="18" charset="0"/>
              </a:rPr>
              <a:t> options and </a:t>
            </a:r>
            <a:r>
              <a:rPr lang="sv-SE" sz="1600" b="1" dirty="0" err="1">
                <a:latin typeface="Calibri" panose="020F0502020204030204" pitchFamily="34" charset="0"/>
                <a:ea typeface="Calibri" panose="020F0502020204030204" pitchFamily="34" charset="0"/>
                <a:cs typeface="Times New Roman" panose="02020603050405020304" pitchFamily="18" charset="0"/>
              </a:rPr>
              <a:t>stochastic</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growth</a:t>
            </a:r>
            <a:r>
              <a:rPr lang="sv-SE" sz="1600" b="1" dirty="0">
                <a:latin typeface="Calibri" panose="020F0502020204030204" pitchFamily="34" charset="0"/>
                <a:ea typeface="Calibri" panose="020F0502020204030204" pitchFamily="34" charset="0"/>
                <a:cs typeface="Times New Roman" panose="02020603050405020304" pitchFamily="18" charset="0"/>
              </a:rPr>
              <a:t> parameters</a:t>
            </a:r>
            <a:r>
              <a:rPr lang="sv-SE" sz="1600" dirty="0" smtClean="0">
                <a:latin typeface="Calibri" panose="020F0502020204030204" pitchFamily="34" charset="0"/>
                <a:ea typeface="Calibri" panose="020F0502020204030204" pitchFamily="34" charset="0"/>
                <a:cs typeface="Times New Roman" panose="02020603050405020304" pitchFamily="18" charset="0"/>
              </a:rPr>
              <a:t>, SYSTEMS </a:t>
            </a:r>
            <a:r>
              <a:rPr lang="sv-SE" sz="1600" dirty="0">
                <a:latin typeface="Calibri" panose="020F0502020204030204" pitchFamily="34" charset="0"/>
                <a:ea typeface="Calibri" panose="020F0502020204030204" pitchFamily="34" charset="0"/>
                <a:cs typeface="Times New Roman" panose="02020603050405020304" pitchFamily="18" charset="0"/>
              </a:rPr>
              <a:t>ANALYSIS - MODELLING -SIMULATION, Vol. 11, 287-302, 1993 </a:t>
            </a:r>
            <a:br>
              <a:rPr lang="sv-SE" sz="1600" dirty="0">
                <a:latin typeface="Calibri" panose="020F0502020204030204" pitchFamily="34" charset="0"/>
                <a:ea typeface="Calibri" panose="020F0502020204030204" pitchFamily="34" charset="0"/>
                <a:cs typeface="Times New Roman" panose="02020603050405020304" pitchFamily="18" charset="0"/>
              </a:rPr>
            </a:br>
            <a:r>
              <a:rPr lang="sv-SE"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http://www.Lohmander.com/PL_SAMS_11_1993.pdf</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85111A96-47C8-494A-B243-62058D04ED01}" type="slidenum">
              <a:rPr lang="sv-SE" smtClean="0"/>
              <a:t>38</a:t>
            </a:fld>
            <a:endParaRPr lang="sv-SE"/>
          </a:p>
        </p:txBody>
      </p:sp>
    </p:spTree>
    <p:extLst>
      <p:ext uri="{BB962C8B-B14F-4D97-AF65-F5344CB8AC3E}">
        <p14:creationId xmlns:p14="http://schemas.microsoft.com/office/powerpoint/2010/main" val="12180790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35427" y="435102"/>
            <a:ext cx="10842173" cy="5984331"/>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[9]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Optimal </a:t>
            </a:r>
            <a:r>
              <a:rPr lang="sv-SE" b="1" dirty="0" err="1">
                <a:latin typeface="Calibri" panose="020F0502020204030204" pitchFamily="34" charset="0"/>
                <a:ea typeface="Calibri" panose="020F0502020204030204" pitchFamily="34" charset="0"/>
                <a:cs typeface="Times New Roman" panose="02020603050405020304" pitchFamily="18" charset="0"/>
              </a:rPr>
              <a:t>sequential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forestry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decisions</a:t>
            </a:r>
            <a:r>
              <a:rPr lang="sv-SE" b="1" dirty="0">
                <a:latin typeface="Calibri" panose="020F0502020204030204" pitchFamily="34" charset="0"/>
                <a:ea typeface="Calibri" panose="020F0502020204030204" pitchFamily="34" charset="0"/>
                <a:cs typeface="Times New Roman" panose="02020603050405020304" pitchFamily="18" charset="0"/>
              </a:rPr>
              <a:t> under risk</a:t>
            </a:r>
            <a:r>
              <a:rPr lang="sv-SE" dirty="0">
                <a:latin typeface="Calibri" panose="020F0502020204030204" pitchFamily="34" charset="0"/>
                <a:ea typeface="Calibri" panose="020F0502020204030204" pitchFamily="34" charset="0"/>
                <a:cs typeface="Times New Roman" panose="02020603050405020304" pitchFamily="18" charset="0"/>
              </a:rPr>
              <a:t>, ANNALS OF OPERATIONS RESEARCH, Vol. 95, </a:t>
            </a:r>
            <a:r>
              <a:rPr lang="sv-SE" dirty="0" err="1">
                <a:latin typeface="Calibri" panose="020F0502020204030204" pitchFamily="34" charset="0"/>
                <a:ea typeface="Calibri" panose="020F0502020204030204" pitchFamily="34" charset="0"/>
                <a:cs typeface="Times New Roman" panose="02020603050405020304" pitchFamily="18" charset="0"/>
              </a:rPr>
              <a:t>pp</a:t>
            </a:r>
            <a:r>
              <a:rPr lang="sv-SE" dirty="0">
                <a:latin typeface="Calibri" panose="020F0502020204030204" pitchFamily="34" charset="0"/>
                <a:ea typeface="Calibri" panose="020F0502020204030204" pitchFamily="34" charset="0"/>
                <a:cs typeface="Times New Roman" panose="02020603050405020304" pitchFamily="18" charset="0"/>
              </a:rPr>
              <a:t>. 217-228, 2000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a:t>
            </a:r>
            <a:r>
              <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www.Lohmander.com/PL_AOR_95_2000.pdf</a:t>
            </a:r>
            <a:endPar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[10]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Adaptive </a:t>
            </a:r>
            <a:r>
              <a:rPr lang="sv-SE" b="1" dirty="0" err="1">
                <a:latin typeface="Calibri" panose="020F0502020204030204" pitchFamily="34" charset="0"/>
                <a:ea typeface="Calibri" panose="020F0502020204030204" pitchFamily="34" charset="0"/>
                <a:cs typeface="Times New Roman" panose="02020603050405020304" pitchFamily="18" charset="0"/>
              </a:rPr>
              <a:t>Optimization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Forest Management in a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World</a:t>
            </a:r>
            <a:r>
              <a:rPr lang="sv-SE" dirty="0">
                <a:latin typeface="Calibri" panose="020F0502020204030204" pitchFamily="34" charset="0"/>
                <a:ea typeface="Calibri" panose="020F0502020204030204" pitchFamily="34" charset="0"/>
                <a:cs typeface="Times New Roman" panose="02020603050405020304" pitchFamily="18" charset="0"/>
              </a:rPr>
              <a:t>, in </a:t>
            </a:r>
            <a:r>
              <a:rPr lang="sv-SE" dirty="0" err="1">
                <a:latin typeface="Calibri" panose="020F0502020204030204" pitchFamily="34" charset="0"/>
                <a:ea typeface="Calibri" panose="020F0502020204030204" pitchFamily="34" charset="0"/>
                <a:cs typeface="Times New Roman" panose="02020603050405020304" pitchFamily="18" charset="0"/>
              </a:rPr>
              <a:t>Weintraub</a:t>
            </a:r>
            <a:r>
              <a:rPr lang="sv-SE" dirty="0">
                <a:latin typeface="Calibri" panose="020F0502020204030204" pitchFamily="34" charset="0"/>
                <a:ea typeface="Calibri" panose="020F0502020204030204" pitchFamily="34" charset="0"/>
                <a:cs typeface="Times New Roman" panose="02020603050405020304" pitchFamily="18" charset="0"/>
              </a:rPr>
              <a:t> A. et al (Editors), </a:t>
            </a:r>
            <a:r>
              <a:rPr lang="sv-SE" dirty="0" err="1">
                <a:latin typeface="Calibri" panose="020F0502020204030204" pitchFamily="34" charset="0"/>
                <a:ea typeface="Calibri" panose="020F0502020204030204" pitchFamily="34" charset="0"/>
                <a:cs typeface="Times New Roman" panose="02020603050405020304" pitchFamily="18" charset="0"/>
              </a:rPr>
              <a:t>Handbook</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Operations Research in </a:t>
            </a:r>
            <a:r>
              <a:rPr lang="sv-SE" dirty="0" err="1">
                <a:latin typeface="Calibri" panose="020F0502020204030204" pitchFamily="34" charset="0"/>
                <a:ea typeface="Calibri" panose="020F0502020204030204" pitchFamily="34" charset="0"/>
                <a:cs typeface="Times New Roman" panose="02020603050405020304" pitchFamily="18" charset="0"/>
              </a:rPr>
              <a:t>Natural</a:t>
            </a:r>
            <a:r>
              <a:rPr lang="sv-SE" dirty="0">
                <a:latin typeface="Calibri" panose="020F0502020204030204" pitchFamily="34" charset="0"/>
                <a:ea typeface="Calibri" panose="020F0502020204030204" pitchFamily="34" charset="0"/>
                <a:cs typeface="Times New Roman" panose="02020603050405020304" pitchFamily="18" charset="0"/>
              </a:rPr>
              <a:t> Resources, Springer, Springer Science, International Series in Operations Research and Management Science, New York, USA, </a:t>
            </a:r>
            <a:r>
              <a:rPr lang="sv-SE" dirty="0" err="1">
                <a:latin typeface="Calibri" panose="020F0502020204030204" pitchFamily="34" charset="0"/>
                <a:ea typeface="Calibri" panose="020F0502020204030204" pitchFamily="34" charset="0"/>
                <a:cs typeface="Times New Roman" panose="02020603050405020304" pitchFamily="18" charset="0"/>
              </a:rPr>
              <a:t>pp</a:t>
            </a:r>
            <a:r>
              <a:rPr lang="sv-SE" dirty="0">
                <a:latin typeface="Calibri" panose="020F0502020204030204" pitchFamily="34" charset="0"/>
                <a:ea typeface="Calibri" panose="020F0502020204030204" pitchFamily="34" charset="0"/>
                <a:cs typeface="Times New Roman" panose="02020603050405020304" pitchFamily="18" charset="0"/>
              </a:rPr>
              <a:t> 525-544, 2007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http://www.amazon.ca/gp/reader/0387718141/ref=sib_dp_pt/701-0734992-1741115#reader-link</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a:t>
            </a:r>
            <a:r>
              <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www.Lohmander.com/PL_Handbook2007.pdf</a:t>
            </a:r>
            <a:endPar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[11] </a:t>
            </a:r>
            <a:r>
              <a:rPr lang="sv-SE" dirty="0" err="1">
                <a:latin typeface="Calibri" panose="020F0502020204030204" pitchFamily="34" charset="0"/>
                <a:ea typeface="Calibri" panose="020F0502020204030204" pitchFamily="34" charset="0"/>
                <a:cs typeface="Times New Roman" panose="02020603050405020304" pitchFamily="18" charset="0"/>
              </a:rPr>
              <a:t>Mohammadi</a:t>
            </a:r>
            <a:r>
              <a:rPr lang="sv-SE" dirty="0">
                <a:latin typeface="Calibri" panose="020F0502020204030204" pitchFamily="34" charset="0"/>
                <a:ea typeface="Calibri" panose="020F0502020204030204" pitchFamily="34" charset="0"/>
                <a:cs typeface="Times New Roman" panose="02020603050405020304" pitchFamily="18" charset="0"/>
              </a:rPr>
              <a:t>, L.S.,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Stumpage Prices in the </a:t>
            </a:r>
            <a:r>
              <a:rPr lang="sv-SE" b="1" dirty="0" err="1">
                <a:latin typeface="Calibri" panose="020F0502020204030204" pitchFamily="34" charset="0"/>
                <a:ea typeface="Calibri" panose="020F0502020204030204" pitchFamily="34" charset="0"/>
                <a:cs typeface="Times New Roman" panose="02020603050405020304" pitchFamily="18" charset="0"/>
              </a:rPr>
              <a:t>Iranian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Caspian</a:t>
            </a:r>
            <a:r>
              <a:rPr lang="sv-SE" b="1" dirty="0">
                <a:latin typeface="Calibri" panose="020F0502020204030204" pitchFamily="34" charset="0"/>
                <a:ea typeface="Calibri" panose="020F0502020204030204" pitchFamily="34" charset="0"/>
                <a:cs typeface="Times New Roman" panose="02020603050405020304" pitchFamily="18" charset="0"/>
              </a:rPr>
              <a:t> Forests</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Asian</a:t>
            </a:r>
            <a:r>
              <a:rPr lang="sv-SE" dirty="0">
                <a:latin typeface="Calibri" panose="020F0502020204030204" pitchFamily="34" charset="0"/>
                <a:ea typeface="Calibri" panose="020F0502020204030204" pitchFamily="34" charset="0"/>
                <a:cs typeface="Times New Roman" panose="02020603050405020304" pitchFamily="18" charset="0"/>
              </a:rPr>
              <a:t> Journal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Plant Sciences, 6 (7): 1027-1036, 2007, ISSN 1682-3974, 2007 </a:t>
            </a:r>
            <a:r>
              <a:rPr lang="sv-SE" dirty="0" err="1">
                <a:latin typeface="Calibri" panose="020F0502020204030204" pitchFamily="34" charset="0"/>
                <a:ea typeface="Calibri" panose="020F0502020204030204" pitchFamily="34" charset="0"/>
                <a:cs typeface="Times New Roman" panose="02020603050405020304" pitchFamily="18" charset="0"/>
              </a:rPr>
              <a:t>Asian</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Network</a:t>
            </a:r>
            <a:r>
              <a:rPr lang="sv-SE" dirty="0">
                <a:latin typeface="Calibri" panose="020F0502020204030204" pitchFamily="34" charset="0"/>
                <a:ea typeface="Calibri" panose="020F0502020204030204" pitchFamily="34" charset="0"/>
                <a:cs typeface="Times New Roman" panose="02020603050405020304" pitchFamily="18" charset="0"/>
              </a:rPr>
              <a:t> for </a:t>
            </a:r>
            <a:r>
              <a:rPr lang="sv-SE" dirty="0" err="1">
                <a:latin typeface="Calibri" panose="020F0502020204030204" pitchFamily="34" charset="0"/>
                <a:ea typeface="Calibri" panose="020F0502020204030204" pitchFamily="34" charset="0"/>
                <a:cs typeface="Times New Roman" panose="02020603050405020304" pitchFamily="18" charset="0"/>
              </a:rPr>
              <a:t>Scientific</a:t>
            </a:r>
            <a:r>
              <a:rPr lang="sv-SE" dirty="0">
                <a:latin typeface="Calibri" panose="020F0502020204030204" pitchFamily="34" charset="0"/>
                <a:ea typeface="Calibri" panose="020F0502020204030204" pitchFamily="34" charset="0"/>
                <a:cs typeface="Times New Roman" panose="02020603050405020304" pitchFamily="18" charset="0"/>
              </a:rPr>
              <a:t> Information, </a:t>
            </a: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http://ansijournals.com/ajps/2007/1027-1036.pdf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a:t>
            </a:r>
            <a:r>
              <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www.Lohmander.com/MoLo2007.pdf</a:t>
            </a:r>
            <a:endPar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dirty="0">
              <a:latin typeface="Calibri" panose="020F0502020204030204" pitchFamily="34" charset="0"/>
              <a:ea typeface="Calibri" panose="020F0502020204030204" pitchFamily="34" charset="0"/>
              <a:cs typeface="Times New Roman" panose="02020603050405020304" pitchFamily="18" charset="0"/>
            </a:endParaRPr>
          </a:p>
          <a:p>
            <a:r>
              <a:rPr lang="sv-SE" dirty="0">
                <a:latin typeface="Calibri" panose="020F0502020204030204" pitchFamily="34" charset="0"/>
                <a:ea typeface="Calibri" panose="020F0502020204030204" pitchFamily="34" charset="0"/>
                <a:cs typeface="Times New Roman" panose="02020603050405020304" pitchFamily="18" charset="0"/>
              </a:rPr>
              <a:t>[12]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dirty="0" err="1">
                <a:latin typeface="Calibri" panose="020F0502020204030204" pitchFamily="34" charset="0"/>
                <a:ea typeface="Calibri" panose="020F0502020204030204" pitchFamily="34" charset="0"/>
                <a:cs typeface="Times New Roman" panose="02020603050405020304" pitchFamily="18" charset="0"/>
              </a:rPr>
              <a:t>Mohammadi</a:t>
            </a:r>
            <a:r>
              <a:rPr lang="sv-SE" dirty="0">
                <a:latin typeface="Calibri" panose="020F0502020204030204" pitchFamily="34" charset="0"/>
                <a:ea typeface="Calibri" panose="020F0502020204030204" pitchFamily="34" charset="0"/>
                <a:cs typeface="Times New Roman" panose="02020603050405020304" pitchFamily="18" charset="0"/>
              </a:rPr>
              <a:t>, S., </a:t>
            </a:r>
            <a:r>
              <a:rPr lang="sv-SE" b="1" dirty="0">
                <a:latin typeface="Calibri" panose="020F0502020204030204" pitchFamily="34" charset="0"/>
                <a:ea typeface="Calibri" panose="020F0502020204030204" pitchFamily="34" charset="0"/>
                <a:cs typeface="Times New Roman" panose="02020603050405020304" pitchFamily="18" charset="0"/>
              </a:rPr>
              <a:t>Optimal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Cover Forest Management in an </a:t>
            </a:r>
            <a:r>
              <a:rPr lang="sv-SE" b="1" dirty="0" err="1">
                <a:latin typeface="Calibri" panose="020F0502020204030204" pitchFamily="34" charset="0"/>
                <a:ea typeface="Calibri" panose="020F0502020204030204" pitchFamily="34" charset="0"/>
                <a:cs typeface="Times New Roman" panose="02020603050405020304" pitchFamily="18" charset="0"/>
              </a:rPr>
              <a:t>Uneven-Aged</a:t>
            </a:r>
            <a:r>
              <a:rPr lang="sv-SE" b="1" dirty="0">
                <a:latin typeface="Calibri" panose="020F0502020204030204" pitchFamily="34" charset="0"/>
                <a:ea typeface="Calibri" panose="020F0502020204030204" pitchFamily="34" charset="0"/>
                <a:cs typeface="Times New Roman" panose="02020603050405020304" pitchFamily="18" charset="0"/>
              </a:rPr>
              <a:t> Forest in the North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Iran</a:t>
            </a:r>
            <a:r>
              <a:rPr lang="sv-SE" dirty="0">
                <a:latin typeface="Calibri" panose="020F0502020204030204" pitchFamily="34" charset="0"/>
                <a:ea typeface="Calibri" panose="020F0502020204030204" pitchFamily="34" charset="0"/>
                <a:cs typeface="Times New Roman" panose="02020603050405020304" pitchFamily="18" charset="0"/>
              </a:rPr>
              <a:t>, Journal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Applied</a:t>
            </a:r>
            <a:r>
              <a:rPr lang="sv-SE" dirty="0">
                <a:latin typeface="Calibri" panose="020F0502020204030204" pitchFamily="34" charset="0"/>
                <a:ea typeface="Calibri" panose="020F0502020204030204" pitchFamily="34" charset="0"/>
                <a:cs typeface="Times New Roman" panose="02020603050405020304" pitchFamily="18" charset="0"/>
              </a:rPr>
              <a:t> Sciences 8(11), 2008 </a:t>
            </a: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http://ansijournals.com/jas/2008/1995-2007.pdf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http://www.Lohmander.com/LoMoOCC.pdf</a:t>
            </a:r>
            <a:endParaRPr lang="sv-SE" dirty="0"/>
          </a:p>
        </p:txBody>
      </p:sp>
      <p:sp>
        <p:nvSpPr>
          <p:cNvPr id="3" name="Platshållare för bildnummer 2"/>
          <p:cNvSpPr>
            <a:spLocks noGrp="1"/>
          </p:cNvSpPr>
          <p:nvPr>
            <p:ph type="sldNum" sz="quarter" idx="12"/>
          </p:nvPr>
        </p:nvSpPr>
        <p:spPr/>
        <p:txBody>
          <a:bodyPr/>
          <a:lstStyle/>
          <a:p>
            <a:fld id="{85111A96-47C8-494A-B243-62058D04ED01}" type="slidenum">
              <a:rPr lang="sv-SE" smtClean="0"/>
              <a:t>39</a:t>
            </a:fld>
            <a:endParaRPr lang="sv-SE"/>
          </a:p>
        </p:txBody>
      </p:sp>
    </p:spTree>
    <p:extLst>
      <p:ext uri="{BB962C8B-B14F-4D97-AF65-F5344CB8AC3E}">
        <p14:creationId xmlns:p14="http://schemas.microsoft.com/office/powerpoint/2010/main" val="748987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4</a:t>
            </a:fld>
            <a:endParaRPr lang="sv-SE"/>
          </a:p>
        </p:txBody>
      </p:sp>
      <p:sp>
        <p:nvSpPr>
          <p:cNvPr id="3" name="textruta 2"/>
          <p:cNvSpPr txBox="1"/>
          <p:nvPr/>
        </p:nvSpPr>
        <p:spPr>
          <a:xfrm>
            <a:off x="1785257" y="1358537"/>
            <a:ext cx="6408999" cy="923330"/>
          </a:xfrm>
          <a:prstGeom prst="rect">
            <a:avLst/>
          </a:prstGeom>
          <a:noFill/>
        </p:spPr>
        <p:txBody>
          <a:bodyPr wrap="none" rtlCol="0">
            <a:spAutoFit/>
          </a:bodyPr>
          <a:lstStyle/>
          <a:p>
            <a:r>
              <a:rPr lang="sv-SE" b="1" u="sng" dirty="0" smtClean="0">
                <a:solidFill>
                  <a:srgbClr val="FF0000"/>
                </a:solidFill>
              </a:rPr>
              <a:t>Workshop </a:t>
            </a:r>
            <a:r>
              <a:rPr lang="sv-SE" b="1" u="sng" dirty="0" err="1" smtClean="0">
                <a:solidFill>
                  <a:srgbClr val="FF0000"/>
                </a:solidFill>
              </a:rPr>
              <a:t>references</a:t>
            </a:r>
            <a:r>
              <a:rPr lang="sv-SE" b="1" u="sng" dirty="0" smtClean="0">
                <a:solidFill>
                  <a:srgbClr val="FF0000"/>
                </a:solidFill>
              </a:rPr>
              <a:t> </a:t>
            </a:r>
            <a:r>
              <a:rPr lang="sv-SE" b="1" u="sng" dirty="0" err="1" smtClean="0">
                <a:solidFill>
                  <a:srgbClr val="FF0000"/>
                </a:solidFill>
              </a:rPr>
              <a:t>of</a:t>
            </a:r>
            <a:r>
              <a:rPr lang="sv-SE" b="1" u="sng" dirty="0" smtClean="0">
                <a:solidFill>
                  <a:srgbClr val="FF0000"/>
                </a:solidFill>
              </a:rPr>
              <a:t> </a:t>
            </a:r>
            <a:r>
              <a:rPr lang="sv-SE" b="1" u="sng" dirty="0" err="1" smtClean="0">
                <a:solidFill>
                  <a:srgbClr val="FF0000"/>
                </a:solidFill>
              </a:rPr>
              <a:t>particular</a:t>
            </a:r>
            <a:r>
              <a:rPr lang="sv-SE" b="1" u="sng" dirty="0" smtClean="0">
                <a:solidFill>
                  <a:srgbClr val="FF0000"/>
                </a:solidFill>
              </a:rPr>
              <a:t> </a:t>
            </a:r>
            <a:r>
              <a:rPr lang="sv-SE" b="1" u="sng" dirty="0" err="1" smtClean="0">
                <a:solidFill>
                  <a:srgbClr val="FF0000"/>
                </a:solidFill>
              </a:rPr>
              <a:t>relevance</a:t>
            </a:r>
            <a:r>
              <a:rPr lang="sv-SE" b="1" u="sng" dirty="0" smtClean="0">
                <a:solidFill>
                  <a:srgbClr val="FF0000"/>
                </a:solidFill>
              </a:rPr>
              <a:t> to </a:t>
            </a:r>
            <a:r>
              <a:rPr lang="sv-SE" b="1" u="sng" dirty="0" err="1" smtClean="0">
                <a:solidFill>
                  <a:srgbClr val="FF0000"/>
                </a:solidFill>
              </a:rPr>
              <a:t>this</a:t>
            </a:r>
            <a:r>
              <a:rPr lang="sv-SE" b="1" u="sng" dirty="0" smtClean="0">
                <a:solidFill>
                  <a:srgbClr val="FF0000"/>
                </a:solidFill>
              </a:rPr>
              <a:t> presentation:</a:t>
            </a:r>
          </a:p>
          <a:p>
            <a:endParaRPr lang="sv-SE" b="1" u="sng" dirty="0">
              <a:solidFill>
                <a:srgbClr val="FF0000"/>
              </a:solidFill>
            </a:endParaRPr>
          </a:p>
          <a:p>
            <a:r>
              <a:rPr lang="sv-SE" b="1" dirty="0" smtClean="0"/>
              <a:t>2,4,9,10,11,21,28</a:t>
            </a:r>
            <a:endParaRPr lang="sv-SE" b="1" dirty="0"/>
          </a:p>
        </p:txBody>
      </p:sp>
    </p:spTree>
    <p:extLst>
      <p:ext uri="{BB962C8B-B14F-4D97-AF65-F5344CB8AC3E}">
        <p14:creationId xmlns:p14="http://schemas.microsoft.com/office/powerpoint/2010/main" val="26537300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70263" y="864983"/>
            <a:ext cx="10833463" cy="5438284"/>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[13]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Guidelines</a:t>
            </a:r>
            <a:r>
              <a:rPr lang="sv-SE" b="1" dirty="0">
                <a:latin typeface="Calibri" panose="020F0502020204030204" pitchFamily="34" charset="0"/>
                <a:ea typeface="Calibri" panose="020F0502020204030204" pitchFamily="34" charset="0"/>
                <a:cs typeface="Times New Roman" panose="02020603050405020304" pitchFamily="18" charset="0"/>
              </a:rPr>
              <a:t> for </a:t>
            </a:r>
            <a:r>
              <a:rPr lang="sv-SE" b="1" dirty="0" err="1">
                <a:latin typeface="Calibri" panose="020F0502020204030204" pitchFamily="34" charset="0"/>
                <a:ea typeface="Calibri" panose="020F0502020204030204" pitchFamily="34" charset="0"/>
                <a:cs typeface="Times New Roman" panose="02020603050405020304" pitchFamily="18" charset="0"/>
              </a:rPr>
              <a:t>Economically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Rational</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Coordinated</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Dynamic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Development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the Forest and Bio Energy </a:t>
            </a:r>
            <a:r>
              <a:rPr lang="sv-SE" b="1" dirty="0" err="1">
                <a:latin typeface="Calibri" panose="020F0502020204030204" pitchFamily="34" charset="0"/>
                <a:ea typeface="Calibri" panose="020F0502020204030204" pitchFamily="34" charset="0"/>
                <a:cs typeface="Times New Roman" panose="02020603050405020304" pitchFamily="18" charset="0"/>
              </a:rPr>
              <a:t>Sectors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CO2 </a:t>
            </a:r>
            <a:r>
              <a:rPr lang="sv-SE" b="1" dirty="0" err="1">
                <a:latin typeface="Calibri" panose="020F0502020204030204" pitchFamily="34" charset="0"/>
                <a:ea typeface="Calibri" panose="020F0502020204030204" pitchFamily="34" charset="0"/>
                <a:cs typeface="Times New Roman" panose="02020603050405020304" pitchFamily="18" charset="0"/>
              </a:rPr>
              <a:t>constraints</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Proceedings</a:t>
            </a:r>
            <a:r>
              <a:rPr lang="sv-SE" dirty="0">
                <a:latin typeface="Calibri" panose="020F0502020204030204" pitchFamily="34" charset="0"/>
                <a:ea typeface="Calibri" panose="020F0502020204030204" pitchFamily="34" charset="0"/>
                <a:cs typeface="Times New Roman" panose="02020603050405020304" pitchFamily="18" charset="0"/>
              </a:rPr>
              <a:t> from the 16th </a:t>
            </a:r>
            <a:r>
              <a:rPr lang="sv-SE" dirty="0" err="1">
                <a:latin typeface="Calibri" panose="020F0502020204030204" pitchFamily="34" charset="0"/>
                <a:ea typeface="Calibri" panose="020F0502020204030204" pitchFamily="34" charset="0"/>
                <a:cs typeface="Times New Roman" panose="02020603050405020304" pitchFamily="18" charset="0"/>
              </a:rPr>
              <a:t>European</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Biomass</a:t>
            </a:r>
            <a:r>
              <a:rPr lang="sv-SE" dirty="0">
                <a:latin typeface="Calibri" panose="020F0502020204030204" pitchFamily="34" charset="0"/>
                <a:ea typeface="Calibri" panose="020F0502020204030204" pitchFamily="34" charset="0"/>
                <a:cs typeface="Times New Roman" panose="02020603050405020304" pitchFamily="18" charset="0"/>
              </a:rPr>
              <a:t> Conference and </a:t>
            </a:r>
            <a:r>
              <a:rPr lang="sv-SE" dirty="0" err="1">
                <a:latin typeface="Calibri" panose="020F0502020204030204" pitchFamily="34" charset="0"/>
                <a:ea typeface="Calibri" panose="020F0502020204030204" pitchFamily="34" charset="0"/>
                <a:cs typeface="Times New Roman" panose="02020603050405020304" pitchFamily="18" charset="0"/>
              </a:rPr>
              <a:t>Exhibition</a:t>
            </a:r>
            <a:r>
              <a:rPr lang="sv-SE" dirty="0">
                <a:latin typeface="Calibri" panose="020F0502020204030204" pitchFamily="34" charset="0"/>
                <a:ea typeface="Calibri" panose="020F0502020204030204" pitchFamily="34" charset="0"/>
                <a:cs typeface="Times New Roman" panose="02020603050405020304" pitchFamily="18" charset="0"/>
              </a:rPr>
              <a:t>, Valencia, </a:t>
            </a:r>
            <a:r>
              <a:rPr lang="sv-SE" dirty="0" err="1">
                <a:latin typeface="Calibri" panose="020F0502020204030204" pitchFamily="34" charset="0"/>
                <a:ea typeface="Calibri" panose="020F0502020204030204" pitchFamily="34" charset="0"/>
                <a:cs typeface="Times New Roman" panose="02020603050405020304" pitchFamily="18" charset="0"/>
              </a:rPr>
              <a:t>Spain</a:t>
            </a:r>
            <a:r>
              <a:rPr lang="sv-SE" dirty="0">
                <a:latin typeface="Calibri" panose="020F0502020204030204" pitchFamily="34" charset="0"/>
                <a:ea typeface="Calibri" panose="020F0502020204030204" pitchFamily="34" charset="0"/>
                <a:cs typeface="Times New Roman" panose="02020603050405020304" pitchFamily="18" charset="0"/>
              </a:rPr>
              <a:t>, 02-06 June, 2008 (In the version in the </a:t>
            </a:r>
            <a:r>
              <a:rPr lang="sv-SE" dirty="0" err="1">
                <a:latin typeface="Calibri" panose="020F0502020204030204" pitchFamily="34" charset="0"/>
                <a:ea typeface="Calibri" panose="020F0502020204030204" pitchFamily="34" charset="0"/>
                <a:cs typeface="Times New Roman" panose="02020603050405020304" pitchFamily="18" charset="0"/>
              </a:rPr>
              <a:t>link</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below</a:t>
            </a:r>
            <a:r>
              <a:rPr lang="sv-SE" dirty="0">
                <a:latin typeface="Calibri" panose="020F0502020204030204" pitchFamily="34" charset="0"/>
                <a:ea typeface="Calibri" panose="020F0502020204030204" pitchFamily="34" charset="0"/>
                <a:cs typeface="Times New Roman" panose="02020603050405020304" pitchFamily="18" charset="0"/>
              </a:rPr>
              <a:t>, an </a:t>
            </a:r>
            <a:r>
              <a:rPr lang="sv-SE" dirty="0" err="1">
                <a:latin typeface="Calibri" panose="020F0502020204030204" pitchFamily="34" charset="0"/>
                <a:ea typeface="Calibri" panose="020F0502020204030204" pitchFamily="34" charset="0"/>
                <a:cs typeface="Times New Roman" panose="02020603050405020304" pitchFamily="18" charset="0"/>
              </a:rPr>
              <a:t>earlier</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misprint</a:t>
            </a:r>
            <a:r>
              <a:rPr lang="sv-SE" dirty="0">
                <a:latin typeface="Calibri" panose="020F0502020204030204" pitchFamily="34" charset="0"/>
                <a:ea typeface="Calibri" panose="020F0502020204030204" pitchFamily="34" charset="0"/>
                <a:cs typeface="Times New Roman" panose="02020603050405020304" pitchFamily="18" charset="0"/>
              </a:rPr>
              <a:t> has </a:t>
            </a:r>
            <a:r>
              <a:rPr lang="sv-SE" dirty="0" err="1">
                <a:latin typeface="Calibri" panose="020F0502020204030204" pitchFamily="34" charset="0"/>
                <a:ea typeface="Calibri" panose="020F0502020204030204" pitchFamily="34" charset="0"/>
                <a:cs typeface="Times New Roman" panose="02020603050405020304" pitchFamily="18" charset="0"/>
              </a:rPr>
              <a:t>been</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corrected</a:t>
            </a:r>
            <a:r>
              <a:rPr lang="sv-SE" dirty="0">
                <a:latin typeface="Calibri" panose="020F0502020204030204" pitchFamily="34" charset="0"/>
                <a:ea typeface="Calibri" panose="020F0502020204030204" pitchFamily="34" charset="0"/>
                <a:cs typeface="Times New Roman" panose="02020603050405020304" pitchFamily="18" charset="0"/>
              </a:rPr>
              <a:t>. ) </a:t>
            </a: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http://www.Lohmander.com/Valencia2008.pdf</a:t>
            </a: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[14]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Software for illustration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the CO2 and </a:t>
            </a:r>
            <a:r>
              <a:rPr lang="sv-SE" b="1" dirty="0" err="1">
                <a:latin typeface="Calibri" panose="020F0502020204030204" pitchFamily="34" charset="0"/>
                <a:ea typeface="Calibri" panose="020F0502020204030204" pitchFamily="34" charset="0"/>
                <a:cs typeface="Times New Roman" panose="02020603050405020304" pitchFamily="18" charset="0"/>
              </a:rPr>
              <a:t>forest</a:t>
            </a:r>
            <a:r>
              <a:rPr lang="sv-SE" b="1" dirty="0">
                <a:latin typeface="Calibri" panose="020F0502020204030204" pitchFamily="34" charset="0"/>
                <a:ea typeface="Calibri" panose="020F0502020204030204" pitchFamily="34" charset="0"/>
                <a:cs typeface="Times New Roman" panose="02020603050405020304" pitchFamily="18" charset="0"/>
              </a:rPr>
              <a:t> management </a:t>
            </a:r>
            <a:r>
              <a:rPr lang="sv-SE" b="1" dirty="0" err="1">
                <a:latin typeface="Calibri" panose="020F0502020204030204" pitchFamily="34" charset="0"/>
                <a:ea typeface="Calibri" panose="020F0502020204030204" pitchFamily="34" charset="0"/>
                <a:cs typeface="Times New Roman" panose="02020603050405020304" pitchFamily="18" charset="0"/>
              </a:rPr>
              <a:t>issue</a:t>
            </a:r>
            <a:r>
              <a:rPr lang="sv-SE" b="1" dirty="0">
                <a:latin typeface="Calibri" panose="020F0502020204030204" pitchFamily="34" charset="0"/>
                <a:ea typeface="Calibri" panose="020F0502020204030204" pitchFamily="34" charset="0"/>
                <a:cs typeface="Times New Roman" panose="02020603050405020304" pitchFamily="18" charset="0"/>
              </a:rPr>
              <a:t> in combination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CCS </a:t>
            </a:r>
            <a:r>
              <a:rPr lang="sv-SE" b="1" dirty="0" err="1">
                <a:latin typeface="Calibri" panose="020F0502020204030204" pitchFamily="34" charset="0"/>
                <a:ea typeface="Calibri" panose="020F0502020204030204" pitchFamily="34" charset="0"/>
                <a:cs typeface="Times New Roman" panose="02020603050405020304" pitchFamily="18" charset="0"/>
              </a:rPr>
              <a:t>technology</a:t>
            </a:r>
            <a:r>
              <a:rPr lang="sv-SE" dirty="0">
                <a:latin typeface="Calibri" panose="020F0502020204030204" pitchFamily="34" charset="0"/>
                <a:ea typeface="Calibri" panose="020F0502020204030204" pitchFamily="34" charset="0"/>
                <a:cs typeface="Times New Roman" panose="02020603050405020304" pitchFamily="18" charset="0"/>
              </a:rPr>
              <a:t>, 2008, </a:t>
            </a:r>
            <a:r>
              <a:rPr lang="sv-SE" i="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http://www.lohmander.com/co2ill2/co2ill2.htm</a:t>
            </a: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[15] </a:t>
            </a:r>
            <a:r>
              <a:rPr lang="sv-SE" dirty="0" err="1">
                <a:latin typeface="Calibri" panose="020F0502020204030204" pitchFamily="34" charset="0"/>
                <a:ea typeface="Calibri" panose="020F0502020204030204" pitchFamily="34" charset="0"/>
                <a:cs typeface="Times New Roman" panose="02020603050405020304" pitchFamily="18" charset="0"/>
              </a:rPr>
              <a:t>Lu</a:t>
            </a:r>
            <a:r>
              <a:rPr lang="sv-SE" dirty="0">
                <a:latin typeface="Calibri" panose="020F0502020204030204" pitchFamily="34" charset="0"/>
                <a:ea typeface="Calibri" panose="020F0502020204030204" pitchFamily="34" charset="0"/>
                <a:cs typeface="Times New Roman" panose="02020603050405020304" pitchFamily="18" charset="0"/>
              </a:rPr>
              <a:t>, F.,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Optimal </a:t>
            </a:r>
            <a:r>
              <a:rPr lang="sv-SE" b="1" dirty="0" err="1">
                <a:latin typeface="Calibri" panose="020F0502020204030204" pitchFamily="34" charset="0"/>
                <a:ea typeface="Calibri" panose="020F0502020204030204" pitchFamily="34" charset="0"/>
                <a:cs typeface="Times New Roman" panose="02020603050405020304" pitchFamily="18" charset="0"/>
              </a:rPr>
              <a:t>Decisions</a:t>
            </a:r>
            <a:r>
              <a:rPr lang="sv-SE" b="1" dirty="0">
                <a:latin typeface="Calibri" panose="020F0502020204030204" pitchFamily="34" charset="0"/>
                <a:ea typeface="Calibri" panose="020F0502020204030204" pitchFamily="34" charset="0"/>
                <a:cs typeface="Times New Roman" panose="02020603050405020304" pitchFamily="18" charset="0"/>
              </a:rPr>
              <a:t> for Mixed Forests under Risk</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Scientia</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Silvae</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Sinicae</a:t>
            </a:r>
            <a:r>
              <a:rPr lang="sv-SE" dirty="0">
                <a:latin typeface="Calibri" panose="020F0502020204030204" pitchFamily="34" charset="0"/>
                <a:ea typeface="Calibri" panose="020F0502020204030204" pitchFamily="34" charset="0"/>
                <a:cs typeface="Times New Roman" panose="02020603050405020304" pitchFamily="18" charset="0"/>
              </a:rPr>
              <a:t>, Vol. 45, No. 11, Nov. 2009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http://www.Lohmander.com/Lu_Lohmander_2009.pdf</a:t>
            </a: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[16]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dirty="0" err="1">
                <a:latin typeface="Calibri" panose="020F0502020204030204" pitchFamily="34" charset="0"/>
                <a:ea typeface="Calibri" panose="020F0502020204030204" pitchFamily="34" charset="0"/>
                <a:cs typeface="Times New Roman" panose="02020603050405020304" pitchFamily="18" charset="0"/>
              </a:rPr>
              <a:t>Zazykina</a:t>
            </a:r>
            <a:r>
              <a:rPr lang="sv-SE" dirty="0">
                <a:latin typeface="Calibri" panose="020F0502020204030204" pitchFamily="34" charset="0"/>
                <a:ea typeface="Calibri" panose="020F0502020204030204" pitchFamily="34" charset="0"/>
                <a:cs typeface="Times New Roman" panose="02020603050405020304" pitchFamily="18" charset="0"/>
              </a:rPr>
              <a:t>, L., </a:t>
            </a:r>
            <a:r>
              <a:rPr lang="sv-SE" b="1" dirty="0" err="1">
                <a:latin typeface="Calibri" panose="020F0502020204030204" pitchFamily="34" charset="0"/>
                <a:ea typeface="Calibri" panose="020F0502020204030204" pitchFamily="34" charset="0"/>
                <a:cs typeface="Times New Roman" panose="02020603050405020304" pitchFamily="18" charset="0"/>
              </a:rPr>
              <a:t>Rational</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sustainable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utilization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resources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consideration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recreation</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tourism</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bioenergy</a:t>
            </a:r>
            <a:r>
              <a:rPr lang="sv-SE" b="1" dirty="0">
                <a:latin typeface="Calibri" panose="020F0502020204030204" pitchFamily="34" charset="0"/>
                <a:ea typeface="Calibri" panose="020F0502020204030204" pitchFamily="34" charset="0"/>
                <a:cs typeface="Times New Roman" panose="02020603050405020304" pitchFamily="18" charset="0"/>
              </a:rPr>
              <a:t>, the global </a:t>
            </a:r>
            <a:r>
              <a:rPr lang="sv-SE" b="1" dirty="0" err="1">
                <a:latin typeface="Calibri" panose="020F0502020204030204" pitchFamily="34" charset="0"/>
                <a:ea typeface="Calibri" panose="020F0502020204030204" pitchFamily="34" charset="0"/>
                <a:cs typeface="Times New Roman" panose="02020603050405020304" pitchFamily="18" charset="0"/>
              </a:rPr>
              <a:t>warming</a:t>
            </a:r>
            <a:r>
              <a:rPr lang="sv-SE" b="1" dirty="0">
                <a:latin typeface="Calibri" panose="020F0502020204030204" pitchFamily="34" charset="0"/>
                <a:ea typeface="Calibri" panose="020F0502020204030204" pitchFamily="34" charset="0"/>
                <a:cs typeface="Times New Roman" panose="02020603050405020304" pitchFamily="18" charset="0"/>
              </a:rPr>
              <a:t> problem, paper </a:t>
            </a:r>
            <a:r>
              <a:rPr lang="sv-SE" b="1" dirty="0" err="1">
                <a:latin typeface="Calibri" panose="020F0502020204030204" pitchFamily="34" charset="0"/>
                <a:ea typeface="Calibri" panose="020F0502020204030204" pitchFamily="34" charset="0"/>
                <a:cs typeface="Times New Roman" panose="02020603050405020304" pitchFamily="18" charset="0"/>
              </a:rPr>
              <a:t>pulp</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timber</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production</a:t>
            </a:r>
            <a:r>
              <a:rPr lang="sv-SE" b="1" dirty="0">
                <a:latin typeface="Calibri" panose="020F0502020204030204" pitchFamily="34" charset="0"/>
                <a:ea typeface="Calibri" panose="020F0502020204030204" pitchFamily="34" charset="0"/>
                <a:cs typeface="Times New Roman" panose="02020603050405020304" pitchFamily="18" charset="0"/>
              </a:rPr>
              <a:t>: A </a:t>
            </a:r>
            <a:r>
              <a:rPr lang="sv-SE" b="1" dirty="0" err="1">
                <a:latin typeface="Calibri" panose="020F0502020204030204" pitchFamily="34" charset="0"/>
                <a:ea typeface="Calibri" panose="020F0502020204030204" pitchFamily="34" charset="0"/>
                <a:cs typeface="Times New Roman" panose="02020603050405020304" pitchFamily="18" charset="0"/>
              </a:rPr>
              <a:t>mathematical</a:t>
            </a:r>
            <a:r>
              <a:rPr lang="sv-SE" b="1" dirty="0">
                <a:latin typeface="Calibri" panose="020F0502020204030204" pitchFamily="34" charset="0"/>
                <a:ea typeface="Calibri" panose="020F0502020204030204" pitchFamily="34" charset="0"/>
                <a:cs typeface="Times New Roman" panose="02020603050405020304" pitchFamily="18" charset="0"/>
              </a:rPr>
              <a:t> approach</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Proceedings</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the II international workshop on </a:t>
            </a:r>
            <a:r>
              <a:rPr lang="sv-SE" dirty="0" err="1">
                <a:latin typeface="Calibri" panose="020F0502020204030204" pitchFamily="34" charset="0"/>
                <a:ea typeface="Calibri" panose="020F0502020204030204" pitchFamily="34" charset="0"/>
                <a:cs typeface="Times New Roman" panose="02020603050405020304" pitchFamily="18" charset="0"/>
              </a:rPr>
              <a:t>Ecological</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tourism</a:t>
            </a:r>
            <a:r>
              <a:rPr lang="sv-SE" dirty="0">
                <a:latin typeface="Calibri" panose="020F0502020204030204" pitchFamily="34" charset="0"/>
                <a:ea typeface="Calibri" panose="020F0502020204030204" pitchFamily="34" charset="0"/>
                <a:cs typeface="Times New Roman" panose="02020603050405020304" pitchFamily="18" charset="0"/>
              </a:rPr>
              <a:t>, Trends and </a:t>
            </a:r>
            <a:r>
              <a:rPr lang="sv-SE" dirty="0" err="1">
                <a:latin typeface="Calibri" panose="020F0502020204030204" pitchFamily="34" charset="0"/>
                <a:ea typeface="Calibri" panose="020F0502020204030204" pitchFamily="34" charset="0"/>
                <a:cs typeface="Times New Roman" panose="02020603050405020304" pitchFamily="18" charset="0"/>
              </a:rPr>
              <a:t>perspectives</a:t>
            </a:r>
            <a:r>
              <a:rPr lang="sv-SE" dirty="0">
                <a:latin typeface="Calibri" panose="020F0502020204030204" pitchFamily="34" charset="0"/>
                <a:ea typeface="Calibri" panose="020F0502020204030204" pitchFamily="34" charset="0"/>
                <a:cs typeface="Times New Roman" panose="02020603050405020304" pitchFamily="18" charset="0"/>
              </a:rPr>
              <a:t> on </a:t>
            </a:r>
            <a:r>
              <a:rPr lang="sv-SE" dirty="0" err="1">
                <a:latin typeface="Calibri" panose="020F0502020204030204" pitchFamily="34" charset="0"/>
                <a:ea typeface="Calibri" panose="020F0502020204030204" pitchFamily="34" charset="0"/>
                <a:cs typeface="Times New Roman" panose="02020603050405020304" pitchFamily="18" charset="0"/>
              </a:rPr>
              <a:t>development</a:t>
            </a:r>
            <a:r>
              <a:rPr lang="sv-SE" dirty="0">
                <a:latin typeface="Calibri" panose="020F0502020204030204" pitchFamily="34" charset="0"/>
                <a:ea typeface="Calibri" panose="020F0502020204030204" pitchFamily="34" charset="0"/>
                <a:cs typeface="Times New Roman" panose="02020603050405020304" pitchFamily="18" charset="0"/>
              </a:rPr>
              <a:t> in the global </a:t>
            </a:r>
            <a:r>
              <a:rPr lang="sv-SE" dirty="0" err="1">
                <a:latin typeface="Calibri" panose="020F0502020204030204" pitchFamily="34" charset="0"/>
                <a:ea typeface="Calibri" panose="020F0502020204030204" pitchFamily="34" charset="0"/>
                <a:cs typeface="Times New Roman" panose="02020603050405020304" pitchFamily="18" charset="0"/>
              </a:rPr>
              <a:t>world</a:t>
            </a:r>
            <a:r>
              <a:rPr lang="sv-SE" dirty="0">
                <a:latin typeface="Calibri" panose="020F0502020204030204" pitchFamily="34" charset="0"/>
                <a:ea typeface="Calibri" panose="020F0502020204030204" pitchFamily="34" charset="0"/>
                <a:cs typeface="Times New Roman" panose="02020603050405020304" pitchFamily="18" charset="0"/>
              </a:rPr>
              <a:t>, Saint Petersburg Forest </a:t>
            </a:r>
            <a:r>
              <a:rPr lang="sv-SE" dirty="0" err="1">
                <a:latin typeface="Calibri" panose="020F0502020204030204" pitchFamily="34" charset="0"/>
                <a:ea typeface="Calibri" panose="020F0502020204030204" pitchFamily="34" charset="0"/>
                <a:cs typeface="Times New Roman" panose="02020603050405020304" pitchFamily="18" charset="0"/>
              </a:rPr>
              <a:t>Technical</a:t>
            </a:r>
            <a:r>
              <a:rPr lang="sv-SE" dirty="0">
                <a:latin typeface="Calibri" panose="020F0502020204030204" pitchFamily="34" charset="0"/>
                <a:ea typeface="Calibri" panose="020F0502020204030204" pitchFamily="34" charset="0"/>
                <a:cs typeface="Times New Roman" panose="02020603050405020304" pitchFamily="18" charset="0"/>
              </a:rPr>
              <a:t> Academy, April 15-16, 2010</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http://www.Lohmander.com/SPb201004/Lohmander_Zazykina_SPbFTA_2010.pdf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http://www.Lohmander.com/SPb201004/Lohmander_Zazykina_SPbFTA_2010.doc</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http://www.Lohmander.com/SPb201004/PPT_Lohmander_Zazykina_SPbFTA_2010.ppt</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http://www.Lohmander.com/SPb201004/PPT_Lohmander_Zazykina_SPbFTA_2010.pdf</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85111A96-47C8-494A-B243-62058D04ED01}" type="slidenum">
              <a:rPr lang="sv-SE" smtClean="0"/>
              <a:t>40</a:t>
            </a:fld>
            <a:endParaRPr lang="sv-SE"/>
          </a:p>
        </p:txBody>
      </p:sp>
    </p:spTree>
    <p:extLst>
      <p:ext uri="{BB962C8B-B14F-4D97-AF65-F5344CB8AC3E}">
        <p14:creationId xmlns:p14="http://schemas.microsoft.com/office/powerpoint/2010/main" val="3836902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79269" y="471330"/>
            <a:ext cx="10345784" cy="6211637"/>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[17]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dirty="0" err="1">
                <a:latin typeface="Calibri" panose="020F0502020204030204" pitchFamily="34" charset="0"/>
                <a:ea typeface="Calibri" panose="020F0502020204030204" pitchFamily="34" charset="0"/>
                <a:cs typeface="Times New Roman" panose="02020603050405020304" pitchFamily="18" charset="0"/>
              </a:rPr>
              <a:t>Zazykina</a:t>
            </a:r>
            <a:r>
              <a:rPr lang="sv-SE" dirty="0">
                <a:latin typeface="Calibri" panose="020F0502020204030204" pitchFamily="34" charset="0"/>
                <a:ea typeface="Calibri" panose="020F0502020204030204" pitchFamily="34" charset="0"/>
                <a:cs typeface="Times New Roman" panose="02020603050405020304" pitchFamily="18" charset="0"/>
              </a:rPr>
              <a:t>, L., </a:t>
            </a:r>
            <a:r>
              <a:rPr lang="sv-SE" b="1" dirty="0" err="1">
                <a:latin typeface="Calibri" panose="020F0502020204030204" pitchFamily="34" charset="0"/>
                <a:ea typeface="Calibri" panose="020F0502020204030204" pitchFamily="34" charset="0"/>
                <a:cs typeface="Times New Roman" panose="02020603050405020304" pitchFamily="18" charset="0"/>
              </a:rPr>
              <a:t>Methodology</a:t>
            </a:r>
            <a:r>
              <a:rPr lang="sv-SE" b="1" dirty="0">
                <a:latin typeface="Calibri" panose="020F0502020204030204" pitchFamily="34" charset="0"/>
                <a:ea typeface="Calibri" panose="020F0502020204030204" pitchFamily="34" charset="0"/>
                <a:cs typeface="Times New Roman" panose="02020603050405020304" pitchFamily="18" charset="0"/>
              </a:rPr>
              <a:t> for </a:t>
            </a:r>
            <a:r>
              <a:rPr lang="sv-SE" b="1" dirty="0" err="1">
                <a:latin typeface="Calibri" panose="020F0502020204030204" pitchFamily="34" charset="0"/>
                <a:ea typeface="Calibri" panose="020F0502020204030204" pitchFamily="34" charset="0"/>
                <a:cs typeface="Times New Roman" panose="02020603050405020304" pitchFamily="18" charset="0"/>
              </a:rPr>
              <a:t>optimization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cover </a:t>
            </a:r>
            <a:r>
              <a:rPr lang="sv-SE" b="1" dirty="0" err="1">
                <a:latin typeface="Calibri" panose="020F0502020204030204" pitchFamily="34" charset="0"/>
                <a:ea typeface="Calibri" panose="020F0502020204030204" pitchFamily="34" charset="0"/>
                <a:cs typeface="Times New Roman" panose="02020603050405020304" pitchFamily="18" charset="0"/>
              </a:rPr>
              <a:t>forestry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consideration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recreation</a:t>
            </a:r>
            <a:r>
              <a:rPr lang="sv-SE" b="1" dirty="0">
                <a:latin typeface="Calibri" panose="020F0502020204030204" pitchFamily="34" charset="0"/>
                <a:ea typeface="Calibri" panose="020F0502020204030204" pitchFamily="34" charset="0"/>
                <a:cs typeface="Times New Roman" panose="02020603050405020304" pitchFamily="18" charset="0"/>
              </a:rPr>
              <a:t> and the </a:t>
            </a:r>
            <a:r>
              <a:rPr lang="sv-SE" b="1" dirty="0" err="1">
                <a:latin typeface="Calibri" panose="020F0502020204030204" pitchFamily="34" charset="0"/>
                <a:ea typeface="Calibri" panose="020F0502020204030204" pitchFamily="34" charset="0"/>
                <a:cs typeface="Times New Roman" panose="02020603050405020304" pitchFamily="18" charset="0"/>
              </a:rPr>
              <a:t>forest</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energy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industries</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Report</a:t>
            </a:r>
            <a:r>
              <a:rPr lang="sv-SE" dirty="0">
                <a:latin typeface="Calibri" panose="020F0502020204030204" pitchFamily="34" charset="0"/>
                <a:ea typeface="Calibri" panose="020F0502020204030204" pitchFamily="34" charset="0"/>
                <a:cs typeface="Times New Roman" panose="02020603050405020304" pitchFamily="18" charset="0"/>
              </a:rPr>
              <a:t> and Abstract, Forests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Eurasia</a:t>
            </a:r>
            <a:r>
              <a:rPr lang="sv-SE" dirty="0">
                <a:latin typeface="Calibri" panose="020F0502020204030204" pitchFamily="34" charset="0"/>
                <a:ea typeface="Calibri" panose="020F0502020204030204" pitchFamily="34" charset="0"/>
                <a:cs typeface="Times New Roman" panose="02020603050405020304" pitchFamily="18" charset="0"/>
              </a:rPr>
              <a:t>, Publishing House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Moscow</a:t>
            </a:r>
            <a:r>
              <a:rPr lang="sv-SE" dirty="0">
                <a:latin typeface="Calibri" panose="020F0502020204030204" pitchFamily="34" charset="0"/>
                <a:ea typeface="Calibri" panose="020F0502020204030204" pitchFamily="34" charset="0"/>
                <a:cs typeface="Times New Roman" panose="02020603050405020304" pitchFamily="18" charset="0"/>
              </a:rPr>
              <a:t> State Forest University, September 19 - 25, 2010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http://www.lohmander.com/Moscow10/Moscow10_PL_LZ.pdf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http://www.lohmander.com/Moscow10/Moscow10_PL_LZ.doc</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http://www.lohmander.com/Moscow_PL_2010.pdf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http://www.lohmander.com/Moscow_2010/Lohmander_Zazykina_Moscow_2010.ppt</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http://www.lohmander.com/Moscow_2010/Programma-LE_10_01.doc</a:t>
            </a: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[18]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dirty="0" err="1">
                <a:latin typeface="Calibri" panose="020F0502020204030204" pitchFamily="34" charset="0"/>
                <a:ea typeface="Calibri" panose="020F0502020204030204" pitchFamily="34" charset="0"/>
                <a:cs typeface="Times New Roman" panose="02020603050405020304" pitchFamily="18" charset="0"/>
              </a:rPr>
              <a:t>Zazykina</a:t>
            </a:r>
            <a:r>
              <a:rPr lang="sv-SE" dirty="0">
                <a:latin typeface="Calibri" panose="020F0502020204030204" pitchFamily="34" charset="0"/>
                <a:ea typeface="Calibri" panose="020F0502020204030204" pitchFamily="34" charset="0"/>
                <a:cs typeface="Times New Roman" panose="02020603050405020304" pitchFamily="18" charset="0"/>
              </a:rPr>
              <a:t>, L., </a:t>
            </a:r>
            <a:r>
              <a:rPr lang="sv-SE" b="1" dirty="0" err="1">
                <a:latin typeface="Calibri" panose="020F0502020204030204" pitchFamily="34" charset="0"/>
                <a:ea typeface="Calibri" panose="020F0502020204030204" pitchFamily="34" charset="0"/>
                <a:cs typeface="Times New Roman" panose="02020603050405020304" pitchFamily="18" charset="0"/>
              </a:rPr>
              <a:t>Dynamic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economical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optimization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sustainable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a:t>
            </a:r>
            <a:r>
              <a:rPr lang="sv-SE" b="1" dirty="0">
                <a:latin typeface="Calibri" panose="020F0502020204030204" pitchFamily="34" charset="0"/>
                <a:ea typeface="Calibri" panose="020F0502020204030204" pitchFamily="34" charset="0"/>
                <a:cs typeface="Times New Roman" panose="02020603050405020304" pitchFamily="18" charset="0"/>
              </a:rPr>
              <a:t> harvesting in </a:t>
            </a:r>
            <a:r>
              <a:rPr lang="sv-SE" b="1" dirty="0" err="1">
                <a:latin typeface="Calibri" panose="020F0502020204030204" pitchFamily="34" charset="0"/>
                <a:ea typeface="Calibri" panose="020F0502020204030204" pitchFamily="34" charset="0"/>
                <a:cs typeface="Times New Roman" panose="02020603050405020304" pitchFamily="18" charset="0"/>
              </a:rPr>
              <a:t>Russia</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consideration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energy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other</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products</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recreation</a:t>
            </a:r>
            <a:r>
              <a:rPr lang="sv-SE" dirty="0">
                <a:latin typeface="Calibri" panose="020F0502020204030204" pitchFamily="34" charset="0"/>
                <a:ea typeface="Calibri" panose="020F0502020204030204" pitchFamily="34" charset="0"/>
                <a:cs typeface="Times New Roman" panose="02020603050405020304" pitchFamily="18" charset="0"/>
              </a:rPr>
              <a:t>, SSAFR-2011, 14th Symposium for Systems </a:t>
            </a:r>
            <a:r>
              <a:rPr lang="sv-SE" dirty="0" err="1">
                <a:latin typeface="Calibri" panose="020F0502020204030204" pitchFamily="34" charset="0"/>
                <a:ea typeface="Calibri" panose="020F0502020204030204" pitchFamily="34" charset="0"/>
                <a:cs typeface="Times New Roman" panose="02020603050405020304" pitchFamily="18" charset="0"/>
              </a:rPr>
              <a:t>Analysis</a:t>
            </a:r>
            <a:r>
              <a:rPr lang="sv-SE" dirty="0">
                <a:latin typeface="Calibri" panose="020F0502020204030204" pitchFamily="34" charset="0"/>
                <a:ea typeface="Calibri" panose="020F0502020204030204" pitchFamily="34" charset="0"/>
                <a:cs typeface="Times New Roman" panose="02020603050405020304" pitchFamily="18" charset="0"/>
              </a:rPr>
              <a:t> in </a:t>
            </a:r>
            <a:r>
              <a:rPr lang="sv-SE" dirty="0" err="1">
                <a:latin typeface="Calibri" panose="020F0502020204030204" pitchFamily="34" charset="0"/>
                <a:ea typeface="Calibri" panose="020F0502020204030204" pitchFamily="34" charset="0"/>
                <a:cs typeface="Times New Roman" panose="02020603050405020304" pitchFamily="18" charset="0"/>
              </a:rPr>
              <a:t>Forestry</a:t>
            </a:r>
            <a:r>
              <a:rPr lang="sv-SE" dirty="0">
                <a:latin typeface="Calibri" panose="020F0502020204030204" pitchFamily="34" charset="0"/>
                <a:ea typeface="Calibri" panose="020F0502020204030204" pitchFamily="34" charset="0"/>
                <a:cs typeface="Times New Roman" panose="02020603050405020304" pitchFamily="18" charset="0"/>
              </a:rPr>
              <a:t>, Abstracts, </a:t>
            </a:r>
            <a:r>
              <a:rPr lang="sv-SE" dirty="0" err="1">
                <a:latin typeface="Calibri" panose="020F0502020204030204" pitchFamily="34" charset="0"/>
                <a:ea typeface="Calibri" panose="020F0502020204030204" pitchFamily="34" charset="0"/>
                <a:cs typeface="Times New Roman" panose="02020603050405020304" pitchFamily="18" charset="0"/>
              </a:rPr>
              <a:t>Maitencillo</a:t>
            </a:r>
            <a:r>
              <a:rPr lang="sv-SE" dirty="0">
                <a:latin typeface="Calibri" panose="020F0502020204030204" pitchFamily="34" charset="0"/>
                <a:ea typeface="Calibri" panose="020F0502020204030204" pitchFamily="34" charset="0"/>
                <a:cs typeface="Times New Roman" panose="02020603050405020304" pitchFamily="18" charset="0"/>
              </a:rPr>
              <a:t>, Chile, </a:t>
            </a:r>
            <a:r>
              <a:rPr lang="sv-SE" dirty="0" err="1">
                <a:latin typeface="Calibri" panose="020F0502020204030204" pitchFamily="34" charset="0"/>
                <a:ea typeface="Calibri" panose="020F0502020204030204" pitchFamily="34" charset="0"/>
                <a:cs typeface="Times New Roman" panose="02020603050405020304" pitchFamily="18" charset="0"/>
              </a:rPr>
              <a:t>March</a:t>
            </a:r>
            <a:r>
              <a:rPr lang="sv-SE" dirty="0">
                <a:latin typeface="Calibri" panose="020F0502020204030204" pitchFamily="34" charset="0"/>
                <a:ea typeface="Calibri" panose="020F0502020204030204" pitchFamily="34" charset="0"/>
                <a:cs typeface="Times New Roman" panose="02020603050405020304" pitchFamily="18" charset="0"/>
              </a:rPr>
              <a:t> 8-11, 2011,</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http://www.lohmander.com/Chile_2011/Chile_2011_Dynamic_Lohmander.ppt</a:t>
            </a:r>
            <a:r>
              <a:rPr lang="sv-SE"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[19]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expanded</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bioenergy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based</a:t>
            </a:r>
            <a:r>
              <a:rPr lang="sv-SE" b="1" dirty="0">
                <a:latin typeface="Calibri" panose="020F0502020204030204" pitchFamily="34" charset="0"/>
                <a:ea typeface="Calibri" panose="020F0502020204030204" pitchFamily="34" charset="0"/>
                <a:cs typeface="Times New Roman" panose="02020603050405020304" pitchFamily="18" charset="0"/>
              </a:rPr>
              <a:t> on </a:t>
            </a:r>
            <a:r>
              <a:rPr lang="sv-SE" b="1" dirty="0" err="1">
                <a:latin typeface="Calibri" panose="020F0502020204030204" pitchFamily="34" charset="0"/>
                <a:ea typeface="Calibri" panose="020F0502020204030204" pitchFamily="34" charset="0"/>
                <a:cs typeface="Times New Roman" panose="02020603050405020304" pitchFamily="18" charset="0"/>
              </a:rPr>
              <a:t>forest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resources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we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may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simultaneously</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sustainably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reduce</a:t>
            </a:r>
            <a:r>
              <a:rPr lang="sv-SE" b="1" dirty="0">
                <a:latin typeface="Calibri" panose="020F0502020204030204" pitchFamily="34" charset="0"/>
                <a:ea typeface="Calibri" panose="020F0502020204030204" pitchFamily="34" charset="0"/>
                <a:cs typeface="Times New Roman" panose="02020603050405020304" pitchFamily="18" charset="0"/>
              </a:rPr>
              <a:t> global </a:t>
            </a:r>
            <a:r>
              <a:rPr lang="sv-SE" b="1" dirty="0" err="1">
                <a:latin typeface="Calibri" panose="020F0502020204030204" pitchFamily="34" charset="0"/>
                <a:ea typeface="Calibri" panose="020F0502020204030204" pitchFamily="34" charset="0"/>
                <a:cs typeface="Times New Roman" panose="02020603050405020304" pitchFamily="18" charset="0"/>
              </a:rPr>
              <a:t>warming</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improve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economic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results</a:t>
            </a:r>
            <a:r>
              <a:rPr lang="sv-SE" b="1" dirty="0">
                <a:latin typeface="Calibri" panose="020F0502020204030204" pitchFamily="34" charset="0"/>
                <a:ea typeface="Calibri" panose="020F0502020204030204" pitchFamily="34" charset="0"/>
                <a:cs typeface="Times New Roman" panose="02020603050405020304" pitchFamily="18" charset="0"/>
              </a:rPr>
              <a:t>, international relations and </a:t>
            </a:r>
            <a:r>
              <a:rPr lang="sv-SE" b="1" dirty="0" err="1">
                <a:latin typeface="Calibri" panose="020F0502020204030204" pitchFamily="34" charset="0"/>
                <a:ea typeface="Calibri" panose="020F0502020204030204" pitchFamily="34" charset="0"/>
                <a:cs typeface="Times New Roman" panose="02020603050405020304" pitchFamily="18" charset="0"/>
              </a:rPr>
              <a:t>environmental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conditions</a:t>
            </a:r>
            <a:r>
              <a:rPr lang="sv-SE" dirty="0">
                <a:latin typeface="Calibri" panose="020F0502020204030204" pitchFamily="34" charset="0"/>
                <a:ea typeface="Calibri" panose="020F0502020204030204" pitchFamily="34" charset="0"/>
                <a:cs typeface="Times New Roman" panose="02020603050405020304" pitchFamily="18" charset="0"/>
              </a:rPr>
              <a:t>, BIT’S 4th </a:t>
            </a:r>
            <a:r>
              <a:rPr lang="sv-SE" dirty="0" err="1">
                <a:latin typeface="Calibri" panose="020F0502020204030204" pitchFamily="34" charset="0"/>
                <a:ea typeface="Calibri" panose="020F0502020204030204" pitchFamily="34" charset="0"/>
                <a:cs typeface="Times New Roman" panose="02020603050405020304" pitchFamily="18" charset="0"/>
              </a:rPr>
              <a:t>Annual</a:t>
            </a:r>
            <a:r>
              <a:rPr lang="sv-SE" dirty="0">
                <a:latin typeface="Calibri" panose="020F0502020204030204" pitchFamily="34" charset="0"/>
                <a:ea typeface="Calibri" panose="020F0502020204030204" pitchFamily="34" charset="0"/>
                <a:cs typeface="Times New Roman" panose="02020603050405020304" pitchFamily="18" charset="0"/>
              </a:rPr>
              <a:t> World Congress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Bioenergy-2014, Qingdao International Convention Center, China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http://www.Lohmander.com/PLWCBE2014A.pptx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http://www.Lohmander.com/PLWCBE2014A.pdf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http://www.Lohmander.com/WCBE2014_Expansion.pdf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http://www.bitcongress.com/wcbe2014</a:t>
            </a:r>
            <a:r>
              <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a:t>
            </a:r>
            <a:endParaRPr lang="sv-SE"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85111A96-47C8-494A-B243-62058D04ED01}" type="slidenum">
              <a:rPr lang="sv-SE" smtClean="0"/>
              <a:t>41</a:t>
            </a:fld>
            <a:endParaRPr lang="sv-SE"/>
          </a:p>
        </p:txBody>
      </p:sp>
    </p:spTree>
    <p:extLst>
      <p:ext uri="{BB962C8B-B14F-4D97-AF65-F5344CB8AC3E}">
        <p14:creationId xmlns:p14="http://schemas.microsoft.com/office/powerpoint/2010/main" val="13450060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74766" y="998055"/>
            <a:ext cx="10781211" cy="5335820"/>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[20] </a:t>
            </a:r>
            <a:r>
              <a:rPr lang="sv-SE" dirty="0" err="1">
                <a:latin typeface="Calibri" panose="020F0502020204030204" pitchFamily="34" charset="0"/>
                <a:ea typeface="Calibri" panose="020F0502020204030204" pitchFamily="34" charset="0"/>
                <a:cs typeface="Times New Roman" panose="02020603050405020304" pitchFamily="18" charset="0"/>
              </a:rPr>
              <a:t>Mohammadi</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Limaei</a:t>
            </a:r>
            <a:r>
              <a:rPr lang="sv-SE" dirty="0">
                <a:latin typeface="Calibri" panose="020F0502020204030204" pitchFamily="34" charset="0"/>
                <a:ea typeface="Calibri" panose="020F0502020204030204" pitchFamily="34" charset="0"/>
                <a:cs typeface="Times New Roman" panose="02020603050405020304" pitchFamily="18" charset="0"/>
              </a:rPr>
              <a:t>, S.,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Olsson, L., </a:t>
            </a:r>
            <a:r>
              <a:rPr lang="sv-SE" b="1" dirty="0" err="1">
                <a:latin typeface="Calibri" panose="020F0502020204030204" pitchFamily="34" charset="0"/>
                <a:ea typeface="Calibri" panose="020F0502020204030204" pitchFamily="34" charset="0"/>
                <a:cs typeface="Times New Roman" panose="02020603050405020304" pitchFamily="18" charset="0"/>
              </a:rPr>
              <a:t>Sub</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models</a:t>
            </a:r>
            <a:r>
              <a:rPr lang="sv-SE" b="1" dirty="0">
                <a:latin typeface="Calibri" panose="020F0502020204030204" pitchFamily="34" charset="0"/>
                <a:ea typeface="Calibri" panose="020F0502020204030204" pitchFamily="34" charset="0"/>
                <a:cs typeface="Times New Roman" panose="02020603050405020304" pitchFamily="18" charset="0"/>
              </a:rPr>
              <a:t> for optimal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cover multi species </a:t>
            </a:r>
            <a:r>
              <a:rPr lang="sv-SE" b="1" dirty="0" err="1">
                <a:latin typeface="Calibri" panose="020F0502020204030204" pitchFamily="34" charset="0"/>
                <a:ea typeface="Calibri" panose="020F0502020204030204" pitchFamily="34" charset="0"/>
                <a:cs typeface="Times New Roman" panose="02020603050405020304" pitchFamily="18" charset="0"/>
              </a:rPr>
              <a:t>forestry</a:t>
            </a:r>
            <a:r>
              <a:rPr lang="sv-SE" b="1" dirty="0">
                <a:latin typeface="Calibri" panose="020F0502020204030204" pitchFamily="34" charset="0"/>
                <a:ea typeface="Calibri" panose="020F0502020204030204" pitchFamily="34" charset="0"/>
                <a:cs typeface="Times New Roman" panose="02020603050405020304" pitchFamily="18" charset="0"/>
              </a:rPr>
              <a:t> in Iran</a:t>
            </a:r>
            <a:r>
              <a:rPr lang="sv-SE" dirty="0">
                <a:latin typeface="Calibri" panose="020F0502020204030204" pitchFamily="34" charset="0"/>
                <a:ea typeface="Calibri" panose="020F0502020204030204" pitchFamily="34" charset="0"/>
                <a:cs typeface="Times New Roman" panose="02020603050405020304" pitchFamily="18" charset="0"/>
              </a:rPr>
              <a:t>, The 8th International Conference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Iranian</a:t>
            </a:r>
            <a:r>
              <a:rPr lang="sv-SE" dirty="0">
                <a:latin typeface="Calibri" panose="020F0502020204030204" pitchFamily="34" charset="0"/>
                <a:ea typeface="Calibri" panose="020F0502020204030204" pitchFamily="34" charset="0"/>
                <a:cs typeface="Times New Roman" panose="02020603050405020304" pitchFamily="18" charset="0"/>
              </a:rPr>
              <a:t> Operations Research </a:t>
            </a:r>
            <a:r>
              <a:rPr lang="sv-SE" dirty="0" err="1">
                <a:latin typeface="Calibri" panose="020F0502020204030204" pitchFamily="34" charset="0"/>
                <a:ea typeface="Calibri" panose="020F0502020204030204" pitchFamily="34" charset="0"/>
                <a:cs typeface="Times New Roman" panose="02020603050405020304" pitchFamily="18" charset="0"/>
              </a:rPr>
              <a:t>Society</a:t>
            </a:r>
            <a:r>
              <a:rPr lang="sv-SE" dirty="0">
                <a:latin typeface="Calibri" panose="020F0502020204030204" pitchFamily="34" charset="0"/>
                <a:ea typeface="Calibri" panose="020F0502020204030204" pitchFamily="34" charset="0"/>
                <a:cs typeface="Times New Roman" panose="02020603050405020304" pitchFamily="18" charset="0"/>
              </a:rPr>
              <a:t>,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err="1">
                <a:latin typeface="Calibri" panose="020F0502020204030204" pitchFamily="34" charset="0"/>
                <a:ea typeface="Calibri" panose="020F0502020204030204" pitchFamily="34" charset="0"/>
                <a:cs typeface="Times New Roman" panose="02020603050405020304" pitchFamily="18" charset="0"/>
              </a:rPr>
              <a:t>Department</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Mathematics</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Ferdowsi</a:t>
            </a:r>
            <a:r>
              <a:rPr lang="sv-SE" dirty="0">
                <a:latin typeface="Calibri" panose="020F0502020204030204" pitchFamily="34" charset="0"/>
                <a:ea typeface="Calibri" panose="020F0502020204030204" pitchFamily="34" charset="0"/>
                <a:cs typeface="Times New Roman" panose="02020603050405020304" pitchFamily="18" charset="0"/>
              </a:rPr>
              <a:t> University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Mashhad, Mashhad, Iran, 21-22 May 2015</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http://www.Lohmander.com/SML_PL_LO_IRAN_ABS_2015.pdf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http://www.Lohmander.com/PL_IRAN_B_2015.pdf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http://www.Lohmander.com/PL_IRAN_B_2015.pptx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http://www.Lohmander.com/PL_OR8_Abs_15.pdf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http://www.or8.um.ac.ir</a:t>
            </a:r>
            <a:endParaRPr lang="sv-SE" dirty="0">
              <a:latin typeface="Calibri" panose="020F0502020204030204" pitchFamily="34" charset="0"/>
              <a:ea typeface="Calibri" panose="020F0502020204030204" pitchFamily="34" charset="0"/>
              <a:cs typeface="Times New Roman" panose="02020603050405020304" pitchFamily="18" charset="0"/>
            </a:endParaRPr>
          </a:p>
          <a:p>
            <a:r>
              <a:rPr lang="sv-SE" dirty="0">
                <a:latin typeface="Calibri" panose="020F0502020204030204" pitchFamily="34" charset="0"/>
                <a:ea typeface="Calibri" panose="020F0502020204030204" pitchFamily="34" charset="0"/>
                <a:cs typeface="Times New Roman" panose="02020603050405020304" pitchFamily="18" charset="0"/>
              </a:rPr>
              <a:t>[21]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Applications</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mathematical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modeling</a:t>
            </a:r>
            <a:r>
              <a:rPr lang="sv-SE" b="1" dirty="0">
                <a:latin typeface="Calibri" panose="020F0502020204030204" pitchFamily="34" charset="0"/>
                <a:ea typeface="Calibri" panose="020F0502020204030204" pitchFamily="34" charset="0"/>
                <a:cs typeface="Times New Roman" panose="02020603050405020304" pitchFamily="18" charset="0"/>
              </a:rPr>
              <a:t> in operations research, KEYNOTE</a:t>
            </a:r>
            <a:r>
              <a:rPr lang="sv-SE" dirty="0">
                <a:latin typeface="Calibri" panose="020F0502020204030204" pitchFamily="34" charset="0"/>
                <a:ea typeface="Calibri" panose="020F0502020204030204" pitchFamily="34" charset="0"/>
                <a:cs typeface="Times New Roman" panose="02020603050405020304" pitchFamily="18" charset="0"/>
              </a:rPr>
              <a:t>, International Conference on </a:t>
            </a:r>
            <a:r>
              <a:rPr lang="sv-SE" dirty="0" err="1">
                <a:latin typeface="Calibri" panose="020F0502020204030204" pitchFamily="34" charset="0"/>
                <a:ea typeface="Calibri" panose="020F0502020204030204" pitchFamily="34" charset="0"/>
                <a:cs typeface="Times New Roman" panose="02020603050405020304" pitchFamily="18" charset="0"/>
              </a:rPr>
              <a:t>Mathematics</a:t>
            </a:r>
            <a:r>
              <a:rPr lang="sv-SE" dirty="0">
                <a:latin typeface="Calibri" panose="020F0502020204030204" pitchFamily="34" charset="0"/>
                <a:ea typeface="Calibri" panose="020F0502020204030204" pitchFamily="34" charset="0"/>
                <a:cs typeface="Times New Roman" panose="02020603050405020304" pitchFamily="18" charset="0"/>
              </a:rPr>
              <a:t> and Decision Science, International Center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Optimization</a:t>
            </a:r>
            <a:r>
              <a:rPr lang="sv-SE" dirty="0">
                <a:latin typeface="Calibri" panose="020F0502020204030204" pitchFamily="34" charset="0"/>
                <a:ea typeface="Calibri" panose="020F0502020204030204" pitchFamily="34" charset="0"/>
                <a:cs typeface="Times New Roman" panose="02020603050405020304" pitchFamily="18" charset="0"/>
              </a:rPr>
              <a:t> and Decision </a:t>
            </a:r>
            <a:r>
              <a:rPr lang="sv-SE" dirty="0" err="1">
                <a:latin typeface="Calibri" panose="020F0502020204030204" pitchFamily="34" charset="0"/>
                <a:ea typeface="Calibri" panose="020F0502020204030204" pitchFamily="34" charset="0"/>
                <a:cs typeface="Times New Roman" panose="02020603050405020304" pitchFamily="18" charset="0"/>
              </a:rPr>
              <a:t>Making</a:t>
            </a:r>
            <a:r>
              <a:rPr lang="sv-SE" dirty="0">
                <a:latin typeface="Calibri" panose="020F0502020204030204" pitchFamily="34" charset="0"/>
                <a:ea typeface="Calibri" panose="020F0502020204030204" pitchFamily="34" charset="0"/>
                <a:cs typeface="Times New Roman" panose="02020603050405020304" pitchFamily="18" charset="0"/>
              </a:rPr>
              <a:t> &amp; Guangzhou University, Guangzhou, China, September 12-15, 2016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http://www.Lohmander.com/PL_KEYNOTE_MATH_2016.jpg</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http://www.Lohmander.com/PL_ICODM_2016_KEY.pptx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http://www.Lohmander.com/PL_ICODM_2016_KEY.pdf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http://www.Lohmander.com/PL_ICODM_2016_KEY_PAPER.pdf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http://www.Lohmander.com/PL_ICODM_2016_KEY_PAPER.docx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2"/>
              </a:rPr>
              <a:t>http://icodm2020.com/en/</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endParaRPr lang="sv-SE" dirty="0"/>
          </a:p>
        </p:txBody>
      </p:sp>
      <p:sp>
        <p:nvSpPr>
          <p:cNvPr id="3" name="Platshållare för bildnummer 2"/>
          <p:cNvSpPr>
            <a:spLocks noGrp="1"/>
          </p:cNvSpPr>
          <p:nvPr>
            <p:ph type="sldNum" sz="quarter" idx="12"/>
          </p:nvPr>
        </p:nvSpPr>
        <p:spPr/>
        <p:txBody>
          <a:bodyPr/>
          <a:lstStyle/>
          <a:p>
            <a:fld id="{85111A96-47C8-494A-B243-62058D04ED01}" type="slidenum">
              <a:rPr lang="sv-SE" smtClean="0"/>
              <a:t>42</a:t>
            </a:fld>
            <a:endParaRPr lang="sv-SE"/>
          </a:p>
        </p:txBody>
      </p:sp>
    </p:spTree>
    <p:extLst>
      <p:ext uri="{BB962C8B-B14F-4D97-AF65-F5344CB8AC3E}">
        <p14:creationId xmlns:p14="http://schemas.microsoft.com/office/powerpoint/2010/main" val="17776679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74469" y="893418"/>
            <a:ext cx="11120845" cy="5355184"/>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[22]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Optimal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control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spatially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distributed</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interdependent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production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units</a:t>
            </a:r>
            <a:r>
              <a:rPr lang="sv-SE" dirty="0">
                <a:latin typeface="Calibri" panose="020F0502020204030204" pitchFamily="34" charset="0"/>
                <a:ea typeface="Calibri" panose="020F0502020204030204" pitchFamily="34" charset="0"/>
                <a:cs typeface="Times New Roman" panose="02020603050405020304" pitchFamily="18" charset="0"/>
              </a:rPr>
              <a:t>, International Conference on </a:t>
            </a:r>
            <a:r>
              <a:rPr lang="sv-SE" dirty="0" err="1">
                <a:latin typeface="Calibri" panose="020F0502020204030204" pitchFamily="34" charset="0"/>
                <a:ea typeface="Calibri" panose="020F0502020204030204" pitchFamily="34" charset="0"/>
                <a:cs typeface="Times New Roman" panose="02020603050405020304" pitchFamily="18" charset="0"/>
              </a:rPr>
              <a:t>Mathematics</a:t>
            </a:r>
            <a:r>
              <a:rPr lang="sv-SE" dirty="0">
                <a:latin typeface="Calibri" panose="020F0502020204030204" pitchFamily="34" charset="0"/>
                <a:ea typeface="Calibri" panose="020F0502020204030204" pitchFamily="34" charset="0"/>
                <a:cs typeface="Times New Roman" panose="02020603050405020304" pitchFamily="18" charset="0"/>
              </a:rPr>
              <a:t> and Decision Science, International Center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Optimization</a:t>
            </a:r>
            <a:r>
              <a:rPr lang="sv-SE" dirty="0">
                <a:latin typeface="Calibri" panose="020F0502020204030204" pitchFamily="34" charset="0"/>
                <a:ea typeface="Calibri" panose="020F0502020204030204" pitchFamily="34" charset="0"/>
                <a:cs typeface="Times New Roman" panose="02020603050405020304" pitchFamily="18" charset="0"/>
              </a:rPr>
              <a:t> and Decision </a:t>
            </a:r>
            <a:r>
              <a:rPr lang="sv-SE" dirty="0" err="1">
                <a:latin typeface="Calibri" panose="020F0502020204030204" pitchFamily="34" charset="0"/>
                <a:ea typeface="Calibri" panose="020F0502020204030204" pitchFamily="34" charset="0"/>
                <a:cs typeface="Times New Roman" panose="02020603050405020304" pitchFamily="18" charset="0"/>
              </a:rPr>
              <a:t>Making</a:t>
            </a:r>
            <a:r>
              <a:rPr lang="sv-SE" dirty="0">
                <a:latin typeface="Calibri" panose="020F0502020204030204" pitchFamily="34" charset="0"/>
                <a:ea typeface="Calibri" panose="020F0502020204030204" pitchFamily="34" charset="0"/>
                <a:cs typeface="Times New Roman" panose="02020603050405020304" pitchFamily="18" charset="0"/>
              </a:rPr>
              <a:t> &amp; Guangzhou University, Guangzhou, China, September 12-15, 2016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http://www.Lohmander.com/PL_BEST_PAPER_AWARD_MATH_2016.jpg</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http://www.Lohmander.com/PL_ICODM_2016_CCF.pptx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http://www.Lohmander.com/PL_ICODM_2016_CCF.pdf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http://www.Lohmander.com/PL_ICODM_2016_CCF_PAPER.pdf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http://www.Lohmander.com/PL_ICODM_2016_CCF_PAPER.docx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http://icodm2020.com/en/</a:t>
            </a:r>
            <a:endParaRPr lang="sv-SE" dirty="0">
              <a:latin typeface="Calibri" panose="020F0502020204030204" pitchFamily="34" charset="0"/>
              <a:ea typeface="Calibri" panose="020F0502020204030204" pitchFamily="34" charset="0"/>
              <a:cs typeface="Times New Roman" panose="02020603050405020304" pitchFamily="18" charset="0"/>
            </a:endParaRPr>
          </a:p>
          <a:p>
            <a:r>
              <a:rPr lang="sv-SE" dirty="0">
                <a:latin typeface="Calibri" panose="020F0502020204030204" pitchFamily="34" charset="0"/>
                <a:ea typeface="Calibri" panose="020F0502020204030204" pitchFamily="34" charset="0"/>
                <a:cs typeface="Times New Roman" panose="02020603050405020304" pitchFamily="18" charset="0"/>
              </a:rPr>
              <a:t>[23]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A general </a:t>
            </a:r>
            <a:r>
              <a:rPr lang="sv-SE" b="1" dirty="0" err="1">
                <a:latin typeface="Calibri" panose="020F0502020204030204" pitchFamily="34" charset="0"/>
                <a:ea typeface="Calibri" panose="020F0502020204030204" pitchFamily="34" charset="0"/>
                <a:cs typeface="Times New Roman" panose="02020603050405020304" pitchFamily="18" charset="0"/>
              </a:rPr>
              <a:t>dynamic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function</a:t>
            </a:r>
            <a:r>
              <a:rPr lang="sv-SE" b="1" dirty="0">
                <a:latin typeface="Calibri" panose="020F0502020204030204" pitchFamily="34" charset="0"/>
                <a:ea typeface="Calibri" panose="020F0502020204030204" pitchFamily="34" charset="0"/>
                <a:cs typeface="Times New Roman" panose="02020603050405020304" pitchFamily="18" charset="0"/>
              </a:rPr>
              <a:t> for the basal area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individual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trees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derived</a:t>
            </a:r>
            <a:r>
              <a:rPr lang="sv-SE" b="1" dirty="0">
                <a:latin typeface="Calibri" panose="020F0502020204030204" pitchFamily="34" charset="0"/>
                <a:ea typeface="Calibri" panose="020F0502020204030204" pitchFamily="34" charset="0"/>
                <a:cs typeface="Times New Roman" panose="02020603050405020304" pitchFamily="18" charset="0"/>
              </a:rPr>
              <a:t> from a </a:t>
            </a:r>
            <a:r>
              <a:rPr lang="sv-SE" b="1" dirty="0" err="1">
                <a:latin typeface="Calibri" panose="020F0502020204030204" pitchFamily="34" charset="0"/>
                <a:ea typeface="Calibri" panose="020F0502020204030204" pitchFamily="34" charset="0"/>
                <a:cs typeface="Times New Roman" panose="02020603050405020304" pitchFamily="18" charset="0"/>
              </a:rPr>
              <a:t>production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theoretically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motivated</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autonomous</a:t>
            </a:r>
            <a:r>
              <a:rPr lang="sv-SE" b="1" dirty="0">
                <a:latin typeface="Calibri" panose="020F0502020204030204" pitchFamily="34" charset="0"/>
                <a:ea typeface="Calibri" panose="020F0502020204030204" pitchFamily="34" charset="0"/>
                <a:cs typeface="Times New Roman" panose="02020603050405020304" pitchFamily="18" charset="0"/>
              </a:rPr>
              <a:t> differential </a:t>
            </a:r>
            <a:r>
              <a:rPr lang="sv-SE" b="1" dirty="0" err="1">
                <a:latin typeface="Calibri" panose="020F0502020204030204" pitchFamily="34" charset="0"/>
                <a:ea typeface="Calibri" panose="020F0502020204030204" pitchFamily="34" charset="0"/>
                <a:cs typeface="Times New Roman" panose="02020603050405020304" pitchFamily="18" charset="0"/>
              </a:rPr>
              <a:t>equation</a:t>
            </a:r>
            <a:r>
              <a:rPr lang="sv-SE" dirty="0">
                <a:latin typeface="Calibri" panose="020F0502020204030204" pitchFamily="34" charset="0"/>
                <a:ea typeface="Calibri" panose="020F0502020204030204" pitchFamily="34" charset="0"/>
                <a:cs typeface="Times New Roman" panose="02020603050405020304" pitchFamily="18" charset="0"/>
              </a:rPr>
              <a:t>, National Conference on the </a:t>
            </a:r>
            <a:r>
              <a:rPr lang="sv-SE" dirty="0" err="1">
                <a:latin typeface="Calibri" panose="020F0502020204030204" pitchFamily="34" charset="0"/>
                <a:ea typeface="Calibri" panose="020F0502020204030204" pitchFamily="34" charset="0"/>
                <a:cs typeface="Times New Roman" panose="02020603050405020304" pitchFamily="18" charset="0"/>
              </a:rPr>
              <a:t>Caspian</a:t>
            </a:r>
            <a:r>
              <a:rPr lang="sv-SE" dirty="0">
                <a:latin typeface="Calibri" panose="020F0502020204030204" pitchFamily="34" charset="0"/>
                <a:ea typeface="Calibri" panose="020F0502020204030204" pitchFamily="34" charset="0"/>
                <a:cs typeface="Times New Roman" panose="02020603050405020304" pitchFamily="18" charset="0"/>
              </a:rPr>
              <a:t> Forests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Iran, "</a:t>
            </a:r>
            <a:r>
              <a:rPr lang="sv-SE" dirty="0" err="1">
                <a:latin typeface="Calibri" panose="020F0502020204030204" pitchFamily="34" charset="0"/>
                <a:ea typeface="Calibri" panose="020F0502020204030204" pitchFamily="34" charset="0"/>
                <a:cs typeface="Times New Roman" panose="02020603050405020304" pitchFamily="18" charset="0"/>
              </a:rPr>
              <a:t>Past</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Current</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Future</a:t>
            </a:r>
            <a:r>
              <a:rPr lang="sv-SE" dirty="0">
                <a:latin typeface="Calibri" panose="020F0502020204030204" pitchFamily="34" charset="0"/>
                <a:ea typeface="Calibri" panose="020F0502020204030204" pitchFamily="34" charset="0"/>
                <a:cs typeface="Times New Roman" panose="02020603050405020304" pitchFamily="18" charset="0"/>
              </a:rPr>
              <a:t>", University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Guilan</a:t>
            </a:r>
            <a:r>
              <a:rPr lang="sv-SE" dirty="0">
                <a:latin typeface="Calibri" panose="020F0502020204030204" pitchFamily="34" charset="0"/>
                <a:ea typeface="Calibri" panose="020F0502020204030204" pitchFamily="34" charset="0"/>
                <a:cs typeface="Times New Roman" panose="02020603050405020304" pitchFamily="18" charset="0"/>
              </a:rPr>
              <a:t>, Rasht, Iran, April 26-27, 2017</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http://www.Lohmander.com/PPT_GUILAN_PL_DIFF_2017.pptx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http://www.Lohmander.com/PPT_GUILAN_PL_DIFF_2017.pdf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http://www.Lohmander.com/Paper_Guilan_Dynamic_170215.pdf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http://www.Lohmander.com/Paper_Guilan_Dynamic_170215.docx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2"/>
              </a:rPr>
              <a:t>http://conf.isc.gov.ir/forestnorth</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endParaRPr lang="sv-SE" dirty="0"/>
          </a:p>
        </p:txBody>
      </p:sp>
      <p:sp>
        <p:nvSpPr>
          <p:cNvPr id="3" name="Platshållare för bildnummer 2"/>
          <p:cNvSpPr>
            <a:spLocks noGrp="1"/>
          </p:cNvSpPr>
          <p:nvPr>
            <p:ph type="sldNum" sz="quarter" idx="12"/>
          </p:nvPr>
        </p:nvSpPr>
        <p:spPr/>
        <p:txBody>
          <a:bodyPr/>
          <a:lstStyle/>
          <a:p>
            <a:fld id="{85111A96-47C8-494A-B243-62058D04ED01}" type="slidenum">
              <a:rPr lang="sv-SE" smtClean="0"/>
              <a:t>43</a:t>
            </a:fld>
            <a:endParaRPr lang="sv-SE"/>
          </a:p>
        </p:txBody>
      </p:sp>
    </p:spTree>
    <p:extLst>
      <p:ext uri="{BB962C8B-B14F-4D97-AF65-F5344CB8AC3E}">
        <p14:creationId xmlns:p14="http://schemas.microsoft.com/office/powerpoint/2010/main" val="22316824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91885" y="662227"/>
            <a:ext cx="11077303" cy="5130507"/>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[24] </a:t>
            </a:r>
            <a:r>
              <a:rPr lang="sv-SE" dirty="0" err="1">
                <a:latin typeface="Calibri" panose="020F0502020204030204" pitchFamily="34" charset="0"/>
                <a:ea typeface="Calibri" panose="020F0502020204030204" pitchFamily="34" charset="0"/>
                <a:cs typeface="Times New Roman" panose="02020603050405020304" pitchFamily="18" charset="0"/>
              </a:rPr>
              <a:t>Hatami</a:t>
            </a:r>
            <a:r>
              <a:rPr lang="sv-SE" dirty="0">
                <a:latin typeface="Calibri" panose="020F0502020204030204" pitchFamily="34" charset="0"/>
                <a:ea typeface="Calibri" panose="020F0502020204030204" pitchFamily="34" charset="0"/>
                <a:cs typeface="Times New Roman" panose="02020603050405020304" pitchFamily="18" charset="0"/>
              </a:rPr>
              <a:t>, N.,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dirty="0" err="1">
                <a:latin typeface="Calibri" panose="020F0502020204030204" pitchFamily="34" charset="0"/>
                <a:ea typeface="Calibri" panose="020F0502020204030204" pitchFamily="34" charset="0"/>
                <a:cs typeface="Times New Roman" panose="02020603050405020304" pitchFamily="18" charset="0"/>
              </a:rPr>
              <a:t>Moayeri</a:t>
            </a:r>
            <a:r>
              <a:rPr lang="sv-SE" dirty="0">
                <a:latin typeface="Calibri" panose="020F0502020204030204" pitchFamily="34" charset="0"/>
                <a:ea typeface="Calibri" panose="020F0502020204030204" pitchFamily="34" charset="0"/>
                <a:cs typeface="Times New Roman" panose="02020603050405020304" pitchFamily="18" charset="0"/>
              </a:rPr>
              <a:t>, M.H., </a:t>
            </a:r>
            <a:r>
              <a:rPr lang="sv-SE" dirty="0" err="1">
                <a:latin typeface="Calibri" panose="020F0502020204030204" pitchFamily="34" charset="0"/>
                <a:ea typeface="Calibri" panose="020F0502020204030204" pitchFamily="34" charset="0"/>
                <a:cs typeface="Times New Roman" panose="02020603050405020304" pitchFamily="18" charset="0"/>
              </a:rPr>
              <a:t>Mohammadi</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Limaei</a:t>
            </a:r>
            <a:r>
              <a:rPr lang="sv-SE" dirty="0">
                <a:latin typeface="Calibri" panose="020F0502020204030204" pitchFamily="34" charset="0"/>
                <a:ea typeface="Calibri" panose="020F0502020204030204" pitchFamily="34" charset="0"/>
                <a:cs typeface="Times New Roman" panose="02020603050405020304" pitchFamily="18" charset="0"/>
              </a:rPr>
              <a:t>, S., </a:t>
            </a:r>
            <a:r>
              <a:rPr lang="sv-SE" b="1" dirty="0">
                <a:latin typeface="Calibri" panose="020F0502020204030204" pitchFamily="34" charset="0"/>
                <a:ea typeface="Calibri" panose="020F0502020204030204" pitchFamily="34" charset="0"/>
                <a:cs typeface="Times New Roman" panose="02020603050405020304" pitchFamily="18" charset="0"/>
              </a:rPr>
              <a:t>A basal area </a:t>
            </a:r>
            <a:r>
              <a:rPr lang="sv-SE" b="1" dirty="0" err="1">
                <a:latin typeface="Calibri" panose="020F0502020204030204" pitchFamily="34" charset="0"/>
                <a:ea typeface="Calibri" panose="020F0502020204030204" pitchFamily="34" charset="0"/>
                <a:cs typeface="Times New Roman" panose="02020603050405020304" pitchFamily="18" charset="0"/>
              </a:rPr>
              <a:t>increment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model</a:t>
            </a:r>
            <a:r>
              <a:rPr lang="sv-SE" b="1" dirty="0">
                <a:latin typeface="Calibri" panose="020F0502020204030204" pitchFamily="34" charset="0"/>
                <a:ea typeface="Calibri" panose="020F0502020204030204" pitchFamily="34" charset="0"/>
                <a:cs typeface="Times New Roman" panose="02020603050405020304" pitchFamily="18" charset="0"/>
              </a:rPr>
              <a:t> for </a:t>
            </a:r>
            <a:r>
              <a:rPr lang="sv-SE" b="1" dirty="0" err="1">
                <a:latin typeface="Calibri" panose="020F0502020204030204" pitchFamily="34" charset="0"/>
                <a:ea typeface="Calibri" panose="020F0502020204030204" pitchFamily="34" charset="0"/>
                <a:cs typeface="Times New Roman" panose="02020603050405020304" pitchFamily="18" charset="0"/>
              </a:rPr>
              <a:t>individual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trees</a:t>
            </a:r>
            <a:r>
              <a:rPr lang="sv-SE" b="1" dirty="0">
                <a:latin typeface="Calibri" panose="020F0502020204030204" pitchFamily="34" charset="0"/>
                <a:ea typeface="Calibri" panose="020F0502020204030204" pitchFamily="34" charset="0"/>
                <a:cs typeface="Times New Roman" panose="02020603050405020304" pitchFamily="18" charset="0"/>
              </a:rPr>
              <a:t> in mixed species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cover </a:t>
            </a:r>
            <a:r>
              <a:rPr lang="sv-SE" b="1" dirty="0" err="1">
                <a:latin typeface="Calibri" panose="020F0502020204030204" pitchFamily="34" charset="0"/>
                <a:ea typeface="Calibri" panose="020F0502020204030204" pitchFamily="34" charset="0"/>
                <a:cs typeface="Times New Roman" panose="02020603050405020304" pitchFamily="18" charset="0"/>
              </a:rPr>
              <a:t>stands</a:t>
            </a:r>
            <a:r>
              <a:rPr lang="sv-SE" b="1" dirty="0">
                <a:latin typeface="Calibri" panose="020F0502020204030204" pitchFamily="34" charset="0"/>
                <a:ea typeface="Calibri" panose="020F0502020204030204" pitchFamily="34" charset="0"/>
                <a:cs typeface="Times New Roman" panose="02020603050405020304" pitchFamily="18" charset="0"/>
              </a:rPr>
              <a:t> in </a:t>
            </a:r>
            <a:r>
              <a:rPr lang="sv-SE" b="1" dirty="0" err="1">
                <a:latin typeface="Calibri" panose="020F0502020204030204" pitchFamily="34" charset="0"/>
                <a:ea typeface="Calibri" panose="020F0502020204030204" pitchFamily="34" charset="0"/>
                <a:cs typeface="Times New Roman" panose="02020603050405020304" pitchFamily="18" charset="0"/>
              </a:rPr>
              <a:t>Iranian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Caspian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forests</a:t>
            </a:r>
            <a:r>
              <a:rPr lang="sv-SE" dirty="0">
                <a:latin typeface="Calibri" panose="020F0502020204030204" pitchFamily="34" charset="0"/>
                <a:ea typeface="Calibri" panose="020F0502020204030204" pitchFamily="34" charset="0"/>
                <a:cs typeface="Times New Roman" panose="02020603050405020304" pitchFamily="18" charset="0"/>
              </a:rPr>
              <a:t>, National Conference on the </a:t>
            </a:r>
            <a:r>
              <a:rPr lang="sv-SE" dirty="0" err="1">
                <a:latin typeface="Calibri" panose="020F0502020204030204" pitchFamily="34" charset="0"/>
                <a:ea typeface="Calibri" panose="020F0502020204030204" pitchFamily="34" charset="0"/>
                <a:cs typeface="Times New Roman" panose="02020603050405020304" pitchFamily="18" charset="0"/>
              </a:rPr>
              <a:t>Caspian</a:t>
            </a:r>
            <a:r>
              <a:rPr lang="sv-SE" dirty="0">
                <a:latin typeface="Calibri" panose="020F0502020204030204" pitchFamily="34" charset="0"/>
                <a:ea typeface="Calibri" panose="020F0502020204030204" pitchFamily="34" charset="0"/>
                <a:cs typeface="Times New Roman" panose="02020603050405020304" pitchFamily="18" charset="0"/>
              </a:rPr>
              <a:t> Forests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Iran, "</a:t>
            </a:r>
            <a:r>
              <a:rPr lang="sv-SE" dirty="0" err="1">
                <a:latin typeface="Calibri" panose="020F0502020204030204" pitchFamily="34" charset="0"/>
                <a:ea typeface="Calibri" panose="020F0502020204030204" pitchFamily="34" charset="0"/>
                <a:cs typeface="Times New Roman" panose="02020603050405020304" pitchFamily="18" charset="0"/>
              </a:rPr>
              <a:t>Past</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Current</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Future</a:t>
            </a:r>
            <a:r>
              <a:rPr lang="sv-SE" dirty="0">
                <a:latin typeface="Calibri" panose="020F0502020204030204" pitchFamily="34" charset="0"/>
                <a:ea typeface="Calibri" panose="020F0502020204030204" pitchFamily="34" charset="0"/>
                <a:cs typeface="Times New Roman" panose="02020603050405020304" pitchFamily="18" charset="0"/>
              </a:rPr>
              <a:t>", University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Guilan</a:t>
            </a:r>
            <a:r>
              <a:rPr lang="sv-SE" dirty="0">
                <a:latin typeface="Calibri" panose="020F0502020204030204" pitchFamily="34" charset="0"/>
                <a:ea typeface="Calibri" panose="020F0502020204030204" pitchFamily="34" charset="0"/>
                <a:cs typeface="Times New Roman" panose="02020603050405020304" pitchFamily="18" charset="0"/>
              </a:rPr>
              <a:t>, Rasht, Iran, April 26-27, 2017</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http://www.Lohmander.com/PPT_GUILAN_JOINT_2017.ppt</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http://www.Lohmander.com/PPT_GUILAN_JOINT_2017.pdf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http://www.Lohmander.com/Paper_Guilan_joint_170321.pdf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http://www.Lohmander.com/Paper_Guilan_joint_170321.docx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http://conf.isc.gov.ir/forestnorth</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[25]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Optimal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control</a:t>
            </a:r>
            <a:r>
              <a:rPr lang="sv-SE" b="1" dirty="0">
                <a:latin typeface="Calibri" panose="020F0502020204030204" pitchFamily="34" charset="0"/>
                <a:ea typeface="Calibri" panose="020F0502020204030204" pitchFamily="34" charset="0"/>
                <a:cs typeface="Times New Roman" panose="02020603050405020304" pitchFamily="18" charset="0"/>
              </a:rPr>
              <a:t> in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time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Wiener </a:t>
            </a:r>
            <a:r>
              <a:rPr lang="sv-SE" b="1" dirty="0" err="1">
                <a:latin typeface="Calibri" panose="020F0502020204030204" pitchFamily="34" charset="0"/>
                <a:ea typeface="Calibri" panose="020F0502020204030204" pitchFamily="34" charset="0"/>
                <a:cs typeface="Times New Roman" panose="02020603050405020304" pitchFamily="18" charset="0"/>
              </a:rPr>
              <a:t>processes</a:t>
            </a:r>
            <a:r>
              <a:rPr lang="sv-SE" b="1" dirty="0">
                <a:latin typeface="Calibri" panose="020F0502020204030204" pitchFamily="34" charset="0"/>
                <a:ea typeface="Calibri" panose="020F0502020204030204" pitchFamily="34" charset="0"/>
                <a:cs typeface="Times New Roman" panose="02020603050405020304" pitchFamily="18" charset="0"/>
              </a:rPr>
              <a:t>: - General </a:t>
            </a:r>
            <a:r>
              <a:rPr lang="sv-SE" b="1" dirty="0" err="1">
                <a:latin typeface="Calibri" panose="020F0502020204030204" pitchFamily="34" charset="0"/>
                <a:ea typeface="Calibri" panose="020F0502020204030204" pitchFamily="34" charset="0"/>
                <a:cs typeface="Times New Roman" panose="02020603050405020304" pitchFamily="18" charset="0"/>
              </a:rPr>
              <a:t>results</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applications</a:t>
            </a:r>
            <a:r>
              <a:rPr lang="sv-SE" b="1" dirty="0">
                <a:latin typeface="Calibri" panose="020F0502020204030204" pitchFamily="34" charset="0"/>
                <a:ea typeface="Calibri" panose="020F0502020204030204" pitchFamily="34" charset="0"/>
                <a:cs typeface="Times New Roman" panose="02020603050405020304" pitchFamily="18" charset="0"/>
              </a:rPr>
              <a:t> to optimal </a:t>
            </a:r>
            <a:r>
              <a:rPr lang="sv-SE" b="1" dirty="0" err="1">
                <a:latin typeface="Calibri" panose="020F0502020204030204" pitchFamily="34" charset="0"/>
                <a:ea typeface="Calibri" panose="020F0502020204030204" pitchFamily="34" charset="0"/>
                <a:cs typeface="Times New Roman" panose="02020603050405020304" pitchFamily="18" charset="0"/>
              </a:rPr>
              <a:t>wildlife</a:t>
            </a:r>
            <a:r>
              <a:rPr lang="sv-SE" b="1" dirty="0">
                <a:latin typeface="Calibri" panose="020F0502020204030204" pitchFamily="34" charset="0"/>
                <a:ea typeface="Calibri" panose="020F0502020204030204" pitchFamily="34" charset="0"/>
                <a:cs typeface="Times New Roman" panose="02020603050405020304" pitchFamily="18" charset="0"/>
              </a:rPr>
              <a:t> management, KEYNOTE</a:t>
            </a:r>
            <a:r>
              <a:rPr lang="sv-SE" dirty="0">
                <a:latin typeface="Calibri" panose="020F0502020204030204" pitchFamily="34" charset="0"/>
                <a:ea typeface="Calibri" panose="020F0502020204030204" pitchFamily="34" charset="0"/>
                <a:cs typeface="Times New Roman" panose="02020603050405020304" pitchFamily="18" charset="0"/>
              </a:rPr>
              <a:t>, The 10th International Conference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Iranian</a:t>
            </a:r>
            <a:r>
              <a:rPr lang="sv-SE" dirty="0">
                <a:latin typeface="Calibri" panose="020F0502020204030204" pitchFamily="34" charset="0"/>
                <a:ea typeface="Calibri" panose="020F0502020204030204" pitchFamily="34" charset="0"/>
                <a:cs typeface="Times New Roman" panose="02020603050405020304" pitchFamily="18" charset="0"/>
              </a:rPr>
              <a:t> Operations Research </a:t>
            </a:r>
            <a:r>
              <a:rPr lang="sv-SE" dirty="0" err="1">
                <a:latin typeface="Calibri" panose="020F0502020204030204" pitchFamily="34" charset="0"/>
                <a:ea typeface="Calibri" panose="020F0502020204030204" pitchFamily="34" charset="0"/>
                <a:cs typeface="Times New Roman" panose="02020603050405020304" pitchFamily="18" charset="0"/>
              </a:rPr>
              <a:t>Society</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Balbosar</a:t>
            </a:r>
            <a:r>
              <a:rPr lang="sv-SE" dirty="0">
                <a:latin typeface="Calibri" panose="020F0502020204030204" pitchFamily="34" charset="0"/>
                <a:ea typeface="Calibri" panose="020F0502020204030204" pitchFamily="34" charset="0"/>
                <a:cs typeface="Times New Roman" panose="02020603050405020304" pitchFamily="18" charset="0"/>
              </a:rPr>
              <a:t>, Iran, May 3-5, 2017</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http://www.Lohmander.com/PPT_OR10_PL_KEYNOTE_2017.pptx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http://www.Lohmander.com/PPT_OR10_PL_KEYNOTE_2017.pdf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http://www.Lohmander.com/Paper_OR10_KEYNOTE_170127.pdf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http://www.Lohmander.com/Paper_OR10_KEYNOTE_170127.docx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http://www.icordm.ir/en/index.php</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85111A96-47C8-494A-B243-62058D04ED01}" type="slidenum">
              <a:rPr lang="sv-SE" smtClean="0"/>
              <a:t>44</a:t>
            </a:fld>
            <a:endParaRPr lang="sv-SE"/>
          </a:p>
        </p:txBody>
      </p:sp>
    </p:spTree>
    <p:extLst>
      <p:ext uri="{BB962C8B-B14F-4D97-AF65-F5344CB8AC3E}">
        <p14:creationId xmlns:p14="http://schemas.microsoft.com/office/powerpoint/2010/main" val="30824781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245326" y="794214"/>
            <a:ext cx="8595360" cy="3648691"/>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[26]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ICMDS 2016 Conference </a:t>
            </a:r>
            <a:r>
              <a:rPr lang="sv-SE" b="1" dirty="0" err="1">
                <a:latin typeface="Calibri" panose="020F0502020204030204" pitchFamily="34" charset="0"/>
                <a:ea typeface="Calibri" panose="020F0502020204030204" pitchFamily="34" charset="0"/>
                <a:cs typeface="Times New Roman" panose="02020603050405020304" pitchFamily="18" charset="0"/>
              </a:rPr>
              <a:t>report</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Fuzzy</a:t>
            </a:r>
            <a:r>
              <a:rPr lang="sv-SE" dirty="0">
                <a:latin typeface="Calibri" panose="020F0502020204030204" pitchFamily="34" charset="0"/>
                <a:ea typeface="Calibri" panose="020F0502020204030204" pitchFamily="34" charset="0"/>
                <a:cs typeface="Times New Roman" panose="02020603050405020304" pitchFamily="18" charset="0"/>
              </a:rPr>
              <a:t> Information and </a:t>
            </a:r>
            <a:r>
              <a:rPr lang="sv-SE" dirty="0" err="1">
                <a:latin typeface="Calibri" panose="020F0502020204030204" pitchFamily="34" charset="0"/>
                <a:ea typeface="Calibri" panose="020F0502020204030204" pitchFamily="34" charset="0"/>
                <a:cs typeface="Times New Roman" panose="02020603050405020304" pitchFamily="18" charset="0"/>
              </a:rPr>
              <a:t>Engineering</a:t>
            </a:r>
            <a:r>
              <a:rPr lang="sv-SE" dirty="0">
                <a:latin typeface="Calibri" panose="020F0502020204030204" pitchFamily="34" charset="0"/>
                <a:ea typeface="Calibri" panose="020F0502020204030204" pitchFamily="34" charset="0"/>
                <a:cs typeface="Times New Roman" panose="02020603050405020304" pitchFamily="18" charset="0"/>
              </a:rPr>
              <a:t>, Elsevier, Vol. 9, </a:t>
            </a:r>
            <a:r>
              <a:rPr lang="sv-SE" dirty="0" err="1">
                <a:latin typeface="Calibri" panose="020F0502020204030204" pitchFamily="34" charset="0"/>
                <a:ea typeface="Calibri" panose="020F0502020204030204" pitchFamily="34" charset="0"/>
                <a:cs typeface="Times New Roman" panose="02020603050405020304" pitchFamily="18" charset="0"/>
              </a:rPr>
              <a:t>Issue</a:t>
            </a:r>
            <a:r>
              <a:rPr lang="sv-SE" dirty="0">
                <a:latin typeface="Calibri" panose="020F0502020204030204" pitchFamily="34" charset="0"/>
                <a:ea typeface="Calibri" panose="020F0502020204030204" pitchFamily="34" charset="0"/>
                <a:cs typeface="Times New Roman" panose="02020603050405020304" pitchFamily="18" charset="0"/>
              </a:rPr>
              <a:t> 2, June 2017</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https://authors.elsevier.com/sd/article/S1616865817301486</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[27]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Olsson, J.O., Fagerberg, N., Bergh, J., </a:t>
            </a:r>
            <a:r>
              <a:rPr lang="sv-SE" dirty="0" err="1">
                <a:latin typeface="Calibri" panose="020F0502020204030204" pitchFamily="34" charset="0"/>
                <a:ea typeface="Calibri" panose="020F0502020204030204" pitchFamily="34" charset="0"/>
                <a:cs typeface="Times New Roman" panose="02020603050405020304" pitchFamily="18" charset="0"/>
              </a:rPr>
              <a:t>Adamopoulos</a:t>
            </a:r>
            <a:r>
              <a:rPr lang="sv-SE" dirty="0">
                <a:latin typeface="Calibri" panose="020F0502020204030204" pitchFamily="34" charset="0"/>
                <a:ea typeface="Calibri" panose="020F0502020204030204" pitchFamily="34" charset="0"/>
                <a:cs typeface="Times New Roman" panose="02020603050405020304" pitchFamily="18" charset="0"/>
              </a:rPr>
              <a:t>, S., </a:t>
            </a:r>
            <a:r>
              <a:rPr lang="sv-SE" b="1" dirty="0" err="1">
                <a:latin typeface="Calibri" panose="020F0502020204030204" pitchFamily="34" charset="0"/>
                <a:ea typeface="Calibri" panose="020F0502020204030204" pitchFamily="34" charset="0"/>
                <a:cs typeface="Times New Roman" panose="02020603050405020304" pitchFamily="18" charset="0"/>
              </a:rPr>
              <a:t>High</a:t>
            </a:r>
            <a:r>
              <a:rPr lang="sv-SE" b="1" dirty="0">
                <a:latin typeface="Calibri" panose="020F0502020204030204" pitchFamily="34" charset="0"/>
                <a:ea typeface="Calibri" panose="020F0502020204030204" pitchFamily="34" charset="0"/>
                <a:cs typeface="Times New Roman" panose="02020603050405020304" pitchFamily="18" charset="0"/>
              </a:rPr>
              <a:t> resolution adaptive </a:t>
            </a:r>
            <a:r>
              <a:rPr lang="sv-SE" b="1" dirty="0" err="1">
                <a:latin typeface="Calibri" panose="020F0502020204030204" pitchFamily="34" charset="0"/>
                <a:ea typeface="Calibri" panose="020F0502020204030204" pitchFamily="34" charset="0"/>
                <a:cs typeface="Times New Roman" panose="02020603050405020304" pitchFamily="18" charset="0"/>
              </a:rPr>
              <a:t>optimization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cover </a:t>
            </a:r>
            <a:r>
              <a:rPr lang="sv-SE" b="1" dirty="0" err="1">
                <a:latin typeface="Calibri" panose="020F0502020204030204" pitchFamily="34" charset="0"/>
                <a:ea typeface="Calibri" panose="020F0502020204030204" pitchFamily="34" charset="0"/>
                <a:cs typeface="Times New Roman" panose="02020603050405020304" pitchFamily="18" charset="0"/>
              </a:rPr>
              <a:t>spruce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a:t>
            </a:r>
            <a:r>
              <a:rPr lang="sv-SE" b="1" dirty="0">
                <a:latin typeface="Calibri" panose="020F0502020204030204" pitchFamily="34" charset="0"/>
                <a:ea typeface="Calibri" panose="020F0502020204030204" pitchFamily="34" charset="0"/>
                <a:cs typeface="Times New Roman" panose="02020603050405020304" pitchFamily="18" charset="0"/>
              </a:rPr>
              <a:t> management in </a:t>
            </a:r>
            <a:r>
              <a:rPr lang="sv-SE" b="1" dirty="0" err="1">
                <a:latin typeface="Calibri" panose="020F0502020204030204" pitchFamily="34" charset="0"/>
                <a:ea typeface="Calibri" panose="020F0502020204030204" pitchFamily="34" charset="0"/>
                <a:cs typeface="Times New Roman" panose="02020603050405020304" pitchFamily="18" charset="0"/>
              </a:rPr>
              <a:t>southern</a:t>
            </a:r>
            <a:r>
              <a:rPr lang="sv-SE" b="1" dirty="0">
                <a:latin typeface="Calibri" panose="020F0502020204030204" pitchFamily="34" charset="0"/>
                <a:ea typeface="Calibri" panose="020F0502020204030204" pitchFamily="34" charset="0"/>
                <a:cs typeface="Times New Roman" panose="02020603050405020304" pitchFamily="18" charset="0"/>
              </a:rPr>
              <a:t> Sweden</a:t>
            </a:r>
            <a:r>
              <a:rPr lang="sv-SE" dirty="0">
                <a:latin typeface="Calibri" panose="020F0502020204030204" pitchFamily="34" charset="0"/>
                <a:ea typeface="Calibri" panose="020F0502020204030204" pitchFamily="34" charset="0"/>
                <a:cs typeface="Times New Roman" panose="02020603050405020304" pitchFamily="18" charset="0"/>
              </a:rPr>
              <a:t>, SSAFR 2017, Symposium on Systems </a:t>
            </a:r>
            <a:r>
              <a:rPr lang="sv-SE" dirty="0" err="1">
                <a:latin typeface="Calibri" panose="020F0502020204030204" pitchFamily="34" charset="0"/>
                <a:ea typeface="Calibri" panose="020F0502020204030204" pitchFamily="34" charset="0"/>
                <a:cs typeface="Times New Roman" panose="02020603050405020304" pitchFamily="18" charset="0"/>
              </a:rPr>
              <a:t>Analysis</a:t>
            </a:r>
            <a:r>
              <a:rPr lang="sv-SE" dirty="0">
                <a:latin typeface="Calibri" panose="020F0502020204030204" pitchFamily="34" charset="0"/>
                <a:ea typeface="Calibri" panose="020F0502020204030204" pitchFamily="34" charset="0"/>
                <a:cs typeface="Times New Roman" panose="02020603050405020304" pitchFamily="18" charset="0"/>
              </a:rPr>
              <a:t> in Forest Resources, Clearwater </a:t>
            </a:r>
            <a:r>
              <a:rPr lang="sv-SE" dirty="0" err="1">
                <a:latin typeface="Calibri" panose="020F0502020204030204" pitchFamily="34" charset="0"/>
                <a:ea typeface="Calibri" panose="020F0502020204030204" pitchFamily="34" charset="0"/>
                <a:cs typeface="Times New Roman" panose="02020603050405020304" pitchFamily="18" charset="0"/>
              </a:rPr>
              <a:t>Resort</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Suquamish</a:t>
            </a:r>
            <a:r>
              <a:rPr lang="sv-SE" dirty="0">
                <a:latin typeface="Calibri" panose="020F0502020204030204" pitchFamily="34" charset="0"/>
                <a:ea typeface="Calibri" panose="020F0502020204030204" pitchFamily="34" charset="0"/>
                <a:cs typeface="Times New Roman" panose="02020603050405020304" pitchFamily="18" charset="0"/>
              </a:rPr>
              <a:t>, Washington, (</a:t>
            </a:r>
            <a:r>
              <a:rPr lang="sv-SE" dirty="0" err="1">
                <a:latin typeface="Calibri" panose="020F0502020204030204" pitchFamily="34" charset="0"/>
                <a:ea typeface="Calibri" panose="020F0502020204030204" pitchFamily="34" charset="0"/>
                <a:cs typeface="Times New Roman" panose="02020603050405020304" pitchFamily="18" charset="0"/>
              </a:rPr>
              <a:t>near</a:t>
            </a:r>
            <a:r>
              <a:rPr lang="sv-SE" dirty="0">
                <a:latin typeface="Calibri" panose="020F0502020204030204" pitchFamily="34" charset="0"/>
                <a:ea typeface="Calibri" panose="020F0502020204030204" pitchFamily="34" charset="0"/>
                <a:cs typeface="Times New Roman" panose="02020603050405020304" pitchFamily="18" charset="0"/>
              </a:rPr>
              <a:t> Seattle), August 27-30, 2017</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http://www.Lohmander.com/SSAFR_2017_Lohmander_et_al.pptx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http://www.Lohmander.com/SSAFR_2017_Lohmander_et_al.pdf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http://www.Lohmander.com/SSAFR_2017_Lohmander_Soft.txt</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SSAFR 2017</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85111A96-47C8-494A-B243-62058D04ED01}" type="slidenum">
              <a:rPr lang="sv-SE" smtClean="0"/>
              <a:t>45</a:t>
            </a:fld>
            <a:endParaRPr lang="sv-SE"/>
          </a:p>
        </p:txBody>
      </p:sp>
    </p:spTree>
    <p:extLst>
      <p:ext uri="{BB962C8B-B14F-4D97-AF65-F5344CB8AC3E}">
        <p14:creationId xmlns:p14="http://schemas.microsoft.com/office/powerpoint/2010/main" val="3472551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84663" y="863747"/>
            <a:ext cx="9204960" cy="3738139"/>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[28]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Applications</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Mathematical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Modeling</a:t>
            </a:r>
            <a:r>
              <a:rPr lang="sv-SE" b="1" dirty="0">
                <a:latin typeface="Calibri" panose="020F0502020204030204" pitchFamily="34" charset="0"/>
                <a:ea typeface="Calibri" panose="020F0502020204030204" pitchFamily="34" charset="0"/>
                <a:cs typeface="Times New Roman" panose="02020603050405020304" pitchFamily="18" charset="0"/>
              </a:rPr>
              <a:t> in Operations Research</a:t>
            </a:r>
            <a:r>
              <a:rPr lang="sv-SE" dirty="0">
                <a:latin typeface="Calibri" panose="020F0502020204030204" pitchFamily="34" charset="0"/>
                <a:ea typeface="Calibri" panose="020F0502020204030204" pitchFamily="34" charset="0"/>
                <a:cs typeface="Times New Roman" panose="02020603050405020304" pitchFamily="18" charset="0"/>
              </a:rPr>
              <a:t>, In: Cao BY. (ed) </a:t>
            </a:r>
            <a:r>
              <a:rPr lang="sv-SE" dirty="0" err="1">
                <a:latin typeface="Calibri" panose="020F0502020204030204" pitchFamily="34" charset="0"/>
                <a:ea typeface="Calibri" panose="020F0502020204030204" pitchFamily="34" charset="0"/>
                <a:cs typeface="Times New Roman" panose="02020603050405020304" pitchFamily="18" charset="0"/>
              </a:rPr>
              <a:t>Fuzzy</a:t>
            </a:r>
            <a:r>
              <a:rPr lang="sv-SE" dirty="0">
                <a:latin typeface="Calibri" panose="020F0502020204030204" pitchFamily="34" charset="0"/>
                <a:ea typeface="Calibri" panose="020F0502020204030204" pitchFamily="34" charset="0"/>
                <a:cs typeface="Times New Roman" panose="02020603050405020304" pitchFamily="18" charset="0"/>
              </a:rPr>
              <a:t> Information and </a:t>
            </a:r>
            <a:r>
              <a:rPr lang="sv-SE" dirty="0" err="1">
                <a:latin typeface="Calibri" panose="020F0502020204030204" pitchFamily="34" charset="0"/>
                <a:ea typeface="Calibri" panose="020F0502020204030204" pitchFamily="34" charset="0"/>
                <a:cs typeface="Times New Roman" panose="02020603050405020304" pitchFamily="18" charset="0"/>
              </a:rPr>
              <a:t>Engineering</a:t>
            </a:r>
            <a:r>
              <a:rPr lang="sv-SE" dirty="0">
                <a:latin typeface="Calibri" panose="020F0502020204030204" pitchFamily="34" charset="0"/>
                <a:ea typeface="Calibri" panose="020F0502020204030204" pitchFamily="34" charset="0"/>
                <a:cs typeface="Times New Roman" panose="02020603050405020304" pitchFamily="18" charset="0"/>
              </a:rPr>
              <a:t> and Decision. IWDS 2016. </a:t>
            </a:r>
            <a:r>
              <a:rPr lang="sv-SE" dirty="0" err="1">
                <a:latin typeface="Calibri" panose="020F0502020204030204" pitchFamily="34" charset="0"/>
                <a:ea typeface="Calibri" panose="020F0502020204030204" pitchFamily="34" charset="0"/>
                <a:cs typeface="Times New Roman" panose="02020603050405020304" pitchFamily="18" charset="0"/>
              </a:rPr>
              <a:t>Advances</a:t>
            </a:r>
            <a:r>
              <a:rPr lang="sv-SE" dirty="0">
                <a:latin typeface="Calibri" panose="020F0502020204030204" pitchFamily="34" charset="0"/>
                <a:ea typeface="Calibri" panose="020F0502020204030204" pitchFamily="34" charset="0"/>
                <a:cs typeface="Times New Roman" panose="02020603050405020304" pitchFamily="18" charset="0"/>
              </a:rPr>
              <a:t> in Intelligent Systems and </a:t>
            </a:r>
            <a:r>
              <a:rPr lang="sv-SE" dirty="0" err="1">
                <a:latin typeface="Calibri" panose="020F0502020204030204" pitchFamily="34" charset="0"/>
                <a:ea typeface="Calibri" panose="020F0502020204030204" pitchFamily="34" charset="0"/>
                <a:cs typeface="Times New Roman" panose="02020603050405020304" pitchFamily="18" charset="0"/>
              </a:rPr>
              <a:t>Computing</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vol</a:t>
            </a:r>
            <a:r>
              <a:rPr lang="sv-SE" dirty="0">
                <a:latin typeface="Calibri" panose="020F0502020204030204" pitchFamily="34" charset="0"/>
                <a:ea typeface="Calibri" panose="020F0502020204030204" pitchFamily="34" charset="0"/>
                <a:cs typeface="Times New Roman" panose="02020603050405020304" pitchFamily="18" charset="0"/>
              </a:rPr>
              <a:t> 646. Springer, Cham, 2018, </a:t>
            </a:r>
            <a:endParaRPr lang="sv-SE"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smtClean="0">
                <a:latin typeface="Calibri" panose="020F0502020204030204" pitchFamily="34" charset="0"/>
                <a:ea typeface="Calibri" panose="020F0502020204030204" pitchFamily="34" charset="0"/>
                <a:cs typeface="Times New Roman" panose="02020603050405020304" pitchFamily="18" charset="0"/>
              </a:rPr>
              <a:t>Print </a:t>
            </a:r>
            <a:r>
              <a:rPr lang="sv-SE" dirty="0">
                <a:latin typeface="Calibri" panose="020F0502020204030204" pitchFamily="34" charset="0"/>
                <a:ea typeface="Calibri" panose="020F0502020204030204" pitchFamily="34" charset="0"/>
                <a:cs typeface="Times New Roman" panose="02020603050405020304" pitchFamily="18" charset="0"/>
              </a:rPr>
              <a:t>ISBN 978-3-319-66513-9, Online ISBN 978-3-319-66514-6, </a:t>
            </a:r>
            <a:r>
              <a:rPr lang="sv-SE" dirty="0" err="1">
                <a:latin typeface="Calibri" panose="020F0502020204030204" pitchFamily="34" charset="0"/>
                <a:ea typeface="Calibri" panose="020F0502020204030204" pitchFamily="34" charset="0"/>
                <a:cs typeface="Times New Roman" panose="02020603050405020304" pitchFamily="18" charset="0"/>
              </a:rPr>
              <a:t>eBook</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Package</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Engineering</a:t>
            </a:r>
            <a:r>
              <a:rPr lang="sv-SE" dirty="0">
                <a:latin typeface="Calibri" panose="020F0502020204030204" pitchFamily="34" charset="0"/>
                <a:ea typeface="Calibri" panose="020F0502020204030204" pitchFamily="34" charset="0"/>
                <a:cs typeface="Times New Roman" panose="02020603050405020304" pitchFamily="18" charset="0"/>
              </a:rPr>
              <a:t>, LAMMOR, </a:t>
            </a: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https://doi.org/10.1007/978-3-319-66514-6_5</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[29]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Optimal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Dynamic</a:t>
            </a:r>
            <a:r>
              <a:rPr lang="sv-SE" b="1" dirty="0">
                <a:latin typeface="Calibri" panose="020F0502020204030204" pitchFamily="34" charset="0"/>
                <a:ea typeface="Calibri" panose="020F0502020204030204" pitchFamily="34" charset="0"/>
                <a:cs typeface="Times New Roman" panose="02020603050405020304" pitchFamily="18" charset="0"/>
              </a:rPr>
              <a:t> Control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Spatially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Distributed</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Interdependent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smtClean="0">
                <a:latin typeface="Calibri" panose="020F0502020204030204" pitchFamily="34" charset="0"/>
                <a:ea typeface="Calibri" panose="020F0502020204030204" pitchFamily="34" charset="0"/>
                <a:cs typeface="Times New Roman" panose="02020603050405020304" pitchFamily="18" charset="0"/>
              </a:rPr>
              <a:t>Production</a:t>
            </a:r>
            <a:r>
              <a:rPr lang="sv-SE" b="1" dirty="0" smtClean="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Units</a:t>
            </a:r>
            <a:r>
              <a:rPr lang="sv-SE" dirty="0">
                <a:latin typeface="Calibri" panose="020F0502020204030204" pitchFamily="34" charset="0"/>
                <a:ea typeface="Calibri" panose="020F0502020204030204" pitchFamily="34" charset="0"/>
                <a:cs typeface="Times New Roman" panose="02020603050405020304" pitchFamily="18" charset="0"/>
              </a:rPr>
              <a:t>. In: Cao BY. (ed) </a:t>
            </a:r>
            <a:r>
              <a:rPr lang="sv-SE" dirty="0" err="1">
                <a:latin typeface="Calibri" panose="020F0502020204030204" pitchFamily="34" charset="0"/>
                <a:ea typeface="Calibri" panose="020F0502020204030204" pitchFamily="34" charset="0"/>
                <a:cs typeface="Times New Roman" panose="02020603050405020304" pitchFamily="18" charset="0"/>
              </a:rPr>
              <a:t>Fuzzy</a:t>
            </a:r>
            <a:r>
              <a:rPr lang="sv-SE" dirty="0">
                <a:latin typeface="Calibri" panose="020F0502020204030204" pitchFamily="34" charset="0"/>
                <a:ea typeface="Calibri" panose="020F0502020204030204" pitchFamily="34" charset="0"/>
                <a:cs typeface="Times New Roman" panose="02020603050405020304" pitchFamily="18" charset="0"/>
              </a:rPr>
              <a:t> Information and </a:t>
            </a:r>
            <a:r>
              <a:rPr lang="sv-SE" dirty="0" err="1">
                <a:latin typeface="Calibri" panose="020F0502020204030204" pitchFamily="34" charset="0"/>
                <a:ea typeface="Calibri" panose="020F0502020204030204" pitchFamily="34" charset="0"/>
                <a:cs typeface="Times New Roman" panose="02020603050405020304" pitchFamily="18" charset="0"/>
              </a:rPr>
              <a:t>Engineering</a:t>
            </a:r>
            <a:r>
              <a:rPr lang="sv-SE" dirty="0">
                <a:latin typeface="Calibri" panose="020F0502020204030204" pitchFamily="34" charset="0"/>
                <a:ea typeface="Calibri" panose="020F0502020204030204" pitchFamily="34" charset="0"/>
                <a:cs typeface="Times New Roman" panose="02020603050405020304" pitchFamily="18" charset="0"/>
              </a:rPr>
              <a:t> and Decision. IWDS 2016. </a:t>
            </a:r>
            <a:r>
              <a:rPr lang="sv-SE" dirty="0" err="1" smtClean="0">
                <a:latin typeface="Calibri" panose="020F0502020204030204" pitchFamily="34" charset="0"/>
                <a:ea typeface="Calibri" panose="020F0502020204030204" pitchFamily="34" charset="0"/>
                <a:cs typeface="Times New Roman" panose="02020603050405020304" pitchFamily="18" charset="0"/>
              </a:rPr>
              <a:t>Advances</a:t>
            </a:r>
            <a:r>
              <a:rPr lang="sv-SE" dirty="0" smtClean="0">
                <a:latin typeface="Calibri" panose="020F0502020204030204" pitchFamily="34" charset="0"/>
                <a:ea typeface="Calibri" panose="020F0502020204030204" pitchFamily="34" charset="0"/>
                <a:cs typeface="Times New Roman" panose="02020603050405020304" pitchFamily="18" charset="0"/>
              </a:rPr>
              <a:t> </a:t>
            </a:r>
            <a:r>
              <a:rPr lang="sv-SE" dirty="0">
                <a:latin typeface="Calibri" panose="020F0502020204030204" pitchFamily="34" charset="0"/>
                <a:ea typeface="Calibri" panose="020F0502020204030204" pitchFamily="34" charset="0"/>
                <a:cs typeface="Times New Roman" panose="02020603050405020304" pitchFamily="18" charset="0"/>
              </a:rPr>
              <a:t>in Intelligent Systems and </a:t>
            </a:r>
            <a:r>
              <a:rPr lang="sv-SE" dirty="0" err="1">
                <a:latin typeface="Calibri" panose="020F0502020204030204" pitchFamily="34" charset="0"/>
                <a:ea typeface="Calibri" panose="020F0502020204030204" pitchFamily="34" charset="0"/>
                <a:cs typeface="Times New Roman" panose="02020603050405020304" pitchFamily="18" charset="0"/>
              </a:rPr>
              <a:t>Computing</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vol</a:t>
            </a:r>
            <a:r>
              <a:rPr lang="sv-SE" dirty="0">
                <a:latin typeface="Calibri" panose="020F0502020204030204" pitchFamily="34" charset="0"/>
                <a:ea typeface="Calibri" panose="020F0502020204030204" pitchFamily="34" charset="0"/>
                <a:cs typeface="Times New Roman" panose="02020603050405020304" pitchFamily="18" charset="0"/>
              </a:rPr>
              <a:t> 646. Springer, Cham, 2018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Print ISBN 978-3-319-66513-9, Online ISBN 978-3-319-66514-6, </a:t>
            </a:r>
            <a:r>
              <a:rPr lang="sv-SE" dirty="0" err="1">
                <a:latin typeface="Calibri" panose="020F0502020204030204" pitchFamily="34" charset="0"/>
                <a:ea typeface="Calibri" panose="020F0502020204030204" pitchFamily="34" charset="0"/>
                <a:cs typeface="Times New Roman" panose="02020603050405020304" pitchFamily="18" charset="0"/>
              </a:rPr>
              <a:t>eBook</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Package</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Engineering</a:t>
            </a:r>
            <a:r>
              <a:rPr lang="sv-SE" dirty="0">
                <a:latin typeface="Calibri" panose="020F0502020204030204" pitchFamily="34" charset="0"/>
                <a:ea typeface="Calibri" panose="020F0502020204030204" pitchFamily="34" charset="0"/>
                <a:cs typeface="Times New Roman" panose="02020603050405020304" pitchFamily="18" charset="0"/>
              </a:rPr>
              <a:t>,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LOSDCSDI, </a:t>
            </a: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https://doi.org/10.1007/978-3-319-66514-6_13</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85111A96-47C8-494A-B243-62058D04ED01}" type="slidenum">
              <a:rPr lang="sv-SE" smtClean="0"/>
              <a:t>46</a:t>
            </a:fld>
            <a:endParaRPr lang="sv-SE"/>
          </a:p>
        </p:txBody>
      </p:sp>
    </p:spTree>
    <p:extLst>
      <p:ext uri="{BB962C8B-B14F-4D97-AF65-F5344CB8AC3E}">
        <p14:creationId xmlns:p14="http://schemas.microsoft.com/office/powerpoint/2010/main" val="2452491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solidFill>
                  <a:prstClr val="black">
                    <a:tint val="75000"/>
                  </a:prstClr>
                </a:solidFill>
              </a:rPr>
              <a:pPr/>
              <a:t>5</a:t>
            </a:fld>
            <a:endParaRPr lang="sv-SE">
              <a:solidFill>
                <a:prstClr val="black">
                  <a:tint val="75000"/>
                </a:prstClr>
              </a:solidFill>
            </a:endParaRPr>
          </a:p>
        </p:txBody>
      </p:sp>
      <p:sp>
        <p:nvSpPr>
          <p:cNvPr id="3" name="Rektangel 2"/>
          <p:cNvSpPr/>
          <p:nvPr/>
        </p:nvSpPr>
        <p:spPr>
          <a:xfrm>
            <a:off x="1543594" y="964822"/>
            <a:ext cx="8212183" cy="5574090"/>
          </a:xfrm>
          <a:prstGeom prst="rect">
            <a:avLst/>
          </a:prstGeom>
        </p:spPr>
        <p:txBody>
          <a:bodyPr wrap="square">
            <a:spAutoFit/>
          </a:bodyPr>
          <a:lstStyle/>
          <a:p>
            <a:r>
              <a:rPr lang="sv-SE" b="1" dirty="0" smtClean="0">
                <a:solidFill>
                  <a:srgbClr val="FF0000"/>
                </a:solidFill>
                <a:ea typeface="Calibri" panose="020F0502020204030204" pitchFamily="34" charset="0"/>
                <a:cs typeface="Times New Roman" panose="02020603050405020304" pitchFamily="18" charset="0"/>
              </a:rPr>
              <a:t>VERY GENERAL INTRODUCTION TO OPTIMIZATION AND OPERATIONS RESEARCH:</a:t>
            </a:r>
          </a:p>
          <a:p>
            <a:endParaRPr lang="sv-SE" dirty="0">
              <a:solidFill>
                <a:prstClr val="black"/>
              </a:solidFill>
              <a:ea typeface="Calibri" panose="020F0502020204030204" pitchFamily="34" charset="0"/>
              <a:cs typeface="Times New Roman" panose="02020603050405020304" pitchFamily="18" charset="0"/>
            </a:endParaRPr>
          </a:p>
          <a:p>
            <a:r>
              <a:rPr lang="sv-SE" dirty="0" smtClean="0">
                <a:solidFill>
                  <a:prstClr val="black"/>
                </a:solidFill>
                <a:ea typeface="Calibri" panose="020F0502020204030204" pitchFamily="34" charset="0"/>
                <a:cs typeface="Times New Roman" panose="02020603050405020304" pitchFamily="18" charset="0"/>
              </a:rPr>
              <a:t>[</a:t>
            </a:r>
            <a:r>
              <a:rPr lang="sv-SE" dirty="0">
                <a:solidFill>
                  <a:prstClr val="black"/>
                </a:solidFill>
                <a:ea typeface="Calibri" panose="020F0502020204030204" pitchFamily="34" charset="0"/>
                <a:cs typeface="Times New Roman" panose="02020603050405020304" pitchFamily="18" charset="0"/>
              </a:rPr>
              <a:t>21] </a:t>
            </a:r>
            <a:r>
              <a:rPr lang="sv-SE" dirty="0" err="1">
                <a:solidFill>
                  <a:prstClr val="black"/>
                </a:solidFill>
                <a:ea typeface="Calibri" panose="020F0502020204030204" pitchFamily="34" charset="0"/>
                <a:cs typeface="Times New Roman" panose="02020603050405020304" pitchFamily="18" charset="0"/>
              </a:rPr>
              <a:t>Lohmander</a:t>
            </a:r>
            <a:r>
              <a:rPr lang="sv-SE" dirty="0">
                <a:solidFill>
                  <a:prstClr val="black"/>
                </a:solidFill>
                <a:ea typeface="Calibri" panose="020F0502020204030204" pitchFamily="34" charset="0"/>
                <a:cs typeface="Times New Roman" panose="02020603050405020304" pitchFamily="18" charset="0"/>
              </a:rPr>
              <a:t>, P., </a:t>
            </a:r>
            <a:r>
              <a:rPr lang="sv-SE" b="1" dirty="0" err="1">
                <a:solidFill>
                  <a:prstClr val="black"/>
                </a:solidFill>
                <a:ea typeface="Calibri" panose="020F0502020204030204" pitchFamily="34" charset="0"/>
                <a:cs typeface="Times New Roman" panose="02020603050405020304" pitchFamily="18" charset="0"/>
              </a:rPr>
              <a:t>Applications</a:t>
            </a:r>
            <a:r>
              <a:rPr lang="sv-SE" b="1" dirty="0">
                <a:solidFill>
                  <a:prstClr val="black"/>
                </a:solidFill>
                <a:ea typeface="Calibri" panose="020F0502020204030204" pitchFamily="34" charset="0"/>
                <a:cs typeface="Times New Roman" panose="02020603050405020304" pitchFamily="18" charset="0"/>
              </a:rPr>
              <a:t> and </a:t>
            </a:r>
            <a:r>
              <a:rPr lang="sv-SE" b="1" dirty="0" err="1">
                <a:solidFill>
                  <a:prstClr val="black"/>
                </a:solidFill>
                <a:ea typeface="Calibri" panose="020F0502020204030204" pitchFamily="34" charset="0"/>
                <a:cs typeface="Times New Roman" panose="02020603050405020304" pitchFamily="18" charset="0"/>
              </a:rPr>
              <a:t>mathematical</a:t>
            </a:r>
            <a:r>
              <a:rPr lang="sv-SE" b="1" dirty="0">
                <a:solidFill>
                  <a:prstClr val="black"/>
                </a:solidFill>
                <a:ea typeface="Calibri" panose="020F0502020204030204" pitchFamily="34" charset="0"/>
                <a:cs typeface="Times New Roman" panose="02020603050405020304" pitchFamily="18" charset="0"/>
              </a:rPr>
              <a:t> </a:t>
            </a:r>
            <a:r>
              <a:rPr lang="sv-SE" b="1" dirty="0" err="1">
                <a:solidFill>
                  <a:prstClr val="black"/>
                </a:solidFill>
                <a:ea typeface="Calibri" panose="020F0502020204030204" pitchFamily="34" charset="0"/>
                <a:cs typeface="Times New Roman" panose="02020603050405020304" pitchFamily="18" charset="0"/>
              </a:rPr>
              <a:t>modeling</a:t>
            </a:r>
            <a:r>
              <a:rPr lang="sv-SE" b="1" dirty="0">
                <a:solidFill>
                  <a:prstClr val="black"/>
                </a:solidFill>
                <a:ea typeface="Calibri" panose="020F0502020204030204" pitchFamily="34" charset="0"/>
                <a:cs typeface="Times New Roman" panose="02020603050405020304" pitchFamily="18" charset="0"/>
              </a:rPr>
              <a:t> in operations research, KEYNOTE</a:t>
            </a:r>
            <a:r>
              <a:rPr lang="sv-SE" dirty="0">
                <a:solidFill>
                  <a:prstClr val="black"/>
                </a:solidFill>
                <a:ea typeface="Calibri" panose="020F0502020204030204" pitchFamily="34" charset="0"/>
                <a:cs typeface="Times New Roman" panose="02020603050405020304" pitchFamily="18" charset="0"/>
              </a:rPr>
              <a:t>, International Conference on </a:t>
            </a:r>
            <a:r>
              <a:rPr lang="sv-SE" dirty="0" err="1">
                <a:solidFill>
                  <a:prstClr val="black"/>
                </a:solidFill>
                <a:ea typeface="Calibri" panose="020F0502020204030204" pitchFamily="34" charset="0"/>
                <a:cs typeface="Times New Roman" panose="02020603050405020304" pitchFamily="18" charset="0"/>
              </a:rPr>
              <a:t>Mathematics</a:t>
            </a:r>
            <a:r>
              <a:rPr lang="sv-SE" dirty="0">
                <a:solidFill>
                  <a:prstClr val="black"/>
                </a:solidFill>
                <a:ea typeface="Calibri" panose="020F0502020204030204" pitchFamily="34" charset="0"/>
                <a:cs typeface="Times New Roman" panose="02020603050405020304" pitchFamily="18" charset="0"/>
              </a:rPr>
              <a:t> and Decision Science, International Center </a:t>
            </a:r>
            <a:r>
              <a:rPr lang="sv-SE" dirty="0" err="1">
                <a:solidFill>
                  <a:prstClr val="black"/>
                </a:solidFill>
                <a:ea typeface="Calibri" panose="020F0502020204030204" pitchFamily="34" charset="0"/>
                <a:cs typeface="Times New Roman" panose="02020603050405020304" pitchFamily="18" charset="0"/>
              </a:rPr>
              <a:t>of</a:t>
            </a:r>
            <a:r>
              <a:rPr lang="sv-SE" dirty="0">
                <a:solidFill>
                  <a:prstClr val="black"/>
                </a:solidFill>
                <a:ea typeface="Calibri" panose="020F0502020204030204" pitchFamily="34" charset="0"/>
                <a:cs typeface="Times New Roman" panose="02020603050405020304" pitchFamily="18" charset="0"/>
              </a:rPr>
              <a:t> </a:t>
            </a:r>
            <a:r>
              <a:rPr lang="sv-SE" dirty="0" err="1">
                <a:solidFill>
                  <a:prstClr val="black"/>
                </a:solidFill>
                <a:ea typeface="Calibri" panose="020F0502020204030204" pitchFamily="34" charset="0"/>
                <a:cs typeface="Times New Roman" panose="02020603050405020304" pitchFamily="18" charset="0"/>
              </a:rPr>
              <a:t>Optimization</a:t>
            </a:r>
            <a:r>
              <a:rPr lang="sv-SE" dirty="0">
                <a:solidFill>
                  <a:prstClr val="black"/>
                </a:solidFill>
                <a:ea typeface="Calibri" panose="020F0502020204030204" pitchFamily="34" charset="0"/>
                <a:cs typeface="Times New Roman" panose="02020603050405020304" pitchFamily="18" charset="0"/>
              </a:rPr>
              <a:t> and Decision </a:t>
            </a:r>
            <a:r>
              <a:rPr lang="sv-SE" dirty="0" err="1">
                <a:solidFill>
                  <a:prstClr val="black"/>
                </a:solidFill>
                <a:ea typeface="Calibri" panose="020F0502020204030204" pitchFamily="34" charset="0"/>
                <a:cs typeface="Times New Roman" panose="02020603050405020304" pitchFamily="18" charset="0"/>
              </a:rPr>
              <a:t>Making</a:t>
            </a:r>
            <a:r>
              <a:rPr lang="sv-SE" dirty="0">
                <a:solidFill>
                  <a:prstClr val="black"/>
                </a:solidFill>
                <a:ea typeface="Calibri" panose="020F0502020204030204" pitchFamily="34" charset="0"/>
                <a:cs typeface="Times New Roman" panose="02020603050405020304" pitchFamily="18" charset="0"/>
              </a:rPr>
              <a:t> &amp; Guangzhou University, Guangzhou, China, September 12-15, 2016 </a:t>
            </a:r>
            <a:br>
              <a:rPr lang="sv-SE" dirty="0">
                <a:solidFill>
                  <a:prstClr val="black"/>
                </a:solidFill>
                <a:ea typeface="Calibri" panose="020F0502020204030204" pitchFamily="34" charset="0"/>
                <a:cs typeface="Times New Roman" panose="02020603050405020304" pitchFamily="18" charset="0"/>
              </a:rPr>
            </a:br>
            <a:r>
              <a:rPr lang="sv-SE" u="sng" dirty="0">
                <a:solidFill>
                  <a:srgbClr val="0563C1"/>
                </a:solidFill>
                <a:ea typeface="Calibri" panose="020F0502020204030204" pitchFamily="34" charset="0"/>
                <a:cs typeface="Times New Roman" panose="02020603050405020304" pitchFamily="18" charset="0"/>
                <a:hlinkClick r:id="rId2"/>
              </a:rPr>
              <a:t>http://www.Lohmander.com/PL_KEYNOTE_MATH_2016.jpg</a:t>
            </a:r>
            <a:r>
              <a:rPr lang="sv-SE" dirty="0">
                <a:solidFill>
                  <a:prstClr val="black"/>
                </a:solidFill>
                <a:ea typeface="Calibri" panose="020F0502020204030204" pitchFamily="34" charset="0"/>
                <a:cs typeface="Times New Roman" panose="02020603050405020304" pitchFamily="18" charset="0"/>
              </a:rPr>
              <a:t/>
            </a:r>
            <a:br>
              <a:rPr lang="sv-SE" dirty="0">
                <a:solidFill>
                  <a:prstClr val="black"/>
                </a:solidFill>
                <a:ea typeface="Calibri" panose="020F0502020204030204" pitchFamily="34" charset="0"/>
                <a:cs typeface="Times New Roman" panose="02020603050405020304" pitchFamily="18" charset="0"/>
              </a:rPr>
            </a:br>
            <a:r>
              <a:rPr lang="sv-SE" u="sng" dirty="0">
                <a:solidFill>
                  <a:srgbClr val="0563C1"/>
                </a:solidFill>
                <a:ea typeface="Calibri" panose="020F0502020204030204" pitchFamily="34" charset="0"/>
                <a:cs typeface="Times New Roman" panose="02020603050405020304" pitchFamily="18" charset="0"/>
                <a:hlinkClick r:id="rId3"/>
              </a:rPr>
              <a:t>http://www.Lohmander.com/PL_ICODM_2016_KEY.pptx</a:t>
            </a:r>
            <a:r>
              <a:rPr lang="sv-SE" dirty="0">
                <a:solidFill>
                  <a:prstClr val="black"/>
                </a:solidFill>
                <a:ea typeface="Calibri" panose="020F0502020204030204" pitchFamily="34" charset="0"/>
                <a:cs typeface="Times New Roman" panose="02020603050405020304" pitchFamily="18" charset="0"/>
              </a:rPr>
              <a:t/>
            </a:r>
            <a:br>
              <a:rPr lang="sv-SE" dirty="0">
                <a:solidFill>
                  <a:prstClr val="black"/>
                </a:solidFill>
                <a:ea typeface="Calibri" panose="020F0502020204030204" pitchFamily="34" charset="0"/>
                <a:cs typeface="Times New Roman" panose="02020603050405020304" pitchFamily="18" charset="0"/>
              </a:rPr>
            </a:br>
            <a:r>
              <a:rPr lang="sv-SE" u="sng" dirty="0">
                <a:solidFill>
                  <a:srgbClr val="0563C1"/>
                </a:solidFill>
                <a:ea typeface="Calibri" panose="020F0502020204030204" pitchFamily="34" charset="0"/>
                <a:cs typeface="Times New Roman" panose="02020603050405020304" pitchFamily="18" charset="0"/>
                <a:hlinkClick r:id="rId4"/>
              </a:rPr>
              <a:t>http://www.Lohmander.com/PL_ICODM_2016_KEY.pdf</a:t>
            </a:r>
            <a:r>
              <a:rPr lang="sv-SE" dirty="0">
                <a:solidFill>
                  <a:prstClr val="black"/>
                </a:solidFill>
                <a:ea typeface="Calibri" panose="020F0502020204030204" pitchFamily="34" charset="0"/>
                <a:cs typeface="Times New Roman" panose="02020603050405020304" pitchFamily="18" charset="0"/>
              </a:rPr>
              <a:t/>
            </a:r>
            <a:br>
              <a:rPr lang="sv-SE" dirty="0">
                <a:solidFill>
                  <a:prstClr val="black"/>
                </a:solidFill>
                <a:ea typeface="Calibri" panose="020F0502020204030204" pitchFamily="34" charset="0"/>
                <a:cs typeface="Times New Roman" panose="02020603050405020304" pitchFamily="18" charset="0"/>
              </a:rPr>
            </a:br>
            <a:r>
              <a:rPr lang="sv-SE" u="sng" dirty="0">
                <a:solidFill>
                  <a:srgbClr val="0563C1"/>
                </a:solidFill>
                <a:ea typeface="Calibri" panose="020F0502020204030204" pitchFamily="34" charset="0"/>
                <a:cs typeface="Times New Roman" panose="02020603050405020304" pitchFamily="18" charset="0"/>
                <a:hlinkClick r:id="rId5"/>
              </a:rPr>
              <a:t>http://www.Lohmander.com/PL_ICODM_2016_KEY_PAPER.pdf</a:t>
            </a:r>
            <a:r>
              <a:rPr lang="sv-SE" dirty="0">
                <a:solidFill>
                  <a:prstClr val="black"/>
                </a:solidFill>
                <a:ea typeface="Calibri" panose="020F0502020204030204" pitchFamily="34" charset="0"/>
                <a:cs typeface="Times New Roman" panose="02020603050405020304" pitchFamily="18" charset="0"/>
              </a:rPr>
              <a:t/>
            </a:r>
            <a:br>
              <a:rPr lang="sv-SE" dirty="0">
                <a:solidFill>
                  <a:prstClr val="black"/>
                </a:solidFill>
                <a:ea typeface="Calibri" panose="020F0502020204030204" pitchFamily="34" charset="0"/>
                <a:cs typeface="Times New Roman" panose="02020603050405020304" pitchFamily="18" charset="0"/>
              </a:rPr>
            </a:br>
            <a:r>
              <a:rPr lang="sv-SE" u="sng" dirty="0">
                <a:solidFill>
                  <a:srgbClr val="0563C1"/>
                </a:solidFill>
                <a:ea typeface="Calibri" panose="020F0502020204030204" pitchFamily="34" charset="0"/>
                <a:cs typeface="Times New Roman" panose="02020603050405020304" pitchFamily="18" charset="0"/>
                <a:hlinkClick r:id="rId6"/>
              </a:rPr>
              <a:t>http://www.Lohmander.com/PL_ICODM_2016_KEY_PAPER.docx</a:t>
            </a:r>
            <a:r>
              <a:rPr lang="sv-SE" dirty="0">
                <a:solidFill>
                  <a:prstClr val="black"/>
                </a:solidFill>
                <a:ea typeface="Calibri" panose="020F0502020204030204" pitchFamily="34" charset="0"/>
                <a:cs typeface="Times New Roman" panose="02020603050405020304" pitchFamily="18" charset="0"/>
              </a:rPr>
              <a:t/>
            </a:r>
            <a:br>
              <a:rPr lang="sv-SE" dirty="0">
                <a:solidFill>
                  <a:prstClr val="black"/>
                </a:solidFill>
                <a:ea typeface="Calibri" panose="020F0502020204030204" pitchFamily="34" charset="0"/>
                <a:cs typeface="Times New Roman" panose="02020603050405020304" pitchFamily="18" charset="0"/>
              </a:rPr>
            </a:br>
            <a:r>
              <a:rPr lang="sv-SE" u="sng" dirty="0">
                <a:solidFill>
                  <a:srgbClr val="0563C1"/>
                </a:solidFill>
                <a:ea typeface="Calibri" panose="020F0502020204030204" pitchFamily="34" charset="0"/>
                <a:cs typeface="Times New Roman" panose="02020603050405020304" pitchFamily="18" charset="0"/>
                <a:hlinkClick r:id="rId7"/>
              </a:rPr>
              <a:t>http://icodm2020.com/en</a:t>
            </a:r>
            <a:r>
              <a:rPr lang="sv-SE" u="sng" dirty="0" smtClean="0">
                <a:solidFill>
                  <a:srgbClr val="0563C1"/>
                </a:solidFill>
                <a:ea typeface="Calibri" panose="020F0502020204030204" pitchFamily="34" charset="0"/>
                <a:cs typeface="Times New Roman" panose="02020603050405020304" pitchFamily="18" charset="0"/>
                <a:hlinkClick r:id="rId7"/>
              </a:rPr>
              <a:t>/</a:t>
            </a:r>
            <a:endParaRPr lang="sv-SE" u="sng" dirty="0" smtClean="0">
              <a:solidFill>
                <a:srgbClr val="0563C1"/>
              </a:solidFill>
              <a:ea typeface="Calibri" panose="020F0502020204030204" pitchFamily="34" charset="0"/>
              <a:cs typeface="Times New Roman" panose="02020603050405020304" pitchFamily="18" charset="0"/>
            </a:endParaRPr>
          </a:p>
          <a:p>
            <a:endParaRPr lang="sv-SE" u="sng" dirty="0">
              <a:solidFill>
                <a:srgbClr val="0563C1"/>
              </a:solidFill>
              <a:ea typeface="Calibri" panose="020F0502020204030204" pitchFamily="34" charset="0"/>
              <a:cs typeface="Times New Roman" panose="02020603050405020304" pitchFamily="18" charset="0"/>
            </a:endParaRPr>
          </a:p>
          <a:p>
            <a:pPr>
              <a:lnSpc>
                <a:spcPct val="107000"/>
              </a:lnSpc>
              <a:spcAft>
                <a:spcPts val="800"/>
              </a:spcAft>
            </a:pPr>
            <a:r>
              <a:rPr lang="sv-SE" dirty="0">
                <a:solidFill>
                  <a:prstClr val="black"/>
                </a:solidFill>
                <a:ea typeface="Calibri" panose="020F0502020204030204" pitchFamily="34" charset="0"/>
                <a:cs typeface="Times New Roman" panose="02020603050405020304" pitchFamily="18" charset="0"/>
              </a:rPr>
              <a:t>[28] </a:t>
            </a:r>
            <a:r>
              <a:rPr lang="sv-SE" dirty="0" err="1">
                <a:solidFill>
                  <a:prstClr val="black"/>
                </a:solidFill>
                <a:ea typeface="Calibri" panose="020F0502020204030204" pitchFamily="34" charset="0"/>
                <a:cs typeface="Times New Roman" panose="02020603050405020304" pitchFamily="18" charset="0"/>
              </a:rPr>
              <a:t>Lohmander</a:t>
            </a:r>
            <a:r>
              <a:rPr lang="sv-SE" dirty="0">
                <a:solidFill>
                  <a:prstClr val="black"/>
                </a:solidFill>
                <a:ea typeface="Calibri" panose="020F0502020204030204" pitchFamily="34" charset="0"/>
                <a:cs typeface="Times New Roman" panose="02020603050405020304" pitchFamily="18" charset="0"/>
              </a:rPr>
              <a:t>, P., </a:t>
            </a:r>
            <a:r>
              <a:rPr lang="sv-SE" b="1" dirty="0" err="1">
                <a:solidFill>
                  <a:prstClr val="black"/>
                </a:solidFill>
                <a:ea typeface="Calibri" panose="020F0502020204030204" pitchFamily="34" charset="0"/>
                <a:cs typeface="Times New Roman" panose="02020603050405020304" pitchFamily="18" charset="0"/>
              </a:rPr>
              <a:t>Applications</a:t>
            </a:r>
            <a:r>
              <a:rPr lang="sv-SE" b="1" dirty="0">
                <a:solidFill>
                  <a:prstClr val="black"/>
                </a:solidFill>
                <a:ea typeface="Calibri" panose="020F0502020204030204" pitchFamily="34" charset="0"/>
                <a:cs typeface="Times New Roman" panose="02020603050405020304" pitchFamily="18" charset="0"/>
              </a:rPr>
              <a:t> and </a:t>
            </a:r>
            <a:r>
              <a:rPr lang="sv-SE" b="1" dirty="0" err="1">
                <a:solidFill>
                  <a:prstClr val="black"/>
                </a:solidFill>
                <a:ea typeface="Calibri" panose="020F0502020204030204" pitchFamily="34" charset="0"/>
                <a:cs typeface="Times New Roman" panose="02020603050405020304" pitchFamily="18" charset="0"/>
              </a:rPr>
              <a:t>Mathematical</a:t>
            </a:r>
            <a:r>
              <a:rPr lang="sv-SE" b="1" dirty="0">
                <a:solidFill>
                  <a:prstClr val="black"/>
                </a:solidFill>
                <a:ea typeface="Calibri" panose="020F0502020204030204" pitchFamily="34" charset="0"/>
                <a:cs typeface="Times New Roman" panose="02020603050405020304" pitchFamily="18" charset="0"/>
              </a:rPr>
              <a:t> </a:t>
            </a:r>
            <a:r>
              <a:rPr lang="sv-SE" b="1" dirty="0" err="1">
                <a:solidFill>
                  <a:prstClr val="black"/>
                </a:solidFill>
                <a:ea typeface="Calibri" panose="020F0502020204030204" pitchFamily="34" charset="0"/>
                <a:cs typeface="Times New Roman" panose="02020603050405020304" pitchFamily="18" charset="0"/>
              </a:rPr>
              <a:t>Modeling</a:t>
            </a:r>
            <a:r>
              <a:rPr lang="sv-SE" b="1" dirty="0">
                <a:solidFill>
                  <a:prstClr val="black"/>
                </a:solidFill>
                <a:ea typeface="Calibri" panose="020F0502020204030204" pitchFamily="34" charset="0"/>
                <a:cs typeface="Times New Roman" panose="02020603050405020304" pitchFamily="18" charset="0"/>
              </a:rPr>
              <a:t> in Operations Research</a:t>
            </a:r>
            <a:r>
              <a:rPr lang="sv-SE" dirty="0">
                <a:solidFill>
                  <a:prstClr val="black"/>
                </a:solidFill>
                <a:ea typeface="Calibri" panose="020F0502020204030204" pitchFamily="34" charset="0"/>
                <a:cs typeface="Times New Roman" panose="02020603050405020304" pitchFamily="18" charset="0"/>
              </a:rPr>
              <a:t>, In: Cao BY. (ed) </a:t>
            </a:r>
            <a:r>
              <a:rPr lang="sv-SE" dirty="0" err="1">
                <a:solidFill>
                  <a:prstClr val="black"/>
                </a:solidFill>
                <a:ea typeface="Calibri" panose="020F0502020204030204" pitchFamily="34" charset="0"/>
                <a:cs typeface="Times New Roman" panose="02020603050405020304" pitchFamily="18" charset="0"/>
              </a:rPr>
              <a:t>Fuzzy</a:t>
            </a:r>
            <a:r>
              <a:rPr lang="sv-SE" dirty="0">
                <a:solidFill>
                  <a:prstClr val="black"/>
                </a:solidFill>
                <a:ea typeface="Calibri" panose="020F0502020204030204" pitchFamily="34" charset="0"/>
                <a:cs typeface="Times New Roman" panose="02020603050405020304" pitchFamily="18" charset="0"/>
              </a:rPr>
              <a:t> Information and </a:t>
            </a:r>
            <a:r>
              <a:rPr lang="sv-SE" dirty="0" err="1">
                <a:solidFill>
                  <a:prstClr val="black"/>
                </a:solidFill>
                <a:ea typeface="Calibri" panose="020F0502020204030204" pitchFamily="34" charset="0"/>
                <a:cs typeface="Times New Roman" panose="02020603050405020304" pitchFamily="18" charset="0"/>
              </a:rPr>
              <a:t>Engineering</a:t>
            </a:r>
            <a:r>
              <a:rPr lang="sv-SE" dirty="0">
                <a:solidFill>
                  <a:prstClr val="black"/>
                </a:solidFill>
                <a:ea typeface="Calibri" panose="020F0502020204030204" pitchFamily="34" charset="0"/>
                <a:cs typeface="Times New Roman" panose="02020603050405020304" pitchFamily="18" charset="0"/>
              </a:rPr>
              <a:t> and Decision. IWDS 2016. </a:t>
            </a:r>
            <a:r>
              <a:rPr lang="sv-SE" dirty="0" err="1">
                <a:solidFill>
                  <a:prstClr val="black"/>
                </a:solidFill>
                <a:ea typeface="Calibri" panose="020F0502020204030204" pitchFamily="34" charset="0"/>
                <a:cs typeface="Times New Roman" panose="02020603050405020304" pitchFamily="18" charset="0"/>
              </a:rPr>
              <a:t>Advances</a:t>
            </a:r>
            <a:r>
              <a:rPr lang="sv-SE" dirty="0">
                <a:solidFill>
                  <a:prstClr val="black"/>
                </a:solidFill>
                <a:ea typeface="Calibri" panose="020F0502020204030204" pitchFamily="34" charset="0"/>
                <a:cs typeface="Times New Roman" panose="02020603050405020304" pitchFamily="18" charset="0"/>
              </a:rPr>
              <a:t> in Intelligent Systems and </a:t>
            </a:r>
            <a:r>
              <a:rPr lang="sv-SE" dirty="0" err="1">
                <a:solidFill>
                  <a:prstClr val="black"/>
                </a:solidFill>
                <a:ea typeface="Calibri" panose="020F0502020204030204" pitchFamily="34" charset="0"/>
                <a:cs typeface="Times New Roman" panose="02020603050405020304" pitchFamily="18" charset="0"/>
              </a:rPr>
              <a:t>Computing</a:t>
            </a:r>
            <a:r>
              <a:rPr lang="sv-SE" dirty="0">
                <a:solidFill>
                  <a:prstClr val="black"/>
                </a:solidFill>
                <a:ea typeface="Calibri" panose="020F0502020204030204" pitchFamily="34" charset="0"/>
                <a:cs typeface="Times New Roman" panose="02020603050405020304" pitchFamily="18" charset="0"/>
              </a:rPr>
              <a:t>, </a:t>
            </a:r>
            <a:r>
              <a:rPr lang="sv-SE" dirty="0" err="1">
                <a:solidFill>
                  <a:prstClr val="black"/>
                </a:solidFill>
                <a:ea typeface="Calibri" panose="020F0502020204030204" pitchFamily="34" charset="0"/>
                <a:cs typeface="Times New Roman" panose="02020603050405020304" pitchFamily="18" charset="0"/>
              </a:rPr>
              <a:t>vol</a:t>
            </a:r>
            <a:r>
              <a:rPr lang="sv-SE" dirty="0">
                <a:solidFill>
                  <a:prstClr val="black"/>
                </a:solidFill>
                <a:ea typeface="Calibri" panose="020F0502020204030204" pitchFamily="34" charset="0"/>
                <a:cs typeface="Times New Roman" panose="02020603050405020304" pitchFamily="18" charset="0"/>
              </a:rPr>
              <a:t> 646. Springer, Cham, 2018, </a:t>
            </a:r>
          </a:p>
          <a:p>
            <a:pPr>
              <a:lnSpc>
                <a:spcPct val="107000"/>
              </a:lnSpc>
              <a:spcAft>
                <a:spcPts val="800"/>
              </a:spcAft>
            </a:pPr>
            <a:r>
              <a:rPr lang="sv-SE" dirty="0">
                <a:solidFill>
                  <a:prstClr val="black"/>
                </a:solidFill>
                <a:ea typeface="Calibri" panose="020F0502020204030204" pitchFamily="34" charset="0"/>
                <a:cs typeface="Times New Roman" panose="02020603050405020304" pitchFamily="18" charset="0"/>
              </a:rPr>
              <a:t>Print ISBN 978-3-319-66513-9, Online ISBN 978-3-319-66514-6, </a:t>
            </a:r>
            <a:r>
              <a:rPr lang="sv-SE" dirty="0" err="1">
                <a:solidFill>
                  <a:prstClr val="black"/>
                </a:solidFill>
                <a:ea typeface="Calibri" panose="020F0502020204030204" pitchFamily="34" charset="0"/>
                <a:cs typeface="Times New Roman" panose="02020603050405020304" pitchFamily="18" charset="0"/>
              </a:rPr>
              <a:t>eBook</a:t>
            </a:r>
            <a:r>
              <a:rPr lang="sv-SE" dirty="0">
                <a:solidFill>
                  <a:prstClr val="black"/>
                </a:solidFill>
                <a:ea typeface="Calibri" panose="020F0502020204030204" pitchFamily="34" charset="0"/>
                <a:cs typeface="Times New Roman" panose="02020603050405020304" pitchFamily="18" charset="0"/>
              </a:rPr>
              <a:t> </a:t>
            </a:r>
            <a:r>
              <a:rPr lang="sv-SE" dirty="0" err="1">
                <a:solidFill>
                  <a:prstClr val="black"/>
                </a:solidFill>
                <a:ea typeface="Calibri" panose="020F0502020204030204" pitchFamily="34" charset="0"/>
                <a:cs typeface="Times New Roman" panose="02020603050405020304" pitchFamily="18" charset="0"/>
              </a:rPr>
              <a:t>Package</a:t>
            </a:r>
            <a:r>
              <a:rPr lang="sv-SE" dirty="0">
                <a:solidFill>
                  <a:prstClr val="black"/>
                </a:solidFill>
                <a:ea typeface="Calibri" panose="020F0502020204030204" pitchFamily="34" charset="0"/>
                <a:cs typeface="Times New Roman" panose="02020603050405020304" pitchFamily="18" charset="0"/>
              </a:rPr>
              <a:t>: </a:t>
            </a:r>
            <a:r>
              <a:rPr lang="sv-SE" dirty="0" err="1">
                <a:solidFill>
                  <a:prstClr val="black"/>
                </a:solidFill>
                <a:ea typeface="Calibri" panose="020F0502020204030204" pitchFamily="34" charset="0"/>
                <a:cs typeface="Times New Roman" panose="02020603050405020304" pitchFamily="18" charset="0"/>
              </a:rPr>
              <a:t>Engineering</a:t>
            </a:r>
            <a:r>
              <a:rPr lang="sv-SE" dirty="0">
                <a:solidFill>
                  <a:prstClr val="black"/>
                </a:solidFill>
                <a:ea typeface="Calibri" panose="020F0502020204030204" pitchFamily="34" charset="0"/>
                <a:cs typeface="Times New Roman" panose="02020603050405020304" pitchFamily="18" charset="0"/>
              </a:rPr>
              <a:t>, LAMMOR, </a:t>
            </a:r>
            <a:r>
              <a:rPr lang="sv-SE" u="sng" dirty="0">
                <a:solidFill>
                  <a:srgbClr val="0563C1"/>
                </a:solidFill>
                <a:ea typeface="Calibri" panose="020F0502020204030204" pitchFamily="34" charset="0"/>
                <a:cs typeface="Times New Roman" panose="02020603050405020304" pitchFamily="18" charset="0"/>
                <a:hlinkClick r:id="rId8"/>
              </a:rPr>
              <a:t>https://doi.org/10.1007/978-3-319-66514-6_5</a:t>
            </a:r>
            <a:r>
              <a:rPr lang="sv-SE" dirty="0">
                <a:solidFill>
                  <a:prstClr val="black"/>
                </a:solidFill>
                <a:ea typeface="Calibri" panose="020F0502020204030204" pitchFamily="34" charset="0"/>
                <a:cs typeface="Times New Roman" panose="02020603050405020304" pitchFamily="18" charset="0"/>
              </a:rPr>
              <a:t/>
            </a:r>
            <a:br>
              <a:rPr lang="sv-SE" dirty="0">
                <a:solidFill>
                  <a:prstClr val="black"/>
                </a:solidFill>
                <a:ea typeface="Calibri" panose="020F0502020204030204" pitchFamily="34" charset="0"/>
                <a:cs typeface="Times New Roman" panose="02020603050405020304" pitchFamily="18" charset="0"/>
              </a:rPr>
            </a:br>
            <a:endParaRPr lang="sv-SE" dirty="0">
              <a:solidFill>
                <a:prstClr val="black"/>
              </a:solidFill>
            </a:endParaRPr>
          </a:p>
        </p:txBody>
      </p:sp>
    </p:spTree>
    <p:extLst>
      <p:ext uri="{BB962C8B-B14F-4D97-AF65-F5344CB8AC3E}">
        <p14:creationId xmlns:p14="http://schemas.microsoft.com/office/powerpoint/2010/main" val="1321203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6</a:t>
            </a:fld>
            <a:endParaRPr lang="sv-SE"/>
          </a:p>
        </p:txBody>
      </p:sp>
      <p:sp>
        <p:nvSpPr>
          <p:cNvPr id="3" name="Rektangel 2"/>
          <p:cNvSpPr/>
          <p:nvPr/>
        </p:nvSpPr>
        <p:spPr>
          <a:xfrm>
            <a:off x="992777" y="1785483"/>
            <a:ext cx="10694126" cy="3570208"/>
          </a:xfrm>
          <a:prstGeom prst="rect">
            <a:avLst/>
          </a:prstGeom>
        </p:spPr>
        <p:txBody>
          <a:bodyPr wrap="square">
            <a:spAutoFit/>
          </a:bodyPr>
          <a:lstStyle/>
          <a:p>
            <a:r>
              <a:rPr lang="sv-SE" i="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BACKGROUND AND THEORY OF</a:t>
            </a:r>
            <a:r>
              <a:rPr lang="sv-SE"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a:p>
            <a:r>
              <a:rPr lang="en-US"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Optimal </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adaptive rotation forestry under risk</a:t>
            </a:r>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sv-SE"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r>
              <a:rPr lang="sv-SE"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2]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Pulse</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extraction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under risk and a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numerical</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forestry</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application</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IIASA, International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Institute</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for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Applied</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Systems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Analysis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Systems and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Decisions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Sciences, WP-87-49, June 1987</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http://www.iiasa.ac.at/Admin/PUB/Documents/WP-87-049.pdf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a:t>
            </a:r>
            <a:r>
              <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www.lohmander.com/WP-87-049.pdf</a:t>
            </a:r>
            <a:endPar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endParaRPr lang="sv-SE" u="sng" dirty="0">
              <a:solidFill>
                <a:srgbClr val="0563C1"/>
              </a:solidFill>
              <a:latin typeface="Calibri" panose="020F0502020204030204" pitchFamily="34" charset="0"/>
              <a:cs typeface="Times New Roman" panose="02020603050405020304" pitchFamily="18" charset="0"/>
            </a:endParaRPr>
          </a:p>
          <a:p>
            <a:pPr lvl="0"/>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[4]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Pulse</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extraction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under risk and a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numerical</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forestry</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application</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SYSTEMS ANALYSIS -MODELLING - SIMULATION, Vol. 5, No. 4, 339-354, 1988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http://www.Lohmander.com/PL_SAMS_5_4_1988.pdf</a:t>
            </a:r>
            <a:endParaRPr lang="sv-SE"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Tree>
    <p:extLst>
      <p:ext uri="{BB962C8B-B14F-4D97-AF65-F5344CB8AC3E}">
        <p14:creationId xmlns:p14="http://schemas.microsoft.com/office/powerpoint/2010/main" val="578485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7</a:t>
            </a:fld>
            <a:endParaRPr lang="sv-SE"/>
          </a:p>
        </p:txBody>
      </p:sp>
      <p:sp>
        <p:nvSpPr>
          <p:cNvPr id="3" name="Rektangel 2"/>
          <p:cNvSpPr/>
          <p:nvPr/>
        </p:nvSpPr>
        <p:spPr>
          <a:xfrm>
            <a:off x="1045029" y="1093448"/>
            <a:ext cx="10136777" cy="4651786"/>
          </a:xfrm>
          <a:prstGeom prst="rect">
            <a:avLst/>
          </a:prstGeom>
        </p:spPr>
        <p:txBody>
          <a:bodyPr wrap="square">
            <a:spAutoFit/>
          </a:bodyPr>
          <a:lstStyle/>
          <a:p>
            <a:pPr lvl="0">
              <a:lnSpc>
                <a:spcPct val="107000"/>
              </a:lnSpc>
              <a:spcAft>
                <a:spcPts val="800"/>
              </a:spcAft>
            </a:pP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[9]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Optimal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sequential</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forestry</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decisions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under risk</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ANNALS OF OPERATIONS RESEARCH, Vol. 95,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pp</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217-228, 2000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http://www.Lohmander.com/PL_AOR_95_2000.pdf</a:t>
            </a:r>
            <a:endPar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[10]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Adaptive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Optimization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Forest Management in a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Stochastic</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World</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in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Weintraub</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 et al (Editors),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Handbook</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Operations Research in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Natural</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Resources, Springer, Springer Science, International Series in Operations Research and Management Science, New York, USA,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pp</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525-544, 2007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http://www.amazon.ca/gp/reader/0387718141/ref=sib_dp_pt/701-0734992-1741115#reader-link</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http://www.Lohmander.com/PL_Handbook2007.pdf</a:t>
            </a:r>
            <a:endPar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[11]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Mohammadi</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L.S.,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Stumpage Prices in the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Iranian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Caspian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Forests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Asian</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Journal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Plant Sciences, 6 (7): 1027-1036, 2007, ISSN 1682-3974, 2007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Asian</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Network</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for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Scientific</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Information, </a:t>
            </a: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http://ansijournals.com/ajps/2007/1027-1036.pdf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http://www.Lohmander.com/MoLo2007.pdf</a:t>
            </a:r>
            <a:endPar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5987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solidFill>
                  <a:srgbClr val="00B050"/>
                </a:solidFill>
              </a:rPr>
              <a:t>Case</a:t>
            </a:r>
            <a:endParaRPr lang="sv-SE" b="1" dirty="0">
              <a:solidFill>
                <a:srgbClr val="00B050"/>
              </a:solidFill>
            </a:endParaRPr>
          </a:p>
        </p:txBody>
      </p:sp>
      <p:sp>
        <p:nvSpPr>
          <p:cNvPr id="3" name="Platshållare för innehåll 2"/>
          <p:cNvSpPr>
            <a:spLocks noGrp="1"/>
          </p:cNvSpPr>
          <p:nvPr>
            <p:ph idx="1"/>
          </p:nvPr>
        </p:nvSpPr>
        <p:spPr/>
        <p:txBody>
          <a:bodyPr/>
          <a:lstStyle/>
          <a:p>
            <a:pPr marL="0" indent="0">
              <a:buNone/>
            </a:pPr>
            <a:r>
              <a:rPr lang="sv-SE" b="1" dirty="0" smtClean="0"/>
              <a:t>The </a:t>
            </a:r>
            <a:r>
              <a:rPr lang="sv-SE" b="1" dirty="0" err="1" smtClean="0"/>
              <a:t>following</a:t>
            </a:r>
            <a:r>
              <a:rPr lang="sv-SE" b="1" dirty="0" smtClean="0"/>
              <a:t> </a:t>
            </a:r>
            <a:r>
              <a:rPr lang="sv-SE" b="1" dirty="0" err="1" smtClean="0"/>
              <a:t>model</a:t>
            </a:r>
            <a:r>
              <a:rPr lang="sv-SE" b="1" dirty="0" smtClean="0"/>
              <a:t> (in QB64) </a:t>
            </a:r>
            <a:r>
              <a:rPr lang="sv-SE" b="1" dirty="0" err="1" smtClean="0"/>
              <a:t>solves</a:t>
            </a:r>
            <a:r>
              <a:rPr lang="sv-SE" b="1" dirty="0" smtClean="0"/>
              <a:t> the </a:t>
            </a:r>
            <a:r>
              <a:rPr lang="en-US"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Optimal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adaptive rotation forestry under risk</a:t>
            </a:r>
            <a:r>
              <a:rPr lang="sv-SE" b="1" dirty="0" smtClean="0"/>
              <a:t> problem.</a:t>
            </a:r>
          </a:p>
          <a:p>
            <a:pPr marL="0" indent="0">
              <a:buNone/>
            </a:pPr>
            <a:r>
              <a:rPr lang="sv-SE" b="1" dirty="0" err="1" smtClean="0"/>
              <a:t>We</a:t>
            </a:r>
            <a:r>
              <a:rPr lang="sv-SE" b="1" dirty="0" smtClean="0"/>
              <a:t> </a:t>
            </a:r>
            <a:r>
              <a:rPr lang="sv-SE" b="1" dirty="0" err="1" smtClean="0"/>
              <a:t>will</a:t>
            </a:r>
            <a:r>
              <a:rPr lang="sv-SE" b="1" dirty="0" smtClean="0"/>
              <a:t> </a:t>
            </a:r>
            <a:r>
              <a:rPr lang="sv-SE" b="1" dirty="0" err="1" smtClean="0"/>
              <a:t>investigate</a:t>
            </a:r>
            <a:r>
              <a:rPr lang="sv-SE" b="1" dirty="0" smtClean="0"/>
              <a:t> </a:t>
            </a:r>
            <a:r>
              <a:rPr lang="sv-SE" b="1" dirty="0" err="1" smtClean="0"/>
              <a:t>this</a:t>
            </a:r>
            <a:r>
              <a:rPr lang="sv-SE" b="1" dirty="0" smtClean="0"/>
              <a:t> </a:t>
            </a:r>
            <a:r>
              <a:rPr lang="sv-SE" b="1" dirty="0" err="1" smtClean="0"/>
              <a:t>model</a:t>
            </a:r>
            <a:r>
              <a:rPr lang="sv-SE" b="1" dirty="0" smtClean="0"/>
              <a:t> in </a:t>
            </a:r>
            <a:r>
              <a:rPr lang="sv-SE" b="1" dirty="0" err="1" smtClean="0"/>
              <a:t>every</a:t>
            </a:r>
            <a:r>
              <a:rPr lang="sv-SE" b="1" dirty="0" smtClean="0"/>
              <a:t> </a:t>
            </a:r>
            <a:r>
              <a:rPr lang="sv-SE" b="1" dirty="0" err="1" smtClean="0"/>
              <a:t>detail</a:t>
            </a:r>
            <a:r>
              <a:rPr lang="sv-SE" b="1" dirty="0" smtClean="0"/>
              <a:t> and </a:t>
            </a:r>
            <a:r>
              <a:rPr lang="sv-SE" b="1" dirty="0" err="1" smtClean="0"/>
              <a:t>learn</a:t>
            </a:r>
            <a:r>
              <a:rPr lang="sv-SE" b="1" dirty="0" smtClean="0"/>
              <a:t> to understand </a:t>
            </a:r>
            <a:r>
              <a:rPr lang="sv-SE" b="1" dirty="0" err="1" smtClean="0"/>
              <a:t>how</a:t>
            </a:r>
            <a:r>
              <a:rPr lang="sv-SE" b="1" dirty="0" smtClean="0"/>
              <a:t> to </a:t>
            </a:r>
            <a:r>
              <a:rPr lang="sv-SE" b="1" dirty="0" err="1" smtClean="0"/>
              <a:t>use</a:t>
            </a:r>
            <a:r>
              <a:rPr lang="sv-SE" b="1" dirty="0" smtClean="0"/>
              <a:t> QB64. </a:t>
            </a:r>
          </a:p>
          <a:p>
            <a:pPr marL="0" indent="0">
              <a:buNone/>
            </a:pPr>
            <a:r>
              <a:rPr lang="sv-SE" b="1" dirty="0" smtClean="0"/>
              <a:t>Later, </a:t>
            </a:r>
            <a:r>
              <a:rPr lang="sv-SE" b="1" dirty="0" err="1" smtClean="0"/>
              <a:t>we</a:t>
            </a:r>
            <a:r>
              <a:rPr lang="sv-SE" b="1" dirty="0" smtClean="0"/>
              <a:t> </a:t>
            </a:r>
            <a:r>
              <a:rPr lang="sv-SE" b="1" dirty="0" err="1" smtClean="0"/>
              <a:t>will</a:t>
            </a:r>
            <a:r>
              <a:rPr lang="sv-SE" b="1" dirty="0" smtClean="0"/>
              <a:t> </a:t>
            </a:r>
            <a:r>
              <a:rPr lang="sv-SE" b="1" dirty="0" err="1" smtClean="0"/>
              <a:t>marginally</a:t>
            </a:r>
            <a:r>
              <a:rPr lang="sv-SE" b="1" dirty="0" smtClean="0"/>
              <a:t> </a:t>
            </a:r>
            <a:r>
              <a:rPr lang="sv-SE" b="1" dirty="0" err="1" smtClean="0"/>
              <a:t>modify</a:t>
            </a:r>
            <a:r>
              <a:rPr lang="sv-SE" b="1" dirty="0" smtClean="0"/>
              <a:t> the </a:t>
            </a:r>
            <a:r>
              <a:rPr lang="sv-SE" b="1" dirty="0" err="1" smtClean="0"/>
              <a:t>model</a:t>
            </a:r>
            <a:r>
              <a:rPr lang="sv-SE" b="1" dirty="0" smtClean="0"/>
              <a:t> and </a:t>
            </a:r>
            <a:r>
              <a:rPr lang="sv-SE" b="1" dirty="0" err="1" smtClean="0"/>
              <a:t>investigate</a:t>
            </a:r>
            <a:r>
              <a:rPr lang="sv-SE" b="1" dirty="0" smtClean="0"/>
              <a:t> </a:t>
            </a:r>
            <a:r>
              <a:rPr lang="sv-SE" b="1" dirty="0" err="1" smtClean="0"/>
              <a:t>how</a:t>
            </a:r>
            <a:r>
              <a:rPr lang="sv-SE" b="1" dirty="0" smtClean="0"/>
              <a:t> the optimal </a:t>
            </a:r>
            <a:r>
              <a:rPr lang="sv-SE" b="1" dirty="0" err="1" smtClean="0"/>
              <a:t>results</a:t>
            </a:r>
            <a:r>
              <a:rPr lang="sv-SE" b="1" dirty="0" smtClean="0"/>
              <a:t> </a:t>
            </a:r>
            <a:r>
              <a:rPr lang="sv-SE" b="1" dirty="0" err="1" smtClean="0"/>
              <a:t>change</a:t>
            </a:r>
            <a:r>
              <a:rPr lang="sv-SE" b="1" dirty="0" smtClean="0"/>
              <a:t>. </a:t>
            </a:r>
          </a:p>
          <a:p>
            <a:pPr marL="0" indent="0">
              <a:buNone/>
            </a:pPr>
            <a:endParaRPr lang="sv-SE" dirty="0" smtClean="0"/>
          </a:p>
          <a:p>
            <a:pPr marL="0" indent="0">
              <a:buNone/>
            </a:pPr>
            <a:endParaRPr lang="sv-SE" dirty="0"/>
          </a:p>
        </p:txBody>
      </p:sp>
      <p:sp>
        <p:nvSpPr>
          <p:cNvPr id="4" name="Platshållare för bildnummer 3"/>
          <p:cNvSpPr>
            <a:spLocks noGrp="1"/>
          </p:cNvSpPr>
          <p:nvPr>
            <p:ph type="sldNum" sz="quarter" idx="12"/>
          </p:nvPr>
        </p:nvSpPr>
        <p:spPr/>
        <p:txBody>
          <a:bodyPr/>
          <a:lstStyle/>
          <a:p>
            <a:fld id="{85111A96-47C8-494A-B243-62058D04ED01}" type="slidenum">
              <a:rPr lang="sv-SE" smtClean="0"/>
              <a:t>8</a:t>
            </a:fld>
            <a:endParaRPr lang="sv-SE"/>
          </a:p>
        </p:txBody>
      </p:sp>
    </p:spTree>
    <p:extLst>
      <p:ext uri="{BB962C8B-B14F-4D97-AF65-F5344CB8AC3E}">
        <p14:creationId xmlns:p14="http://schemas.microsoft.com/office/powerpoint/2010/main" val="3433833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85111A96-47C8-494A-B243-62058D04ED01}" type="slidenum">
              <a:rPr lang="sv-SE" smtClean="0"/>
              <a:t>9</a:t>
            </a:fld>
            <a:endParaRPr lang="sv-SE"/>
          </a:p>
        </p:txBody>
      </p:sp>
      <p:sp>
        <p:nvSpPr>
          <p:cNvPr id="5" name="Rektangel 4"/>
          <p:cNvSpPr/>
          <p:nvPr/>
        </p:nvSpPr>
        <p:spPr>
          <a:xfrm>
            <a:off x="1096537" y="354707"/>
            <a:ext cx="9419063" cy="6001643"/>
          </a:xfrm>
          <a:prstGeom prst="rect">
            <a:avLst/>
          </a:prstGeom>
        </p:spPr>
        <p:txBody>
          <a:bodyPr wrap="square">
            <a:spAutoFit/>
          </a:bodyPr>
          <a:lstStyle/>
          <a:p>
            <a:r>
              <a:rPr lang="sv-SE" sz="2400" b="1" dirty="0">
                <a:solidFill>
                  <a:srgbClr val="00B050"/>
                </a:solidFill>
              </a:rPr>
              <a:t>REM</a:t>
            </a:r>
          </a:p>
          <a:p>
            <a:r>
              <a:rPr lang="sv-SE" sz="2400" b="1" dirty="0">
                <a:solidFill>
                  <a:srgbClr val="00B050"/>
                </a:solidFill>
              </a:rPr>
              <a:t>REM STDP_ex1</a:t>
            </a:r>
          </a:p>
          <a:p>
            <a:r>
              <a:rPr lang="sv-SE" sz="2400" b="1" dirty="0">
                <a:solidFill>
                  <a:srgbClr val="00B050"/>
                </a:solidFill>
              </a:rPr>
              <a:t>REM Peter </a:t>
            </a:r>
            <a:r>
              <a:rPr lang="sv-SE" sz="2400" b="1" dirty="0" err="1">
                <a:solidFill>
                  <a:srgbClr val="00B050"/>
                </a:solidFill>
              </a:rPr>
              <a:t>Lohmander</a:t>
            </a:r>
            <a:r>
              <a:rPr lang="sv-SE" sz="2400" b="1" dirty="0">
                <a:solidFill>
                  <a:srgbClr val="00B050"/>
                </a:solidFill>
              </a:rPr>
              <a:t> 171015</a:t>
            </a:r>
          </a:p>
          <a:p>
            <a:r>
              <a:rPr lang="sv-SE" sz="2400" b="1" dirty="0">
                <a:solidFill>
                  <a:srgbClr val="FF0000"/>
                </a:solidFill>
              </a:rPr>
              <a:t>CLS</a:t>
            </a:r>
          </a:p>
          <a:p>
            <a:endParaRPr lang="sv-SE" sz="2400" b="1" dirty="0"/>
          </a:p>
          <a:p>
            <a:r>
              <a:rPr lang="sv-SE" sz="2400" b="1" dirty="0">
                <a:solidFill>
                  <a:srgbClr val="0070C0"/>
                </a:solidFill>
              </a:rPr>
              <a:t>OPEN</a:t>
            </a:r>
            <a:r>
              <a:rPr lang="sv-SE" sz="2400" b="1" dirty="0"/>
              <a:t> "PLEX1.txt" FOR OUTPUT AS #1</a:t>
            </a:r>
          </a:p>
          <a:p>
            <a:endParaRPr lang="sv-SE" sz="2400" b="1" dirty="0"/>
          </a:p>
          <a:p>
            <a:r>
              <a:rPr lang="sv-SE" sz="2400" b="1" dirty="0"/>
              <a:t>PRINT ""</a:t>
            </a:r>
          </a:p>
          <a:p>
            <a:r>
              <a:rPr lang="sv-SE" sz="2400" b="1" dirty="0"/>
              <a:t>PRINT " </a:t>
            </a:r>
            <a:r>
              <a:rPr lang="sv-SE" sz="2400" b="1" dirty="0" err="1"/>
              <a:t>Harvest</a:t>
            </a:r>
            <a:r>
              <a:rPr lang="sv-SE" sz="2400" b="1" dirty="0"/>
              <a:t> </a:t>
            </a:r>
            <a:r>
              <a:rPr lang="sv-SE" sz="2400" b="1" dirty="0" err="1"/>
              <a:t>optimization</a:t>
            </a:r>
            <a:r>
              <a:rPr lang="sv-SE" sz="2400" b="1" dirty="0"/>
              <a:t> via </a:t>
            </a:r>
            <a:r>
              <a:rPr lang="sv-SE" sz="2400" b="1" dirty="0" err="1"/>
              <a:t>stochastic</a:t>
            </a:r>
            <a:r>
              <a:rPr lang="sv-SE" sz="2400" b="1" dirty="0"/>
              <a:t> </a:t>
            </a:r>
            <a:r>
              <a:rPr lang="sv-SE" sz="2400" b="1" dirty="0" err="1"/>
              <a:t>dynamic</a:t>
            </a:r>
            <a:r>
              <a:rPr lang="sv-SE" sz="2400" b="1" dirty="0"/>
              <a:t> </a:t>
            </a:r>
            <a:r>
              <a:rPr lang="sv-SE" sz="2400" b="1" dirty="0" err="1"/>
              <a:t>programming</a:t>
            </a:r>
            <a:r>
              <a:rPr lang="sv-SE" sz="2400" b="1" dirty="0"/>
              <a:t>"</a:t>
            </a:r>
          </a:p>
          <a:p>
            <a:r>
              <a:rPr lang="sv-SE" sz="2400" b="1" dirty="0"/>
              <a:t>PRINT " Peter </a:t>
            </a:r>
            <a:r>
              <a:rPr lang="sv-SE" sz="2400" b="1" dirty="0" err="1"/>
              <a:t>Lohmander</a:t>
            </a:r>
            <a:r>
              <a:rPr lang="sv-SE" sz="2400" b="1" dirty="0"/>
              <a:t> </a:t>
            </a:r>
            <a:r>
              <a:rPr lang="sv-SE" sz="2400" b="1" dirty="0" err="1"/>
              <a:t>Example</a:t>
            </a:r>
            <a:r>
              <a:rPr lang="sv-SE" sz="2400" b="1" dirty="0"/>
              <a:t> 1 2017-10-15"</a:t>
            </a:r>
          </a:p>
          <a:p>
            <a:r>
              <a:rPr lang="sv-SE" sz="2400" b="1" dirty="0"/>
              <a:t>PRINT ""</a:t>
            </a:r>
          </a:p>
          <a:p>
            <a:endParaRPr lang="sv-SE" sz="2400" b="1" dirty="0"/>
          </a:p>
          <a:p>
            <a:r>
              <a:rPr lang="sv-SE" sz="2400" b="1" dirty="0"/>
              <a:t>PRINT #1, ""</a:t>
            </a:r>
          </a:p>
          <a:p>
            <a:r>
              <a:rPr lang="sv-SE" sz="2400" b="1" dirty="0"/>
              <a:t>PRINT #1, " </a:t>
            </a:r>
            <a:r>
              <a:rPr lang="sv-SE" sz="2400" b="1" dirty="0" err="1"/>
              <a:t>Harvest</a:t>
            </a:r>
            <a:r>
              <a:rPr lang="sv-SE" sz="2400" b="1" dirty="0"/>
              <a:t> </a:t>
            </a:r>
            <a:r>
              <a:rPr lang="sv-SE" sz="2400" b="1" dirty="0" err="1"/>
              <a:t>optimization</a:t>
            </a:r>
            <a:r>
              <a:rPr lang="sv-SE" sz="2400" b="1" dirty="0"/>
              <a:t> via </a:t>
            </a:r>
            <a:r>
              <a:rPr lang="sv-SE" sz="2400" b="1" dirty="0" err="1"/>
              <a:t>stochastic</a:t>
            </a:r>
            <a:r>
              <a:rPr lang="sv-SE" sz="2400" b="1" dirty="0"/>
              <a:t> </a:t>
            </a:r>
            <a:r>
              <a:rPr lang="sv-SE" sz="2400" b="1" dirty="0" err="1"/>
              <a:t>dynamic</a:t>
            </a:r>
            <a:r>
              <a:rPr lang="sv-SE" sz="2400" b="1" dirty="0"/>
              <a:t> </a:t>
            </a:r>
            <a:r>
              <a:rPr lang="sv-SE" sz="2400" b="1" dirty="0" err="1"/>
              <a:t>programming</a:t>
            </a:r>
            <a:r>
              <a:rPr lang="sv-SE" sz="2400" b="1" dirty="0"/>
              <a:t>"</a:t>
            </a:r>
          </a:p>
          <a:p>
            <a:r>
              <a:rPr lang="sv-SE" sz="2400" b="1" dirty="0"/>
              <a:t>PRINT #1, " Peter </a:t>
            </a:r>
            <a:r>
              <a:rPr lang="sv-SE" sz="2400" b="1" dirty="0" err="1"/>
              <a:t>Lohmander</a:t>
            </a:r>
            <a:r>
              <a:rPr lang="sv-SE" sz="2400" b="1" dirty="0"/>
              <a:t> </a:t>
            </a:r>
            <a:r>
              <a:rPr lang="sv-SE" sz="2400" b="1" dirty="0" err="1"/>
              <a:t>Example</a:t>
            </a:r>
            <a:r>
              <a:rPr lang="sv-SE" sz="2400" b="1" dirty="0"/>
              <a:t> 1 2017-10-15"</a:t>
            </a:r>
          </a:p>
          <a:p>
            <a:r>
              <a:rPr lang="sv-SE" sz="2400" b="1" dirty="0"/>
              <a:t>PRINT #1, ""</a:t>
            </a:r>
          </a:p>
        </p:txBody>
      </p:sp>
    </p:spTree>
    <p:extLst>
      <p:ext uri="{BB962C8B-B14F-4D97-AF65-F5344CB8AC3E}">
        <p14:creationId xmlns:p14="http://schemas.microsoft.com/office/powerpoint/2010/main" val="337288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2752</Words>
  <Application>Microsoft Office PowerPoint</Application>
  <PresentationFormat>Bredbild</PresentationFormat>
  <Paragraphs>522</Paragraphs>
  <Slides>46</Slides>
  <Notes>1</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46</vt:i4>
      </vt:variant>
    </vt:vector>
  </HeadingPairs>
  <TitlesOfParts>
    <vt:vector size="53" baseType="lpstr">
      <vt:lpstr>Arial</vt:lpstr>
      <vt:lpstr>Arial Black</vt:lpstr>
      <vt:lpstr>Calibri</vt:lpstr>
      <vt:lpstr>Calibri Light</vt:lpstr>
      <vt:lpstr>Derive Unicode</vt:lpstr>
      <vt:lpstr>Times New Roman</vt:lpstr>
      <vt:lpstr>Office-tema</vt:lpstr>
      <vt:lpstr>Forest management optimization  - considering biodiversity, global warming and economics goals Workshop at: Gorgan University of Agricultural Sciences and Natural Resources (GUASNR), November 2017  Part 1: Optimal adaptive rotation forestry under risk Version 17-11-06  Peter Lohmander Professor Dr., Optimal Solutions, www.Lohmander.com  &amp; Peter@Lohmander.com  </vt:lpstr>
      <vt:lpstr>PowerPoint-presentation</vt:lpstr>
      <vt:lpstr>PowerPoint-presentation</vt:lpstr>
      <vt:lpstr>PowerPoint-presentation</vt:lpstr>
      <vt:lpstr>PowerPoint-presentation</vt:lpstr>
      <vt:lpstr>PowerPoint-presentation</vt:lpstr>
      <vt:lpstr>PowerPoint-presentation</vt:lpstr>
      <vt:lpstr>Case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Forest management optimization - considering biodiversity, global warming and economics goals Workshop at: Gorgan University of Agricultural Sciences and Natural Resources (GUASNR) Version 17-11-04   Peter Lohmander Professor Dr., Optimal Solutions www.Lohmander.com &amp; Peter@Lohmander.com</dc:title>
  <dc:creator>Peter</dc:creator>
  <cp:lastModifiedBy>Peter</cp:lastModifiedBy>
  <cp:revision>21</cp:revision>
  <dcterms:created xsi:type="dcterms:W3CDTF">2017-11-04T16:34:27Z</dcterms:created>
  <dcterms:modified xsi:type="dcterms:W3CDTF">2017-11-06T18:35:32Z</dcterms:modified>
</cp:coreProperties>
</file>