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61" r:id="rId2"/>
    <p:sldId id="258" r:id="rId3"/>
    <p:sldId id="259" r:id="rId4"/>
    <p:sldId id="274" r:id="rId5"/>
    <p:sldId id="317" r:id="rId6"/>
    <p:sldId id="318" r:id="rId7"/>
    <p:sldId id="319" r:id="rId8"/>
    <p:sldId id="320" r:id="rId9"/>
    <p:sldId id="321" r:id="rId10"/>
    <p:sldId id="322" r:id="rId11"/>
    <p:sldId id="316" r:id="rId12"/>
    <p:sldId id="279" r:id="rId13"/>
    <p:sldId id="280" r:id="rId14"/>
    <p:sldId id="281" r:id="rId15"/>
    <p:sldId id="282" r:id="rId16"/>
    <p:sldId id="283" r:id="rId17"/>
    <p:sldId id="284" r:id="rId18"/>
    <p:sldId id="285" r:id="rId19"/>
    <p:sldId id="286" r:id="rId20"/>
    <p:sldId id="287" r:id="rId21"/>
    <p:sldId id="288" r:id="rId22"/>
    <p:sldId id="292" r:id="rId23"/>
    <p:sldId id="293" r:id="rId24"/>
    <p:sldId id="294" r:id="rId25"/>
    <p:sldId id="295" r:id="rId26"/>
    <p:sldId id="296" r:id="rId27"/>
    <p:sldId id="297" r:id="rId28"/>
    <p:sldId id="298" r:id="rId29"/>
    <p:sldId id="290" r:id="rId30"/>
    <p:sldId id="291" r:id="rId31"/>
    <p:sldId id="299" r:id="rId32"/>
    <p:sldId id="300" r:id="rId33"/>
    <p:sldId id="301"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11" r:id="rId47"/>
    <p:sldId id="260" r:id="rId48"/>
    <p:sldId id="264" r:id="rId49"/>
    <p:sldId id="265" r:id="rId50"/>
    <p:sldId id="266" r:id="rId51"/>
    <p:sldId id="268" r:id="rId52"/>
    <p:sldId id="269" r:id="rId53"/>
    <p:sldId id="270" r:id="rId54"/>
    <p:sldId id="271" r:id="rId55"/>
    <p:sldId id="272" r:id="rId56"/>
    <p:sldId id="273" r:id="rId5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5A222-A244-4492-A9A4-547F334E5EED}" type="datetimeFigureOut">
              <a:rPr lang="sv-SE" smtClean="0"/>
              <a:t>2017-11-12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E8984-3585-4829-B4DE-742EE3B01239}" type="slidenum">
              <a:rPr lang="sv-SE" smtClean="0"/>
              <a:t>‹#›</a:t>
            </a:fld>
            <a:endParaRPr lang="sv-SE"/>
          </a:p>
        </p:txBody>
      </p:sp>
    </p:spTree>
    <p:extLst>
      <p:ext uri="{BB962C8B-B14F-4D97-AF65-F5344CB8AC3E}">
        <p14:creationId xmlns:p14="http://schemas.microsoft.com/office/powerpoint/2010/main" val="149573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solidFill>
                  <a:prstClr val="black"/>
                </a:solidFill>
              </a:rPr>
              <a:pPr/>
              <a:t>1</a:t>
            </a:fld>
            <a:endParaRPr lang="sv-SE">
              <a:solidFill>
                <a:prstClr val="black"/>
              </a:solidFill>
            </a:endParaRPr>
          </a:p>
        </p:txBody>
      </p:sp>
    </p:spTree>
    <p:extLst>
      <p:ext uri="{BB962C8B-B14F-4D97-AF65-F5344CB8AC3E}">
        <p14:creationId xmlns:p14="http://schemas.microsoft.com/office/powerpoint/2010/main" val="40124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E0EDA6E-360B-421F-AA4A-3E55187D8CC3}" type="datetime1">
              <a:rPr lang="sv-SE" smtClean="0"/>
              <a:t>2017-11-12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00040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98CBE5B-C080-4C74-9F5C-C8C013F84689}" type="datetime1">
              <a:rPr lang="sv-SE" smtClean="0"/>
              <a:t>2017-11-12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81049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EF37DA8-79D9-41BC-959A-29C4D1EC6952}" type="datetime1">
              <a:rPr lang="sv-SE" smtClean="0"/>
              <a:t>2017-11-12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371710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F3065B2-0437-44DF-852B-45A88F385760}" type="datetime1">
              <a:rPr lang="sv-SE" smtClean="0"/>
              <a:t>2017-11-12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377530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5CE2D5A-9649-4772-B79E-8DE9B019BCC7}" type="datetime1">
              <a:rPr lang="sv-SE" smtClean="0"/>
              <a:t>2017-11-12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31126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744A597-CF77-41E9-A12D-6068064C8B17}" type="datetime1">
              <a:rPr lang="sv-SE" smtClean="0"/>
              <a:t>2017-11-12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99965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7615E5F-DC0B-431B-8CA1-F2C1D6C577AA}" type="datetime1">
              <a:rPr lang="sv-SE" smtClean="0"/>
              <a:t>2017-11-12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41106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30CB198-4CF5-4EB2-BCB3-27F9893D10AB}" type="datetime1">
              <a:rPr lang="sv-SE" smtClean="0"/>
              <a:t>2017-11-12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404912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CC361E7-9204-4441-80ED-1897CED7AA6D}" type="datetime1">
              <a:rPr lang="sv-SE" smtClean="0"/>
              <a:t>2017-11-12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73511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6025443-7217-4913-B1CF-B94AF5E7318A}" type="datetime1">
              <a:rPr lang="sv-SE" smtClean="0"/>
              <a:t>2017-11-12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45602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69C39DE-678E-473A-9E3C-1DC562772735}" type="datetime1">
              <a:rPr lang="sv-SE" smtClean="0"/>
              <a:t>2017-11-12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91437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CE502-A4E3-4D0A-A479-07F13B5F244F}" type="datetime1">
              <a:rPr lang="sv-SE" smtClean="0"/>
              <a:t>2017-11-12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11A96-47C8-494A-B243-62058D04ED01}" type="slidenum">
              <a:rPr lang="sv-SE" smtClean="0"/>
              <a:t>‹#›</a:t>
            </a:fld>
            <a:endParaRPr lang="sv-SE"/>
          </a:p>
        </p:txBody>
      </p:sp>
    </p:spTree>
    <p:extLst>
      <p:ext uri="{BB962C8B-B14F-4D97-AF65-F5344CB8AC3E}">
        <p14:creationId xmlns:p14="http://schemas.microsoft.com/office/powerpoint/2010/main" val="57453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hyperlink" Target="mailto:Peter@Lohmander.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lohmander.com/SSAFR_2017_Lohmander_et_al.pdf" TargetMode="External"/><Relationship Id="rId2" Type="http://schemas.openxmlformats.org/officeDocument/2006/relationships/hyperlink" Target="http://www.lohmander.com/SSAFR_2017_Lohmander_et_al.pptx" TargetMode="External"/><Relationship Id="rId1" Type="http://schemas.openxmlformats.org/officeDocument/2006/relationships/slideLayout" Target="../slideLayouts/slideLayout7.xml"/><Relationship Id="rId6" Type="http://schemas.openxmlformats.org/officeDocument/2006/relationships/hyperlink" Target="https://doi.org/10.1007/978-3-319-66514-6_13" TargetMode="External"/><Relationship Id="rId5" Type="http://schemas.openxmlformats.org/officeDocument/2006/relationships/hyperlink" Target="http://depts.washington.edu/ssafr17/" TargetMode="External"/><Relationship Id="rId4" Type="http://schemas.openxmlformats.org/officeDocument/2006/relationships/hyperlink" Target="http://www.lohmander.com/SSAFR_2017_Lohmander_Soft.tx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lohmander.com/Moscow_2010/Lohmander_Zazykina_Moscow_2010.ppt"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lindo.com/index.php/products/lingo-and-optimization-modeling" TargetMode="External"/><Relationship Id="rId2" Type="http://schemas.openxmlformats.org/officeDocument/2006/relationships/hyperlink" Target="http://www.qb64.net/"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lohmander.com/WP-86-016.pdf" TargetMode="External"/><Relationship Id="rId7" Type="http://schemas.openxmlformats.org/officeDocument/2006/relationships/hyperlink" Target="http://www.lohmander.com/PL_SAMS_5_4_1988.pdf" TargetMode="External"/><Relationship Id="rId2" Type="http://schemas.openxmlformats.org/officeDocument/2006/relationships/hyperlink" Target="http://www.iiasa.ac.at/Admin/PUB/Documents/WP-86-016.pdf" TargetMode="External"/><Relationship Id="rId1" Type="http://schemas.openxmlformats.org/officeDocument/2006/relationships/slideLayout" Target="../slideLayouts/slideLayout7.xml"/><Relationship Id="rId6" Type="http://schemas.openxmlformats.org/officeDocument/2006/relationships/hyperlink" Target="http://www.lohmander.com/PL_SAMS_5_2_1988.pdf" TargetMode="External"/><Relationship Id="rId5" Type="http://schemas.openxmlformats.org/officeDocument/2006/relationships/hyperlink" Target="http://www.lohmander.com/WP-87-049.pdf" TargetMode="External"/><Relationship Id="rId4" Type="http://schemas.openxmlformats.org/officeDocument/2006/relationships/hyperlink" Target="http://www.iiasa.ac.at/Admin/PUB/Documents/WP-87-049.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lohmander.com/Lohmander_SilvAlt_1992.pdf" TargetMode="External"/><Relationship Id="rId2" Type="http://schemas.openxmlformats.org/officeDocument/2006/relationships/hyperlink" Target="http://www.lohmander.com/Lohmander_R144_1992.pdf" TargetMode="External"/><Relationship Id="rId1" Type="http://schemas.openxmlformats.org/officeDocument/2006/relationships/slideLayout" Target="../slideLayouts/slideLayout7.xml"/><Relationship Id="rId5" Type="http://schemas.openxmlformats.org/officeDocument/2006/relationships/hyperlink" Target="http://www.lohmander.com/PL_SAMS_11_1993.pdf" TargetMode="External"/><Relationship Id="rId4" Type="http://schemas.openxmlformats.org/officeDocument/2006/relationships/hyperlink" Target="http://www.lohmander.com/PL_SAMS_9_1992.pd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lohmander.com/LoMoOCC.pdf" TargetMode="External"/><Relationship Id="rId3" Type="http://schemas.openxmlformats.org/officeDocument/2006/relationships/hyperlink" Target="http://www.amazon.ca/gp/reader/0387718141/ref=sib_dp_pt/701-0734992-1741115#reader-link" TargetMode="External"/><Relationship Id="rId7" Type="http://schemas.openxmlformats.org/officeDocument/2006/relationships/hyperlink" Target="http://ansijournals.com/jas/2008/1995-2007.pdf" TargetMode="External"/><Relationship Id="rId2" Type="http://schemas.openxmlformats.org/officeDocument/2006/relationships/hyperlink" Target="http://www.lohmander.com/PL_AOR_95_2000.pdf" TargetMode="External"/><Relationship Id="rId1" Type="http://schemas.openxmlformats.org/officeDocument/2006/relationships/slideLayout" Target="../slideLayouts/slideLayout7.xml"/><Relationship Id="rId6" Type="http://schemas.openxmlformats.org/officeDocument/2006/relationships/hyperlink" Target="http://www.lohmander.com/MoLo2007.pdf" TargetMode="External"/><Relationship Id="rId5" Type="http://schemas.openxmlformats.org/officeDocument/2006/relationships/hyperlink" Target="http://ansijournals.com/ajps/2007/1027-1036.pdf" TargetMode="External"/><Relationship Id="rId4" Type="http://schemas.openxmlformats.org/officeDocument/2006/relationships/hyperlink" Target="http://www.lohmander.com/PL_Handbook2007.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lohmander.com/WP-86-016.pdf" TargetMode="External"/><Relationship Id="rId2" Type="http://schemas.openxmlformats.org/officeDocument/2006/relationships/hyperlink" Target="http://www.iiasa.ac.at/Admin/PUB/Documents/WP-86-016.pdf" TargetMode="External"/><Relationship Id="rId1" Type="http://schemas.openxmlformats.org/officeDocument/2006/relationships/slideLayout" Target="../slideLayouts/slideLayout7.xml"/><Relationship Id="rId4" Type="http://schemas.openxmlformats.org/officeDocument/2006/relationships/hyperlink" Target="http://www.lohmander.com/PL_SAMS_5_2_1988.pdf"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http://www.lohmander.com/SPb201004/PPT_Lohmander_Zazykina_SPbFTA_2010.pdf" TargetMode="External"/><Relationship Id="rId3" Type="http://schemas.openxmlformats.org/officeDocument/2006/relationships/hyperlink" Target="http://www.lohmander.com/co2ill2/co2ill2.htm" TargetMode="External"/><Relationship Id="rId7" Type="http://schemas.openxmlformats.org/officeDocument/2006/relationships/hyperlink" Target="http://www.lohmander.com/SPb201004/PPT_Lohmander_Zazykina_SPbFTA_2010.ppt" TargetMode="External"/><Relationship Id="rId2" Type="http://schemas.openxmlformats.org/officeDocument/2006/relationships/hyperlink" Target="http://www.lohmander.com/Valencia2008.pdf" TargetMode="External"/><Relationship Id="rId1" Type="http://schemas.openxmlformats.org/officeDocument/2006/relationships/slideLayout" Target="../slideLayouts/slideLayout7.xml"/><Relationship Id="rId6" Type="http://schemas.openxmlformats.org/officeDocument/2006/relationships/hyperlink" Target="http://www.lohmander.com/SPb201004/Lohmander_Zazykina_SPbFTA_2010.doc" TargetMode="External"/><Relationship Id="rId5" Type="http://schemas.openxmlformats.org/officeDocument/2006/relationships/hyperlink" Target="http://www.lohmander.com/SPb201004/Lohmander_Zazykina_SPbFTA_2010.pdf" TargetMode="External"/><Relationship Id="rId4" Type="http://schemas.openxmlformats.org/officeDocument/2006/relationships/hyperlink" Target="http://www.lohmander.com/Lu_Lohmander_2009.pdf"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www.lohmander.com/PLWCBE2014A.pptx" TargetMode="External"/><Relationship Id="rId3" Type="http://schemas.openxmlformats.org/officeDocument/2006/relationships/hyperlink" Target="http://www.lohmander.com/Moscow10/Moscow10_PL_LZ.doc" TargetMode="External"/><Relationship Id="rId7" Type="http://schemas.openxmlformats.org/officeDocument/2006/relationships/hyperlink" Target="http://www.lohmander.com/Chile_2011/Chile_2011_Dynamic_Lohmander.ppt" TargetMode="External"/><Relationship Id="rId2" Type="http://schemas.openxmlformats.org/officeDocument/2006/relationships/hyperlink" Target="http://www.lohmander.com/Moscow10/Moscow10_PL_LZ.pdf" TargetMode="External"/><Relationship Id="rId1" Type="http://schemas.openxmlformats.org/officeDocument/2006/relationships/slideLayout" Target="../slideLayouts/slideLayout7.xml"/><Relationship Id="rId6" Type="http://schemas.openxmlformats.org/officeDocument/2006/relationships/hyperlink" Target="http://www.lohmander.com/Moscow_2010/Programma-LE_10_01.doc" TargetMode="External"/><Relationship Id="rId11" Type="http://schemas.openxmlformats.org/officeDocument/2006/relationships/hyperlink" Target="http://www.bitcongress.com/wcbe2014/" TargetMode="External"/><Relationship Id="rId5" Type="http://schemas.openxmlformats.org/officeDocument/2006/relationships/hyperlink" Target="http://www.lohmander.com/Moscow_2010/Lohmander_Zazykina_Moscow_2010.ppt" TargetMode="External"/><Relationship Id="rId10" Type="http://schemas.openxmlformats.org/officeDocument/2006/relationships/hyperlink" Target="http://www.lohmander.com/WCBE2014_Expansion.pdf" TargetMode="External"/><Relationship Id="rId4" Type="http://schemas.openxmlformats.org/officeDocument/2006/relationships/hyperlink" Target="http://www.lohmander.com/Moscow_PL_2010.pdf" TargetMode="External"/><Relationship Id="rId9" Type="http://schemas.openxmlformats.org/officeDocument/2006/relationships/hyperlink" Target="http://www.lohmander.com/PLWCBE2014A.pdf"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lohmander.com/PL_ICODM_2016_KEY.pptx" TargetMode="External"/><Relationship Id="rId3" Type="http://schemas.openxmlformats.org/officeDocument/2006/relationships/hyperlink" Target="http://www.lohmander.com/PL_IRAN_B_2015.pdf" TargetMode="External"/><Relationship Id="rId7" Type="http://schemas.openxmlformats.org/officeDocument/2006/relationships/hyperlink" Target="http://www.lohmander.com/PL_KEYNOTE_MATH_2016.jpg" TargetMode="External"/><Relationship Id="rId12" Type="http://schemas.openxmlformats.org/officeDocument/2006/relationships/hyperlink" Target="http://icodm2020.com/en/" TargetMode="External"/><Relationship Id="rId2" Type="http://schemas.openxmlformats.org/officeDocument/2006/relationships/hyperlink" Target="http://www.lohmander.com/SML_PL_LO_IRAN_ABS_2015.pdf" TargetMode="External"/><Relationship Id="rId1" Type="http://schemas.openxmlformats.org/officeDocument/2006/relationships/slideLayout" Target="../slideLayouts/slideLayout7.xml"/><Relationship Id="rId6" Type="http://schemas.openxmlformats.org/officeDocument/2006/relationships/hyperlink" Target="http://www.or8.um.ac.ir/" TargetMode="External"/><Relationship Id="rId11" Type="http://schemas.openxmlformats.org/officeDocument/2006/relationships/hyperlink" Target="http://www.lohmander.com/PL_ICODM_2016_KEY_PAPER.docx" TargetMode="External"/><Relationship Id="rId5" Type="http://schemas.openxmlformats.org/officeDocument/2006/relationships/hyperlink" Target="http://www.lohmander.com/PL_OR8_Abs_15.pdf" TargetMode="External"/><Relationship Id="rId10" Type="http://schemas.openxmlformats.org/officeDocument/2006/relationships/hyperlink" Target="http://www.lohmander.com/PL_ICODM_2016_KEY_PAPER.pdf" TargetMode="External"/><Relationship Id="rId4" Type="http://schemas.openxmlformats.org/officeDocument/2006/relationships/hyperlink" Target="http://www.lohmander.com/PL_IRAN_B_2015.pptx" TargetMode="External"/><Relationship Id="rId9" Type="http://schemas.openxmlformats.org/officeDocument/2006/relationships/hyperlink" Target="http://www.lohmander.com/PL_ICODM_2016_KEY.pdf"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lohmander.com/PPT_GUILAN_PL_DIFF_2017.pptx" TargetMode="External"/><Relationship Id="rId3" Type="http://schemas.openxmlformats.org/officeDocument/2006/relationships/hyperlink" Target="http://www.lohmander.com/PL_ICODM_2016_CCF.pptx" TargetMode="External"/><Relationship Id="rId7" Type="http://schemas.openxmlformats.org/officeDocument/2006/relationships/hyperlink" Target="http://icodm2020.com/en/" TargetMode="External"/><Relationship Id="rId12" Type="http://schemas.openxmlformats.org/officeDocument/2006/relationships/hyperlink" Target="http://conf.isc.gov.ir/forestnorth" TargetMode="External"/><Relationship Id="rId2" Type="http://schemas.openxmlformats.org/officeDocument/2006/relationships/hyperlink" Target="http://www.lohmander.com/PL_BEST_PAPER_AWARD_MATH_2016.jpg" TargetMode="External"/><Relationship Id="rId1" Type="http://schemas.openxmlformats.org/officeDocument/2006/relationships/slideLayout" Target="../slideLayouts/slideLayout7.xml"/><Relationship Id="rId6" Type="http://schemas.openxmlformats.org/officeDocument/2006/relationships/hyperlink" Target="http://www.lohmander.com/PL_ICODM_2016_CCF_PAPER.docx" TargetMode="External"/><Relationship Id="rId11" Type="http://schemas.openxmlformats.org/officeDocument/2006/relationships/hyperlink" Target="http://www.lohmander.com/Paper_Guilan_Dynamic_170215.docx" TargetMode="External"/><Relationship Id="rId5" Type="http://schemas.openxmlformats.org/officeDocument/2006/relationships/hyperlink" Target="http://www.lohmander.com/PL_ICODM_2016_CCF_PAPER.pdf" TargetMode="External"/><Relationship Id="rId10" Type="http://schemas.openxmlformats.org/officeDocument/2006/relationships/hyperlink" Target="http://www.lohmander.com/Paper_Guilan_Dynamic_170215.pdf" TargetMode="External"/><Relationship Id="rId4" Type="http://schemas.openxmlformats.org/officeDocument/2006/relationships/hyperlink" Target="http://www.lohmander.com/PL_ICODM_2016_CCF.pdf" TargetMode="External"/><Relationship Id="rId9" Type="http://schemas.openxmlformats.org/officeDocument/2006/relationships/hyperlink" Target="http://www.lohmander.com/PPT_GUILAN_PL_DIFF_2017.pdf"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lohmander.com/PPT_OR10_PL_KEYNOTE_2017.pdf" TargetMode="External"/><Relationship Id="rId3" Type="http://schemas.openxmlformats.org/officeDocument/2006/relationships/hyperlink" Target="http://www.lohmander.com/PPT_GUILAN_JOINT_2017.pdf" TargetMode="External"/><Relationship Id="rId7" Type="http://schemas.openxmlformats.org/officeDocument/2006/relationships/hyperlink" Target="http://www.lohmander.com/PPT_OR10_PL_KEYNOTE_2017.pptx" TargetMode="External"/><Relationship Id="rId2" Type="http://schemas.openxmlformats.org/officeDocument/2006/relationships/hyperlink" Target="http://www.lohmander.com/PPT_GUILAN_JOINT_2017.ppt" TargetMode="External"/><Relationship Id="rId1" Type="http://schemas.openxmlformats.org/officeDocument/2006/relationships/slideLayout" Target="../slideLayouts/slideLayout7.xml"/><Relationship Id="rId6" Type="http://schemas.openxmlformats.org/officeDocument/2006/relationships/hyperlink" Target="http://conf.isc.gov.ir/forestnorth" TargetMode="External"/><Relationship Id="rId11" Type="http://schemas.openxmlformats.org/officeDocument/2006/relationships/hyperlink" Target="http://www.icordm.ir/en/index.php" TargetMode="External"/><Relationship Id="rId5" Type="http://schemas.openxmlformats.org/officeDocument/2006/relationships/hyperlink" Target="http://www.lohmander.com/Paper_Guilan_joint_170321.docx" TargetMode="External"/><Relationship Id="rId10" Type="http://schemas.openxmlformats.org/officeDocument/2006/relationships/hyperlink" Target="http://www.lohmander.com/Paper_OR10_KEYNOTE_170127.docx" TargetMode="External"/><Relationship Id="rId4" Type="http://schemas.openxmlformats.org/officeDocument/2006/relationships/hyperlink" Target="http://www.lohmander.com/Paper_Guilan_joint_170321.pdf" TargetMode="External"/><Relationship Id="rId9" Type="http://schemas.openxmlformats.org/officeDocument/2006/relationships/hyperlink" Target="http://www.lohmander.com/Paper_OR10_KEYNOTE_170127.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lohmander.com/SSAFR_2017_Lohmander_et_al.pptx" TargetMode="External"/><Relationship Id="rId2" Type="http://schemas.openxmlformats.org/officeDocument/2006/relationships/hyperlink" Target="https://authors.elsevier.com/sd/article/S1616865817301486" TargetMode="External"/><Relationship Id="rId1" Type="http://schemas.openxmlformats.org/officeDocument/2006/relationships/slideLayout" Target="../slideLayouts/slideLayout7.xml"/><Relationship Id="rId6" Type="http://schemas.openxmlformats.org/officeDocument/2006/relationships/hyperlink" Target="http://depts.washington.edu/ssafr17/" TargetMode="External"/><Relationship Id="rId5" Type="http://schemas.openxmlformats.org/officeDocument/2006/relationships/hyperlink" Target="http://www.lohmander.com/SSAFR_2017_Lohmander_Soft.txt" TargetMode="External"/><Relationship Id="rId4" Type="http://schemas.openxmlformats.org/officeDocument/2006/relationships/hyperlink" Target="http://www.lohmander.com/SSAFR_2017_Lohmander_et_al.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doi.org/10.1007/978-3-319-66514-6_13" TargetMode="External"/><Relationship Id="rId2" Type="http://schemas.openxmlformats.org/officeDocument/2006/relationships/hyperlink" Target="https://doi.org/10.1007/978-3-319-66514-6_5"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lohmander.com/Lohmander_SilvAlt_1992.pdf" TargetMode="External"/><Relationship Id="rId2" Type="http://schemas.openxmlformats.org/officeDocument/2006/relationships/hyperlink" Target="http://www.lohmander.com/Lohmander_R144_1992.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lohmander.com/LoMoOCC.pdf" TargetMode="External"/><Relationship Id="rId2" Type="http://schemas.openxmlformats.org/officeDocument/2006/relationships/hyperlink" Target="http://ansijournals.com/jas/2008/1995-2007.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lohmander.com/Moscow10/Moscow10_PL_LZ.doc" TargetMode="External"/><Relationship Id="rId7" Type="http://schemas.openxmlformats.org/officeDocument/2006/relationships/hyperlink" Target="http://www.lohmander.com/Chile_2011/Chile_2011_Dynamic_Lohmander.ppt" TargetMode="External"/><Relationship Id="rId2" Type="http://schemas.openxmlformats.org/officeDocument/2006/relationships/hyperlink" Target="http://www.lohmander.com/Moscow10/Moscow10_PL_LZ.pdf" TargetMode="External"/><Relationship Id="rId1" Type="http://schemas.openxmlformats.org/officeDocument/2006/relationships/slideLayout" Target="../slideLayouts/slideLayout7.xml"/><Relationship Id="rId6" Type="http://schemas.openxmlformats.org/officeDocument/2006/relationships/hyperlink" Target="http://www.lohmander.com/Moscow_2010/Programma-LE_10_01.doc" TargetMode="External"/><Relationship Id="rId5" Type="http://schemas.openxmlformats.org/officeDocument/2006/relationships/hyperlink" Target="http://www.lohmander.com/Moscow_2010/Lohmander_Zazykina_Moscow_2010.ppt" TargetMode="External"/><Relationship Id="rId4" Type="http://schemas.openxmlformats.org/officeDocument/2006/relationships/hyperlink" Target="http://www.lohmander.com/Moscow_PL_2010.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lohmander.com/PPT_OR10_PL_KEYNOTE_2017.pptx" TargetMode="External"/><Relationship Id="rId3" Type="http://schemas.openxmlformats.org/officeDocument/2006/relationships/hyperlink" Target="http://www.lohmander.com/PL_ICODM_2016_CCF.pptx" TargetMode="External"/><Relationship Id="rId7" Type="http://schemas.openxmlformats.org/officeDocument/2006/relationships/hyperlink" Target="http://icodm2020.com/en/" TargetMode="External"/><Relationship Id="rId12" Type="http://schemas.openxmlformats.org/officeDocument/2006/relationships/hyperlink" Target="http://www.icordm.ir/en/index.php" TargetMode="External"/><Relationship Id="rId2" Type="http://schemas.openxmlformats.org/officeDocument/2006/relationships/hyperlink" Target="http://www.lohmander.com/PL_BEST_PAPER_AWARD_MATH_2016.jpg" TargetMode="External"/><Relationship Id="rId1" Type="http://schemas.openxmlformats.org/officeDocument/2006/relationships/slideLayout" Target="../slideLayouts/slideLayout7.xml"/><Relationship Id="rId6" Type="http://schemas.openxmlformats.org/officeDocument/2006/relationships/hyperlink" Target="http://www.lohmander.com/PL_ICODM_2016_CCF_PAPER.docx" TargetMode="External"/><Relationship Id="rId11" Type="http://schemas.openxmlformats.org/officeDocument/2006/relationships/hyperlink" Target="http://www.lohmander.com/Paper_OR10_KEYNOTE_170127.docx" TargetMode="External"/><Relationship Id="rId5" Type="http://schemas.openxmlformats.org/officeDocument/2006/relationships/hyperlink" Target="http://www.lohmander.com/PL_ICODM_2016_CCF_PAPER.pdf" TargetMode="External"/><Relationship Id="rId10" Type="http://schemas.openxmlformats.org/officeDocument/2006/relationships/hyperlink" Target="http://www.lohmander.com/Paper_OR10_KEYNOTE_170127.pdf" TargetMode="External"/><Relationship Id="rId4" Type="http://schemas.openxmlformats.org/officeDocument/2006/relationships/hyperlink" Target="http://www.lohmander.com/PL_ICODM_2016_CCF.pdf" TargetMode="External"/><Relationship Id="rId9" Type="http://schemas.openxmlformats.org/officeDocument/2006/relationships/hyperlink" Target="http://www.lohmander.com/PPT_OR10_PL_KEYNOTE_201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7512" y="114764"/>
            <a:ext cx="11528431" cy="2219133"/>
          </a:xfrm>
        </p:spPr>
        <p:txBody>
          <a:bodyPr>
            <a:normAutofit fontScale="90000"/>
          </a:bodyPr>
          <a:lstStyle/>
          <a:p>
            <a:pPr algn="l">
              <a:lnSpc>
                <a:spcPct val="100000"/>
              </a:lnSpc>
              <a:spcBef>
                <a:spcPts val="0"/>
              </a:spcBef>
            </a:pPr>
            <a:r>
              <a:rPr lang="sv-SE" sz="3600" b="1" dirty="0">
                <a:solidFill>
                  <a:srgbClr val="00B050"/>
                </a:solidFill>
                <a:latin typeface="Arial Black" panose="020B0A04020102020204" pitchFamily="34" charset="0"/>
              </a:rPr>
              <a:t>Forest management </a:t>
            </a:r>
            <a:r>
              <a:rPr lang="sv-SE" sz="3600" b="1" dirty="0" err="1">
                <a:solidFill>
                  <a:srgbClr val="00B050"/>
                </a:solidFill>
                <a:latin typeface="Arial Black" panose="020B0A04020102020204" pitchFamily="34" charset="0"/>
              </a:rPr>
              <a:t>optimization</a:t>
            </a:r>
            <a:r>
              <a:rPr lang="sv-SE" sz="3600" b="1" dirty="0">
                <a:solidFill>
                  <a:srgbClr val="00B050"/>
                </a:solidFill>
                <a:latin typeface="Arial Black" panose="020B0A04020102020204" pitchFamily="34" charset="0"/>
              </a:rPr>
              <a:t> </a:t>
            </a:r>
            <a:r>
              <a:rPr lang="sv-SE" sz="3600" b="1" dirty="0" smtClean="0">
                <a:solidFill>
                  <a:srgbClr val="00B050"/>
                </a:solidFill>
                <a:latin typeface="Arial Black" panose="020B0A04020102020204" pitchFamily="34" charset="0"/>
              </a:rPr>
              <a:t/>
            </a:r>
            <a:br>
              <a:rPr lang="sv-SE" sz="3600" b="1" dirty="0" smtClean="0">
                <a:solidFill>
                  <a:srgbClr val="00B050"/>
                </a:solidFill>
                <a:latin typeface="Arial Black" panose="020B0A04020102020204" pitchFamily="34" charset="0"/>
              </a:rPr>
            </a:br>
            <a:r>
              <a:rPr lang="sv-SE" sz="2200" b="1" dirty="0" smtClean="0">
                <a:solidFill>
                  <a:srgbClr val="00B050"/>
                </a:solidFill>
                <a:latin typeface="Arial Black" panose="020B0A04020102020204" pitchFamily="34" charset="0"/>
              </a:rPr>
              <a:t>- </a:t>
            </a:r>
            <a:r>
              <a:rPr lang="sv-SE" sz="2200" b="1" i="1" dirty="0" err="1" smtClean="0">
                <a:solidFill>
                  <a:srgbClr val="00B050"/>
                </a:solidFill>
                <a:latin typeface="Arial Black" panose="020B0A04020102020204" pitchFamily="34" charset="0"/>
              </a:rPr>
              <a:t>considering</a:t>
            </a:r>
            <a:r>
              <a:rPr lang="sv-SE" sz="2200" b="1" i="1" dirty="0" smtClean="0">
                <a:solidFill>
                  <a:srgbClr val="00B050"/>
                </a:solidFill>
                <a:latin typeface="Arial Black" panose="020B0A04020102020204" pitchFamily="34" charset="0"/>
              </a:rPr>
              <a:t> </a:t>
            </a:r>
            <a:r>
              <a:rPr lang="sv-SE" sz="2200" b="1" i="1" dirty="0" err="1">
                <a:solidFill>
                  <a:srgbClr val="00B050"/>
                </a:solidFill>
                <a:latin typeface="Arial Black" panose="020B0A04020102020204" pitchFamily="34" charset="0"/>
              </a:rPr>
              <a:t>biodiversity</a:t>
            </a:r>
            <a:r>
              <a:rPr lang="sv-SE" sz="2200" b="1" i="1" dirty="0">
                <a:solidFill>
                  <a:srgbClr val="00B050"/>
                </a:solidFill>
                <a:latin typeface="Arial Black" panose="020B0A04020102020204" pitchFamily="34" charset="0"/>
              </a:rPr>
              <a:t>, global </a:t>
            </a:r>
            <a:r>
              <a:rPr lang="sv-SE" sz="2200" b="1" i="1" dirty="0" err="1">
                <a:solidFill>
                  <a:srgbClr val="00B050"/>
                </a:solidFill>
                <a:latin typeface="Arial Black" panose="020B0A04020102020204" pitchFamily="34" charset="0"/>
              </a:rPr>
              <a:t>warming</a:t>
            </a:r>
            <a:r>
              <a:rPr lang="sv-SE" sz="2200" b="1" i="1" dirty="0">
                <a:solidFill>
                  <a:srgbClr val="00B050"/>
                </a:solidFill>
                <a:latin typeface="Arial Black" panose="020B0A04020102020204" pitchFamily="34" charset="0"/>
              </a:rPr>
              <a:t> and </a:t>
            </a:r>
            <a:r>
              <a:rPr lang="sv-SE" sz="2200" b="1" i="1" dirty="0" err="1">
                <a:solidFill>
                  <a:srgbClr val="00B050"/>
                </a:solidFill>
                <a:latin typeface="Arial Black" panose="020B0A04020102020204" pitchFamily="34" charset="0"/>
              </a:rPr>
              <a:t>economics</a:t>
            </a:r>
            <a:r>
              <a:rPr lang="sv-SE" sz="2200" b="1" i="1" dirty="0">
                <a:solidFill>
                  <a:srgbClr val="00B050"/>
                </a:solidFill>
                <a:latin typeface="Arial Black" panose="020B0A04020102020204" pitchFamily="34" charset="0"/>
              </a:rPr>
              <a:t> </a:t>
            </a:r>
            <a:r>
              <a:rPr lang="sv-SE" sz="2200" b="1" i="1" dirty="0" err="1" smtClean="0">
                <a:solidFill>
                  <a:srgbClr val="00B050"/>
                </a:solidFill>
                <a:latin typeface="Arial Black" panose="020B0A04020102020204" pitchFamily="34" charset="0"/>
              </a:rPr>
              <a:t>goals</a:t>
            </a:r>
            <a:r>
              <a:rPr lang="sv-SE" sz="3600" b="1" dirty="0">
                <a:latin typeface="Times New Roman" panose="02020603050405020304" pitchFamily="18" charset="0"/>
                <a:cs typeface="Times New Roman" panose="02020603050405020304" pitchFamily="18" charset="0"/>
              </a:rPr>
              <a:t/>
            </a:r>
            <a:br>
              <a:rPr lang="sv-SE" sz="3600" b="1" dirty="0">
                <a:latin typeface="Times New Roman" panose="02020603050405020304" pitchFamily="18" charset="0"/>
                <a:cs typeface="Times New Roman" panose="02020603050405020304" pitchFamily="18" charset="0"/>
              </a:rPr>
            </a:b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Workshop at: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Gorgan</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University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Natural</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Resources (GUASNR), November 2017 </a:t>
            </a:r>
            <a:b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br>
            <a:r>
              <a:rPr lang="sv-SE" sz="3100" b="1" dirty="0" smtClean="0">
                <a:latin typeface="Calibri" panose="020F0502020204030204" pitchFamily="34" charset="0"/>
                <a:ea typeface="Calibri" panose="020F0502020204030204" pitchFamily="34" charset="0"/>
                <a:cs typeface="Times New Roman" panose="02020603050405020304" pitchFamily="18" charset="0"/>
              </a:rPr>
              <a:t>Part 2:</a:t>
            </a:r>
            <a:r>
              <a:rPr lang="sv-SE"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31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Optimal adaptive </a:t>
            </a:r>
            <a:r>
              <a:rPr lang="en-US" sz="31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CCF under risk</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100" b="1" i="1" dirty="0" smtClean="0">
                <a:latin typeface="Times New Roman" panose="02020603050405020304" pitchFamily="18" charset="0"/>
                <a:ea typeface="+mn-ea"/>
                <a:cs typeface="Times New Roman" panose="02020603050405020304" pitchFamily="18" charset="0"/>
              </a:rPr>
              <a:t>Version </a:t>
            </a:r>
            <a:r>
              <a:rPr lang="en-US" sz="1100" b="1" i="1" dirty="0" smtClean="0">
                <a:latin typeface="Times New Roman" panose="02020603050405020304" pitchFamily="18" charset="0"/>
                <a:ea typeface="+mn-ea"/>
                <a:cs typeface="Times New Roman" panose="02020603050405020304" pitchFamily="18" charset="0"/>
              </a:rPr>
              <a:t>17-11-06 (Software table updates 171112)</a:t>
            </a:r>
            <a:r>
              <a:rPr lang="en-US" sz="1100" b="1" i="1" dirty="0" smtClean="0">
                <a:latin typeface="Times New Roman" panose="02020603050405020304" pitchFamily="18" charset="0"/>
                <a:ea typeface="+mn-ea"/>
                <a:cs typeface="Times New Roman" panose="02020603050405020304" pitchFamily="18" charset="0"/>
              </a:rPr>
              <a:t/>
            </a:r>
            <a:br>
              <a:rPr lang="en-US" sz="1100" b="1" i="1" dirty="0" smtClean="0">
                <a:latin typeface="Times New Roman" panose="02020603050405020304" pitchFamily="18" charset="0"/>
                <a:ea typeface="+mn-ea"/>
                <a:cs typeface="Times New Roman" panose="02020603050405020304" pitchFamily="18" charset="0"/>
              </a:rPr>
            </a:br>
            <a:r>
              <a:rPr lang="en-US" sz="1100" b="1" i="1" dirty="0">
                <a:latin typeface="Times New Roman" panose="02020603050405020304" pitchFamily="18" charset="0"/>
                <a:ea typeface="+mn-ea"/>
                <a:cs typeface="Times New Roman" panose="02020603050405020304" pitchFamily="18" charset="0"/>
              </a:rPr>
              <a:t/>
            </a:r>
            <a:br>
              <a:rPr lang="en-US" sz="1100" b="1" i="1" dirty="0">
                <a:latin typeface="Times New Roman" panose="02020603050405020304" pitchFamily="18" charset="0"/>
                <a:ea typeface="+mn-ea"/>
                <a:cs typeface="Times New Roman" panose="02020603050405020304" pitchFamily="18" charset="0"/>
              </a:rPr>
            </a:br>
            <a:r>
              <a:rPr lang="en-US" sz="2200" b="1" dirty="0" smtClean="0">
                <a:latin typeface="Times New Roman" panose="02020603050405020304" pitchFamily="18" charset="0"/>
                <a:ea typeface="+mn-ea"/>
                <a:cs typeface="Times New Roman" panose="02020603050405020304" pitchFamily="18" charset="0"/>
              </a:rPr>
              <a:t>Peter </a:t>
            </a:r>
            <a:r>
              <a:rPr lang="en-US" sz="2200" b="1" dirty="0" err="1" smtClean="0">
                <a:latin typeface="Times New Roman" panose="02020603050405020304" pitchFamily="18" charset="0"/>
                <a:ea typeface="+mn-ea"/>
                <a:cs typeface="Times New Roman" panose="02020603050405020304" pitchFamily="18" charset="0"/>
              </a:rPr>
              <a:t>Lohmander</a:t>
            </a:r>
            <a:r>
              <a:rPr lang="en-US" sz="2000" b="1" dirty="0" smtClean="0">
                <a:latin typeface="Times New Roman" panose="02020603050405020304" pitchFamily="18" charset="0"/>
                <a:ea typeface="+mn-ea"/>
                <a:cs typeface="Times New Roman" panose="02020603050405020304" pitchFamily="18" charset="0"/>
              </a:rPr>
              <a:t/>
            </a:r>
            <a:br>
              <a:rPr lang="en-US" sz="2000" b="1" dirty="0" smtClean="0">
                <a:latin typeface="Times New Roman" panose="02020603050405020304" pitchFamily="18" charset="0"/>
                <a:ea typeface="+mn-ea"/>
                <a:cs typeface="Times New Roman" panose="02020603050405020304" pitchFamily="18" charset="0"/>
              </a:rPr>
            </a:br>
            <a:r>
              <a:rPr lang="en-US" sz="2000" dirty="0" smtClean="0">
                <a:latin typeface="Times New Roman" panose="02020603050405020304" pitchFamily="18" charset="0"/>
                <a:ea typeface="+mn-ea"/>
                <a:cs typeface="Times New Roman" panose="02020603050405020304" pitchFamily="18" charset="0"/>
              </a:rPr>
              <a:t>Professor Dr., Optimal Solutions, </a:t>
            </a:r>
            <a:r>
              <a:rPr lang="en-US" sz="2000" dirty="0" smtClean="0">
                <a:latin typeface="Times New Roman" panose="02020603050405020304" pitchFamily="18" charset="0"/>
                <a:ea typeface="+mn-ea"/>
                <a:cs typeface="Times New Roman" panose="02020603050405020304" pitchFamily="18" charset="0"/>
                <a:hlinkClick r:id="rId3"/>
              </a:rPr>
              <a:t>www.Lohmander.com</a:t>
            </a:r>
            <a:r>
              <a:rPr lang="en-US" sz="2000" dirty="0" smtClean="0">
                <a:latin typeface="Times New Roman" panose="02020603050405020304" pitchFamily="18" charset="0"/>
                <a:ea typeface="+mn-ea"/>
                <a:cs typeface="Times New Roman" panose="02020603050405020304" pitchFamily="18" charset="0"/>
              </a:rPr>
              <a:t>  &amp; </a:t>
            </a:r>
            <a:r>
              <a:rPr lang="en-US" sz="2000" dirty="0" smtClean="0">
                <a:latin typeface="Times New Roman" panose="02020603050405020304" pitchFamily="18" charset="0"/>
                <a:ea typeface="+mn-ea"/>
                <a:cs typeface="Times New Roman" panose="02020603050405020304" pitchFamily="18" charset="0"/>
                <a:hlinkClick r:id="rId4"/>
              </a:rPr>
              <a:t>Peter@Lohmander.com</a:t>
            </a:r>
            <a:r>
              <a:rPr lang="en-US" sz="2000" dirty="0" smtClean="0">
                <a:latin typeface="Times New Roman" panose="02020603050405020304" pitchFamily="18" charset="0"/>
                <a:ea typeface="+mn-ea"/>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5437" y="2550077"/>
            <a:ext cx="3926564" cy="4307923"/>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64" y="2577737"/>
            <a:ext cx="8412000" cy="4280263"/>
          </a:xfrm>
          <a:prstGeom prst="rect">
            <a:avLst/>
          </a:prstGeom>
        </p:spPr>
      </p:pic>
    </p:spTree>
    <p:extLst>
      <p:ext uri="{BB962C8B-B14F-4D97-AF65-F5344CB8AC3E}">
        <p14:creationId xmlns:p14="http://schemas.microsoft.com/office/powerpoint/2010/main" val="368738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10</a:t>
            </a:fld>
            <a:endParaRPr lang="sv-SE"/>
          </a:p>
        </p:txBody>
      </p:sp>
      <p:sp>
        <p:nvSpPr>
          <p:cNvPr id="3" name="Rektangel 2"/>
          <p:cNvSpPr/>
          <p:nvPr/>
        </p:nvSpPr>
        <p:spPr>
          <a:xfrm>
            <a:off x="1028700" y="953145"/>
            <a:ext cx="9726930" cy="4845557"/>
          </a:xfrm>
          <a:prstGeom prst="rect">
            <a:avLst/>
          </a:prstGeom>
        </p:spPr>
        <p:txBody>
          <a:bodyPr wrap="square">
            <a:spAutoFit/>
          </a:bodyPr>
          <a:lstStyle/>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[27]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Olsson, J.O., Fagerberg, N., Bergh, J.,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Adamopoulos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High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resolution adaptive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cover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spruce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management in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southern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Sweden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SSAFR 2017, Symposium on Systems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Analysis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Forest Resources, Clearwater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Resort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Suquamish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Washington,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near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Seattle), August 27-30, 2017</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http://www.Lohmander.com/SSAFR_2017_Lohmander_et_al.pptx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http://www.Lohmander.com/SSAFR_2017_Lohmander_et_al.pdf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http://www.Lohmander.com/SSAFR_2017_Lohmander_Soft.txt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SSAFR </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2017</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[29]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Dynamic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Control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Spatially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Distributed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Interdependent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Units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Cao BY. (ed)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Fuzzy</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Engineering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Advances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Intelligent Systems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Computing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vol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646. Springer, Cham, 2018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Print ISBN 978-3-319-66513-9, Online ISBN 978-3-319-66514-6,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eBook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Package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Engineering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LOSDCSDI,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https://doi.org/10.1007/978-3-319-66514-6_13</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630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00B050"/>
                </a:solidFill>
              </a:rPr>
              <a:t>Case</a:t>
            </a:r>
            <a:endParaRPr lang="sv-SE" b="1" dirty="0">
              <a:solidFill>
                <a:srgbClr val="00B050"/>
              </a:solidFill>
            </a:endParaRPr>
          </a:p>
        </p:txBody>
      </p:sp>
      <p:sp>
        <p:nvSpPr>
          <p:cNvPr id="3" name="Platshållare för innehåll 2"/>
          <p:cNvSpPr>
            <a:spLocks noGrp="1"/>
          </p:cNvSpPr>
          <p:nvPr>
            <p:ph idx="1"/>
          </p:nvPr>
        </p:nvSpPr>
        <p:spPr/>
        <p:txBody>
          <a:bodyPr/>
          <a:lstStyle/>
          <a:p>
            <a:pPr marL="0" indent="0">
              <a:buNone/>
            </a:pPr>
            <a:r>
              <a:rPr lang="sv-SE" b="1" dirty="0" smtClean="0"/>
              <a:t>The </a:t>
            </a:r>
            <a:r>
              <a:rPr lang="sv-SE" b="1" dirty="0" err="1" smtClean="0"/>
              <a:t>following</a:t>
            </a:r>
            <a:r>
              <a:rPr lang="sv-SE" b="1" dirty="0" smtClean="0"/>
              <a:t> </a:t>
            </a:r>
            <a:r>
              <a:rPr lang="sv-SE" b="1" dirty="0" err="1" smtClean="0"/>
              <a:t>model</a:t>
            </a:r>
            <a:r>
              <a:rPr lang="sv-SE" b="1" dirty="0" smtClean="0"/>
              <a:t> (in QB64) </a:t>
            </a:r>
            <a:r>
              <a:rPr lang="sv-SE" b="1" dirty="0" err="1" smtClean="0"/>
              <a:t>solves</a:t>
            </a:r>
            <a:r>
              <a:rPr lang="sv-SE" b="1" dirty="0" smtClean="0"/>
              <a:t> the </a:t>
            </a:r>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Optimal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adaptive </a:t>
            </a:r>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CCF under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risk</a:t>
            </a:r>
            <a:r>
              <a:rPr lang="sv-SE" b="1" dirty="0" smtClean="0"/>
              <a:t> problem.</a:t>
            </a:r>
          </a:p>
          <a:p>
            <a:pPr marL="0" indent="0">
              <a:buNone/>
            </a:pPr>
            <a:r>
              <a:rPr lang="sv-SE" b="1" dirty="0" err="1" smtClean="0"/>
              <a:t>We</a:t>
            </a:r>
            <a:r>
              <a:rPr lang="sv-SE" b="1" dirty="0" smtClean="0"/>
              <a:t> </a:t>
            </a:r>
            <a:r>
              <a:rPr lang="sv-SE" b="1" dirty="0" err="1" smtClean="0"/>
              <a:t>will</a:t>
            </a:r>
            <a:r>
              <a:rPr lang="sv-SE" b="1" dirty="0" smtClean="0"/>
              <a:t> </a:t>
            </a:r>
            <a:r>
              <a:rPr lang="sv-SE" b="1" dirty="0" err="1" smtClean="0"/>
              <a:t>investigate</a:t>
            </a:r>
            <a:r>
              <a:rPr lang="sv-SE" b="1" dirty="0" smtClean="0"/>
              <a:t> </a:t>
            </a:r>
            <a:r>
              <a:rPr lang="sv-SE" b="1" dirty="0" err="1" smtClean="0"/>
              <a:t>this</a:t>
            </a:r>
            <a:r>
              <a:rPr lang="sv-SE" b="1" dirty="0" smtClean="0"/>
              <a:t> </a:t>
            </a:r>
            <a:r>
              <a:rPr lang="sv-SE" b="1" dirty="0" err="1" smtClean="0"/>
              <a:t>model</a:t>
            </a:r>
            <a:r>
              <a:rPr lang="sv-SE" b="1" dirty="0" smtClean="0"/>
              <a:t> in </a:t>
            </a:r>
            <a:r>
              <a:rPr lang="sv-SE" b="1" dirty="0" err="1" smtClean="0"/>
              <a:t>every</a:t>
            </a:r>
            <a:r>
              <a:rPr lang="sv-SE" b="1" dirty="0" smtClean="0"/>
              <a:t> </a:t>
            </a:r>
            <a:r>
              <a:rPr lang="sv-SE" b="1" dirty="0" err="1" smtClean="0"/>
              <a:t>detail</a:t>
            </a:r>
            <a:r>
              <a:rPr lang="sv-SE" b="1" dirty="0" smtClean="0"/>
              <a:t> and </a:t>
            </a:r>
            <a:r>
              <a:rPr lang="sv-SE" b="1" dirty="0" err="1" smtClean="0"/>
              <a:t>learn</a:t>
            </a:r>
            <a:r>
              <a:rPr lang="sv-SE" b="1" dirty="0" smtClean="0"/>
              <a:t> to understand </a:t>
            </a:r>
            <a:r>
              <a:rPr lang="sv-SE" b="1" dirty="0" err="1" smtClean="0"/>
              <a:t>how</a:t>
            </a:r>
            <a:r>
              <a:rPr lang="sv-SE" b="1" dirty="0" smtClean="0"/>
              <a:t> to </a:t>
            </a:r>
            <a:r>
              <a:rPr lang="sv-SE" b="1" dirty="0" err="1" smtClean="0"/>
              <a:t>use</a:t>
            </a:r>
            <a:r>
              <a:rPr lang="sv-SE" b="1" dirty="0" smtClean="0"/>
              <a:t> QB64. </a:t>
            </a:r>
          </a:p>
          <a:p>
            <a:pPr marL="0" indent="0">
              <a:buNone/>
            </a:pPr>
            <a:r>
              <a:rPr lang="sv-SE" b="1" dirty="0" smtClean="0"/>
              <a:t>Later, </a:t>
            </a:r>
            <a:r>
              <a:rPr lang="sv-SE" b="1" dirty="0" err="1" smtClean="0"/>
              <a:t>we</a:t>
            </a:r>
            <a:r>
              <a:rPr lang="sv-SE" b="1" dirty="0" smtClean="0"/>
              <a:t> </a:t>
            </a:r>
            <a:r>
              <a:rPr lang="sv-SE" b="1" dirty="0" err="1" smtClean="0"/>
              <a:t>will</a:t>
            </a:r>
            <a:r>
              <a:rPr lang="sv-SE" b="1" dirty="0" smtClean="0"/>
              <a:t> </a:t>
            </a:r>
            <a:r>
              <a:rPr lang="sv-SE" b="1" dirty="0" err="1" smtClean="0"/>
              <a:t>marginally</a:t>
            </a:r>
            <a:r>
              <a:rPr lang="sv-SE" b="1" dirty="0" smtClean="0"/>
              <a:t> </a:t>
            </a:r>
            <a:r>
              <a:rPr lang="sv-SE" b="1" dirty="0" err="1" smtClean="0"/>
              <a:t>modify</a:t>
            </a:r>
            <a:r>
              <a:rPr lang="sv-SE" b="1" dirty="0" smtClean="0"/>
              <a:t> the </a:t>
            </a:r>
            <a:r>
              <a:rPr lang="sv-SE" b="1" dirty="0" err="1" smtClean="0"/>
              <a:t>model</a:t>
            </a:r>
            <a:r>
              <a:rPr lang="sv-SE" b="1" dirty="0" smtClean="0"/>
              <a:t> and </a:t>
            </a:r>
            <a:r>
              <a:rPr lang="sv-SE" b="1" dirty="0" err="1" smtClean="0"/>
              <a:t>investigate</a:t>
            </a:r>
            <a:r>
              <a:rPr lang="sv-SE" b="1" dirty="0" smtClean="0"/>
              <a:t> </a:t>
            </a:r>
            <a:r>
              <a:rPr lang="sv-SE" b="1" dirty="0" err="1" smtClean="0"/>
              <a:t>how</a:t>
            </a:r>
            <a:r>
              <a:rPr lang="sv-SE" b="1" dirty="0" smtClean="0"/>
              <a:t> the optimal </a:t>
            </a:r>
            <a:r>
              <a:rPr lang="sv-SE" b="1" dirty="0" err="1" smtClean="0"/>
              <a:t>results</a:t>
            </a:r>
            <a:r>
              <a:rPr lang="sv-SE" b="1" dirty="0" smtClean="0"/>
              <a:t> </a:t>
            </a:r>
            <a:r>
              <a:rPr lang="sv-SE" b="1" dirty="0" err="1" smtClean="0"/>
              <a:t>change</a:t>
            </a:r>
            <a:r>
              <a:rPr lang="sv-SE" b="1" dirty="0" smtClean="0"/>
              <a:t>. </a:t>
            </a:r>
          </a:p>
          <a:p>
            <a:pPr marL="0" indent="0">
              <a:buNone/>
            </a:pPr>
            <a:endParaRPr lang="sv-SE" dirty="0" smtClean="0"/>
          </a:p>
          <a:p>
            <a:pPr marL="0" indent="0">
              <a:buNone/>
            </a:pPr>
            <a:endParaRPr lang="sv-SE" dirty="0"/>
          </a:p>
        </p:txBody>
      </p:sp>
      <p:sp>
        <p:nvSpPr>
          <p:cNvPr id="4" name="Platshållare för bildnummer 3"/>
          <p:cNvSpPr>
            <a:spLocks noGrp="1"/>
          </p:cNvSpPr>
          <p:nvPr>
            <p:ph type="sldNum" sz="quarter" idx="12"/>
          </p:nvPr>
        </p:nvSpPr>
        <p:spPr/>
        <p:txBody>
          <a:bodyPr/>
          <a:lstStyle/>
          <a:p>
            <a:fld id="{85111A96-47C8-494A-B243-62058D04ED01}" type="slidenum">
              <a:rPr lang="sv-SE" smtClean="0">
                <a:solidFill>
                  <a:prstClr val="black">
                    <a:tint val="75000"/>
                  </a:prstClr>
                </a:solidFill>
              </a:rPr>
              <a:pPr/>
              <a:t>11</a:t>
            </a:fld>
            <a:endParaRPr lang="sv-SE">
              <a:solidFill>
                <a:prstClr val="black">
                  <a:tint val="75000"/>
                </a:prstClr>
              </a:solidFill>
            </a:endParaRPr>
          </a:p>
        </p:txBody>
      </p:sp>
    </p:spTree>
    <p:extLst>
      <p:ext uri="{BB962C8B-B14F-4D97-AF65-F5344CB8AC3E}">
        <p14:creationId xmlns:p14="http://schemas.microsoft.com/office/powerpoint/2010/main" val="2705362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85111A96-47C8-494A-B243-62058D04ED01}" type="slidenum">
              <a:rPr lang="sv-SE" smtClean="0"/>
              <a:t>12</a:t>
            </a:fld>
            <a:endParaRPr lang="sv-SE"/>
          </a:p>
        </p:txBody>
      </p:sp>
      <p:sp>
        <p:nvSpPr>
          <p:cNvPr id="5" name="Rektangel 4"/>
          <p:cNvSpPr/>
          <p:nvPr/>
        </p:nvSpPr>
        <p:spPr>
          <a:xfrm>
            <a:off x="1237414" y="537269"/>
            <a:ext cx="10116386" cy="6001643"/>
          </a:xfrm>
          <a:prstGeom prst="rect">
            <a:avLst/>
          </a:prstGeom>
        </p:spPr>
        <p:txBody>
          <a:bodyPr wrap="square">
            <a:spAutoFit/>
          </a:bodyPr>
          <a:lstStyle/>
          <a:p>
            <a:r>
              <a:rPr lang="sv-SE" sz="2400" b="1" dirty="0"/>
              <a:t>REM</a:t>
            </a:r>
          </a:p>
          <a:p>
            <a:r>
              <a:rPr lang="sv-SE" sz="2400" b="1" dirty="0"/>
              <a:t>REM STDP_ex2</a:t>
            </a:r>
          </a:p>
          <a:p>
            <a:r>
              <a:rPr lang="sv-SE" sz="2400" b="1" dirty="0"/>
              <a:t>REM Peter </a:t>
            </a:r>
            <a:r>
              <a:rPr lang="sv-SE" sz="2400" b="1" dirty="0" err="1"/>
              <a:t>Lohmander</a:t>
            </a:r>
            <a:r>
              <a:rPr lang="sv-SE" sz="2400" b="1" dirty="0"/>
              <a:t> 171022</a:t>
            </a:r>
          </a:p>
          <a:p>
            <a:r>
              <a:rPr lang="sv-SE" sz="2400" b="1" dirty="0"/>
              <a:t>CLS</a:t>
            </a:r>
          </a:p>
          <a:p>
            <a:endParaRPr lang="sv-SE" sz="2400" b="1" dirty="0"/>
          </a:p>
          <a:p>
            <a:r>
              <a:rPr lang="sv-SE" sz="2400" b="1" dirty="0"/>
              <a:t>OPEN "PLEX2.txt" FOR OUTPUT AS #2</a:t>
            </a:r>
          </a:p>
          <a:p>
            <a:endParaRPr lang="sv-SE" sz="2400" b="1" dirty="0"/>
          </a:p>
          <a:p>
            <a:r>
              <a:rPr lang="sv-SE" sz="2400" b="1" dirty="0"/>
              <a:t>PRINT ""</a:t>
            </a:r>
          </a:p>
          <a:p>
            <a:r>
              <a:rPr lang="sv-SE" sz="2400" b="1" dirty="0"/>
              <a:t>PRINT " </a:t>
            </a:r>
            <a:r>
              <a:rPr lang="sv-SE" sz="2400" b="1" dirty="0">
                <a:solidFill>
                  <a:srgbClr val="FF0000"/>
                </a:solidFill>
              </a:rPr>
              <a:t>CCF </a:t>
            </a:r>
            <a:r>
              <a:rPr lang="sv-SE" sz="2400" b="1" dirty="0" err="1">
                <a:solidFill>
                  <a:srgbClr val="FF0000"/>
                </a:solidFill>
              </a:rPr>
              <a:t>harvest</a:t>
            </a:r>
            <a:r>
              <a:rPr lang="sv-SE" sz="2400" b="1" dirty="0">
                <a:solidFill>
                  <a:srgbClr val="FF0000"/>
                </a:solidFill>
              </a:rPr>
              <a:t> </a:t>
            </a:r>
            <a:r>
              <a:rPr lang="sv-SE" sz="2400" b="1" dirty="0" err="1">
                <a:solidFill>
                  <a:srgbClr val="FF0000"/>
                </a:solidFill>
              </a:rPr>
              <a:t>optimization</a:t>
            </a:r>
            <a:r>
              <a:rPr lang="sv-SE" sz="2400" b="1" dirty="0">
                <a:solidFill>
                  <a:srgbClr val="FF0000"/>
                </a:solidFill>
              </a:rPr>
              <a:t> via </a:t>
            </a:r>
            <a:r>
              <a:rPr lang="sv-SE" sz="2400" b="1" dirty="0" err="1">
                <a:solidFill>
                  <a:srgbClr val="FF0000"/>
                </a:solidFill>
              </a:rPr>
              <a:t>stochastic</a:t>
            </a:r>
            <a:r>
              <a:rPr lang="sv-SE" sz="2400" b="1" dirty="0">
                <a:solidFill>
                  <a:srgbClr val="FF0000"/>
                </a:solidFill>
              </a:rPr>
              <a:t> </a:t>
            </a:r>
            <a:r>
              <a:rPr lang="sv-SE" sz="2400" b="1" dirty="0" err="1">
                <a:solidFill>
                  <a:srgbClr val="FF0000"/>
                </a:solidFill>
              </a:rPr>
              <a:t>dynamic</a:t>
            </a:r>
            <a:r>
              <a:rPr lang="sv-SE" sz="2400" b="1" dirty="0">
                <a:solidFill>
                  <a:srgbClr val="FF0000"/>
                </a:solidFill>
              </a:rPr>
              <a:t> </a:t>
            </a:r>
            <a:r>
              <a:rPr lang="sv-SE" sz="2400" b="1" dirty="0" err="1">
                <a:solidFill>
                  <a:srgbClr val="FF0000"/>
                </a:solidFill>
              </a:rPr>
              <a:t>programming</a:t>
            </a:r>
            <a:r>
              <a:rPr lang="sv-SE" sz="2400" b="1" dirty="0"/>
              <a:t>"</a:t>
            </a:r>
          </a:p>
          <a:p>
            <a:r>
              <a:rPr lang="sv-SE" sz="2400" b="1" dirty="0"/>
              <a:t>PRINT " </a:t>
            </a:r>
            <a:r>
              <a:rPr lang="sv-SE" sz="2400" b="1" dirty="0">
                <a:solidFill>
                  <a:srgbClr val="FF0000"/>
                </a:solidFill>
              </a:rPr>
              <a:t>Peter </a:t>
            </a:r>
            <a:r>
              <a:rPr lang="sv-SE" sz="2400" b="1" dirty="0" err="1">
                <a:solidFill>
                  <a:srgbClr val="FF0000"/>
                </a:solidFill>
              </a:rPr>
              <a:t>Lohmander</a:t>
            </a:r>
            <a:r>
              <a:rPr lang="sv-SE" sz="2400" b="1" dirty="0">
                <a:solidFill>
                  <a:srgbClr val="FF0000"/>
                </a:solidFill>
              </a:rPr>
              <a:t> </a:t>
            </a:r>
            <a:r>
              <a:rPr lang="sv-SE" sz="2400" b="1" dirty="0" err="1">
                <a:solidFill>
                  <a:srgbClr val="FF0000"/>
                </a:solidFill>
              </a:rPr>
              <a:t>Example</a:t>
            </a:r>
            <a:r>
              <a:rPr lang="sv-SE" sz="2400" b="1" dirty="0">
                <a:solidFill>
                  <a:srgbClr val="FF0000"/>
                </a:solidFill>
              </a:rPr>
              <a:t> 1 </a:t>
            </a:r>
            <a:r>
              <a:rPr lang="sv-SE" sz="2400" b="1" dirty="0" smtClean="0">
                <a:solidFill>
                  <a:srgbClr val="FF0000"/>
                </a:solidFill>
              </a:rPr>
              <a:t>2017-11-12</a:t>
            </a:r>
            <a:r>
              <a:rPr lang="sv-SE" sz="2400" b="1" dirty="0" smtClean="0"/>
              <a:t>"</a:t>
            </a:r>
            <a:endParaRPr lang="sv-SE" sz="2400" b="1" dirty="0"/>
          </a:p>
          <a:p>
            <a:r>
              <a:rPr lang="sv-SE" sz="2400" b="1" dirty="0"/>
              <a:t>PRINT ""</a:t>
            </a:r>
          </a:p>
          <a:p>
            <a:endParaRPr lang="sv-SE" sz="2400" b="1" dirty="0"/>
          </a:p>
          <a:p>
            <a:r>
              <a:rPr lang="sv-SE" sz="2400" b="1" dirty="0"/>
              <a:t>PRINT #2, ""</a:t>
            </a:r>
          </a:p>
          <a:p>
            <a:r>
              <a:rPr lang="sv-SE" sz="2400" b="1" dirty="0"/>
              <a:t>PRINT #2, " CCF </a:t>
            </a:r>
            <a:r>
              <a:rPr lang="sv-SE" sz="2400" b="1" dirty="0" err="1"/>
              <a:t>harvest</a:t>
            </a:r>
            <a:r>
              <a:rPr lang="sv-SE" sz="2400" b="1" dirty="0"/>
              <a:t> </a:t>
            </a:r>
            <a:r>
              <a:rPr lang="sv-SE" sz="2400" b="1" dirty="0" err="1"/>
              <a:t>optimization</a:t>
            </a:r>
            <a:r>
              <a:rPr lang="sv-SE" sz="2400" b="1" dirty="0"/>
              <a:t> via </a:t>
            </a:r>
            <a:r>
              <a:rPr lang="sv-SE" sz="2400" b="1" dirty="0" err="1"/>
              <a:t>stochastic</a:t>
            </a:r>
            <a:r>
              <a:rPr lang="sv-SE" sz="2400" b="1" dirty="0"/>
              <a:t> </a:t>
            </a:r>
            <a:r>
              <a:rPr lang="sv-SE" sz="2400" b="1" dirty="0" err="1"/>
              <a:t>dynamic</a:t>
            </a:r>
            <a:r>
              <a:rPr lang="sv-SE" sz="2400" b="1" dirty="0"/>
              <a:t> </a:t>
            </a:r>
            <a:r>
              <a:rPr lang="sv-SE" sz="2400" b="1" dirty="0" err="1"/>
              <a:t>programming</a:t>
            </a:r>
            <a:r>
              <a:rPr lang="sv-SE" sz="2400" b="1" dirty="0"/>
              <a:t>"</a:t>
            </a:r>
          </a:p>
          <a:p>
            <a:r>
              <a:rPr lang="sv-SE" sz="2400" b="1" dirty="0"/>
              <a:t>PRINT #2, " Peter </a:t>
            </a:r>
            <a:r>
              <a:rPr lang="sv-SE" sz="2400" b="1" dirty="0" err="1"/>
              <a:t>Lohmander</a:t>
            </a:r>
            <a:r>
              <a:rPr lang="sv-SE" sz="2400" b="1" dirty="0"/>
              <a:t> </a:t>
            </a:r>
            <a:r>
              <a:rPr lang="sv-SE" sz="2400" b="1" dirty="0" err="1"/>
              <a:t>Example</a:t>
            </a:r>
            <a:r>
              <a:rPr lang="sv-SE" sz="2400" b="1" dirty="0"/>
              <a:t> 1 </a:t>
            </a:r>
            <a:r>
              <a:rPr lang="sv-SE" sz="2400" b="1" dirty="0" smtClean="0"/>
              <a:t>2017-11-12</a:t>
            </a:r>
            <a:r>
              <a:rPr lang="sv-SE" sz="2400" b="1" dirty="0"/>
              <a:t>"</a:t>
            </a:r>
          </a:p>
          <a:p>
            <a:r>
              <a:rPr lang="sv-SE" sz="2400" b="1" dirty="0"/>
              <a:t>PRINT #2, ""</a:t>
            </a:r>
          </a:p>
        </p:txBody>
      </p:sp>
    </p:spTree>
    <p:extLst>
      <p:ext uri="{BB962C8B-B14F-4D97-AF65-F5344CB8AC3E}">
        <p14:creationId xmlns:p14="http://schemas.microsoft.com/office/powerpoint/2010/main" val="1910519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13</a:t>
            </a:fld>
            <a:endParaRPr lang="sv-SE"/>
          </a:p>
        </p:txBody>
      </p:sp>
      <p:sp>
        <p:nvSpPr>
          <p:cNvPr id="3" name="Rektangel 2"/>
          <p:cNvSpPr/>
          <p:nvPr/>
        </p:nvSpPr>
        <p:spPr>
          <a:xfrm>
            <a:off x="521970" y="354707"/>
            <a:ext cx="11308080" cy="5632311"/>
          </a:xfrm>
          <a:prstGeom prst="rect">
            <a:avLst/>
          </a:prstGeom>
        </p:spPr>
        <p:txBody>
          <a:bodyPr wrap="square">
            <a:spAutoFit/>
          </a:bodyPr>
          <a:lstStyle/>
          <a:p>
            <a:r>
              <a:rPr lang="sv-SE" sz="2400" b="1" dirty="0"/>
              <a:t>DIM f(100, 10, 15), u(100, 10, 15), </a:t>
            </a:r>
            <a:r>
              <a:rPr lang="sv-SE" sz="2400" b="1" dirty="0" err="1"/>
              <a:t>DPProb</a:t>
            </a:r>
            <a:r>
              <a:rPr lang="sv-SE" sz="2400" b="1" dirty="0"/>
              <a:t>(10), </a:t>
            </a:r>
            <a:r>
              <a:rPr lang="sv-SE" sz="2400" b="1" dirty="0" err="1"/>
              <a:t>xlevel</a:t>
            </a:r>
            <a:r>
              <a:rPr lang="sv-SE" sz="2400" b="1" dirty="0"/>
              <a:t>(15), </a:t>
            </a:r>
            <a:r>
              <a:rPr lang="sv-SE" sz="2400" b="1" dirty="0" err="1"/>
              <a:t>deltaxlevel</a:t>
            </a:r>
            <a:r>
              <a:rPr lang="sv-SE" sz="2400" b="1" dirty="0"/>
              <a:t>(15)</a:t>
            </a:r>
          </a:p>
          <a:p>
            <a:r>
              <a:rPr lang="sv-SE" sz="2400" b="1" dirty="0"/>
              <a:t>DIM </a:t>
            </a:r>
            <a:r>
              <a:rPr lang="sv-SE" sz="2400" b="1" dirty="0" err="1"/>
              <a:t>harvset</a:t>
            </a:r>
            <a:r>
              <a:rPr lang="sv-SE" sz="2400" b="1" dirty="0"/>
              <a:t>(15, 15)</a:t>
            </a:r>
          </a:p>
          <a:p>
            <a:endParaRPr lang="sv-SE" sz="2400" b="1" dirty="0"/>
          </a:p>
          <a:p>
            <a:r>
              <a:rPr lang="sv-SE" sz="2400" b="1" dirty="0">
                <a:solidFill>
                  <a:srgbClr val="FF0000"/>
                </a:solidFill>
              </a:rPr>
              <a:t>REM Delta Price </a:t>
            </a:r>
            <a:r>
              <a:rPr lang="sv-SE" sz="2400" b="1" dirty="0" err="1">
                <a:solidFill>
                  <a:srgbClr val="FF0000"/>
                </a:solidFill>
              </a:rPr>
              <a:t>Probability</a:t>
            </a:r>
            <a:r>
              <a:rPr lang="sv-SE" sz="2400" b="1" dirty="0">
                <a:solidFill>
                  <a:srgbClr val="FF0000"/>
                </a:solidFill>
              </a:rPr>
              <a:t> distribution</a:t>
            </a:r>
          </a:p>
          <a:p>
            <a:r>
              <a:rPr lang="sv-SE" sz="2400" b="1" dirty="0" err="1"/>
              <a:t>DPProb</a:t>
            </a:r>
            <a:r>
              <a:rPr lang="sv-SE" sz="2400" b="1" dirty="0"/>
              <a:t>(0) = .00</a:t>
            </a:r>
          </a:p>
          <a:p>
            <a:r>
              <a:rPr lang="sv-SE" sz="2400" b="1" dirty="0" err="1"/>
              <a:t>DPProb</a:t>
            </a:r>
            <a:r>
              <a:rPr lang="sv-SE" sz="2400" b="1" dirty="0"/>
              <a:t>(1) = .03</a:t>
            </a:r>
          </a:p>
          <a:p>
            <a:r>
              <a:rPr lang="sv-SE" sz="2400" b="1" dirty="0" err="1"/>
              <a:t>DPProb</a:t>
            </a:r>
            <a:r>
              <a:rPr lang="sv-SE" sz="2400" b="1" dirty="0"/>
              <a:t>(2) = .07</a:t>
            </a:r>
          </a:p>
          <a:p>
            <a:r>
              <a:rPr lang="sv-SE" sz="2400" b="1" dirty="0" err="1"/>
              <a:t>DPProb</a:t>
            </a:r>
            <a:r>
              <a:rPr lang="sv-SE" sz="2400" b="1" dirty="0"/>
              <a:t>(3) = .10</a:t>
            </a:r>
          </a:p>
          <a:p>
            <a:r>
              <a:rPr lang="sv-SE" sz="2400" b="1" dirty="0" err="1"/>
              <a:t>DPProb</a:t>
            </a:r>
            <a:r>
              <a:rPr lang="sv-SE" sz="2400" b="1" dirty="0"/>
              <a:t>(4) = .18</a:t>
            </a:r>
          </a:p>
          <a:p>
            <a:r>
              <a:rPr lang="sv-SE" sz="2400" b="1" dirty="0" err="1"/>
              <a:t>DPProb</a:t>
            </a:r>
            <a:r>
              <a:rPr lang="sv-SE" sz="2400" b="1" dirty="0"/>
              <a:t>(5) = .24</a:t>
            </a:r>
          </a:p>
          <a:p>
            <a:r>
              <a:rPr lang="sv-SE" sz="2400" b="1" dirty="0" err="1"/>
              <a:t>DPProb</a:t>
            </a:r>
            <a:r>
              <a:rPr lang="sv-SE" sz="2400" b="1" dirty="0"/>
              <a:t>(6) = .18</a:t>
            </a:r>
          </a:p>
          <a:p>
            <a:r>
              <a:rPr lang="sv-SE" sz="2400" b="1" dirty="0" err="1"/>
              <a:t>DPProb</a:t>
            </a:r>
            <a:r>
              <a:rPr lang="sv-SE" sz="2400" b="1" dirty="0"/>
              <a:t>(7) = .10</a:t>
            </a:r>
          </a:p>
          <a:p>
            <a:r>
              <a:rPr lang="sv-SE" sz="2400" b="1" dirty="0" err="1"/>
              <a:t>DPProb</a:t>
            </a:r>
            <a:r>
              <a:rPr lang="sv-SE" sz="2400" b="1" dirty="0"/>
              <a:t>(8) = .07</a:t>
            </a:r>
          </a:p>
          <a:p>
            <a:r>
              <a:rPr lang="sv-SE" sz="2400" b="1" dirty="0" err="1"/>
              <a:t>DPProb</a:t>
            </a:r>
            <a:r>
              <a:rPr lang="sv-SE" sz="2400" b="1" dirty="0"/>
              <a:t>(9) = .03</a:t>
            </a:r>
          </a:p>
          <a:p>
            <a:r>
              <a:rPr lang="sv-SE" sz="2400" b="1" dirty="0" err="1"/>
              <a:t>DPProb</a:t>
            </a:r>
            <a:r>
              <a:rPr lang="sv-SE" sz="2400" b="1" dirty="0"/>
              <a:t>(10) = .00</a:t>
            </a:r>
          </a:p>
        </p:txBody>
      </p:sp>
    </p:spTree>
    <p:extLst>
      <p:ext uri="{BB962C8B-B14F-4D97-AF65-F5344CB8AC3E}">
        <p14:creationId xmlns:p14="http://schemas.microsoft.com/office/powerpoint/2010/main" val="3919555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14</a:t>
            </a:fld>
            <a:endParaRPr lang="sv-SE"/>
          </a:p>
        </p:txBody>
      </p:sp>
      <p:sp>
        <p:nvSpPr>
          <p:cNvPr id="3" name="Rektangel 2"/>
          <p:cNvSpPr/>
          <p:nvPr/>
        </p:nvSpPr>
        <p:spPr>
          <a:xfrm>
            <a:off x="2373630" y="1439109"/>
            <a:ext cx="6096000" cy="4524315"/>
          </a:xfrm>
          <a:prstGeom prst="rect">
            <a:avLst/>
          </a:prstGeom>
        </p:spPr>
        <p:txBody>
          <a:bodyPr>
            <a:spAutoFit/>
          </a:bodyPr>
          <a:lstStyle/>
          <a:p>
            <a:r>
              <a:rPr lang="sv-SE" sz="3200" b="1" dirty="0" err="1"/>
              <a:t>tmax</a:t>
            </a:r>
            <a:r>
              <a:rPr lang="sv-SE" sz="3200" b="1" dirty="0"/>
              <a:t> = 5</a:t>
            </a:r>
          </a:p>
          <a:p>
            <a:endParaRPr lang="sv-SE" sz="3200" b="1" dirty="0"/>
          </a:p>
          <a:p>
            <a:r>
              <a:rPr lang="sv-SE" sz="3200" b="1" dirty="0"/>
              <a:t>deltat = 10</a:t>
            </a:r>
          </a:p>
          <a:p>
            <a:r>
              <a:rPr lang="sv-SE" sz="3200" b="1" dirty="0"/>
              <a:t>r = 0.03</a:t>
            </a:r>
          </a:p>
          <a:p>
            <a:r>
              <a:rPr lang="sv-SE" sz="3200" b="1" dirty="0"/>
              <a:t>p0 = 10</a:t>
            </a:r>
          </a:p>
          <a:p>
            <a:r>
              <a:rPr lang="sv-SE" sz="3200" b="1" dirty="0"/>
              <a:t>p1 = 0.3</a:t>
            </a:r>
          </a:p>
          <a:p>
            <a:r>
              <a:rPr lang="sv-SE" sz="3200" b="1" dirty="0"/>
              <a:t>p2 = 10</a:t>
            </a:r>
          </a:p>
          <a:p>
            <a:r>
              <a:rPr lang="sv-SE" sz="3200" b="1" dirty="0"/>
              <a:t>c = 50</a:t>
            </a:r>
          </a:p>
          <a:p>
            <a:r>
              <a:rPr lang="sv-SE" sz="3200" b="1" dirty="0" err="1"/>
              <a:t>Landv</a:t>
            </a:r>
            <a:r>
              <a:rPr lang="sv-SE" sz="3200" b="1" dirty="0"/>
              <a:t> = 50</a:t>
            </a:r>
          </a:p>
        </p:txBody>
      </p:sp>
    </p:spTree>
    <p:extLst>
      <p:ext uri="{BB962C8B-B14F-4D97-AF65-F5344CB8AC3E}">
        <p14:creationId xmlns:p14="http://schemas.microsoft.com/office/powerpoint/2010/main" val="2705748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15</a:t>
            </a:fld>
            <a:endParaRPr lang="sv-SE"/>
          </a:p>
        </p:txBody>
      </p:sp>
      <p:sp>
        <p:nvSpPr>
          <p:cNvPr id="3" name="Rektangel 2"/>
          <p:cNvSpPr/>
          <p:nvPr/>
        </p:nvSpPr>
        <p:spPr>
          <a:xfrm>
            <a:off x="556260" y="1232029"/>
            <a:ext cx="11182350" cy="3785652"/>
          </a:xfrm>
          <a:prstGeom prst="rect">
            <a:avLst/>
          </a:prstGeom>
        </p:spPr>
        <p:txBody>
          <a:bodyPr wrap="square">
            <a:spAutoFit/>
          </a:bodyPr>
          <a:lstStyle/>
          <a:p>
            <a:r>
              <a:rPr lang="sv-SE" sz="2400" b="1" dirty="0">
                <a:solidFill>
                  <a:srgbClr val="FF0000"/>
                </a:solidFill>
              </a:rPr>
              <a:t>REM </a:t>
            </a:r>
            <a:r>
              <a:rPr lang="sv-SE" sz="2400" b="1" dirty="0" err="1">
                <a:solidFill>
                  <a:srgbClr val="FF0000"/>
                </a:solidFill>
              </a:rPr>
              <a:t>Transition</a:t>
            </a:r>
            <a:r>
              <a:rPr lang="sv-SE" sz="2400" b="1" dirty="0">
                <a:solidFill>
                  <a:srgbClr val="FF0000"/>
                </a:solidFill>
              </a:rPr>
              <a:t> matrix determination</a:t>
            </a:r>
          </a:p>
          <a:p>
            <a:r>
              <a:rPr lang="sv-SE" sz="2400" b="1" dirty="0"/>
              <a:t>REM </a:t>
            </a:r>
            <a:r>
              <a:rPr lang="sv-SE" sz="2400" b="1" dirty="0">
                <a:hlinkClick r:id="rId2"/>
              </a:rPr>
              <a:t>http://</a:t>
            </a:r>
            <a:r>
              <a:rPr lang="sv-SE" sz="2400" b="1" dirty="0" smtClean="0">
                <a:hlinkClick r:id="rId2"/>
              </a:rPr>
              <a:t>www.lohmander.com/Moscow_2010/Lohmander_Zazykina_Moscow_2010.ppt</a:t>
            </a:r>
            <a:r>
              <a:rPr lang="sv-SE" sz="2400" b="1" dirty="0" smtClean="0"/>
              <a:t> </a:t>
            </a:r>
            <a:endParaRPr lang="sv-SE" sz="2400" b="1" dirty="0"/>
          </a:p>
          <a:p>
            <a:r>
              <a:rPr lang="sv-SE" sz="2400" b="1" dirty="0"/>
              <a:t>REM dx/dt = alfa*x-beta*xx = (1/20)x-(1/8000)xx</a:t>
            </a:r>
          </a:p>
          <a:p>
            <a:endParaRPr lang="sv-SE" sz="2400" b="1" dirty="0" smtClean="0"/>
          </a:p>
          <a:p>
            <a:r>
              <a:rPr lang="sv-SE" sz="2400" b="1" dirty="0" smtClean="0"/>
              <a:t>a </a:t>
            </a:r>
            <a:r>
              <a:rPr lang="sv-SE" sz="2400" b="1" dirty="0"/>
              <a:t>= 0.05</a:t>
            </a:r>
          </a:p>
          <a:p>
            <a:r>
              <a:rPr lang="sv-SE" sz="2400" b="1" dirty="0"/>
              <a:t>alfa = 1 / 20</a:t>
            </a:r>
          </a:p>
          <a:p>
            <a:r>
              <a:rPr lang="sv-SE" sz="2400" b="1" dirty="0"/>
              <a:t>beta = 1 / 8000</a:t>
            </a:r>
          </a:p>
          <a:p>
            <a:r>
              <a:rPr lang="sv-SE" sz="2400" b="1" dirty="0"/>
              <a:t>REM K = h = alfa / beta</a:t>
            </a:r>
          </a:p>
          <a:p>
            <a:r>
              <a:rPr lang="sv-SE" sz="2400" b="1" dirty="0"/>
              <a:t>K = alfa / beta</a:t>
            </a:r>
          </a:p>
        </p:txBody>
      </p:sp>
    </p:spTree>
    <p:extLst>
      <p:ext uri="{BB962C8B-B14F-4D97-AF65-F5344CB8AC3E}">
        <p14:creationId xmlns:p14="http://schemas.microsoft.com/office/powerpoint/2010/main" val="3625240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16</a:t>
            </a:fld>
            <a:endParaRPr lang="sv-SE"/>
          </a:p>
        </p:txBody>
      </p:sp>
      <p:sp>
        <p:nvSpPr>
          <p:cNvPr id="3" name="Rektangel 2"/>
          <p:cNvSpPr/>
          <p:nvPr/>
        </p:nvSpPr>
        <p:spPr>
          <a:xfrm>
            <a:off x="887730" y="1336238"/>
            <a:ext cx="10930890" cy="4154984"/>
          </a:xfrm>
          <a:prstGeom prst="rect">
            <a:avLst/>
          </a:prstGeom>
        </p:spPr>
        <p:txBody>
          <a:bodyPr wrap="square">
            <a:spAutoFit/>
          </a:bodyPr>
          <a:lstStyle/>
          <a:p>
            <a:r>
              <a:rPr lang="sv-SE" sz="2400" b="1" dirty="0"/>
              <a:t>x0 = 30</a:t>
            </a:r>
          </a:p>
          <a:p>
            <a:r>
              <a:rPr lang="sv-SE" sz="2400" b="1" dirty="0" err="1"/>
              <a:t>xlevel</a:t>
            </a:r>
            <a:r>
              <a:rPr lang="sv-SE" sz="2400" b="1" dirty="0"/>
              <a:t>(0) = x0</a:t>
            </a:r>
          </a:p>
          <a:p>
            <a:r>
              <a:rPr lang="sv-SE" sz="2400" b="1" dirty="0" err="1"/>
              <a:t>deltaxlevel</a:t>
            </a:r>
            <a:r>
              <a:rPr lang="sv-SE" sz="2400" b="1" dirty="0"/>
              <a:t>(0) = </a:t>
            </a:r>
            <a:r>
              <a:rPr lang="sv-SE" sz="2400" b="1" dirty="0" smtClean="0"/>
              <a:t>0</a:t>
            </a:r>
          </a:p>
          <a:p>
            <a:endParaRPr lang="sv-SE" sz="2400" b="1" dirty="0"/>
          </a:p>
          <a:p>
            <a:r>
              <a:rPr lang="sv-SE" sz="2400" b="1" dirty="0">
                <a:solidFill>
                  <a:srgbClr val="FF0000"/>
                </a:solidFill>
              </a:rPr>
              <a:t>FOR </a:t>
            </a:r>
            <a:r>
              <a:rPr lang="sv-SE" sz="2400" b="1" dirty="0" err="1">
                <a:solidFill>
                  <a:srgbClr val="FF0000"/>
                </a:solidFill>
              </a:rPr>
              <a:t>level</a:t>
            </a:r>
            <a:r>
              <a:rPr lang="sv-SE" sz="2400" b="1" dirty="0">
                <a:solidFill>
                  <a:srgbClr val="FF0000"/>
                </a:solidFill>
              </a:rPr>
              <a:t> = 1 TO </a:t>
            </a:r>
            <a:r>
              <a:rPr lang="sv-SE" sz="2400" b="1" dirty="0" smtClean="0">
                <a:solidFill>
                  <a:srgbClr val="FF0000"/>
                </a:solidFill>
              </a:rPr>
              <a:t>15</a:t>
            </a:r>
          </a:p>
          <a:p>
            <a:endParaRPr lang="sv-SE" sz="2400" b="1" dirty="0">
              <a:solidFill>
                <a:srgbClr val="FF0000"/>
              </a:solidFill>
            </a:endParaRPr>
          </a:p>
          <a:p>
            <a:r>
              <a:rPr lang="sv-SE" sz="2400" b="1" dirty="0"/>
              <a:t>    </a:t>
            </a:r>
            <a:r>
              <a:rPr lang="sv-SE" sz="2400" b="1" dirty="0" err="1"/>
              <a:t>xlevel</a:t>
            </a:r>
            <a:r>
              <a:rPr lang="sv-SE" sz="2400" b="1" dirty="0"/>
              <a:t>(</a:t>
            </a:r>
            <a:r>
              <a:rPr lang="sv-SE" sz="2400" b="1" dirty="0" err="1"/>
              <a:t>level</a:t>
            </a:r>
            <a:r>
              <a:rPr lang="sv-SE" sz="2400" b="1" dirty="0"/>
              <a:t>) = 1 / (1 / K + (1 / </a:t>
            </a:r>
            <a:r>
              <a:rPr lang="sv-SE" sz="2400" b="1" dirty="0" err="1"/>
              <a:t>xlevel</a:t>
            </a:r>
            <a:r>
              <a:rPr lang="sv-SE" sz="2400" b="1" dirty="0"/>
              <a:t>(</a:t>
            </a:r>
            <a:r>
              <a:rPr lang="sv-SE" sz="2400" b="1" dirty="0" err="1"/>
              <a:t>level</a:t>
            </a:r>
            <a:r>
              <a:rPr lang="sv-SE" sz="2400" b="1" dirty="0"/>
              <a:t> - 1) - 1 / K) * EXP(-a * deltat</a:t>
            </a:r>
            <a:r>
              <a:rPr lang="sv-SE" sz="2400" b="1" dirty="0" smtClean="0"/>
              <a:t>))</a:t>
            </a:r>
          </a:p>
          <a:p>
            <a:endParaRPr lang="sv-SE" sz="2400" b="1" dirty="0"/>
          </a:p>
          <a:p>
            <a:r>
              <a:rPr lang="sv-SE" sz="2400" b="1" dirty="0"/>
              <a:t>    </a:t>
            </a:r>
            <a:r>
              <a:rPr lang="sv-SE" sz="2400" b="1" dirty="0" err="1"/>
              <a:t>deltaxlevel</a:t>
            </a:r>
            <a:r>
              <a:rPr lang="sv-SE" sz="2400" b="1" dirty="0"/>
              <a:t>(</a:t>
            </a:r>
            <a:r>
              <a:rPr lang="sv-SE" sz="2400" b="1" dirty="0" err="1"/>
              <a:t>level</a:t>
            </a:r>
            <a:r>
              <a:rPr lang="sv-SE" sz="2400" b="1" dirty="0"/>
              <a:t>) = </a:t>
            </a:r>
            <a:r>
              <a:rPr lang="sv-SE" sz="2400" b="1" dirty="0" err="1"/>
              <a:t>xlevel</a:t>
            </a:r>
            <a:r>
              <a:rPr lang="sv-SE" sz="2400" b="1" dirty="0"/>
              <a:t>(</a:t>
            </a:r>
            <a:r>
              <a:rPr lang="sv-SE" sz="2400" b="1" dirty="0" err="1"/>
              <a:t>level</a:t>
            </a:r>
            <a:r>
              <a:rPr lang="sv-SE" sz="2400" b="1" dirty="0"/>
              <a:t>) - </a:t>
            </a:r>
            <a:r>
              <a:rPr lang="sv-SE" sz="2400" b="1" dirty="0" err="1"/>
              <a:t>xlevel</a:t>
            </a:r>
            <a:r>
              <a:rPr lang="sv-SE" sz="2400" b="1" dirty="0"/>
              <a:t>(</a:t>
            </a:r>
            <a:r>
              <a:rPr lang="sv-SE" sz="2400" b="1" dirty="0" err="1"/>
              <a:t>level</a:t>
            </a:r>
            <a:r>
              <a:rPr lang="sv-SE" sz="2400" b="1" dirty="0"/>
              <a:t> - 1)</a:t>
            </a:r>
          </a:p>
          <a:p>
            <a:endParaRPr lang="sv-SE" sz="2400" b="1" dirty="0"/>
          </a:p>
          <a:p>
            <a:r>
              <a:rPr lang="sv-SE" sz="2400" b="1" dirty="0">
                <a:solidFill>
                  <a:srgbClr val="FF0000"/>
                </a:solidFill>
              </a:rPr>
              <a:t>NEXT </a:t>
            </a:r>
            <a:r>
              <a:rPr lang="sv-SE" sz="2400" b="1" dirty="0" err="1">
                <a:solidFill>
                  <a:srgbClr val="FF0000"/>
                </a:solidFill>
              </a:rPr>
              <a:t>level</a:t>
            </a:r>
            <a:endParaRPr lang="sv-SE" sz="2400" b="1" dirty="0">
              <a:solidFill>
                <a:srgbClr val="FF0000"/>
              </a:solidFill>
            </a:endParaRPr>
          </a:p>
        </p:txBody>
      </p:sp>
    </p:spTree>
    <p:extLst>
      <p:ext uri="{BB962C8B-B14F-4D97-AF65-F5344CB8AC3E}">
        <p14:creationId xmlns:p14="http://schemas.microsoft.com/office/powerpoint/2010/main" val="2287627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17</a:t>
            </a:fld>
            <a:endParaRPr lang="sv-SE"/>
          </a:p>
        </p:txBody>
      </p:sp>
      <p:sp>
        <p:nvSpPr>
          <p:cNvPr id="3" name="Rektangel 2"/>
          <p:cNvSpPr/>
          <p:nvPr/>
        </p:nvSpPr>
        <p:spPr>
          <a:xfrm>
            <a:off x="1116330" y="1486168"/>
            <a:ext cx="10416540" cy="3108543"/>
          </a:xfrm>
          <a:prstGeom prst="rect">
            <a:avLst/>
          </a:prstGeom>
        </p:spPr>
        <p:txBody>
          <a:bodyPr wrap="square">
            <a:spAutoFit/>
          </a:bodyPr>
          <a:lstStyle/>
          <a:p>
            <a:r>
              <a:rPr lang="sv-SE" sz="2800" b="1" dirty="0" smtClean="0">
                <a:solidFill>
                  <a:srgbClr val="00B0F0"/>
                </a:solidFill>
              </a:rPr>
              <a:t>REM GOTO </a:t>
            </a:r>
            <a:r>
              <a:rPr lang="sv-SE" sz="2800" b="1" dirty="0">
                <a:solidFill>
                  <a:srgbClr val="00B0F0"/>
                </a:solidFill>
              </a:rPr>
              <a:t>1</a:t>
            </a:r>
          </a:p>
          <a:p>
            <a:r>
              <a:rPr lang="sv-SE" sz="2800" b="1" dirty="0"/>
              <a:t>PRINT "     </a:t>
            </a:r>
            <a:r>
              <a:rPr lang="sv-SE" sz="2800" b="1" dirty="0" err="1"/>
              <a:t>level</a:t>
            </a:r>
            <a:r>
              <a:rPr lang="sv-SE" sz="2800" b="1" dirty="0"/>
              <a:t>    </a:t>
            </a:r>
            <a:r>
              <a:rPr lang="sv-SE" sz="2800" b="1" dirty="0" err="1"/>
              <a:t>xlevel</a:t>
            </a:r>
            <a:r>
              <a:rPr lang="sv-SE" sz="2800" b="1" dirty="0"/>
              <a:t>     </a:t>
            </a:r>
            <a:r>
              <a:rPr lang="sv-SE" sz="2800" b="1" dirty="0" err="1"/>
              <a:t>deltaxlevel</a:t>
            </a:r>
            <a:r>
              <a:rPr lang="sv-SE" sz="2800" b="1" dirty="0"/>
              <a:t>"</a:t>
            </a:r>
          </a:p>
          <a:p>
            <a:r>
              <a:rPr lang="sv-SE" sz="2800" b="1" dirty="0">
                <a:solidFill>
                  <a:srgbClr val="FF0000"/>
                </a:solidFill>
              </a:rPr>
              <a:t>FOR </a:t>
            </a:r>
            <a:r>
              <a:rPr lang="sv-SE" sz="2800" b="1" dirty="0" err="1">
                <a:solidFill>
                  <a:srgbClr val="FF0000"/>
                </a:solidFill>
              </a:rPr>
              <a:t>level</a:t>
            </a:r>
            <a:r>
              <a:rPr lang="sv-SE" sz="2800" b="1" dirty="0">
                <a:solidFill>
                  <a:srgbClr val="FF0000"/>
                </a:solidFill>
              </a:rPr>
              <a:t> = 0 TO 15</a:t>
            </a:r>
          </a:p>
          <a:p>
            <a:r>
              <a:rPr lang="sv-SE" sz="2800" b="1" dirty="0"/>
              <a:t>    PRINT USING "##########"; </a:t>
            </a:r>
            <a:r>
              <a:rPr lang="sv-SE" sz="2800" b="1" dirty="0" err="1"/>
              <a:t>level</a:t>
            </a:r>
            <a:r>
              <a:rPr lang="sv-SE" sz="2800" b="1" dirty="0"/>
              <a:t>; </a:t>
            </a:r>
            <a:r>
              <a:rPr lang="sv-SE" sz="2800" b="1" dirty="0" err="1"/>
              <a:t>xlevel</a:t>
            </a:r>
            <a:r>
              <a:rPr lang="sv-SE" sz="2800" b="1" dirty="0"/>
              <a:t>(</a:t>
            </a:r>
            <a:r>
              <a:rPr lang="sv-SE" sz="2800" b="1" dirty="0" err="1"/>
              <a:t>level</a:t>
            </a:r>
            <a:r>
              <a:rPr lang="sv-SE" sz="2800" b="1" dirty="0"/>
              <a:t>); </a:t>
            </a:r>
            <a:r>
              <a:rPr lang="sv-SE" sz="2800" b="1" dirty="0" err="1"/>
              <a:t>deltaxlevel</a:t>
            </a:r>
            <a:r>
              <a:rPr lang="sv-SE" sz="2800" b="1" dirty="0"/>
              <a:t>(</a:t>
            </a:r>
            <a:r>
              <a:rPr lang="sv-SE" sz="2800" b="1" dirty="0" err="1"/>
              <a:t>level</a:t>
            </a:r>
            <a:r>
              <a:rPr lang="sv-SE" sz="2800" b="1" dirty="0"/>
              <a:t>)</a:t>
            </a:r>
          </a:p>
          <a:p>
            <a:r>
              <a:rPr lang="sv-SE" sz="2800" b="1" dirty="0">
                <a:solidFill>
                  <a:srgbClr val="FF0000"/>
                </a:solidFill>
              </a:rPr>
              <a:t>NEXT </a:t>
            </a:r>
            <a:r>
              <a:rPr lang="sv-SE" sz="2800" b="1" dirty="0" err="1">
                <a:solidFill>
                  <a:srgbClr val="FF0000"/>
                </a:solidFill>
              </a:rPr>
              <a:t>level</a:t>
            </a:r>
            <a:endParaRPr lang="sv-SE" sz="2800" b="1" dirty="0">
              <a:solidFill>
                <a:srgbClr val="FF0000"/>
              </a:solidFill>
            </a:endParaRPr>
          </a:p>
          <a:p>
            <a:r>
              <a:rPr lang="sv-SE" sz="2800" b="1" dirty="0"/>
              <a:t>INPUT </a:t>
            </a:r>
            <a:r>
              <a:rPr lang="sv-SE" sz="2800" b="1" dirty="0" err="1"/>
              <a:t>zzz</a:t>
            </a:r>
            <a:endParaRPr lang="sv-SE" sz="2800" b="1" dirty="0"/>
          </a:p>
          <a:p>
            <a:r>
              <a:rPr lang="sv-SE" sz="2800" b="1" dirty="0">
                <a:solidFill>
                  <a:srgbClr val="00B0F0"/>
                </a:solidFill>
              </a:rPr>
              <a:t>1 REM</a:t>
            </a:r>
          </a:p>
        </p:txBody>
      </p:sp>
    </p:spTree>
    <p:extLst>
      <p:ext uri="{BB962C8B-B14F-4D97-AF65-F5344CB8AC3E}">
        <p14:creationId xmlns:p14="http://schemas.microsoft.com/office/powerpoint/2010/main" val="724582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18</a:t>
            </a:fld>
            <a:endParaRPr lang="sv-SE"/>
          </a:p>
        </p:txBody>
      </p:sp>
      <p:sp>
        <p:nvSpPr>
          <p:cNvPr id="3" name="Rektangel 2"/>
          <p:cNvSpPr/>
          <p:nvPr/>
        </p:nvSpPr>
        <p:spPr>
          <a:xfrm>
            <a:off x="1127760" y="1568857"/>
            <a:ext cx="9559290" cy="3046988"/>
          </a:xfrm>
          <a:prstGeom prst="rect">
            <a:avLst/>
          </a:prstGeom>
        </p:spPr>
        <p:txBody>
          <a:bodyPr wrap="square">
            <a:spAutoFit/>
          </a:bodyPr>
          <a:lstStyle/>
          <a:p>
            <a:r>
              <a:rPr lang="sv-SE" sz="3200" b="1" dirty="0"/>
              <a:t>REM </a:t>
            </a:r>
            <a:r>
              <a:rPr lang="sv-SE" sz="3200" b="1" dirty="0" err="1"/>
              <a:t>Harvest</a:t>
            </a:r>
            <a:r>
              <a:rPr lang="sv-SE" sz="3200" b="1" dirty="0"/>
              <a:t> set determination</a:t>
            </a:r>
          </a:p>
          <a:p>
            <a:r>
              <a:rPr lang="sv-SE" sz="3200" b="1" dirty="0">
                <a:solidFill>
                  <a:srgbClr val="00B0F0"/>
                </a:solidFill>
              </a:rPr>
              <a:t>FOR </a:t>
            </a:r>
            <a:r>
              <a:rPr lang="sv-SE" sz="3200" b="1" dirty="0" err="1">
                <a:solidFill>
                  <a:srgbClr val="00B0F0"/>
                </a:solidFill>
              </a:rPr>
              <a:t>stocklevel</a:t>
            </a:r>
            <a:r>
              <a:rPr lang="sv-SE" sz="3200" b="1" dirty="0">
                <a:solidFill>
                  <a:srgbClr val="00B0F0"/>
                </a:solidFill>
              </a:rPr>
              <a:t> = 0 TO 15</a:t>
            </a:r>
          </a:p>
          <a:p>
            <a:r>
              <a:rPr lang="sv-SE" sz="3200" b="1" dirty="0"/>
              <a:t>    </a:t>
            </a:r>
            <a:r>
              <a:rPr lang="sv-SE" sz="3200" b="1" dirty="0">
                <a:solidFill>
                  <a:srgbClr val="FF0000"/>
                </a:solidFill>
              </a:rPr>
              <a:t>FOR </a:t>
            </a:r>
            <a:r>
              <a:rPr lang="sv-SE" sz="3200" b="1" dirty="0" err="1">
                <a:solidFill>
                  <a:srgbClr val="FF0000"/>
                </a:solidFill>
              </a:rPr>
              <a:t>harvlevel</a:t>
            </a:r>
            <a:r>
              <a:rPr lang="sv-SE" sz="3200" b="1" dirty="0">
                <a:solidFill>
                  <a:srgbClr val="FF0000"/>
                </a:solidFill>
              </a:rPr>
              <a:t> = 0 TO 15</a:t>
            </a:r>
          </a:p>
          <a:p>
            <a:r>
              <a:rPr lang="sv-SE" sz="3200" b="1" dirty="0"/>
              <a:t>        </a:t>
            </a:r>
            <a:r>
              <a:rPr lang="sv-SE" sz="3200" b="1" dirty="0" err="1"/>
              <a:t>harvset</a:t>
            </a:r>
            <a:r>
              <a:rPr lang="sv-SE" sz="3200" b="1" dirty="0"/>
              <a:t>(</a:t>
            </a:r>
            <a:r>
              <a:rPr lang="sv-SE" sz="3200" b="1" dirty="0" err="1"/>
              <a:t>stocklevel</a:t>
            </a:r>
            <a:r>
              <a:rPr lang="sv-SE" sz="3200" b="1" dirty="0"/>
              <a:t>, </a:t>
            </a:r>
            <a:r>
              <a:rPr lang="sv-SE" sz="3200" b="1" dirty="0" err="1"/>
              <a:t>harvlevel</a:t>
            </a:r>
            <a:r>
              <a:rPr lang="sv-SE" sz="3200" b="1" dirty="0"/>
              <a:t>) = 0</a:t>
            </a:r>
          </a:p>
          <a:p>
            <a:r>
              <a:rPr lang="sv-SE" sz="3200" b="1" dirty="0"/>
              <a:t>    </a:t>
            </a:r>
            <a:r>
              <a:rPr lang="sv-SE" sz="3200" b="1" dirty="0">
                <a:solidFill>
                  <a:srgbClr val="FF0000"/>
                </a:solidFill>
              </a:rPr>
              <a:t>NEXT </a:t>
            </a:r>
            <a:r>
              <a:rPr lang="sv-SE" sz="3200" b="1" dirty="0" err="1">
                <a:solidFill>
                  <a:srgbClr val="FF0000"/>
                </a:solidFill>
              </a:rPr>
              <a:t>harvlevel</a:t>
            </a:r>
            <a:endParaRPr lang="sv-SE" sz="3200" b="1" dirty="0">
              <a:solidFill>
                <a:srgbClr val="FF0000"/>
              </a:solidFill>
            </a:endParaRPr>
          </a:p>
          <a:p>
            <a:r>
              <a:rPr lang="sv-SE" sz="3200" b="1" dirty="0">
                <a:solidFill>
                  <a:srgbClr val="00B0F0"/>
                </a:solidFill>
              </a:rPr>
              <a:t>NEXT </a:t>
            </a:r>
            <a:r>
              <a:rPr lang="sv-SE" sz="3200" b="1" dirty="0" err="1">
                <a:solidFill>
                  <a:srgbClr val="00B0F0"/>
                </a:solidFill>
              </a:rPr>
              <a:t>stocklevel</a:t>
            </a:r>
            <a:endParaRPr lang="sv-SE" sz="3200" b="1" dirty="0">
              <a:solidFill>
                <a:srgbClr val="00B0F0"/>
              </a:solidFill>
            </a:endParaRPr>
          </a:p>
        </p:txBody>
      </p:sp>
    </p:spTree>
    <p:extLst>
      <p:ext uri="{BB962C8B-B14F-4D97-AF65-F5344CB8AC3E}">
        <p14:creationId xmlns:p14="http://schemas.microsoft.com/office/powerpoint/2010/main" val="3085429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19</a:t>
            </a:fld>
            <a:endParaRPr lang="sv-SE"/>
          </a:p>
        </p:txBody>
      </p:sp>
      <p:sp>
        <p:nvSpPr>
          <p:cNvPr id="3" name="Rektangel 2"/>
          <p:cNvSpPr/>
          <p:nvPr/>
        </p:nvSpPr>
        <p:spPr>
          <a:xfrm>
            <a:off x="434340" y="1920239"/>
            <a:ext cx="11624310" cy="1938992"/>
          </a:xfrm>
          <a:prstGeom prst="rect">
            <a:avLst/>
          </a:prstGeom>
        </p:spPr>
        <p:txBody>
          <a:bodyPr wrap="square">
            <a:spAutoFit/>
          </a:bodyPr>
          <a:lstStyle/>
          <a:p>
            <a:r>
              <a:rPr lang="sv-SE" sz="2400" b="1" dirty="0">
                <a:solidFill>
                  <a:srgbClr val="00B0F0"/>
                </a:solidFill>
              </a:rPr>
              <a:t>FOR </a:t>
            </a:r>
            <a:r>
              <a:rPr lang="sv-SE" sz="2400" b="1" dirty="0" err="1">
                <a:solidFill>
                  <a:srgbClr val="00B0F0"/>
                </a:solidFill>
              </a:rPr>
              <a:t>stocklevel</a:t>
            </a:r>
            <a:r>
              <a:rPr lang="sv-SE" sz="2400" b="1" dirty="0">
                <a:solidFill>
                  <a:srgbClr val="00B0F0"/>
                </a:solidFill>
              </a:rPr>
              <a:t> = 1 TO 15</a:t>
            </a:r>
          </a:p>
          <a:p>
            <a:r>
              <a:rPr lang="sv-SE" sz="2400" b="1" dirty="0"/>
              <a:t>    </a:t>
            </a:r>
            <a:r>
              <a:rPr lang="sv-SE" sz="2400" b="1" dirty="0">
                <a:solidFill>
                  <a:srgbClr val="FF0000"/>
                </a:solidFill>
              </a:rPr>
              <a:t>FOR </a:t>
            </a:r>
            <a:r>
              <a:rPr lang="sv-SE" sz="2400" b="1" dirty="0" err="1">
                <a:solidFill>
                  <a:srgbClr val="FF0000"/>
                </a:solidFill>
              </a:rPr>
              <a:t>harvlevel</a:t>
            </a:r>
            <a:r>
              <a:rPr lang="sv-SE" sz="2400" b="1" dirty="0">
                <a:solidFill>
                  <a:srgbClr val="FF0000"/>
                </a:solidFill>
              </a:rPr>
              <a:t> = 0 TO </a:t>
            </a:r>
            <a:r>
              <a:rPr lang="sv-SE" sz="2400" b="1" dirty="0" err="1">
                <a:solidFill>
                  <a:srgbClr val="FF0000"/>
                </a:solidFill>
              </a:rPr>
              <a:t>stocklevel</a:t>
            </a:r>
            <a:endParaRPr lang="sv-SE" sz="2400" b="1" dirty="0">
              <a:solidFill>
                <a:srgbClr val="FF0000"/>
              </a:solidFill>
            </a:endParaRPr>
          </a:p>
          <a:p>
            <a:r>
              <a:rPr lang="sv-SE" sz="2400" b="1" dirty="0"/>
              <a:t>        </a:t>
            </a:r>
            <a:r>
              <a:rPr lang="sv-SE" sz="2400" b="1" dirty="0" err="1"/>
              <a:t>harvset</a:t>
            </a:r>
            <a:r>
              <a:rPr lang="sv-SE" sz="2400" b="1" dirty="0"/>
              <a:t>(</a:t>
            </a:r>
            <a:r>
              <a:rPr lang="sv-SE" sz="2400" b="1" dirty="0" err="1"/>
              <a:t>stocklevel</a:t>
            </a:r>
            <a:r>
              <a:rPr lang="sv-SE" sz="2400" b="1" dirty="0"/>
              <a:t>, </a:t>
            </a:r>
            <a:r>
              <a:rPr lang="sv-SE" sz="2400" b="1" dirty="0" err="1"/>
              <a:t>harvlevel</a:t>
            </a:r>
            <a:r>
              <a:rPr lang="sv-SE" sz="2400" b="1" dirty="0"/>
              <a:t>) = </a:t>
            </a:r>
            <a:r>
              <a:rPr lang="sv-SE" sz="2400" b="1" dirty="0" err="1"/>
              <a:t>xlevel</a:t>
            </a:r>
            <a:r>
              <a:rPr lang="sv-SE" sz="2400" b="1" dirty="0"/>
              <a:t>(</a:t>
            </a:r>
            <a:r>
              <a:rPr lang="sv-SE" sz="2400" b="1" dirty="0" err="1"/>
              <a:t>stocklevel</a:t>
            </a:r>
            <a:r>
              <a:rPr lang="sv-SE" sz="2400" b="1" dirty="0"/>
              <a:t>) - </a:t>
            </a:r>
            <a:r>
              <a:rPr lang="sv-SE" sz="2400" b="1" dirty="0" err="1"/>
              <a:t>xlevel</a:t>
            </a:r>
            <a:r>
              <a:rPr lang="sv-SE" sz="2400" b="1" dirty="0"/>
              <a:t>(</a:t>
            </a:r>
            <a:r>
              <a:rPr lang="sv-SE" sz="2400" b="1" dirty="0" err="1"/>
              <a:t>stocklevel</a:t>
            </a:r>
            <a:r>
              <a:rPr lang="sv-SE" sz="2400" b="1" dirty="0"/>
              <a:t> - </a:t>
            </a:r>
            <a:r>
              <a:rPr lang="sv-SE" sz="2400" b="1" dirty="0" err="1"/>
              <a:t>harvlevel</a:t>
            </a:r>
            <a:r>
              <a:rPr lang="sv-SE" sz="2400" b="1" dirty="0"/>
              <a:t>)</a:t>
            </a:r>
          </a:p>
          <a:p>
            <a:r>
              <a:rPr lang="sv-SE" sz="2400" b="1" dirty="0"/>
              <a:t>    </a:t>
            </a:r>
            <a:r>
              <a:rPr lang="sv-SE" sz="2400" b="1" dirty="0">
                <a:solidFill>
                  <a:srgbClr val="FF0000"/>
                </a:solidFill>
              </a:rPr>
              <a:t>NEXT </a:t>
            </a:r>
            <a:r>
              <a:rPr lang="sv-SE" sz="2400" b="1" dirty="0" err="1">
                <a:solidFill>
                  <a:srgbClr val="FF0000"/>
                </a:solidFill>
              </a:rPr>
              <a:t>harvlevel</a:t>
            </a:r>
            <a:endParaRPr lang="sv-SE" sz="2400" b="1" dirty="0">
              <a:solidFill>
                <a:srgbClr val="FF0000"/>
              </a:solidFill>
            </a:endParaRPr>
          </a:p>
          <a:p>
            <a:r>
              <a:rPr lang="sv-SE" sz="2400" b="1" dirty="0">
                <a:solidFill>
                  <a:srgbClr val="00B0F0"/>
                </a:solidFill>
              </a:rPr>
              <a:t>NEXT </a:t>
            </a:r>
            <a:r>
              <a:rPr lang="sv-SE" sz="2400" b="1" dirty="0" err="1">
                <a:solidFill>
                  <a:srgbClr val="00B0F0"/>
                </a:solidFill>
              </a:rPr>
              <a:t>stocklevel</a:t>
            </a:r>
            <a:endParaRPr lang="sv-SE" sz="2400" b="1" dirty="0">
              <a:solidFill>
                <a:srgbClr val="00B0F0"/>
              </a:solidFill>
            </a:endParaRPr>
          </a:p>
        </p:txBody>
      </p:sp>
    </p:spTree>
    <p:extLst>
      <p:ext uri="{BB962C8B-B14F-4D97-AF65-F5344CB8AC3E}">
        <p14:creationId xmlns:p14="http://schemas.microsoft.com/office/powerpoint/2010/main" val="2638226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402080" y="755863"/>
            <a:ext cx="8473440" cy="5262979"/>
          </a:xfrm>
          <a:prstGeom prst="rect">
            <a:avLst/>
          </a:prstGeom>
        </p:spPr>
        <p:txBody>
          <a:bodyPr wrap="square">
            <a:spAutoFit/>
          </a:bodyPr>
          <a:lstStyle/>
          <a:p>
            <a:r>
              <a:rPr lang="en-US" sz="2400" b="1" dirty="0">
                <a:solidFill>
                  <a:srgbClr val="FF0000"/>
                </a:solidFill>
              </a:rPr>
              <a:t>Preparations before the workshop starts:</a:t>
            </a:r>
          </a:p>
          <a:p>
            <a:endParaRPr lang="en-US" sz="2400" b="1" dirty="0"/>
          </a:p>
          <a:p>
            <a:r>
              <a:rPr lang="en-US" sz="2400" b="1" i="1" u="sng" dirty="0">
                <a:solidFill>
                  <a:srgbClr val="0070C0"/>
                </a:solidFill>
              </a:rPr>
              <a:t>Lecture room </a:t>
            </a:r>
            <a:r>
              <a:rPr lang="en-US" sz="2400" b="1" i="1" u="sng" dirty="0" smtClean="0">
                <a:solidFill>
                  <a:srgbClr val="0070C0"/>
                </a:solidFill>
              </a:rPr>
              <a:t>preparations:</a:t>
            </a:r>
            <a:endParaRPr lang="en-US" sz="2400" b="1" i="1" u="sng" dirty="0">
              <a:solidFill>
                <a:srgbClr val="0070C0"/>
              </a:solidFill>
            </a:endParaRPr>
          </a:p>
          <a:p>
            <a:endParaRPr lang="en-US" sz="2400" b="1" dirty="0"/>
          </a:p>
          <a:p>
            <a:r>
              <a:rPr lang="en-US" sz="2400" b="1" dirty="0"/>
              <a:t>It is important that the lecture room has PC projector and necessary cables, screen etc. </a:t>
            </a:r>
          </a:p>
          <a:p>
            <a:endParaRPr lang="en-US" sz="2400" b="1" dirty="0"/>
          </a:p>
          <a:p>
            <a:r>
              <a:rPr lang="en-US" sz="2400" b="1" dirty="0"/>
              <a:t>It is also important that the lecture room has </a:t>
            </a:r>
            <a:r>
              <a:rPr lang="en-US" sz="2400" b="1" dirty="0" err="1"/>
              <a:t>WiFi</a:t>
            </a:r>
            <a:r>
              <a:rPr lang="en-US" sz="2400" b="1" dirty="0"/>
              <a:t> connection to the internet.</a:t>
            </a:r>
          </a:p>
          <a:p>
            <a:endParaRPr lang="en-US" sz="2400" b="1" dirty="0"/>
          </a:p>
          <a:p>
            <a:r>
              <a:rPr lang="en-US" sz="2400" b="1" dirty="0"/>
              <a:t>It is also important that the lecture room has a large whiteboard (at least 3 meters wide and one meter high) and pens with different colors. A large ruler (one meter length) makes the graphs and drawings better.</a:t>
            </a:r>
          </a:p>
        </p:txBody>
      </p:sp>
      <p:sp>
        <p:nvSpPr>
          <p:cNvPr id="3" name="Platshållare för bildnummer 2"/>
          <p:cNvSpPr>
            <a:spLocks noGrp="1"/>
          </p:cNvSpPr>
          <p:nvPr>
            <p:ph type="sldNum" sz="quarter" idx="12"/>
          </p:nvPr>
        </p:nvSpPr>
        <p:spPr/>
        <p:txBody>
          <a:bodyPr/>
          <a:lstStyle/>
          <a:p>
            <a:fld id="{85111A96-47C8-494A-B243-62058D04ED01}" type="slidenum">
              <a:rPr lang="sv-SE" smtClean="0"/>
              <a:t>2</a:t>
            </a:fld>
            <a:endParaRPr lang="sv-SE"/>
          </a:p>
        </p:txBody>
      </p:sp>
    </p:spTree>
    <p:extLst>
      <p:ext uri="{BB962C8B-B14F-4D97-AF65-F5344CB8AC3E}">
        <p14:creationId xmlns:p14="http://schemas.microsoft.com/office/powerpoint/2010/main" val="134302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20</a:t>
            </a:fld>
            <a:endParaRPr lang="sv-SE"/>
          </a:p>
        </p:txBody>
      </p:sp>
      <p:sp>
        <p:nvSpPr>
          <p:cNvPr id="3" name="Rektangel 2"/>
          <p:cNvSpPr/>
          <p:nvPr/>
        </p:nvSpPr>
        <p:spPr>
          <a:xfrm>
            <a:off x="944880" y="596721"/>
            <a:ext cx="9547860" cy="6124754"/>
          </a:xfrm>
          <a:prstGeom prst="rect">
            <a:avLst/>
          </a:prstGeom>
        </p:spPr>
        <p:txBody>
          <a:bodyPr wrap="square">
            <a:spAutoFit/>
          </a:bodyPr>
          <a:lstStyle/>
          <a:p>
            <a:r>
              <a:rPr lang="sv-SE" sz="2800" b="1" dirty="0">
                <a:solidFill>
                  <a:srgbClr val="00B050"/>
                </a:solidFill>
              </a:rPr>
              <a:t>GOTO 2</a:t>
            </a:r>
          </a:p>
          <a:p>
            <a:r>
              <a:rPr lang="sv-SE" sz="2800" b="1" dirty="0">
                <a:solidFill>
                  <a:srgbClr val="00B0F0"/>
                </a:solidFill>
              </a:rPr>
              <a:t>FOR </a:t>
            </a:r>
            <a:r>
              <a:rPr lang="sv-SE" sz="2800" b="1" dirty="0" err="1">
                <a:solidFill>
                  <a:srgbClr val="00B0F0"/>
                </a:solidFill>
              </a:rPr>
              <a:t>stocklevel</a:t>
            </a:r>
            <a:r>
              <a:rPr lang="sv-SE" sz="2800" b="1" dirty="0">
                <a:solidFill>
                  <a:srgbClr val="00B0F0"/>
                </a:solidFill>
              </a:rPr>
              <a:t> = 1 TO 15</a:t>
            </a:r>
          </a:p>
          <a:p>
            <a:r>
              <a:rPr lang="sv-SE" sz="2800" b="1" dirty="0"/>
              <a:t>    PRINT "</a:t>
            </a:r>
            <a:r>
              <a:rPr lang="sv-SE" sz="2800" b="1" dirty="0" err="1"/>
              <a:t>stocklevel</a:t>
            </a:r>
            <a:r>
              <a:rPr lang="sv-SE" sz="2800" b="1" dirty="0"/>
              <a:t> = "; </a:t>
            </a:r>
            <a:r>
              <a:rPr lang="sv-SE" sz="2800" b="1" dirty="0" err="1"/>
              <a:t>stocklevel</a:t>
            </a:r>
            <a:r>
              <a:rPr lang="sv-SE" sz="2800" b="1" dirty="0"/>
              <a:t>; "stock = "; </a:t>
            </a:r>
            <a:r>
              <a:rPr lang="sv-SE" sz="2800" b="1" dirty="0" err="1"/>
              <a:t>xlevel</a:t>
            </a:r>
            <a:r>
              <a:rPr lang="sv-SE" sz="2800" b="1" dirty="0"/>
              <a:t>(</a:t>
            </a:r>
            <a:r>
              <a:rPr lang="sv-SE" sz="2800" b="1" dirty="0" err="1"/>
              <a:t>stocklevel</a:t>
            </a:r>
            <a:r>
              <a:rPr lang="sv-SE" sz="2800" b="1" dirty="0"/>
              <a:t>)</a:t>
            </a:r>
          </a:p>
          <a:p>
            <a:r>
              <a:rPr lang="sv-SE" sz="2800" b="1" dirty="0"/>
              <a:t>    PRINT "</a:t>
            </a:r>
            <a:r>
              <a:rPr lang="sv-SE" sz="2800" b="1" dirty="0" err="1"/>
              <a:t>Harvest</a:t>
            </a:r>
            <a:r>
              <a:rPr lang="sv-SE" sz="2800" b="1" dirty="0"/>
              <a:t> alternatives = ";</a:t>
            </a:r>
          </a:p>
          <a:p>
            <a:r>
              <a:rPr lang="sv-SE" sz="2800" b="1" dirty="0"/>
              <a:t>    </a:t>
            </a:r>
            <a:r>
              <a:rPr lang="sv-SE" sz="2800" b="1" dirty="0">
                <a:solidFill>
                  <a:srgbClr val="FF0000"/>
                </a:solidFill>
              </a:rPr>
              <a:t>FOR </a:t>
            </a:r>
            <a:r>
              <a:rPr lang="sv-SE" sz="2800" b="1" dirty="0" err="1">
                <a:solidFill>
                  <a:srgbClr val="FF0000"/>
                </a:solidFill>
              </a:rPr>
              <a:t>harvlevel</a:t>
            </a:r>
            <a:r>
              <a:rPr lang="sv-SE" sz="2800" b="1" dirty="0">
                <a:solidFill>
                  <a:srgbClr val="FF0000"/>
                </a:solidFill>
              </a:rPr>
              <a:t> = 0 TO </a:t>
            </a:r>
            <a:r>
              <a:rPr lang="sv-SE" sz="2800" b="1" dirty="0" err="1">
                <a:solidFill>
                  <a:srgbClr val="FF0000"/>
                </a:solidFill>
              </a:rPr>
              <a:t>stocklevel</a:t>
            </a:r>
            <a:endParaRPr lang="sv-SE" sz="2800" b="1" dirty="0">
              <a:solidFill>
                <a:srgbClr val="FF0000"/>
              </a:solidFill>
            </a:endParaRPr>
          </a:p>
          <a:p>
            <a:r>
              <a:rPr lang="sv-SE" sz="2800" b="1" dirty="0"/>
              <a:t>        PRINT USING "####"; </a:t>
            </a:r>
            <a:r>
              <a:rPr lang="sv-SE" sz="2800" b="1" dirty="0" err="1"/>
              <a:t>harvset</a:t>
            </a:r>
            <a:r>
              <a:rPr lang="sv-SE" sz="2800" b="1" dirty="0"/>
              <a:t>(</a:t>
            </a:r>
            <a:r>
              <a:rPr lang="sv-SE" sz="2800" b="1" dirty="0" err="1"/>
              <a:t>stocklevel</a:t>
            </a:r>
            <a:r>
              <a:rPr lang="sv-SE" sz="2800" b="1" dirty="0"/>
              <a:t>, </a:t>
            </a:r>
            <a:r>
              <a:rPr lang="sv-SE" sz="2800" b="1" dirty="0" err="1"/>
              <a:t>harvlevel</a:t>
            </a:r>
            <a:r>
              <a:rPr lang="sv-SE" sz="2800" b="1" dirty="0"/>
              <a:t>);</a:t>
            </a:r>
          </a:p>
          <a:p>
            <a:r>
              <a:rPr lang="sv-SE" sz="2800" b="1" dirty="0"/>
              <a:t>    </a:t>
            </a:r>
            <a:r>
              <a:rPr lang="sv-SE" sz="2800" b="1" dirty="0">
                <a:solidFill>
                  <a:srgbClr val="FF0000"/>
                </a:solidFill>
              </a:rPr>
              <a:t>NEXT </a:t>
            </a:r>
            <a:r>
              <a:rPr lang="sv-SE" sz="2800" b="1" dirty="0" err="1">
                <a:solidFill>
                  <a:srgbClr val="FF0000"/>
                </a:solidFill>
              </a:rPr>
              <a:t>harvlevel</a:t>
            </a:r>
            <a:endParaRPr lang="sv-SE" sz="2800" b="1" dirty="0">
              <a:solidFill>
                <a:srgbClr val="FF0000"/>
              </a:solidFill>
            </a:endParaRPr>
          </a:p>
          <a:p>
            <a:r>
              <a:rPr lang="sv-SE" sz="2800" b="1" dirty="0"/>
              <a:t>    PRINT ""</a:t>
            </a:r>
          </a:p>
          <a:p>
            <a:r>
              <a:rPr lang="sv-SE" sz="2800" b="1" dirty="0"/>
              <a:t>    PRINT ""</a:t>
            </a:r>
          </a:p>
          <a:p>
            <a:r>
              <a:rPr lang="sv-SE" sz="2800" b="1" dirty="0">
                <a:solidFill>
                  <a:srgbClr val="00B0F0"/>
                </a:solidFill>
              </a:rPr>
              <a:t>NEXT </a:t>
            </a:r>
            <a:r>
              <a:rPr lang="sv-SE" sz="2800" b="1" dirty="0" err="1">
                <a:solidFill>
                  <a:srgbClr val="00B0F0"/>
                </a:solidFill>
              </a:rPr>
              <a:t>stocklevel</a:t>
            </a:r>
            <a:endParaRPr lang="sv-SE" sz="2800" b="1" dirty="0">
              <a:solidFill>
                <a:srgbClr val="00B0F0"/>
              </a:solidFill>
            </a:endParaRPr>
          </a:p>
          <a:p>
            <a:endParaRPr lang="sv-SE" sz="2800" b="1" dirty="0"/>
          </a:p>
          <a:p>
            <a:r>
              <a:rPr lang="sv-SE" sz="2800" b="1" dirty="0"/>
              <a:t>INPUT </a:t>
            </a:r>
            <a:r>
              <a:rPr lang="sv-SE" sz="2800" b="1" dirty="0" err="1"/>
              <a:t>zzz</a:t>
            </a:r>
            <a:endParaRPr lang="sv-SE" sz="2800" b="1" dirty="0"/>
          </a:p>
          <a:p>
            <a:r>
              <a:rPr lang="sv-SE" sz="2800" b="1" dirty="0">
                <a:solidFill>
                  <a:srgbClr val="00B050"/>
                </a:solidFill>
              </a:rPr>
              <a:t>2 REM</a:t>
            </a:r>
          </a:p>
        </p:txBody>
      </p:sp>
    </p:spTree>
    <p:extLst>
      <p:ext uri="{BB962C8B-B14F-4D97-AF65-F5344CB8AC3E}">
        <p14:creationId xmlns:p14="http://schemas.microsoft.com/office/powerpoint/2010/main" val="2556797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21</a:t>
            </a:fld>
            <a:endParaRPr lang="sv-SE"/>
          </a:p>
        </p:txBody>
      </p:sp>
      <p:sp>
        <p:nvSpPr>
          <p:cNvPr id="3" name="Rektangel 2"/>
          <p:cNvSpPr/>
          <p:nvPr/>
        </p:nvSpPr>
        <p:spPr>
          <a:xfrm>
            <a:off x="1082040" y="823228"/>
            <a:ext cx="9559290" cy="5016758"/>
          </a:xfrm>
          <a:prstGeom prst="rect">
            <a:avLst/>
          </a:prstGeom>
        </p:spPr>
        <p:txBody>
          <a:bodyPr wrap="square">
            <a:spAutoFit/>
          </a:bodyPr>
          <a:lstStyle/>
          <a:p>
            <a:r>
              <a:rPr lang="en-US" sz="4000" b="1" dirty="0">
                <a:solidFill>
                  <a:srgbClr val="00B050"/>
                </a:solidFill>
              </a:rPr>
              <a:t>FOR t = 0 TO 100</a:t>
            </a:r>
          </a:p>
          <a:p>
            <a:r>
              <a:rPr lang="en-US" sz="4000" b="1" dirty="0"/>
              <a:t>    </a:t>
            </a:r>
            <a:r>
              <a:rPr lang="en-US" sz="4000" b="1" dirty="0">
                <a:solidFill>
                  <a:srgbClr val="FF0000"/>
                </a:solidFill>
              </a:rPr>
              <a:t>FOR </a:t>
            </a:r>
            <a:r>
              <a:rPr lang="en-US" sz="4000" b="1" dirty="0" err="1">
                <a:solidFill>
                  <a:srgbClr val="FF0000"/>
                </a:solidFill>
              </a:rPr>
              <a:t>pricelevel</a:t>
            </a:r>
            <a:r>
              <a:rPr lang="en-US" sz="4000" b="1" dirty="0">
                <a:solidFill>
                  <a:srgbClr val="FF0000"/>
                </a:solidFill>
              </a:rPr>
              <a:t> = 0 TO 9</a:t>
            </a:r>
          </a:p>
          <a:p>
            <a:r>
              <a:rPr lang="en-US" sz="4000" b="1" dirty="0"/>
              <a:t>        </a:t>
            </a:r>
            <a:r>
              <a:rPr lang="en-US" sz="4000" b="1" dirty="0">
                <a:solidFill>
                  <a:srgbClr val="0070C0"/>
                </a:solidFill>
              </a:rPr>
              <a:t>FOR </a:t>
            </a:r>
            <a:r>
              <a:rPr lang="en-US" sz="4000" b="1" dirty="0" err="1">
                <a:solidFill>
                  <a:srgbClr val="0070C0"/>
                </a:solidFill>
              </a:rPr>
              <a:t>stocklevel</a:t>
            </a:r>
            <a:r>
              <a:rPr lang="en-US" sz="4000" b="1" dirty="0">
                <a:solidFill>
                  <a:srgbClr val="0070C0"/>
                </a:solidFill>
              </a:rPr>
              <a:t> = 0 TO 15</a:t>
            </a:r>
          </a:p>
          <a:p>
            <a:r>
              <a:rPr lang="en-US" sz="4000" b="1" dirty="0"/>
              <a:t>            f(t, </a:t>
            </a:r>
            <a:r>
              <a:rPr lang="en-US" sz="4000" b="1" dirty="0" err="1"/>
              <a:t>pricelevel</a:t>
            </a:r>
            <a:r>
              <a:rPr lang="en-US" sz="4000" b="1" dirty="0"/>
              <a:t>, </a:t>
            </a:r>
            <a:r>
              <a:rPr lang="en-US" sz="4000" b="1" dirty="0" err="1"/>
              <a:t>stocklevel</a:t>
            </a:r>
            <a:r>
              <a:rPr lang="en-US" sz="4000" b="1" dirty="0"/>
              <a:t>) = 0</a:t>
            </a:r>
          </a:p>
          <a:p>
            <a:r>
              <a:rPr lang="en-US" sz="4000" b="1" dirty="0"/>
              <a:t>            u(t, </a:t>
            </a:r>
            <a:r>
              <a:rPr lang="en-US" sz="4000" b="1" dirty="0" err="1"/>
              <a:t>pricelevel</a:t>
            </a:r>
            <a:r>
              <a:rPr lang="en-US" sz="4000" b="1" dirty="0"/>
              <a:t>, </a:t>
            </a:r>
            <a:r>
              <a:rPr lang="en-US" sz="4000" b="1" dirty="0" err="1"/>
              <a:t>stocklevel</a:t>
            </a:r>
            <a:r>
              <a:rPr lang="en-US" sz="4000" b="1" dirty="0"/>
              <a:t>) = 0</a:t>
            </a:r>
          </a:p>
          <a:p>
            <a:r>
              <a:rPr lang="en-US" sz="4000" b="1" dirty="0"/>
              <a:t>        </a:t>
            </a:r>
            <a:r>
              <a:rPr lang="en-US" sz="4000" b="1" dirty="0">
                <a:solidFill>
                  <a:srgbClr val="0070C0"/>
                </a:solidFill>
              </a:rPr>
              <a:t>NEXT </a:t>
            </a:r>
            <a:r>
              <a:rPr lang="en-US" sz="4000" b="1" dirty="0" err="1">
                <a:solidFill>
                  <a:srgbClr val="0070C0"/>
                </a:solidFill>
              </a:rPr>
              <a:t>stocklevel</a:t>
            </a:r>
            <a:endParaRPr lang="en-US" sz="4000" b="1" dirty="0">
              <a:solidFill>
                <a:srgbClr val="0070C0"/>
              </a:solidFill>
            </a:endParaRPr>
          </a:p>
          <a:p>
            <a:r>
              <a:rPr lang="en-US" sz="4000" b="1" dirty="0"/>
              <a:t>    </a:t>
            </a:r>
            <a:r>
              <a:rPr lang="en-US" sz="4000" b="1" dirty="0">
                <a:solidFill>
                  <a:srgbClr val="FF0000"/>
                </a:solidFill>
              </a:rPr>
              <a:t>NEXT </a:t>
            </a:r>
            <a:r>
              <a:rPr lang="en-US" sz="4000" b="1" dirty="0" err="1">
                <a:solidFill>
                  <a:srgbClr val="FF0000"/>
                </a:solidFill>
              </a:rPr>
              <a:t>pricelevel</a:t>
            </a:r>
            <a:endParaRPr lang="en-US" sz="4000" b="1" dirty="0">
              <a:solidFill>
                <a:srgbClr val="FF0000"/>
              </a:solidFill>
            </a:endParaRPr>
          </a:p>
          <a:p>
            <a:r>
              <a:rPr lang="en-US" sz="4000" b="1" dirty="0">
                <a:solidFill>
                  <a:srgbClr val="00B050"/>
                </a:solidFill>
              </a:rPr>
              <a:t>NEXT t</a:t>
            </a:r>
            <a:endParaRPr lang="sv-SE" sz="4000" b="1" dirty="0">
              <a:solidFill>
                <a:srgbClr val="00B050"/>
              </a:solidFill>
            </a:endParaRPr>
          </a:p>
        </p:txBody>
      </p:sp>
    </p:spTree>
    <p:extLst>
      <p:ext uri="{BB962C8B-B14F-4D97-AF65-F5344CB8AC3E}">
        <p14:creationId xmlns:p14="http://schemas.microsoft.com/office/powerpoint/2010/main" val="2293731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22</a:t>
            </a:fld>
            <a:endParaRPr lang="sv-SE"/>
          </a:p>
        </p:txBody>
      </p:sp>
      <p:sp>
        <p:nvSpPr>
          <p:cNvPr id="4" name="Rektangel 3"/>
          <p:cNvSpPr/>
          <p:nvPr/>
        </p:nvSpPr>
        <p:spPr>
          <a:xfrm>
            <a:off x="765810" y="537269"/>
            <a:ext cx="10587990" cy="5262979"/>
          </a:xfrm>
          <a:prstGeom prst="rect">
            <a:avLst/>
          </a:prstGeom>
        </p:spPr>
        <p:txBody>
          <a:bodyPr wrap="square">
            <a:spAutoFit/>
          </a:bodyPr>
          <a:lstStyle/>
          <a:p>
            <a:r>
              <a:rPr lang="sv-SE" sz="2400" b="1" dirty="0">
                <a:solidFill>
                  <a:srgbClr val="00B050"/>
                </a:solidFill>
              </a:rPr>
              <a:t>REM </a:t>
            </a:r>
            <a:r>
              <a:rPr lang="sv-SE" sz="2400" b="1" dirty="0" err="1">
                <a:solidFill>
                  <a:srgbClr val="00B050"/>
                </a:solidFill>
              </a:rPr>
              <a:t>boundary</a:t>
            </a:r>
            <a:r>
              <a:rPr lang="sv-SE" sz="2400" b="1" dirty="0">
                <a:solidFill>
                  <a:srgbClr val="00B050"/>
                </a:solidFill>
              </a:rPr>
              <a:t> </a:t>
            </a:r>
            <a:r>
              <a:rPr lang="sv-SE" sz="2400" b="1" dirty="0" err="1">
                <a:solidFill>
                  <a:srgbClr val="00B050"/>
                </a:solidFill>
              </a:rPr>
              <a:t>conditions</a:t>
            </a:r>
            <a:r>
              <a:rPr lang="sv-SE" sz="2400" b="1" dirty="0">
                <a:solidFill>
                  <a:srgbClr val="00B050"/>
                </a:solidFill>
              </a:rPr>
              <a:t> at </a:t>
            </a:r>
            <a:r>
              <a:rPr lang="sv-SE" sz="2400" b="1" dirty="0" err="1">
                <a:solidFill>
                  <a:srgbClr val="00B050"/>
                </a:solidFill>
              </a:rPr>
              <a:t>tmax</a:t>
            </a:r>
            <a:endParaRPr lang="sv-SE" sz="2400" b="1" dirty="0">
              <a:solidFill>
                <a:srgbClr val="00B050"/>
              </a:solidFill>
            </a:endParaRPr>
          </a:p>
          <a:p>
            <a:r>
              <a:rPr lang="sv-SE" sz="2400" b="1" dirty="0"/>
              <a:t>t = </a:t>
            </a:r>
            <a:r>
              <a:rPr lang="sv-SE" sz="2400" b="1" dirty="0" err="1"/>
              <a:t>tmax</a:t>
            </a:r>
            <a:r>
              <a:rPr lang="sv-SE" sz="2400" b="1" dirty="0"/>
              <a:t> * deltat</a:t>
            </a:r>
          </a:p>
          <a:p>
            <a:endParaRPr lang="sv-SE" sz="2400" b="1" dirty="0"/>
          </a:p>
          <a:p>
            <a:r>
              <a:rPr lang="sv-SE" sz="2400" b="1" dirty="0">
                <a:solidFill>
                  <a:srgbClr val="0070C0"/>
                </a:solidFill>
              </a:rPr>
              <a:t>FOR </a:t>
            </a:r>
            <a:r>
              <a:rPr lang="sv-SE" sz="2400" b="1" dirty="0" err="1">
                <a:solidFill>
                  <a:srgbClr val="0070C0"/>
                </a:solidFill>
              </a:rPr>
              <a:t>pricelevel</a:t>
            </a:r>
            <a:r>
              <a:rPr lang="sv-SE" sz="2400" b="1" dirty="0">
                <a:solidFill>
                  <a:srgbClr val="0070C0"/>
                </a:solidFill>
              </a:rPr>
              <a:t> = 0 TO 9</a:t>
            </a:r>
          </a:p>
          <a:p>
            <a:r>
              <a:rPr lang="sv-SE" sz="2400" b="1" dirty="0"/>
              <a:t>    </a:t>
            </a:r>
            <a:r>
              <a:rPr lang="sv-SE" sz="2400" b="1" dirty="0" err="1"/>
              <a:t>netp</a:t>
            </a:r>
            <a:r>
              <a:rPr lang="sv-SE" sz="2400" b="1" dirty="0"/>
              <a:t> = p0 + p1 * t + p2 * (</a:t>
            </a:r>
            <a:r>
              <a:rPr lang="sv-SE" sz="2400" b="1" dirty="0" err="1"/>
              <a:t>pricelevel</a:t>
            </a:r>
            <a:r>
              <a:rPr lang="sv-SE" sz="2400" b="1" dirty="0"/>
              <a:t> - 5)</a:t>
            </a:r>
          </a:p>
          <a:p>
            <a:r>
              <a:rPr lang="sv-SE" sz="2400" b="1" dirty="0"/>
              <a:t>    </a:t>
            </a:r>
            <a:r>
              <a:rPr lang="sv-SE" sz="2400" b="1" dirty="0">
                <a:solidFill>
                  <a:srgbClr val="FF0000"/>
                </a:solidFill>
              </a:rPr>
              <a:t>FOR </a:t>
            </a:r>
            <a:r>
              <a:rPr lang="sv-SE" sz="2400" b="1" dirty="0" err="1">
                <a:solidFill>
                  <a:srgbClr val="FF0000"/>
                </a:solidFill>
              </a:rPr>
              <a:t>stocklevel</a:t>
            </a:r>
            <a:r>
              <a:rPr lang="sv-SE" sz="2400" b="1" dirty="0">
                <a:solidFill>
                  <a:srgbClr val="FF0000"/>
                </a:solidFill>
              </a:rPr>
              <a:t> = 0 TO 15</a:t>
            </a:r>
          </a:p>
          <a:p>
            <a:r>
              <a:rPr lang="sv-SE" sz="2400" b="1" dirty="0"/>
              <a:t>        </a:t>
            </a:r>
            <a:r>
              <a:rPr lang="sv-SE" sz="2400" b="1" dirty="0" err="1"/>
              <a:t>vol</a:t>
            </a:r>
            <a:r>
              <a:rPr lang="sv-SE" sz="2400" b="1" dirty="0"/>
              <a:t> = </a:t>
            </a:r>
            <a:r>
              <a:rPr lang="sv-SE" sz="2400" b="1" dirty="0" err="1"/>
              <a:t>xlevel</a:t>
            </a:r>
            <a:r>
              <a:rPr lang="sv-SE" sz="2400" b="1" dirty="0"/>
              <a:t>(</a:t>
            </a:r>
            <a:r>
              <a:rPr lang="sv-SE" sz="2400" b="1" dirty="0" err="1"/>
              <a:t>stocklevel</a:t>
            </a:r>
            <a:r>
              <a:rPr lang="sv-SE" sz="2400" b="1" dirty="0"/>
              <a:t>)</a:t>
            </a:r>
          </a:p>
          <a:p>
            <a:r>
              <a:rPr lang="sv-SE" sz="2400" b="1" dirty="0"/>
              <a:t>        f(</a:t>
            </a:r>
            <a:r>
              <a:rPr lang="sv-SE" sz="2400" b="1" dirty="0" err="1"/>
              <a:t>tmax</a:t>
            </a:r>
            <a:r>
              <a:rPr lang="sv-SE" sz="2400" b="1" dirty="0"/>
              <a:t>, </a:t>
            </a:r>
            <a:r>
              <a:rPr lang="sv-SE" sz="2400" b="1" dirty="0" err="1"/>
              <a:t>pricelevel</a:t>
            </a:r>
            <a:r>
              <a:rPr lang="sv-SE" sz="2400" b="1" dirty="0"/>
              <a:t>, </a:t>
            </a:r>
            <a:r>
              <a:rPr lang="sv-SE" sz="2400" b="1" dirty="0" err="1"/>
              <a:t>stocklevel</a:t>
            </a:r>
            <a:r>
              <a:rPr lang="sv-SE" sz="2400" b="1" dirty="0"/>
              <a:t>) = EXP(-r * t) * (</a:t>
            </a:r>
            <a:r>
              <a:rPr lang="sv-SE" sz="2400" b="1" dirty="0" err="1"/>
              <a:t>netp</a:t>
            </a:r>
            <a:r>
              <a:rPr lang="sv-SE" sz="2400" b="1" dirty="0"/>
              <a:t> * </a:t>
            </a:r>
            <a:r>
              <a:rPr lang="sv-SE" sz="2400" b="1" dirty="0" err="1"/>
              <a:t>vol</a:t>
            </a:r>
            <a:r>
              <a:rPr lang="sv-SE" sz="2400" b="1" dirty="0"/>
              <a:t> + </a:t>
            </a:r>
            <a:r>
              <a:rPr lang="sv-SE" sz="2400" b="1" dirty="0" err="1"/>
              <a:t>Landv</a:t>
            </a:r>
            <a:r>
              <a:rPr lang="sv-SE" sz="2400" b="1" dirty="0"/>
              <a:t>)</a:t>
            </a:r>
          </a:p>
          <a:p>
            <a:r>
              <a:rPr lang="sv-SE" sz="2400" b="1" dirty="0"/>
              <a:t>        u(</a:t>
            </a:r>
            <a:r>
              <a:rPr lang="sv-SE" sz="2400" b="1" dirty="0" err="1"/>
              <a:t>tmax</a:t>
            </a:r>
            <a:r>
              <a:rPr lang="sv-SE" sz="2400" b="1" dirty="0"/>
              <a:t>, </a:t>
            </a:r>
            <a:r>
              <a:rPr lang="sv-SE" sz="2400" b="1" dirty="0" err="1"/>
              <a:t>pricelevel</a:t>
            </a:r>
            <a:r>
              <a:rPr lang="sv-SE" sz="2400" b="1" dirty="0"/>
              <a:t>, </a:t>
            </a:r>
            <a:r>
              <a:rPr lang="sv-SE" sz="2400" b="1" dirty="0" err="1"/>
              <a:t>stocklevel</a:t>
            </a:r>
            <a:r>
              <a:rPr lang="sv-SE" sz="2400" b="1" dirty="0"/>
              <a:t>) = </a:t>
            </a:r>
            <a:r>
              <a:rPr lang="sv-SE" sz="2400" b="1" dirty="0" err="1"/>
              <a:t>vol</a:t>
            </a:r>
            <a:endParaRPr lang="sv-SE" sz="2400" b="1" dirty="0"/>
          </a:p>
          <a:p>
            <a:r>
              <a:rPr lang="sv-SE" sz="2400" b="1" dirty="0"/>
              <a:t>        IF f(</a:t>
            </a:r>
            <a:r>
              <a:rPr lang="sv-SE" sz="2400" b="1" dirty="0" err="1"/>
              <a:t>tmax</a:t>
            </a:r>
            <a:r>
              <a:rPr lang="sv-SE" sz="2400" b="1" dirty="0"/>
              <a:t>, </a:t>
            </a:r>
            <a:r>
              <a:rPr lang="sv-SE" sz="2400" b="1" dirty="0" err="1"/>
              <a:t>pricelevel</a:t>
            </a:r>
            <a:r>
              <a:rPr lang="sv-SE" sz="2400" b="1" dirty="0"/>
              <a:t>, </a:t>
            </a:r>
            <a:r>
              <a:rPr lang="sv-SE" sz="2400" b="1" dirty="0" err="1"/>
              <a:t>stocklevel</a:t>
            </a:r>
            <a:r>
              <a:rPr lang="sv-SE" sz="2400" b="1" dirty="0"/>
              <a:t>) &lt; 0 THEN u(</a:t>
            </a:r>
            <a:r>
              <a:rPr lang="sv-SE" sz="2400" b="1" dirty="0" err="1"/>
              <a:t>tmax</a:t>
            </a:r>
            <a:r>
              <a:rPr lang="sv-SE" sz="2400" b="1" dirty="0"/>
              <a:t>, </a:t>
            </a:r>
            <a:r>
              <a:rPr lang="sv-SE" sz="2400" b="1" dirty="0" err="1"/>
              <a:t>pricelevel</a:t>
            </a:r>
            <a:r>
              <a:rPr lang="sv-SE" sz="2400" b="1" dirty="0"/>
              <a:t>, </a:t>
            </a:r>
            <a:r>
              <a:rPr lang="sv-SE" sz="2400" b="1" dirty="0" err="1"/>
              <a:t>stocklevel</a:t>
            </a:r>
            <a:r>
              <a:rPr lang="sv-SE" sz="2400" b="1" dirty="0"/>
              <a:t>) = 0</a:t>
            </a:r>
          </a:p>
          <a:p>
            <a:r>
              <a:rPr lang="sv-SE" sz="2400" b="1" dirty="0"/>
              <a:t>        IF f(</a:t>
            </a:r>
            <a:r>
              <a:rPr lang="sv-SE" sz="2400" b="1" dirty="0" err="1"/>
              <a:t>tmax</a:t>
            </a:r>
            <a:r>
              <a:rPr lang="sv-SE" sz="2400" b="1" dirty="0"/>
              <a:t>, </a:t>
            </a:r>
            <a:r>
              <a:rPr lang="sv-SE" sz="2400" b="1" dirty="0" err="1"/>
              <a:t>pricelevel</a:t>
            </a:r>
            <a:r>
              <a:rPr lang="sv-SE" sz="2400" b="1" dirty="0"/>
              <a:t>, </a:t>
            </a:r>
            <a:r>
              <a:rPr lang="sv-SE" sz="2400" b="1" dirty="0" err="1"/>
              <a:t>stocklevel</a:t>
            </a:r>
            <a:r>
              <a:rPr lang="sv-SE" sz="2400" b="1" dirty="0"/>
              <a:t>) &lt; 0 THEN f(</a:t>
            </a:r>
            <a:r>
              <a:rPr lang="sv-SE" sz="2400" b="1" dirty="0" err="1"/>
              <a:t>tmax</a:t>
            </a:r>
            <a:r>
              <a:rPr lang="sv-SE" sz="2400" b="1" dirty="0"/>
              <a:t>, </a:t>
            </a:r>
            <a:r>
              <a:rPr lang="sv-SE" sz="2400" b="1" dirty="0" err="1"/>
              <a:t>pricelevel</a:t>
            </a:r>
            <a:r>
              <a:rPr lang="sv-SE" sz="2400" b="1" dirty="0"/>
              <a:t>, </a:t>
            </a:r>
            <a:r>
              <a:rPr lang="sv-SE" sz="2400" b="1" dirty="0" err="1"/>
              <a:t>stocklevel</a:t>
            </a:r>
            <a:r>
              <a:rPr lang="sv-SE" sz="2400" b="1" dirty="0"/>
              <a:t>) = 0</a:t>
            </a:r>
          </a:p>
          <a:p>
            <a:endParaRPr lang="sv-SE" sz="2400" b="1" dirty="0"/>
          </a:p>
          <a:p>
            <a:r>
              <a:rPr lang="sv-SE" sz="2400" b="1" dirty="0"/>
              <a:t>    </a:t>
            </a:r>
            <a:r>
              <a:rPr lang="sv-SE" sz="2400" b="1" dirty="0">
                <a:solidFill>
                  <a:srgbClr val="FF0000"/>
                </a:solidFill>
              </a:rPr>
              <a:t>NEXT </a:t>
            </a:r>
            <a:r>
              <a:rPr lang="sv-SE" sz="2400" b="1" dirty="0" err="1">
                <a:solidFill>
                  <a:srgbClr val="FF0000"/>
                </a:solidFill>
              </a:rPr>
              <a:t>stocklevel</a:t>
            </a:r>
            <a:endParaRPr lang="sv-SE" sz="2400" b="1" dirty="0">
              <a:solidFill>
                <a:srgbClr val="FF0000"/>
              </a:solidFill>
            </a:endParaRPr>
          </a:p>
          <a:p>
            <a:r>
              <a:rPr lang="sv-SE" sz="2400" b="1" dirty="0">
                <a:solidFill>
                  <a:srgbClr val="0070C0"/>
                </a:solidFill>
              </a:rPr>
              <a:t>NEXT </a:t>
            </a:r>
            <a:r>
              <a:rPr lang="sv-SE" sz="2400" b="1" dirty="0" err="1">
                <a:solidFill>
                  <a:srgbClr val="0070C0"/>
                </a:solidFill>
              </a:rPr>
              <a:t>pricelevel</a:t>
            </a:r>
            <a:endParaRPr lang="sv-SE" sz="2400" b="1" dirty="0">
              <a:solidFill>
                <a:srgbClr val="0070C0"/>
              </a:solidFill>
            </a:endParaRPr>
          </a:p>
        </p:txBody>
      </p:sp>
    </p:spTree>
    <p:extLst>
      <p:ext uri="{BB962C8B-B14F-4D97-AF65-F5344CB8AC3E}">
        <p14:creationId xmlns:p14="http://schemas.microsoft.com/office/powerpoint/2010/main" val="1427861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23</a:t>
            </a:fld>
            <a:endParaRPr lang="sv-SE"/>
          </a:p>
        </p:txBody>
      </p:sp>
      <p:sp>
        <p:nvSpPr>
          <p:cNvPr id="3" name="Rektangel 2"/>
          <p:cNvSpPr/>
          <p:nvPr/>
        </p:nvSpPr>
        <p:spPr>
          <a:xfrm>
            <a:off x="1219200" y="1057900"/>
            <a:ext cx="10222230" cy="4154984"/>
          </a:xfrm>
          <a:prstGeom prst="rect">
            <a:avLst/>
          </a:prstGeom>
        </p:spPr>
        <p:txBody>
          <a:bodyPr wrap="square">
            <a:spAutoFit/>
          </a:bodyPr>
          <a:lstStyle/>
          <a:p>
            <a:r>
              <a:rPr lang="sv-SE" sz="2400" b="1" dirty="0"/>
              <a:t>REM PRINT ""</a:t>
            </a:r>
          </a:p>
          <a:p>
            <a:r>
              <a:rPr lang="sv-SE" sz="2400" b="1" dirty="0"/>
              <a:t>REM PRINT " f(</a:t>
            </a:r>
            <a:r>
              <a:rPr lang="sv-SE" sz="2400" b="1" dirty="0" err="1"/>
              <a:t>tmax,pricelevel</a:t>
            </a:r>
            <a:r>
              <a:rPr lang="sv-SE" sz="2400" b="1" dirty="0"/>
              <a:t> (=</a:t>
            </a:r>
            <a:r>
              <a:rPr lang="sv-SE" sz="2400" b="1" dirty="0" err="1"/>
              <a:t>column</a:t>
            </a:r>
            <a:r>
              <a:rPr lang="sv-SE" sz="2400" b="1" dirty="0"/>
              <a:t>), </a:t>
            </a:r>
            <a:r>
              <a:rPr lang="sv-SE" sz="2400" b="1" dirty="0" err="1"/>
              <a:t>stocklevel</a:t>
            </a:r>
            <a:r>
              <a:rPr lang="sv-SE" sz="2400" b="1" dirty="0"/>
              <a:t> (=</a:t>
            </a:r>
            <a:r>
              <a:rPr lang="sv-SE" sz="2400" b="1" dirty="0" err="1"/>
              <a:t>row</a:t>
            </a:r>
            <a:r>
              <a:rPr lang="sv-SE" sz="2400" b="1" dirty="0"/>
              <a:t>))"</a:t>
            </a:r>
          </a:p>
          <a:p>
            <a:r>
              <a:rPr lang="sv-SE" sz="2400" b="1" dirty="0"/>
              <a:t>REM PRINT ""</a:t>
            </a:r>
          </a:p>
          <a:p>
            <a:endParaRPr lang="sv-SE" sz="2400" b="1" dirty="0"/>
          </a:p>
          <a:p>
            <a:r>
              <a:rPr lang="sv-SE" sz="2400" b="1" dirty="0"/>
              <a:t>REM </a:t>
            </a:r>
            <a:r>
              <a:rPr lang="sv-SE" sz="2400" b="1" dirty="0">
                <a:solidFill>
                  <a:srgbClr val="00B0F0"/>
                </a:solidFill>
              </a:rPr>
              <a:t>FOR </a:t>
            </a:r>
            <a:r>
              <a:rPr lang="sv-SE" sz="2400" b="1" dirty="0" err="1">
                <a:solidFill>
                  <a:srgbClr val="00B0F0"/>
                </a:solidFill>
              </a:rPr>
              <a:t>stocklevel</a:t>
            </a:r>
            <a:r>
              <a:rPr lang="sv-SE" sz="2400" b="1" dirty="0">
                <a:solidFill>
                  <a:srgbClr val="00B0F0"/>
                </a:solidFill>
              </a:rPr>
              <a:t> = 1 TO 15</a:t>
            </a:r>
          </a:p>
          <a:p>
            <a:r>
              <a:rPr lang="sv-SE" sz="2400" b="1" dirty="0"/>
              <a:t>REM    </a:t>
            </a:r>
            <a:r>
              <a:rPr lang="sv-SE" sz="2400" b="1" dirty="0">
                <a:solidFill>
                  <a:srgbClr val="FF0000"/>
                </a:solidFill>
              </a:rPr>
              <a:t>FOR </a:t>
            </a:r>
            <a:r>
              <a:rPr lang="sv-SE" sz="2400" b="1" dirty="0" err="1">
                <a:solidFill>
                  <a:srgbClr val="FF0000"/>
                </a:solidFill>
              </a:rPr>
              <a:t>pricelevel</a:t>
            </a:r>
            <a:r>
              <a:rPr lang="sv-SE" sz="2400" b="1" dirty="0">
                <a:solidFill>
                  <a:srgbClr val="FF0000"/>
                </a:solidFill>
              </a:rPr>
              <a:t> = 1 TO 9</a:t>
            </a:r>
          </a:p>
          <a:p>
            <a:r>
              <a:rPr lang="sv-SE" sz="2400" b="1" dirty="0"/>
              <a:t>REM         PRINT USING "######"; f(</a:t>
            </a:r>
            <a:r>
              <a:rPr lang="sv-SE" sz="2400" b="1" dirty="0" err="1"/>
              <a:t>tmax</a:t>
            </a:r>
            <a:r>
              <a:rPr lang="sv-SE" sz="2400" b="1" dirty="0"/>
              <a:t>, </a:t>
            </a:r>
            <a:r>
              <a:rPr lang="sv-SE" sz="2400" b="1" dirty="0" err="1"/>
              <a:t>pricelevel</a:t>
            </a:r>
            <a:r>
              <a:rPr lang="sv-SE" sz="2400" b="1" dirty="0"/>
              <a:t>, </a:t>
            </a:r>
            <a:r>
              <a:rPr lang="sv-SE" sz="2400" b="1" dirty="0" err="1"/>
              <a:t>stocklevel</a:t>
            </a:r>
            <a:r>
              <a:rPr lang="sv-SE" sz="2400" b="1" dirty="0"/>
              <a:t>);</a:t>
            </a:r>
          </a:p>
          <a:p>
            <a:r>
              <a:rPr lang="sv-SE" sz="2400" b="1" dirty="0"/>
              <a:t>REM     </a:t>
            </a:r>
            <a:r>
              <a:rPr lang="sv-SE" sz="2400" b="1" dirty="0">
                <a:solidFill>
                  <a:srgbClr val="FF0000"/>
                </a:solidFill>
              </a:rPr>
              <a:t>NEXT </a:t>
            </a:r>
            <a:r>
              <a:rPr lang="sv-SE" sz="2400" b="1" dirty="0" err="1">
                <a:solidFill>
                  <a:srgbClr val="FF0000"/>
                </a:solidFill>
              </a:rPr>
              <a:t>pricelevel</a:t>
            </a:r>
            <a:endParaRPr lang="sv-SE" sz="2400" b="1" dirty="0">
              <a:solidFill>
                <a:srgbClr val="FF0000"/>
              </a:solidFill>
            </a:endParaRPr>
          </a:p>
          <a:p>
            <a:r>
              <a:rPr lang="sv-SE" sz="2400" b="1" dirty="0"/>
              <a:t>REM     PRINT ""</a:t>
            </a:r>
          </a:p>
          <a:p>
            <a:r>
              <a:rPr lang="sv-SE" sz="2400" b="1" dirty="0"/>
              <a:t>REM </a:t>
            </a:r>
            <a:r>
              <a:rPr lang="sv-SE" sz="2400" b="1" dirty="0">
                <a:solidFill>
                  <a:srgbClr val="00B0F0"/>
                </a:solidFill>
              </a:rPr>
              <a:t>NEXT </a:t>
            </a:r>
            <a:r>
              <a:rPr lang="sv-SE" sz="2400" b="1" dirty="0" err="1">
                <a:solidFill>
                  <a:srgbClr val="00B0F0"/>
                </a:solidFill>
              </a:rPr>
              <a:t>stocklevel</a:t>
            </a:r>
            <a:endParaRPr lang="sv-SE" sz="2400" b="1" dirty="0">
              <a:solidFill>
                <a:srgbClr val="00B0F0"/>
              </a:solidFill>
            </a:endParaRPr>
          </a:p>
          <a:p>
            <a:r>
              <a:rPr lang="sv-SE" sz="2400" b="1" dirty="0"/>
              <a:t>REM INPUT </a:t>
            </a:r>
            <a:r>
              <a:rPr lang="sv-SE" sz="2400" b="1" dirty="0" err="1"/>
              <a:t>zzz</a:t>
            </a:r>
            <a:endParaRPr lang="sv-SE" sz="2400" b="1" dirty="0"/>
          </a:p>
        </p:txBody>
      </p:sp>
    </p:spTree>
    <p:extLst>
      <p:ext uri="{BB962C8B-B14F-4D97-AF65-F5344CB8AC3E}">
        <p14:creationId xmlns:p14="http://schemas.microsoft.com/office/powerpoint/2010/main" val="4133336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24</a:t>
            </a:fld>
            <a:endParaRPr lang="sv-SE"/>
          </a:p>
        </p:txBody>
      </p:sp>
      <p:sp>
        <p:nvSpPr>
          <p:cNvPr id="3" name="Rektangel 2"/>
          <p:cNvSpPr/>
          <p:nvPr/>
        </p:nvSpPr>
        <p:spPr>
          <a:xfrm>
            <a:off x="720090" y="354707"/>
            <a:ext cx="5829300" cy="6001643"/>
          </a:xfrm>
          <a:prstGeom prst="rect">
            <a:avLst/>
          </a:prstGeom>
        </p:spPr>
        <p:txBody>
          <a:bodyPr wrap="square">
            <a:spAutoFit/>
          </a:bodyPr>
          <a:lstStyle/>
          <a:p>
            <a:r>
              <a:rPr lang="sv-SE" sz="1200" b="1" dirty="0">
                <a:solidFill>
                  <a:srgbClr val="FFC000"/>
                </a:solidFill>
              </a:rPr>
              <a:t>REM </a:t>
            </a:r>
            <a:r>
              <a:rPr lang="sv-SE" sz="1200" b="1" dirty="0" err="1">
                <a:solidFill>
                  <a:srgbClr val="FFC000"/>
                </a:solidFill>
              </a:rPr>
              <a:t>Stochastic</a:t>
            </a:r>
            <a:r>
              <a:rPr lang="sv-SE" sz="1200" b="1" dirty="0">
                <a:solidFill>
                  <a:srgbClr val="FFC000"/>
                </a:solidFill>
              </a:rPr>
              <a:t> </a:t>
            </a:r>
            <a:r>
              <a:rPr lang="sv-SE" sz="1200" b="1" dirty="0" err="1">
                <a:solidFill>
                  <a:srgbClr val="FFC000"/>
                </a:solidFill>
              </a:rPr>
              <a:t>dynamic</a:t>
            </a:r>
            <a:r>
              <a:rPr lang="sv-SE" sz="1200" b="1" dirty="0">
                <a:solidFill>
                  <a:srgbClr val="FFC000"/>
                </a:solidFill>
              </a:rPr>
              <a:t> </a:t>
            </a:r>
            <a:r>
              <a:rPr lang="sv-SE" sz="1200" b="1" dirty="0" err="1">
                <a:solidFill>
                  <a:srgbClr val="FFC000"/>
                </a:solidFill>
              </a:rPr>
              <a:t>programming</a:t>
            </a:r>
            <a:r>
              <a:rPr lang="sv-SE" sz="1200" b="1" dirty="0">
                <a:solidFill>
                  <a:srgbClr val="FFC000"/>
                </a:solidFill>
              </a:rPr>
              <a:t> via </a:t>
            </a:r>
            <a:r>
              <a:rPr lang="sv-SE" sz="1200" b="1" dirty="0" err="1">
                <a:solidFill>
                  <a:srgbClr val="FFC000"/>
                </a:solidFill>
              </a:rPr>
              <a:t>backward</a:t>
            </a:r>
            <a:r>
              <a:rPr lang="sv-SE" sz="1200" b="1" dirty="0">
                <a:solidFill>
                  <a:srgbClr val="FFC000"/>
                </a:solidFill>
              </a:rPr>
              <a:t> </a:t>
            </a:r>
            <a:r>
              <a:rPr lang="sv-SE" sz="1200" b="1" dirty="0" err="1" smtClean="0">
                <a:solidFill>
                  <a:srgbClr val="FFC000"/>
                </a:solidFill>
              </a:rPr>
              <a:t>recursion</a:t>
            </a:r>
            <a:endParaRPr lang="sv-SE" sz="1200" b="1" dirty="0" smtClean="0">
              <a:solidFill>
                <a:srgbClr val="FFC000"/>
              </a:solidFill>
            </a:endParaRPr>
          </a:p>
          <a:p>
            <a:endParaRPr lang="sv-SE" sz="1200" b="1" dirty="0"/>
          </a:p>
          <a:p>
            <a:r>
              <a:rPr lang="sv-SE" sz="1200" b="1" dirty="0">
                <a:solidFill>
                  <a:srgbClr val="00B050"/>
                </a:solidFill>
              </a:rPr>
              <a:t>FOR </a:t>
            </a:r>
            <a:r>
              <a:rPr lang="sv-SE" sz="1200" b="1" dirty="0" err="1">
                <a:solidFill>
                  <a:srgbClr val="00B050"/>
                </a:solidFill>
              </a:rPr>
              <a:t>tindex</a:t>
            </a:r>
            <a:r>
              <a:rPr lang="sv-SE" sz="1200" b="1" dirty="0">
                <a:solidFill>
                  <a:srgbClr val="00B050"/>
                </a:solidFill>
              </a:rPr>
              <a:t> = </a:t>
            </a:r>
            <a:r>
              <a:rPr lang="sv-SE" sz="1200" b="1" dirty="0" err="1">
                <a:solidFill>
                  <a:srgbClr val="00B050"/>
                </a:solidFill>
              </a:rPr>
              <a:t>tmax</a:t>
            </a:r>
            <a:r>
              <a:rPr lang="sv-SE" sz="1200" b="1" dirty="0">
                <a:solidFill>
                  <a:srgbClr val="00B050"/>
                </a:solidFill>
              </a:rPr>
              <a:t> - 1 TO 0 STEP -1</a:t>
            </a:r>
          </a:p>
          <a:p>
            <a:r>
              <a:rPr lang="sv-SE" sz="1200" b="1" dirty="0"/>
              <a:t>    t = </a:t>
            </a:r>
            <a:r>
              <a:rPr lang="sv-SE" sz="1200" b="1" dirty="0" err="1"/>
              <a:t>tindex</a:t>
            </a:r>
            <a:r>
              <a:rPr lang="sv-SE" sz="1200" b="1" dirty="0"/>
              <a:t> * deltat</a:t>
            </a:r>
          </a:p>
          <a:p>
            <a:r>
              <a:rPr lang="sv-SE" sz="1200" b="1" dirty="0"/>
              <a:t>    </a:t>
            </a:r>
            <a:r>
              <a:rPr lang="sv-SE" sz="1200" b="1" dirty="0" err="1"/>
              <a:t>disc</a:t>
            </a:r>
            <a:r>
              <a:rPr lang="sv-SE" sz="1200" b="1" dirty="0"/>
              <a:t> = EXP(-r * t)</a:t>
            </a:r>
          </a:p>
          <a:p>
            <a:endParaRPr lang="sv-SE" sz="1200" b="1" dirty="0"/>
          </a:p>
          <a:p>
            <a:r>
              <a:rPr lang="sv-SE" sz="1200" b="1" dirty="0"/>
              <a:t>    </a:t>
            </a:r>
            <a:r>
              <a:rPr lang="sv-SE" sz="1200" b="1" dirty="0">
                <a:solidFill>
                  <a:srgbClr val="0070C0"/>
                </a:solidFill>
              </a:rPr>
              <a:t>FOR </a:t>
            </a:r>
            <a:r>
              <a:rPr lang="sv-SE" sz="1200" b="1" dirty="0" err="1">
                <a:solidFill>
                  <a:srgbClr val="0070C0"/>
                </a:solidFill>
              </a:rPr>
              <a:t>stocklevel</a:t>
            </a:r>
            <a:r>
              <a:rPr lang="sv-SE" sz="1200" b="1" dirty="0">
                <a:solidFill>
                  <a:srgbClr val="0070C0"/>
                </a:solidFill>
              </a:rPr>
              <a:t> = 1 TO 15</a:t>
            </a:r>
          </a:p>
          <a:p>
            <a:r>
              <a:rPr lang="sv-SE" sz="1200" b="1" dirty="0"/>
              <a:t>        </a:t>
            </a:r>
            <a:r>
              <a:rPr lang="sv-SE" sz="1200" b="1" dirty="0">
                <a:solidFill>
                  <a:srgbClr val="FF0000"/>
                </a:solidFill>
              </a:rPr>
              <a:t>FOR </a:t>
            </a:r>
            <a:r>
              <a:rPr lang="sv-SE" sz="1200" b="1" dirty="0" err="1">
                <a:solidFill>
                  <a:srgbClr val="FF0000"/>
                </a:solidFill>
              </a:rPr>
              <a:t>pricelevel</a:t>
            </a:r>
            <a:r>
              <a:rPr lang="sv-SE" sz="1200" b="1" dirty="0">
                <a:solidFill>
                  <a:srgbClr val="FF0000"/>
                </a:solidFill>
              </a:rPr>
              <a:t> = 1 TO 9</a:t>
            </a:r>
          </a:p>
          <a:p>
            <a:r>
              <a:rPr lang="sv-SE" sz="1200" b="1" dirty="0"/>
              <a:t>            </a:t>
            </a:r>
            <a:r>
              <a:rPr lang="sv-SE" sz="1200" b="1" dirty="0" err="1"/>
              <a:t>netp</a:t>
            </a:r>
            <a:r>
              <a:rPr lang="sv-SE" sz="1200" b="1" dirty="0"/>
              <a:t> = p0 + p1 * t + p2 * (</a:t>
            </a:r>
            <a:r>
              <a:rPr lang="sv-SE" sz="1200" b="1" dirty="0" err="1"/>
              <a:t>pricelevel</a:t>
            </a:r>
            <a:r>
              <a:rPr lang="sv-SE" sz="1200" b="1" dirty="0"/>
              <a:t> - 5)</a:t>
            </a:r>
          </a:p>
          <a:p>
            <a:endParaRPr lang="sv-SE" sz="1200" b="1" dirty="0"/>
          </a:p>
          <a:p>
            <a:r>
              <a:rPr lang="sv-SE" sz="1200" b="1" dirty="0"/>
              <a:t>            </a:t>
            </a:r>
            <a:r>
              <a:rPr lang="sv-SE" sz="1200" b="1" dirty="0" err="1"/>
              <a:t>fopt</a:t>
            </a:r>
            <a:r>
              <a:rPr lang="sv-SE" sz="1200" b="1" dirty="0"/>
              <a:t> = -999999</a:t>
            </a:r>
          </a:p>
          <a:p>
            <a:r>
              <a:rPr lang="sv-SE" sz="1200" b="1" dirty="0"/>
              <a:t>            </a:t>
            </a:r>
            <a:r>
              <a:rPr lang="sv-SE" sz="1200" b="1" dirty="0" err="1"/>
              <a:t>uopt</a:t>
            </a:r>
            <a:r>
              <a:rPr lang="sv-SE" sz="1200" b="1" dirty="0"/>
              <a:t> = 0</a:t>
            </a:r>
          </a:p>
          <a:p>
            <a:r>
              <a:rPr lang="sv-SE" sz="1200" b="1" dirty="0">
                <a:solidFill>
                  <a:srgbClr val="C00000"/>
                </a:solidFill>
              </a:rPr>
              <a:t>            FOR </a:t>
            </a:r>
            <a:r>
              <a:rPr lang="sv-SE" sz="1200" b="1" dirty="0" err="1">
                <a:solidFill>
                  <a:srgbClr val="C00000"/>
                </a:solidFill>
              </a:rPr>
              <a:t>harvlevel</a:t>
            </a:r>
            <a:r>
              <a:rPr lang="sv-SE" sz="1200" b="1" dirty="0">
                <a:solidFill>
                  <a:srgbClr val="C00000"/>
                </a:solidFill>
              </a:rPr>
              <a:t> = 0 TO </a:t>
            </a:r>
            <a:r>
              <a:rPr lang="sv-SE" sz="1200" b="1" dirty="0" err="1">
                <a:solidFill>
                  <a:srgbClr val="C00000"/>
                </a:solidFill>
              </a:rPr>
              <a:t>stocklevel</a:t>
            </a:r>
            <a:endParaRPr lang="sv-SE" sz="1200" b="1" dirty="0">
              <a:solidFill>
                <a:srgbClr val="C00000"/>
              </a:solidFill>
            </a:endParaRPr>
          </a:p>
          <a:p>
            <a:r>
              <a:rPr lang="sv-SE" sz="1200" b="1" dirty="0"/>
              <a:t>                stocklevel2 = </a:t>
            </a:r>
            <a:r>
              <a:rPr lang="sv-SE" sz="1200" b="1" dirty="0" err="1"/>
              <a:t>stocklevel</a:t>
            </a:r>
            <a:r>
              <a:rPr lang="sv-SE" sz="1200" b="1" dirty="0"/>
              <a:t> + 1 - </a:t>
            </a:r>
            <a:r>
              <a:rPr lang="sv-SE" sz="1200" b="1" dirty="0" err="1"/>
              <a:t>harvlevel</a:t>
            </a:r>
            <a:endParaRPr lang="sv-SE" sz="1200" b="1" dirty="0"/>
          </a:p>
          <a:p>
            <a:r>
              <a:rPr lang="sv-SE" sz="1200" b="1" dirty="0"/>
              <a:t>                IF stocklevel2 &gt; 15 THEN GOTO 1001</a:t>
            </a:r>
          </a:p>
          <a:p>
            <a:r>
              <a:rPr lang="sv-SE" sz="1200" b="1" dirty="0"/>
              <a:t>                harv = </a:t>
            </a:r>
            <a:r>
              <a:rPr lang="sv-SE" sz="1200" b="1" dirty="0" err="1"/>
              <a:t>harvset</a:t>
            </a:r>
            <a:r>
              <a:rPr lang="sv-SE" sz="1200" b="1" dirty="0"/>
              <a:t>(</a:t>
            </a:r>
            <a:r>
              <a:rPr lang="sv-SE" sz="1200" b="1" dirty="0" err="1"/>
              <a:t>stocklevel</a:t>
            </a:r>
            <a:r>
              <a:rPr lang="sv-SE" sz="1200" b="1" dirty="0"/>
              <a:t>, </a:t>
            </a:r>
            <a:r>
              <a:rPr lang="sv-SE" sz="1200" b="1" dirty="0" err="1"/>
              <a:t>harvlevel</a:t>
            </a:r>
            <a:r>
              <a:rPr lang="sv-SE" sz="1200" b="1" dirty="0"/>
              <a:t>)</a:t>
            </a:r>
          </a:p>
          <a:p>
            <a:r>
              <a:rPr lang="sv-SE" sz="1200" b="1" dirty="0"/>
              <a:t>                </a:t>
            </a:r>
            <a:r>
              <a:rPr lang="sv-SE" sz="1200" b="1" dirty="0" err="1"/>
              <a:t>fnow</a:t>
            </a:r>
            <a:r>
              <a:rPr lang="sv-SE" sz="1200" b="1" dirty="0"/>
              <a:t> = EXP(-r * t) * (</a:t>
            </a:r>
            <a:r>
              <a:rPr lang="sv-SE" sz="1200" b="1" dirty="0" err="1"/>
              <a:t>netp</a:t>
            </a:r>
            <a:r>
              <a:rPr lang="sv-SE" sz="1200" b="1" dirty="0"/>
              <a:t> * harv - c)</a:t>
            </a:r>
          </a:p>
          <a:p>
            <a:r>
              <a:rPr lang="sv-SE" sz="1200" b="1" dirty="0"/>
              <a:t>                </a:t>
            </a:r>
            <a:r>
              <a:rPr lang="sv-SE" sz="1200" b="1" dirty="0" err="1"/>
              <a:t>ffut</a:t>
            </a:r>
            <a:r>
              <a:rPr lang="sv-SE" sz="1200" b="1" dirty="0"/>
              <a:t> = 0</a:t>
            </a:r>
          </a:p>
          <a:p>
            <a:r>
              <a:rPr lang="sv-SE" sz="1200" b="1" dirty="0"/>
              <a:t>                </a:t>
            </a:r>
            <a:r>
              <a:rPr lang="sv-SE" sz="1200" b="1" dirty="0">
                <a:solidFill>
                  <a:srgbClr val="7030A0"/>
                </a:solidFill>
              </a:rPr>
              <a:t>FOR j = 1 TO 9</a:t>
            </a:r>
          </a:p>
          <a:p>
            <a:r>
              <a:rPr lang="sv-SE" sz="1200" b="1" dirty="0"/>
              <a:t>                    </a:t>
            </a:r>
            <a:r>
              <a:rPr lang="sv-SE" sz="1200" b="1" dirty="0" err="1"/>
              <a:t>ffut</a:t>
            </a:r>
            <a:r>
              <a:rPr lang="sv-SE" sz="1200" b="1" dirty="0"/>
              <a:t> = </a:t>
            </a:r>
            <a:r>
              <a:rPr lang="sv-SE" sz="1200" b="1" dirty="0" err="1"/>
              <a:t>ffut</a:t>
            </a:r>
            <a:r>
              <a:rPr lang="sv-SE" sz="1200" b="1" dirty="0"/>
              <a:t> + </a:t>
            </a:r>
            <a:r>
              <a:rPr lang="sv-SE" sz="1200" b="1" dirty="0" err="1"/>
              <a:t>DPProb</a:t>
            </a:r>
            <a:r>
              <a:rPr lang="sv-SE" sz="1200" b="1" dirty="0"/>
              <a:t>(j) * f(</a:t>
            </a:r>
            <a:r>
              <a:rPr lang="sv-SE" sz="1200" b="1" dirty="0" err="1"/>
              <a:t>tindex</a:t>
            </a:r>
            <a:r>
              <a:rPr lang="sv-SE" sz="1200" b="1" dirty="0"/>
              <a:t> + 1, j, </a:t>
            </a:r>
            <a:r>
              <a:rPr lang="sv-SE" sz="1200" b="1" dirty="0" err="1"/>
              <a:t>stocklevel</a:t>
            </a:r>
            <a:r>
              <a:rPr lang="sv-SE" sz="1200" b="1" dirty="0"/>
              <a:t> + 1 - </a:t>
            </a:r>
            <a:r>
              <a:rPr lang="sv-SE" sz="1200" b="1" dirty="0" err="1"/>
              <a:t>harvlevel</a:t>
            </a:r>
            <a:r>
              <a:rPr lang="sv-SE" sz="1200" b="1" dirty="0"/>
              <a:t>)</a:t>
            </a:r>
          </a:p>
          <a:p>
            <a:r>
              <a:rPr lang="sv-SE" sz="1200" b="1" dirty="0">
                <a:solidFill>
                  <a:srgbClr val="7030A0"/>
                </a:solidFill>
              </a:rPr>
              <a:t>                NEXT j</a:t>
            </a:r>
          </a:p>
          <a:p>
            <a:r>
              <a:rPr lang="sv-SE" sz="1200" b="1" dirty="0"/>
              <a:t>                </a:t>
            </a:r>
            <a:r>
              <a:rPr lang="sv-SE" sz="1200" b="1" dirty="0" err="1"/>
              <a:t>fev</a:t>
            </a:r>
            <a:r>
              <a:rPr lang="sv-SE" sz="1200" b="1" dirty="0"/>
              <a:t> = </a:t>
            </a:r>
            <a:r>
              <a:rPr lang="sv-SE" sz="1200" b="1" dirty="0" err="1"/>
              <a:t>fnow</a:t>
            </a:r>
            <a:r>
              <a:rPr lang="sv-SE" sz="1200" b="1" dirty="0"/>
              <a:t> + </a:t>
            </a:r>
            <a:r>
              <a:rPr lang="sv-SE" sz="1200" b="1" dirty="0" err="1"/>
              <a:t>ffut</a:t>
            </a:r>
            <a:endParaRPr lang="sv-SE" sz="1200" b="1" dirty="0"/>
          </a:p>
          <a:p>
            <a:r>
              <a:rPr lang="sv-SE" sz="1200" b="1" dirty="0"/>
              <a:t>                IF </a:t>
            </a:r>
            <a:r>
              <a:rPr lang="sv-SE" sz="1200" b="1" dirty="0" err="1"/>
              <a:t>fev</a:t>
            </a:r>
            <a:r>
              <a:rPr lang="sv-SE" sz="1200" b="1" dirty="0"/>
              <a:t> &gt; </a:t>
            </a:r>
            <a:r>
              <a:rPr lang="sv-SE" sz="1200" b="1" dirty="0" err="1"/>
              <a:t>fopt</a:t>
            </a:r>
            <a:r>
              <a:rPr lang="sv-SE" sz="1200" b="1" dirty="0"/>
              <a:t> THEN </a:t>
            </a:r>
            <a:r>
              <a:rPr lang="sv-SE" sz="1200" b="1" dirty="0" err="1"/>
              <a:t>uopt</a:t>
            </a:r>
            <a:r>
              <a:rPr lang="sv-SE" sz="1200" b="1" dirty="0"/>
              <a:t> = harv</a:t>
            </a:r>
          </a:p>
          <a:p>
            <a:r>
              <a:rPr lang="sv-SE" sz="1200" b="1" dirty="0"/>
              <a:t>                IF </a:t>
            </a:r>
            <a:r>
              <a:rPr lang="sv-SE" sz="1200" b="1" dirty="0" err="1"/>
              <a:t>fev</a:t>
            </a:r>
            <a:r>
              <a:rPr lang="sv-SE" sz="1200" b="1" dirty="0"/>
              <a:t> &gt; </a:t>
            </a:r>
            <a:r>
              <a:rPr lang="sv-SE" sz="1200" b="1" dirty="0" err="1"/>
              <a:t>fopt</a:t>
            </a:r>
            <a:r>
              <a:rPr lang="sv-SE" sz="1200" b="1" dirty="0"/>
              <a:t> THEN </a:t>
            </a:r>
            <a:r>
              <a:rPr lang="sv-SE" sz="1200" b="1" dirty="0" err="1"/>
              <a:t>fopt</a:t>
            </a:r>
            <a:r>
              <a:rPr lang="sv-SE" sz="1200" b="1" dirty="0"/>
              <a:t> = </a:t>
            </a:r>
            <a:r>
              <a:rPr lang="sv-SE" sz="1200" b="1" dirty="0" err="1"/>
              <a:t>fev</a:t>
            </a:r>
            <a:endParaRPr lang="sv-SE" sz="1200" b="1" dirty="0"/>
          </a:p>
          <a:p>
            <a:r>
              <a:rPr lang="sv-SE" sz="1200" b="1" dirty="0"/>
              <a:t>                1001 REM</a:t>
            </a:r>
          </a:p>
          <a:p>
            <a:r>
              <a:rPr lang="sv-SE" sz="1200" b="1" dirty="0">
                <a:solidFill>
                  <a:srgbClr val="C00000"/>
                </a:solidFill>
              </a:rPr>
              <a:t>            NEXT </a:t>
            </a:r>
            <a:r>
              <a:rPr lang="sv-SE" sz="1200" b="1" dirty="0" err="1">
                <a:solidFill>
                  <a:srgbClr val="C00000"/>
                </a:solidFill>
              </a:rPr>
              <a:t>harvlevel</a:t>
            </a:r>
            <a:endParaRPr lang="sv-SE" sz="1200" b="1" dirty="0">
              <a:solidFill>
                <a:srgbClr val="C00000"/>
              </a:solidFill>
            </a:endParaRPr>
          </a:p>
          <a:p>
            <a:r>
              <a:rPr lang="sv-SE" sz="1200" b="1" dirty="0"/>
              <a:t>            f(</a:t>
            </a:r>
            <a:r>
              <a:rPr lang="sv-SE" sz="1200" b="1" dirty="0" err="1"/>
              <a:t>tindex</a:t>
            </a:r>
            <a:r>
              <a:rPr lang="sv-SE" sz="1200" b="1" dirty="0"/>
              <a:t>, </a:t>
            </a:r>
            <a:r>
              <a:rPr lang="sv-SE" sz="1200" b="1" dirty="0" err="1"/>
              <a:t>pricelevel</a:t>
            </a:r>
            <a:r>
              <a:rPr lang="sv-SE" sz="1200" b="1" dirty="0"/>
              <a:t>, </a:t>
            </a:r>
            <a:r>
              <a:rPr lang="sv-SE" sz="1200" b="1" dirty="0" err="1"/>
              <a:t>stocklevel</a:t>
            </a:r>
            <a:r>
              <a:rPr lang="sv-SE" sz="1200" b="1" dirty="0"/>
              <a:t>) = </a:t>
            </a:r>
            <a:r>
              <a:rPr lang="sv-SE" sz="1200" b="1" dirty="0" err="1"/>
              <a:t>fopt</a:t>
            </a:r>
            <a:endParaRPr lang="sv-SE" sz="1200" b="1" dirty="0"/>
          </a:p>
          <a:p>
            <a:r>
              <a:rPr lang="sv-SE" sz="1200" b="1" dirty="0"/>
              <a:t>            u(</a:t>
            </a:r>
            <a:r>
              <a:rPr lang="sv-SE" sz="1200" b="1" dirty="0" err="1"/>
              <a:t>tindex</a:t>
            </a:r>
            <a:r>
              <a:rPr lang="sv-SE" sz="1200" b="1" dirty="0"/>
              <a:t>, </a:t>
            </a:r>
            <a:r>
              <a:rPr lang="sv-SE" sz="1200" b="1" dirty="0" err="1"/>
              <a:t>pricelevel</a:t>
            </a:r>
            <a:r>
              <a:rPr lang="sv-SE" sz="1200" b="1" dirty="0"/>
              <a:t>, </a:t>
            </a:r>
            <a:r>
              <a:rPr lang="sv-SE" sz="1200" b="1" dirty="0" err="1"/>
              <a:t>stocklevel</a:t>
            </a:r>
            <a:r>
              <a:rPr lang="sv-SE" sz="1200" b="1" dirty="0"/>
              <a:t>) = </a:t>
            </a:r>
            <a:r>
              <a:rPr lang="sv-SE" sz="1200" b="1" dirty="0" err="1"/>
              <a:t>uopt</a:t>
            </a:r>
            <a:endParaRPr lang="sv-SE" sz="1200" b="1" dirty="0"/>
          </a:p>
          <a:p>
            <a:r>
              <a:rPr lang="sv-SE" sz="1200" b="1" dirty="0"/>
              <a:t>        </a:t>
            </a:r>
            <a:r>
              <a:rPr lang="sv-SE" sz="1200" b="1" dirty="0">
                <a:solidFill>
                  <a:srgbClr val="FF0000"/>
                </a:solidFill>
              </a:rPr>
              <a:t>NEXT </a:t>
            </a:r>
            <a:r>
              <a:rPr lang="sv-SE" sz="1200" b="1" dirty="0" err="1">
                <a:solidFill>
                  <a:srgbClr val="FF0000"/>
                </a:solidFill>
              </a:rPr>
              <a:t>pricelevel</a:t>
            </a:r>
            <a:endParaRPr lang="sv-SE" sz="1200" b="1" dirty="0">
              <a:solidFill>
                <a:srgbClr val="FF0000"/>
              </a:solidFill>
            </a:endParaRPr>
          </a:p>
          <a:p>
            <a:r>
              <a:rPr lang="sv-SE" sz="1200" b="1" dirty="0"/>
              <a:t>    </a:t>
            </a:r>
            <a:r>
              <a:rPr lang="sv-SE" sz="1200" b="1" dirty="0">
                <a:solidFill>
                  <a:srgbClr val="0070C0"/>
                </a:solidFill>
              </a:rPr>
              <a:t>NEXT </a:t>
            </a:r>
            <a:r>
              <a:rPr lang="sv-SE" sz="1200" b="1" dirty="0" err="1">
                <a:solidFill>
                  <a:srgbClr val="0070C0"/>
                </a:solidFill>
              </a:rPr>
              <a:t>stocklevel</a:t>
            </a:r>
            <a:endParaRPr lang="sv-SE" sz="1200" b="1" dirty="0">
              <a:solidFill>
                <a:srgbClr val="0070C0"/>
              </a:solidFill>
            </a:endParaRPr>
          </a:p>
          <a:p>
            <a:endParaRPr lang="sv-SE" sz="1200" b="1" dirty="0"/>
          </a:p>
          <a:p>
            <a:r>
              <a:rPr lang="sv-SE" sz="1200" b="1" dirty="0">
                <a:solidFill>
                  <a:srgbClr val="00B050"/>
                </a:solidFill>
              </a:rPr>
              <a:t>NEXT </a:t>
            </a:r>
            <a:r>
              <a:rPr lang="sv-SE" sz="1200" b="1" dirty="0" err="1">
                <a:solidFill>
                  <a:srgbClr val="00B050"/>
                </a:solidFill>
              </a:rPr>
              <a:t>tindex</a:t>
            </a:r>
            <a:endParaRPr lang="sv-SE" sz="1200" b="1" dirty="0">
              <a:solidFill>
                <a:srgbClr val="00B050"/>
              </a:solidFill>
            </a:endParaRPr>
          </a:p>
        </p:txBody>
      </p:sp>
      <p:sp>
        <p:nvSpPr>
          <p:cNvPr id="4" name="Rektangel 3"/>
          <p:cNvSpPr/>
          <p:nvPr/>
        </p:nvSpPr>
        <p:spPr>
          <a:xfrm>
            <a:off x="7642860" y="1154925"/>
            <a:ext cx="2712720" cy="4401205"/>
          </a:xfrm>
          <a:prstGeom prst="rect">
            <a:avLst/>
          </a:prstGeom>
        </p:spPr>
        <p:txBody>
          <a:bodyPr wrap="square">
            <a:spAutoFit/>
          </a:bodyPr>
          <a:lstStyle/>
          <a:p>
            <a:pPr lvl="0"/>
            <a:r>
              <a:rPr lang="sv-SE" sz="4000" b="1" i="1" dirty="0">
                <a:solidFill>
                  <a:srgbClr val="00B0F0"/>
                </a:solidFill>
              </a:rPr>
              <a:t>On the </a:t>
            </a:r>
          </a:p>
          <a:p>
            <a:pPr lvl="0"/>
            <a:r>
              <a:rPr lang="sv-SE" sz="4000" b="1" i="1" dirty="0" err="1">
                <a:solidFill>
                  <a:srgbClr val="00B0F0"/>
                </a:solidFill>
              </a:rPr>
              <a:t>following</a:t>
            </a:r>
            <a:r>
              <a:rPr lang="sv-SE" sz="4000" b="1" i="1" dirty="0">
                <a:solidFill>
                  <a:srgbClr val="00B0F0"/>
                </a:solidFill>
              </a:rPr>
              <a:t> </a:t>
            </a:r>
          </a:p>
          <a:p>
            <a:pPr lvl="0"/>
            <a:r>
              <a:rPr lang="sv-SE" sz="4000" b="1" i="1" dirty="0">
                <a:solidFill>
                  <a:srgbClr val="00B0F0"/>
                </a:solidFill>
              </a:rPr>
              <a:t>pages,</a:t>
            </a:r>
          </a:p>
          <a:p>
            <a:pPr lvl="0"/>
            <a:r>
              <a:rPr lang="sv-SE" sz="4000" b="1" i="1" dirty="0" err="1">
                <a:solidFill>
                  <a:srgbClr val="00B0F0"/>
                </a:solidFill>
              </a:rPr>
              <a:t>we</a:t>
            </a:r>
            <a:r>
              <a:rPr lang="sv-SE" sz="4000" b="1" i="1" dirty="0">
                <a:solidFill>
                  <a:srgbClr val="00B0F0"/>
                </a:solidFill>
              </a:rPr>
              <a:t> </a:t>
            </a:r>
            <a:r>
              <a:rPr lang="sv-SE" sz="4000" b="1" i="1" dirty="0" err="1">
                <a:solidFill>
                  <a:srgbClr val="00B0F0"/>
                </a:solidFill>
              </a:rPr>
              <a:t>find</a:t>
            </a:r>
            <a:r>
              <a:rPr lang="sv-SE" sz="4000" b="1" i="1" dirty="0">
                <a:solidFill>
                  <a:srgbClr val="00B0F0"/>
                </a:solidFill>
              </a:rPr>
              <a:t> </a:t>
            </a:r>
          </a:p>
          <a:p>
            <a:pPr lvl="0"/>
            <a:r>
              <a:rPr lang="sv-SE" sz="4000" b="1" i="1" dirty="0" err="1">
                <a:solidFill>
                  <a:srgbClr val="00B0F0"/>
                </a:solidFill>
              </a:rPr>
              <a:t>these</a:t>
            </a:r>
            <a:r>
              <a:rPr lang="sv-SE" sz="4000" b="1" i="1" dirty="0">
                <a:solidFill>
                  <a:srgbClr val="00B0F0"/>
                </a:solidFill>
              </a:rPr>
              <a:t> </a:t>
            </a:r>
            <a:r>
              <a:rPr lang="sv-SE" sz="4000" b="1" i="1" dirty="0" err="1">
                <a:solidFill>
                  <a:srgbClr val="00B0F0"/>
                </a:solidFill>
              </a:rPr>
              <a:t>rows</a:t>
            </a:r>
            <a:r>
              <a:rPr lang="sv-SE" sz="4000" b="1" i="1" dirty="0">
                <a:solidFill>
                  <a:srgbClr val="00B0F0"/>
                </a:solidFill>
              </a:rPr>
              <a:t> </a:t>
            </a:r>
          </a:p>
          <a:p>
            <a:pPr lvl="0"/>
            <a:r>
              <a:rPr lang="sv-SE" sz="4000" b="1" i="1" dirty="0">
                <a:solidFill>
                  <a:srgbClr val="00B0F0"/>
                </a:solidFill>
              </a:rPr>
              <a:t>in </a:t>
            </a:r>
            <a:r>
              <a:rPr lang="sv-SE" sz="4000" b="1" i="1" dirty="0" err="1">
                <a:solidFill>
                  <a:srgbClr val="00B0F0"/>
                </a:solidFill>
              </a:rPr>
              <a:t>larger</a:t>
            </a:r>
            <a:r>
              <a:rPr lang="sv-SE" sz="4000" b="1" i="1" dirty="0">
                <a:solidFill>
                  <a:srgbClr val="00B0F0"/>
                </a:solidFill>
              </a:rPr>
              <a:t> </a:t>
            </a:r>
            <a:r>
              <a:rPr lang="sv-SE" sz="4000" b="1" i="1" dirty="0" err="1">
                <a:solidFill>
                  <a:srgbClr val="00B0F0"/>
                </a:solidFill>
              </a:rPr>
              <a:t>size</a:t>
            </a:r>
            <a:r>
              <a:rPr lang="sv-SE" sz="4000" b="1" i="1" dirty="0">
                <a:solidFill>
                  <a:srgbClr val="00B0F0"/>
                </a:solidFill>
              </a:rPr>
              <a:t>.</a:t>
            </a:r>
          </a:p>
        </p:txBody>
      </p:sp>
      <p:sp>
        <p:nvSpPr>
          <p:cNvPr id="5" name="Rektangel med rundade hörn 4"/>
          <p:cNvSpPr/>
          <p:nvPr/>
        </p:nvSpPr>
        <p:spPr>
          <a:xfrm>
            <a:off x="7349489" y="918302"/>
            <a:ext cx="3006091" cy="4797848"/>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82635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25</a:t>
            </a:fld>
            <a:endParaRPr lang="sv-SE"/>
          </a:p>
        </p:txBody>
      </p:sp>
      <p:sp>
        <p:nvSpPr>
          <p:cNvPr id="3" name="Rektangel 2"/>
          <p:cNvSpPr/>
          <p:nvPr/>
        </p:nvSpPr>
        <p:spPr>
          <a:xfrm>
            <a:off x="887730" y="1400086"/>
            <a:ext cx="10793730" cy="2554545"/>
          </a:xfrm>
          <a:prstGeom prst="rect">
            <a:avLst/>
          </a:prstGeom>
        </p:spPr>
        <p:txBody>
          <a:bodyPr wrap="square">
            <a:spAutoFit/>
          </a:bodyPr>
          <a:lstStyle/>
          <a:p>
            <a:r>
              <a:rPr lang="sv-SE" sz="3200" b="1" dirty="0">
                <a:solidFill>
                  <a:srgbClr val="FFC000"/>
                </a:solidFill>
              </a:rPr>
              <a:t>REM </a:t>
            </a:r>
            <a:r>
              <a:rPr lang="sv-SE" sz="3200" b="1" dirty="0" err="1">
                <a:solidFill>
                  <a:srgbClr val="FFC000"/>
                </a:solidFill>
              </a:rPr>
              <a:t>Stochastic</a:t>
            </a:r>
            <a:r>
              <a:rPr lang="sv-SE" sz="3200" b="1" dirty="0">
                <a:solidFill>
                  <a:srgbClr val="FFC000"/>
                </a:solidFill>
              </a:rPr>
              <a:t> </a:t>
            </a:r>
            <a:r>
              <a:rPr lang="sv-SE" sz="3200" b="1" dirty="0" err="1">
                <a:solidFill>
                  <a:srgbClr val="FFC000"/>
                </a:solidFill>
              </a:rPr>
              <a:t>dynamic</a:t>
            </a:r>
            <a:r>
              <a:rPr lang="sv-SE" sz="3200" b="1" dirty="0">
                <a:solidFill>
                  <a:srgbClr val="FFC000"/>
                </a:solidFill>
              </a:rPr>
              <a:t> </a:t>
            </a:r>
            <a:r>
              <a:rPr lang="sv-SE" sz="3200" b="1" dirty="0" err="1">
                <a:solidFill>
                  <a:srgbClr val="FFC000"/>
                </a:solidFill>
              </a:rPr>
              <a:t>programming</a:t>
            </a:r>
            <a:r>
              <a:rPr lang="sv-SE" sz="3200" b="1" dirty="0">
                <a:solidFill>
                  <a:srgbClr val="FFC000"/>
                </a:solidFill>
              </a:rPr>
              <a:t> via </a:t>
            </a:r>
            <a:r>
              <a:rPr lang="sv-SE" sz="3200" b="1" dirty="0" err="1">
                <a:solidFill>
                  <a:srgbClr val="FFC000"/>
                </a:solidFill>
              </a:rPr>
              <a:t>backward</a:t>
            </a:r>
            <a:r>
              <a:rPr lang="sv-SE" sz="3200" b="1" dirty="0">
                <a:solidFill>
                  <a:srgbClr val="FFC000"/>
                </a:solidFill>
              </a:rPr>
              <a:t> </a:t>
            </a:r>
            <a:r>
              <a:rPr lang="sv-SE" sz="3200" b="1" dirty="0" err="1">
                <a:solidFill>
                  <a:srgbClr val="FFC000"/>
                </a:solidFill>
              </a:rPr>
              <a:t>recursion</a:t>
            </a:r>
            <a:endParaRPr lang="sv-SE" sz="3200" b="1" dirty="0">
              <a:solidFill>
                <a:srgbClr val="FFC000"/>
              </a:solidFill>
            </a:endParaRPr>
          </a:p>
          <a:p>
            <a:endParaRPr lang="sv-SE" sz="3200" b="1" dirty="0" smtClean="0"/>
          </a:p>
          <a:p>
            <a:r>
              <a:rPr lang="sv-SE" sz="3200" b="1" dirty="0" smtClean="0">
                <a:solidFill>
                  <a:srgbClr val="00B050"/>
                </a:solidFill>
              </a:rPr>
              <a:t>FOR </a:t>
            </a:r>
            <a:r>
              <a:rPr lang="sv-SE" sz="3200" b="1" dirty="0" err="1">
                <a:solidFill>
                  <a:srgbClr val="00B050"/>
                </a:solidFill>
              </a:rPr>
              <a:t>tindex</a:t>
            </a:r>
            <a:r>
              <a:rPr lang="sv-SE" sz="3200" b="1" dirty="0">
                <a:solidFill>
                  <a:srgbClr val="00B050"/>
                </a:solidFill>
              </a:rPr>
              <a:t> = </a:t>
            </a:r>
            <a:r>
              <a:rPr lang="sv-SE" sz="3200" b="1" dirty="0" err="1">
                <a:solidFill>
                  <a:srgbClr val="00B050"/>
                </a:solidFill>
              </a:rPr>
              <a:t>tmax</a:t>
            </a:r>
            <a:r>
              <a:rPr lang="sv-SE" sz="3200" b="1" dirty="0">
                <a:solidFill>
                  <a:srgbClr val="00B050"/>
                </a:solidFill>
              </a:rPr>
              <a:t> - 1 TO 0 STEP -1</a:t>
            </a:r>
          </a:p>
          <a:p>
            <a:r>
              <a:rPr lang="sv-SE" sz="3200" b="1" dirty="0"/>
              <a:t>    t = </a:t>
            </a:r>
            <a:r>
              <a:rPr lang="sv-SE" sz="3200" b="1" dirty="0" err="1"/>
              <a:t>tindex</a:t>
            </a:r>
            <a:r>
              <a:rPr lang="sv-SE" sz="3200" b="1" dirty="0"/>
              <a:t> * deltat</a:t>
            </a:r>
          </a:p>
          <a:p>
            <a:r>
              <a:rPr lang="sv-SE" sz="3200" b="1" dirty="0"/>
              <a:t>    </a:t>
            </a:r>
            <a:r>
              <a:rPr lang="sv-SE" sz="3200" b="1" dirty="0" err="1"/>
              <a:t>disc</a:t>
            </a:r>
            <a:r>
              <a:rPr lang="sv-SE" sz="3200" b="1" dirty="0"/>
              <a:t> = EXP(-r * t)</a:t>
            </a:r>
          </a:p>
        </p:txBody>
      </p:sp>
    </p:spTree>
    <p:extLst>
      <p:ext uri="{BB962C8B-B14F-4D97-AF65-F5344CB8AC3E}">
        <p14:creationId xmlns:p14="http://schemas.microsoft.com/office/powerpoint/2010/main" val="2525862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26</a:t>
            </a:fld>
            <a:endParaRPr lang="sv-SE"/>
          </a:p>
        </p:txBody>
      </p:sp>
      <p:sp>
        <p:nvSpPr>
          <p:cNvPr id="3" name="Rektangel 2"/>
          <p:cNvSpPr/>
          <p:nvPr/>
        </p:nvSpPr>
        <p:spPr>
          <a:xfrm>
            <a:off x="762000" y="1637437"/>
            <a:ext cx="10591800" cy="3539430"/>
          </a:xfrm>
          <a:prstGeom prst="rect">
            <a:avLst/>
          </a:prstGeom>
        </p:spPr>
        <p:txBody>
          <a:bodyPr wrap="square">
            <a:spAutoFit/>
          </a:bodyPr>
          <a:lstStyle/>
          <a:p>
            <a:r>
              <a:rPr lang="sv-SE" dirty="0"/>
              <a:t> </a:t>
            </a:r>
            <a:r>
              <a:rPr lang="sv-SE" sz="2800" b="1" dirty="0">
                <a:solidFill>
                  <a:srgbClr val="00B0F0"/>
                </a:solidFill>
              </a:rPr>
              <a:t>FOR </a:t>
            </a:r>
            <a:r>
              <a:rPr lang="sv-SE" sz="2800" b="1" dirty="0" err="1">
                <a:solidFill>
                  <a:srgbClr val="00B0F0"/>
                </a:solidFill>
              </a:rPr>
              <a:t>stocklevel</a:t>
            </a:r>
            <a:r>
              <a:rPr lang="sv-SE" sz="2800" b="1" dirty="0">
                <a:solidFill>
                  <a:srgbClr val="00B0F0"/>
                </a:solidFill>
              </a:rPr>
              <a:t> = 1 TO </a:t>
            </a:r>
            <a:r>
              <a:rPr lang="sv-SE" sz="2800" b="1" dirty="0" smtClean="0">
                <a:solidFill>
                  <a:srgbClr val="00B0F0"/>
                </a:solidFill>
              </a:rPr>
              <a:t>15</a:t>
            </a:r>
          </a:p>
          <a:p>
            <a:endParaRPr lang="sv-SE" sz="2800" b="1" dirty="0"/>
          </a:p>
          <a:p>
            <a:r>
              <a:rPr lang="sv-SE" sz="2800" b="1" dirty="0"/>
              <a:t>        </a:t>
            </a:r>
            <a:r>
              <a:rPr lang="sv-SE" sz="2800" b="1" dirty="0">
                <a:solidFill>
                  <a:srgbClr val="FF0000"/>
                </a:solidFill>
              </a:rPr>
              <a:t>FOR </a:t>
            </a:r>
            <a:r>
              <a:rPr lang="sv-SE" sz="2800" b="1" dirty="0" err="1">
                <a:solidFill>
                  <a:srgbClr val="FF0000"/>
                </a:solidFill>
              </a:rPr>
              <a:t>pricelevel</a:t>
            </a:r>
            <a:r>
              <a:rPr lang="sv-SE" sz="2800" b="1" dirty="0">
                <a:solidFill>
                  <a:srgbClr val="FF0000"/>
                </a:solidFill>
              </a:rPr>
              <a:t> = 1 TO </a:t>
            </a:r>
            <a:r>
              <a:rPr lang="sv-SE" sz="2800" b="1" dirty="0" smtClean="0">
                <a:solidFill>
                  <a:srgbClr val="FF0000"/>
                </a:solidFill>
              </a:rPr>
              <a:t>9</a:t>
            </a:r>
          </a:p>
          <a:p>
            <a:endParaRPr lang="sv-SE" sz="2800" b="1" dirty="0"/>
          </a:p>
          <a:p>
            <a:r>
              <a:rPr lang="sv-SE" sz="2800" b="1" dirty="0"/>
              <a:t>            </a:t>
            </a:r>
            <a:r>
              <a:rPr lang="sv-SE" sz="2800" b="1" dirty="0" err="1"/>
              <a:t>netp</a:t>
            </a:r>
            <a:r>
              <a:rPr lang="sv-SE" sz="2800" b="1" dirty="0"/>
              <a:t> = p0 + p1 * t + p2 * (</a:t>
            </a:r>
            <a:r>
              <a:rPr lang="sv-SE" sz="2800" b="1" dirty="0" err="1"/>
              <a:t>pricelevel</a:t>
            </a:r>
            <a:r>
              <a:rPr lang="sv-SE" sz="2800" b="1" dirty="0"/>
              <a:t> - 5)</a:t>
            </a:r>
          </a:p>
          <a:p>
            <a:endParaRPr lang="sv-SE" sz="2800" b="1" dirty="0"/>
          </a:p>
          <a:p>
            <a:r>
              <a:rPr lang="sv-SE" sz="2800" b="1" dirty="0"/>
              <a:t>            </a:t>
            </a:r>
            <a:r>
              <a:rPr lang="sv-SE" sz="2800" b="1" dirty="0" err="1"/>
              <a:t>fopt</a:t>
            </a:r>
            <a:r>
              <a:rPr lang="sv-SE" sz="2800" b="1" dirty="0"/>
              <a:t> = -999999</a:t>
            </a:r>
          </a:p>
          <a:p>
            <a:r>
              <a:rPr lang="sv-SE" sz="2800" b="1" dirty="0"/>
              <a:t>            </a:t>
            </a:r>
            <a:r>
              <a:rPr lang="sv-SE" sz="2800" b="1" dirty="0" err="1"/>
              <a:t>uopt</a:t>
            </a:r>
            <a:r>
              <a:rPr lang="sv-SE" sz="2800" b="1" dirty="0"/>
              <a:t> = 0</a:t>
            </a:r>
          </a:p>
        </p:txBody>
      </p:sp>
    </p:spTree>
    <p:extLst>
      <p:ext uri="{BB962C8B-B14F-4D97-AF65-F5344CB8AC3E}">
        <p14:creationId xmlns:p14="http://schemas.microsoft.com/office/powerpoint/2010/main" val="792380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27</a:t>
            </a:fld>
            <a:endParaRPr lang="sv-SE"/>
          </a:p>
        </p:txBody>
      </p:sp>
      <p:sp>
        <p:nvSpPr>
          <p:cNvPr id="4" name="Rektangel 3"/>
          <p:cNvSpPr/>
          <p:nvPr/>
        </p:nvSpPr>
        <p:spPr>
          <a:xfrm>
            <a:off x="762000" y="905292"/>
            <a:ext cx="10199370" cy="5262979"/>
          </a:xfrm>
          <a:prstGeom prst="rect">
            <a:avLst/>
          </a:prstGeom>
        </p:spPr>
        <p:txBody>
          <a:bodyPr wrap="square">
            <a:spAutoFit/>
          </a:bodyPr>
          <a:lstStyle/>
          <a:p>
            <a:r>
              <a:rPr lang="sv-SE" dirty="0"/>
              <a:t> </a:t>
            </a:r>
            <a:r>
              <a:rPr lang="sv-SE" sz="2400" b="1" dirty="0">
                <a:solidFill>
                  <a:schemeClr val="accent2"/>
                </a:solidFill>
              </a:rPr>
              <a:t>FOR </a:t>
            </a:r>
            <a:r>
              <a:rPr lang="sv-SE" sz="2400" b="1" dirty="0" err="1">
                <a:solidFill>
                  <a:schemeClr val="accent2"/>
                </a:solidFill>
              </a:rPr>
              <a:t>harvlevel</a:t>
            </a:r>
            <a:r>
              <a:rPr lang="sv-SE" sz="2400" b="1" dirty="0">
                <a:solidFill>
                  <a:schemeClr val="accent2"/>
                </a:solidFill>
              </a:rPr>
              <a:t> = 0 TO </a:t>
            </a:r>
            <a:r>
              <a:rPr lang="sv-SE" sz="2400" b="1" dirty="0" err="1">
                <a:solidFill>
                  <a:schemeClr val="accent2"/>
                </a:solidFill>
              </a:rPr>
              <a:t>stocklevel</a:t>
            </a:r>
            <a:endParaRPr lang="sv-SE" sz="2400" b="1" dirty="0">
              <a:solidFill>
                <a:schemeClr val="accent2"/>
              </a:solidFill>
            </a:endParaRPr>
          </a:p>
          <a:p>
            <a:r>
              <a:rPr lang="sv-SE" sz="2400" b="1" dirty="0"/>
              <a:t>                stocklevel2 = </a:t>
            </a:r>
            <a:r>
              <a:rPr lang="sv-SE" sz="2400" b="1" dirty="0" err="1"/>
              <a:t>stocklevel</a:t>
            </a:r>
            <a:r>
              <a:rPr lang="sv-SE" sz="2400" b="1" dirty="0"/>
              <a:t> + 1 - </a:t>
            </a:r>
            <a:r>
              <a:rPr lang="sv-SE" sz="2400" b="1" dirty="0" err="1"/>
              <a:t>harvlevel</a:t>
            </a:r>
            <a:endParaRPr lang="sv-SE" sz="2400" b="1" dirty="0"/>
          </a:p>
          <a:p>
            <a:r>
              <a:rPr lang="sv-SE" sz="2400" b="1" dirty="0"/>
              <a:t>                IF stocklevel2 &gt; 15 THEN GOTO 1001</a:t>
            </a:r>
          </a:p>
          <a:p>
            <a:r>
              <a:rPr lang="sv-SE" sz="2400" b="1" dirty="0"/>
              <a:t>                harv = </a:t>
            </a:r>
            <a:r>
              <a:rPr lang="sv-SE" sz="2400" b="1" dirty="0" err="1"/>
              <a:t>harvset</a:t>
            </a:r>
            <a:r>
              <a:rPr lang="sv-SE" sz="2400" b="1" dirty="0"/>
              <a:t>(</a:t>
            </a:r>
            <a:r>
              <a:rPr lang="sv-SE" sz="2400" b="1" dirty="0" err="1"/>
              <a:t>stocklevel</a:t>
            </a:r>
            <a:r>
              <a:rPr lang="sv-SE" sz="2400" b="1" dirty="0"/>
              <a:t>, </a:t>
            </a:r>
            <a:r>
              <a:rPr lang="sv-SE" sz="2400" b="1" dirty="0" err="1"/>
              <a:t>harvlevel</a:t>
            </a:r>
            <a:r>
              <a:rPr lang="sv-SE" sz="2400" b="1" dirty="0"/>
              <a:t>)</a:t>
            </a:r>
          </a:p>
          <a:p>
            <a:r>
              <a:rPr lang="sv-SE" sz="2400" b="1" dirty="0"/>
              <a:t>                </a:t>
            </a:r>
            <a:r>
              <a:rPr lang="sv-SE" sz="2400" b="1" dirty="0" err="1"/>
              <a:t>fnow</a:t>
            </a:r>
            <a:r>
              <a:rPr lang="sv-SE" sz="2400" b="1" dirty="0"/>
              <a:t> = EXP(-r * t) * (</a:t>
            </a:r>
            <a:r>
              <a:rPr lang="sv-SE" sz="2400" b="1" dirty="0" err="1"/>
              <a:t>netp</a:t>
            </a:r>
            <a:r>
              <a:rPr lang="sv-SE" sz="2400" b="1" dirty="0"/>
              <a:t> * harv - c)</a:t>
            </a:r>
          </a:p>
          <a:p>
            <a:r>
              <a:rPr lang="sv-SE" sz="2400" b="1" dirty="0"/>
              <a:t>                </a:t>
            </a:r>
            <a:r>
              <a:rPr lang="sv-SE" sz="2400" b="1" dirty="0" err="1"/>
              <a:t>ffut</a:t>
            </a:r>
            <a:r>
              <a:rPr lang="sv-SE" sz="2400" b="1" dirty="0"/>
              <a:t> = 0</a:t>
            </a:r>
          </a:p>
          <a:p>
            <a:r>
              <a:rPr lang="sv-SE" sz="2400" b="1" dirty="0"/>
              <a:t>                </a:t>
            </a:r>
            <a:r>
              <a:rPr lang="sv-SE" sz="2400" b="1" dirty="0">
                <a:solidFill>
                  <a:srgbClr val="7030A0"/>
                </a:solidFill>
              </a:rPr>
              <a:t>FOR j = 1 TO 9</a:t>
            </a:r>
          </a:p>
          <a:p>
            <a:r>
              <a:rPr lang="sv-SE" sz="2400" b="1" dirty="0"/>
              <a:t>                    </a:t>
            </a:r>
            <a:r>
              <a:rPr lang="sv-SE" sz="2400" b="1" dirty="0" err="1"/>
              <a:t>ffut</a:t>
            </a:r>
            <a:r>
              <a:rPr lang="sv-SE" sz="2400" b="1" dirty="0"/>
              <a:t> = </a:t>
            </a:r>
            <a:r>
              <a:rPr lang="sv-SE" sz="2400" b="1" dirty="0" err="1"/>
              <a:t>ffut</a:t>
            </a:r>
            <a:r>
              <a:rPr lang="sv-SE" sz="2400" b="1" dirty="0"/>
              <a:t> + </a:t>
            </a:r>
            <a:r>
              <a:rPr lang="sv-SE" sz="2400" b="1" dirty="0" err="1"/>
              <a:t>DPProb</a:t>
            </a:r>
            <a:r>
              <a:rPr lang="sv-SE" sz="2400" b="1" dirty="0"/>
              <a:t>(j) * f(</a:t>
            </a:r>
            <a:r>
              <a:rPr lang="sv-SE" sz="2400" b="1" dirty="0" err="1"/>
              <a:t>tindex</a:t>
            </a:r>
            <a:r>
              <a:rPr lang="sv-SE" sz="2400" b="1" dirty="0"/>
              <a:t> + 1, j, </a:t>
            </a:r>
            <a:r>
              <a:rPr lang="sv-SE" sz="2400" b="1" dirty="0" err="1"/>
              <a:t>stocklevel</a:t>
            </a:r>
            <a:r>
              <a:rPr lang="sv-SE" sz="2400" b="1" dirty="0"/>
              <a:t> + 1 - </a:t>
            </a:r>
            <a:r>
              <a:rPr lang="sv-SE" sz="2400" b="1" dirty="0" err="1"/>
              <a:t>harvlevel</a:t>
            </a:r>
            <a:r>
              <a:rPr lang="sv-SE" sz="2400" b="1" dirty="0"/>
              <a:t>)</a:t>
            </a:r>
          </a:p>
          <a:p>
            <a:r>
              <a:rPr lang="sv-SE" sz="2400" b="1" dirty="0"/>
              <a:t>                </a:t>
            </a:r>
            <a:r>
              <a:rPr lang="sv-SE" sz="2400" b="1" dirty="0">
                <a:solidFill>
                  <a:srgbClr val="7030A0"/>
                </a:solidFill>
              </a:rPr>
              <a:t>NEXT j</a:t>
            </a:r>
          </a:p>
          <a:p>
            <a:r>
              <a:rPr lang="sv-SE" sz="2400" b="1" dirty="0"/>
              <a:t>                </a:t>
            </a:r>
            <a:r>
              <a:rPr lang="sv-SE" sz="2400" b="1" dirty="0" err="1"/>
              <a:t>fev</a:t>
            </a:r>
            <a:r>
              <a:rPr lang="sv-SE" sz="2400" b="1" dirty="0"/>
              <a:t> = </a:t>
            </a:r>
            <a:r>
              <a:rPr lang="sv-SE" sz="2400" b="1" dirty="0" err="1"/>
              <a:t>fnow</a:t>
            </a:r>
            <a:r>
              <a:rPr lang="sv-SE" sz="2400" b="1" dirty="0"/>
              <a:t> + </a:t>
            </a:r>
            <a:r>
              <a:rPr lang="sv-SE" sz="2400" b="1" dirty="0" err="1"/>
              <a:t>ffut</a:t>
            </a:r>
            <a:endParaRPr lang="sv-SE" sz="2400" b="1" dirty="0"/>
          </a:p>
          <a:p>
            <a:r>
              <a:rPr lang="sv-SE" sz="2400" b="1" dirty="0"/>
              <a:t>                IF </a:t>
            </a:r>
            <a:r>
              <a:rPr lang="sv-SE" sz="2400" b="1" dirty="0" err="1"/>
              <a:t>fev</a:t>
            </a:r>
            <a:r>
              <a:rPr lang="sv-SE" sz="2400" b="1" dirty="0"/>
              <a:t> &gt; </a:t>
            </a:r>
            <a:r>
              <a:rPr lang="sv-SE" sz="2400" b="1" dirty="0" err="1"/>
              <a:t>fopt</a:t>
            </a:r>
            <a:r>
              <a:rPr lang="sv-SE" sz="2400" b="1" dirty="0"/>
              <a:t> THEN </a:t>
            </a:r>
            <a:r>
              <a:rPr lang="sv-SE" sz="2400" b="1" dirty="0" err="1"/>
              <a:t>uopt</a:t>
            </a:r>
            <a:r>
              <a:rPr lang="sv-SE" sz="2400" b="1" dirty="0"/>
              <a:t> = harv</a:t>
            </a:r>
          </a:p>
          <a:p>
            <a:r>
              <a:rPr lang="sv-SE" sz="2400" b="1" dirty="0"/>
              <a:t>                IF </a:t>
            </a:r>
            <a:r>
              <a:rPr lang="sv-SE" sz="2400" b="1" dirty="0" err="1"/>
              <a:t>fev</a:t>
            </a:r>
            <a:r>
              <a:rPr lang="sv-SE" sz="2400" b="1" dirty="0"/>
              <a:t> &gt; </a:t>
            </a:r>
            <a:r>
              <a:rPr lang="sv-SE" sz="2400" b="1" dirty="0" err="1"/>
              <a:t>fopt</a:t>
            </a:r>
            <a:r>
              <a:rPr lang="sv-SE" sz="2400" b="1" dirty="0"/>
              <a:t> THEN </a:t>
            </a:r>
            <a:r>
              <a:rPr lang="sv-SE" sz="2400" b="1" dirty="0" err="1"/>
              <a:t>fopt</a:t>
            </a:r>
            <a:r>
              <a:rPr lang="sv-SE" sz="2400" b="1" dirty="0"/>
              <a:t> = </a:t>
            </a:r>
            <a:r>
              <a:rPr lang="sv-SE" sz="2400" b="1" dirty="0" err="1"/>
              <a:t>fev</a:t>
            </a:r>
            <a:endParaRPr lang="sv-SE" sz="2400" b="1" dirty="0"/>
          </a:p>
          <a:p>
            <a:r>
              <a:rPr lang="sv-SE" sz="2400" b="1" dirty="0"/>
              <a:t>                1001 REM</a:t>
            </a:r>
          </a:p>
          <a:p>
            <a:r>
              <a:rPr lang="sv-SE" sz="2400" b="1" dirty="0"/>
              <a:t>            </a:t>
            </a:r>
            <a:r>
              <a:rPr lang="sv-SE" sz="2400" b="1" dirty="0">
                <a:solidFill>
                  <a:schemeClr val="accent2"/>
                </a:solidFill>
              </a:rPr>
              <a:t>NEXT </a:t>
            </a:r>
            <a:r>
              <a:rPr lang="sv-SE" sz="2400" b="1" dirty="0" err="1">
                <a:solidFill>
                  <a:schemeClr val="accent2"/>
                </a:solidFill>
              </a:rPr>
              <a:t>harvlevel</a:t>
            </a:r>
            <a:endParaRPr lang="sv-SE" sz="2400" b="1" dirty="0">
              <a:solidFill>
                <a:schemeClr val="accent2"/>
              </a:solidFill>
            </a:endParaRPr>
          </a:p>
        </p:txBody>
      </p:sp>
    </p:spTree>
    <p:extLst>
      <p:ext uri="{BB962C8B-B14F-4D97-AF65-F5344CB8AC3E}">
        <p14:creationId xmlns:p14="http://schemas.microsoft.com/office/powerpoint/2010/main" val="237400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28</a:t>
            </a:fld>
            <a:endParaRPr lang="sv-SE"/>
          </a:p>
        </p:txBody>
      </p:sp>
      <p:sp>
        <p:nvSpPr>
          <p:cNvPr id="3" name="Rektangel 2"/>
          <p:cNvSpPr/>
          <p:nvPr/>
        </p:nvSpPr>
        <p:spPr>
          <a:xfrm>
            <a:off x="1082040" y="1384638"/>
            <a:ext cx="10382250" cy="4524315"/>
          </a:xfrm>
          <a:prstGeom prst="rect">
            <a:avLst/>
          </a:prstGeom>
        </p:spPr>
        <p:txBody>
          <a:bodyPr wrap="square">
            <a:spAutoFit/>
          </a:bodyPr>
          <a:lstStyle/>
          <a:p>
            <a:r>
              <a:rPr lang="sv-SE" dirty="0"/>
              <a:t> </a:t>
            </a:r>
            <a:r>
              <a:rPr lang="sv-SE" dirty="0" smtClean="0"/>
              <a:t>                       </a:t>
            </a:r>
            <a:r>
              <a:rPr lang="sv-SE" sz="3600" b="1" dirty="0" smtClean="0"/>
              <a:t>f(</a:t>
            </a:r>
            <a:r>
              <a:rPr lang="sv-SE" sz="3600" b="1" dirty="0" err="1" smtClean="0"/>
              <a:t>tindex</a:t>
            </a:r>
            <a:r>
              <a:rPr lang="sv-SE" sz="3600" b="1" dirty="0"/>
              <a:t>, </a:t>
            </a:r>
            <a:r>
              <a:rPr lang="sv-SE" sz="3600" b="1" dirty="0" err="1"/>
              <a:t>pricelevel</a:t>
            </a:r>
            <a:r>
              <a:rPr lang="sv-SE" sz="3600" b="1" dirty="0"/>
              <a:t>, </a:t>
            </a:r>
            <a:r>
              <a:rPr lang="sv-SE" sz="3600" b="1" dirty="0" err="1"/>
              <a:t>stocklevel</a:t>
            </a:r>
            <a:r>
              <a:rPr lang="sv-SE" sz="3600" b="1" dirty="0"/>
              <a:t>) = </a:t>
            </a:r>
            <a:r>
              <a:rPr lang="sv-SE" sz="3600" b="1" dirty="0" err="1"/>
              <a:t>fopt</a:t>
            </a:r>
            <a:endParaRPr lang="sv-SE" sz="3600" b="1" dirty="0"/>
          </a:p>
          <a:p>
            <a:r>
              <a:rPr lang="sv-SE" sz="3600" b="1" dirty="0"/>
              <a:t>            u(</a:t>
            </a:r>
            <a:r>
              <a:rPr lang="sv-SE" sz="3600" b="1" dirty="0" err="1"/>
              <a:t>tindex</a:t>
            </a:r>
            <a:r>
              <a:rPr lang="sv-SE" sz="3600" b="1" dirty="0"/>
              <a:t>, </a:t>
            </a:r>
            <a:r>
              <a:rPr lang="sv-SE" sz="3600" b="1" dirty="0" err="1"/>
              <a:t>pricelevel</a:t>
            </a:r>
            <a:r>
              <a:rPr lang="sv-SE" sz="3600" b="1" dirty="0"/>
              <a:t>, </a:t>
            </a:r>
            <a:r>
              <a:rPr lang="sv-SE" sz="3600" b="1" dirty="0" err="1"/>
              <a:t>stocklevel</a:t>
            </a:r>
            <a:r>
              <a:rPr lang="sv-SE" sz="3600" b="1" dirty="0"/>
              <a:t>) = </a:t>
            </a:r>
            <a:r>
              <a:rPr lang="sv-SE" sz="3600" b="1" dirty="0" err="1"/>
              <a:t>uopt</a:t>
            </a:r>
            <a:endParaRPr lang="sv-SE" sz="3600" b="1" dirty="0"/>
          </a:p>
          <a:p>
            <a:endParaRPr lang="sv-SE" sz="3600" b="1" dirty="0" smtClean="0"/>
          </a:p>
          <a:p>
            <a:r>
              <a:rPr lang="sv-SE" sz="3600" b="1" dirty="0" smtClean="0"/>
              <a:t>        </a:t>
            </a:r>
            <a:r>
              <a:rPr lang="sv-SE" sz="3600" b="1" dirty="0">
                <a:solidFill>
                  <a:srgbClr val="FF0000"/>
                </a:solidFill>
              </a:rPr>
              <a:t>NEXT </a:t>
            </a:r>
            <a:r>
              <a:rPr lang="sv-SE" sz="3600" b="1" dirty="0" err="1">
                <a:solidFill>
                  <a:srgbClr val="FF0000"/>
                </a:solidFill>
              </a:rPr>
              <a:t>pricelevel</a:t>
            </a:r>
            <a:endParaRPr lang="sv-SE" sz="3600" b="1" dirty="0">
              <a:solidFill>
                <a:srgbClr val="FF0000"/>
              </a:solidFill>
            </a:endParaRPr>
          </a:p>
          <a:p>
            <a:endParaRPr lang="sv-SE" sz="3600" b="1" dirty="0" smtClean="0"/>
          </a:p>
          <a:p>
            <a:r>
              <a:rPr lang="sv-SE" sz="3600" b="1" dirty="0" smtClean="0"/>
              <a:t>    </a:t>
            </a:r>
            <a:r>
              <a:rPr lang="sv-SE" sz="3600" b="1" dirty="0">
                <a:solidFill>
                  <a:srgbClr val="00B0F0"/>
                </a:solidFill>
              </a:rPr>
              <a:t>NEXT </a:t>
            </a:r>
            <a:r>
              <a:rPr lang="sv-SE" sz="3600" b="1" dirty="0" err="1">
                <a:solidFill>
                  <a:srgbClr val="00B0F0"/>
                </a:solidFill>
              </a:rPr>
              <a:t>stocklevel</a:t>
            </a:r>
            <a:endParaRPr lang="sv-SE" sz="3600" b="1" dirty="0">
              <a:solidFill>
                <a:srgbClr val="00B0F0"/>
              </a:solidFill>
            </a:endParaRPr>
          </a:p>
          <a:p>
            <a:endParaRPr lang="sv-SE" sz="3600" b="1" dirty="0"/>
          </a:p>
          <a:p>
            <a:r>
              <a:rPr lang="sv-SE" sz="3600" b="1" dirty="0" smtClean="0">
                <a:solidFill>
                  <a:srgbClr val="00B050"/>
                </a:solidFill>
              </a:rPr>
              <a:t>NEXT </a:t>
            </a:r>
            <a:r>
              <a:rPr lang="sv-SE" sz="3600" b="1" dirty="0" err="1">
                <a:solidFill>
                  <a:srgbClr val="00B050"/>
                </a:solidFill>
              </a:rPr>
              <a:t>tindex</a:t>
            </a:r>
            <a:endParaRPr lang="sv-SE" sz="3600" b="1" dirty="0">
              <a:solidFill>
                <a:srgbClr val="00B050"/>
              </a:solidFill>
            </a:endParaRPr>
          </a:p>
        </p:txBody>
      </p:sp>
    </p:spTree>
    <p:extLst>
      <p:ext uri="{BB962C8B-B14F-4D97-AF65-F5344CB8AC3E}">
        <p14:creationId xmlns:p14="http://schemas.microsoft.com/office/powerpoint/2010/main" val="679717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29</a:t>
            </a:fld>
            <a:endParaRPr lang="sv-SE"/>
          </a:p>
        </p:txBody>
      </p:sp>
      <p:sp>
        <p:nvSpPr>
          <p:cNvPr id="4" name="Rektangel 3"/>
          <p:cNvSpPr/>
          <p:nvPr/>
        </p:nvSpPr>
        <p:spPr>
          <a:xfrm>
            <a:off x="1303020" y="227390"/>
            <a:ext cx="9441180" cy="6494085"/>
          </a:xfrm>
          <a:prstGeom prst="rect">
            <a:avLst/>
          </a:prstGeom>
        </p:spPr>
        <p:txBody>
          <a:bodyPr wrap="square">
            <a:spAutoFit/>
          </a:bodyPr>
          <a:lstStyle/>
          <a:p>
            <a:r>
              <a:rPr lang="sv-SE" sz="1600" b="1" dirty="0">
                <a:solidFill>
                  <a:srgbClr val="00B050"/>
                </a:solidFill>
              </a:rPr>
              <a:t>REM </a:t>
            </a:r>
            <a:r>
              <a:rPr lang="sv-SE" sz="1600" b="1" dirty="0" err="1">
                <a:solidFill>
                  <a:srgbClr val="00B050"/>
                </a:solidFill>
              </a:rPr>
              <a:t>Result</a:t>
            </a:r>
            <a:r>
              <a:rPr lang="sv-SE" sz="1600" b="1" dirty="0">
                <a:solidFill>
                  <a:srgbClr val="00B050"/>
                </a:solidFill>
              </a:rPr>
              <a:t> </a:t>
            </a:r>
            <a:r>
              <a:rPr lang="sv-SE" sz="1600" b="1" dirty="0" err="1">
                <a:solidFill>
                  <a:srgbClr val="00B050"/>
                </a:solidFill>
              </a:rPr>
              <a:t>tables</a:t>
            </a:r>
            <a:endParaRPr lang="sv-SE" sz="1600" b="1" dirty="0">
              <a:solidFill>
                <a:srgbClr val="00B050"/>
              </a:solidFill>
            </a:endParaRPr>
          </a:p>
          <a:p>
            <a:r>
              <a:rPr lang="sv-SE" sz="1600" b="1" dirty="0" smtClean="0"/>
              <a:t>PRINT </a:t>
            </a:r>
            <a:r>
              <a:rPr lang="sv-SE" sz="1600" b="1" dirty="0"/>
              <a:t>"Optimal decision </a:t>
            </a:r>
            <a:r>
              <a:rPr lang="sv-SE" sz="1600" b="1" dirty="0" err="1"/>
              <a:t>tables</a:t>
            </a:r>
            <a:r>
              <a:rPr lang="sv-SE" sz="1600" b="1" dirty="0"/>
              <a:t>"</a:t>
            </a:r>
          </a:p>
          <a:p>
            <a:r>
              <a:rPr lang="sv-SE" sz="1600" b="1" dirty="0"/>
              <a:t>PRINT ""</a:t>
            </a:r>
          </a:p>
          <a:p>
            <a:r>
              <a:rPr lang="sv-SE" sz="1600" b="1" dirty="0"/>
              <a:t>PRINT ""</a:t>
            </a:r>
          </a:p>
          <a:p>
            <a:endParaRPr lang="sv-SE" sz="1600" b="1" dirty="0"/>
          </a:p>
          <a:p>
            <a:r>
              <a:rPr lang="sv-SE" sz="1600" b="1" dirty="0">
                <a:solidFill>
                  <a:srgbClr val="0070C0"/>
                </a:solidFill>
              </a:rPr>
              <a:t>FOR </a:t>
            </a:r>
            <a:r>
              <a:rPr lang="sv-SE" sz="1600" b="1" dirty="0" err="1">
                <a:solidFill>
                  <a:srgbClr val="0070C0"/>
                </a:solidFill>
              </a:rPr>
              <a:t>tindex</a:t>
            </a:r>
            <a:r>
              <a:rPr lang="sv-SE" sz="1600" b="1" dirty="0">
                <a:solidFill>
                  <a:srgbClr val="0070C0"/>
                </a:solidFill>
              </a:rPr>
              <a:t> = 0 TO </a:t>
            </a:r>
            <a:r>
              <a:rPr lang="sv-SE" sz="1600" b="1" dirty="0" err="1">
                <a:solidFill>
                  <a:srgbClr val="0070C0"/>
                </a:solidFill>
              </a:rPr>
              <a:t>tmax</a:t>
            </a:r>
            <a:endParaRPr lang="sv-SE" sz="1600" b="1" dirty="0">
              <a:solidFill>
                <a:srgbClr val="0070C0"/>
              </a:solidFill>
            </a:endParaRPr>
          </a:p>
          <a:p>
            <a:r>
              <a:rPr lang="sv-SE" sz="1600" b="1" dirty="0"/>
              <a:t>    t = </a:t>
            </a:r>
            <a:r>
              <a:rPr lang="sv-SE" sz="1600" b="1" dirty="0" err="1"/>
              <a:t>tindex</a:t>
            </a:r>
            <a:r>
              <a:rPr lang="sv-SE" sz="1600" b="1" dirty="0"/>
              <a:t> * deltat</a:t>
            </a:r>
          </a:p>
          <a:p>
            <a:r>
              <a:rPr lang="sv-SE" sz="1600" b="1" dirty="0"/>
              <a:t>    PRINT " u(.) </a:t>
            </a:r>
            <a:r>
              <a:rPr lang="sv-SE" sz="1600" b="1" dirty="0" err="1"/>
              <a:t>when</a:t>
            </a:r>
            <a:r>
              <a:rPr lang="sv-SE" sz="1600" b="1" dirty="0"/>
              <a:t> </a:t>
            </a:r>
            <a:r>
              <a:rPr lang="sv-SE" sz="1600" b="1" dirty="0" err="1"/>
              <a:t>time</a:t>
            </a:r>
            <a:r>
              <a:rPr lang="sv-SE" sz="1600" b="1" dirty="0"/>
              <a:t> = "; t</a:t>
            </a:r>
          </a:p>
          <a:p>
            <a:r>
              <a:rPr lang="sv-SE" sz="1600" b="1" dirty="0"/>
              <a:t>    PRINT ""</a:t>
            </a:r>
          </a:p>
          <a:p>
            <a:r>
              <a:rPr lang="sv-SE" sz="1600" b="1" dirty="0"/>
              <a:t>    PRINT "Stock      p1    p2    p3    p4    p5    p6    p7    p8    p9   "</a:t>
            </a:r>
          </a:p>
          <a:p>
            <a:r>
              <a:rPr lang="sv-SE" sz="1600" b="1" dirty="0"/>
              <a:t>    PRINT "-------------------------------------------------------------"</a:t>
            </a:r>
          </a:p>
          <a:p>
            <a:endParaRPr lang="sv-SE" sz="1600" b="1" dirty="0"/>
          </a:p>
          <a:p>
            <a:r>
              <a:rPr lang="sv-SE" sz="1600" b="1" dirty="0"/>
              <a:t>    </a:t>
            </a:r>
            <a:r>
              <a:rPr lang="sv-SE" sz="1600" b="1" dirty="0">
                <a:solidFill>
                  <a:srgbClr val="FF0000"/>
                </a:solidFill>
              </a:rPr>
              <a:t>FOR </a:t>
            </a:r>
            <a:r>
              <a:rPr lang="sv-SE" sz="1600" b="1" dirty="0" err="1">
                <a:solidFill>
                  <a:srgbClr val="FF0000"/>
                </a:solidFill>
              </a:rPr>
              <a:t>stocklevel</a:t>
            </a:r>
            <a:r>
              <a:rPr lang="sv-SE" sz="1600" b="1" dirty="0">
                <a:solidFill>
                  <a:srgbClr val="FF0000"/>
                </a:solidFill>
              </a:rPr>
              <a:t> = 1 TO 15</a:t>
            </a:r>
          </a:p>
          <a:p>
            <a:r>
              <a:rPr lang="sv-SE" sz="1600" b="1" dirty="0"/>
              <a:t>        PRINT USING "#####"; </a:t>
            </a:r>
            <a:r>
              <a:rPr lang="sv-SE" sz="1600" b="1" dirty="0" err="1"/>
              <a:t>xlevel</a:t>
            </a:r>
            <a:r>
              <a:rPr lang="sv-SE" sz="1600" b="1" dirty="0"/>
              <a:t>(</a:t>
            </a:r>
            <a:r>
              <a:rPr lang="sv-SE" sz="1600" b="1" dirty="0" err="1"/>
              <a:t>stocklevel</a:t>
            </a:r>
            <a:r>
              <a:rPr lang="sv-SE" sz="1600" b="1" dirty="0"/>
              <a:t>);</a:t>
            </a:r>
          </a:p>
          <a:p>
            <a:r>
              <a:rPr lang="sv-SE" sz="1600" b="1" dirty="0"/>
              <a:t>        PRINT " _";</a:t>
            </a:r>
          </a:p>
          <a:p>
            <a:r>
              <a:rPr lang="sv-SE" sz="1600" b="1" dirty="0"/>
              <a:t>        </a:t>
            </a:r>
            <a:r>
              <a:rPr lang="sv-SE" sz="1600" b="1" dirty="0">
                <a:solidFill>
                  <a:srgbClr val="7030A0"/>
                </a:solidFill>
              </a:rPr>
              <a:t>FOR </a:t>
            </a:r>
            <a:r>
              <a:rPr lang="sv-SE" sz="1600" b="1" dirty="0" err="1">
                <a:solidFill>
                  <a:srgbClr val="7030A0"/>
                </a:solidFill>
              </a:rPr>
              <a:t>pricelevel</a:t>
            </a:r>
            <a:r>
              <a:rPr lang="sv-SE" sz="1600" b="1" dirty="0">
                <a:solidFill>
                  <a:srgbClr val="7030A0"/>
                </a:solidFill>
              </a:rPr>
              <a:t> = 1 TO 9</a:t>
            </a:r>
          </a:p>
          <a:p>
            <a:r>
              <a:rPr lang="sv-SE" sz="1600" b="1" dirty="0"/>
              <a:t>            PRINT USING "######"; u(</a:t>
            </a:r>
            <a:r>
              <a:rPr lang="sv-SE" sz="1600" b="1" dirty="0" err="1"/>
              <a:t>tindex</a:t>
            </a:r>
            <a:r>
              <a:rPr lang="sv-SE" sz="1600" b="1" dirty="0"/>
              <a:t>, </a:t>
            </a:r>
            <a:r>
              <a:rPr lang="sv-SE" sz="1600" b="1" dirty="0" err="1"/>
              <a:t>pricelevel</a:t>
            </a:r>
            <a:r>
              <a:rPr lang="sv-SE" sz="1600" b="1" dirty="0"/>
              <a:t>, </a:t>
            </a:r>
            <a:r>
              <a:rPr lang="sv-SE" sz="1600" b="1" dirty="0" err="1"/>
              <a:t>stocklevel</a:t>
            </a:r>
            <a:r>
              <a:rPr lang="sv-SE" sz="1600" b="1" dirty="0"/>
              <a:t>);</a:t>
            </a:r>
          </a:p>
          <a:p>
            <a:r>
              <a:rPr lang="sv-SE" sz="1600" b="1" dirty="0"/>
              <a:t>        </a:t>
            </a:r>
            <a:r>
              <a:rPr lang="sv-SE" sz="1600" b="1" dirty="0">
                <a:solidFill>
                  <a:srgbClr val="7030A0"/>
                </a:solidFill>
              </a:rPr>
              <a:t>NEXT </a:t>
            </a:r>
            <a:r>
              <a:rPr lang="sv-SE" sz="1600" b="1" dirty="0" err="1">
                <a:solidFill>
                  <a:srgbClr val="7030A0"/>
                </a:solidFill>
              </a:rPr>
              <a:t>pricelevel</a:t>
            </a:r>
            <a:endParaRPr lang="sv-SE" sz="1600" b="1" dirty="0">
              <a:solidFill>
                <a:srgbClr val="7030A0"/>
              </a:solidFill>
            </a:endParaRPr>
          </a:p>
          <a:p>
            <a:r>
              <a:rPr lang="sv-SE" sz="1600" b="1" dirty="0"/>
              <a:t>        PRINT ""</a:t>
            </a:r>
          </a:p>
          <a:p>
            <a:r>
              <a:rPr lang="sv-SE" sz="1600" b="1" dirty="0">
                <a:solidFill>
                  <a:srgbClr val="FF0000"/>
                </a:solidFill>
              </a:rPr>
              <a:t>    NEXT </a:t>
            </a:r>
            <a:r>
              <a:rPr lang="sv-SE" sz="1600" b="1" dirty="0" err="1">
                <a:solidFill>
                  <a:srgbClr val="FF0000"/>
                </a:solidFill>
              </a:rPr>
              <a:t>stocklevel</a:t>
            </a:r>
            <a:endParaRPr lang="sv-SE" sz="1600" b="1" dirty="0">
              <a:solidFill>
                <a:srgbClr val="FF0000"/>
              </a:solidFill>
            </a:endParaRPr>
          </a:p>
          <a:p>
            <a:r>
              <a:rPr lang="sv-SE" sz="1600" b="1" dirty="0"/>
              <a:t>    PRINT ""</a:t>
            </a:r>
          </a:p>
          <a:p>
            <a:r>
              <a:rPr lang="sv-SE" sz="1600" b="1" dirty="0"/>
              <a:t>    PRINT ""</a:t>
            </a:r>
          </a:p>
          <a:p>
            <a:r>
              <a:rPr lang="sv-SE" sz="1600" b="1" dirty="0"/>
              <a:t>    INPUT z</a:t>
            </a:r>
          </a:p>
          <a:p>
            <a:r>
              <a:rPr lang="sv-SE" sz="1600" b="1" dirty="0">
                <a:solidFill>
                  <a:srgbClr val="0070C0"/>
                </a:solidFill>
              </a:rPr>
              <a:t>NEXT </a:t>
            </a:r>
            <a:r>
              <a:rPr lang="sv-SE" sz="1600" b="1" dirty="0" err="1">
                <a:solidFill>
                  <a:srgbClr val="0070C0"/>
                </a:solidFill>
              </a:rPr>
              <a:t>tindex</a:t>
            </a:r>
            <a:endParaRPr lang="sv-SE" sz="1600" b="1" dirty="0">
              <a:solidFill>
                <a:srgbClr val="0070C0"/>
              </a:solidFill>
            </a:endParaRPr>
          </a:p>
          <a:p>
            <a:endParaRPr lang="sv-SE" sz="1600" b="1" dirty="0"/>
          </a:p>
          <a:p>
            <a:r>
              <a:rPr lang="sv-SE" sz="1600" b="1" dirty="0"/>
              <a:t>PRINT ""</a:t>
            </a:r>
          </a:p>
        </p:txBody>
      </p:sp>
    </p:spTree>
    <p:extLst>
      <p:ext uri="{BB962C8B-B14F-4D97-AF65-F5344CB8AC3E}">
        <p14:creationId xmlns:p14="http://schemas.microsoft.com/office/powerpoint/2010/main" val="777838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45028" y="643997"/>
            <a:ext cx="10084525" cy="5816977"/>
          </a:xfrm>
          <a:prstGeom prst="rect">
            <a:avLst/>
          </a:prstGeom>
        </p:spPr>
        <p:txBody>
          <a:bodyPr wrap="square">
            <a:spAutoFit/>
          </a:bodyPr>
          <a:lstStyle/>
          <a:p>
            <a:pPr lvl="0"/>
            <a:r>
              <a:rPr lang="en-US" sz="2400" b="1" dirty="0">
                <a:solidFill>
                  <a:srgbClr val="FF0000"/>
                </a:solidFill>
              </a:rPr>
              <a:t>Preparations before the workshop starts:</a:t>
            </a:r>
          </a:p>
          <a:p>
            <a:endParaRPr lang="en-US" dirty="0" smtClean="0"/>
          </a:p>
          <a:p>
            <a:r>
              <a:rPr lang="en-US" sz="2400" b="1" i="1" u="sng" dirty="0" smtClean="0">
                <a:solidFill>
                  <a:srgbClr val="0070C0"/>
                </a:solidFill>
              </a:rPr>
              <a:t>Individual preparations:</a:t>
            </a:r>
            <a:endParaRPr lang="en-US" sz="2400" b="1" i="1" u="sng" dirty="0">
              <a:solidFill>
                <a:srgbClr val="0070C0"/>
              </a:solidFill>
            </a:endParaRPr>
          </a:p>
          <a:p>
            <a:endParaRPr lang="en-US" b="1" dirty="0"/>
          </a:p>
          <a:p>
            <a:r>
              <a:rPr lang="en-US" b="1" dirty="0"/>
              <a:t>Preparations to be made before the </a:t>
            </a:r>
            <a:r>
              <a:rPr lang="en-US" b="1" dirty="0" err="1"/>
              <a:t>excercises</a:t>
            </a:r>
            <a:r>
              <a:rPr lang="en-US" b="1" dirty="0" smtClean="0"/>
              <a:t>:</a:t>
            </a:r>
          </a:p>
          <a:p>
            <a:endParaRPr lang="en-US" b="1" dirty="0"/>
          </a:p>
          <a:p>
            <a:r>
              <a:rPr lang="en-US" b="1" dirty="0"/>
              <a:t>During the </a:t>
            </a:r>
            <a:r>
              <a:rPr lang="en-US" b="1" dirty="0" err="1"/>
              <a:t>excercices</a:t>
            </a:r>
            <a:r>
              <a:rPr lang="en-US" b="1" dirty="0"/>
              <a:t>, we will use QB64.</a:t>
            </a:r>
          </a:p>
          <a:p>
            <a:r>
              <a:rPr lang="en-US" b="1" dirty="0"/>
              <a:t>It is important that the participants have access to laptops where QB64 has already been installed. </a:t>
            </a:r>
          </a:p>
          <a:p>
            <a:r>
              <a:rPr lang="en-US" b="1" dirty="0"/>
              <a:t>This software can be downloaded for free from this link: </a:t>
            </a:r>
            <a:r>
              <a:rPr lang="en-US" b="1" dirty="0">
                <a:hlinkClick r:id="rId2"/>
              </a:rPr>
              <a:t>http://www.qb64.net</a:t>
            </a:r>
            <a:r>
              <a:rPr lang="en-US" b="1" dirty="0" smtClean="0">
                <a:hlinkClick r:id="rId2"/>
              </a:rPr>
              <a:t>/</a:t>
            </a:r>
            <a:r>
              <a:rPr lang="en-US" b="1" dirty="0" smtClean="0"/>
              <a:t>  </a:t>
            </a:r>
            <a:endParaRPr lang="en-US" b="1" dirty="0"/>
          </a:p>
          <a:p>
            <a:r>
              <a:rPr lang="en-US" b="1" dirty="0"/>
              <a:t>It is also good if the participants have already installed Lingo.</a:t>
            </a:r>
          </a:p>
          <a:p>
            <a:r>
              <a:rPr lang="en-US" b="1" dirty="0"/>
              <a:t>Here is the link: </a:t>
            </a:r>
            <a:r>
              <a:rPr lang="en-US" b="1" dirty="0">
                <a:hlinkClick r:id="rId3"/>
              </a:rPr>
              <a:t>http://</a:t>
            </a:r>
            <a:r>
              <a:rPr lang="en-US" b="1" dirty="0" smtClean="0">
                <a:hlinkClick r:id="rId3"/>
              </a:rPr>
              <a:t>www.lindo.com/index.php/products/lingo-and-optimization-modeling</a:t>
            </a:r>
            <a:r>
              <a:rPr lang="en-US" b="1" dirty="0" smtClean="0"/>
              <a:t>  .</a:t>
            </a:r>
          </a:p>
          <a:p>
            <a:r>
              <a:rPr lang="en-US" b="1" dirty="0" smtClean="0"/>
              <a:t>During </a:t>
            </a:r>
            <a:r>
              <a:rPr lang="en-US" b="1" dirty="0"/>
              <a:t>the </a:t>
            </a:r>
            <a:r>
              <a:rPr lang="en-US" b="1" dirty="0" err="1"/>
              <a:t>excecises</a:t>
            </a:r>
            <a:r>
              <a:rPr lang="en-US" b="1" dirty="0"/>
              <a:t>, it is sufficient to have a simple version, which is free, of Lingo installed. Of course, for more advanced problems, a more advanced version is better. Advanced versions of Lingo can however be very expensive. </a:t>
            </a:r>
          </a:p>
          <a:p>
            <a:endParaRPr lang="en-US" b="1" dirty="0"/>
          </a:p>
          <a:p>
            <a:r>
              <a:rPr lang="en-US" b="1" dirty="0"/>
              <a:t>In the end of this document, you find the ”Workshop references”.</a:t>
            </a:r>
          </a:p>
          <a:p>
            <a:r>
              <a:rPr lang="en-US" b="1" dirty="0"/>
              <a:t>These references contain central theories and methods that will be discussed and used in the sessions. In the schedule, you find the references that are connected to the different sessions. All references may be downloaded from the internet. Please download the references as soon as possible and store them in your computer since internet disturbances may occur some days. </a:t>
            </a:r>
          </a:p>
        </p:txBody>
      </p:sp>
      <p:sp>
        <p:nvSpPr>
          <p:cNvPr id="3" name="Platshållare för bildnummer 2"/>
          <p:cNvSpPr>
            <a:spLocks noGrp="1"/>
          </p:cNvSpPr>
          <p:nvPr>
            <p:ph type="sldNum" sz="quarter" idx="12"/>
          </p:nvPr>
        </p:nvSpPr>
        <p:spPr/>
        <p:txBody>
          <a:bodyPr/>
          <a:lstStyle/>
          <a:p>
            <a:fld id="{85111A96-47C8-494A-B243-62058D04ED01}" type="slidenum">
              <a:rPr lang="sv-SE" smtClean="0"/>
              <a:t>3</a:t>
            </a:fld>
            <a:endParaRPr lang="sv-SE"/>
          </a:p>
        </p:txBody>
      </p:sp>
    </p:spTree>
    <p:extLst>
      <p:ext uri="{BB962C8B-B14F-4D97-AF65-F5344CB8AC3E}">
        <p14:creationId xmlns:p14="http://schemas.microsoft.com/office/powerpoint/2010/main" val="2890810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30</a:t>
            </a:fld>
            <a:endParaRPr lang="sv-SE"/>
          </a:p>
        </p:txBody>
      </p:sp>
      <p:sp>
        <p:nvSpPr>
          <p:cNvPr id="4" name="Rektangel 3"/>
          <p:cNvSpPr/>
          <p:nvPr/>
        </p:nvSpPr>
        <p:spPr>
          <a:xfrm>
            <a:off x="902970" y="197346"/>
            <a:ext cx="8241030" cy="5755422"/>
          </a:xfrm>
          <a:prstGeom prst="rect">
            <a:avLst/>
          </a:prstGeom>
        </p:spPr>
        <p:txBody>
          <a:bodyPr wrap="square">
            <a:spAutoFit/>
          </a:bodyPr>
          <a:lstStyle/>
          <a:p>
            <a:r>
              <a:rPr lang="sv-SE" sz="1600" b="1" dirty="0"/>
              <a:t>PRINT "Optimal </a:t>
            </a:r>
            <a:r>
              <a:rPr lang="sv-SE" sz="1600" b="1" dirty="0" err="1"/>
              <a:t>result</a:t>
            </a:r>
            <a:r>
              <a:rPr lang="sv-SE" sz="1600" b="1" dirty="0"/>
              <a:t> </a:t>
            </a:r>
            <a:r>
              <a:rPr lang="sv-SE" sz="1600" b="1" dirty="0" err="1"/>
              <a:t>tables</a:t>
            </a:r>
            <a:r>
              <a:rPr lang="sv-SE" sz="1600" b="1" dirty="0"/>
              <a:t>"</a:t>
            </a:r>
          </a:p>
          <a:p>
            <a:r>
              <a:rPr lang="sv-SE" sz="1600" b="1" dirty="0"/>
              <a:t>PRINT ""</a:t>
            </a:r>
          </a:p>
          <a:p>
            <a:r>
              <a:rPr lang="sv-SE" sz="1600" b="1" dirty="0"/>
              <a:t>PRINT ""</a:t>
            </a:r>
          </a:p>
          <a:p>
            <a:r>
              <a:rPr lang="sv-SE" sz="1600" b="1" dirty="0"/>
              <a:t>FOR </a:t>
            </a:r>
            <a:r>
              <a:rPr lang="sv-SE" sz="1600" b="1" dirty="0" err="1"/>
              <a:t>tindex</a:t>
            </a:r>
            <a:r>
              <a:rPr lang="sv-SE" sz="1600" b="1" dirty="0"/>
              <a:t> = 0 TO </a:t>
            </a:r>
            <a:r>
              <a:rPr lang="sv-SE" sz="1600" b="1" dirty="0" err="1"/>
              <a:t>tmax</a:t>
            </a:r>
            <a:endParaRPr lang="sv-SE" sz="1600" b="1" dirty="0"/>
          </a:p>
          <a:p>
            <a:r>
              <a:rPr lang="sv-SE" sz="1600" b="1" dirty="0"/>
              <a:t>    t = </a:t>
            </a:r>
            <a:r>
              <a:rPr lang="sv-SE" sz="1600" b="1" dirty="0" err="1"/>
              <a:t>tindex</a:t>
            </a:r>
            <a:r>
              <a:rPr lang="sv-SE" sz="1600" b="1" dirty="0"/>
              <a:t> * deltat</a:t>
            </a:r>
          </a:p>
          <a:p>
            <a:r>
              <a:rPr lang="sv-SE" sz="1600" b="1" dirty="0"/>
              <a:t>    PRINT " f(.) </a:t>
            </a:r>
            <a:r>
              <a:rPr lang="sv-SE" sz="1600" b="1" dirty="0" err="1"/>
              <a:t>when</a:t>
            </a:r>
            <a:r>
              <a:rPr lang="sv-SE" sz="1600" b="1" dirty="0"/>
              <a:t> </a:t>
            </a:r>
            <a:r>
              <a:rPr lang="sv-SE" sz="1600" b="1" dirty="0" err="1"/>
              <a:t>time</a:t>
            </a:r>
            <a:r>
              <a:rPr lang="sv-SE" sz="1600" b="1" dirty="0"/>
              <a:t> = "; t</a:t>
            </a:r>
          </a:p>
          <a:p>
            <a:r>
              <a:rPr lang="sv-SE" sz="1600" b="1" dirty="0"/>
              <a:t>    PRINT ""</a:t>
            </a:r>
          </a:p>
          <a:p>
            <a:r>
              <a:rPr lang="sv-SE" sz="1600" b="1" dirty="0"/>
              <a:t>    PRINT "Stock      p1    p2    p3    p4    p5    p6    p7    p8    p9   "</a:t>
            </a:r>
          </a:p>
          <a:p>
            <a:r>
              <a:rPr lang="sv-SE" sz="1600" b="1" dirty="0"/>
              <a:t>    PRINT "-------------------------------------------------------------"</a:t>
            </a:r>
          </a:p>
          <a:p>
            <a:endParaRPr lang="sv-SE" sz="1600" b="1" dirty="0"/>
          </a:p>
          <a:p>
            <a:r>
              <a:rPr lang="sv-SE" sz="1600" b="1" dirty="0"/>
              <a:t>    FOR </a:t>
            </a:r>
            <a:r>
              <a:rPr lang="sv-SE" sz="1600" b="1" dirty="0" err="1"/>
              <a:t>stocklevel</a:t>
            </a:r>
            <a:r>
              <a:rPr lang="sv-SE" sz="1600" b="1" dirty="0"/>
              <a:t> = 1 TO 15</a:t>
            </a:r>
          </a:p>
          <a:p>
            <a:r>
              <a:rPr lang="sv-SE" sz="1600" b="1" dirty="0"/>
              <a:t>        PRINT USING "#####"; </a:t>
            </a:r>
            <a:r>
              <a:rPr lang="sv-SE" sz="1600" b="1" dirty="0" err="1"/>
              <a:t>xlevel</a:t>
            </a:r>
            <a:r>
              <a:rPr lang="sv-SE" sz="1600" b="1" dirty="0"/>
              <a:t>(</a:t>
            </a:r>
            <a:r>
              <a:rPr lang="sv-SE" sz="1600" b="1" dirty="0" err="1"/>
              <a:t>stocklevel</a:t>
            </a:r>
            <a:r>
              <a:rPr lang="sv-SE" sz="1600" b="1" dirty="0"/>
              <a:t>);</a:t>
            </a:r>
          </a:p>
          <a:p>
            <a:r>
              <a:rPr lang="sv-SE" sz="1600" b="1" dirty="0"/>
              <a:t>        PRINT " _";</a:t>
            </a:r>
          </a:p>
          <a:p>
            <a:r>
              <a:rPr lang="sv-SE" sz="1600" b="1" dirty="0"/>
              <a:t>        FOR </a:t>
            </a:r>
            <a:r>
              <a:rPr lang="sv-SE" sz="1600" b="1" dirty="0" err="1"/>
              <a:t>pricelevel</a:t>
            </a:r>
            <a:r>
              <a:rPr lang="sv-SE" sz="1600" b="1" dirty="0"/>
              <a:t> = 1 TO 9</a:t>
            </a:r>
          </a:p>
          <a:p>
            <a:endParaRPr lang="sv-SE" sz="1600" b="1" dirty="0"/>
          </a:p>
          <a:p>
            <a:r>
              <a:rPr lang="sv-SE" sz="1600" b="1" dirty="0"/>
              <a:t>            PRINT USING "######"; f(</a:t>
            </a:r>
            <a:r>
              <a:rPr lang="sv-SE" sz="1600" b="1" dirty="0" err="1"/>
              <a:t>tindex</a:t>
            </a:r>
            <a:r>
              <a:rPr lang="sv-SE" sz="1600" b="1" dirty="0"/>
              <a:t>, </a:t>
            </a:r>
            <a:r>
              <a:rPr lang="sv-SE" sz="1600" b="1" dirty="0" err="1"/>
              <a:t>pricelevel</a:t>
            </a:r>
            <a:r>
              <a:rPr lang="sv-SE" sz="1600" b="1" dirty="0"/>
              <a:t>, </a:t>
            </a:r>
            <a:r>
              <a:rPr lang="sv-SE" sz="1600" b="1" dirty="0" err="1"/>
              <a:t>stocklevel</a:t>
            </a:r>
            <a:r>
              <a:rPr lang="sv-SE" sz="1600" b="1" dirty="0"/>
              <a:t>);</a:t>
            </a:r>
          </a:p>
          <a:p>
            <a:r>
              <a:rPr lang="sv-SE" sz="1600" b="1" dirty="0"/>
              <a:t>        NEXT </a:t>
            </a:r>
            <a:r>
              <a:rPr lang="sv-SE" sz="1600" b="1" dirty="0" err="1"/>
              <a:t>pricelevel</a:t>
            </a:r>
            <a:endParaRPr lang="sv-SE" sz="1600" b="1" dirty="0"/>
          </a:p>
          <a:p>
            <a:r>
              <a:rPr lang="sv-SE" sz="1600" b="1" dirty="0"/>
              <a:t>        PRINT ""</a:t>
            </a:r>
          </a:p>
          <a:p>
            <a:r>
              <a:rPr lang="sv-SE" sz="1600" b="1" dirty="0"/>
              <a:t>    NEXT </a:t>
            </a:r>
            <a:r>
              <a:rPr lang="sv-SE" sz="1600" b="1" dirty="0" err="1"/>
              <a:t>stocklevel</a:t>
            </a:r>
            <a:endParaRPr lang="sv-SE" sz="1600" b="1" dirty="0"/>
          </a:p>
          <a:p>
            <a:r>
              <a:rPr lang="sv-SE" sz="1600" b="1" dirty="0"/>
              <a:t>    PRINT ""</a:t>
            </a:r>
          </a:p>
          <a:p>
            <a:r>
              <a:rPr lang="sv-SE" sz="1600" b="1" dirty="0"/>
              <a:t>    PRINT ""</a:t>
            </a:r>
          </a:p>
          <a:p>
            <a:r>
              <a:rPr lang="sv-SE" sz="1600" b="1" dirty="0"/>
              <a:t>    INPUT z</a:t>
            </a:r>
          </a:p>
          <a:p>
            <a:r>
              <a:rPr lang="sv-SE" sz="1600" b="1" dirty="0"/>
              <a:t>NEXT </a:t>
            </a:r>
            <a:r>
              <a:rPr lang="sv-SE" sz="1600" b="1" dirty="0" err="1"/>
              <a:t>tindex</a:t>
            </a:r>
            <a:endParaRPr lang="sv-SE" sz="1600" b="1" dirty="0"/>
          </a:p>
        </p:txBody>
      </p:sp>
    </p:spTree>
    <p:extLst>
      <p:ext uri="{BB962C8B-B14F-4D97-AF65-F5344CB8AC3E}">
        <p14:creationId xmlns:p14="http://schemas.microsoft.com/office/powerpoint/2010/main" val="2575478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31</a:t>
            </a:fld>
            <a:endParaRPr lang="sv-SE"/>
          </a:p>
        </p:txBody>
      </p:sp>
      <p:sp>
        <p:nvSpPr>
          <p:cNvPr id="4" name="Rektangel 3"/>
          <p:cNvSpPr/>
          <p:nvPr/>
        </p:nvSpPr>
        <p:spPr>
          <a:xfrm>
            <a:off x="1303020" y="160377"/>
            <a:ext cx="9246870" cy="5755422"/>
          </a:xfrm>
          <a:prstGeom prst="rect">
            <a:avLst/>
          </a:prstGeom>
        </p:spPr>
        <p:txBody>
          <a:bodyPr wrap="square">
            <a:spAutoFit/>
          </a:bodyPr>
          <a:lstStyle/>
          <a:p>
            <a:r>
              <a:rPr lang="sv-SE" sz="1600" b="1" dirty="0"/>
              <a:t>PRINT #2, "Optimal decision </a:t>
            </a:r>
            <a:r>
              <a:rPr lang="sv-SE" sz="1600" b="1" dirty="0" err="1"/>
              <a:t>tables</a:t>
            </a:r>
            <a:r>
              <a:rPr lang="sv-SE" sz="1600" b="1" dirty="0"/>
              <a:t>"</a:t>
            </a:r>
          </a:p>
          <a:p>
            <a:r>
              <a:rPr lang="sv-SE" sz="1600" b="1" dirty="0"/>
              <a:t>PRINT #2, ""</a:t>
            </a:r>
          </a:p>
          <a:p>
            <a:r>
              <a:rPr lang="sv-SE" sz="1600" b="1" dirty="0"/>
              <a:t>PRINT #2, ""</a:t>
            </a:r>
          </a:p>
          <a:p>
            <a:endParaRPr lang="sv-SE" sz="1600" b="1" dirty="0"/>
          </a:p>
          <a:p>
            <a:r>
              <a:rPr lang="sv-SE" sz="1600" b="1" dirty="0"/>
              <a:t>FOR </a:t>
            </a:r>
            <a:r>
              <a:rPr lang="sv-SE" sz="1600" b="1" dirty="0" err="1"/>
              <a:t>tindex</a:t>
            </a:r>
            <a:r>
              <a:rPr lang="sv-SE" sz="1600" b="1" dirty="0"/>
              <a:t> = 0 TO </a:t>
            </a:r>
            <a:r>
              <a:rPr lang="sv-SE" sz="1600" b="1" dirty="0" err="1"/>
              <a:t>tmax</a:t>
            </a:r>
            <a:endParaRPr lang="sv-SE" sz="1600" b="1" dirty="0"/>
          </a:p>
          <a:p>
            <a:r>
              <a:rPr lang="sv-SE" sz="1600" b="1" dirty="0"/>
              <a:t>    t = </a:t>
            </a:r>
            <a:r>
              <a:rPr lang="sv-SE" sz="1600" b="1" dirty="0" err="1"/>
              <a:t>tindex</a:t>
            </a:r>
            <a:r>
              <a:rPr lang="sv-SE" sz="1600" b="1" dirty="0"/>
              <a:t> * deltat</a:t>
            </a:r>
          </a:p>
          <a:p>
            <a:r>
              <a:rPr lang="sv-SE" sz="1600" b="1" dirty="0"/>
              <a:t>    PRINT #2, " u(.) </a:t>
            </a:r>
            <a:r>
              <a:rPr lang="sv-SE" sz="1600" b="1" dirty="0" err="1"/>
              <a:t>when</a:t>
            </a:r>
            <a:r>
              <a:rPr lang="sv-SE" sz="1600" b="1" dirty="0"/>
              <a:t> </a:t>
            </a:r>
            <a:r>
              <a:rPr lang="sv-SE" sz="1600" b="1" dirty="0" err="1"/>
              <a:t>time</a:t>
            </a:r>
            <a:r>
              <a:rPr lang="sv-SE" sz="1600" b="1" dirty="0"/>
              <a:t> = "; t</a:t>
            </a:r>
          </a:p>
          <a:p>
            <a:r>
              <a:rPr lang="sv-SE" sz="1600" b="1" dirty="0"/>
              <a:t>    PRINT #2, ""</a:t>
            </a:r>
          </a:p>
          <a:p>
            <a:r>
              <a:rPr lang="sv-SE" sz="1600" b="1" dirty="0"/>
              <a:t>    PRINT #2, "Stock      p1    p2    p3    p4    p5    p6    p7    p8    p9   "</a:t>
            </a:r>
          </a:p>
          <a:p>
            <a:r>
              <a:rPr lang="sv-SE" sz="1600" b="1" dirty="0"/>
              <a:t>    PRINT #2, "-------------------------------------------------------------"</a:t>
            </a:r>
          </a:p>
          <a:p>
            <a:endParaRPr lang="sv-SE" sz="1600" b="1" dirty="0"/>
          </a:p>
          <a:p>
            <a:r>
              <a:rPr lang="sv-SE" sz="1600" b="1" dirty="0"/>
              <a:t>    FOR </a:t>
            </a:r>
            <a:r>
              <a:rPr lang="sv-SE" sz="1600" b="1" dirty="0" err="1"/>
              <a:t>stocklevel</a:t>
            </a:r>
            <a:r>
              <a:rPr lang="sv-SE" sz="1600" b="1" dirty="0"/>
              <a:t> = 1 TO 15</a:t>
            </a:r>
          </a:p>
          <a:p>
            <a:r>
              <a:rPr lang="sv-SE" sz="1600" b="1" dirty="0"/>
              <a:t>        PRINT #2, USING "#####"; </a:t>
            </a:r>
            <a:r>
              <a:rPr lang="sv-SE" sz="1600" b="1" dirty="0" err="1"/>
              <a:t>xlevel</a:t>
            </a:r>
            <a:r>
              <a:rPr lang="sv-SE" sz="1600" b="1" dirty="0"/>
              <a:t>(</a:t>
            </a:r>
            <a:r>
              <a:rPr lang="sv-SE" sz="1600" b="1" dirty="0" err="1"/>
              <a:t>stocklevel</a:t>
            </a:r>
            <a:r>
              <a:rPr lang="sv-SE" sz="1600" b="1" dirty="0"/>
              <a:t>);</a:t>
            </a:r>
          </a:p>
          <a:p>
            <a:r>
              <a:rPr lang="sv-SE" sz="1600" b="1" dirty="0"/>
              <a:t>        PRINT #2, " _";</a:t>
            </a:r>
          </a:p>
          <a:p>
            <a:r>
              <a:rPr lang="sv-SE" sz="1600" b="1" dirty="0"/>
              <a:t>        FOR </a:t>
            </a:r>
            <a:r>
              <a:rPr lang="sv-SE" sz="1600" b="1" dirty="0" err="1"/>
              <a:t>pricelevel</a:t>
            </a:r>
            <a:r>
              <a:rPr lang="sv-SE" sz="1600" b="1" dirty="0"/>
              <a:t> = 1 TO 9</a:t>
            </a:r>
          </a:p>
          <a:p>
            <a:r>
              <a:rPr lang="sv-SE" sz="1600" b="1" dirty="0"/>
              <a:t>            PRINT #2, USING "######"; u(</a:t>
            </a:r>
            <a:r>
              <a:rPr lang="sv-SE" sz="1600" b="1" dirty="0" err="1"/>
              <a:t>tindex</a:t>
            </a:r>
            <a:r>
              <a:rPr lang="sv-SE" sz="1600" b="1" dirty="0"/>
              <a:t>, </a:t>
            </a:r>
            <a:r>
              <a:rPr lang="sv-SE" sz="1600" b="1" dirty="0" err="1"/>
              <a:t>pricelevel</a:t>
            </a:r>
            <a:r>
              <a:rPr lang="sv-SE" sz="1600" b="1" dirty="0"/>
              <a:t>, </a:t>
            </a:r>
            <a:r>
              <a:rPr lang="sv-SE" sz="1600" b="1" dirty="0" err="1"/>
              <a:t>stocklevel</a:t>
            </a:r>
            <a:r>
              <a:rPr lang="sv-SE" sz="1600" b="1" dirty="0"/>
              <a:t>);</a:t>
            </a:r>
          </a:p>
          <a:p>
            <a:r>
              <a:rPr lang="sv-SE" sz="1600" b="1" dirty="0"/>
              <a:t>        NEXT </a:t>
            </a:r>
            <a:r>
              <a:rPr lang="sv-SE" sz="1600" b="1" dirty="0" err="1"/>
              <a:t>pricelevel</a:t>
            </a:r>
            <a:endParaRPr lang="sv-SE" sz="1600" b="1" dirty="0"/>
          </a:p>
          <a:p>
            <a:r>
              <a:rPr lang="sv-SE" sz="1600" b="1" dirty="0"/>
              <a:t>        PRINT #2, ""</a:t>
            </a:r>
          </a:p>
          <a:p>
            <a:r>
              <a:rPr lang="sv-SE" sz="1600" b="1" dirty="0"/>
              <a:t>    NEXT </a:t>
            </a:r>
            <a:r>
              <a:rPr lang="sv-SE" sz="1600" b="1" dirty="0" err="1"/>
              <a:t>stocklevel</a:t>
            </a:r>
            <a:endParaRPr lang="sv-SE" sz="1600" b="1" dirty="0"/>
          </a:p>
          <a:p>
            <a:r>
              <a:rPr lang="sv-SE" sz="1600" b="1" dirty="0"/>
              <a:t>    PRINT #2, ""</a:t>
            </a:r>
          </a:p>
          <a:p>
            <a:r>
              <a:rPr lang="sv-SE" sz="1600" b="1" dirty="0"/>
              <a:t>    PRINT #2, ""</a:t>
            </a:r>
          </a:p>
          <a:p>
            <a:r>
              <a:rPr lang="sv-SE" sz="1600" b="1" dirty="0"/>
              <a:t>    REM INPUT z</a:t>
            </a:r>
          </a:p>
          <a:p>
            <a:r>
              <a:rPr lang="sv-SE" sz="1600" b="1" dirty="0"/>
              <a:t>NEXT </a:t>
            </a:r>
            <a:r>
              <a:rPr lang="sv-SE" sz="1600" b="1" dirty="0" err="1"/>
              <a:t>tindex</a:t>
            </a:r>
            <a:endParaRPr lang="sv-SE" sz="1600" b="1" dirty="0"/>
          </a:p>
        </p:txBody>
      </p:sp>
    </p:spTree>
    <p:extLst>
      <p:ext uri="{BB962C8B-B14F-4D97-AF65-F5344CB8AC3E}">
        <p14:creationId xmlns:p14="http://schemas.microsoft.com/office/powerpoint/2010/main" val="3286653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32</a:t>
            </a:fld>
            <a:endParaRPr lang="sv-SE"/>
          </a:p>
        </p:txBody>
      </p:sp>
      <p:sp>
        <p:nvSpPr>
          <p:cNvPr id="4" name="Rektangel 3"/>
          <p:cNvSpPr/>
          <p:nvPr/>
        </p:nvSpPr>
        <p:spPr>
          <a:xfrm>
            <a:off x="1017270" y="491847"/>
            <a:ext cx="10481310" cy="5755422"/>
          </a:xfrm>
          <a:prstGeom prst="rect">
            <a:avLst/>
          </a:prstGeom>
        </p:spPr>
        <p:txBody>
          <a:bodyPr wrap="square">
            <a:spAutoFit/>
          </a:bodyPr>
          <a:lstStyle/>
          <a:p>
            <a:r>
              <a:rPr lang="sv-SE" sz="1600" b="1" dirty="0"/>
              <a:t>PRINT #2, "Optimal </a:t>
            </a:r>
            <a:r>
              <a:rPr lang="sv-SE" sz="1600" b="1" dirty="0" err="1"/>
              <a:t>result</a:t>
            </a:r>
            <a:r>
              <a:rPr lang="sv-SE" sz="1600" b="1" dirty="0"/>
              <a:t> </a:t>
            </a:r>
            <a:r>
              <a:rPr lang="sv-SE" sz="1600" b="1" dirty="0" err="1"/>
              <a:t>tables</a:t>
            </a:r>
            <a:r>
              <a:rPr lang="sv-SE" sz="1600" b="1" dirty="0"/>
              <a:t>"</a:t>
            </a:r>
          </a:p>
          <a:p>
            <a:r>
              <a:rPr lang="sv-SE" sz="1600" b="1" dirty="0"/>
              <a:t>PRINT #2, ""</a:t>
            </a:r>
          </a:p>
          <a:p>
            <a:r>
              <a:rPr lang="sv-SE" sz="1600" b="1" dirty="0"/>
              <a:t>PRINT #2, ""</a:t>
            </a:r>
          </a:p>
          <a:p>
            <a:r>
              <a:rPr lang="sv-SE" sz="1600" b="1" dirty="0"/>
              <a:t>FOR </a:t>
            </a:r>
            <a:r>
              <a:rPr lang="sv-SE" sz="1600" b="1" dirty="0" err="1"/>
              <a:t>tindex</a:t>
            </a:r>
            <a:r>
              <a:rPr lang="sv-SE" sz="1600" b="1" dirty="0"/>
              <a:t> = 0 TO </a:t>
            </a:r>
            <a:r>
              <a:rPr lang="sv-SE" sz="1600" b="1" dirty="0" err="1"/>
              <a:t>tmax</a:t>
            </a:r>
            <a:endParaRPr lang="sv-SE" sz="1600" b="1" dirty="0"/>
          </a:p>
          <a:p>
            <a:r>
              <a:rPr lang="sv-SE" sz="1600" b="1" dirty="0"/>
              <a:t>    t = </a:t>
            </a:r>
            <a:r>
              <a:rPr lang="sv-SE" sz="1600" b="1" dirty="0" err="1"/>
              <a:t>tindex</a:t>
            </a:r>
            <a:r>
              <a:rPr lang="sv-SE" sz="1600" b="1" dirty="0"/>
              <a:t> * deltat</a:t>
            </a:r>
          </a:p>
          <a:p>
            <a:r>
              <a:rPr lang="sv-SE" sz="1600" b="1" dirty="0"/>
              <a:t>    PRINT #2, " f(.) </a:t>
            </a:r>
            <a:r>
              <a:rPr lang="sv-SE" sz="1600" b="1" dirty="0" err="1"/>
              <a:t>when</a:t>
            </a:r>
            <a:r>
              <a:rPr lang="sv-SE" sz="1600" b="1" dirty="0"/>
              <a:t> </a:t>
            </a:r>
            <a:r>
              <a:rPr lang="sv-SE" sz="1600" b="1" dirty="0" err="1"/>
              <a:t>time</a:t>
            </a:r>
            <a:r>
              <a:rPr lang="sv-SE" sz="1600" b="1" dirty="0"/>
              <a:t> = "; t</a:t>
            </a:r>
          </a:p>
          <a:p>
            <a:r>
              <a:rPr lang="sv-SE" sz="1600" b="1" dirty="0"/>
              <a:t>    PRINT #2, ""</a:t>
            </a:r>
          </a:p>
          <a:p>
            <a:r>
              <a:rPr lang="sv-SE" sz="1600" b="1" dirty="0"/>
              <a:t>    PRINT #2, "Stock      p1    p2    p3    p4    p5    p6    p7    p8    p9   "</a:t>
            </a:r>
          </a:p>
          <a:p>
            <a:r>
              <a:rPr lang="sv-SE" sz="1600" b="1" dirty="0"/>
              <a:t>    PRINT #2, "-------------------------------------------------------------"</a:t>
            </a:r>
          </a:p>
          <a:p>
            <a:endParaRPr lang="sv-SE" sz="1600" b="1" dirty="0"/>
          </a:p>
          <a:p>
            <a:r>
              <a:rPr lang="sv-SE" sz="1600" b="1" dirty="0"/>
              <a:t>    FOR </a:t>
            </a:r>
            <a:r>
              <a:rPr lang="sv-SE" sz="1600" b="1" dirty="0" err="1"/>
              <a:t>stocklevel</a:t>
            </a:r>
            <a:r>
              <a:rPr lang="sv-SE" sz="1600" b="1" dirty="0"/>
              <a:t> = 1 TO 15</a:t>
            </a:r>
          </a:p>
          <a:p>
            <a:r>
              <a:rPr lang="sv-SE" sz="1600" b="1" dirty="0"/>
              <a:t>        PRINT #2, USING "#####"; </a:t>
            </a:r>
            <a:r>
              <a:rPr lang="sv-SE" sz="1600" b="1" dirty="0" err="1"/>
              <a:t>xlevel</a:t>
            </a:r>
            <a:r>
              <a:rPr lang="sv-SE" sz="1600" b="1" dirty="0"/>
              <a:t>(</a:t>
            </a:r>
            <a:r>
              <a:rPr lang="sv-SE" sz="1600" b="1" dirty="0" err="1"/>
              <a:t>stocklevel</a:t>
            </a:r>
            <a:r>
              <a:rPr lang="sv-SE" sz="1600" b="1" dirty="0"/>
              <a:t>);</a:t>
            </a:r>
          </a:p>
          <a:p>
            <a:r>
              <a:rPr lang="sv-SE" sz="1600" b="1" dirty="0"/>
              <a:t>        PRINT #2, " _";</a:t>
            </a:r>
          </a:p>
          <a:p>
            <a:r>
              <a:rPr lang="sv-SE" sz="1600" b="1" dirty="0"/>
              <a:t>        FOR </a:t>
            </a:r>
            <a:r>
              <a:rPr lang="sv-SE" sz="1600" b="1" dirty="0" err="1"/>
              <a:t>pricelevel</a:t>
            </a:r>
            <a:r>
              <a:rPr lang="sv-SE" sz="1600" b="1" dirty="0"/>
              <a:t> = 1 TO 9</a:t>
            </a:r>
          </a:p>
          <a:p>
            <a:endParaRPr lang="sv-SE" sz="1600" b="1" dirty="0"/>
          </a:p>
          <a:p>
            <a:r>
              <a:rPr lang="sv-SE" sz="1600" b="1" dirty="0"/>
              <a:t>            PRINT #2, USING "######"; f(</a:t>
            </a:r>
            <a:r>
              <a:rPr lang="sv-SE" sz="1600" b="1" dirty="0" err="1"/>
              <a:t>tindex</a:t>
            </a:r>
            <a:r>
              <a:rPr lang="sv-SE" sz="1600" b="1" dirty="0"/>
              <a:t>, </a:t>
            </a:r>
            <a:r>
              <a:rPr lang="sv-SE" sz="1600" b="1" dirty="0" err="1"/>
              <a:t>pricelevel</a:t>
            </a:r>
            <a:r>
              <a:rPr lang="sv-SE" sz="1600" b="1" dirty="0"/>
              <a:t>, </a:t>
            </a:r>
            <a:r>
              <a:rPr lang="sv-SE" sz="1600" b="1" dirty="0" err="1"/>
              <a:t>stocklevel</a:t>
            </a:r>
            <a:r>
              <a:rPr lang="sv-SE" sz="1600" b="1" dirty="0"/>
              <a:t>);</a:t>
            </a:r>
          </a:p>
          <a:p>
            <a:r>
              <a:rPr lang="sv-SE" sz="1600" b="1" dirty="0"/>
              <a:t>        NEXT </a:t>
            </a:r>
            <a:r>
              <a:rPr lang="sv-SE" sz="1600" b="1" dirty="0" err="1"/>
              <a:t>pricelevel</a:t>
            </a:r>
            <a:endParaRPr lang="sv-SE" sz="1600" b="1" dirty="0"/>
          </a:p>
          <a:p>
            <a:r>
              <a:rPr lang="sv-SE" sz="1600" b="1" dirty="0"/>
              <a:t>        PRINT #2, ""</a:t>
            </a:r>
          </a:p>
          <a:p>
            <a:r>
              <a:rPr lang="sv-SE" sz="1600" b="1" dirty="0"/>
              <a:t>    NEXT </a:t>
            </a:r>
            <a:r>
              <a:rPr lang="sv-SE" sz="1600" b="1" dirty="0" err="1"/>
              <a:t>stocklevel</a:t>
            </a:r>
            <a:endParaRPr lang="sv-SE" sz="1600" b="1" dirty="0"/>
          </a:p>
          <a:p>
            <a:r>
              <a:rPr lang="sv-SE" sz="1600" b="1" dirty="0"/>
              <a:t>    PRINT #2, ""</a:t>
            </a:r>
          </a:p>
          <a:p>
            <a:r>
              <a:rPr lang="sv-SE" sz="1600" b="1" dirty="0"/>
              <a:t>    PRINT #2, ""</a:t>
            </a:r>
          </a:p>
          <a:p>
            <a:r>
              <a:rPr lang="sv-SE" sz="1600" b="1" dirty="0"/>
              <a:t>    REM INPUT z</a:t>
            </a:r>
          </a:p>
          <a:p>
            <a:r>
              <a:rPr lang="sv-SE" sz="1600" b="1" dirty="0"/>
              <a:t>NEXT </a:t>
            </a:r>
            <a:r>
              <a:rPr lang="sv-SE" sz="1600" b="1" dirty="0" err="1"/>
              <a:t>tindex</a:t>
            </a:r>
            <a:endParaRPr lang="sv-SE" sz="1600" b="1" dirty="0"/>
          </a:p>
        </p:txBody>
      </p:sp>
    </p:spTree>
    <p:extLst>
      <p:ext uri="{BB962C8B-B14F-4D97-AF65-F5344CB8AC3E}">
        <p14:creationId xmlns:p14="http://schemas.microsoft.com/office/powerpoint/2010/main" val="55113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33</a:t>
            </a:fld>
            <a:endParaRPr lang="sv-SE"/>
          </a:p>
        </p:txBody>
      </p:sp>
      <p:sp>
        <p:nvSpPr>
          <p:cNvPr id="3" name="Rektangel 2"/>
          <p:cNvSpPr/>
          <p:nvPr/>
        </p:nvSpPr>
        <p:spPr>
          <a:xfrm>
            <a:off x="2819400" y="1881485"/>
            <a:ext cx="6096000" cy="1569660"/>
          </a:xfrm>
          <a:prstGeom prst="rect">
            <a:avLst/>
          </a:prstGeom>
        </p:spPr>
        <p:txBody>
          <a:bodyPr>
            <a:spAutoFit/>
          </a:bodyPr>
          <a:lstStyle/>
          <a:p>
            <a:r>
              <a:rPr lang="sv-SE" sz="3200" b="1" dirty="0"/>
              <a:t>CLOSE #2</a:t>
            </a:r>
          </a:p>
          <a:p>
            <a:endParaRPr lang="sv-SE" sz="3200" b="1" dirty="0"/>
          </a:p>
          <a:p>
            <a:r>
              <a:rPr lang="sv-SE" sz="3200" b="1" dirty="0"/>
              <a:t>END</a:t>
            </a:r>
          </a:p>
        </p:txBody>
      </p:sp>
    </p:spTree>
    <p:extLst>
      <p:ext uri="{BB962C8B-B14F-4D97-AF65-F5344CB8AC3E}">
        <p14:creationId xmlns:p14="http://schemas.microsoft.com/office/powerpoint/2010/main" val="1824264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34</a:t>
            </a:fld>
            <a:endParaRPr lang="sv-SE"/>
          </a:p>
        </p:txBody>
      </p:sp>
      <p:sp>
        <p:nvSpPr>
          <p:cNvPr id="3" name="Rektangel 2"/>
          <p:cNvSpPr/>
          <p:nvPr/>
        </p:nvSpPr>
        <p:spPr>
          <a:xfrm>
            <a:off x="994410" y="250478"/>
            <a:ext cx="10595610" cy="6740307"/>
          </a:xfrm>
          <a:prstGeom prst="rect">
            <a:avLst/>
          </a:prstGeom>
        </p:spPr>
        <p:txBody>
          <a:bodyPr wrap="square">
            <a:spAutoFit/>
          </a:bodyPr>
          <a:lstStyle/>
          <a:p>
            <a:r>
              <a:rPr lang="sv-SE" dirty="0"/>
              <a:t> </a:t>
            </a:r>
            <a:r>
              <a:rPr lang="sv-SE" b="1" dirty="0">
                <a:solidFill>
                  <a:srgbClr val="FF0000"/>
                </a:solidFill>
                <a:latin typeface="DfW5 Printer" panose="00000009000000000000" pitchFamily="49" charset="2"/>
              </a:rPr>
              <a:t>CCF </a:t>
            </a:r>
            <a:r>
              <a:rPr lang="sv-SE" b="1" dirty="0" err="1">
                <a:solidFill>
                  <a:srgbClr val="FF0000"/>
                </a:solidFill>
                <a:latin typeface="DfW5 Printer" panose="00000009000000000000" pitchFamily="49" charset="2"/>
              </a:rPr>
              <a:t>harvest</a:t>
            </a:r>
            <a:r>
              <a:rPr lang="sv-SE" b="1" dirty="0">
                <a:solidFill>
                  <a:srgbClr val="FF0000"/>
                </a:solidFill>
                <a:latin typeface="DfW5 Printer" panose="00000009000000000000" pitchFamily="49" charset="2"/>
              </a:rPr>
              <a:t> </a:t>
            </a:r>
            <a:r>
              <a:rPr lang="sv-SE" b="1" dirty="0" err="1">
                <a:solidFill>
                  <a:srgbClr val="FF0000"/>
                </a:solidFill>
                <a:latin typeface="DfW5 Printer" panose="00000009000000000000" pitchFamily="49" charset="2"/>
              </a:rPr>
              <a:t>optimization</a:t>
            </a:r>
            <a:r>
              <a:rPr lang="sv-SE" b="1" dirty="0">
                <a:solidFill>
                  <a:srgbClr val="FF0000"/>
                </a:solidFill>
                <a:latin typeface="DfW5 Printer" panose="00000009000000000000" pitchFamily="49" charset="2"/>
              </a:rPr>
              <a:t> via </a:t>
            </a:r>
            <a:r>
              <a:rPr lang="sv-SE" b="1" dirty="0" err="1">
                <a:solidFill>
                  <a:srgbClr val="FF0000"/>
                </a:solidFill>
                <a:latin typeface="DfW5 Printer" panose="00000009000000000000" pitchFamily="49" charset="2"/>
              </a:rPr>
              <a:t>stochastic</a:t>
            </a:r>
            <a:r>
              <a:rPr lang="sv-SE" b="1" dirty="0">
                <a:solidFill>
                  <a:srgbClr val="FF0000"/>
                </a:solidFill>
                <a:latin typeface="DfW5 Printer" panose="00000009000000000000" pitchFamily="49" charset="2"/>
              </a:rPr>
              <a:t> </a:t>
            </a:r>
            <a:r>
              <a:rPr lang="sv-SE" b="1" dirty="0" err="1">
                <a:solidFill>
                  <a:srgbClr val="FF0000"/>
                </a:solidFill>
                <a:latin typeface="DfW5 Printer" panose="00000009000000000000" pitchFamily="49" charset="2"/>
              </a:rPr>
              <a:t>dynamic</a:t>
            </a:r>
            <a:r>
              <a:rPr lang="sv-SE" b="1" dirty="0">
                <a:solidFill>
                  <a:srgbClr val="FF0000"/>
                </a:solidFill>
                <a:latin typeface="DfW5 Printer" panose="00000009000000000000" pitchFamily="49" charset="2"/>
              </a:rPr>
              <a:t> </a:t>
            </a:r>
            <a:r>
              <a:rPr lang="sv-SE" b="1" dirty="0" err="1">
                <a:solidFill>
                  <a:srgbClr val="FF0000"/>
                </a:solidFill>
                <a:latin typeface="DfW5 Printer" panose="00000009000000000000" pitchFamily="49" charset="2"/>
              </a:rPr>
              <a:t>programming</a:t>
            </a:r>
            <a:endParaRPr lang="sv-SE" b="1" dirty="0">
              <a:solidFill>
                <a:srgbClr val="FF0000"/>
              </a:solidFill>
              <a:latin typeface="DfW5 Printer" panose="00000009000000000000" pitchFamily="49" charset="2"/>
            </a:endParaRPr>
          </a:p>
          <a:p>
            <a:r>
              <a:rPr lang="sv-SE" b="1" dirty="0">
                <a:solidFill>
                  <a:srgbClr val="FF0000"/>
                </a:solidFill>
                <a:latin typeface="DfW5 Printer" panose="00000009000000000000" pitchFamily="49" charset="2"/>
              </a:rPr>
              <a:t> Peter </a:t>
            </a:r>
            <a:r>
              <a:rPr lang="sv-SE" b="1" dirty="0" err="1">
                <a:solidFill>
                  <a:srgbClr val="FF0000"/>
                </a:solidFill>
                <a:latin typeface="DfW5 Printer" panose="00000009000000000000" pitchFamily="49" charset="2"/>
              </a:rPr>
              <a:t>Lohmander</a:t>
            </a:r>
            <a:r>
              <a:rPr lang="sv-SE" b="1" dirty="0">
                <a:solidFill>
                  <a:srgbClr val="FF0000"/>
                </a:solidFill>
                <a:latin typeface="DfW5 Printer" panose="00000009000000000000" pitchFamily="49" charset="2"/>
              </a:rPr>
              <a:t> </a:t>
            </a:r>
            <a:r>
              <a:rPr lang="sv-SE" b="1" dirty="0" err="1">
                <a:solidFill>
                  <a:srgbClr val="FF0000"/>
                </a:solidFill>
                <a:latin typeface="DfW5 Printer" panose="00000009000000000000" pitchFamily="49" charset="2"/>
              </a:rPr>
              <a:t>Example</a:t>
            </a:r>
            <a:r>
              <a:rPr lang="sv-SE" b="1" dirty="0">
                <a:solidFill>
                  <a:srgbClr val="FF0000"/>
                </a:solidFill>
                <a:latin typeface="DfW5 Printer" panose="00000009000000000000" pitchFamily="49" charset="2"/>
              </a:rPr>
              <a:t> 2 2017-11-12</a:t>
            </a:r>
          </a:p>
          <a:p>
            <a:endParaRPr lang="sv-SE" b="1" dirty="0">
              <a:latin typeface="DfW5 Printer" panose="00000009000000000000" pitchFamily="49" charset="2"/>
            </a:endParaRPr>
          </a:p>
          <a:p>
            <a:r>
              <a:rPr lang="sv-SE" b="1" dirty="0">
                <a:latin typeface="DfW5 Printer" panose="00000009000000000000" pitchFamily="49" charset="2"/>
              </a:rPr>
              <a:t>Optimal decision </a:t>
            </a:r>
            <a:r>
              <a:rPr lang="sv-SE" b="1" dirty="0" err="1">
                <a:latin typeface="DfW5 Printer" panose="00000009000000000000" pitchFamily="49" charset="2"/>
              </a:rPr>
              <a:t>tables</a:t>
            </a:r>
            <a:endParaRPr lang="sv-SE" b="1" dirty="0">
              <a:latin typeface="DfW5 Printer" panose="00000009000000000000" pitchFamily="49" charset="2"/>
            </a:endParaRPr>
          </a:p>
          <a:p>
            <a:r>
              <a:rPr lang="sv-SE" b="1" dirty="0" smtClean="0">
                <a:latin typeface="DfW5 Printer" panose="00000009000000000000" pitchFamily="49" charset="2"/>
              </a:rPr>
              <a:t> </a:t>
            </a:r>
            <a:r>
              <a:rPr lang="sv-SE" b="1" dirty="0">
                <a:solidFill>
                  <a:srgbClr val="FF0000"/>
                </a:solidFill>
                <a:latin typeface="DfW5 Printer" panose="00000009000000000000" pitchFamily="49" charset="2"/>
              </a:rPr>
              <a:t>u(.) </a:t>
            </a:r>
            <a:r>
              <a:rPr lang="sv-SE" b="1" dirty="0" err="1">
                <a:solidFill>
                  <a:srgbClr val="FF0000"/>
                </a:solidFill>
                <a:latin typeface="DfW5 Printer" panose="00000009000000000000" pitchFamily="49" charset="2"/>
              </a:rPr>
              <a:t>when</a:t>
            </a:r>
            <a:r>
              <a:rPr lang="sv-SE" b="1" dirty="0">
                <a:solidFill>
                  <a:srgbClr val="FF0000"/>
                </a:solidFill>
                <a:latin typeface="DfW5 Printer" panose="00000009000000000000" pitchFamily="49" charset="2"/>
              </a:rPr>
              <a:t> </a:t>
            </a:r>
            <a:r>
              <a:rPr lang="sv-SE" b="1" dirty="0" err="1">
                <a:solidFill>
                  <a:srgbClr val="FF0000"/>
                </a:solidFill>
                <a:latin typeface="DfW5 Printer" panose="00000009000000000000" pitchFamily="49" charset="2"/>
              </a:rPr>
              <a:t>time</a:t>
            </a:r>
            <a:r>
              <a:rPr lang="sv-SE" b="1" dirty="0">
                <a:solidFill>
                  <a:srgbClr val="FF0000"/>
                </a:solidFill>
                <a:latin typeface="DfW5 Printer" panose="00000009000000000000" pitchFamily="49" charset="2"/>
              </a:rPr>
              <a:t> =  0 </a:t>
            </a:r>
          </a:p>
          <a:p>
            <a:endParaRPr lang="sv-SE" b="1" dirty="0">
              <a:latin typeface="DfW5 Printer" panose="00000009000000000000" pitchFamily="49" charset="2"/>
            </a:endParaRPr>
          </a:p>
          <a:p>
            <a:r>
              <a:rPr lang="sv-SE" b="1" dirty="0">
                <a:latin typeface="DfW5 Printer" panose="00000009000000000000" pitchFamily="49" charset="2"/>
              </a:rPr>
              <a:t>Stock      p1    p2    p3    p4    p5    p6    p7    p8    p9   </a:t>
            </a:r>
          </a:p>
          <a:p>
            <a:r>
              <a:rPr lang="sv-SE" b="1" dirty="0">
                <a:latin typeface="DfW5 Printer" panose="00000009000000000000" pitchFamily="49" charset="2"/>
              </a:rPr>
              <a:t>-------------------------------------------------------------</a:t>
            </a:r>
          </a:p>
          <a:p>
            <a:r>
              <a:rPr lang="sv-SE" b="1" dirty="0">
                <a:latin typeface="DfW5 Printer" panose="00000009000000000000" pitchFamily="49" charset="2"/>
              </a:rPr>
              <a:t>   47 _     0     0     0     0     0     0     0    17    17</a:t>
            </a:r>
          </a:p>
          <a:p>
            <a:r>
              <a:rPr lang="sv-SE" b="1" dirty="0">
                <a:latin typeface="DfW5 Printer" panose="00000009000000000000" pitchFamily="49" charset="2"/>
              </a:rPr>
              <a:t>   72 _     0     0     0     0     0     0    25    42    42</a:t>
            </a:r>
          </a:p>
          <a:p>
            <a:r>
              <a:rPr lang="sv-SE" b="1" dirty="0">
                <a:latin typeface="DfW5 Printer" panose="00000009000000000000" pitchFamily="49" charset="2"/>
              </a:rPr>
              <a:t>  107 _     0     0     0     0     0     0    59    77    77</a:t>
            </a:r>
          </a:p>
          <a:p>
            <a:r>
              <a:rPr lang="sv-SE" b="1" dirty="0">
                <a:latin typeface="DfW5 Printer" panose="00000009000000000000" pitchFamily="49" charset="2"/>
              </a:rPr>
              <a:t>  150 _     0     0     0     0     0    43   103   120   120</a:t>
            </a:r>
          </a:p>
          <a:p>
            <a:r>
              <a:rPr lang="sv-SE" b="1" dirty="0">
                <a:latin typeface="DfW5 Printer" panose="00000009000000000000" pitchFamily="49" charset="2"/>
              </a:rPr>
              <a:t>  199 _     0     0     0     0     0    92   152   169   169</a:t>
            </a:r>
          </a:p>
          <a:p>
            <a:r>
              <a:rPr lang="sv-SE" b="1" dirty="0">
                <a:latin typeface="DfW5 Printer" panose="00000009000000000000" pitchFamily="49" charset="2"/>
              </a:rPr>
              <a:t>  248 _     0     0     0     0     0   141   201   218   218</a:t>
            </a:r>
          </a:p>
          <a:p>
            <a:r>
              <a:rPr lang="sv-SE" b="1" dirty="0">
                <a:latin typeface="DfW5 Printer" panose="00000009000000000000" pitchFamily="49" charset="2"/>
              </a:rPr>
              <a:t>  291 _     0     0     0     0     0   185   244   261   261</a:t>
            </a:r>
          </a:p>
          <a:p>
            <a:r>
              <a:rPr lang="sv-SE" b="1" dirty="0">
                <a:latin typeface="DfW5 Printer" panose="00000009000000000000" pitchFamily="49" charset="2"/>
              </a:rPr>
              <a:t>  326 _     0     0     0     0     0   220   279   296   296</a:t>
            </a:r>
          </a:p>
          <a:p>
            <a:r>
              <a:rPr lang="sv-SE" b="1" dirty="0">
                <a:latin typeface="DfW5 Printer" panose="00000009000000000000" pitchFamily="49" charset="2"/>
              </a:rPr>
              <a:t>  352 _     0     0     0     0    26   245   305   322   322</a:t>
            </a:r>
          </a:p>
          <a:p>
            <a:r>
              <a:rPr lang="sv-SE" b="1" dirty="0">
                <a:latin typeface="DfW5 Printer" panose="00000009000000000000" pitchFamily="49" charset="2"/>
              </a:rPr>
              <a:t>  369 _     0     0     0     0    43   263   322   339   339</a:t>
            </a:r>
          </a:p>
          <a:p>
            <a:r>
              <a:rPr lang="sv-SE" b="1" dirty="0">
                <a:latin typeface="DfW5 Printer" panose="00000009000000000000" pitchFamily="49" charset="2"/>
              </a:rPr>
              <a:t>  381 _     0     0     0     0    55   274   334   351   351</a:t>
            </a:r>
          </a:p>
          <a:p>
            <a:r>
              <a:rPr lang="sv-SE" b="1" dirty="0">
                <a:latin typeface="DfW5 Printer" panose="00000009000000000000" pitchFamily="49" charset="2"/>
              </a:rPr>
              <a:t>  388 _     0     0     0     0    62   282   341   358   358</a:t>
            </a:r>
          </a:p>
          <a:p>
            <a:r>
              <a:rPr lang="sv-SE" b="1" dirty="0">
                <a:latin typeface="DfW5 Printer" panose="00000009000000000000" pitchFamily="49" charset="2"/>
              </a:rPr>
              <a:t>  393 _     0     0     0     0    66   286   346   363   363</a:t>
            </a:r>
          </a:p>
          <a:p>
            <a:r>
              <a:rPr lang="sv-SE" b="1" dirty="0">
                <a:latin typeface="DfW5 Printer" panose="00000009000000000000" pitchFamily="49" charset="2"/>
              </a:rPr>
              <a:t>  396 _     0     0     0     0    69   289   348   366   366</a:t>
            </a:r>
          </a:p>
          <a:p>
            <a:r>
              <a:rPr lang="sv-SE" b="1" dirty="0">
                <a:latin typeface="DfW5 Printer" panose="00000009000000000000" pitchFamily="49" charset="2"/>
              </a:rPr>
              <a:t>  397 _     2     2     2     2    71   291   350   367   367</a:t>
            </a:r>
          </a:p>
          <a:p>
            <a:endParaRPr lang="sv-SE" dirty="0"/>
          </a:p>
        </p:txBody>
      </p:sp>
    </p:spTree>
    <p:extLst>
      <p:ext uri="{BB962C8B-B14F-4D97-AF65-F5344CB8AC3E}">
        <p14:creationId xmlns:p14="http://schemas.microsoft.com/office/powerpoint/2010/main" val="690469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35</a:t>
            </a:fld>
            <a:endParaRPr lang="sv-SE"/>
          </a:p>
        </p:txBody>
      </p:sp>
      <p:sp>
        <p:nvSpPr>
          <p:cNvPr id="3" name="Rektangel 2"/>
          <p:cNvSpPr/>
          <p:nvPr/>
        </p:nvSpPr>
        <p:spPr>
          <a:xfrm>
            <a:off x="3048000" y="751344"/>
            <a:ext cx="6096000" cy="369332"/>
          </a:xfrm>
          <a:prstGeom prst="rect">
            <a:avLst/>
          </a:prstGeom>
        </p:spPr>
        <p:txBody>
          <a:bodyPr>
            <a:spAutoFit/>
          </a:bodyPr>
          <a:lstStyle/>
          <a:p>
            <a:r>
              <a:rPr lang="en-US" dirty="0"/>
              <a:t> </a:t>
            </a:r>
          </a:p>
        </p:txBody>
      </p:sp>
      <p:sp>
        <p:nvSpPr>
          <p:cNvPr id="4" name="Rektangel 3"/>
          <p:cNvSpPr/>
          <p:nvPr/>
        </p:nvSpPr>
        <p:spPr>
          <a:xfrm>
            <a:off x="689610" y="579894"/>
            <a:ext cx="10812780" cy="5355312"/>
          </a:xfrm>
          <a:prstGeom prst="rect">
            <a:avLst/>
          </a:prstGeom>
        </p:spPr>
        <p:txBody>
          <a:bodyPr wrap="square">
            <a:spAutoFit/>
          </a:bodyPr>
          <a:lstStyle/>
          <a:p>
            <a:r>
              <a:rPr lang="en-US" dirty="0">
                <a:latin typeface="DfW5 Printer" panose="00000009000000000000" pitchFamily="49" charset="2"/>
              </a:rPr>
              <a:t> </a:t>
            </a:r>
            <a:r>
              <a:rPr lang="en-US" b="1" dirty="0">
                <a:latin typeface="DfW5 Printer" panose="00000009000000000000" pitchFamily="49" charset="2"/>
              </a:rPr>
              <a:t>u(.) when time =  10 </a:t>
            </a:r>
          </a:p>
          <a:p>
            <a:endParaRPr lang="en-US" b="1" dirty="0">
              <a:latin typeface="DfW5 Printer" panose="00000009000000000000" pitchFamily="49" charset="2"/>
            </a:endParaRPr>
          </a:p>
          <a:p>
            <a:r>
              <a:rPr lang="en-US" b="1" dirty="0">
                <a:latin typeface="DfW5 Printer" panose="00000009000000000000" pitchFamily="49" charset="2"/>
              </a:rPr>
              <a:t>Stock      p1    p2    p3    p4    p5    p6    p7    p8    p9   </a:t>
            </a:r>
          </a:p>
          <a:p>
            <a:r>
              <a:rPr lang="en-US" b="1" dirty="0">
                <a:latin typeface="DfW5 Printer" panose="00000009000000000000" pitchFamily="49" charset="2"/>
              </a:rPr>
              <a:t>-------------------------------------------------------------</a:t>
            </a:r>
          </a:p>
          <a:p>
            <a:r>
              <a:rPr lang="en-US" b="1" dirty="0">
                <a:latin typeface="DfW5 Printer" panose="00000009000000000000" pitchFamily="49" charset="2"/>
              </a:rPr>
              <a:t>   47 _     0     0     0     0     0     0     0    17    17</a:t>
            </a:r>
          </a:p>
          <a:p>
            <a:r>
              <a:rPr lang="en-US" b="1" dirty="0">
                <a:latin typeface="DfW5 Printer" panose="00000009000000000000" pitchFamily="49" charset="2"/>
              </a:rPr>
              <a:t>   72 _     0     0     0     0     0     0    25    42    42</a:t>
            </a:r>
          </a:p>
          <a:p>
            <a:r>
              <a:rPr lang="en-US" b="1" dirty="0">
                <a:latin typeface="DfW5 Printer" panose="00000009000000000000" pitchFamily="49" charset="2"/>
              </a:rPr>
              <a:t>  107 _     0     0     0     0     0     0    59    77    77</a:t>
            </a:r>
          </a:p>
          <a:p>
            <a:r>
              <a:rPr lang="en-US" b="1" dirty="0">
                <a:latin typeface="DfW5 Printer" panose="00000009000000000000" pitchFamily="49" charset="2"/>
              </a:rPr>
              <a:t>  150 _     0     0     0     0     0    43   103   120   120</a:t>
            </a:r>
          </a:p>
          <a:p>
            <a:r>
              <a:rPr lang="en-US" b="1" dirty="0">
                <a:latin typeface="DfW5 Printer" panose="00000009000000000000" pitchFamily="49" charset="2"/>
              </a:rPr>
              <a:t>  199 _     0     0     0     0     0    92   152   169   169</a:t>
            </a:r>
          </a:p>
          <a:p>
            <a:r>
              <a:rPr lang="en-US" b="1" dirty="0">
                <a:latin typeface="DfW5 Printer" panose="00000009000000000000" pitchFamily="49" charset="2"/>
              </a:rPr>
              <a:t>  248 _     0     0     0     0     0   141   201   218   218</a:t>
            </a:r>
          </a:p>
          <a:p>
            <a:r>
              <a:rPr lang="en-US" b="1" dirty="0">
                <a:latin typeface="DfW5 Printer" panose="00000009000000000000" pitchFamily="49" charset="2"/>
              </a:rPr>
              <a:t>  291 _     0     0     0     0    44   185   244   261   261</a:t>
            </a:r>
          </a:p>
          <a:p>
            <a:r>
              <a:rPr lang="en-US" b="1" dirty="0">
                <a:latin typeface="DfW5 Printer" panose="00000009000000000000" pitchFamily="49" charset="2"/>
              </a:rPr>
              <a:t>  326 _     0     0     0     0    78   220   279   296   296</a:t>
            </a:r>
          </a:p>
          <a:p>
            <a:r>
              <a:rPr lang="en-US" b="1" dirty="0">
                <a:latin typeface="DfW5 Printer" panose="00000009000000000000" pitchFamily="49" charset="2"/>
              </a:rPr>
              <a:t>  352 _     0     0     0     0   104   245   305   322   322</a:t>
            </a:r>
          </a:p>
          <a:p>
            <a:r>
              <a:rPr lang="en-US" b="1" dirty="0">
                <a:latin typeface="DfW5 Printer" panose="00000009000000000000" pitchFamily="49" charset="2"/>
              </a:rPr>
              <a:t>  369 _     0     0     0     0   121   263   322   339   339</a:t>
            </a:r>
          </a:p>
          <a:p>
            <a:r>
              <a:rPr lang="en-US" b="1" dirty="0">
                <a:latin typeface="DfW5 Printer" panose="00000009000000000000" pitchFamily="49" charset="2"/>
              </a:rPr>
              <a:t>  381 _     0     0     0     0   133   274   334   351   351</a:t>
            </a:r>
          </a:p>
          <a:p>
            <a:r>
              <a:rPr lang="en-US" b="1" dirty="0">
                <a:latin typeface="DfW5 Printer" panose="00000009000000000000" pitchFamily="49" charset="2"/>
              </a:rPr>
              <a:t>  388 _     0     0     0     0   140   282   341   358   358</a:t>
            </a:r>
          </a:p>
          <a:p>
            <a:r>
              <a:rPr lang="en-US" b="1" dirty="0">
                <a:latin typeface="DfW5 Printer" panose="00000009000000000000" pitchFamily="49" charset="2"/>
              </a:rPr>
              <a:t>  393 _     0     0     0     0   145   286   346   363   363</a:t>
            </a:r>
          </a:p>
          <a:p>
            <a:r>
              <a:rPr lang="en-US" b="1" dirty="0">
                <a:latin typeface="DfW5 Printer" panose="00000009000000000000" pitchFamily="49" charset="2"/>
              </a:rPr>
              <a:t>  396 _     0     0     0     0   148   289   348   366   366</a:t>
            </a:r>
          </a:p>
          <a:p>
            <a:r>
              <a:rPr lang="en-US" b="1" dirty="0">
                <a:latin typeface="DfW5 Printer" panose="00000009000000000000" pitchFamily="49" charset="2"/>
              </a:rPr>
              <a:t>  397 _     2     2     2     2   149   291   350   367   367</a:t>
            </a:r>
            <a:endParaRPr lang="sv-SE" b="1" dirty="0">
              <a:latin typeface="DfW5 Printer" panose="00000009000000000000" pitchFamily="49" charset="2"/>
            </a:endParaRPr>
          </a:p>
        </p:txBody>
      </p:sp>
    </p:spTree>
    <p:extLst>
      <p:ext uri="{BB962C8B-B14F-4D97-AF65-F5344CB8AC3E}">
        <p14:creationId xmlns:p14="http://schemas.microsoft.com/office/powerpoint/2010/main" val="560310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36</a:t>
            </a:fld>
            <a:endParaRPr lang="sv-SE"/>
          </a:p>
        </p:txBody>
      </p:sp>
      <p:sp>
        <p:nvSpPr>
          <p:cNvPr id="3" name="Rektangel 2"/>
          <p:cNvSpPr/>
          <p:nvPr/>
        </p:nvSpPr>
        <p:spPr>
          <a:xfrm>
            <a:off x="1154430" y="1001038"/>
            <a:ext cx="9509760" cy="5355312"/>
          </a:xfrm>
          <a:prstGeom prst="rect">
            <a:avLst/>
          </a:prstGeom>
        </p:spPr>
        <p:txBody>
          <a:bodyPr wrap="square">
            <a:spAutoFit/>
          </a:bodyPr>
          <a:lstStyle/>
          <a:p>
            <a:r>
              <a:rPr lang="en-US" dirty="0"/>
              <a:t> </a:t>
            </a:r>
            <a:r>
              <a:rPr lang="en-US" b="1" dirty="0">
                <a:latin typeface="DfW5 Printer" panose="00000009000000000000" pitchFamily="49" charset="2"/>
              </a:rPr>
              <a:t>u(.) when time =  20 </a:t>
            </a:r>
          </a:p>
          <a:p>
            <a:endParaRPr lang="en-US" b="1" dirty="0">
              <a:latin typeface="DfW5 Printer" panose="00000009000000000000" pitchFamily="49" charset="2"/>
            </a:endParaRPr>
          </a:p>
          <a:p>
            <a:r>
              <a:rPr lang="en-US" b="1" dirty="0">
                <a:latin typeface="DfW5 Printer" panose="00000009000000000000" pitchFamily="49" charset="2"/>
              </a:rPr>
              <a:t>Stock      p1    p2    p3    p4    p5    p6    p7    p8    p9   </a:t>
            </a:r>
          </a:p>
          <a:p>
            <a:r>
              <a:rPr lang="en-US" b="1" dirty="0">
                <a:latin typeface="DfW5 Printer" panose="00000009000000000000" pitchFamily="49" charset="2"/>
              </a:rPr>
              <a:t>-------------------------------------------------------------</a:t>
            </a:r>
          </a:p>
          <a:p>
            <a:r>
              <a:rPr lang="en-US" b="1" dirty="0">
                <a:latin typeface="DfW5 Printer" panose="00000009000000000000" pitchFamily="49" charset="2"/>
              </a:rPr>
              <a:t>   47 _     0     0     0     0     0     0     0    17    17</a:t>
            </a:r>
          </a:p>
          <a:p>
            <a:r>
              <a:rPr lang="en-US" b="1" dirty="0">
                <a:latin typeface="DfW5 Printer" panose="00000009000000000000" pitchFamily="49" charset="2"/>
              </a:rPr>
              <a:t>   72 _     0     0     0     0     0     0    25    42    42</a:t>
            </a:r>
          </a:p>
          <a:p>
            <a:r>
              <a:rPr lang="en-US" b="1" dirty="0">
                <a:latin typeface="DfW5 Printer" panose="00000009000000000000" pitchFamily="49" charset="2"/>
              </a:rPr>
              <a:t>  107 _     0     0     0     0     0     0    59    77    77</a:t>
            </a:r>
          </a:p>
          <a:p>
            <a:r>
              <a:rPr lang="en-US" b="1" dirty="0">
                <a:latin typeface="DfW5 Printer" panose="00000009000000000000" pitchFamily="49" charset="2"/>
              </a:rPr>
              <a:t>  150 _     0     0     0     0     0    43   103   120   120</a:t>
            </a:r>
          </a:p>
          <a:p>
            <a:r>
              <a:rPr lang="en-US" b="1" dirty="0">
                <a:latin typeface="DfW5 Printer" panose="00000009000000000000" pitchFamily="49" charset="2"/>
              </a:rPr>
              <a:t>  199 _     0     0     0     0     0    92   152   169   169</a:t>
            </a:r>
          </a:p>
          <a:p>
            <a:r>
              <a:rPr lang="en-US" b="1" dirty="0">
                <a:latin typeface="DfW5 Printer" panose="00000009000000000000" pitchFamily="49" charset="2"/>
              </a:rPr>
              <a:t>  248 _     0     0     0     0     0   141   201   218   218</a:t>
            </a:r>
          </a:p>
          <a:p>
            <a:r>
              <a:rPr lang="en-US" b="1" dirty="0">
                <a:latin typeface="DfW5 Printer" panose="00000009000000000000" pitchFamily="49" charset="2"/>
              </a:rPr>
              <a:t>  291 _     0     0     0     0    44   185   244   261   261</a:t>
            </a:r>
          </a:p>
          <a:p>
            <a:r>
              <a:rPr lang="en-US" b="1" dirty="0">
                <a:latin typeface="DfW5 Printer" panose="00000009000000000000" pitchFamily="49" charset="2"/>
              </a:rPr>
              <a:t>  326 _     0     0     0     0    78   220   279   296   296</a:t>
            </a:r>
          </a:p>
          <a:p>
            <a:r>
              <a:rPr lang="en-US" b="1" dirty="0">
                <a:latin typeface="DfW5 Printer" panose="00000009000000000000" pitchFamily="49" charset="2"/>
              </a:rPr>
              <a:t>  352 _     0     0     0     0   104   245   305   322   322</a:t>
            </a:r>
          </a:p>
          <a:p>
            <a:r>
              <a:rPr lang="en-US" b="1" dirty="0">
                <a:latin typeface="DfW5 Printer" panose="00000009000000000000" pitchFamily="49" charset="2"/>
              </a:rPr>
              <a:t>  369 _     0     0     0     0   121   263   322   339   339</a:t>
            </a:r>
          </a:p>
          <a:p>
            <a:r>
              <a:rPr lang="en-US" b="1" dirty="0">
                <a:latin typeface="DfW5 Printer" panose="00000009000000000000" pitchFamily="49" charset="2"/>
              </a:rPr>
              <a:t>  381 _     0     0     0     0   133   274   334   351   351</a:t>
            </a:r>
          </a:p>
          <a:p>
            <a:r>
              <a:rPr lang="en-US" b="1" dirty="0">
                <a:latin typeface="DfW5 Printer" panose="00000009000000000000" pitchFamily="49" charset="2"/>
              </a:rPr>
              <a:t>  388 _     0     0     0     0   140   282   341   358   358</a:t>
            </a:r>
          </a:p>
          <a:p>
            <a:r>
              <a:rPr lang="en-US" b="1" dirty="0">
                <a:latin typeface="DfW5 Printer" panose="00000009000000000000" pitchFamily="49" charset="2"/>
              </a:rPr>
              <a:t>  393 _     0     0     0     0   145   286   346   363   363</a:t>
            </a:r>
          </a:p>
          <a:p>
            <a:r>
              <a:rPr lang="en-US" b="1" dirty="0">
                <a:latin typeface="DfW5 Printer" panose="00000009000000000000" pitchFamily="49" charset="2"/>
              </a:rPr>
              <a:t>  396 _     0     0     0     0   148   289   348   366   366</a:t>
            </a:r>
          </a:p>
          <a:p>
            <a:r>
              <a:rPr lang="en-US" b="1" dirty="0">
                <a:latin typeface="DfW5 Printer" panose="00000009000000000000" pitchFamily="49" charset="2"/>
              </a:rPr>
              <a:t>  397 _     2     2     2     2   149   291   350   367   367</a:t>
            </a:r>
            <a:endParaRPr lang="sv-SE" b="1" dirty="0">
              <a:latin typeface="DfW5 Printer" panose="00000009000000000000" pitchFamily="49" charset="2"/>
            </a:endParaRPr>
          </a:p>
        </p:txBody>
      </p:sp>
    </p:spTree>
    <p:extLst>
      <p:ext uri="{BB962C8B-B14F-4D97-AF65-F5344CB8AC3E}">
        <p14:creationId xmlns:p14="http://schemas.microsoft.com/office/powerpoint/2010/main" val="2460679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37</a:t>
            </a:fld>
            <a:endParaRPr lang="sv-SE"/>
          </a:p>
        </p:txBody>
      </p:sp>
      <p:sp>
        <p:nvSpPr>
          <p:cNvPr id="3" name="Rektangel 2"/>
          <p:cNvSpPr/>
          <p:nvPr/>
        </p:nvSpPr>
        <p:spPr>
          <a:xfrm>
            <a:off x="1146810" y="911364"/>
            <a:ext cx="8835390" cy="5355312"/>
          </a:xfrm>
          <a:prstGeom prst="rect">
            <a:avLst/>
          </a:prstGeom>
        </p:spPr>
        <p:txBody>
          <a:bodyPr wrap="square">
            <a:spAutoFit/>
          </a:bodyPr>
          <a:lstStyle/>
          <a:p>
            <a:r>
              <a:rPr lang="en-US" b="1" dirty="0">
                <a:latin typeface="DfW5 Printer" panose="00000009000000000000" pitchFamily="49" charset="2"/>
              </a:rPr>
              <a:t> u(.) when time =  30 </a:t>
            </a:r>
          </a:p>
          <a:p>
            <a:endParaRPr lang="en-US" b="1" dirty="0">
              <a:latin typeface="DfW5 Printer" panose="00000009000000000000" pitchFamily="49" charset="2"/>
            </a:endParaRPr>
          </a:p>
          <a:p>
            <a:r>
              <a:rPr lang="en-US" b="1" dirty="0">
                <a:latin typeface="DfW5 Printer" panose="00000009000000000000" pitchFamily="49" charset="2"/>
              </a:rPr>
              <a:t>Stock      p1    p2    p3    p4    p5    p6    p7    p8    p9   </a:t>
            </a:r>
          </a:p>
          <a:p>
            <a:r>
              <a:rPr lang="en-US" b="1" dirty="0">
                <a:latin typeface="DfW5 Printer" panose="00000009000000000000" pitchFamily="49" charset="2"/>
              </a:rPr>
              <a:t>-------------------------------------------------------------</a:t>
            </a:r>
          </a:p>
          <a:p>
            <a:r>
              <a:rPr lang="en-US" b="1" dirty="0">
                <a:latin typeface="DfW5 Printer" panose="00000009000000000000" pitchFamily="49" charset="2"/>
              </a:rPr>
              <a:t>   47 _     0     0     0     0     0     0    17    17    17</a:t>
            </a:r>
          </a:p>
          <a:p>
            <a:r>
              <a:rPr lang="en-US" b="1" dirty="0">
                <a:latin typeface="DfW5 Printer" panose="00000009000000000000" pitchFamily="49" charset="2"/>
              </a:rPr>
              <a:t>   72 _     0     0     0     0     0     0    42    42    42</a:t>
            </a:r>
          </a:p>
          <a:p>
            <a:r>
              <a:rPr lang="en-US" b="1" dirty="0">
                <a:latin typeface="DfW5 Printer" panose="00000009000000000000" pitchFamily="49" charset="2"/>
              </a:rPr>
              <a:t>  107 _     0     0     0     0     0    34    77    77    77</a:t>
            </a:r>
          </a:p>
          <a:p>
            <a:r>
              <a:rPr lang="en-US" b="1" dirty="0">
                <a:latin typeface="DfW5 Printer" panose="00000009000000000000" pitchFamily="49" charset="2"/>
              </a:rPr>
              <a:t>  150 _     0     0     0     0     0    78   120   120   120</a:t>
            </a:r>
          </a:p>
          <a:p>
            <a:r>
              <a:rPr lang="en-US" b="1" dirty="0">
                <a:latin typeface="DfW5 Printer" panose="00000009000000000000" pitchFamily="49" charset="2"/>
              </a:rPr>
              <a:t>  199 _     0     0     0     0     0   127   169   169   169</a:t>
            </a:r>
          </a:p>
          <a:p>
            <a:r>
              <a:rPr lang="en-US" b="1" dirty="0">
                <a:latin typeface="DfW5 Printer" panose="00000009000000000000" pitchFamily="49" charset="2"/>
              </a:rPr>
              <a:t>  248 _     0     0     0     0    49   176   218   218   218</a:t>
            </a:r>
          </a:p>
          <a:p>
            <a:r>
              <a:rPr lang="en-US" b="1" dirty="0">
                <a:latin typeface="DfW5 Printer" panose="00000009000000000000" pitchFamily="49" charset="2"/>
              </a:rPr>
              <a:t>  291 _     0     0     0     0    93   219   261   261   261</a:t>
            </a:r>
          </a:p>
          <a:p>
            <a:r>
              <a:rPr lang="en-US" b="1" dirty="0">
                <a:latin typeface="DfW5 Printer" panose="00000009000000000000" pitchFamily="49" charset="2"/>
              </a:rPr>
              <a:t>  326 _     0     0     0     0   128   254   296   296   296</a:t>
            </a:r>
          </a:p>
          <a:p>
            <a:r>
              <a:rPr lang="en-US" b="1" dirty="0">
                <a:latin typeface="DfW5 Printer" panose="00000009000000000000" pitchFamily="49" charset="2"/>
              </a:rPr>
              <a:t>  352 _     0     0     0     0   153   280   322   322   322</a:t>
            </a:r>
          </a:p>
          <a:p>
            <a:r>
              <a:rPr lang="en-US" b="1" dirty="0">
                <a:latin typeface="DfW5 Printer" panose="00000009000000000000" pitchFamily="49" charset="2"/>
              </a:rPr>
              <a:t>  369 _     0     0     0     0   171   297   339   339   339</a:t>
            </a:r>
          </a:p>
          <a:p>
            <a:r>
              <a:rPr lang="en-US" b="1" dirty="0">
                <a:latin typeface="DfW5 Printer" panose="00000009000000000000" pitchFamily="49" charset="2"/>
              </a:rPr>
              <a:t>  381 _     0     0     0     0   182   309   351   351   351</a:t>
            </a:r>
          </a:p>
          <a:p>
            <a:r>
              <a:rPr lang="en-US" b="1" dirty="0">
                <a:latin typeface="DfW5 Printer" panose="00000009000000000000" pitchFamily="49" charset="2"/>
              </a:rPr>
              <a:t>  388 _     0     0     0     0   189   316   358   358   358</a:t>
            </a:r>
          </a:p>
          <a:p>
            <a:r>
              <a:rPr lang="en-US" b="1" dirty="0">
                <a:latin typeface="DfW5 Printer" panose="00000009000000000000" pitchFamily="49" charset="2"/>
              </a:rPr>
              <a:t>  393 _     0     0     0     0   194   320   363   363   363</a:t>
            </a:r>
          </a:p>
          <a:p>
            <a:r>
              <a:rPr lang="en-US" b="1" dirty="0">
                <a:latin typeface="DfW5 Printer" panose="00000009000000000000" pitchFamily="49" charset="2"/>
              </a:rPr>
              <a:t>  396 _     0     0     0     0   197   323   366   366   366</a:t>
            </a:r>
          </a:p>
          <a:p>
            <a:r>
              <a:rPr lang="en-US" b="1" dirty="0">
                <a:latin typeface="DfW5 Printer" panose="00000009000000000000" pitchFamily="49" charset="2"/>
              </a:rPr>
              <a:t>  397 _     2     2     2     2   199   325   367   367   367</a:t>
            </a:r>
            <a:endParaRPr lang="sv-SE" b="1" dirty="0">
              <a:latin typeface="DfW5 Printer" panose="00000009000000000000" pitchFamily="49" charset="2"/>
            </a:endParaRPr>
          </a:p>
        </p:txBody>
      </p:sp>
    </p:spTree>
    <p:extLst>
      <p:ext uri="{BB962C8B-B14F-4D97-AF65-F5344CB8AC3E}">
        <p14:creationId xmlns:p14="http://schemas.microsoft.com/office/powerpoint/2010/main" val="3303487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38</a:t>
            </a:fld>
            <a:endParaRPr lang="sv-SE"/>
          </a:p>
        </p:txBody>
      </p:sp>
      <p:sp>
        <p:nvSpPr>
          <p:cNvPr id="3" name="Rektangel 2"/>
          <p:cNvSpPr/>
          <p:nvPr/>
        </p:nvSpPr>
        <p:spPr>
          <a:xfrm>
            <a:off x="1291590" y="739914"/>
            <a:ext cx="9144000" cy="5355312"/>
          </a:xfrm>
          <a:prstGeom prst="rect">
            <a:avLst/>
          </a:prstGeom>
        </p:spPr>
        <p:txBody>
          <a:bodyPr wrap="square">
            <a:spAutoFit/>
          </a:bodyPr>
          <a:lstStyle/>
          <a:p>
            <a:r>
              <a:rPr lang="en-US" b="1" dirty="0">
                <a:latin typeface="DfW5 Printer" panose="00000009000000000000" pitchFamily="49" charset="2"/>
              </a:rPr>
              <a:t> u(.) when time =  40 </a:t>
            </a:r>
          </a:p>
          <a:p>
            <a:endParaRPr lang="en-US" b="1" dirty="0">
              <a:latin typeface="DfW5 Printer" panose="00000009000000000000" pitchFamily="49" charset="2"/>
            </a:endParaRPr>
          </a:p>
          <a:p>
            <a:r>
              <a:rPr lang="en-US" b="1" dirty="0">
                <a:latin typeface="DfW5 Printer" panose="00000009000000000000" pitchFamily="49" charset="2"/>
              </a:rPr>
              <a:t>Stock      p1    p2    p3    p4    p5    p6    p7    p8    p9   </a:t>
            </a:r>
          </a:p>
          <a:p>
            <a:r>
              <a:rPr lang="en-US" b="1" dirty="0">
                <a:latin typeface="DfW5 Printer" panose="00000009000000000000" pitchFamily="49" charset="2"/>
              </a:rPr>
              <a:t>-------------------------------------------------------------</a:t>
            </a:r>
          </a:p>
          <a:p>
            <a:r>
              <a:rPr lang="en-US" b="1" dirty="0">
                <a:latin typeface="DfW5 Printer" panose="00000009000000000000" pitchFamily="49" charset="2"/>
              </a:rPr>
              <a:t>   47 _     0     0     0     0     0    17    17    17    17</a:t>
            </a:r>
          </a:p>
          <a:p>
            <a:r>
              <a:rPr lang="en-US" b="1" dirty="0">
                <a:latin typeface="DfW5 Printer" panose="00000009000000000000" pitchFamily="49" charset="2"/>
              </a:rPr>
              <a:t>   72 _     0     0     0     0     0    42    42    42    42</a:t>
            </a:r>
          </a:p>
          <a:p>
            <a:r>
              <a:rPr lang="en-US" b="1" dirty="0">
                <a:latin typeface="DfW5 Printer" panose="00000009000000000000" pitchFamily="49" charset="2"/>
              </a:rPr>
              <a:t>  107 _     0     0     0     0     0    77    77    77    77</a:t>
            </a:r>
          </a:p>
          <a:p>
            <a:r>
              <a:rPr lang="en-US" b="1" dirty="0">
                <a:latin typeface="DfW5 Printer" panose="00000009000000000000" pitchFamily="49" charset="2"/>
              </a:rPr>
              <a:t>  150 _     0     0     0     0    43   120   120   120   120</a:t>
            </a:r>
          </a:p>
          <a:p>
            <a:r>
              <a:rPr lang="en-US" b="1" dirty="0">
                <a:latin typeface="DfW5 Printer" panose="00000009000000000000" pitchFamily="49" charset="2"/>
              </a:rPr>
              <a:t>  199 _     0     0     0     0    92   169   169   169   169</a:t>
            </a:r>
          </a:p>
          <a:p>
            <a:r>
              <a:rPr lang="en-US" b="1" dirty="0">
                <a:latin typeface="DfW5 Printer" panose="00000009000000000000" pitchFamily="49" charset="2"/>
              </a:rPr>
              <a:t>  248 _     0     0     0     0   141   218   218   218   218</a:t>
            </a:r>
          </a:p>
          <a:p>
            <a:r>
              <a:rPr lang="en-US" b="1" dirty="0">
                <a:latin typeface="DfW5 Printer" panose="00000009000000000000" pitchFamily="49" charset="2"/>
              </a:rPr>
              <a:t>  291 _     0     0     0     0   185   261   261   261   261</a:t>
            </a:r>
          </a:p>
          <a:p>
            <a:r>
              <a:rPr lang="en-US" b="1" dirty="0">
                <a:latin typeface="DfW5 Printer" panose="00000009000000000000" pitchFamily="49" charset="2"/>
              </a:rPr>
              <a:t>  326 _     0     0     0     0   220   296   296   296   296</a:t>
            </a:r>
          </a:p>
          <a:p>
            <a:r>
              <a:rPr lang="en-US" b="1" dirty="0">
                <a:latin typeface="DfW5 Printer" panose="00000009000000000000" pitchFamily="49" charset="2"/>
              </a:rPr>
              <a:t>  352 _     0     0     0     0   245   322   322   322   322</a:t>
            </a:r>
          </a:p>
          <a:p>
            <a:r>
              <a:rPr lang="en-US" b="1" dirty="0">
                <a:latin typeface="DfW5 Printer" panose="00000009000000000000" pitchFamily="49" charset="2"/>
              </a:rPr>
              <a:t>  369 _     0     0     0     0   263   339   339   339   339</a:t>
            </a:r>
          </a:p>
          <a:p>
            <a:r>
              <a:rPr lang="en-US" b="1" dirty="0">
                <a:latin typeface="DfW5 Printer" panose="00000009000000000000" pitchFamily="49" charset="2"/>
              </a:rPr>
              <a:t>  381 _     0     0     0     0   274   351   351   351   351</a:t>
            </a:r>
          </a:p>
          <a:p>
            <a:r>
              <a:rPr lang="en-US" b="1" dirty="0">
                <a:latin typeface="DfW5 Printer" panose="00000009000000000000" pitchFamily="49" charset="2"/>
              </a:rPr>
              <a:t>  388 _     0     0     0     7   282   358   358   358   358</a:t>
            </a:r>
          </a:p>
          <a:p>
            <a:r>
              <a:rPr lang="en-US" b="1" dirty="0">
                <a:latin typeface="DfW5 Printer" panose="00000009000000000000" pitchFamily="49" charset="2"/>
              </a:rPr>
              <a:t>  393 _     0     0     0    12   286   363   363   363   363</a:t>
            </a:r>
          </a:p>
          <a:p>
            <a:r>
              <a:rPr lang="en-US" b="1" dirty="0">
                <a:latin typeface="DfW5 Printer" panose="00000009000000000000" pitchFamily="49" charset="2"/>
              </a:rPr>
              <a:t>  396 _     0     0     0    15   289   366   366   366   366</a:t>
            </a:r>
          </a:p>
          <a:p>
            <a:r>
              <a:rPr lang="en-US" b="1" dirty="0">
                <a:latin typeface="DfW5 Printer" panose="00000009000000000000" pitchFamily="49" charset="2"/>
              </a:rPr>
              <a:t>  397 _     2     2     2    16   291   367   367   367   367</a:t>
            </a:r>
            <a:endParaRPr lang="sv-SE" b="1" dirty="0">
              <a:latin typeface="DfW5 Printer" panose="00000009000000000000" pitchFamily="49" charset="2"/>
            </a:endParaRPr>
          </a:p>
        </p:txBody>
      </p:sp>
    </p:spTree>
    <p:extLst>
      <p:ext uri="{BB962C8B-B14F-4D97-AF65-F5344CB8AC3E}">
        <p14:creationId xmlns:p14="http://schemas.microsoft.com/office/powerpoint/2010/main" val="2037587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39</a:t>
            </a:fld>
            <a:endParaRPr lang="sv-SE"/>
          </a:p>
        </p:txBody>
      </p:sp>
      <p:sp>
        <p:nvSpPr>
          <p:cNvPr id="3" name="Rektangel 2"/>
          <p:cNvSpPr/>
          <p:nvPr/>
        </p:nvSpPr>
        <p:spPr>
          <a:xfrm>
            <a:off x="1554480" y="1001038"/>
            <a:ext cx="8949690" cy="5355312"/>
          </a:xfrm>
          <a:prstGeom prst="rect">
            <a:avLst/>
          </a:prstGeom>
        </p:spPr>
        <p:txBody>
          <a:bodyPr wrap="square">
            <a:spAutoFit/>
          </a:bodyPr>
          <a:lstStyle/>
          <a:p>
            <a:r>
              <a:rPr lang="en-US" b="1" dirty="0">
                <a:latin typeface="DfW5 Printer" panose="00000009000000000000" pitchFamily="49" charset="2"/>
              </a:rPr>
              <a:t>u(.) when time =  50 </a:t>
            </a:r>
          </a:p>
          <a:p>
            <a:endParaRPr lang="en-US" b="1" dirty="0">
              <a:latin typeface="DfW5 Printer" panose="00000009000000000000" pitchFamily="49" charset="2"/>
            </a:endParaRPr>
          </a:p>
          <a:p>
            <a:r>
              <a:rPr lang="en-US" b="1" dirty="0">
                <a:latin typeface="DfW5 Printer" panose="00000009000000000000" pitchFamily="49" charset="2"/>
              </a:rPr>
              <a:t>Stock      p1    p2    p3    p4    p5    p6    p7    p8    p9   </a:t>
            </a:r>
          </a:p>
          <a:p>
            <a:r>
              <a:rPr lang="en-US" b="1" dirty="0">
                <a:latin typeface="DfW5 Printer" panose="00000009000000000000" pitchFamily="49" charset="2"/>
              </a:rPr>
              <a:t>-------------------------------------------------------------</a:t>
            </a:r>
          </a:p>
          <a:p>
            <a:r>
              <a:rPr lang="en-US" b="1" dirty="0">
                <a:latin typeface="DfW5 Printer" panose="00000009000000000000" pitchFamily="49" charset="2"/>
              </a:rPr>
              <a:t>   47 _     0     0    47    47    47    47    47    47    47</a:t>
            </a:r>
          </a:p>
          <a:p>
            <a:r>
              <a:rPr lang="en-US" b="1" dirty="0">
                <a:latin typeface="DfW5 Printer" panose="00000009000000000000" pitchFamily="49" charset="2"/>
              </a:rPr>
              <a:t>   72 _     0     0    72    72    72    72    72    72    72</a:t>
            </a:r>
          </a:p>
          <a:p>
            <a:r>
              <a:rPr lang="en-US" b="1" dirty="0">
                <a:latin typeface="DfW5 Printer" panose="00000009000000000000" pitchFamily="49" charset="2"/>
              </a:rPr>
              <a:t>  107 _     0     0   107   107   107   107   107   107   107</a:t>
            </a:r>
          </a:p>
          <a:p>
            <a:r>
              <a:rPr lang="en-US" b="1" dirty="0">
                <a:latin typeface="DfW5 Printer" panose="00000009000000000000" pitchFamily="49" charset="2"/>
              </a:rPr>
              <a:t>  150 _     0     0   150   150   150   150   150   150   150</a:t>
            </a:r>
          </a:p>
          <a:p>
            <a:r>
              <a:rPr lang="en-US" b="1" dirty="0">
                <a:latin typeface="DfW5 Printer" panose="00000009000000000000" pitchFamily="49" charset="2"/>
              </a:rPr>
              <a:t>  199 _     0     0   199   199   199   199   199   199   199</a:t>
            </a:r>
          </a:p>
          <a:p>
            <a:r>
              <a:rPr lang="en-US" b="1" dirty="0">
                <a:latin typeface="DfW5 Printer" panose="00000009000000000000" pitchFamily="49" charset="2"/>
              </a:rPr>
              <a:t>  248 _     0     0   248   248   248   248   248   248   248</a:t>
            </a:r>
          </a:p>
          <a:p>
            <a:r>
              <a:rPr lang="en-US" b="1" dirty="0">
                <a:latin typeface="DfW5 Printer" panose="00000009000000000000" pitchFamily="49" charset="2"/>
              </a:rPr>
              <a:t>  291 _     0     0   291   291   291   291   291   291   291</a:t>
            </a:r>
          </a:p>
          <a:p>
            <a:r>
              <a:rPr lang="en-US" b="1" dirty="0">
                <a:latin typeface="DfW5 Printer" panose="00000009000000000000" pitchFamily="49" charset="2"/>
              </a:rPr>
              <a:t>  326 _     0     0   326   326   326   326   326   326   326</a:t>
            </a:r>
          </a:p>
          <a:p>
            <a:r>
              <a:rPr lang="en-US" b="1" dirty="0">
                <a:latin typeface="DfW5 Printer" panose="00000009000000000000" pitchFamily="49" charset="2"/>
              </a:rPr>
              <a:t>  352 _     0     0   352   352   352   352   352   352   352</a:t>
            </a:r>
          </a:p>
          <a:p>
            <a:r>
              <a:rPr lang="en-US" b="1" dirty="0">
                <a:latin typeface="DfW5 Printer" panose="00000009000000000000" pitchFamily="49" charset="2"/>
              </a:rPr>
              <a:t>  369 _     0     0   369   369   369   369   369   369   369</a:t>
            </a:r>
          </a:p>
          <a:p>
            <a:r>
              <a:rPr lang="en-US" b="1" dirty="0">
                <a:latin typeface="DfW5 Printer" panose="00000009000000000000" pitchFamily="49" charset="2"/>
              </a:rPr>
              <a:t>  381 _     0     0   381   381   381   381   381   381   381</a:t>
            </a:r>
          </a:p>
          <a:p>
            <a:r>
              <a:rPr lang="en-US" b="1" dirty="0">
                <a:latin typeface="DfW5 Printer" panose="00000009000000000000" pitchFamily="49" charset="2"/>
              </a:rPr>
              <a:t>  388 _     0     0   388   388   388   388   388   388   388</a:t>
            </a:r>
          </a:p>
          <a:p>
            <a:r>
              <a:rPr lang="en-US" b="1" dirty="0">
                <a:latin typeface="DfW5 Printer" panose="00000009000000000000" pitchFamily="49" charset="2"/>
              </a:rPr>
              <a:t>  393 _     0     0   393   393   393   393   393   393   393</a:t>
            </a:r>
          </a:p>
          <a:p>
            <a:r>
              <a:rPr lang="en-US" b="1" dirty="0">
                <a:latin typeface="DfW5 Printer" panose="00000009000000000000" pitchFamily="49" charset="2"/>
              </a:rPr>
              <a:t>  396 _     0     0   396   396   396   396   396   396   396</a:t>
            </a:r>
          </a:p>
          <a:p>
            <a:r>
              <a:rPr lang="en-US" b="1" dirty="0">
                <a:latin typeface="DfW5 Printer" panose="00000009000000000000" pitchFamily="49" charset="2"/>
              </a:rPr>
              <a:t>  397 _     0     0   397   397   397   397   397   397   397</a:t>
            </a:r>
            <a:endParaRPr lang="sv-SE" b="1" dirty="0">
              <a:latin typeface="DfW5 Printer" panose="00000009000000000000" pitchFamily="49" charset="2"/>
            </a:endParaRPr>
          </a:p>
        </p:txBody>
      </p:sp>
    </p:spTree>
    <p:extLst>
      <p:ext uri="{BB962C8B-B14F-4D97-AF65-F5344CB8AC3E}">
        <p14:creationId xmlns:p14="http://schemas.microsoft.com/office/powerpoint/2010/main" val="60066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a:t>
            </a:fld>
            <a:endParaRPr lang="sv-SE"/>
          </a:p>
        </p:txBody>
      </p:sp>
      <p:sp>
        <p:nvSpPr>
          <p:cNvPr id="3" name="textruta 2"/>
          <p:cNvSpPr txBox="1"/>
          <p:nvPr/>
        </p:nvSpPr>
        <p:spPr>
          <a:xfrm>
            <a:off x="1785257" y="1358537"/>
            <a:ext cx="6408999" cy="923330"/>
          </a:xfrm>
          <a:prstGeom prst="rect">
            <a:avLst/>
          </a:prstGeom>
          <a:noFill/>
        </p:spPr>
        <p:txBody>
          <a:bodyPr wrap="none" rtlCol="0">
            <a:spAutoFit/>
          </a:bodyPr>
          <a:lstStyle/>
          <a:p>
            <a:r>
              <a:rPr lang="sv-SE" b="1" u="sng" dirty="0" smtClean="0">
                <a:solidFill>
                  <a:srgbClr val="FF0000"/>
                </a:solidFill>
              </a:rPr>
              <a:t>Workshop </a:t>
            </a:r>
            <a:r>
              <a:rPr lang="sv-SE" b="1" u="sng" dirty="0" err="1" smtClean="0">
                <a:solidFill>
                  <a:srgbClr val="FF0000"/>
                </a:solidFill>
              </a:rPr>
              <a:t>references</a:t>
            </a:r>
            <a:r>
              <a:rPr lang="sv-SE" b="1" u="sng" dirty="0" smtClean="0">
                <a:solidFill>
                  <a:srgbClr val="FF0000"/>
                </a:solidFill>
              </a:rPr>
              <a:t> </a:t>
            </a:r>
            <a:r>
              <a:rPr lang="sv-SE" b="1" u="sng" dirty="0" err="1" smtClean="0">
                <a:solidFill>
                  <a:srgbClr val="FF0000"/>
                </a:solidFill>
              </a:rPr>
              <a:t>of</a:t>
            </a:r>
            <a:r>
              <a:rPr lang="sv-SE" b="1" u="sng" dirty="0" smtClean="0">
                <a:solidFill>
                  <a:srgbClr val="FF0000"/>
                </a:solidFill>
              </a:rPr>
              <a:t> </a:t>
            </a:r>
            <a:r>
              <a:rPr lang="sv-SE" b="1" u="sng" dirty="0" err="1" smtClean="0">
                <a:solidFill>
                  <a:srgbClr val="FF0000"/>
                </a:solidFill>
              </a:rPr>
              <a:t>particular</a:t>
            </a:r>
            <a:r>
              <a:rPr lang="sv-SE" b="1" u="sng" dirty="0" smtClean="0">
                <a:solidFill>
                  <a:srgbClr val="FF0000"/>
                </a:solidFill>
              </a:rPr>
              <a:t> </a:t>
            </a:r>
            <a:r>
              <a:rPr lang="sv-SE" b="1" u="sng" dirty="0" err="1" smtClean="0">
                <a:solidFill>
                  <a:srgbClr val="FF0000"/>
                </a:solidFill>
              </a:rPr>
              <a:t>relevance</a:t>
            </a:r>
            <a:r>
              <a:rPr lang="sv-SE" b="1" u="sng" dirty="0" smtClean="0">
                <a:solidFill>
                  <a:srgbClr val="FF0000"/>
                </a:solidFill>
              </a:rPr>
              <a:t> to </a:t>
            </a:r>
            <a:r>
              <a:rPr lang="sv-SE" b="1" u="sng" dirty="0" err="1" smtClean="0">
                <a:solidFill>
                  <a:srgbClr val="FF0000"/>
                </a:solidFill>
              </a:rPr>
              <a:t>this</a:t>
            </a:r>
            <a:r>
              <a:rPr lang="sv-SE" b="1" u="sng" dirty="0" smtClean="0">
                <a:solidFill>
                  <a:srgbClr val="FF0000"/>
                </a:solidFill>
              </a:rPr>
              <a:t> presentation:</a:t>
            </a:r>
          </a:p>
          <a:p>
            <a:endParaRPr lang="sv-SE" b="1" u="sng" dirty="0">
              <a:solidFill>
                <a:srgbClr val="FF0000"/>
              </a:solidFill>
            </a:endParaRPr>
          </a:p>
          <a:p>
            <a:r>
              <a:rPr lang="sv-SE" b="1" dirty="0" smtClean="0"/>
              <a:t>1,3,5,6,12,17,18,22,25,27,29</a:t>
            </a:r>
            <a:endParaRPr lang="sv-SE" b="1" dirty="0"/>
          </a:p>
        </p:txBody>
      </p:sp>
    </p:spTree>
    <p:extLst>
      <p:ext uri="{BB962C8B-B14F-4D97-AF65-F5344CB8AC3E}">
        <p14:creationId xmlns:p14="http://schemas.microsoft.com/office/powerpoint/2010/main" val="2653730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40</a:t>
            </a:fld>
            <a:endParaRPr lang="sv-SE"/>
          </a:p>
        </p:txBody>
      </p:sp>
      <p:sp>
        <p:nvSpPr>
          <p:cNvPr id="3" name="Rektangel 2"/>
          <p:cNvSpPr/>
          <p:nvPr/>
        </p:nvSpPr>
        <p:spPr>
          <a:xfrm>
            <a:off x="1040130" y="352603"/>
            <a:ext cx="9144000" cy="6186309"/>
          </a:xfrm>
          <a:prstGeom prst="rect">
            <a:avLst/>
          </a:prstGeom>
        </p:spPr>
        <p:txBody>
          <a:bodyPr wrap="square">
            <a:spAutoFit/>
          </a:bodyPr>
          <a:lstStyle/>
          <a:p>
            <a:r>
              <a:rPr lang="en-US" b="1" dirty="0">
                <a:latin typeface="DfW5 Printer" panose="00000009000000000000" pitchFamily="49" charset="2"/>
              </a:rPr>
              <a:t>Optimal result tables</a:t>
            </a:r>
          </a:p>
          <a:p>
            <a:endParaRPr lang="en-US" b="1" dirty="0">
              <a:latin typeface="DfW5 Printer" panose="00000009000000000000" pitchFamily="49" charset="2"/>
            </a:endParaRPr>
          </a:p>
          <a:p>
            <a:endParaRPr lang="en-US" b="1" dirty="0">
              <a:latin typeface="DfW5 Printer" panose="00000009000000000000" pitchFamily="49" charset="2"/>
            </a:endParaRPr>
          </a:p>
          <a:p>
            <a:r>
              <a:rPr lang="en-US" b="1" dirty="0">
                <a:latin typeface="DfW5 Printer" panose="00000009000000000000" pitchFamily="49" charset="2"/>
              </a:rPr>
              <a:t> f(.) when time =  0 </a:t>
            </a:r>
          </a:p>
          <a:p>
            <a:endParaRPr lang="en-US" b="1" dirty="0">
              <a:latin typeface="DfW5 Printer" panose="00000009000000000000" pitchFamily="49" charset="2"/>
            </a:endParaRPr>
          </a:p>
          <a:p>
            <a:r>
              <a:rPr lang="en-US" b="1" dirty="0">
                <a:latin typeface="DfW5 Printer" panose="00000009000000000000" pitchFamily="49" charset="2"/>
              </a:rPr>
              <a:t>Stock      p1    p2    p3    p4    p5    p6    p7    p8    p9   </a:t>
            </a:r>
          </a:p>
          <a:p>
            <a:r>
              <a:rPr lang="en-US" b="1" dirty="0">
                <a:latin typeface="DfW5 Printer" panose="00000009000000000000" pitchFamily="49" charset="2"/>
              </a:rPr>
              <a:t>-------------------------------------------------------------</a:t>
            </a:r>
          </a:p>
          <a:p>
            <a:r>
              <a:rPr lang="en-US" b="1" dirty="0">
                <a:latin typeface="DfW5 Printer" panose="00000009000000000000" pitchFamily="49" charset="2"/>
              </a:rPr>
              <a:t>   47 _  1988  1988  1988  1988  1988  1988  1988  2075  2247</a:t>
            </a:r>
          </a:p>
          <a:p>
            <a:r>
              <a:rPr lang="en-US" b="1" dirty="0">
                <a:latin typeface="DfW5 Printer" panose="00000009000000000000" pitchFamily="49" charset="2"/>
              </a:rPr>
              <a:t>   72 _  2705  2705  2705  2705  2705  2705  2741  3078  3500</a:t>
            </a:r>
          </a:p>
          <a:p>
            <a:r>
              <a:rPr lang="en-US" b="1" dirty="0">
                <a:latin typeface="DfW5 Printer" panose="00000009000000000000" pitchFamily="49" charset="2"/>
              </a:rPr>
              <a:t>  107 _  3505  3505  3505  3505  3505  3505  3772  4453  5219</a:t>
            </a:r>
          </a:p>
          <a:p>
            <a:r>
              <a:rPr lang="en-US" b="1" dirty="0">
                <a:latin typeface="DfW5 Printer" panose="00000009000000000000" pitchFamily="49" charset="2"/>
              </a:rPr>
              <a:t>  150 _  4330  4330  4330  4330  4330  4370  5069  6183  7381</a:t>
            </a:r>
          </a:p>
          <a:p>
            <a:r>
              <a:rPr lang="en-US" b="1" dirty="0">
                <a:latin typeface="DfW5 Printer" panose="00000009000000000000" pitchFamily="49" charset="2"/>
              </a:rPr>
              <a:t>  199 _  5101  5101  5101  5101  5101  5349  6536  8139  9827</a:t>
            </a:r>
          </a:p>
          <a:p>
            <a:r>
              <a:rPr lang="en-US" b="1" dirty="0">
                <a:latin typeface="DfW5 Printer" panose="00000009000000000000" pitchFamily="49" charset="2"/>
              </a:rPr>
              <a:t>  248 _  5751  5751  5751  5751  5751  6330  8008 10101 12280</a:t>
            </a:r>
          </a:p>
          <a:p>
            <a:r>
              <a:rPr lang="en-US" b="1" dirty="0">
                <a:latin typeface="DfW5 Printer" panose="00000009000000000000" pitchFamily="49" charset="2"/>
              </a:rPr>
              <a:t>  291 _  6257  6257  6257  6257  6257  7202  9317 11847 14461</a:t>
            </a:r>
          </a:p>
          <a:p>
            <a:r>
              <a:rPr lang="en-US" b="1" dirty="0">
                <a:latin typeface="DfW5 Printer" panose="00000009000000000000" pitchFamily="49" charset="2"/>
              </a:rPr>
              <a:t>  326 _  6621  6621  6621  6621  6621  7899 10362 13240 16203</a:t>
            </a:r>
          </a:p>
          <a:p>
            <a:r>
              <a:rPr lang="en-US" b="1" dirty="0">
                <a:latin typeface="DfW5 Printer" panose="00000009000000000000" pitchFamily="49" charset="2"/>
              </a:rPr>
              <a:t>  352 _  6869  6869  6869  6869  6876  8409 11127 14260 17478</a:t>
            </a:r>
          </a:p>
          <a:p>
            <a:r>
              <a:rPr lang="en-US" b="1" dirty="0">
                <a:latin typeface="DfW5 Printer" panose="00000009000000000000" pitchFamily="49" charset="2"/>
              </a:rPr>
              <a:t>  369 _  7030  7030  7030  7030  7051  8759 11653 14961 18354</a:t>
            </a:r>
          </a:p>
          <a:p>
            <a:r>
              <a:rPr lang="en-US" b="1" dirty="0">
                <a:latin typeface="DfW5 Printer" panose="00000009000000000000" pitchFamily="49" charset="2"/>
              </a:rPr>
              <a:t>  381 _  7132  7132  7132  7132  7166  8989 11998 15421 18929</a:t>
            </a:r>
          </a:p>
          <a:p>
            <a:r>
              <a:rPr lang="en-US" b="1" dirty="0">
                <a:latin typeface="DfW5 Printer" panose="00000009000000000000" pitchFamily="49" charset="2"/>
              </a:rPr>
              <a:t>  388 _  7196  7196  7196  7196  7239  9136 12217 15714 19295</a:t>
            </a:r>
          </a:p>
          <a:p>
            <a:r>
              <a:rPr lang="en-US" b="1" dirty="0">
                <a:latin typeface="DfW5 Printer" panose="00000009000000000000" pitchFamily="49" charset="2"/>
              </a:rPr>
              <a:t>  393 _  7233  7233  7233  7233  7285  9228 12355 15897 19524</a:t>
            </a:r>
          </a:p>
          <a:p>
            <a:r>
              <a:rPr lang="en-US" b="1" dirty="0">
                <a:latin typeface="DfW5 Printer" panose="00000009000000000000" pitchFamily="49" charset="2"/>
              </a:rPr>
              <a:t>  396 _  7250  7250  7250  7250  7314  9284 12440 16010 19666</a:t>
            </a:r>
          </a:p>
          <a:p>
            <a:r>
              <a:rPr lang="en-US" b="1" dirty="0">
                <a:latin typeface="DfW5 Printer" panose="00000009000000000000" pitchFamily="49" charset="2"/>
              </a:rPr>
              <a:t>  397 _  7198  7215  7233  7250  7331  9319 12492 16080 19753</a:t>
            </a:r>
            <a:endParaRPr lang="sv-SE" b="1" dirty="0">
              <a:latin typeface="DfW5 Printer" panose="00000009000000000000" pitchFamily="49" charset="2"/>
            </a:endParaRPr>
          </a:p>
        </p:txBody>
      </p:sp>
    </p:spTree>
    <p:extLst>
      <p:ext uri="{BB962C8B-B14F-4D97-AF65-F5344CB8AC3E}">
        <p14:creationId xmlns:p14="http://schemas.microsoft.com/office/powerpoint/2010/main" val="1373684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41</a:t>
            </a:fld>
            <a:endParaRPr lang="sv-SE"/>
          </a:p>
        </p:txBody>
      </p:sp>
      <p:sp>
        <p:nvSpPr>
          <p:cNvPr id="3" name="Rektangel 2"/>
          <p:cNvSpPr/>
          <p:nvPr/>
        </p:nvSpPr>
        <p:spPr>
          <a:xfrm>
            <a:off x="1371600" y="774204"/>
            <a:ext cx="10195560" cy="5355312"/>
          </a:xfrm>
          <a:prstGeom prst="rect">
            <a:avLst/>
          </a:prstGeom>
        </p:spPr>
        <p:txBody>
          <a:bodyPr wrap="square">
            <a:spAutoFit/>
          </a:bodyPr>
          <a:lstStyle/>
          <a:p>
            <a:r>
              <a:rPr lang="en-US" b="1" dirty="0">
                <a:latin typeface="DfW5 Printer" panose="00000009000000000000" pitchFamily="49" charset="2"/>
              </a:rPr>
              <a:t> f(.) when time =  10 </a:t>
            </a:r>
          </a:p>
          <a:p>
            <a:endParaRPr lang="en-US" b="1" dirty="0">
              <a:latin typeface="DfW5 Printer" panose="00000009000000000000" pitchFamily="49" charset="2"/>
            </a:endParaRPr>
          </a:p>
          <a:p>
            <a:r>
              <a:rPr lang="en-US" b="1" dirty="0">
                <a:latin typeface="DfW5 Printer" panose="00000009000000000000" pitchFamily="49" charset="2"/>
              </a:rPr>
              <a:t>Stock      p1    p2    p3    p4    p5    p6    p7    p8    p9   </a:t>
            </a:r>
          </a:p>
          <a:p>
            <a:r>
              <a:rPr lang="en-US" b="1" dirty="0">
                <a:latin typeface="DfW5 Printer" panose="00000009000000000000" pitchFamily="49" charset="2"/>
              </a:rPr>
              <a:t>-------------------------------------------------------------</a:t>
            </a:r>
          </a:p>
          <a:p>
            <a:r>
              <a:rPr lang="en-US" b="1" dirty="0">
                <a:latin typeface="DfW5 Printer" panose="00000009000000000000" pitchFamily="49" charset="2"/>
              </a:rPr>
              <a:t>   47 _  1426  1426  1426  1426  1426  1426  1426  1509  1636</a:t>
            </a:r>
          </a:p>
          <a:p>
            <a:r>
              <a:rPr lang="en-US" b="1" dirty="0">
                <a:latin typeface="DfW5 Printer" panose="00000009000000000000" pitchFamily="49" charset="2"/>
              </a:rPr>
              <a:t>   72 _  1993  1993  1993  1993  1993  1993  2039  2308  2621</a:t>
            </a:r>
          </a:p>
          <a:p>
            <a:r>
              <a:rPr lang="en-US" b="1" dirty="0">
                <a:latin typeface="DfW5 Printer" panose="00000009000000000000" pitchFamily="49" charset="2"/>
              </a:rPr>
              <a:t>  107 _  2637  2637  2637  2637  2637  2637  2880  3403  3970</a:t>
            </a:r>
          </a:p>
          <a:p>
            <a:r>
              <a:rPr lang="en-US" b="1" dirty="0">
                <a:latin typeface="DfW5 Printer" panose="00000009000000000000" pitchFamily="49" charset="2"/>
              </a:rPr>
              <a:t>  150 _  3306  3306  3306  3306  3306  3374  3937  4780  5668</a:t>
            </a:r>
          </a:p>
          <a:p>
            <a:r>
              <a:rPr lang="en-US" b="1" dirty="0">
                <a:latin typeface="DfW5 Printer" panose="00000009000000000000" pitchFamily="49" charset="2"/>
              </a:rPr>
              <a:t>  199 _  3933  3933  3933  3933  3933  4207  5133  6338  7589</a:t>
            </a:r>
          </a:p>
          <a:p>
            <a:r>
              <a:rPr lang="en-US" b="1" dirty="0">
                <a:latin typeface="DfW5 Printer" panose="00000009000000000000" pitchFamily="49" charset="2"/>
              </a:rPr>
              <a:t>  248 _  4471  4471  4471  4471  4471  5043  6332  7901  9515</a:t>
            </a:r>
          </a:p>
          <a:p>
            <a:r>
              <a:rPr lang="en-US" b="1" dirty="0">
                <a:latin typeface="DfW5 Printer" panose="00000009000000000000" pitchFamily="49" charset="2"/>
              </a:rPr>
              <a:t>  291 _  4890  4890  4890  4890  4891  5786  7398  9291 11228</a:t>
            </a:r>
          </a:p>
          <a:p>
            <a:r>
              <a:rPr lang="en-US" b="1" dirty="0">
                <a:latin typeface="DfW5 Printer" panose="00000009000000000000" pitchFamily="49" charset="2"/>
              </a:rPr>
              <a:t>  326 _  5192  5192  5192  5192  5226  6380  8250 10401 12596</a:t>
            </a:r>
          </a:p>
          <a:p>
            <a:r>
              <a:rPr lang="en-US" b="1" dirty="0">
                <a:latin typeface="DfW5 Printer" panose="00000009000000000000" pitchFamily="49" charset="2"/>
              </a:rPr>
              <a:t>  352 _  5397  5397  5397  5397  5472  6814  8874 11213 13597</a:t>
            </a:r>
          </a:p>
          <a:p>
            <a:r>
              <a:rPr lang="en-US" b="1" dirty="0">
                <a:latin typeface="DfW5 Printer" panose="00000009000000000000" pitchFamily="49" charset="2"/>
              </a:rPr>
              <a:t>  369 _  5531  5531  5531  5531  5641  7113  9302 11771 14285</a:t>
            </a:r>
          </a:p>
          <a:p>
            <a:r>
              <a:rPr lang="en-US" b="1" dirty="0">
                <a:latin typeface="DfW5 Printer" panose="00000009000000000000" pitchFamily="49" charset="2"/>
              </a:rPr>
              <a:t>  381 _  5616  5616  5616  5616  5751  7309  9583 12137 14736</a:t>
            </a:r>
          </a:p>
          <a:p>
            <a:r>
              <a:rPr lang="en-US" b="1" dirty="0">
                <a:latin typeface="DfW5 Printer" panose="00000009000000000000" pitchFamily="49" charset="2"/>
              </a:rPr>
              <a:t>  388 _  5669  5669  5669  5669  5822  7434  9762 12371 15024</a:t>
            </a:r>
          </a:p>
          <a:p>
            <a:r>
              <a:rPr lang="en-US" b="1" dirty="0">
                <a:latin typeface="DfW5 Printer" panose="00000009000000000000" pitchFamily="49" charset="2"/>
              </a:rPr>
              <a:t>  393 _  5700  5700  5700  5700  5866  7512  9874 12517 15204</a:t>
            </a:r>
          </a:p>
          <a:p>
            <a:r>
              <a:rPr lang="en-US" b="1" dirty="0">
                <a:latin typeface="DfW5 Printer" panose="00000009000000000000" pitchFamily="49" charset="2"/>
              </a:rPr>
              <a:t>  396 _  5715  5715  5715  5715  5893  7560  9943 12607 15315</a:t>
            </a:r>
          </a:p>
          <a:p>
            <a:r>
              <a:rPr lang="en-US" b="1" dirty="0">
                <a:latin typeface="DfW5 Printer" panose="00000009000000000000" pitchFamily="49" charset="2"/>
              </a:rPr>
              <a:t>  397 _  5681  5694  5706  5719  5910  7590  9986 12662 15383</a:t>
            </a:r>
            <a:endParaRPr lang="sv-SE" b="1" dirty="0">
              <a:latin typeface="DfW5 Printer" panose="00000009000000000000" pitchFamily="49" charset="2"/>
            </a:endParaRPr>
          </a:p>
        </p:txBody>
      </p:sp>
    </p:spTree>
    <p:extLst>
      <p:ext uri="{BB962C8B-B14F-4D97-AF65-F5344CB8AC3E}">
        <p14:creationId xmlns:p14="http://schemas.microsoft.com/office/powerpoint/2010/main" val="1238055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42</a:t>
            </a:fld>
            <a:endParaRPr lang="sv-SE"/>
          </a:p>
        </p:txBody>
      </p:sp>
      <p:sp>
        <p:nvSpPr>
          <p:cNvPr id="3" name="Rektangel 2"/>
          <p:cNvSpPr/>
          <p:nvPr/>
        </p:nvSpPr>
        <p:spPr>
          <a:xfrm>
            <a:off x="1154430" y="1001038"/>
            <a:ext cx="8652510" cy="5355312"/>
          </a:xfrm>
          <a:prstGeom prst="rect">
            <a:avLst/>
          </a:prstGeom>
        </p:spPr>
        <p:txBody>
          <a:bodyPr wrap="square">
            <a:spAutoFit/>
          </a:bodyPr>
          <a:lstStyle/>
          <a:p>
            <a:r>
              <a:rPr lang="en-US" b="1" dirty="0">
                <a:latin typeface="DfW5 Printer" panose="00000009000000000000" pitchFamily="49" charset="2"/>
              </a:rPr>
              <a:t> f(.) when time =  20 </a:t>
            </a:r>
          </a:p>
          <a:p>
            <a:endParaRPr lang="en-US" b="1" dirty="0">
              <a:latin typeface="DfW5 Printer" panose="00000009000000000000" pitchFamily="49" charset="2"/>
            </a:endParaRPr>
          </a:p>
          <a:p>
            <a:r>
              <a:rPr lang="en-US" b="1" dirty="0">
                <a:latin typeface="DfW5 Printer" panose="00000009000000000000" pitchFamily="49" charset="2"/>
              </a:rPr>
              <a:t>Stock      p1    p2    p3    p4    p5    p6    p7    p8    p9   </a:t>
            </a:r>
          </a:p>
          <a:p>
            <a:r>
              <a:rPr lang="en-US" b="1" dirty="0">
                <a:latin typeface="DfW5 Printer" panose="00000009000000000000" pitchFamily="49" charset="2"/>
              </a:rPr>
              <a:t>-------------------------------------------------------------</a:t>
            </a:r>
          </a:p>
          <a:p>
            <a:r>
              <a:rPr lang="en-US" b="1" dirty="0">
                <a:latin typeface="DfW5 Printer" panose="00000009000000000000" pitchFamily="49" charset="2"/>
              </a:rPr>
              <a:t>   47 _   988   988   988   988   988   988   988  1077  1171</a:t>
            </a:r>
          </a:p>
          <a:p>
            <a:r>
              <a:rPr lang="en-US" b="1" dirty="0">
                <a:latin typeface="DfW5 Printer" panose="00000009000000000000" pitchFamily="49" charset="2"/>
              </a:rPr>
              <a:t>   72 _  1421  1421  1421  1421  1421  1421  1483  1710  1941</a:t>
            </a:r>
          </a:p>
          <a:p>
            <a:r>
              <a:rPr lang="en-US" b="1" dirty="0">
                <a:latin typeface="DfW5 Printer" panose="00000009000000000000" pitchFamily="49" charset="2"/>
              </a:rPr>
              <a:t>  107 _  1929  1929  1929  1929  1929  1929  2162  2577  2998</a:t>
            </a:r>
          </a:p>
          <a:p>
            <a:r>
              <a:rPr lang="en-US" b="1" dirty="0">
                <a:latin typeface="DfW5 Printer" panose="00000009000000000000" pitchFamily="49" charset="2"/>
              </a:rPr>
              <a:t>  150 _  2463  2463  2463  2463  2463  2546  3016  3669  4327</a:t>
            </a:r>
          </a:p>
          <a:p>
            <a:r>
              <a:rPr lang="en-US" b="1" dirty="0">
                <a:latin typeface="DfW5 Printer" panose="00000009000000000000" pitchFamily="49" charset="2"/>
              </a:rPr>
              <a:t>  199 _  2972  2972  2972  2972  2972  3244  3983  4904  5830</a:t>
            </a:r>
          </a:p>
          <a:p>
            <a:r>
              <a:rPr lang="en-US" b="1" dirty="0">
                <a:latin typeface="DfW5 Printer" panose="00000009000000000000" pitchFamily="49" charset="2"/>
              </a:rPr>
              <a:t>  248 _  3411  3411  3411  3411  3411  3944  4952  6142  7338</a:t>
            </a:r>
          </a:p>
          <a:p>
            <a:r>
              <a:rPr lang="en-US" b="1" dirty="0">
                <a:latin typeface="DfW5 Printer" panose="00000009000000000000" pitchFamily="49" charset="2"/>
              </a:rPr>
              <a:t>  291 _  3754  3754  3754  3754  3794  4567  5814  7244  8679</a:t>
            </a:r>
          </a:p>
          <a:p>
            <a:r>
              <a:rPr lang="en-US" b="1" dirty="0">
                <a:latin typeface="DfW5 Printer" panose="00000009000000000000" pitchFamily="49" charset="2"/>
              </a:rPr>
              <a:t>  326 _  4000  4000  4000  4000  4100  5064  6502  8123  9749</a:t>
            </a:r>
          </a:p>
          <a:p>
            <a:r>
              <a:rPr lang="en-US" b="1" dirty="0">
                <a:latin typeface="DfW5 Printer" panose="00000009000000000000" pitchFamily="49" charset="2"/>
              </a:rPr>
              <a:t>  352 _  4168  4168  4168  4168  4324  5428  7006  8767 10533</a:t>
            </a:r>
          </a:p>
          <a:p>
            <a:r>
              <a:rPr lang="en-US" b="1" dirty="0">
                <a:latin typeface="DfW5 Printer" panose="00000009000000000000" pitchFamily="49" charset="2"/>
              </a:rPr>
              <a:t>  369 _  4278  4278  4278  4278  4478  5678  7352  9209 11071</a:t>
            </a:r>
          </a:p>
          <a:p>
            <a:r>
              <a:rPr lang="en-US" b="1" dirty="0">
                <a:latin typeface="DfW5 Printer" panose="00000009000000000000" pitchFamily="49" charset="2"/>
              </a:rPr>
              <a:t>  381 _  4347  4347  4347  4347  4579  5842  7579  9499 11425</a:t>
            </a:r>
          </a:p>
          <a:p>
            <a:r>
              <a:rPr lang="en-US" b="1" dirty="0">
                <a:latin typeface="DfW5 Printer" panose="00000009000000000000" pitchFamily="49" charset="2"/>
              </a:rPr>
              <a:t>  388 _  4391  4391  4391  4391  4643  5946  7724  9684 11650</a:t>
            </a:r>
          </a:p>
          <a:p>
            <a:r>
              <a:rPr lang="en-US" b="1" dirty="0">
                <a:latin typeface="DfW5 Printer" panose="00000009000000000000" pitchFamily="49" charset="2"/>
              </a:rPr>
              <a:t>  393 _  4417  4417  4417  4417  4683  6012  7815  9800 11791</a:t>
            </a:r>
          </a:p>
          <a:p>
            <a:r>
              <a:rPr lang="en-US" b="1" dirty="0">
                <a:latin typeface="DfW5 Printer" panose="00000009000000000000" pitchFamily="49" charset="2"/>
              </a:rPr>
              <a:t>  396 _  4430  4430  4430  4430  4708  6052  7871  9872 11878</a:t>
            </a:r>
          </a:p>
          <a:p>
            <a:r>
              <a:rPr lang="en-US" b="1" dirty="0">
                <a:latin typeface="DfW5 Printer" panose="00000009000000000000" pitchFamily="49" charset="2"/>
              </a:rPr>
              <a:t>  397 _  4407  4417  4426  4436  4723  6077  7905  9916 11931</a:t>
            </a:r>
            <a:endParaRPr lang="sv-SE" b="1" dirty="0">
              <a:latin typeface="DfW5 Printer" panose="00000009000000000000" pitchFamily="49" charset="2"/>
            </a:endParaRPr>
          </a:p>
        </p:txBody>
      </p:sp>
    </p:spTree>
    <p:extLst>
      <p:ext uri="{BB962C8B-B14F-4D97-AF65-F5344CB8AC3E}">
        <p14:creationId xmlns:p14="http://schemas.microsoft.com/office/powerpoint/2010/main" val="3546981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43</a:t>
            </a:fld>
            <a:endParaRPr lang="sv-SE"/>
          </a:p>
        </p:txBody>
      </p:sp>
      <p:sp>
        <p:nvSpPr>
          <p:cNvPr id="3" name="Rektangel 2"/>
          <p:cNvSpPr/>
          <p:nvPr/>
        </p:nvSpPr>
        <p:spPr>
          <a:xfrm>
            <a:off x="960120" y="877074"/>
            <a:ext cx="8858250" cy="5355312"/>
          </a:xfrm>
          <a:prstGeom prst="rect">
            <a:avLst/>
          </a:prstGeom>
        </p:spPr>
        <p:txBody>
          <a:bodyPr wrap="square">
            <a:spAutoFit/>
          </a:bodyPr>
          <a:lstStyle/>
          <a:p>
            <a:r>
              <a:rPr lang="en-US" b="1" dirty="0">
                <a:latin typeface="DfW5 Printer" panose="00000009000000000000" pitchFamily="49" charset="2"/>
              </a:rPr>
              <a:t> f(.) when time =  30 </a:t>
            </a:r>
          </a:p>
          <a:p>
            <a:endParaRPr lang="en-US" b="1" dirty="0">
              <a:latin typeface="DfW5 Printer" panose="00000009000000000000" pitchFamily="49" charset="2"/>
            </a:endParaRPr>
          </a:p>
          <a:p>
            <a:r>
              <a:rPr lang="en-US" b="1" dirty="0">
                <a:latin typeface="DfW5 Printer" panose="00000009000000000000" pitchFamily="49" charset="2"/>
              </a:rPr>
              <a:t>Stock      p1    p2    p3    p4    p5    p6    p7    p8    p9   </a:t>
            </a:r>
          </a:p>
          <a:p>
            <a:r>
              <a:rPr lang="en-US" b="1" dirty="0">
                <a:latin typeface="DfW5 Printer" panose="00000009000000000000" pitchFamily="49" charset="2"/>
              </a:rPr>
              <a:t>-------------------------------------------------------------</a:t>
            </a:r>
          </a:p>
          <a:p>
            <a:r>
              <a:rPr lang="en-US" b="1" dirty="0">
                <a:latin typeface="DfW5 Printer" panose="00000009000000000000" pitchFamily="49" charset="2"/>
              </a:rPr>
              <a:t>   47 _   655   655   655   655   655   655   688   758   827</a:t>
            </a:r>
          </a:p>
          <a:p>
            <a:r>
              <a:rPr lang="en-US" b="1" dirty="0">
                <a:latin typeface="DfW5 Printer" panose="00000009000000000000" pitchFamily="49" charset="2"/>
              </a:rPr>
              <a:t>   72 _   969   969   969   969   969   969  1085  1257  1429</a:t>
            </a:r>
          </a:p>
          <a:p>
            <a:r>
              <a:rPr lang="en-US" b="1" dirty="0">
                <a:latin typeface="DfW5 Printer" panose="00000009000000000000" pitchFamily="49" charset="2"/>
              </a:rPr>
              <a:t>  107 _  1347  1347  1347  1347  1347  1375  1630  1942  2253</a:t>
            </a:r>
          </a:p>
          <a:p>
            <a:r>
              <a:rPr lang="en-US" b="1" dirty="0">
                <a:latin typeface="DfW5 Printer" panose="00000009000000000000" pitchFamily="49" charset="2"/>
              </a:rPr>
              <a:t>  150 _  1759  1759  1759  1759  1759  1885  2316  2803  3291</a:t>
            </a:r>
          </a:p>
          <a:p>
            <a:r>
              <a:rPr lang="en-US" b="1" dirty="0">
                <a:latin typeface="DfW5 Printer" panose="00000009000000000000" pitchFamily="49" charset="2"/>
              </a:rPr>
              <a:t>  199 _  2161  2161  2161  2161  2161  2461  3092  3778  4464</a:t>
            </a:r>
          </a:p>
          <a:p>
            <a:r>
              <a:rPr lang="en-US" b="1" dirty="0">
                <a:latin typeface="DfW5 Printer" panose="00000009000000000000" pitchFamily="49" charset="2"/>
              </a:rPr>
              <a:t>  248 _  2510  2510  2510  2510  2540  3040  3869  4755  5641</a:t>
            </a:r>
          </a:p>
          <a:p>
            <a:r>
              <a:rPr lang="en-US" b="1" dirty="0">
                <a:latin typeface="DfW5 Printer" panose="00000009000000000000" pitchFamily="49" charset="2"/>
              </a:rPr>
              <a:t>  291 _  2784  2784  2784  2784  2877  3554  4561  5624  6687</a:t>
            </a:r>
          </a:p>
          <a:p>
            <a:r>
              <a:rPr lang="en-US" b="1" dirty="0">
                <a:latin typeface="DfW5 Printer" panose="00000009000000000000" pitchFamily="49" charset="2"/>
              </a:rPr>
              <a:t>  326 _  2981  2981  2981  2981  3146  3965  5114  6318  7523</a:t>
            </a:r>
          </a:p>
          <a:p>
            <a:r>
              <a:rPr lang="en-US" b="1" dirty="0">
                <a:latin typeface="DfW5 Printer" panose="00000009000000000000" pitchFamily="49" charset="2"/>
              </a:rPr>
              <a:t>  352 _  3116  3116  3116  3116  3343  4266  5518  6826  8135</a:t>
            </a:r>
          </a:p>
          <a:p>
            <a:r>
              <a:rPr lang="en-US" b="1" dirty="0">
                <a:latin typeface="DfW5 Printer" panose="00000009000000000000" pitchFamily="49" charset="2"/>
              </a:rPr>
              <a:t>  369 _  3204  3204  3204  3204  3479  4472  5796  7175  8555</a:t>
            </a:r>
          </a:p>
          <a:p>
            <a:r>
              <a:rPr lang="en-US" b="1" dirty="0">
                <a:latin typeface="DfW5 Printer" panose="00000009000000000000" pitchFamily="49" charset="2"/>
              </a:rPr>
              <a:t>  381 _  3259  3259  3259  3259  3568  4608  5978  7404  8831</a:t>
            </a:r>
          </a:p>
          <a:p>
            <a:r>
              <a:rPr lang="en-US" b="1" dirty="0">
                <a:latin typeface="DfW5 Printer" panose="00000009000000000000" pitchFamily="49" charset="2"/>
              </a:rPr>
              <a:t>  388 _  3294  3294  3294  3294  3624  4694  6094  7550  9006</a:t>
            </a:r>
          </a:p>
          <a:p>
            <a:r>
              <a:rPr lang="en-US" b="1" dirty="0">
                <a:latin typeface="DfW5 Printer" panose="00000009000000000000" pitchFamily="49" charset="2"/>
              </a:rPr>
              <a:t>  393 _  3316  3316  3316  3316  3660  4748  6167  7642  9116</a:t>
            </a:r>
          </a:p>
          <a:p>
            <a:r>
              <a:rPr lang="en-US" b="1" dirty="0">
                <a:latin typeface="DfW5 Printer" panose="00000009000000000000" pitchFamily="49" charset="2"/>
              </a:rPr>
              <a:t>  396 _  3327  3327  3327  3327  3681  4781  6212  7698  9184</a:t>
            </a:r>
          </a:p>
          <a:p>
            <a:r>
              <a:rPr lang="en-US" b="1" dirty="0">
                <a:latin typeface="DfW5 Printer" panose="00000009000000000000" pitchFamily="49" charset="2"/>
              </a:rPr>
              <a:t>  397 _  3312  3320  3327  3334  3695  4802  6239  7733  9226</a:t>
            </a:r>
            <a:endParaRPr lang="sv-SE" b="1" dirty="0">
              <a:latin typeface="DfW5 Printer" panose="00000009000000000000" pitchFamily="49" charset="2"/>
            </a:endParaRPr>
          </a:p>
        </p:txBody>
      </p:sp>
    </p:spTree>
    <p:extLst>
      <p:ext uri="{BB962C8B-B14F-4D97-AF65-F5344CB8AC3E}">
        <p14:creationId xmlns:p14="http://schemas.microsoft.com/office/powerpoint/2010/main" val="1551855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44</a:t>
            </a:fld>
            <a:endParaRPr lang="sv-SE"/>
          </a:p>
        </p:txBody>
      </p:sp>
      <p:sp>
        <p:nvSpPr>
          <p:cNvPr id="3" name="Rektangel 2"/>
          <p:cNvSpPr/>
          <p:nvPr/>
        </p:nvSpPr>
        <p:spPr>
          <a:xfrm>
            <a:off x="982980" y="797064"/>
            <a:ext cx="9281160" cy="5355312"/>
          </a:xfrm>
          <a:prstGeom prst="rect">
            <a:avLst/>
          </a:prstGeom>
        </p:spPr>
        <p:txBody>
          <a:bodyPr wrap="square">
            <a:spAutoFit/>
          </a:bodyPr>
          <a:lstStyle/>
          <a:p>
            <a:r>
              <a:rPr lang="en-US" b="1" dirty="0">
                <a:latin typeface="DfW5 Printer" panose="00000009000000000000" pitchFamily="49" charset="2"/>
              </a:rPr>
              <a:t> f(.) when time =  40 </a:t>
            </a:r>
          </a:p>
          <a:p>
            <a:endParaRPr lang="en-US" b="1" dirty="0">
              <a:latin typeface="DfW5 Printer" panose="00000009000000000000" pitchFamily="49" charset="2"/>
            </a:endParaRPr>
          </a:p>
          <a:p>
            <a:r>
              <a:rPr lang="en-US" b="1" dirty="0">
                <a:latin typeface="DfW5 Printer" panose="00000009000000000000" pitchFamily="49" charset="2"/>
              </a:rPr>
              <a:t>Stock      p1    p2    p3    p4    p5    p6    p7    p8    p9   </a:t>
            </a:r>
          </a:p>
          <a:p>
            <a:r>
              <a:rPr lang="en-US" b="1" dirty="0">
                <a:latin typeface="DfW5 Printer" panose="00000009000000000000" pitchFamily="49" charset="2"/>
              </a:rPr>
              <a:t>-------------------------------------------------------------</a:t>
            </a:r>
          </a:p>
          <a:p>
            <a:r>
              <a:rPr lang="en-US" b="1" dirty="0">
                <a:latin typeface="DfW5 Printer" panose="00000009000000000000" pitchFamily="49" charset="2"/>
              </a:rPr>
              <a:t>   47 _   411   411   411   411   411   432   484   535   587</a:t>
            </a:r>
          </a:p>
          <a:p>
            <a:r>
              <a:rPr lang="en-US" b="1" dirty="0">
                <a:latin typeface="DfW5 Printer" panose="00000009000000000000" pitchFamily="49" charset="2"/>
              </a:rPr>
              <a:t>   72 _   609   609   609   609   609   674   801   928  1055</a:t>
            </a:r>
          </a:p>
          <a:p>
            <a:r>
              <a:rPr lang="en-US" b="1" dirty="0">
                <a:latin typeface="DfW5 Printer" panose="00000009000000000000" pitchFamily="49" charset="2"/>
              </a:rPr>
              <a:t>  107 _   858   858   858   858   858  1005  1236  1466  1697</a:t>
            </a:r>
          </a:p>
          <a:p>
            <a:r>
              <a:rPr lang="en-US" b="1" dirty="0">
                <a:latin typeface="DfW5 Printer" panose="00000009000000000000" pitchFamily="49" charset="2"/>
              </a:rPr>
              <a:t>  150 _  1139  1139  1139  1139  1144  1422  1783  2144  2505</a:t>
            </a:r>
          </a:p>
          <a:p>
            <a:r>
              <a:rPr lang="en-US" b="1" dirty="0">
                <a:latin typeface="DfW5 Printer" panose="00000009000000000000" pitchFamily="49" charset="2"/>
              </a:rPr>
              <a:t>  199 _  1422  1422  1422  1422  1468  1893  2401  2910  3418</a:t>
            </a:r>
          </a:p>
          <a:p>
            <a:r>
              <a:rPr lang="en-US" b="1" dirty="0">
                <a:latin typeface="DfW5 Printer" panose="00000009000000000000" pitchFamily="49" charset="2"/>
              </a:rPr>
              <a:t>  248 _  1673  1673  1673  1673  1793  2366  3022  3678  4334</a:t>
            </a:r>
          </a:p>
          <a:p>
            <a:r>
              <a:rPr lang="en-US" b="1" dirty="0">
                <a:latin typeface="DfW5 Printer" panose="00000009000000000000" pitchFamily="49" charset="2"/>
              </a:rPr>
              <a:t>  291 _  1873  1873  1873  1873  2083  2786  3574  4361  5149</a:t>
            </a:r>
          </a:p>
          <a:p>
            <a:r>
              <a:rPr lang="en-US" b="1" dirty="0">
                <a:latin typeface="DfW5 Printer" panose="00000009000000000000" pitchFamily="49" charset="2"/>
              </a:rPr>
              <a:t>  326 _  2020  2020  2020  2020  2313  3122  4015  4907  5799</a:t>
            </a:r>
          </a:p>
          <a:p>
            <a:r>
              <a:rPr lang="en-US" b="1" dirty="0">
                <a:latin typeface="DfW5 Printer" panose="00000009000000000000" pitchFamily="49" charset="2"/>
              </a:rPr>
              <a:t>  352 _  2121  2121  2121  2121  2482  3368  4337  5307  6276</a:t>
            </a:r>
          </a:p>
          <a:p>
            <a:r>
              <a:rPr lang="en-US" b="1" dirty="0">
                <a:latin typeface="DfW5 Printer" panose="00000009000000000000" pitchFamily="49" charset="2"/>
              </a:rPr>
              <a:t>  369 _  2187  2187  2187  2187  2598  3537  4559  5581  6603</a:t>
            </a:r>
          </a:p>
          <a:p>
            <a:r>
              <a:rPr lang="en-US" b="1" dirty="0">
                <a:latin typeface="DfW5 Printer" panose="00000009000000000000" pitchFamily="49" charset="2"/>
              </a:rPr>
              <a:t>  381 _  2229  2229  2229  2229  2675  3648  4704  5761  6817</a:t>
            </a:r>
          </a:p>
          <a:p>
            <a:r>
              <a:rPr lang="en-US" b="1" dirty="0">
                <a:latin typeface="DfW5 Printer" panose="00000009000000000000" pitchFamily="49" charset="2"/>
              </a:rPr>
              <a:t>  388 _  2256  2256  2256  2256  2723  3718  4797  5876  6954</a:t>
            </a:r>
          </a:p>
          <a:p>
            <a:r>
              <a:rPr lang="en-US" b="1" dirty="0">
                <a:latin typeface="DfW5 Printer" panose="00000009000000000000" pitchFamily="49" charset="2"/>
              </a:rPr>
              <a:t>  393 _  2272  2272  2272  2272  2754  3762  4855  5947  7040</a:t>
            </a:r>
          </a:p>
          <a:p>
            <a:r>
              <a:rPr lang="en-US" b="1" dirty="0">
                <a:latin typeface="DfW5 Printer" panose="00000009000000000000" pitchFamily="49" charset="2"/>
              </a:rPr>
              <a:t>  396 _  2282  2282  2282  2283  2772  3790  4891  5992  7093</a:t>
            </a:r>
          </a:p>
          <a:p>
            <a:r>
              <a:rPr lang="en-US" b="1" dirty="0">
                <a:latin typeface="DfW5 Printer" panose="00000009000000000000" pitchFamily="49" charset="2"/>
              </a:rPr>
              <a:t>  397 _  2273  2278  2283  2289  2784  3807  4913  6019  7125</a:t>
            </a:r>
            <a:endParaRPr lang="sv-SE" b="1" dirty="0">
              <a:latin typeface="DfW5 Printer" panose="00000009000000000000" pitchFamily="49" charset="2"/>
            </a:endParaRPr>
          </a:p>
        </p:txBody>
      </p:sp>
    </p:spTree>
    <p:extLst>
      <p:ext uri="{BB962C8B-B14F-4D97-AF65-F5344CB8AC3E}">
        <p14:creationId xmlns:p14="http://schemas.microsoft.com/office/powerpoint/2010/main" val="4174126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45</a:t>
            </a:fld>
            <a:endParaRPr lang="sv-SE"/>
          </a:p>
        </p:txBody>
      </p:sp>
      <p:sp>
        <p:nvSpPr>
          <p:cNvPr id="3" name="Rektangel 2"/>
          <p:cNvSpPr/>
          <p:nvPr/>
        </p:nvSpPr>
        <p:spPr>
          <a:xfrm>
            <a:off x="1280160" y="774204"/>
            <a:ext cx="8961120" cy="5355312"/>
          </a:xfrm>
          <a:prstGeom prst="rect">
            <a:avLst/>
          </a:prstGeom>
        </p:spPr>
        <p:txBody>
          <a:bodyPr wrap="square">
            <a:spAutoFit/>
          </a:bodyPr>
          <a:lstStyle/>
          <a:p>
            <a:r>
              <a:rPr lang="en-US" b="1" dirty="0">
                <a:latin typeface="DfW5 Printer" panose="00000009000000000000" pitchFamily="49" charset="2"/>
              </a:rPr>
              <a:t> f(.) when time =  50 </a:t>
            </a:r>
          </a:p>
          <a:p>
            <a:endParaRPr lang="en-US" b="1" dirty="0">
              <a:latin typeface="DfW5 Printer" panose="00000009000000000000" pitchFamily="49" charset="2"/>
            </a:endParaRPr>
          </a:p>
          <a:p>
            <a:r>
              <a:rPr lang="en-US" b="1" dirty="0">
                <a:latin typeface="DfW5 Printer" panose="00000009000000000000" pitchFamily="49" charset="2"/>
              </a:rPr>
              <a:t>Stock      p1    p2    p3    p4    p5    p6    p7    p8    p9   </a:t>
            </a:r>
          </a:p>
          <a:p>
            <a:r>
              <a:rPr lang="en-US" b="1" dirty="0">
                <a:latin typeface="DfW5 Printer" panose="00000009000000000000" pitchFamily="49" charset="2"/>
              </a:rPr>
              <a:t>-------------------------------------------------------------</a:t>
            </a:r>
          </a:p>
          <a:p>
            <a:r>
              <a:rPr lang="en-US" b="1" dirty="0">
                <a:latin typeface="DfW5 Printer" panose="00000009000000000000" pitchFamily="49" charset="2"/>
              </a:rPr>
              <a:t>   47 _     0     0    64   169   274   380   485   590   695</a:t>
            </a:r>
          </a:p>
          <a:p>
            <a:r>
              <a:rPr lang="en-US" b="1" dirty="0">
                <a:latin typeface="DfW5 Printer" panose="00000009000000000000" pitchFamily="49" charset="2"/>
              </a:rPr>
              <a:t>   72 _     0     0    92   253   414   575   736   898  1059</a:t>
            </a:r>
          </a:p>
          <a:p>
            <a:r>
              <a:rPr lang="en-US" b="1" dirty="0">
                <a:latin typeface="DfW5 Printer" panose="00000009000000000000" pitchFamily="49" charset="2"/>
              </a:rPr>
              <a:t>  107 _     0     0   130   368   606   844  1082  1320  1557</a:t>
            </a:r>
          </a:p>
          <a:p>
            <a:r>
              <a:rPr lang="en-US" b="1" dirty="0">
                <a:latin typeface="DfW5 Printer" panose="00000009000000000000" pitchFamily="49" charset="2"/>
              </a:rPr>
              <a:t>  150 _     0     0   178   513   847  1182  1516  1850  2185</a:t>
            </a:r>
          </a:p>
          <a:p>
            <a:r>
              <a:rPr lang="en-US" b="1" dirty="0">
                <a:latin typeface="DfW5 Printer" panose="00000009000000000000" pitchFamily="49" charset="2"/>
              </a:rPr>
              <a:t>  199 _     0     0   233   676  1120  1563  2007  2450  2894</a:t>
            </a:r>
          </a:p>
          <a:p>
            <a:r>
              <a:rPr lang="en-US" b="1" dirty="0">
                <a:latin typeface="DfW5 Printer" panose="00000009000000000000" pitchFamily="49" charset="2"/>
              </a:rPr>
              <a:t>  248 _     0     0   288   841  1394  1947  2500  3053  3605</a:t>
            </a:r>
          </a:p>
          <a:p>
            <a:r>
              <a:rPr lang="en-US" b="1" dirty="0">
                <a:latin typeface="DfW5 Printer" panose="00000009000000000000" pitchFamily="49" charset="2"/>
              </a:rPr>
              <a:t>  291 _     0     0   336   987  1637  2287  2938  3588  4238</a:t>
            </a:r>
          </a:p>
          <a:p>
            <a:r>
              <a:rPr lang="en-US" b="1" dirty="0">
                <a:latin typeface="DfW5 Printer" panose="00000009000000000000" pitchFamily="49" charset="2"/>
              </a:rPr>
              <a:t>  326 _     0     0   375  1103  1831  2559  3287  4015  4744</a:t>
            </a:r>
          </a:p>
          <a:p>
            <a:r>
              <a:rPr lang="en-US" b="1" dirty="0">
                <a:latin typeface="DfW5 Printer" panose="00000009000000000000" pitchFamily="49" charset="2"/>
              </a:rPr>
              <a:t>  352 _     0     0   404  1189  1974  2759  3544  4328  5113</a:t>
            </a:r>
          </a:p>
          <a:p>
            <a:r>
              <a:rPr lang="en-US" b="1" dirty="0">
                <a:latin typeface="DfW5 Printer" panose="00000009000000000000" pitchFamily="49" charset="2"/>
              </a:rPr>
              <a:t>  369 _     0     0   423  1247  2071  2895  3719  4543  5367</a:t>
            </a:r>
          </a:p>
          <a:p>
            <a:r>
              <a:rPr lang="en-US" b="1" dirty="0">
                <a:latin typeface="DfW5 Printer" panose="00000009000000000000" pitchFamily="49" charset="2"/>
              </a:rPr>
              <a:t>  381 _     0     0   436  1286  2135  2985  3835  4684  5534</a:t>
            </a:r>
          </a:p>
          <a:p>
            <a:r>
              <a:rPr lang="en-US" b="1" dirty="0">
                <a:latin typeface="DfW5 Printer" panose="00000009000000000000" pitchFamily="49" charset="2"/>
              </a:rPr>
              <a:t>  388 _     0     0   444  1310  2176  3042  3908  4774  5640</a:t>
            </a:r>
          </a:p>
          <a:p>
            <a:r>
              <a:rPr lang="en-US" b="1" dirty="0">
                <a:latin typeface="DfW5 Printer" panose="00000009000000000000" pitchFamily="49" charset="2"/>
              </a:rPr>
              <a:t>  393 _     0     0   449  1326  2202  3078  3954  4831  5707</a:t>
            </a:r>
          </a:p>
          <a:p>
            <a:r>
              <a:rPr lang="en-US" b="1" dirty="0">
                <a:latin typeface="DfW5 Printer" panose="00000009000000000000" pitchFamily="49" charset="2"/>
              </a:rPr>
              <a:t>  396 _     0     0   452  1335  2218  3100  3983  4865  5748</a:t>
            </a:r>
          </a:p>
          <a:p>
            <a:r>
              <a:rPr lang="en-US" b="1" dirty="0">
                <a:latin typeface="DfW5 Printer" panose="00000009000000000000" pitchFamily="49" charset="2"/>
              </a:rPr>
              <a:t>  397 _     0     0   454  1341  2227  3114  4000  4887  5773</a:t>
            </a:r>
            <a:endParaRPr lang="sv-SE" b="1" dirty="0">
              <a:latin typeface="DfW5 Printer" panose="00000009000000000000" pitchFamily="49" charset="2"/>
            </a:endParaRPr>
          </a:p>
        </p:txBody>
      </p:sp>
    </p:spTree>
    <p:extLst>
      <p:ext uri="{BB962C8B-B14F-4D97-AF65-F5344CB8AC3E}">
        <p14:creationId xmlns:p14="http://schemas.microsoft.com/office/powerpoint/2010/main" val="268311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46</a:t>
            </a:fld>
            <a:endParaRPr lang="sv-SE"/>
          </a:p>
        </p:txBody>
      </p:sp>
    </p:spTree>
    <p:extLst>
      <p:ext uri="{BB962C8B-B14F-4D97-AF65-F5344CB8AC3E}">
        <p14:creationId xmlns:p14="http://schemas.microsoft.com/office/powerpoint/2010/main" val="41884057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96685" y="348743"/>
            <a:ext cx="10746377" cy="6001643"/>
          </a:xfrm>
          <a:prstGeom prst="rect">
            <a:avLst/>
          </a:prstGeom>
        </p:spPr>
        <p:txBody>
          <a:bodyPr wrap="square">
            <a:spAutoFit/>
          </a:bodyPr>
          <a:lstStyle/>
          <a:p>
            <a:pPr>
              <a:spcAft>
                <a:spcPts val="0"/>
              </a:spcAft>
            </a:pPr>
            <a:r>
              <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Workshop </a:t>
            </a:r>
            <a:r>
              <a:rPr lang="sv-SE" sz="2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References</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The </a:t>
            </a:r>
            <a:r>
              <a:rPr lang="sv-SE" dirty="0" err="1">
                <a:latin typeface="Calibri" panose="020F0502020204030204" pitchFamily="34" charset="0"/>
                <a:ea typeface="Calibri" panose="020F0502020204030204" pitchFamily="34" charset="0"/>
                <a:cs typeface="Times New Roman" panose="02020603050405020304" pitchFamily="18" charset="0"/>
              </a:rPr>
              <a:t>following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literature</a:t>
            </a:r>
            <a:r>
              <a:rPr lang="sv-SE" dirty="0">
                <a:latin typeface="Calibri" panose="020F0502020204030204" pitchFamily="34" charset="0"/>
                <a:ea typeface="Calibri" panose="020F0502020204030204" pitchFamily="34" charset="0"/>
                <a:cs typeface="Times New Roman" panose="02020603050405020304" pitchFamily="18" charset="0"/>
              </a:rPr>
              <a:t> and presentations </a:t>
            </a:r>
            <a:r>
              <a:rPr lang="sv-SE" dirty="0" err="1">
                <a:latin typeface="Calibri" panose="020F0502020204030204" pitchFamily="34" charset="0"/>
                <a:ea typeface="Calibri" panose="020F0502020204030204" pitchFamily="34" charset="0"/>
                <a:cs typeface="Times New Roman" panose="02020603050405020304" pitchFamily="18" charset="0"/>
              </a:rPr>
              <a:t>will</a:t>
            </a:r>
            <a:r>
              <a:rPr lang="sv-SE" dirty="0">
                <a:latin typeface="Calibri" panose="020F0502020204030204" pitchFamily="34" charset="0"/>
                <a:ea typeface="Calibri" panose="020F0502020204030204" pitchFamily="34" charset="0"/>
                <a:cs typeface="Times New Roman" panose="02020603050405020304" pitchFamily="18" charset="0"/>
              </a:rPr>
              <a:t> be </a:t>
            </a:r>
            <a:r>
              <a:rPr lang="sv-SE" dirty="0" err="1">
                <a:latin typeface="Calibri" panose="020F0502020204030204" pitchFamily="34" charset="0"/>
                <a:ea typeface="Calibri" panose="020F0502020204030204" pitchFamily="34" charset="0"/>
                <a:cs typeface="Times New Roman" panose="02020603050405020304" pitchFamily="18" charset="0"/>
              </a:rPr>
              <a:t>used</a:t>
            </a:r>
            <a:r>
              <a:rPr lang="sv-SE" dirty="0">
                <a:latin typeface="Calibri" panose="020F0502020204030204" pitchFamily="34" charset="0"/>
                <a:ea typeface="Calibri" panose="020F0502020204030204" pitchFamily="34" charset="0"/>
                <a:cs typeface="Times New Roman" panose="02020603050405020304" pitchFamily="18" charset="0"/>
              </a:rPr>
              <a:t> as </a:t>
            </a:r>
            <a:r>
              <a:rPr lang="sv-SE" dirty="0" err="1">
                <a:latin typeface="Calibri" panose="020F0502020204030204" pitchFamily="34" charset="0"/>
                <a:ea typeface="Calibri" panose="020F0502020204030204" pitchFamily="34" charset="0"/>
                <a:cs typeface="Times New Roman" panose="02020603050405020304" pitchFamily="18" charset="0"/>
              </a:rPr>
              <a:t>background</a:t>
            </a:r>
            <a:r>
              <a:rPr lang="sv-SE" dirty="0">
                <a:latin typeface="Calibri" panose="020F0502020204030204" pitchFamily="34" charset="0"/>
                <a:ea typeface="Calibri" panose="020F0502020204030204" pitchFamily="34" charset="0"/>
                <a:cs typeface="Times New Roman" panose="02020603050405020304" pitchFamily="18" charset="0"/>
              </a:rPr>
              <a:t> to the workshop sessions. In the </a:t>
            </a:r>
            <a:r>
              <a:rPr lang="sv-SE" dirty="0" err="1">
                <a:latin typeface="Calibri" panose="020F0502020204030204" pitchFamily="34" charset="0"/>
                <a:ea typeface="Calibri" panose="020F0502020204030204" pitchFamily="34" charset="0"/>
                <a:cs typeface="Times New Roman" panose="02020603050405020304" pitchFamily="18" charset="0"/>
              </a:rPr>
              <a:t>schedule</a:t>
            </a:r>
            <a:r>
              <a:rPr lang="sv-SE" dirty="0">
                <a:latin typeface="Calibri" panose="020F0502020204030204" pitchFamily="34" charset="0"/>
                <a:ea typeface="Calibri" panose="020F0502020204030204" pitchFamily="34" charset="0"/>
                <a:cs typeface="Times New Roman" panose="02020603050405020304" pitchFamily="18" charset="0"/>
              </a:rPr>
              <a:t>, the </a:t>
            </a:r>
            <a:r>
              <a:rPr lang="sv-SE" dirty="0" err="1">
                <a:latin typeface="Calibri" panose="020F0502020204030204" pitchFamily="34" charset="0"/>
                <a:ea typeface="Calibri" panose="020F0502020204030204" pitchFamily="34" charset="0"/>
                <a:cs typeface="Times New Roman" panose="02020603050405020304" pitchFamily="18" charset="0"/>
              </a:rPr>
              <a:t>references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relevance</a:t>
            </a:r>
            <a:r>
              <a:rPr lang="sv-SE" dirty="0">
                <a:latin typeface="Calibri" panose="020F0502020204030204" pitchFamily="34" charset="0"/>
                <a:ea typeface="Calibri" panose="020F0502020204030204" pitchFamily="34" charset="0"/>
                <a:cs typeface="Times New Roman" panose="02020603050405020304" pitchFamily="18" charset="0"/>
              </a:rPr>
              <a:t> to </a:t>
            </a:r>
            <a:r>
              <a:rPr lang="sv-SE" dirty="0" err="1">
                <a:latin typeface="Calibri" panose="020F0502020204030204" pitchFamily="34" charset="0"/>
                <a:ea typeface="Calibri" panose="020F0502020204030204" pitchFamily="34" charset="0"/>
                <a:cs typeface="Times New Roman" panose="02020603050405020304" pitchFamily="18" charset="0"/>
              </a:rPr>
              <a:t>each</a:t>
            </a:r>
            <a:r>
              <a:rPr lang="sv-SE" dirty="0">
                <a:latin typeface="Calibri" panose="020F0502020204030204" pitchFamily="34" charset="0"/>
                <a:ea typeface="Calibri" panose="020F0502020204030204" pitchFamily="34" charset="0"/>
                <a:cs typeface="Times New Roman" panose="02020603050405020304" pitchFamily="18" charset="0"/>
              </a:rPr>
              <a:t> session </a:t>
            </a:r>
            <a:r>
              <a:rPr lang="sv-SE" dirty="0" err="1">
                <a:latin typeface="Calibri" panose="020F0502020204030204" pitchFamily="34" charset="0"/>
                <a:ea typeface="Calibri" panose="020F0502020204030204" pitchFamily="34" charset="0"/>
                <a:cs typeface="Times New Roman" panose="02020603050405020304" pitchFamily="18" charset="0"/>
              </a:rPr>
              <a:t>are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printed</a:t>
            </a:r>
            <a:r>
              <a:rPr lang="sv-SE" dirty="0">
                <a:latin typeface="Calibri" panose="020F0502020204030204" pitchFamily="34" charset="0"/>
                <a:ea typeface="Calibri" panose="020F0502020204030204" pitchFamily="34" charset="0"/>
                <a:cs typeface="Times New Roman" panose="02020603050405020304" pitchFamily="18" charset="0"/>
              </a:rPr>
              <a: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i="1"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[1]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latin typeface="Calibri" panose="020F0502020204030204" pitchFamily="34" charset="0"/>
                <a:ea typeface="Calibri" panose="020F0502020204030204" pitchFamily="34" charset="0"/>
                <a:cs typeface="Times New Roman" panose="02020603050405020304" pitchFamily="18" charset="0"/>
              </a:rPr>
              <a:t>Institute</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Systems and </a:t>
            </a:r>
            <a:r>
              <a:rPr lang="sv-SE" dirty="0" err="1">
                <a:latin typeface="Calibri" panose="020F0502020204030204" pitchFamily="34" charset="0"/>
                <a:ea typeface="Calibri" panose="020F0502020204030204" pitchFamily="34" charset="0"/>
                <a:cs typeface="Times New Roman" panose="02020603050405020304" pitchFamily="18" charset="0"/>
              </a:rPr>
              <a:t>Decisions</a:t>
            </a:r>
            <a:r>
              <a:rPr lang="sv-SE" dirty="0">
                <a:latin typeface="Calibri" panose="020F0502020204030204" pitchFamily="34" charset="0"/>
                <a:ea typeface="Calibri" panose="020F0502020204030204" pitchFamily="34" charset="0"/>
                <a:cs typeface="Times New Roman" panose="02020603050405020304" pitchFamily="18" charset="0"/>
              </a:rPr>
              <a:t> Sciences, WP-86-16, </a:t>
            </a:r>
            <a:r>
              <a:rPr lang="sv-SE" dirty="0" err="1">
                <a:latin typeface="Calibri" panose="020F0502020204030204" pitchFamily="34" charset="0"/>
                <a:ea typeface="Calibri" panose="020F0502020204030204" pitchFamily="34" charset="0"/>
                <a:cs typeface="Times New Roman" panose="02020603050405020304" pitchFamily="18" charset="0"/>
              </a:rPr>
              <a:t>March</a:t>
            </a:r>
            <a:r>
              <a:rPr lang="sv-SE" dirty="0">
                <a:latin typeface="Calibri" panose="020F0502020204030204" pitchFamily="34" charset="0"/>
                <a:ea typeface="Calibri" panose="020F0502020204030204" pitchFamily="34" charset="0"/>
                <a:cs typeface="Times New Roman" panose="02020603050405020304" pitchFamily="18" charset="0"/>
              </a:rPr>
              <a:t> 1986 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http://www.iiasa.ac.at/Admin/PUB/Documents/WP-86-016.pdf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http://www.lohmander.com/WP-86-016.pdf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Pulse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latin typeface="Calibri" panose="020F0502020204030204" pitchFamily="34" charset="0"/>
                <a:ea typeface="Calibri" panose="020F0502020204030204" pitchFamily="34" charset="0"/>
                <a:cs typeface="Times New Roman" panose="02020603050405020304" pitchFamily="18" charset="0"/>
              </a:rPr>
              <a:t>numerical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application</a:t>
            </a:r>
            <a:r>
              <a:rPr lang="sv-SE" dirty="0">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latin typeface="Calibri" panose="020F0502020204030204" pitchFamily="34" charset="0"/>
                <a:ea typeface="Calibri" panose="020F0502020204030204" pitchFamily="34" charset="0"/>
                <a:cs typeface="Times New Roman" panose="02020603050405020304" pitchFamily="18" charset="0"/>
              </a:rPr>
              <a:t>Institute</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Systems and </a:t>
            </a:r>
            <a:r>
              <a:rPr lang="sv-SE" dirty="0" err="1">
                <a:latin typeface="Calibri" panose="020F0502020204030204" pitchFamily="34" charset="0"/>
                <a:ea typeface="Calibri" panose="020F0502020204030204" pitchFamily="34" charset="0"/>
                <a:cs typeface="Times New Roman" panose="02020603050405020304" pitchFamily="18" charset="0"/>
              </a:rPr>
              <a:t>Decisions</a:t>
            </a:r>
            <a:r>
              <a:rPr lang="sv-SE" dirty="0">
                <a:latin typeface="Calibri" panose="020F0502020204030204" pitchFamily="34" charset="0"/>
                <a:ea typeface="Calibri" panose="020F0502020204030204" pitchFamily="34" charset="0"/>
                <a:cs typeface="Times New Roman" panose="02020603050405020304" pitchFamily="18" charset="0"/>
              </a:rPr>
              <a:t> Sciences, WP-87-49, June 1987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http://www.iiasa.ac.at/Admin/PUB/Documents/WP-87-049.pdf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http://www.lohmander.com/WP-87-049.pdf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SYSTEMS ANALYSIS - MODELLING - SIMULATION, Vol. 5, No. 2, 131-151, 1988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http://www.Lohmander.com/PL_SAMS_5_2_1988.pdf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[4]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Pulse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latin typeface="Calibri" panose="020F0502020204030204" pitchFamily="34" charset="0"/>
                <a:ea typeface="Calibri" panose="020F0502020204030204" pitchFamily="34" charset="0"/>
                <a:cs typeface="Times New Roman" panose="02020603050405020304" pitchFamily="18" charset="0"/>
              </a:rPr>
              <a:t>numerical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application</a:t>
            </a:r>
            <a:r>
              <a:rPr lang="sv-SE" dirty="0">
                <a:latin typeface="Calibri" panose="020F0502020204030204" pitchFamily="34" charset="0"/>
                <a:ea typeface="Calibri" panose="020F0502020204030204" pitchFamily="34" charset="0"/>
                <a:cs typeface="Times New Roman" panose="02020603050405020304" pitchFamily="18" charset="0"/>
              </a:rPr>
              <a:t>, SYSTEMS ANALYSIS -MODELLING - SIMULATION, Vol. 5, No. 4, 339-354, 1988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http://www.Lohmander.com/PL_SAMS_5_4_1988.pdf</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47</a:t>
            </a:fld>
            <a:endParaRPr lang="sv-SE"/>
          </a:p>
        </p:txBody>
      </p:sp>
    </p:spTree>
    <p:extLst>
      <p:ext uri="{BB962C8B-B14F-4D97-AF65-F5344CB8AC3E}">
        <p14:creationId xmlns:p14="http://schemas.microsoft.com/office/powerpoint/2010/main" val="12125711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22811" y="1140426"/>
            <a:ext cx="10911840" cy="4822730"/>
          </a:xfrm>
          <a:prstGeom prst="rect">
            <a:avLst/>
          </a:prstGeom>
        </p:spPr>
        <p:txBody>
          <a:bodyPr wrap="square">
            <a:spAutoFit/>
          </a:bodyPr>
          <a:lstStyle/>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[5]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nonlinear</a:t>
            </a:r>
            <a:r>
              <a:rPr lang="sv-SE" b="1" dirty="0">
                <a:latin typeface="Calibri" panose="020F0502020204030204" pitchFamily="34" charset="0"/>
                <a:ea typeface="Calibri" panose="020F0502020204030204" pitchFamily="34" charset="0"/>
                <a:cs typeface="Times New Roman" panose="02020603050405020304" pitchFamily="18" charset="0"/>
              </a:rPr>
              <a:t> stock </a:t>
            </a:r>
            <a:r>
              <a:rPr lang="sv-SE" b="1" dirty="0" err="1">
                <a:latin typeface="Calibri" panose="020F0502020204030204" pitchFamily="34" charset="0"/>
                <a:ea typeface="Calibri" panose="020F0502020204030204" pitchFamily="34" charset="0"/>
                <a:cs typeface="Times New Roman" panose="02020603050405020304" pitchFamily="18" charset="0"/>
              </a:rPr>
              <a:t>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growth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prices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via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quasi</a:t>
            </a:r>
            <a:r>
              <a:rPr lang="sv-SE" b="1" dirty="0">
                <a:latin typeface="Calibri" panose="020F0502020204030204" pitchFamily="34" charset="0"/>
                <a:ea typeface="Calibri" panose="020F0502020204030204" pitchFamily="34" charset="0"/>
                <a:cs typeface="Times New Roman" panose="02020603050405020304" pitchFamily="18" charset="0"/>
              </a:rPr>
              <a:t>-gradient </a:t>
            </a:r>
            <a:r>
              <a:rPr lang="sv-SE" b="1" dirty="0" err="1">
                <a:latin typeface="Calibri" panose="020F0502020204030204" pitchFamily="34" charset="0"/>
                <a:ea typeface="Calibri" panose="020F0502020204030204" pitchFamily="34" charset="0"/>
                <a:cs typeface="Times New Roman" panose="02020603050405020304" pitchFamily="18" charset="0"/>
              </a:rPr>
              <a:t>method</a:t>
            </a:r>
            <a:r>
              <a:rPr lang="sv-SE" dirty="0">
                <a:latin typeface="Calibri" panose="020F0502020204030204" pitchFamily="34" charset="0"/>
                <a:ea typeface="Calibri" panose="020F0502020204030204" pitchFamily="34" charset="0"/>
                <a:cs typeface="Times New Roman" panose="02020603050405020304" pitchFamily="18" charset="0"/>
              </a:rPr>
              <a:t>, Swedish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Forest </a:t>
            </a:r>
            <a:r>
              <a:rPr lang="sv-SE" dirty="0" err="1">
                <a:latin typeface="Calibri" panose="020F0502020204030204" pitchFamily="34" charset="0"/>
                <a:ea typeface="Calibri" panose="020F0502020204030204" pitchFamily="34" charset="0"/>
                <a:cs typeface="Times New Roman" panose="02020603050405020304" pitchFamily="18" charset="0"/>
              </a:rPr>
              <a:t>Economics</a:t>
            </a:r>
            <a:r>
              <a:rPr lang="sv-SE" dirty="0">
                <a:latin typeface="Calibri" panose="020F0502020204030204" pitchFamily="34" charset="0"/>
                <a:ea typeface="Calibri" panose="020F0502020204030204" pitchFamily="34" charset="0"/>
                <a:cs typeface="Times New Roman" panose="02020603050405020304" pitchFamily="18" charset="0"/>
              </a:rPr>
              <a:t>, No. 144, 1992</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http://www.Lohmander.com/Lohmander_R144_1992.pdf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nonlinear</a:t>
            </a:r>
            <a:r>
              <a:rPr lang="sv-SE" b="1" dirty="0">
                <a:latin typeface="Calibri" panose="020F0502020204030204" pitchFamily="34" charset="0"/>
                <a:ea typeface="Calibri" panose="020F0502020204030204" pitchFamily="34" charset="0"/>
                <a:cs typeface="Times New Roman" panose="02020603050405020304" pitchFamily="18" charset="0"/>
              </a:rPr>
              <a:t> stock </a:t>
            </a:r>
            <a:r>
              <a:rPr lang="sv-SE" b="1" dirty="0" err="1">
                <a:latin typeface="Calibri" panose="020F0502020204030204" pitchFamily="34" charset="0"/>
                <a:ea typeface="Calibri" panose="020F0502020204030204" pitchFamily="34" charset="0"/>
                <a:cs typeface="Times New Roman" panose="02020603050405020304" pitchFamily="18" charset="0"/>
              </a:rPr>
              <a:t>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growth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prices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via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quasi</a:t>
            </a:r>
            <a:r>
              <a:rPr lang="sv-SE" b="1" dirty="0">
                <a:latin typeface="Calibri" panose="020F0502020204030204" pitchFamily="34" charset="0"/>
                <a:ea typeface="Calibri" panose="020F0502020204030204" pitchFamily="34" charset="0"/>
                <a:cs typeface="Times New Roman" panose="02020603050405020304" pitchFamily="18" charset="0"/>
              </a:rPr>
              <a:t>-gradient </a:t>
            </a:r>
            <a:r>
              <a:rPr lang="sv-SE" b="1" dirty="0" err="1">
                <a:latin typeface="Calibri" panose="020F0502020204030204" pitchFamily="34" charset="0"/>
                <a:ea typeface="Calibri" panose="020F0502020204030204" pitchFamily="34" charset="0"/>
                <a:cs typeface="Times New Roman" panose="02020603050405020304" pitchFamily="18" charset="0"/>
              </a:rPr>
              <a:t>method</a:t>
            </a:r>
            <a:r>
              <a:rPr lang="sv-SE" dirty="0">
                <a:latin typeface="Calibri" panose="020F0502020204030204" pitchFamily="34" charset="0"/>
                <a:ea typeface="Calibri" panose="020F0502020204030204" pitchFamily="34" charset="0"/>
                <a:cs typeface="Times New Roman" panose="02020603050405020304" pitchFamily="18" charset="0"/>
              </a:rPr>
              <a:t>, in: Hagner, M. (editor), </a:t>
            </a:r>
            <a:r>
              <a:rPr lang="sv-SE" dirty="0" err="1">
                <a:latin typeface="Calibri" panose="020F0502020204030204" pitchFamily="34" charset="0"/>
                <a:ea typeface="Calibri" panose="020F0502020204030204" pitchFamily="34" charset="0"/>
                <a:cs typeface="Times New Roman" panose="02020603050405020304" pitchFamily="18" charset="0"/>
              </a:rPr>
              <a:t>Silvicultural</a:t>
            </a:r>
            <a:r>
              <a:rPr lang="sv-SE" dirty="0">
                <a:latin typeface="Calibri" panose="020F0502020204030204" pitchFamily="34" charset="0"/>
                <a:ea typeface="Calibri" panose="020F0502020204030204" pitchFamily="34" charset="0"/>
                <a:cs typeface="Times New Roman" panose="02020603050405020304" pitchFamily="18" charset="0"/>
              </a:rPr>
              <a:t> Alternatives,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from an </a:t>
            </a:r>
            <a:r>
              <a:rPr lang="sv-SE" dirty="0" err="1">
                <a:latin typeface="Calibri" panose="020F0502020204030204" pitchFamily="34" charset="0"/>
                <a:ea typeface="Calibri" panose="020F0502020204030204" pitchFamily="34" charset="0"/>
                <a:cs typeface="Times New Roman" panose="02020603050405020304" pitchFamily="18" charset="0"/>
              </a:rPr>
              <a:t>internordic</a:t>
            </a:r>
            <a:r>
              <a:rPr lang="sv-SE" dirty="0">
                <a:latin typeface="Calibri" panose="020F0502020204030204" pitchFamily="34" charset="0"/>
                <a:ea typeface="Calibri" panose="020F0502020204030204" pitchFamily="34" charset="0"/>
                <a:cs typeface="Times New Roman" panose="02020603050405020304" pitchFamily="18" charset="0"/>
              </a:rPr>
              <a:t> workshop, June 22-25, 1992, Swedish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Silviculture</a:t>
            </a:r>
            <a:r>
              <a:rPr lang="sv-SE" dirty="0">
                <a:latin typeface="Calibri" panose="020F0502020204030204" pitchFamily="34" charset="0"/>
                <a:ea typeface="Calibri" panose="020F0502020204030204" pitchFamily="34" charset="0"/>
                <a:cs typeface="Times New Roman" panose="02020603050405020304" pitchFamily="18" charset="0"/>
              </a:rPr>
              <a:t>, No. 35, 198-214, 1992</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http://www.Lohmander.com/Lohmander_SilvAlt_1992.pdf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[7] </a:t>
            </a:r>
            <a:r>
              <a:rPr lang="sv-SE" sz="1600" dirty="0" err="1">
                <a:latin typeface="Calibri" panose="020F0502020204030204" pitchFamily="34" charset="0"/>
                <a:ea typeface="Calibri" panose="020F0502020204030204" pitchFamily="34" charset="0"/>
                <a:cs typeface="Times New Roman" panose="02020603050405020304" pitchFamily="18" charset="0"/>
              </a:rPr>
              <a:t>Lohmander</a:t>
            </a:r>
            <a:r>
              <a:rPr lang="sv-SE" sz="1600" dirty="0">
                <a:latin typeface="Calibri" panose="020F0502020204030204" pitchFamily="34" charset="0"/>
                <a:ea typeface="Calibri" panose="020F0502020204030204" pitchFamily="34" charset="0"/>
                <a:cs typeface="Times New Roman" panose="02020603050405020304" pitchFamily="18" charset="0"/>
              </a:rPr>
              <a:t>, P., </a:t>
            </a:r>
            <a:r>
              <a:rPr lang="sv-SE" sz="1600" b="1" dirty="0">
                <a:latin typeface="Calibri" panose="020F0502020204030204" pitchFamily="34" charset="0"/>
                <a:ea typeface="Calibri" panose="020F0502020204030204" pitchFamily="34" charset="0"/>
                <a:cs typeface="Times New Roman" panose="02020603050405020304" pitchFamily="18" charset="0"/>
              </a:rPr>
              <a:t>The multi species </a:t>
            </a:r>
            <a:r>
              <a:rPr lang="sv-SE" sz="1600" b="1" dirty="0" err="1">
                <a:latin typeface="Calibri" panose="020F0502020204030204" pitchFamily="34" charset="0"/>
                <a:ea typeface="Calibri" panose="020F0502020204030204" pitchFamily="34" charset="0"/>
                <a:cs typeface="Times New Roman" panose="02020603050405020304" pitchFamily="18" charset="0"/>
              </a:rPr>
              <a:t>forest</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stand</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prices</a:t>
            </a:r>
            <a:r>
              <a:rPr lang="sv-SE" sz="1600" b="1" dirty="0">
                <a:latin typeface="Calibri" panose="020F0502020204030204" pitchFamily="34" charset="0"/>
                <a:ea typeface="Calibri" panose="020F0502020204030204" pitchFamily="34" charset="0"/>
                <a:cs typeface="Times New Roman" panose="02020603050405020304" pitchFamily="18" charset="0"/>
              </a:rPr>
              <a:t> and adaptive </a:t>
            </a:r>
            <a:r>
              <a:rPr lang="sv-SE" sz="1600" b="1" dirty="0" err="1">
                <a:latin typeface="Calibri" panose="020F0502020204030204" pitchFamily="34" charset="0"/>
                <a:ea typeface="Calibri" panose="020F0502020204030204" pitchFamily="34" charset="0"/>
                <a:cs typeface="Times New Roman" panose="02020603050405020304" pitchFamily="18" charset="0"/>
              </a:rPr>
              <a:t>selective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thinning</a:t>
            </a:r>
            <a:r>
              <a:rPr lang="sv-SE" sz="1600" dirty="0">
                <a:latin typeface="Calibri" panose="020F0502020204030204" pitchFamily="34" charset="0"/>
                <a:ea typeface="Calibri" panose="020F0502020204030204" pitchFamily="34" charset="0"/>
                <a:cs typeface="Times New Roman" panose="02020603050405020304" pitchFamily="18" charset="0"/>
              </a:rPr>
              <a:t>, SYSTEMS ANALYSIS - MODELLING - SIMULATION, Vol. 9, 229-250, 1992 </a:t>
            </a:r>
            <a:br>
              <a:rPr lang="sv-SE" sz="1600" dirty="0">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http://www.Lohmander.com/PL_SAMS_9_1992.pdf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[8] </a:t>
            </a:r>
            <a:r>
              <a:rPr lang="sv-SE" sz="1600" dirty="0" err="1">
                <a:latin typeface="Calibri" panose="020F0502020204030204" pitchFamily="34" charset="0"/>
                <a:ea typeface="Calibri" panose="020F0502020204030204" pitchFamily="34" charset="0"/>
                <a:cs typeface="Times New Roman" panose="02020603050405020304" pitchFamily="18" charset="0"/>
              </a:rPr>
              <a:t>Lohmander</a:t>
            </a:r>
            <a:r>
              <a:rPr lang="sv-SE" sz="1600" dirty="0">
                <a:latin typeface="Calibri" panose="020F0502020204030204" pitchFamily="34" charset="0"/>
                <a:ea typeface="Calibri" panose="020F0502020204030204" pitchFamily="34" charset="0"/>
                <a:cs typeface="Times New Roman" panose="02020603050405020304" pitchFamily="18" charset="0"/>
              </a:rPr>
              <a:t>, P., </a:t>
            </a:r>
            <a:r>
              <a:rPr lang="sv-SE" sz="1600" b="1" dirty="0" err="1">
                <a:latin typeface="Calibri" panose="020F0502020204030204" pitchFamily="34" charset="0"/>
                <a:ea typeface="Calibri" panose="020F0502020204030204" pitchFamily="34" charset="0"/>
                <a:cs typeface="Times New Roman" panose="02020603050405020304" pitchFamily="18" charset="0"/>
              </a:rPr>
              <a:t>Economic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two</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stage</a:t>
            </a:r>
            <a:r>
              <a:rPr lang="sv-SE" sz="1600" b="1" dirty="0">
                <a:latin typeface="Calibri" panose="020F0502020204030204" pitchFamily="34" charset="0"/>
                <a:ea typeface="Calibri" panose="020F0502020204030204" pitchFamily="34" charset="0"/>
                <a:cs typeface="Times New Roman" panose="02020603050405020304" pitchFamily="18" charset="0"/>
              </a:rPr>
              <a:t> multi period species management in a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environment</a:t>
            </a:r>
            <a:r>
              <a:rPr lang="sv-SE" sz="1600" b="1" dirty="0">
                <a:latin typeface="Calibri" panose="020F0502020204030204" pitchFamily="34" charset="0"/>
                <a:ea typeface="Calibri" panose="020F0502020204030204" pitchFamily="34" charset="0"/>
                <a:cs typeface="Times New Roman" panose="02020603050405020304" pitchFamily="18" charset="0"/>
              </a:rPr>
              <a:t>: The </a:t>
            </a:r>
            <a:r>
              <a:rPr lang="sv-SE" sz="1600" b="1" dirty="0" err="1">
                <a:latin typeface="Calibri" panose="020F0502020204030204" pitchFamily="34" charset="0"/>
                <a:ea typeface="Calibri" panose="020F0502020204030204" pitchFamily="34" charset="0"/>
                <a:cs typeface="Times New Roman" panose="02020603050405020304" pitchFamily="18" charset="0"/>
              </a:rPr>
              <a:t>value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of</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selective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thinning</a:t>
            </a:r>
            <a:r>
              <a:rPr lang="sv-SE" sz="1600" b="1" dirty="0">
                <a:latin typeface="Calibri" panose="020F0502020204030204" pitchFamily="34" charset="0"/>
                <a:ea typeface="Calibri" panose="020F0502020204030204" pitchFamily="34" charset="0"/>
                <a:cs typeface="Times New Roman" panose="02020603050405020304" pitchFamily="18" charset="0"/>
              </a:rPr>
              <a:t> options and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growth</a:t>
            </a:r>
            <a:r>
              <a:rPr lang="sv-SE" sz="1600" b="1" dirty="0">
                <a:latin typeface="Calibri" panose="020F0502020204030204" pitchFamily="34" charset="0"/>
                <a:ea typeface="Calibri" panose="020F0502020204030204" pitchFamily="34" charset="0"/>
                <a:cs typeface="Times New Roman" panose="02020603050405020304" pitchFamily="18" charset="0"/>
              </a:rPr>
              <a:t> parameters</a:t>
            </a:r>
            <a:r>
              <a:rPr lang="sv-SE" sz="1600" dirty="0" smtClean="0">
                <a:latin typeface="Calibri" panose="020F0502020204030204" pitchFamily="34" charset="0"/>
                <a:ea typeface="Calibri" panose="020F0502020204030204" pitchFamily="34" charset="0"/>
                <a:cs typeface="Times New Roman" panose="02020603050405020304" pitchFamily="18" charset="0"/>
              </a:rPr>
              <a:t>, SYSTEMS </a:t>
            </a:r>
            <a:r>
              <a:rPr lang="sv-SE" sz="1600" dirty="0">
                <a:latin typeface="Calibri" panose="020F0502020204030204" pitchFamily="34" charset="0"/>
                <a:ea typeface="Calibri" panose="020F0502020204030204" pitchFamily="34" charset="0"/>
                <a:cs typeface="Times New Roman" panose="02020603050405020304" pitchFamily="18" charset="0"/>
              </a:rPr>
              <a:t>ANALYSIS - MODELLING -SIMULATION, Vol. 11, 287-302, 1993 </a:t>
            </a:r>
            <a:br>
              <a:rPr lang="sv-SE" sz="1600" dirty="0">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http://www.Lohmander.com/PL_SAMS_11_1993.pdf</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48</a:t>
            </a:fld>
            <a:endParaRPr lang="sv-SE"/>
          </a:p>
        </p:txBody>
      </p:sp>
    </p:spTree>
    <p:extLst>
      <p:ext uri="{BB962C8B-B14F-4D97-AF65-F5344CB8AC3E}">
        <p14:creationId xmlns:p14="http://schemas.microsoft.com/office/powerpoint/2010/main" val="1218079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35427" y="435102"/>
            <a:ext cx="10842173" cy="5984331"/>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sequential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decisions</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ANNALS OF OPERATIONS RESEARCH, Vol. 95, </a:t>
            </a:r>
            <a:r>
              <a:rPr lang="sv-SE" dirty="0" err="1">
                <a:latin typeface="Calibri" panose="020F0502020204030204" pitchFamily="34" charset="0"/>
                <a:ea typeface="Calibri" panose="020F0502020204030204" pitchFamily="34" charset="0"/>
                <a:cs typeface="Times New Roman" panose="02020603050405020304" pitchFamily="18" charset="0"/>
              </a:rPr>
              <a:t>pp</a:t>
            </a:r>
            <a:r>
              <a:rPr lang="sv-SE" dirty="0">
                <a:latin typeface="Calibri" panose="020F0502020204030204" pitchFamily="34" charset="0"/>
                <a:ea typeface="Calibri" panose="020F0502020204030204" pitchFamily="34" charset="0"/>
                <a:cs typeface="Times New Roman" panose="02020603050405020304" pitchFamily="18" charset="0"/>
              </a:rPr>
              <a:t>. 217-228, 2000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www.Lohmander.com/PL_AOR_95_2000.pdf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[10]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Adaptive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Forest Management in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World</a:t>
            </a:r>
            <a:r>
              <a:rPr lang="sv-SE" dirty="0">
                <a:latin typeface="Calibri" panose="020F0502020204030204" pitchFamily="34" charset="0"/>
                <a:ea typeface="Calibri" panose="020F0502020204030204" pitchFamily="34" charset="0"/>
                <a:cs typeface="Times New Roman" panose="02020603050405020304" pitchFamily="18" charset="0"/>
              </a:rPr>
              <a:t>, in </a:t>
            </a:r>
            <a:r>
              <a:rPr lang="sv-SE" dirty="0" err="1">
                <a:latin typeface="Calibri" panose="020F0502020204030204" pitchFamily="34" charset="0"/>
                <a:ea typeface="Calibri" panose="020F0502020204030204" pitchFamily="34" charset="0"/>
                <a:cs typeface="Times New Roman" panose="02020603050405020304" pitchFamily="18" charset="0"/>
              </a:rPr>
              <a:t>Weintraub</a:t>
            </a:r>
            <a:r>
              <a:rPr lang="sv-SE" dirty="0">
                <a:latin typeface="Calibri" panose="020F0502020204030204" pitchFamily="34" charset="0"/>
                <a:ea typeface="Calibri" panose="020F0502020204030204" pitchFamily="34" charset="0"/>
                <a:cs typeface="Times New Roman" panose="02020603050405020304" pitchFamily="18" charset="0"/>
              </a:rPr>
              <a:t> A. et al (Editors), </a:t>
            </a:r>
            <a:r>
              <a:rPr lang="sv-SE" dirty="0" err="1">
                <a:latin typeface="Calibri" panose="020F0502020204030204" pitchFamily="34" charset="0"/>
                <a:ea typeface="Calibri" panose="020F0502020204030204" pitchFamily="34" charset="0"/>
                <a:cs typeface="Times New Roman" panose="02020603050405020304" pitchFamily="18" charset="0"/>
              </a:rPr>
              <a:t>Handbook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Operations Research in </a:t>
            </a:r>
            <a:r>
              <a:rPr lang="sv-SE" dirty="0" err="1">
                <a:latin typeface="Calibri" panose="020F0502020204030204" pitchFamily="34" charset="0"/>
                <a:ea typeface="Calibri" panose="020F0502020204030204" pitchFamily="34" charset="0"/>
                <a:cs typeface="Times New Roman" panose="02020603050405020304" pitchFamily="18" charset="0"/>
              </a:rPr>
              <a:t>Natural</a:t>
            </a:r>
            <a:r>
              <a:rPr lang="sv-SE" dirty="0">
                <a:latin typeface="Calibri" panose="020F0502020204030204" pitchFamily="34" charset="0"/>
                <a:ea typeface="Calibri" panose="020F0502020204030204" pitchFamily="34" charset="0"/>
                <a:cs typeface="Times New Roman" panose="02020603050405020304" pitchFamily="18" charset="0"/>
              </a:rPr>
              <a:t> Resources, Springer, Springer Science, International Series in Operations Research and Management Science, New York, USA, </a:t>
            </a:r>
            <a:r>
              <a:rPr lang="sv-SE" dirty="0" err="1">
                <a:latin typeface="Calibri" panose="020F0502020204030204" pitchFamily="34" charset="0"/>
                <a:ea typeface="Calibri" panose="020F0502020204030204" pitchFamily="34" charset="0"/>
                <a:cs typeface="Times New Roman" panose="02020603050405020304" pitchFamily="18" charset="0"/>
              </a:rPr>
              <a:t>pp</a:t>
            </a:r>
            <a:r>
              <a:rPr lang="sv-SE" dirty="0">
                <a:latin typeface="Calibri" panose="020F0502020204030204" pitchFamily="34" charset="0"/>
                <a:ea typeface="Calibri" panose="020F0502020204030204" pitchFamily="34" charset="0"/>
                <a:cs typeface="Times New Roman" panose="02020603050405020304" pitchFamily="18" charset="0"/>
              </a:rPr>
              <a:t> 525-544, 2007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http://www.amazon.ca/gp/reader/0387718141/ref=sib_dp_pt/701-0734992-1741115#reader-link</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www.Lohmander.com/PL_Handbook2007.pdf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[11]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L.S.,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Stumpage Prices in the </a:t>
            </a:r>
            <a:r>
              <a:rPr lang="sv-SE" b="1" dirty="0" err="1">
                <a:latin typeface="Calibri" panose="020F0502020204030204" pitchFamily="34" charset="0"/>
                <a:ea typeface="Calibri" panose="020F0502020204030204" pitchFamily="34" charset="0"/>
                <a:cs typeface="Times New Roman" panose="02020603050405020304" pitchFamily="18" charset="0"/>
              </a:rPr>
              <a:t>Iranian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Caspian</a:t>
            </a:r>
            <a:r>
              <a:rPr lang="sv-SE" b="1" dirty="0">
                <a:latin typeface="Calibri" panose="020F0502020204030204" pitchFamily="34" charset="0"/>
                <a:ea typeface="Calibri" panose="020F0502020204030204" pitchFamily="34" charset="0"/>
                <a:cs typeface="Times New Roman" panose="02020603050405020304" pitchFamily="18" charset="0"/>
              </a:rPr>
              <a:t> Forests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Asian</a:t>
            </a:r>
            <a:r>
              <a:rPr lang="sv-SE" dirty="0">
                <a:latin typeface="Calibri" panose="020F0502020204030204" pitchFamily="34" charset="0"/>
                <a:ea typeface="Calibri" panose="020F0502020204030204" pitchFamily="34" charset="0"/>
                <a:cs typeface="Times New Roman" panose="02020603050405020304" pitchFamily="18" charset="0"/>
              </a:rPr>
              <a:t> Journal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Plant Sciences, 6 (7): 1027-1036, 2007, ISSN 1682-3974, 2007 </a:t>
            </a:r>
            <a:r>
              <a:rPr lang="sv-SE" dirty="0" err="1">
                <a:latin typeface="Calibri" panose="020F0502020204030204" pitchFamily="34" charset="0"/>
                <a:ea typeface="Calibri" panose="020F0502020204030204" pitchFamily="34" charset="0"/>
                <a:cs typeface="Times New Roman" panose="02020603050405020304" pitchFamily="18" charset="0"/>
              </a:rPr>
              <a:t>Asian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Network</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Scientific</a:t>
            </a:r>
            <a:r>
              <a:rPr lang="sv-SE" dirty="0">
                <a:latin typeface="Calibri" panose="020F0502020204030204" pitchFamily="34" charset="0"/>
                <a:ea typeface="Calibri" panose="020F0502020204030204" pitchFamily="34" charset="0"/>
                <a:cs typeface="Times New Roman" panose="02020603050405020304" pitchFamily="18" charset="0"/>
              </a:rPr>
              <a:t> Information,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http://ansijournals.com/ajps/2007/1027-1036.pdf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www.Lohmander.com/MoLo2007.pdf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[12]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Forest Management in an </a:t>
            </a:r>
            <a:r>
              <a:rPr lang="sv-SE" b="1" dirty="0" err="1">
                <a:latin typeface="Calibri" panose="020F0502020204030204" pitchFamily="34" charset="0"/>
                <a:ea typeface="Calibri" panose="020F0502020204030204" pitchFamily="34" charset="0"/>
                <a:cs typeface="Times New Roman" panose="02020603050405020304" pitchFamily="18" charset="0"/>
              </a:rPr>
              <a:t>Uneven-Aged</a:t>
            </a:r>
            <a:r>
              <a:rPr lang="sv-SE" b="1" dirty="0">
                <a:latin typeface="Calibri" panose="020F0502020204030204" pitchFamily="34" charset="0"/>
                <a:ea typeface="Calibri" panose="020F0502020204030204" pitchFamily="34" charset="0"/>
                <a:cs typeface="Times New Roman" panose="02020603050405020304" pitchFamily="18" charset="0"/>
              </a:rPr>
              <a:t> Forest in the North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Iran</a:t>
            </a:r>
            <a:r>
              <a:rPr lang="sv-SE" dirty="0">
                <a:latin typeface="Calibri" panose="020F0502020204030204" pitchFamily="34" charset="0"/>
                <a:ea typeface="Calibri" panose="020F0502020204030204" pitchFamily="34" charset="0"/>
                <a:cs typeface="Times New Roman" panose="02020603050405020304" pitchFamily="18" charset="0"/>
              </a:rPr>
              <a:t>, Journal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Sciences 8(11), 2008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http://ansijournals.com/jas/2008/1995-2007.pdf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http://www.Lohmander.com/LoMoOCC.pdf</a:t>
            </a: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49</a:t>
            </a:fld>
            <a:endParaRPr lang="sv-SE"/>
          </a:p>
        </p:txBody>
      </p:sp>
    </p:spTree>
    <p:extLst>
      <p:ext uri="{BB962C8B-B14F-4D97-AF65-F5344CB8AC3E}">
        <p14:creationId xmlns:p14="http://schemas.microsoft.com/office/powerpoint/2010/main" val="748987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5</a:t>
            </a:fld>
            <a:endParaRPr lang="sv-SE"/>
          </a:p>
        </p:txBody>
      </p:sp>
      <p:sp>
        <p:nvSpPr>
          <p:cNvPr id="3" name="Rektangel 2"/>
          <p:cNvSpPr/>
          <p:nvPr/>
        </p:nvSpPr>
        <p:spPr>
          <a:xfrm>
            <a:off x="994410" y="1028343"/>
            <a:ext cx="9772650" cy="4124206"/>
          </a:xfrm>
          <a:prstGeom prst="rect">
            <a:avLst/>
          </a:prstGeom>
        </p:spPr>
        <p:txBody>
          <a:bodyPr wrap="square">
            <a:spAutoFit/>
          </a:bodyPr>
          <a:lstStyle/>
          <a:p>
            <a:pPr lvl="0"/>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sv-SE" i="1"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Background</a:t>
            </a:r>
            <a:r>
              <a:rPr lang="sv-SE"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i="1"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theory</a:t>
            </a:r>
            <a:r>
              <a:rPr lang="sv-SE"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i="1"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the</a:t>
            </a:r>
          </a:p>
          <a:p>
            <a:pPr lvl="0"/>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Optimal adaptive CCF under </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risk problem </a:t>
            </a:r>
            <a:r>
              <a:rPr lang="en-US" b="1" dirty="0" smtClean="0">
                <a:latin typeface="Calibri" panose="020F0502020204030204" pitchFamily="34" charset="0"/>
                <a:ea typeface="Calibri" panose="020F0502020204030204" pitchFamily="34" charset="0"/>
                <a:cs typeface="Times New Roman" panose="02020603050405020304" pitchFamily="18" charset="0"/>
              </a:rPr>
              <a:t>:</a:t>
            </a:r>
            <a:endParaRPr lang="sv-SE" dirty="0" smtClean="0">
              <a:latin typeface="Calibri" panose="020F0502020204030204" pitchFamily="34" charset="0"/>
              <a:ea typeface="Calibri" panose="020F0502020204030204" pitchFamily="34" charset="0"/>
              <a:cs typeface="Times New Roman" panose="02020603050405020304" pitchFamily="18" charset="0"/>
            </a:endParaRPr>
          </a:p>
          <a:p>
            <a:pPr lvl="0"/>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extraction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under risk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Institute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Applied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Systems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Analysis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Systems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Decisions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Sciences, WP-86-16,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March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1986 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http://www.iiasa.ac.at/Admin/PUB/Documents/WP-86-016.pdf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http://www.lohmander.com/WP-86-016.pdf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[3]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extraction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under risk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SYSTEMS ANALYSIS - MODELLING - SIMULATION, Vol. 5, No. 2, 131-151, 1988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http://www.Lohmander.com/PL_SAMS_5_2_1988.pdf</a:t>
            </a:r>
            <a:endParaRPr lang="sv-SE" dirty="0"/>
          </a:p>
        </p:txBody>
      </p:sp>
    </p:spTree>
    <p:extLst>
      <p:ext uri="{BB962C8B-B14F-4D97-AF65-F5344CB8AC3E}">
        <p14:creationId xmlns:p14="http://schemas.microsoft.com/office/powerpoint/2010/main" val="415903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70263" y="864983"/>
            <a:ext cx="10833463" cy="5438284"/>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Guidelines</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Economically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Rational</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Coordinated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Development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Forest and Bio Energy </a:t>
            </a:r>
            <a:r>
              <a:rPr lang="sv-SE" b="1" dirty="0" err="1">
                <a:latin typeface="Calibri" panose="020F0502020204030204" pitchFamily="34" charset="0"/>
                <a:ea typeface="Calibri" panose="020F0502020204030204" pitchFamily="34" charset="0"/>
                <a:cs typeface="Times New Roman" panose="02020603050405020304" pitchFamily="18" charset="0"/>
              </a:rPr>
              <a:t>Sectors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CO2 </a:t>
            </a:r>
            <a:r>
              <a:rPr lang="sv-SE" b="1" dirty="0" err="1">
                <a:latin typeface="Calibri" panose="020F0502020204030204" pitchFamily="34" charset="0"/>
                <a:ea typeface="Calibri" panose="020F0502020204030204" pitchFamily="34" charset="0"/>
                <a:cs typeface="Times New Roman" panose="02020603050405020304" pitchFamily="18" charset="0"/>
              </a:rPr>
              <a:t>constraints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from the 16th </a:t>
            </a:r>
            <a:r>
              <a:rPr lang="sv-SE" dirty="0" err="1">
                <a:latin typeface="Calibri" panose="020F0502020204030204" pitchFamily="34" charset="0"/>
                <a:ea typeface="Calibri" panose="020F0502020204030204" pitchFamily="34" charset="0"/>
                <a:cs typeface="Times New Roman" panose="02020603050405020304" pitchFamily="18" charset="0"/>
              </a:rPr>
              <a:t>European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Biomass</a:t>
            </a:r>
            <a:r>
              <a:rPr lang="sv-SE" dirty="0">
                <a:latin typeface="Calibri" panose="020F0502020204030204" pitchFamily="34" charset="0"/>
                <a:ea typeface="Calibri" panose="020F0502020204030204" pitchFamily="34" charset="0"/>
                <a:cs typeface="Times New Roman" panose="02020603050405020304" pitchFamily="18" charset="0"/>
              </a:rPr>
              <a:t> Conference and </a:t>
            </a:r>
            <a:r>
              <a:rPr lang="sv-SE" dirty="0" err="1">
                <a:latin typeface="Calibri" panose="020F0502020204030204" pitchFamily="34" charset="0"/>
                <a:ea typeface="Calibri" panose="020F0502020204030204" pitchFamily="34" charset="0"/>
                <a:cs typeface="Times New Roman" panose="02020603050405020304" pitchFamily="18" charset="0"/>
              </a:rPr>
              <a:t>Exhibition</a:t>
            </a:r>
            <a:r>
              <a:rPr lang="sv-SE" dirty="0">
                <a:latin typeface="Calibri" panose="020F0502020204030204" pitchFamily="34" charset="0"/>
                <a:ea typeface="Calibri" panose="020F0502020204030204" pitchFamily="34" charset="0"/>
                <a:cs typeface="Times New Roman" panose="02020603050405020304" pitchFamily="18" charset="0"/>
              </a:rPr>
              <a:t>, Valencia, </a:t>
            </a:r>
            <a:r>
              <a:rPr lang="sv-SE" dirty="0" err="1">
                <a:latin typeface="Calibri" panose="020F0502020204030204" pitchFamily="34" charset="0"/>
                <a:ea typeface="Calibri" panose="020F0502020204030204" pitchFamily="34" charset="0"/>
                <a:cs typeface="Times New Roman" panose="02020603050405020304" pitchFamily="18" charset="0"/>
              </a:rPr>
              <a:t>Spain</a:t>
            </a:r>
            <a:r>
              <a:rPr lang="sv-SE" dirty="0">
                <a:latin typeface="Calibri" panose="020F0502020204030204" pitchFamily="34" charset="0"/>
                <a:ea typeface="Calibri" panose="020F0502020204030204" pitchFamily="34" charset="0"/>
                <a:cs typeface="Times New Roman" panose="02020603050405020304" pitchFamily="18" charset="0"/>
              </a:rPr>
              <a:t>, 02-06 June, 2008 (In the version in the </a:t>
            </a:r>
            <a:r>
              <a:rPr lang="sv-SE" dirty="0" err="1">
                <a:latin typeface="Calibri" panose="020F0502020204030204" pitchFamily="34" charset="0"/>
                <a:ea typeface="Calibri" panose="020F0502020204030204" pitchFamily="34" charset="0"/>
                <a:cs typeface="Times New Roman" panose="02020603050405020304" pitchFamily="18" charset="0"/>
              </a:rPr>
              <a:t>link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below</a:t>
            </a:r>
            <a:r>
              <a:rPr lang="sv-SE" dirty="0">
                <a:latin typeface="Calibri" panose="020F0502020204030204" pitchFamily="34" charset="0"/>
                <a:ea typeface="Calibri" panose="020F0502020204030204" pitchFamily="34" charset="0"/>
                <a:cs typeface="Times New Roman" panose="02020603050405020304" pitchFamily="18" charset="0"/>
              </a:rPr>
              <a:t>, an </a:t>
            </a:r>
            <a:r>
              <a:rPr lang="sv-SE" dirty="0" err="1">
                <a:latin typeface="Calibri" panose="020F0502020204030204" pitchFamily="34" charset="0"/>
                <a:ea typeface="Calibri" panose="020F0502020204030204" pitchFamily="34" charset="0"/>
                <a:cs typeface="Times New Roman" panose="02020603050405020304" pitchFamily="18" charset="0"/>
              </a:rPr>
              <a:t>earlier</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misprint</a:t>
            </a:r>
            <a:r>
              <a:rPr lang="sv-SE" dirty="0">
                <a:latin typeface="Calibri" panose="020F0502020204030204" pitchFamily="34" charset="0"/>
                <a:ea typeface="Calibri" panose="020F0502020204030204" pitchFamily="34" charset="0"/>
                <a:cs typeface="Times New Roman" panose="02020603050405020304" pitchFamily="18" charset="0"/>
              </a:rPr>
              <a:t> has </a:t>
            </a:r>
            <a:r>
              <a:rPr lang="sv-SE" dirty="0" err="1">
                <a:latin typeface="Calibri" panose="020F0502020204030204" pitchFamily="34" charset="0"/>
                <a:ea typeface="Calibri" panose="020F0502020204030204" pitchFamily="34" charset="0"/>
                <a:cs typeface="Times New Roman" panose="02020603050405020304" pitchFamily="18" charset="0"/>
              </a:rPr>
              <a:t>been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corrected</a:t>
            </a:r>
            <a:r>
              <a:rPr lang="sv-SE" dirty="0">
                <a:latin typeface="Calibri" panose="020F0502020204030204" pitchFamily="34" charset="0"/>
                <a:ea typeface="Calibri" panose="020F0502020204030204" pitchFamily="34" charset="0"/>
                <a:cs typeface="Times New Roman" panose="02020603050405020304" pitchFamily="18" charset="0"/>
              </a:rPr>
              <a:t>. )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http://www.Lohmander.com/Valencia2008.pdf</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[14]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Software for illustration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CO2 and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management </a:t>
            </a:r>
            <a:r>
              <a:rPr lang="sv-SE" b="1" dirty="0" err="1">
                <a:latin typeface="Calibri" panose="020F0502020204030204" pitchFamily="34" charset="0"/>
                <a:ea typeface="Calibri" panose="020F0502020204030204" pitchFamily="34" charset="0"/>
                <a:cs typeface="Times New Roman" panose="02020603050405020304" pitchFamily="18" charset="0"/>
              </a:rPr>
              <a:t>issue</a:t>
            </a:r>
            <a:r>
              <a:rPr lang="sv-SE" b="1" dirty="0">
                <a:latin typeface="Calibri" panose="020F0502020204030204" pitchFamily="34" charset="0"/>
                <a:ea typeface="Calibri" panose="020F0502020204030204" pitchFamily="34" charset="0"/>
                <a:cs typeface="Times New Roman" panose="02020603050405020304" pitchFamily="18" charset="0"/>
              </a:rPr>
              <a:t> in combination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CCS </a:t>
            </a:r>
            <a:r>
              <a:rPr lang="sv-SE" b="1" dirty="0" err="1">
                <a:latin typeface="Calibri" panose="020F0502020204030204" pitchFamily="34" charset="0"/>
                <a:ea typeface="Calibri" panose="020F0502020204030204" pitchFamily="34" charset="0"/>
                <a:cs typeface="Times New Roman" panose="02020603050405020304" pitchFamily="18" charset="0"/>
              </a:rPr>
              <a:t>technology</a:t>
            </a:r>
            <a:r>
              <a:rPr lang="sv-SE" dirty="0">
                <a:latin typeface="Calibri" panose="020F0502020204030204" pitchFamily="34" charset="0"/>
                <a:ea typeface="Calibri" panose="020F0502020204030204" pitchFamily="34" charset="0"/>
                <a:cs typeface="Times New Roman" panose="02020603050405020304" pitchFamily="18" charset="0"/>
              </a:rPr>
              <a:t>, 2008, </a:t>
            </a:r>
            <a:r>
              <a:rPr lang="sv-SE"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http://www.lohmander.com/co2ill2/co2ill2.htm</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[15] </a:t>
            </a:r>
            <a:r>
              <a:rPr lang="sv-SE" dirty="0" err="1">
                <a:latin typeface="Calibri" panose="020F0502020204030204" pitchFamily="34" charset="0"/>
                <a:ea typeface="Calibri" panose="020F0502020204030204" pitchFamily="34" charset="0"/>
                <a:cs typeface="Times New Roman" panose="02020603050405020304" pitchFamily="18" charset="0"/>
              </a:rPr>
              <a:t>Lu</a:t>
            </a:r>
            <a:r>
              <a:rPr lang="sv-SE" dirty="0">
                <a:latin typeface="Calibri" panose="020F0502020204030204" pitchFamily="34" charset="0"/>
                <a:ea typeface="Calibri" panose="020F0502020204030204" pitchFamily="34" charset="0"/>
                <a:cs typeface="Times New Roman" panose="02020603050405020304" pitchFamily="18" charset="0"/>
              </a:rPr>
              <a:t>, F.,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Decisions</a:t>
            </a:r>
            <a:r>
              <a:rPr lang="sv-SE" b="1" dirty="0">
                <a:latin typeface="Calibri" panose="020F0502020204030204" pitchFamily="34" charset="0"/>
                <a:ea typeface="Calibri" panose="020F0502020204030204" pitchFamily="34" charset="0"/>
                <a:cs typeface="Times New Roman" panose="02020603050405020304" pitchFamily="18" charset="0"/>
              </a:rPr>
              <a:t> for Mixed Forests under Risk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Scientia</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Silvae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Sinicae</a:t>
            </a:r>
            <a:r>
              <a:rPr lang="sv-SE" dirty="0">
                <a:latin typeface="Calibri" panose="020F0502020204030204" pitchFamily="34" charset="0"/>
                <a:ea typeface="Calibri" panose="020F0502020204030204" pitchFamily="34" charset="0"/>
                <a:cs typeface="Times New Roman" panose="02020603050405020304" pitchFamily="18" charset="0"/>
              </a:rPr>
              <a:t>, Vol. 45, No. 11, Nov. 2009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http://www.Lohmander.com/Lu_Lohmander_2009.pdf</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Rational</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sustainable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utilization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resources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tourism</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bioenergy</a:t>
            </a:r>
            <a:r>
              <a:rPr lang="sv-SE" b="1" dirty="0">
                <a:latin typeface="Calibri" panose="020F0502020204030204" pitchFamily="34" charset="0"/>
                <a:ea typeface="Calibri" panose="020F0502020204030204" pitchFamily="34" charset="0"/>
                <a:cs typeface="Times New Roman" panose="02020603050405020304" pitchFamily="18" charset="0"/>
              </a:rPr>
              <a:t>, the global </a:t>
            </a:r>
            <a:r>
              <a:rPr lang="sv-SE" b="1" dirty="0" err="1">
                <a:latin typeface="Calibri" panose="020F0502020204030204" pitchFamily="34" charset="0"/>
                <a:ea typeface="Calibri" panose="020F0502020204030204" pitchFamily="34" charset="0"/>
                <a:cs typeface="Times New Roman" panose="02020603050405020304" pitchFamily="18" charset="0"/>
              </a:rPr>
              <a:t>warming</a:t>
            </a:r>
            <a:r>
              <a:rPr lang="sv-SE" b="1" dirty="0">
                <a:latin typeface="Calibri" panose="020F0502020204030204" pitchFamily="34" charset="0"/>
                <a:ea typeface="Calibri" panose="020F0502020204030204" pitchFamily="34" charset="0"/>
                <a:cs typeface="Times New Roman" panose="02020603050405020304" pitchFamily="18" charset="0"/>
              </a:rPr>
              <a:t> problem, paper </a:t>
            </a:r>
            <a:r>
              <a:rPr lang="sv-SE" b="1" dirty="0" err="1">
                <a:latin typeface="Calibri" panose="020F0502020204030204" pitchFamily="34" charset="0"/>
                <a:ea typeface="Calibri" panose="020F0502020204030204" pitchFamily="34" charset="0"/>
                <a:cs typeface="Times New Roman" panose="02020603050405020304" pitchFamily="18" charset="0"/>
              </a:rPr>
              <a:t>pulp</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timber</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approach</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the II international workshop on </a:t>
            </a:r>
            <a:r>
              <a:rPr lang="sv-SE" dirty="0" err="1">
                <a:latin typeface="Calibri" panose="020F0502020204030204" pitchFamily="34" charset="0"/>
                <a:ea typeface="Calibri" panose="020F0502020204030204" pitchFamily="34" charset="0"/>
                <a:cs typeface="Times New Roman" panose="02020603050405020304" pitchFamily="18" charset="0"/>
              </a:rPr>
              <a:t>Ecological</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tourism</a:t>
            </a:r>
            <a:r>
              <a:rPr lang="sv-SE" dirty="0">
                <a:latin typeface="Calibri" panose="020F0502020204030204" pitchFamily="34" charset="0"/>
                <a:ea typeface="Calibri" panose="020F0502020204030204" pitchFamily="34" charset="0"/>
                <a:cs typeface="Times New Roman" panose="02020603050405020304" pitchFamily="18" charset="0"/>
              </a:rPr>
              <a:t>, Trends and </a:t>
            </a:r>
            <a:r>
              <a:rPr lang="sv-SE" dirty="0" err="1">
                <a:latin typeface="Calibri" panose="020F0502020204030204" pitchFamily="34" charset="0"/>
                <a:ea typeface="Calibri" panose="020F0502020204030204" pitchFamily="34" charset="0"/>
                <a:cs typeface="Times New Roman" panose="02020603050405020304" pitchFamily="18" charset="0"/>
              </a:rPr>
              <a:t>perspectives</a:t>
            </a:r>
            <a:r>
              <a:rPr lang="sv-SE" dirty="0">
                <a:latin typeface="Calibri" panose="020F0502020204030204" pitchFamily="34" charset="0"/>
                <a:ea typeface="Calibri" panose="020F0502020204030204" pitchFamily="34" charset="0"/>
                <a:cs typeface="Times New Roman" panose="02020603050405020304" pitchFamily="18" charset="0"/>
              </a:rPr>
              <a:t> on </a:t>
            </a:r>
            <a:r>
              <a:rPr lang="sv-SE" dirty="0" err="1">
                <a:latin typeface="Calibri" panose="020F0502020204030204" pitchFamily="34" charset="0"/>
                <a:ea typeface="Calibri" panose="020F0502020204030204" pitchFamily="34" charset="0"/>
                <a:cs typeface="Times New Roman" panose="02020603050405020304" pitchFamily="18" charset="0"/>
              </a:rPr>
              <a:t>development</a:t>
            </a:r>
            <a:r>
              <a:rPr lang="sv-SE" dirty="0">
                <a:latin typeface="Calibri" panose="020F0502020204030204" pitchFamily="34" charset="0"/>
                <a:ea typeface="Calibri" panose="020F0502020204030204" pitchFamily="34" charset="0"/>
                <a:cs typeface="Times New Roman" panose="02020603050405020304" pitchFamily="18" charset="0"/>
              </a:rPr>
              <a:t> in the global </a:t>
            </a:r>
            <a:r>
              <a:rPr lang="sv-SE" dirty="0" err="1">
                <a:latin typeface="Calibri" panose="020F0502020204030204" pitchFamily="34" charset="0"/>
                <a:ea typeface="Calibri" panose="020F0502020204030204" pitchFamily="34" charset="0"/>
                <a:cs typeface="Times New Roman" panose="02020603050405020304" pitchFamily="18" charset="0"/>
              </a:rPr>
              <a:t>world</a:t>
            </a:r>
            <a:r>
              <a:rPr lang="sv-SE" dirty="0">
                <a:latin typeface="Calibri" panose="020F0502020204030204" pitchFamily="34" charset="0"/>
                <a:ea typeface="Calibri" panose="020F0502020204030204" pitchFamily="34" charset="0"/>
                <a:cs typeface="Times New Roman" panose="02020603050405020304" pitchFamily="18" charset="0"/>
              </a:rPr>
              <a:t>, Saint Petersburg Forest </a:t>
            </a:r>
            <a:r>
              <a:rPr lang="sv-SE" dirty="0" err="1">
                <a:latin typeface="Calibri" panose="020F0502020204030204" pitchFamily="34" charset="0"/>
                <a:ea typeface="Calibri" panose="020F0502020204030204" pitchFamily="34" charset="0"/>
                <a:cs typeface="Times New Roman" panose="02020603050405020304" pitchFamily="18" charset="0"/>
              </a:rPr>
              <a:t>Technical</a:t>
            </a:r>
            <a:r>
              <a:rPr lang="sv-SE" dirty="0">
                <a:latin typeface="Calibri" panose="020F0502020204030204" pitchFamily="34" charset="0"/>
                <a:ea typeface="Calibri" panose="020F0502020204030204" pitchFamily="34" charset="0"/>
                <a:cs typeface="Times New Roman" panose="02020603050405020304" pitchFamily="18" charset="0"/>
              </a:rPr>
              <a:t> Academy, April 15-16, 2010</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http://www.Lohmander.com/SPb201004/Lohmander_Zazykina_SPbFTA_2010.pdf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http://www.Lohmander.com/SPb201004/Lohmander_Zazykina_SPbFTA_2010.doc</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http://www.Lohmander.com/SPb201004/PPT_Lohmander_Zazykina_SPbFTA_2010.ppt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http://www.Lohmander.com/SPb201004/PPT_Lohmander_Zazykina_SPbFTA_2010.pdf</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50</a:t>
            </a:fld>
            <a:endParaRPr lang="sv-SE"/>
          </a:p>
        </p:txBody>
      </p:sp>
    </p:spTree>
    <p:extLst>
      <p:ext uri="{BB962C8B-B14F-4D97-AF65-F5344CB8AC3E}">
        <p14:creationId xmlns:p14="http://schemas.microsoft.com/office/powerpoint/2010/main" val="383690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79269" y="471330"/>
            <a:ext cx="10345784" cy="6211637"/>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[17]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Methodology</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b="1" dirty="0">
                <a:latin typeface="Calibri" panose="020F0502020204030204" pitchFamily="34" charset="0"/>
                <a:ea typeface="Calibri" panose="020F0502020204030204" pitchFamily="34" charset="0"/>
                <a:cs typeface="Times New Roman" panose="02020603050405020304" pitchFamily="18" charset="0"/>
              </a:rPr>
              <a:t> and the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industries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Report</a:t>
            </a:r>
            <a:r>
              <a:rPr lang="sv-SE" dirty="0">
                <a:latin typeface="Calibri" panose="020F0502020204030204" pitchFamily="34" charset="0"/>
                <a:ea typeface="Calibri" panose="020F0502020204030204" pitchFamily="34" charset="0"/>
                <a:cs typeface="Times New Roman" panose="02020603050405020304" pitchFamily="18" charset="0"/>
              </a:rPr>
              <a:t> and Abstract,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Eurasia</a:t>
            </a:r>
            <a:r>
              <a:rPr lang="sv-SE" dirty="0">
                <a:latin typeface="Calibri" panose="020F0502020204030204" pitchFamily="34" charset="0"/>
                <a:ea typeface="Calibri" panose="020F0502020204030204" pitchFamily="34" charset="0"/>
                <a:cs typeface="Times New Roman" panose="02020603050405020304" pitchFamily="18" charset="0"/>
              </a:rPr>
              <a:t>, Publishing House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Moscow</a:t>
            </a:r>
            <a:r>
              <a:rPr lang="sv-SE" dirty="0">
                <a:latin typeface="Calibri" panose="020F0502020204030204" pitchFamily="34" charset="0"/>
                <a:ea typeface="Calibri" panose="020F0502020204030204" pitchFamily="34" charset="0"/>
                <a:cs typeface="Times New Roman" panose="02020603050405020304" pitchFamily="18" charset="0"/>
              </a:rPr>
              <a:t> State Forest University, September 19 - 25, 2010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http://www.lohmander.com/Moscow10/Moscow10_PL_LZ.pdf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http://www.lohmander.com/Moscow10/Moscow10_PL_LZ.doc</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http://www.lohmander.com/Moscow_PL_2010.pdf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http://www.lohmander.com/Moscow_2010/Lohmander_Zazykina_Moscow_2010.ppt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http://www.lohmander.com/Moscow_2010/Programma-LE_10_01.doc</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[18]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economical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sustainable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harvesting in </a:t>
            </a:r>
            <a:r>
              <a:rPr lang="sv-SE" b="1" dirty="0" err="1">
                <a:latin typeface="Calibri" panose="020F0502020204030204" pitchFamily="34" charset="0"/>
                <a:ea typeface="Calibri" panose="020F0502020204030204" pitchFamily="34" charset="0"/>
                <a:cs typeface="Times New Roman" panose="02020603050405020304" pitchFamily="18" charset="0"/>
              </a:rPr>
              <a:t>Russia</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other</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dirty="0">
                <a:latin typeface="Calibri" panose="020F0502020204030204" pitchFamily="34" charset="0"/>
                <a:ea typeface="Calibri" panose="020F0502020204030204" pitchFamily="34" charset="0"/>
                <a:cs typeface="Times New Roman" panose="02020603050405020304" pitchFamily="18" charset="0"/>
              </a:rPr>
              <a:t>, SSAFR-2011, 14th Symposium for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in </a:t>
            </a:r>
            <a:r>
              <a:rPr lang="sv-SE" dirty="0" err="1">
                <a:latin typeface="Calibri" panose="020F0502020204030204" pitchFamily="34" charset="0"/>
                <a:ea typeface="Calibri" panose="020F0502020204030204" pitchFamily="34" charset="0"/>
                <a:cs typeface="Times New Roman" panose="02020603050405020304" pitchFamily="18" charset="0"/>
              </a:rPr>
              <a:t>Forestry</a:t>
            </a:r>
            <a:r>
              <a:rPr lang="sv-SE" dirty="0">
                <a:latin typeface="Calibri" panose="020F0502020204030204" pitchFamily="34" charset="0"/>
                <a:ea typeface="Calibri" panose="020F0502020204030204" pitchFamily="34" charset="0"/>
                <a:cs typeface="Times New Roman" panose="02020603050405020304" pitchFamily="18" charset="0"/>
              </a:rPr>
              <a:t>, Abstracts, </a:t>
            </a:r>
            <a:r>
              <a:rPr lang="sv-SE" dirty="0" err="1">
                <a:latin typeface="Calibri" panose="020F0502020204030204" pitchFamily="34" charset="0"/>
                <a:ea typeface="Calibri" panose="020F0502020204030204" pitchFamily="34" charset="0"/>
                <a:cs typeface="Times New Roman" panose="02020603050405020304" pitchFamily="18" charset="0"/>
              </a:rPr>
              <a:t>Maitencillo</a:t>
            </a:r>
            <a:r>
              <a:rPr lang="sv-SE" dirty="0">
                <a:latin typeface="Calibri" panose="020F0502020204030204" pitchFamily="34" charset="0"/>
                <a:ea typeface="Calibri" panose="020F0502020204030204" pitchFamily="34" charset="0"/>
                <a:cs typeface="Times New Roman" panose="02020603050405020304" pitchFamily="18" charset="0"/>
              </a:rPr>
              <a:t>, Chile, </a:t>
            </a:r>
            <a:r>
              <a:rPr lang="sv-SE" dirty="0" err="1">
                <a:latin typeface="Calibri" panose="020F0502020204030204" pitchFamily="34" charset="0"/>
                <a:ea typeface="Calibri" panose="020F0502020204030204" pitchFamily="34" charset="0"/>
                <a:cs typeface="Times New Roman" panose="02020603050405020304" pitchFamily="18" charset="0"/>
              </a:rPr>
              <a:t>March</a:t>
            </a:r>
            <a:r>
              <a:rPr lang="sv-SE" dirty="0">
                <a:latin typeface="Calibri" panose="020F0502020204030204" pitchFamily="34" charset="0"/>
                <a:ea typeface="Calibri" panose="020F0502020204030204" pitchFamily="34" charset="0"/>
                <a:cs typeface="Times New Roman" panose="02020603050405020304" pitchFamily="18" charset="0"/>
              </a:rPr>
              <a:t> 8-11, 2011,</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http://www.lohmander.com/Chile_2011/Chile_2011_Dynamic_Lohmander.ppt</a:t>
            </a:r>
            <a:r>
              <a:rPr lang="sv-SE"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expanded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bioenergy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based</a:t>
            </a:r>
            <a:r>
              <a:rPr lang="sv-SE" b="1" dirty="0">
                <a:latin typeface="Calibri" panose="020F0502020204030204" pitchFamily="34" charset="0"/>
                <a:ea typeface="Calibri" panose="020F0502020204030204" pitchFamily="34" charset="0"/>
                <a:cs typeface="Times New Roman" panose="02020603050405020304" pitchFamily="18" charset="0"/>
              </a:rPr>
              <a:t> on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resources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may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simultaneously</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sustainably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reduce</a:t>
            </a:r>
            <a:r>
              <a:rPr lang="sv-SE" b="1" dirty="0">
                <a:latin typeface="Calibri" panose="020F0502020204030204" pitchFamily="34" charset="0"/>
                <a:ea typeface="Calibri" panose="020F0502020204030204" pitchFamily="34" charset="0"/>
                <a:cs typeface="Times New Roman" panose="02020603050405020304" pitchFamily="18" charset="0"/>
              </a:rPr>
              <a:t> global </a:t>
            </a:r>
            <a:r>
              <a:rPr lang="sv-SE" b="1" dirty="0" err="1">
                <a:latin typeface="Calibri" panose="020F0502020204030204" pitchFamily="34" charset="0"/>
                <a:ea typeface="Calibri" panose="020F0502020204030204" pitchFamily="34" charset="0"/>
                <a:cs typeface="Times New Roman" panose="02020603050405020304" pitchFamily="18" charset="0"/>
              </a:rPr>
              <a:t>warming</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improve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economic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results</a:t>
            </a:r>
            <a:r>
              <a:rPr lang="sv-SE" b="1" dirty="0">
                <a:latin typeface="Calibri" panose="020F0502020204030204" pitchFamily="34" charset="0"/>
                <a:ea typeface="Calibri" panose="020F0502020204030204" pitchFamily="34" charset="0"/>
                <a:cs typeface="Times New Roman" panose="02020603050405020304" pitchFamily="18" charset="0"/>
              </a:rPr>
              <a:t>, international relations and </a:t>
            </a:r>
            <a:r>
              <a:rPr lang="sv-SE" b="1" dirty="0" err="1">
                <a:latin typeface="Calibri" panose="020F0502020204030204" pitchFamily="34" charset="0"/>
                <a:ea typeface="Calibri" panose="020F0502020204030204" pitchFamily="34" charset="0"/>
                <a:cs typeface="Times New Roman" panose="02020603050405020304" pitchFamily="18" charset="0"/>
              </a:rPr>
              <a:t>environmental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conditions</a:t>
            </a:r>
            <a:r>
              <a:rPr lang="sv-SE" dirty="0">
                <a:latin typeface="Calibri" panose="020F0502020204030204" pitchFamily="34" charset="0"/>
                <a:ea typeface="Calibri" panose="020F0502020204030204" pitchFamily="34" charset="0"/>
                <a:cs typeface="Times New Roman" panose="02020603050405020304" pitchFamily="18" charset="0"/>
              </a:rPr>
              <a:t>, BIT’S 4th </a:t>
            </a:r>
            <a:r>
              <a:rPr lang="sv-SE" dirty="0" err="1">
                <a:latin typeface="Calibri" panose="020F0502020204030204" pitchFamily="34" charset="0"/>
                <a:ea typeface="Calibri" panose="020F0502020204030204" pitchFamily="34" charset="0"/>
                <a:cs typeface="Times New Roman" panose="02020603050405020304" pitchFamily="18" charset="0"/>
              </a:rPr>
              <a:t>Annual</a:t>
            </a:r>
            <a:r>
              <a:rPr lang="sv-SE" dirty="0">
                <a:latin typeface="Calibri" panose="020F0502020204030204" pitchFamily="34" charset="0"/>
                <a:ea typeface="Calibri" panose="020F0502020204030204" pitchFamily="34" charset="0"/>
                <a:cs typeface="Times New Roman" panose="02020603050405020304" pitchFamily="18" charset="0"/>
              </a:rPr>
              <a:t> World Congress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Bioenergy-2014, Qingdao International Convention Center, China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http://www.Lohmander.com/PLWCBE2014A.pptx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http://www.Lohmander.com/PLWCBE2014A.pdf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http://www.Lohmander.com/WCBE2014_Expansion.pdf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http://www.bitcongress.com/wcbe2014</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51</a:t>
            </a:fld>
            <a:endParaRPr lang="sv-SE"/>
          </a:p>
        </p:txBody>
      </p:sp>
    </p:spTree>
    <p:extLst>
      <p:ext uri="{BB962C8B-B14F-4D97-AF65-F5344CB8AC3E}">
        <p14:creationId xmlns:p14="http://schemas.microsoft.com/office/powerpoint/2010/main" val="13450060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74766" y="998055"/>
            <a:ext cx="10781211" cy="5335820"/>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[20]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Limaei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Olsson, L., </a:t>
            </a:r>
            <a:r>
              <a:rPr lang="sv-SE" b="1" dirty="0" err="1">
                <a:latin typeface="Calibri" panose="020F0502020204030204" pitchFamily="34" charset="0"/>
                <a:ea typeface="Calibri" panose="020F0502020204030204" pitchFamily="34" charset="0"/>
                <a:cs typeface="Times New Roman" panose="02020603050405020304" pitchFamily="18" charset="0"/>
              </a:rPr>
              <a:t>Sub</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models</a:t>
            </a:r>
            <a:r>
              <a:rPr lang="sv-SE" b="1" dirty="0">
                <a:latin typeface="Calibri" panose="020F0502020204030204" pitchFamily="34" charset="0"/>
                <a:ea typeface="Calibri" panose="020F0502020204030204" pitchFamily="34" charset="0"/>
                <a:cs typeface="Times New Roman" panose="02020603050405020304" pitchFamily="18" charset="0"/>
              </a:rPr>
              <a:t> for optimal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multi species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in Iran</a:t>
            </a:r>
            <a:r>
              <a:rPr lang="sv-SE" dirty="0">
                <a:latin typeface="Calibri" panose="020F0502020204030204" pitchFamily="34" charset="0"/>
                <a:ea typeface="Calibri" panose="020F0502020204030204" pitchFamily="34" charset="0"/>
                <a:cs typeface="Times New Roman" panose="02020603050405020304" pitchFamily="18" charset="0"/>
              </a:rPr>
              <a:t>, The 8th International Conference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Iranian</a:t>
            </a:r>
            <a:r>
              <a:rPr lang="sv-SE" dirty="0">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latin typeface="Calibri" panose="020F0502020204030204" pitchFamily="34" charset="0"/>
                <a:ea typeface="Calibri" panose="020F0502020204030204" pitchFamily="34" charset="0"/>
                <a:cs typeface="Times New Roman" panose="02020603050405020304" pitchFamily="18" charset="0"/>
              </a:rPr>
              <a:t>Society</a:t>
            </a:r>
            <a:r>
              <a:rPr lang="sv-SE" dirty="0">
                <a:latin typeface="Calibri" panose="020F0502020204030204" pitchFamily="34" charset="0"/>
                <a:ea typeface="Calibri" panose="020F0502020204030204" pitchFamily="34" charset="0"/>
                <a:cs typeface="Times New Roman" panose="02020603050405020304" pitchFamily="18" charset="0"/>
              </a:rPr>
              <a:t>,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err="1">
                <a:latin typeface="Calibri" panose="020F0502020204030204" pitchFamily="34" charset="0"/>
                <a:ea typeface="Calibri" panose="020F0502020204030204" pitchFamily="34" charset="0"/>
                <a:cs typeface="Times New Roman" panose="02020603050405020304" pitchFamily="18" charset="0"/>
              </a:rPr>
              <a:t>Department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Ferdowsi</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Mashhad, Mashhad, Iran, 21-22 May 2015</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http://www.Lohmander.com/SML_PL_LO_IRAN_ABS_2015.pdf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http://www.Lohmander.com/PL_IRAN_B_2015.pdf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http://www.Lohmander.com/PL_IRAN_B_2015.pptx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http://www.Lohmander.com/PL_OR8_Abs_15.pdf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http://www.or8.um.ac.ir</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[21]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modeling</a:t>
            </a:r>
            <a:r>
              <a:rPr lang="sv-SE" b="1" dirty="0">
                <a:latin typeface="Calibri" panose="020F0502020204030204" pitchFamily="34" charset="0"/>
                <a:ea typeface="Calibri" panose="020F0502020204030204" pitchFamily="34" charset="0"/>
                <a:cs typeface="Times New Roman" panose="02020603050405020304" pitchFamily="18" charset="0"/>
              </a:rPr>
              <a:t> in operations research, KEYNOTE</a:t>
            </a:r>
            <a:r>
              <a:rPr lang="sv-SE" dirty="0">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Optimization</a:t>
            </a:r>
            <a:r>
              <a:rPr lang="sv-SE" dirty="0">
                <a:latin typeface="Calibri" panose="020F0502020204030204" pitchFamily="34" charset="0"/>
                <a:ea typeface="Calibri" panose="020F0502020204030204" pitchFamily="34" charset="0"/>
                <a:cs typeface="Times New Roman" panose="02020603050405020304" pitchFamily="18" charset="0"/>
              </a:rPr>
              <a:t> and Decision </a:t>
            </a:r>
            <a:r>
              <a:rPr lang="sv-SE" dirty="0" err="1">
                <a:latin typeface="Calibri" panose="020F0502020204030204" pitchFamily="34" charset="0"/>
                <a:ea typeface="Calibri" panose="020F0502020204030204" pitchFamily="34" charset="0"/>
                <a:cs typeface="Times New Roman" panose="02020603050405020304" pitchFamily="18" charset="0"/>
              </a:rPr>
              <a:t>Making</a:t>
            </a:r>
            <a:r>
              <a:rPr lang="sv-SE" dirty="0">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http://www.Lohmander.com/PL_KEYNOTE_MATH_2016.jpg</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http://www.Lohmander.com/PL_ICODM_2016_KEY.pptx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http://www.Lohmander.com/PL_ICODM_2016_KEY.pdf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http://www.Lohmander.com/PL_ICODM_2016_KEY_PAPER.pdf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http://www.Lohmander.com/PL_ICODM_2016_KEY_PAPER.docx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http://icodm2020.com/en/</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52</a:t>
            </a:fld>
            <a:endParaRPr lang="sv-SE"/>
          </a:p>
        </p:txBody>
      </p:sp>
    </p:spTree>
    <p:extLst>
      <p:ext uri="{BB962C8B-B14F-4D97-AF65-F5344CB8AC3E}">
        <p14:creationId xmlns:p14="http://schemas.microsoft.com/office/powerpoint/2010/main" val="17776679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4469" y="893418"/>
            <a:ext cx="11120845" cy="5355184"/>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spatially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distributed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interdependent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units</a:t>
            </a:r>
            <a:r>
              <a:rPr lang="sv-SE" dirty="0">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Optimization</a:t>
            </a:r>
            <a:r>
              <a:rPr lang="sv-SE" dirty="0">
                <a:latin typeface="Calibri" panose="020F0502020204030204" pitchFamily="34" charset="0"/>
                <a:ea typeface="Calibri" panose="020F0502020204030204" pitchFamily="34" charset="0"/>
                <a:cs typeface="Times New Roman" panose="02020603050405020304" pitchFamily="18" charset="0"/>
              </a:rPr>
              <a:t> and Decision </a:t>
            </a:r>
            <a:r>
              <a:rPr lang="sv-SE" dirty="0" err="1">
                <a:latin typeface="Calibri" panose="020F0502020204030204" pitchFamily="34" charset="0"/>
                <a:ea typeface="Calibri" panose="020F0502020204030204" pitchFamily="34" charset="0"/>
                <a:cs typeface="Times New Roman" panose="02020603050405020304" pitchFamily="18" charset="0"/>
              </a:rPr>
              <a:t>Making</a:t>
            </a:r>
            <a:r>
              <a:rPr lang="sv-SE" dirty="0">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http://www.Lohmander.com/PL_BEST_PAPER_AWARD_MATH_2016.jpg</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http://www.Lohmander.com/PL_ICODM_2016_CCF.pptx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http://www.Lohmander.com/PL_ICODM_2016_CCF.pdf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http://www.Lohmander.com/PL_ICODM_2016_CCF_PAPER.pdf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http://www.Lohmander.com/PL_ICODM_2016_CCF_PAPER.docx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http://icodm2020.com/en/</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[23]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A general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for the basal area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individual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trees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derived</a:t>
            </a:r>
            <a:r>
              <a:rPr lang="sv-SE" b="1" dirty="0">
                <a:latin typeface="Calibri" panose="020F0502020204030204" pitchFamily="34" charset="0"/>
                <a:ea typeface="Calibri" panose="020F0502020204030204" pitchFamily="34" charset="0"/>
                <a:cs typeface="Times New Roman" panose="02020603050405020304" pitchFamily="18" charset="0"/>
              </a:rPr>
              <a:t> from a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theoretically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motivated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autonomous</a:t>
            </a:r>
            <a:r>
              <a:rPr lang="sv-SE" b="1" dirty="0">
                <a:latin typeface="Calibri" panose="020F0502020204030204" pitchFamily="34" charset="0"/>
                <a:ea typeface="Calibri" panose="020F0502020204030204" pitchFamily="34" charset="0"/>
                <a:cs typeface="Times New Roman" panose="02020603050405020304" pitchFamily="18" charset="0"/>
              </a:rPr>
              <a:t> differential </a:t>
            </a:r>
            <a:r>
              <a:rPr lang="sv-SE" b="1" dirty="0" err="1">
                <a:latin typeface="Calibri" panose="020F0502020204030204" pitchFamily="34" charset="0"/>
                <a:ea typeface="Calibri" panose="020F0502020204030204" pitchFamily="34" charset="0"/>
                <a:cs typeface="Times New Roman" panose="02020603050405020304" pitchFamily="18" charset="0"/>
              </a:rPr>
              <a:t>equation</a:t>
            </a:r>
            <a:r>
              <a:rPr lang="sv-SE" dirty="0">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latin typeface="Calibri" panose="020F0502020204030204" pitchFamily="34" charset="0"/>
                <a:ea typeface="Calibri" panose="020F0502020204030204" pitchFamily="34" charset="0"/>
                <a:cs typeface="Times New Roman" panose="02020603050405020304" pitchFamily="18" charset="0"/>
              </a:rPr>
              <a:t>Caspian</a:t>
            </a:r>
            <a:r>
              <a:rPr lang="sv-SE" dirty="0">
                <a:latin typeface="Calibri" panose="020F0502020204030204" pitchFamily="34" charset="0"/>
                <a:ea typeface="Calibri" panose="020F0502020204030204" pitchFamily="34" charset="0"/>
                <a:cs typeface="Times New Roman" panose="02020603050405020304" pitchFamily="18" charset="0"/>
              </a:rPr>
              <a: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Iran, "</a:t>
            </a:r>
            <a:r>
              <a:rPr lang="sv-SE" dirty="0" err="1">
                <a:latin typeface="Calibri" panose="020F0502020204030204" pitchFamily="34" charset="0"/>
                <a:ea typeface="Calibri" panose="020F0502020204030204" pitchFamily="34" charset="0"/>
                <a:cs typeface="Times New Roman" panose="02020603050405020304" pitchFamily="18" charset="0"/>
              </a:rPr>
              <a:t>Past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Current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Future</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Guilan</a:t>
            </a:r>
            <a:r>
              <a:rPr lang="sv-SE" dirty="0">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http://www.Lohmander.com/PPT_GUILAN_PL_DIFF_2017.pptx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http://www.Lohmander.com/PPT_GUILAN_PL_DIFF_2017.pdf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http://www.Lohmander.com/Paper_Guilan_Dynamic_170215.pdf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http://www.Lohmander.com/Paper_Guilan_Dynamic_170215.docx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http://conf.isc.gov.ir/forestnorth</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53</a:t>
            </a:fld>
            <a:endParaRPr lang="sv-SE"/>
          </a:p>
        </p:txBody>
      </p:sp>
    </p:spTree>
    <p:extLst>
      <p:ext uri="{BB962C8B-B14F-4D97-AF65-F5344CB8AC3E}">
        <p14:creationId xmlns:p14="http://schemas.microsoft.com/office/powerpoint/2010/main" val="22316824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1885" y="662227"/>
            <a:ext cx="11077303" cy="5130507"/>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[24] </a:t>
            </a:r>
            <a:r>
              <a:rPr lang="sv-SE" dirty="0" err="1">
                <a:latin typeface="Calibri" panose="020F0502020204030204" pitchFamily="34" charset="0"/>
                <a:ea typeface="Calibri" panose="020F0502020204030204" pitchFamily="34" charset="0"/>
                <a:cs typeface="Times New Roman" panose="02020603050405020304" pitchFamily="18" charset="0"/>
              </a:rPr>
              <a:t>Hatami</a:t>
            </a:r>
            <a:r>
              <a:rPr lang="sv-SE" dirty="0">
                <a:latin typeface="Calibri" panose="020F0502020204030204" pitchFamily="34" charset="0"/>
                <a:ea typeface="Calibri" panose="020F0502020204030204" pitchFamily="34" charset="0"/>
                <a:cs typeface="Times New Roman" panose="02020603050405020304" pitchFamily="18" charset="0"/>
              </a:rPr>
              <a:t>, N.,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Moayeri</a:t>
            </a:r>
            <a:r>
              <a:rPr lang="sv-SE" dirty="0">
                <a:latin typeface="Calibri" panose="020F0502020204030204" pitchFamily="34" charset="0"/>
                <a:ea typeface="Calibri" panose="020F0502020204030204" pitchFamily="34" charset="0"/>
                <a:cs typeface="Times New Roman" panose="02020603050405020304" pitchFamily="18" charset="0"/>
              </a:rPr>
              <a:t>, M.H.,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Limaei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a:latin typeface="Calibri" panose="020F0502020204030204" pitchFamily="34" charset="0"/>
                <a:ea typeface="Calibri" panose="020F0502020204030204" pitchFamily="34" charset="0"/>
                <a:cs typeface="Times New Roman" panose="02020603050405020304" pitchFamily="18" charset="0"/>
              </a:rPr>
              <a:t>A basal area </a:t>
            </a:r>
            <a:r>
              <a:rPr lang="sv-SE" b="1" dirty="0" err="1">
                <a:latin typeface="Calibri" panose="020F0502020204030204" pitchFamily="34" charset="0"/>
                <a:ea typeface="Calibri" panose="020F0502020204030204" pitchFamily="34" charset="0"/>
                <a:cs typeface="Times New Roman" panose="02020603050405020304" pitchFamily="18" charset="0"/>
              </a:rPr>
              <a:t>increment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individual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trees</a:t>
            </a:r>
            <a:r>
              <a:rPr lang="sv-SE" b="1" dirty="0">
                <a:latin typeface="Calibri" panose="020F0502020204030204" pitchFamily="34" charset="0"/>
                <a:ea typeface="Calibri" panose="020F0502020204030204" pitchFamily="34" charset="0"/>
                <a:cs typeface="Times New Roman" panose="02020603050405020304" pitchFamily="18" charset="0"/>
              </a:rPr>
              <a:t> in mixed species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stands</a:t>
            </a:r>
            <a:r>
              <a:rPr lang="sv-SE" b="1" dirty="0">
                <a:latin typeface="Calibri" panose="020F0502020204030204" pitchFamily="34" charset="0"/>
                <a:ea typeface="Calibri" panose="020F0502020204030204" pitchFamily="34" charset="0"/>
                <a:cs typeface="Times New Roman" panose="02020603050405020304" pitchFamily="18" charset="0"/>
              </a:rPr>
              <a:t> in </a:t>
            </a:r>
            <a:r>
              <a:rPr lang="sv-SE" b="1" dirty="0" err="1">
                <a:latin typeface="Calibri" panose="020F0502020204030204" pitchFamily="34" charset="0"/>
                <a:ea typeface="Calibri" panose="020F0502020204030204" pitchFamily="34" charset="0"/>
                <a:cs typeface="Times New Roman" panose="02020603050405020304" pitchFamily="18" charset="0"/>
              </a:rPr>
              <a:t>Iranian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Caspian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forests</a:t>
            </a:r>
            <a:r>
              <a:rPr lang="sv-SE" dirty="0">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latin typeface="Calibri" panose="020F0502020204030204" pitchFamily="34" charset="0"/>
                <a:ea typeface="Calibri" panose="020F0502020204030204" pitchFamily="34" charset="0"/>
                <a:cs typeface="Times New Roman" panose="02020603050405020304" pitchFamily="18" charset="0"/>
              </a:rPr>
              <a:t>Caspian</a:t>
            </a:r>
            <a:r>
              <a:rPr lang="sv-SE" dirty="0">
                <a:latin typeface="Calibri" panose="020F0502020204030204" pitchFamily="34" charset="0"/>
                <a:ea typeface="Calibri" panose="020F0502020204030204" pitchFamily="34" charset="0"/>
                <a:cs typeface="Times New Roman" panose="02020603050405020304" pitchFamily="18" charset="0"/>
              </a:rPr>
              <a: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Iran, "</a:t>
            </a:r>
            <a:r>
              <a:rPr lang="sv-SE" dirty="0" err="1">
                <a:latin typeface="Calibri" panose="020F0502020204030204" pitchFamily="34" charset="0"/>
                <a:ea typeface="Calibri" panose="020F0502020204030204" pitchFamily="34" charset="0"/>
                <a:cs typeface="Times New Roman" panose="02020603050405020304" pitchFamily="18" charset="0"/>
              </a:rPr>
              <a:t>Past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Current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Future</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Guilan</a:t>
            </a:r>
            <a:r>
              <a:rPr lang="sv-SE" dirty="0">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http://www.Lohmander.com/PPT_GUILAN_JOINT_2017.ppt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http://www.Lohmander.com/PPT_GUILAN_JOINT_2017.pdf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http://www.Lohmander.com/Paper_Guilan_joint_170321.pdf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http://www.Lohmander.com/Paper_Guilan_joint_170321.docx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http://conf.isc.gov.ir/forestnorth</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[25]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in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time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Wiener </a:t>
            </a:r>
            <a:r>
              <a:rPr lang="sv-SE" b="1" dirty="0" err="1">
                <a:latin typeface="Calibri" panose="020F0502020204030204" pitchFamily="34" charset="0"/>
                <a:ea typeface="Calibri" panose="020F0502020204030204" pitchFamily="34" charset="0"/>
                <a:cs typeface="Times New Roman" panose="02020603050405020304" pitchFamily="18" charset="0"/>
              </a:rPr>
              <a:t>processes</a:t>
            </a:r>
            <a:r>
              <a:rPr lang="sv-SE" b="1" dirty="0">
                <a:latin typeface="Calibri" panose="020F0502020204030204" pitchFamily="34" charset="0"/>
                <a:ea typeface="Calibri" panose="020F0502020204030204" pitchFamily="34" charset="0"/>
                <a:cs typeface="Times New Roman" panose="02020603050405020304" pitchFamily="18" charset="0"/>
              </a:rPr>
              <a:t>: - General </a:t>
            </a:r>
            <a:r>
              <a:rPr lang="sv-SE" b="1" dirty="0" err="1">
                <a:latin typeface="Calibri" panose="020F0502020204030204" pitchFamily="34" charset="0"/>
                <a:ea typeface="Calibri" panose="020F0502020204030204" pitchFamily="34" charset="0"/>
                <a:cs typeface="Times New Roman" panose="02020603050405020304" pitchFamily="18" charset="0"/>
              </a:rPr>
              <a:t>results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to optimal </a:t>
            </a:r>
            <a:r>
              <a:rPr lang="sv-SE" b="1" dirty="0" err="1">
                <a:latin typeface="Calibri" panose="020F0502020204030204" pitchFamily="34" charset="0"/>
                <a:ea typeface="Calibri" panose="020F0502020204030204" pitchFamily="34" charset="0"/>
                <a:cs typeface="Times New Roman" panose="02020603050405020304" pitchFamily="18" charset="0"/>
              </a:rPr>
              <a:t>wildlife</a:t>
            </a:r>
            <a:r>
              <a:rPr lang="sv-SE" b="1" dirty="0">
                <a:latin typeface="Calibri" panose="020F0502020204030204" pitchFamily="34" charset="0"/>
                <a:ea typeface="Calibri" panose="020F0502020204030204" pitchFamily="34" charset="0"/>
                <a:cs typeface="Times New Roman" panose="02020603050405020304" pitchFamily="18" charset="0"/>
              </a:rPr>
              <a:t> management, KEYNOTE</a:t>
            </a:r>
            <a:r>
              <a:rPr lang="sv-SE" dirty="0">
                <a:latin typeface="Calibri" panose="020F0502020204030204" pitchFamily="34" charset="0"/>
                <a:ea typeface="Calibri" panose="020F0502020204030204" pitchFamily="34" charset="0"/>
                <a:cs typeface="Times New Roman" panose="02020603050405020304" pitchFamily="18" charset="0"/>
              </a:rPr>
              <a:t>, The 10th International Conference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Iranian</a:t>
            </a:r>
            <a:r>
              <a:rPr lang="sv-SE" dirty="0">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latin typeface="Calibri" panose="020F0502020204030204" pitchFamily="34" charset="0"/>
                <a:ea typeface="Calibri" panose="020F0502020204030204" pitchFamily="34" charset="0"/>
                <a:cs typeface="Times New Roman" panose="02020603050405020304" pitchFamily="18" charset="0"/>
              </a:rPr>
              <a:t>Society</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Balbosar</a:t>
            </a:r>
            <a:r>
              <a:rPr lang="sv-SE" dirty="0">
                <a:latin typeface="Calibri" panose="020F0502020204030204" pitchFamily="34" charset="0"/>
                <a:ea typeface="Calibri" panose="020F0502020204030204" pitchFamily="34" charset="0"/>
                <a:cs typeface="Times New Roman" panose="02020603050405020304" pitchFamily="18" charset="0"/>
              </a:rPr>
              <a:t>, Iran, May 3-5,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http://www.Lohmander.com/PPT_OR10_PL_KEYNOTE_2017.pptx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http://www.Lohmander.com/PPT_OR10_PL_KEYNOTE_2017.pdf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http://www.Lohmander.com/Paper_OR10_KEYNOTE_170127.pdf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http://www.Lohmander.com/Paper_OR10_KEYNOTE_170127.docx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http://www.icordm.ir/en/index.php</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54</a:t>
            </a:fld>
            <a:endParaRPr lang="sv-SE"/>
          </a:p>
        </p:txBody>
      </p:sp>
    </p:spTree>
    <p:extLst>
      <p:ext uri="{BB962C8B-B14F-4D97-AF65-F5344CB8AC3E}">
        <p14:creationId xmlns:p14="http://schemas.microsoft.com/office/powerpoint/2010/main" val="3082478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45326" y="794214"/>
            <a:ext cx="8595360" cy="3648691"/>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ICMDS 2016 Conference </a:t>
            </a:r>
            <a:r>
              <a:rPr lang="sv-SE" b="1" dirty="0" err="1">
                <a:latin typeface="Calibri" panose="020F0502020204030204" pitchFamily="34" charset="0"/>
                <a:ea typeface="Calibri" panose="020F0502020204030204" pitchFamily="34" charset="0"/>
                <a:cs typeface="Times New Roman" panose="02020603050405020304" pitchFamily="18" charset="0"/>
              </a:rPr>
              <a:t>report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Elsevier, Vol. 9, </a:t>
            </a:r>
            <a:r>
              <a:rPr lang="sv-SE" dirty="0" err="1">
                <a:latin typeface="Calibri" panose="020F0502020204030204" pitchFamily="34" charset="0"/>
                <a:ea typeface="Calibri" panose="020F0502020204030204" pitchFamily="34" charset="0"/>
                <a:cs typeface="Times New Roman" panose="02020603050405020304" pitchFamily="18" charset="0"/>
              </a:rPr>
              <a:t>Issue</a:t>
            </a:r>
            <a:r>
              <a:rPr lang="sv-SE" dirty="0">
                <a:latin typeface="Calibri" panose="020F0502020204030204" pitchFamily="34" charset="0"/>
                <a:ea typeface="Calibri" panose="020F0502020204030204" pitchFamily="34" charset="0"/>
                <a:cs typeface="Times New Roman" panose="02020603050405020304" pitchFamily="18" charset="0"/>
              </a:rPr>
              <a:t> 2, June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https://authors.elsevier.com/sd/article/S1616865817301486</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[27]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Olsson, J.O., Fagerberg, N., Bergh, J., </a:t>
            </a:r>
            <a:r>
              <a:rPr lang="sv-SE" dirty="0" err="1">
                <a:latin typeface="Calibri" panose="020F0502020204030204" pitchFamily="34" charset="0"/>
                <a:ea typeface="Calibri" panose="020F0502020204030204" pitchFamily="34" charset="0"/>
                <a:cs typeface="Times New Roman" panose="02020603050405020304" pitchFamily="18" charset="0"/>
              </a:rPr>
              <a:t>Adamopoulos</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err="1">
                <a:latin typeface="Calibri" panose="020F0502020204030204" pitchFamily="34" charset="0"/>
                <a:ea typeface="Calibri" panose="020F0502020204030204" pitchFamily="34" charset="0"/>
                <a:cs typeface="Times New Roman" panose="02020603050405020304" pitchFamily="18" charset="0"/>
              </a:rPr>
              <a:t>High</a:t>
            </a:r>
            <a:r>
              <a:rPr lang="sv-SE" b="1" dirty="0">
                <a:latin typeface="Calibri" panose="020F0502020204030204" pitchFamily="34" charset="0"/>
                <a:ea typeface="Calibri" panose="020F0502020204030204" pitchFamily="34" charset="0"/>
                <a:cs typeface="Times New Roman" panose="02020603050405020304" pitchFamily="18" charset="0"/>
              </a:rPr>
              <a:t> resolution adaptive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spruce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management in </a:t>
            </a:r>
            <a:r>
              <a:rPr lang="sv-SE" b="1" dirty="0" err="1">
                <a:latin typeface="Calibri" panose="020F0502020204030204" pitchFamily="34" charset="0"/>
                <a:ea typeface="Calibri" panose="020F0502020204030204" pitchFamily="34" charset="0"/>
                <a:cs typeface="Times New Roman" panose="02020603050405020304" pitchFamily="18" charset="0"/>
              </a:rPr>
              <a:t>southern</a:t>
            </a:r>
            <a:r>
              <a:rPr lang="sv-SE" b="1" dirty="0">
                <a:latin typeface="Calibri" panose="020F0502020204030204" pitchFamily="34" charset="0"/>
                <a:ea typeface="Calibri" panose="020F0502020204030204" pitchFamily="34" charset="0"/>
                <a:cs typeface="Times New Roman" panose="02020603050405020304" pitchFamily="18" charset="0"/>
              </a:rPr>
              <a:t> Sweden</a:t>
            </a:r>
            <a:r>
              <a:rPr lang="sv-SE" dirty="0">
                <a:latin typeface="Calibri" panose="020F0502020204030204" pitchFamily="34" charset="0"/>
                <a:ea typeface="Calibri" panose="020F0502020204030204" pitchFamily="34" charset="0"/>
                <a:cs typeface="Times New Roman" panose="02020603050405020304" pitchFamily="18" charset="0"/>
              </a:rPr>
              <a:t>, SSAFR 2017, Symposium on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in Forest Resources, Clearwater </a:t>
            </a:r>
            <a:r>
              <a:rPr lang="sv-SE" dirty="0" err="1">
                <a:latin typeface="Calibri" panose="020F0502020204030204" pitchFamily="34" charset="0"/>
                <a:ea typeface="Calibri" panose="020F0502020204030204" pitchFamily="34" charset="0"/>
                <a:cs typeface="Times New Roman" panose="02020603050405020304" pitchFamily="18" charset="0"/>
              </a:rPr>
              <a:t>Resort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Suquamish</a:t>
            </a:r>
            <a:r>
              <a:rPr lang="sv-SE" dirty="0">
                <a:latin typeface="Calibri" panose="020F0502020204030204" pitchFamily="34" charset="0"/>
                <a:ea typeface="Calibri" panose="020F0502020204030204" pitchFamily="34" charset="0"/>
                <a:cs typeface="Times New Roman" panose="02020603050405020304" pitchFamily="18" charset="0"/>
              </a:rPr>
              <a:t>, Washington, (</a:t>
            </a:r>
            <a:r>
              <a:rPr lang="sv-SE" dirty="0" err="1">
                <a:latin typeface="Calibri" panose="020F0502020204030204" pitchFamily="34" charset="0"/>
                <a:ea typeface="Calibri" panose="020F0502020204030204" pitchFamily="34" charset="0"/>
                <a:cs typeface="Times New Roman" panose="02020603050405020304" pitchFamily="18" charset="0"/>
              </a:rPr>
              <a:t>near</a:t>
            </a:r>
            <a:r>
              <a:rPr lang="sv-SE" dirty="0">
                <a:latin typeface="Calibri" panose="020F0502020204030204" pitchFamily="34" charset="0"/>
                <a:ea typeface="Calibri" panose="020F0502020204030204" pitchFamily="34" charset="0"/>
                <a:cs typeface="Times New Roman" panose="02020603050405020304" pitchFamily="18" charset="0"/>
              </a:rPr>
              <a:t> Seattle), August 27-30,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http://www.Lohmander.com/SSAFR_2017_Lohmander_et_al.pptx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http://www.Lohmander.com/SSAFR_2017_Lohmander_et_al.pdf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http://www.Lohmander.com/SSAFR_2017_Lohmander_Soft.txt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SSAFR 2017</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55</a:t>
            </a:fld>
            <a:endParaRPr lang="sv-SE"/>
          </a:p>
        </p:txBody>
      </p:sp>
    </p:spTree>
    <p:extLst>
      <p:ext uri="{BB962C8B-B14F-4D97-AF65-F5344CB8AC3E}">
        <p14:creationId xmlns:p14="http://schemas.microsoft.com/office/powerpoint/2010/main" val="3472551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84663" y="863747"/>
            <a:ext cx="9204960" cy="3738139"/>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[28]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Modeling</a:t>
            </a:r>
            <a:r>
              <a:rPr lang="sv-SE" b="1" dirty="0">
                <a:latin typeface="Calibri" panose="020F0502020204030204" pitchFamily="34" charset="0"/>
                <a:ea typeface="Calibri" panose="020F0502020204030204" pitchFamily="34" charset="0"/>
                <a:cs typeface="Times New Roman" panose="02020603050405020304" pitchFamily="18" charset="0"/>
              </a:rPr>
              <a:t> in Operations Research</a:t>
            </a:r>
            <a:r>
              <a:rPr lang="sv-SE" dirty="0">
                <a:latin typeface="Calibri" panose="020F0502020204030204" pitchFamily="34" charset="0"/>
                <a:ea typeface="Calibri" panose="020F0502020204030204" pitchFamily="34" charset="0"/>
                <a:cs typeface="Times New Roman" panose="02020603050405020304" pitchFamily="18" charset="0"/>
              </a:rPr>
              <a:t>, In: Cao BY. (ed)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a:latin typeface="Calibri" panose="020F0502020204030204" pitchFamily="34" charset="0"/>
                <a:ea typeface="Calibri" panose="020F0502020204030204" pitchFamily="34" charset="0"/>
                <a:cs typeface="Times New Roman" panose="02020603050405020304" pitchFamily="18" charset="0"/>
              </a:rPr>
              <a:t>Advances</a:t>
            </a:r>
            <a:r>
              <a:rPr lang="sv-SE" dirty="0">
                <a:latin typeface="Calibri" panose="020F0502020204030204" pitchFamily="34" charset="0"/>
                <a:ea typeface="Calibri" panose="020F0502020204030204" pitchFamily="34" charset="0"/>
                <a:cs typeface="Times New Roman" panose="02020603050405020304" pitchFamily="18" charset="0"/>
              </a:rPr>
              <a:t> in Intelligent Systems and </a:t>
            </a:r>
            <a:r>
              <a:rPr lang="sv-SE" dirty="0" err="1">
                <a:latin typeface="Calibri" panose="020F0502020204030204" pitchFamily="34" charset="0"/>
                <a:ea typeface="Calibri" panose="020F0502020204030204" pitchFamily="34" charset="0"/>
                <a:cs typeface="Times New Roman" panose="02020603050405020304" pitchFamily="18" charset="0"/>
              </a:rPr>
              <a:t>Computing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vol</a:t>
            </a:r>
            <a:r>
              <a:rPr lang="sv-SE" dirty="0">
                <a:latin typeface="Calibri" panose="020F0502020204030204" pitchFamily="34" charset="0"/>
                <a:ea typeface="Calibri" panose="020F0502020204030204" pitchFamily="34" charset="0"/>
                <a:cs typeface="Times New Roman" panose="02020603050405020304" pitchFamily="18" charset="0"/>
              </a:rPr>
              <a:t> 646. Springer, Cham, 2018, </a:t>
            </a:r>
            <a:endParaRPr lang="sv-SE"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smtClean="0">
                <a:latin typeface="Calibri" panose="020F0502020204030204" pitchFamily="34" charset="0"/>
                <a:ea typeface="Calibri" panose="020F0502020204030204" pitchFamily="34" charset="0"/>
                <a:cs typeface="Times New Roman" panose="02020603050405020304" pitchFamily="18" charset="0"/>
              </a:rPr>
              <a:t>Print </a:t>
            </a:r>
            <a:r>
              <a:rPr lang="sv-SE" dirty="0">
                <a:latin typeface="Calibri" panose="020F0502020204030204" pitchFamily="34" charset="0"/>
                <a:ea typeface="Calibri" panose="020F0502020204030204" pitchFamily="34" charset="0"/>
                <a:cs typeface="Times New Roman" panose="02020603050405020304" pitchFamily="18" charset="0"/>
              </a:rPr>
              <a:t>ISBN 978-3-319-66513-9, Online ISBN 978-3-319-66514-6, </a:t>
            </a:r>
            <a:r>
              <a:rPr lang="sv-SE" dirty="0" err="1">
                <a:latin typeface="Calibri" panose="020F0502020204030204" pitchFamily="34" charset="0"/>
                <a:ea typeface="Calibri" panose="020F0502020204030204" pitchFamily="34" charset="0"/>
                <a:cs typeface="Times New Roman" panose="02020603050405020304" pitchFamily="18" charset="0"/>
              </a:rPr>
              <a:t>eBook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Package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LAMMOR,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https://doi.org/10.1007/978-3-319-66514-6_5</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Control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Spatially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Distributed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Interdependent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smtClean="0">
                <a:latin typeface="Calibri" panose="020F0502020204030204" pitchFamily="34" charset="0"/>
                <a:ea typeface="Calibri" panose="020F0502020204030204" pitchFamily="34" charset="0"/>
                <a:cs typeface="Times New Roman" panose="02020603050405020304" pitchFamily="18" charset="0"/>
              </a:rPr>
              <a:t>Production</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Units</a:t>
            </a:r>
            <a:r>
              <a:rPr lang="sv-SE" dirty="0">
                <a:latin typeface="Calibri" panose="020F0502020204030204" pitchFamily="34" charset="0"/>
                <a:ea typeface="Calibri" panose="020F0502020204030204" pitchFamily="34" charset="0"/>
                <a:cs typeface="Times New Roman" panose="02020603050405020304" pitchFamily="18" charset="0"/>
              </a:rPr>
              <a:t>. In: Cao BY. (ed)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smtClean="0">
                <a:latin typeface="Calibri" panose="020F0502020204030204" pitchFamily="34" charset="0"/>
                <a:ea typeface="Calibri" panose="020F0502020204030204" pitchFamily="34" charset="0"/>
                <a:cs typeface="Times New Roman" panose="02020603050405020304" pitchFamily="18" charset="0"/>
              </a:rPr>
              <a:t>Advances</a:t>
            </a:r>
            <a:r>
              <a:rPr lang="sv-SE" dirty="0" smtClean="0">
                <a:latin typeface="Calibri" panose="020F0502020204030204" pitchFamily="34" charset="0"/>
                <a:ea typeface="Calibri" panose="020F0502020204030204" pitchFamily="34" charset="0"/>
                <a:cs typeface="Times New Roman" panose="02020603050405020304" pitchFamily="18" charset="0"/>
              </a:rPr>
              <a:t> </a:t>
            </a:r>
            <a:r>
              <a:rPr lang="sv-SE" dirty="0">
                <a:latin typeface="Calibri" panose="020F0502020204030204" pitchFamily="34" charset="0"/>
                <a:ea typeface="Calibri" panose="020F0502020204030204" pitchFamily="34" charset="0"/>
                <a:cs typeface="Times New Roman" panose="02020603050405020304" pitchFamily="18" charset="0"/>
              </a:rPr>
              <a:t>in Intelligent Systems and </a:t>
            </a:r>
            <a:r>
              <a:rPr lang="sv-SE" dirty="0" err="1">
                <a:latin typeface="Calibri" panose="020F0502020204030204" pitchFamily="34" charset="0"/>
                <a:ea typeface="Calibri" panose="020F0502020204030204" pitchFamily="34" charset="0"/>
                <a:cs typeface="Times New Roman" panose="02020603050405020304" pitchFamily="18" charset="0"/>
              </a:rPr>
              <a:t>Computing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vol</a:t>
            </a:r>
            <a:r>
              <a:rPr lang="sv-SE" dirty="0">
                <a:latin typeface="Calibri" panose="020F0502020204030204" pitchFamily="34" charset="0"/>
                <a:ea typeface="Calibri" panose="020F0502020204030204" pitchFamily="34" charset="0"/>
                <a:cs typeface="Times New Roman" panose="02020603050405020304" pitchFamily="18" charset="0"/>
              </a:rPr>
              <a:t> 646. Springer, Cham, 2018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Print ISBN 978-3-319-66513-9, Online ISBN 978-3-319-66514-6, </a:t>
            </a:r>
            <a:r>
              <a:rPr lang="sv-SE" dirty="0" err="1">
                <a:latin typeface="Calibri" panose="020F0502020204030204" pitchFamily="34" charset="0"/>
                <a:ea typeface="Calibri" panose="020F0502020204030204" pitchFamily="34" charset="0"/>
                <a:cs typeface="Times New Roman" panose="02020603050405020304" pitchFamily="18" charset="0"/>
              </a:rPr>
              <a:t>eBook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Package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LOSDCSDI,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https://doi.org/10.1007/978-3-319-66514-6_13</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56</a:t>
            </a:fld>
            <a:endParaRPr lang="sv-SE"/>
          </a:p>
        </p:txBody>
      </p:sp>
    </p:spTree>
    <p:extLst>
      <p:ext uri="{BB962C8B-B14F-4D97-AF65-F5344CB8AC3E}">
        <p14:creationId xmlns:p14="http://schemas.microsoft.com/office/powerpoint/2010/main" val="2452491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6</a:t>
            </a:fld>
            <a:endParaRPr lang="sv-SE"/>
          </a:p>
        </p:txBody>
      </p:sp>
      <p:sp>
        <p:nvSpPr>
          <p:cNvPr id="3" name="Rektangel 2"/>
          <p:cNvSpPr/>
          <p:nvPr/>
        </p:nvSpPr>
        <p:spPr>
          <a:xfrm>
            <a:off x="1051560" y="1305342"/>
            <a:ext cx="9989820" cy="2862322"/>
          </a:xfrm>
          <a:prstGeom prst="rect">
            <a:avLst/>
          </a:prstGeom>
        </p:spPr>
        <p:txBody>
          <a:bodyPr wrap="square">
            <a:spAutoFit/>
          </a:bodyPr>
          <a:lstStyle/>
          <a:p>
            <a:pPr lvl="0"/>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[5]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nonlinear</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stock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dependent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growth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function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prices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control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function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via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quasi</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-gradient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method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Swedish University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Economics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No. 144, 1992</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http://www.Lohmander.com/Lohmander_R144_1992.pdf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[6]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nonlinear</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stock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dependent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growth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function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prices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control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function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via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quasi</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-gradient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method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Hagner, M. (editor),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Silvicultural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Alternatives,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Proceedings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from an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internordic</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workshop, June 22-25, 1992, Swedish University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Silviculture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No. 35, 198-214, 1992</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http://www.Lohmander.com/Lohmander_SilvAlt_1992.pdf</a:t>
            </a:r>
            <a:endPar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086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7</a:t>
            </a:fld>
            <a:endParaRPr lang="sv-SE"/>
          </a:p>
        </p:txBody>
      </p:sp>
      <p:sp>
        <p:nvSpPr>
          <p:cNvPr id="3" name="Rektangel 2"/>
          <p:cNvSpPr/>
          <p:nvPr/>
        </p:nvSpPr>
        <p:spPr>
          <a:xfrm>
            <a:off x="1371600" y="1787366"/>
            <a:ext cx="9052560" cy="1200329"/>
          </a:xfrm>
          <a:prstGeom prst="rect">
            <a:avLst/>
          </a:prstGeom>
        </p:spPr>
        <p:txBody>
          <a:bodyPr wrap="square">
            <a:spAutoFit/>
          </a:bodyPr>
          <a:lstStyle/>
          <a:p>
            <a:pPr lvl="0"/>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[12]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Mohammadi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Cover Forest Management in an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Uneven-Aged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 in the North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Iran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Journal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Applied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Sciences 8(11), 2008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http://ansijournals.com/jas/2008/1995-2007.pdf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http://www.Lohmander.com/LoMoOCC.pdf</a:t>
            </a:r>
            <a:endParaRPr lang="sv-SE" dirty="0">
              <a:solidFill>
                <a:prstClr val="black"/>
              </a:solidFill>
            </a:endParaRPr>
          </a:p>
        </p:txBody>
      </p:sp>
    </p:spTree>
    <p:extLst>
      <p:ext uri="{BB962C8B-B14F-4D97-AF65-F5344CB8AC3E}">
        <p14:creationId xmlns:p14="http://schemas.microsoft.com/office/powerpoint/2010/main" val="167266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8</a:t>
            </a:fld>
            <a:endParaRPr lang="sv-SE"/>
          </a:p>
        </p:txBody>
      </p:sp>
      <p:sp>
        <p:nvSpPr>
          <p:cNvPr id="3" name="Rektangel 2"/>
          <p:cNvSpPr/>
          <p:nvPr/>
        </p:nvSpPr>
        <p:spPr>
          <a:xfrm>
            <a:off x="617220" y="1213317"/>
            <a:ext cx="9864090" cy="4150239"/>
          </a:xfrm>
          <a:prstGeom prst="rect">
            <a:avLst/>
          </a:prstGeom>
        </p:spPr>
        <p:txBody>
          <a:bodyPr wrap="square">
            <a:spAutoFit/>
          </a:bodyPr>
          <a:lstStyle/>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[17]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Zazykina</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Methodology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cover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forestry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consideration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recreation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the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energy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industries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Report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Abstract, Forests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Eurasia</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Publishing House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Moscow</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State Forest University, September 19 - 25, 2010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http://www.lohmander.com/Moscow10/Moscow10_PL_LZ.pdf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http://www.lohmander.com/Moscow10/Moscow10_PL_LZ.doc</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http://www.lohmander.com/Moscow_PL_2010.pdf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http://www.lohmander.com/Moscow_2010/Lohmander_Zazykina_Moscow_2010.ppt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www.lohmander.com/Moscow_2010/Programma-LE_10_01.doc</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[18]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Zazykina</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Dynamic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economical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sustainable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harvesting in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Russia</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consideration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energy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other</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recreation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SSAFR-2011, 14th Symposium for Systems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Analysis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Forestry</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Abstracts,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Maitencillo</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Chile,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March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8-11, 2011,</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http://www.lohmander.com/Chile_2011/Chile_2011_Dynamic_Lohmander.ppt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2327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9</a:t>
            </a:fld>
            <a:endParaRPr lang="sv-SE"/>
          </a:p>
        </p:txBody>
      </p:sp>
      <p:sp>
        <p:nvSpPr>
          <p:cNvPr id="3" name="Rektangel 2"/>
          <p:cNvSpPr/>
          <p:nvPr/>
        </p:nvSpPr>
        <p:spPr>
          <a:xfrm>
            <a:off x="354330" y="690465"/>
            <a:ext cx="10999470" cy="6031010"/>
          </a:xfrm>
          <a:prstGeom prst="rect">
            <a:avLst/>
          </a:prstGeom>
        </p:spPr>
        <p:txBody>
          <a:bodyPr wrap="square">
            <a:spAutoFit/>
          </a:bodyPr>
          <a:lstStyle/>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[22]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control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spatially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distributed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interdependent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units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Mathematics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Decision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Making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http://www.Lohmander.com/PL_BEST_PAPER_AWARD_MATH_2016.jpg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http://www.Lohmander.com/PL_ICODM_2016_CCF.pptx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http://www.Lohmander.com/PL_ICODM_2016_CCF.pdf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http://www.Lohmander.com/PL_ICODM_2016_CCF_PAPER.pdf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http://www.Lohmander.com/PL_ICODM_2016_CCF_PAPER.docx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http://icodm2020.com/en</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[25]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control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time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Wiener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processes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 General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results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applications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to 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wildlife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management, KEYNOTE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10th International Conference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Iranian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Society</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Balbosar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Iran, May 3-5, 2017</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http://www.Lohmander.com/PPT_OR10_PL_KEYNOTE_2017.pptx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http://www.Lohmander.com/PPT_OR10_PL_KEYNOTE_2017.pdf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http://www.Lohmander.com/Paper_OR10_KEYNOTE_170127.pdf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http://www.Lohmander.com/Paper_OR10_KEYNOTE_170127.docx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http://www.icordm.ir/en/index.php</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875431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4903</Words>
  <Application>Microsoft Office PowerPoint</Application>
  <PresentationFormat>Bredbild</PresentationFormat>
  <Paragraphs>669</Paragraphs>
  <Slides>56</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56</vt:i4>
      </vt:variant>
    </vt:vector>
  </HeadingPairs>
  <TitlesOfParts>
    <vt:vector size="63" baseType="lpstr">
      <vt:lpstr>Arial</vt:lpstr>
      <vt:lpstr>Arial Black</vt:lpstr>
      <vt:lpstr>Calibri</vt:lpstr>
      <vt:lpstr>Calibri Light</vt:lpstr>
      <vt:lpstr>DfW5 Printer</vt:lpstr>
      <vt:lpstr>Times New Roman</vt:lpstr>
      <vt:lpstr>Office-tema</vt:lpstr>
      <vt:lpstr>Forest management optimization  - considering biodiversity, global warming and economics goals Workshop at: Gorgan University of Agricultural Sciences and Natural Resources (GUASNR), November 2017  Part 2: Optimal adaptive CCF under risk Version 17-11-06 (Software table updates 171112)  Peter Lohmander Professor Dr., Optimal Solutions, www.Lohmander.com  &amp; Peter@Lohmander.com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Case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management optimization - considering biodiversity, global warming and economics goals Workshop at: Gorgan University of Agricultural Sciences and Natural Resources (GUASNR) Version 17-11-04   Peter Lohmander Professor Dr., Optimal Solutions www.Lohmander.com &amp; Peter@Lohmander.com</dc:title>
  <dc:creator>Peter</dc:creator>
  <cp:lastModifiedBy>Peter</cp:lastModifiedBy>
  <cp:revision>29</cp:revision>
  <dcterms:created xsi:type="dcterms:W3CDTF">2017-11-04T16:34:27Z</dcterms:created>
  <dcterms:modified xsi:type="dcterms:W3CDTF">2017-11-12T21:55:38Z</dcterms:modified>
</cp:coreProperties>
</file>