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61" r:id="rId2"/>
    <p:sldId id="258" r:id="rId3"/>
    <p:sldId id="259" r:id="rId4"/>
    <p:sldId id="274" r:id="rId5"/>
    <p:sldId id="323" r:id="rId6"/>
    <p:sldId id="324" r:id="rId7"/>
    <p:sldId id="325" r:id="rId8"/>
    <p:sldId id="326" r:id="rId9"/>
    <p:sldId id="327" r:id="rId10"/>
    <p:sldId id="276" r:id="rId11"/>
    <p:sldId id="279" r:id="rId12"/>
    <p:sldId id="280" r:id="rId13"/>
    <p:sldId id="281" r:id="rId14"/>
    <p:sldId id="282" r:id="rId15"/>
    <p:sldId id="307"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8" r:id="rId41"/>
    <p:sldId id="309" r:id="rId42"/>
    <p:sldId id="310" r:id="rId43"/>
    <p:sldId id="311" r:id="rId44"/>
    <p:sldId id="312" r:id="rId45"/>
    <p:sldId id="313" r:id="rId46"/>
    <p:sldId id="315" r:id="rId47"/>
    <p:sldId id="316" r:id="rId48"/>
    <p:sldId id="317" r:id="rId49"/>
    <p:sldId id="318" r:id="rId50"/>
    <p:sldId id="319" r:id="rId51"/>
    <p:sldId id="320" r:id="rId52"/>
    <p:sldId id="321" r:id="rId53"/>
    <p:sldId id="260" r:id="rId54"/>
    <p:sldId id="264" r:id="rId55"/>
    <p:sldId id="265" r:id="rId56"/>
    <p:sldId id="266" r:id="rId57"/>
    <p:sldId id="268" r:id="rId58"/>
    <p:sldId id="269" r:id="rId59"/>
    <p:sldId id="270" r:id="rId60"/>
    <p:sldId id="271" r:id="rId61"/>
    <p:sldId id="272" r:id="rId62"/>
    <p:sldId id="273" r:id="rId6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2.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A222-A244-4492-A9A4-547F334E5EED}" type="datetimeFigureOut">
              <a:rPr lang="sv-SE" smtClean="0"/>
              <a:t>2017-11-06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E8984-3585-4829-B4DE-742EE3B01239}" type="slidenum">
              <a:rPr lang="sv-SE" smtClean="0"/>
              <a:t>‹#›</a:t>
            </a:fld>
            <a:endParaRPr lang="sv-SE"/>
          </a:p>
        </p:txBody>
      </p:sp>
    </p:spTree>
    <p:extLst>
      <p:ext uri="{BB962C8B-B14F-4D97-AF65-F5344CB8AC3E}">
        <p14:creationId xmlns:p14="http://schemas.microsoft.com/office/powerpoint/2010/main" val="1495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40124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E0EDA6E-360B-421F-AA4A-3E55187D8CC3}"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00040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CBE5B-C080-4C74-9F5C-C8C013F84689}"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8104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EF37DA8-79D9-41BC-959A-29C4D1EC6952}"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1710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F3065B2-0437-44DF-852B-45A88F385760}"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7530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5CE2D5A-9649-4772-B79E-8DE9B019BCC7}" type="datetime1">
              <a:rPr lang="sv-SE" smtClean="0"/>
              <a:t>2017-11-06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31126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744A597-CF77-41E9-A12D-6068064C8B17}"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996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615E5F-DC0B-431B-8CA1-F2C1D6C577AA}" type="datetime1">
              <a:rPr lang="sv-SE" smtClean="0"/>
              <a:t>2017-11-06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1106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30CB198-4CF5-4EB2-BCB3-27F9893D10AB}" type="datetime1">
              <a:rPr lang="sv-SE" smtClean="0"/>
              <a:t>2017-11-06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0491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CC361E7-9204-4441-80ED-1897CED7AA6D}" type="datetime1">
              <a:rPr lang="sv-SE" smtClean="0"/>
              <a:t>2017-11-06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73511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6025443-7217-4913-B1CF-B94AF5E7318A}"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4560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9C39DE-678E-473A-9E3C-1DC562772735}" type="datetime1">
              <a:rPr lang="sv-SE" smtClean="0"/>
              <a:t>2017-11-06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14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E502-A4E3-4D0A-A479-07F13B5F244F}" type="datetime1">
              <a:rPr lang="sv-SE" smtClean="0"/>
              <a:t>2017-11-06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1A96-47C8-494A-B243-62058D04ED01}" type="slidenum">
              <a:rPr lang="sv-SE" smtClean="0"/>
              <a:t>‹#›</a:t>
            </a:fld>
            <a:endParaRPr lang="sv-SE"/>
          </a:p>
        </p:txBody>
      </p:sp>
    </p:spTree>
    <p:extLst>
      <p:ext uri="{BB962C8B-B14F-4D97-AF65-F5344CB8AC3E}">
        <p14:creationId xmlns:p14="http://schemas.microsoft.com/office/powerpoint/2010/main" val="574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wmf"/><Relationship Id="rId5" Type="http://schemas.openxmlformats.org/officeDocument/2006/relationships/oleObject" Target="../embeddings/oleObject32.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34.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36.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6.wmf"/><Relationship Id="rId5" Type="http://schemas.openxmlformats.org/officeDocument/2006/relationships/oleObject" Target="../embeddings/oleObject38.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40.bin"/><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0.wmf"/><Relationship Id="rId5" Type="http://schemas.openxmlformats.org/officeDocument/2006/relationships/oleObject" Target="../embeddings/oleObject43.bin"/><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3.wmf"/><Relationship Id="rId5" Type="http://schemas.openxmlformats.org/officeDocument/2006/relationships/oleObject" Target="../embeddings/oleObject46.bin"/><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6.wmf"/><Relationship Id="rId5" Type="http://schemas.openxmlformats.org/officeDocument/2006/relationships/oleObject" Target="../embeddings/oleObject49.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hyperlink" Target="http://www.lindo.com/index.php/products/lingo-and-optimization-modeling" TargetMode="External"/><Relationship Id="rId2" Type="http://schemas.openxmlformats.org/officeDocument/2006/relationships/hyperlink" Target="http://www.qb64.ne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5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4.wmf"/><Relationship Id="rId5" Type="http://schemas.openxmlformats.org/officeDocument/2006/relationships/oleObject" Target="../embeddings/oleObject55.bin"/><Relationship Id="rId4" Type="http://schemas.openxmlformats.org/officeDocument/2006/relationships/image" Target="../media/image53.wmf"/></Relationships>
</file>

<file path=ppt/slides/_rels/slide33.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7.wmf"/><Relationship Id="rId5" Type="http://schemas.openxmlformats.org/officeDocument/2006/relationships/oleObject" Target="../embeddings/oleObject58.bin"/><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8" Type="http://schemas.openxmlformats.org/officeDocument/2006/relationships/hyperlink" Target="http://www.lohmander.com/Moscow_2010/Lohmander_Zazykina_Moscow_2010.ppt" TargetMode="External"/><Relationship Id="rId3" Type="http://schemas.openxmlformats.org/officeDocument/2006/relationships/oleObject" Target="../embeddings/oleObject60.bin"/><Relationship Id="rId7" Type="http://schemas.openxmlformats.org/officeDocument/2006/relationships/hyperlink" Target="http://www.lohmander.com/Moscow_PL_2010.pdf" TargetMode="Externa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hyperlink" Target="http://www.lohmander.com/Moscow10/Moscow10_PL_LZ.doc" TargetMode="External"/><Relationship Id="rId5" Type="http://schemas.openxmlformats.org/officeDocument/2006/relationships/hyperlink" Target="http://www.lohmander.com/Moscow10/Moscow10_PL_LZ.pdf" TargetMode="External"/><Relationship Id="rId4" Type="http://schemas.openxmlformats.org/officeDocument/2006/relationships/image" Target="../media/image59.wmf"/><Relationship Id="rId9" Type="http://schemas.openxmlformats.org/officeDocument/2006/relationships/hyperlink" Target="http://www.lohmander.com/Moscow_2010/Programma-LE_10_01.doc"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61.wmf"/><Relationship Id="rId5" Type="http://schemas.openxmlformats.org/officeDocument/2006/relationships/oleObject" Target="../embeddings/oleObject62.bin"/><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3.wmf"/><Relationship Id="rId5" Type="http://schemas.openxmlformats.org/officeDocument/2006/relationships/oleObject" Target="../embeddings/oleObject64.bin"/><Relationship Id="rId4" Type="http://schemas.openxmlformats.org/officeDocument/2006/relationships/image" Target="../media/image62.wmf"/></Relationships>
</file>

<file path=ppt/slides/_rels/slide3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65.wmf"/><Relationship Id="rId5" Type="http://schemas.openxmlformats.org/officeDocument/2006/relationships/oleObject" Target="../embeddings/oleObject66.bin"/><Relationship Id="rId4" Type="http://schemas.openxmlformats.org/officeDocument/2006/relationships/image" Target="../media/image64.wmf"/></Relationships>
</file>

<file path=ppt/slides/_rels/slide3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68.wmf"/><Relationship Id="rId5" Type="http://schemas.openxmlformats.org/officeDocument/2006/relationships/oleObject" Target="../embeddings/oleObject69.bin"/><Relationship Id="rId4" Type="http://schemas.openxmlformats.org/officeDocument/2006/relationships/image" Target="../media/image67.wmf"/></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71.wmf"/><Relationship Id="rId5" Type="http://schemas.openxmlformats.org/officeDocument/2006/relationships/oleObject" Target="../embeddings/oleObject72.bin"/><Relationship Id="rId4" Type="http://schemas.openxmlformats.org/officeDocument/2006/relationships/image" Target="../media/image7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74.wmf"/><Relationship Id="rId5" Type="http://schemas.openxmlformats.org/officeDocument/2006/relationships/oleObject" Target="../embeddings/oleObject75.bin"/><Relationship Id="rId4" Type="http://schemas.openxmlformats.org/officeDocument/2006/relationships/image" Target="../media/image7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7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77.emf"/><Relationship Id="rId4" Type="http://schemas.openxmlformats.org/officeDocument/2006/relationships/image" Target="../media/image76.wmf"/></Relationships>
</file>

<file path=ppt/slides/_rels/slide4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82.wmf"/><Relationship Id="rId5" Type="http://schemas.openxmlformats.org/officeDocument/2006/relationships/oleObject" Target="../embeddings/oleObject79.bin"/><Relationship Id="rId4" Type="http://schemas.openxmlformats.org/officeDocument/2006/relationships/image" Target="../media/image8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8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85.wmf"/><Relationship Id="rId5" Type="http://schemas.openxmlformats.org/officeDocument/2006/relationships/oleObject" Target="../embeddings/oleObject82.bin"/><Relationship Id="rId4" Type="http://schemas.openxmlformats.org/officeDocument/2006/relationships/image" Target="../media/image84.wmf"/></Relationships>
</file>

<file path=ppt/slides/_rels/slide49.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87.wmf"/><Relationship Id="rId5" Type="http://schemas.openxmlformats.org/officeDocument/2006/relationships/oleObject" Target="../embeddings/oleObject84.bin"/><Relationship Id="rId4" Type="http://schemas.openxmlformats.org/officeDocument/2006/relationships/image" Target="../media/image86.wmf"/></Relationships>
</file>

<file path=ppt/slides/_rels/slide5.xml.rels><?xml version="1.0" encoding="UTF-8" standalone="yes"?>
<Relationships xmlns="http://schemas.openxmlformats.org/package/2006/relationships"><Relationship Id="rId3" Type="http://schemas.openxmlformats.org/officeDocument/2006/relationships/hyperlink" Target="http://www.lohmander.com/PL_SAMS_11_1993.pdf" TargetMode="External"/><Relationship Id="rId2" Type="http://schemas.openxmlformats.org/officeDocument/2006/relationships/hyperlink" Target="http://www.lohmander.com/PL_SAMS_9_1992.pdf"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90.wmf"/><Relationship Id="rId5" Type="http://schemas.openxmlformats.org/officeDocument/2006/relationships/oleObject" Target="../embeddings/oleObject87.bin"/><Relationship Id="rId4" Type="http://schemas.openxmlformats.org/officeDocument/2006/relationships/image" Target="../media/image8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92.wmf"/><Relationship Id="rId5" Type="http://schemas.openxmlformats.org/officeDocument/2006/relationships/oleObject" Target="../embeddings/oleObject89.bin"/><Relationship Id="rId4" Type="http://schemas.openxmlformats.org/officeDocument/2006/relationships/image" Target="../media/image91.wmf"/></Relationships>
</file>

<file path=ppt/slides/_rels/slide5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7" Type="http://schemas.openxmlformats.org/officeDocument/2006/relationships/hyperlink" Target="http://www.lohmander.com/PL_SAMS_5_4_1988.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6" Type="http://schemas.openxmlformats.org/officeDocument/2006/relationships/hyperlink" Target="http://www.lohmander.com/PL_SAMS_5_2_1988.pdf" TargetMode="External"/><Relationship Id="rId5" Type="http://schemas.openxmlformats.org/officeDocument/2006/relationships/hyperlink" Target="http://www.lohmander.com/WP-87-049.pdf" TargetMode="External"/><Relationship Id="rId4" Type="http://schemas.openxmlformats.org/officeDocument/2006/relationships/hyperlink" Target="http://www.iiasa.ac.at/Admin/PUB/Documents/WP-87-049.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 Id="rId5" Type="http://schemas.openxmlformats.org/officeDocument/2006/relationships/hyperlink" Target="http://www.lohmander.com/PL_SAMS_11_1993.pdf" TargetMode="External"/><Relationship Id="rId4" Type="http://schemas.openxmlformats.org/officeDocument/2006/relationships/hyperlink" Target="http://www.lohmander.com/PL_SAMS_9_1992.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lohmander.com/LoMoOCC.pdf" TargetMode="External"/><Relationship Id="rId3" Type="http://schemas.openxmlformats.org/officeDocument/2006/relationships/hyperlink" Target="http://www.amazon.ca/gp/reader/0387718141/ref=sib_dp_pt/701-0734992-1741115#reader-link" TargetMode="External"/><Relationship Id="rId7" Type="http://schemas.openxmlformats.org/officeDocument/2006/relationships/hyperlink" Target="http://ansijournals.com/jas/2008/1995-2007.pdf"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lohmander.com/SPb201004/PPT_Lohmander_Zazykina_SPbFTA_2010.pdf" TargetMode="External"/><Relationship Id="rId3" Type="http://schemas.openxmlformats.org/officeDocument/2006/relationships/hyperlink" Target="http://www.lohmander.com/co2ill2/co2ill2.htm" TargetMode="External"/><Relationship Id="rId7" Type="http://schemas.openxmlformats.org/officeDocument/2006/relationships/hyperlink" Target="http://www.lohmander.com/SPb201004/PPT_Lohmander_Zazykina_SPbFTA_2010.ppt"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 Id="rId6" Type="http://schemas.openxmlformats.org/officeDocument/2006/relationships/hyperlink" Target="http://www.lohmander.com/SPb201004/Lohmander_Zazykina_SPbFTA_2010.doc" TargetMode="External"/><Relationship Id="rId5" Type="http://schemas.openxmlformats.org/officeDocument/2006/relationships/hyperlink" Target="http://www.lohmander.com/SPb201004/Lohmander_Zazykina_SPbFTA_2010.pdf" TargetMode="External"/><Relationship Id="rId4" Type="http://schemas.openxmlformats.org/officeDocument/2006/relationships/hyperlink" Target="http://www.lohmander.com/Lu_Lohmander_2009.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lohmander.com/PLWCBE2014A.pptx" TargetMode="External"/><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11" Type="http://schemas.openxmlformats.org/officeDocument/2006/relationships/hyperlink" Target="http://www.bitcongress.com/wcbe2014/" TargetMode="External"/><Relationship Id="rId5" Type="http://schemas.openxmlformats.org/officeDocument/2006/relationships/hyperlink" Target="http://www.lohmander.com/Moscow_2010/Lohmander_Zazykina_Moscow_2010.ppt" TargetMode="External"/><Relationship Id="rId10" Type="http://schemas.openxmlformats.org/officeDocument/2006/relationships/hyperlink" Target="http://www.lohmander.com/WCBE2014_Expansion.pdf" TargetMode="External"/><Relationship Id="rId4" Type="http://schemas.openxmlformats.org/officeDocument/2006/relationships/hyperlink" Target="http://www.lohmander.com/Moscow_PL_2010.pdf" TargetMode="External"/><Relationship Id="rId9" Type="http://schemas.openxmlformats.org/officeDocument/2006/relationships/hyperlink" Target="http://www.lohmander.com/PLWCBE2014A.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lohmander.com/PL_ICODM_2016_KEY.pptx" TargetMode="External"/><Relationship Id="rId3" Type="http://schemas.openxmlformats.org/officeDocument/2006/relationships/hyperlink" Target="http://www.lohmander.com/PL_IRAN_B_2015.pdf" TargetMode="External"/><Relationship Id="rId7" Type="http://schemas.openxmlformats.org/officeDocument/2006/relationships/hyperlink" Target="http://www.lohmander.com/PL_KEYNOTE_MATH_2016.jpg" TargetMode="External"/><Relationship Id="rId12" Type="http://schemas.openxmlformats.org/officeDocument/2006/relationships/hyperlink" Target="http://icodm2020.com/en/" TargetMode="External"/><Relationship Id="rId2" Type="http://schemas.openxmlformats.org/officeDocument/2006/relationships/hyperlink" Target="http://www.lohmander.com/SML_PL_LO_IRAN_ABS_2015.pdf" TargetMode="External"/><Relationship Id="rId1" Type="http://schemas.openxmlformats.org/officeDocument/2006/relationships/slideLayout" Target="../slideLayouts/slideLayout7.xml"/><Relationship Id="rId6" Type="http://schemas.openxmlformats.org/officeDocument/2006/relationships/hyperlink" Target="http://www.or8.um.ac.ir/" TargetMode="External"/><Relationship Id="rId11" Type="http://schemas.openxmlformats.org/officeDocument/2006/relationships/hyperlink" Target="http://www.lohmander.com/PL_ICODM_2016_KEY_PAPER.docx" TargetMode="External"/><Relationship Id="rId5" Type="http://schemas.openxmlformats.org/officeDocument/2006/relationships/hyperlink" Target="http://www.lohmander.com/PL_OR8_Abs_15.pdf" TargetMode="External"/><Relationship Id="rId10" Type="http://schemas.openxmlformats.org/officeDocument/2006/relationships/hyperlink" Target="http://www.lohmander.com/PL_ICODM_2016_KEY_PAPER.pdf" TargetMode="External"/><Relationship Id="rId4" Type="http://schemas.openxmlformats.org/officeDocument/2006/relationships/hyperlink" Target="http://www.lohmander.com/PL_IRAN_B_2015.pptx" TargetMode="External"/><Relationship Id="rId9" Type="http://schemas.openxmlformats.org/officeDocument/2006/relationships/hyperlink" Target="http://www.lohmander.com/PL_ICODM_2016_KEY.pdf"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lohmander.com/PPT_GUILAN_PL_DIFF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conf.isc.gov.ir/forestnorth"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Guilan_Dynamic_170215.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Guilan_Dynamic_170215.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GUILAN_PL_DIFF_2017.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ohmander.com/co2ill2/co2ill2.htm"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www.lohmander.com/PPT_OR10_PL_KEYNOTE_2017.pdf" TargetMode="External"/><Relationship Id="rId3" Type="http://schemas.openxmlformats.org/officeDocument/2006/relationships/hyperlink" Target="http://www.lohmander.com/PPT_GUILAN_JOINT_2017.pdf" TargetMode="External"/><Relationship Id="rId7" Type="http://schemas.openxmlformats.org/officeDocument/2006/relationships/hyperlink" Target="http://www.lohmander.com/PPT_OR10_PL_KEYNOTE_2017.pptx"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11" Type="http://schemas.openxmlformats.org/officeDocument/2006/relationships/hyperlink" Target="http://www.icordm.ir/en/index.php" TargetMode="External"/><Relationship Id="rId5" Type="http://schemas.openxmlformats.org/officeDocument/2006/relationships/hyperlink" Target="http://www.lohmander.com/Paper_Guilan_joint_170321.docx" TargetMode="External"/><Relationship Id="rId10" Type="http://schemas.openxmlformats.org/officeDocument/2006/relationships/hyperlink" Target="http://www.lohmander.com/Paper_OR10_KEYNOTE_170127.docx" TargetMode="External"/><Relationship Id="rId4" Type="http://schemas.openxmlformats.org/officeDocument/2006/relationships/hyperlink" Target="http://www.lohmander.com/Paper_Guilan_joint_170321.pdf" TargetMode="External"/><Relationship Id="rId9" Type="http://schemas.openxmlformats.org/officeDocument/2006/relationships/hyperlink" Target="http://www.lohmander.com/Paper_OR10_KEYNOTE_170127.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hyperlink" Target="https://authors.elsevier.com/sd/article/S1616865817301486" TargetMode="External"/><Relationship Id="rId1" Type="http://schemas.openxmlformats.org/officeDocument/2006/relationships/slideLayout" Target="../slideLayouts/slideLayout7.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007/978-3-319-66514-6_13" TargetMode="External"/><Relationship Id="rId2" Type="http://schemas.openxmlformats.org/officeDocument/2006/relationships/hyperlink" Target="https://doi.org/10.1007/978-3-319-66514-6_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hmander.com/SPb201004/Lohmander_Zazykina_SPbFTA_2010.pdf" TargetMode="External"/><Relationship Id="rId2" Type="http://schemas.openxmlformats.org/officeDocument/2006/relationships/hyperlink" Target="http://www.lohmander.com/Lu_Lohmander_2009.pdf" TargetMode="External"/><Relationship Id="rId1" Type="http://schemas.openxmlformats.org/officeDocument/2006/relationships/slideLayout" Target="../slideLayouts/slideLayout7.xml"/><Relationship Id="rId6" Type="http://schemas.openxmlformats.org/officeDocument/2006/relationships/hyperlink" Target="http://www.lohmander.com/SPb201004/PPT_Lohmander_Zazykina_SPbFTA_2010.pdf" TargetMode="External"/><Relationship Id="rId5" Type="http://schemas.openxmlformats.org/officeDocument/2006/relationships/hyperlink" Target="http://www.lohmander.com/SPb201004/PPT_Lohmander_Zazykina_SPbFTA_2010.ppt" TargetMode="External"/><Relationship Id="rId4" Type="http://schemas.openxmlformats.org/officeDocument/2006/relationships/hyperlink" Target="http://www.lohmander.com/SPb201004/Lohmander_Zazykina_SPbFTA_2010.doc"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lohmander.com/PL_IRAN_B_2015.pptx" TargetMode="External"/><Relationship Id="rId3" Type="http://schemas.openxmlformats.org/officeDocument/2006/relationships/hyperlink" Target="http://www.lohmander.com/PLWCBE2014A.pdf" TargetMode="External"/><Relationship Id="rId7" Type="http://schemas.openxmlformats.org/officeDocument/2006/relationships/hyperlink" Target="http://www.lohmander.com/PL_IRAN_B_2015.pdf" TargetMode="External"/><Relationship Id="rId2" Type="http://schemas.openxmlformats.org/officeDocument/2006/relationships/hyperlink" Target="http://www.lohmander.com/PLWCBE2014A.pptx" TargetMode="External"/><Relationship Id="rId1" Type="http://schemas.openxmlformats.org/officeDocument/2006/relationships/slideLayout" Target="../slideLayouts/slideLayout7.xml"/><Relationship Id="rId6" Type="http://schemas.openxmlformats.org/officeDocument/2006/relationships/hyperlink" Target="http://www.lohmander.com/SML_PL_LO_IRAN_ABS_2015.pdf" TargetMode="External"/><Relationship Id="rId5" Type="http://schemas.openxmlformats.org/officeDocument/2006/relationships/hyperlink" Target="http://www.bitcongress.com/wcbe2014/" TargetMode="External"/><Relationship Id="rId10" Type="http://schemas.openxmlformats.org/officeDocument/2006/relationships/hyperlink" Target="http://www.or8.um.ac.ir/" TargetMode="External"/><Relationship Id="rId4" Type="http://schemas.openxmlformats.org/officeDocument/2006/relationships/hyperlink" Target="http://www.lohmander.com/WCBE2014_Expansion.pdf" TargetMode="External"/><Relationship Id="rId9" Type="http://schemas.openxmlformats.org/officeDocument/2006/relationships/hyperlink" Target="http://www.lohmander.com/PL_OR8_Abs_15.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lohmander.com/PPT_GUILAN_JOINT_2017.pdf" TargetMode="External"/><Relationship Id="rId3" Type="http://schemas.openxmlformats.org/officeDocument/2006/relationships/hyperlink" Target="http://www.lohmander.com/PPT_GUILAN_PL_DIFF_2017.pdf" TargetMode="External"/><Relationship Id="rId7" Type="http://schemas.openxmlformats.org/officeDocument/2006/relationships/hyperlink" Target="http://www.lohmander.com/PPT_GUILAN_JOINT_2017.ppt" TargetMode="External"/><Relationship Id="rId2" Type="http://schemas.openxmlformats.org/officeDocument/2006/relationships/hyperlink" Target="http://www.lohmander.com/PPT_GUILAN_PL_DIFF_2017.pptx"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5" Type="http://schemas.openxmlformats.org/officeDocument/2006/relationships/hyperlink" Target="http://www.lohmander.com/Paper_Guilan_Dynamic_170215.docx" TargetMode="External"/><Relationship Id="rId10" Type="http://schemas.openxmlformats.org/officeDocument/2006/relationships/hyperlink" Target="http://www.lohmander.com/Paper_Guilan_joint_170321.docx" TargetMode="External"/><Relationship Id="rId4" Type="http://schemas.openxmlformats.org/officeDocument/2006/relationships/hyperlink" Target="http://www.lohmander.com/Paper_Guilan_Dynamic_170215.pdf" TargetMode="External"/><Relationship Id="rId9" Type="http://schemas.openxmlformats.org/officeDocument/2006/relationships/hyperlink" Target="http://www.lohmander.com/Paper_Guilan_joint_1703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44774"/>
            <a:ext cx="11528431" cy="2219133"/>
          </a:xfrm>
        </p:spPr>
        <p:txBody>
          <a:bodyPr>
            <a:normAutofit fontScale="90000"/>
          </a:bodyPr>
          <a:lstStyle/>
          <a:p>
            <a:pPr algn="l">
              <a:lnSpc>
                <a:spcPct val="100000"/>
              </a:lnSpc>
              <a:spcBef>
                <a:spcPts val="0"/>
              </a:spcBef>
            </a:pPr>
            <a:r>
              <a:rPr lang="sv-SE" sz="3600" b="1" dirty="0">
                <a:solidFill>
                  <a:srgbClr val="00B050"/>
                </a:solidFill>
                <a:latin typeface="Arial Black" panose="020B0A04020102020204" pitchFamily="34" charset="0"/>
              </a:rPr>
              <a:t>Forest management </a:t>
            </a:r>
            <a:r>
              <a:rPr lang="sv-SE" sz="3600" b="1" dirty="0" err="1">
                <a:solidFill>
                  <a:srgbClr val="00B050"/>
                </a:solidFill>
                <a:latin typeface="Arial Black" panose="020B0A04020102020204" pitchFamily="34" charset="0"/>
              </a:rPr>
              <a:t>optimization</a:t>
            </a:r>
            <a:r>
              <a:rPr lang="sv-SE" sz="3600" b="1" dirty="0">
                <a:solidFill>
                  <a:srgbClr val="00B050"/>
                </a:solidFill>
                <a:latin typeface="Arial Black" panose="020B0A04020102020204" pitchFamily="34" charset="0"/>
              </a:rPr>
              <a:t> </a:t>
            </a:r>
            <a:r>
              <a:rPr lang="sv-SE" sz="3600" b="1" dirty="0" smtClean="0">
                <a:solidFill>
                  <a:srgbClr val="00B050"/>
                </a:solidFill>
                <a:latin typeface="Arial Black" panose="020B0A04020102020204" pitchFamily="34" charset="0"/>
              </a:rPr>
              <a:t/>
            </a:r>
            <a:br>
              <a:rPr lang="sv-SE" sz="3600" b="1" dirty="0" smtClean="0">
                <a:solidFill>
                  <a:srgbClr val="00B050"/>
                </a:solidFill>
                <a:latin typeface="Arial Black" panose="020B0A04020102020204" pitchFamily="34" charset="0"/>
              </a:rPr>
            </a:br>
            <a:r>
              <a:rPr lang="sv-SE" sz="2200" b="1" dirty="0" smtClean="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considering</a:t>
            </a:r>
            <a:r>
              <a:rPr lang="sv-SE" sz="2200" b="1" i="1" dirty="0" smtClean="0">
                <a:solidFill>
                  <a:srgbClr val="00B050"/>
                </a:solidFill>
                <a:latin typeface="Arial Black" panose="020B0A04020102020204" pitchFamily="34" charset="0"/>
              </a:rPr>
              <a:t> </a:t>
            </a:r>
            <a:r>
              <a:rPr lang="sv-SE" sz="2200" b="1" i="1" dirty="0" err="1">
                <a:solidFill>
                  <a:srgbClr val="00B050"/>
                </a:solidFill>
                <a:latin typeface="Arial Black" panose="020B0A04020102020204" pitchFamily="34" charset="0"/>
              </a:rPr>
              <a:t>biodiversity</a:t>
            </a:r>
            <a:r>
              <a:rPr lang="sv-SE" sz="2200" b="1" i="1" dirty="0">
                <a:solidFill>
                  <a:srgbClr val="00B050"/>
                </a:solidFill>
                <a:latin typeface="Arial Black" panose="020B0A04020102020204" pitchFamily="34" charset="0"/>
              </a:rPr>
              <a:t>, global </a:t>
            </a:r>
            <a:r>
              <a:rPr lang="sv-SE" sz="2200" b="1" i="1" dirty="0" err="1">
                <a:solidFill>
                  <a:srgbClr val="00B050"/>
                </a:solidFill>
                <a:latin typeface="Arial Black" panose="020B0A04020102020204" pitchFamily="34" charset="0"/>
              </a:rPr>
              <a:t>warming</a:t>
            </a:r>
            <a:r>
              <a:rPr lang="sv-SE" sz="2200" b="1" i="1" dirty="0">
                <a:solidFill>
                  <a:srgbClr val="00B050"/>
                </a:solidFill>
                <a:latin typeface="Arial Black" panose="020B0A04020102020204" pitchFamily="34" charset="0"/>
              </a:rPr>
              <a:t> and </a:t>
            </a:r>
            <a:r>
              <a:rPr lang="sv-SE" sz="2200" b="1" i="1" dirty="0" err="1">
                <a:solidFill>
                  <a:srgbClr val="00B050"/>
                </a:solidFill>
                <a:latin typeface="Arial Black" panose="020B0A04020102020204" pitchFamily="34" charset="0"/>
              </a:rPr>
              <a:t>economics</a:t>
            </a:r>
            <a:r>
              <a:rPr lang="sv-SE" sz="2200" b="1" i="1" dirty="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goals</a:t>
            </a:r>
            <a:r>
              <a:rPr lang="sv-SE" sz="3600" b="1" dirty="0">
                <a:latin typeface="Times New Roman" panose="02020603050405020304" pitchFamily="18" charset="0"/>
                <a:cs typeface="Times New Roman" panose="02020603050405020304" pitchFamily="18" charset="0"/>
              </a:rPr>
              <a:t/>
            </a:r>
            <a:br>
              <a:rPr lang="sv-SE" sz="3600" b="1" dirty="0">
                <a:latin typeface="Times New Roman" panose="02020603050405020304" pitchFamily="18" charset="0"/>
                <a:cs typeface="Times New Roman" panose="02020603050405020304" pitchFamily="18" charset="0"/>
              </a:rPr>
            </a:b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Workshop at: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3100" b="1" dirty="0" smtClean="0">
                <a:latin typeface="Calibri" panose="020F0502020204030204" pitchFamily="34" charset="0"/>
                <a:ea typeface="Calibri" panose="020F0502020204030204" pitchFamily="34" charset="0"/>
                <a:cs typeface="Times New Roman" panose="02020603050405020304" pitchFamily="18" charset="0"/>
              </a:rPr>
              <a:t>Part 3:</a:t>
            </a:r>
            <a:r>
              <a:rPr lang="sv-SE"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3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Forest management optimization when production economics, </a:t>
            </a:r>
            <a:br>
              <a:rPr lang="en-US" sz="3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3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global warming and biodiversity are considered</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100" b="1" i="1" dirty="0" smtClean="0">
                <a:latin typeface="Times New Roman" panose="02020603050405020304" pitchFamily="18" charset="0"/>
                <a:ea typeface="+mn-ea"/>
                <a:cs typeface="Times New Roman" panose="02020603050405020304" pitchFamily="18" charset="0"/>
              </a:rPr>
              <a:t>Version 17-11-06</a:t>
            </a:r>
            <a:br>
              <a:rPr lang="en-US" sz="1100" b="1" i="1" dirty="0" smtClean="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36873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B050"/>
                </a:solidFill>
              </a:rPr>
              <a:t>Case</a:t>
            </a:r>
            <a:endParaRPr lang="sv-SE" b="1" dirty="0">
              <a:solidFill>
                <a:srgbClr val="00B050"/>
              </a:solidFill>
            </a:endParaRPr>
          </a:p>
        </p:txBody>
      </p:sp>
      <p:sp>
        <p:nvSpPr>
          <p:cNvPr id="3" name="Platshållare för innehåll 2"/>
          <p:cNvSpPr>
            <a:spLocks noGrp="1"/>
          </p:cNvSpPr>
          <p:nvPr>
            <p:ph idx="1"/>
          </p:nvPr>
        </p:nvSpPr>
        <p:spPr/>
        <p:txBody>
          <a:bodyPr/>
          <a:lstStyle/>
          <a:p>
            <a:r>
              <a:rPr lang="sv-SE" dirty="0" smtClean="0"/>
              <a:t>The </a:t>
            </a:r>
            <a:r>
              <a:rPr lang="sv-SE" dirty="0" err="1" smtClean="0"/>
              <a:t>following</a:t>
            </a:r>
            <a:r>
              <a:rPr lang="sv-SE" dirty="0" smtClean="0"/>
              <a:t> </a:t>
            </a:r>
            <a:r>
              <a:rPr lang="sv-SE" dirty="0" err="1" smtClean="0"/>
              <a:t>model</a:t>
            </a:r>
            <a:r>
              <a:rPr lang="sv-SE" dirty="0" smtClean="0"/>
              <a:t> is </a:t>
            </a:r>
            <a:r>
              <a:rPr lang="sv-SE" dirty="0" err="1" smtClean="0"/>
              <a:t>used</a:t>
            </a:r>
            <a:r>
              <a:rPr lang="sv-SE" dirty="0" smtClean="0"/>
              <a:t> to </a:t>
            </a:r>
            <a:r>
              <a:rPr lang="sv-SE" dirty="0" err="1" smtClean="0"/>
              <a:t>derive</a:t>
            </a:r>
            <a:r>
              <a:rPr lang="sv-SE" dirty="0" smtClean="0"/>
              <a:t> general </a:t>
            </a:r>
            <a:r>
              <a:rPr lang="sv-SE" dirty="0" err="1" smtClean="0"/>
              <a:t>conclusions</a:t>
            </a:r>
            <a:r>
              <a:rPr lang="sv-SE" dirty="0" smtClean="0"/>
              <a:t> </a:t>
            </a:r>
            <a:r>
              <a:rPr lang="sv-SE" dirty="0" err="1" smtClean="0"/>
              <a:t>about</a:t>
            </a:r>
            <a:r>
              <a:rPr lang="sv-SE" dirty="0" smtClean="0"/>
              <a:t> </a:t>
            </a:r>
            <a:r>
              <a:rPr lang="sv-SE" dirty="0" err="1" smtClean="0"/>
              <a:t>how</a:t>
            </a:r>
            <a:r>
              <a:rPr lang="sv-SE" dirty="0" smtClean="0"/>
              <a:t> the optimal </a:t>
            </a:r>
            <a:r>
              <a:rPr lang="sv-SE" dirty="0" err="1" smtClean="0"/>
              <a:t>forest</a:t>
            </a:r>
            <a:r>
              <a:rPr lang="sv-SE" dirty="0" smtClean="0"/>
              <a:t> management </a:t>
            </a:r>
            <a:r>
              <a:rPr lang="sv-SE" dirty="0" err="1" smtClean="0"/>
              <a:t>decisions</a:t>
            </a:r>
            <a:r>
              <a:rPr lang="sv-SE" dirty="0" smtClean="0"/>
              <a:t> </a:t>
            </a:r>
            <a:r>
              <a:rPr lang="sv-SE" dirty="0" err="1" smtClean="0"/>
              <a:t>change</a:t>
            </a:r>
            <a:r>
              <a:rPr lang="sv-SE" dirty="0" smtClean="0"/>
              <a:t> </a:t>
            </a:r>
            <a:r>
              <a:rPr lang="sv-SE" dirty="0" err="1" smtClean="0"/>
              <a:t>if</a:t>
            </a:r>
            <a:r>
              <a:rPr lang="sv-SE" dirty="0" smtClean="0"/>
              <a:t> the </a:t>
            </a:r>
            <a:r>
              <a:rPr lang="sv-SE" dirty="0" err="1" smtClean="0"/>
              <a:t>importance</a:t>
            </a:r>
            <a:r>
              <a:rPr lang="sv-SE" dirty="0" smtClean="0"/>
              <a:t> </a:t>
            </a:r>
            <a:r>
              <a:rPr lang="sv-SE" dirty="0" err="1" smtClean="0"/>
              <a:t>of</a:t>
            </a:r>
            <a:r>
              <a:rPr lang="sv-SE" dirty="0" smtClean="0"/>
              <a:t> </a:t>
            </a:r>
            <a:r>
              <a:rPr lang="sv-SE" dirty="0" err="1" smtClean="0"/>
              <a:t>storing</a:t>
            </a:r>
            <a:r>
              <a:rPr lang="sv-SE" dirty="0" smtClean="0"/>
              <a:t> </a:t>
            </a:r>
            <a:r>
              <a:rPr lang="sv-SE" dirty="0" err="1" smtClean="0"/>
              <a:t>carbon</a:t>
            </a:r>
            <a:r>
              <a:rPr lang="sv-SE" dirty="0" smtClean="0"/>
              <a:t> </a:t>
            </a:r>
            <a:r>
              <a:rPr lang="sv-SE" dirty="0" err="1" smtClean="0"/>
              <a:t>increases</a:t>
            </a:r>
            <a:r>
              <a:rPr lang="sv-SE" dirty="0" smtClean="0"/>
              <a:t>.</a:t>
            </a:r>
          </a:p>
          <a:p>
            <a:r>
              <a:rPr lang="sv-SE" dirty="0" smtClean="0"/>
              <a:t>The </a:t>
            </a:r>
            <a:r>
              <a:rPr lang="sv-SE" dirty="0" err="1" smtClean="0"/>
              <a:t>model</a:t>
            </a:r>
            <a:r>
              <a:rPr lang="sv-SE" dirty="0" smtClean="0"/>
              <a:t> </a:t>
            </a:r>
            <a:r>
              <a:rPr lang="sv-SE" dirty="0" err="1" smtClean="0"/>
              <a:t>can</a:t>
            </a:r>
            <a:r>
              <a:rPr lang="sv-SE" dirty="0" smtClean="0"/>
              <a:t> </a:t>
            </a:r>
            <a:r>
              <a:rPr lang="sv-SE" dirty="0" err="1" smtClean="0"/>
              <a:t>also</a:t>
            </a:r>
            <a:r>
              <a:rPr lang="sv-SE" dirty="0" smtClean="0"/>
              <a:t> be </a:t>
            </a:r>
            <a:r>
              <a:rPr lang="sv-SE" dirty="0" err="1" smtClean="0"/>
              <a:t>used</a:t>
            </a:r>
            <a:r>
              <a:rPr lang="sv-SE" dirty="0" smtClean="0"/>
              <a:t> as a </a:t>
            </a:r>
            <a:r>
              <a:rPr lang="sv-SE" dirty="0" err="1" smtClean="0"/>
              <a:t>background</a:t>
            </a:r>
            <a:r>
              <a:rPr lang="sv-SE" dirty="0" smtClean="0"/>
              <a:t> to </a:t>
            </a:r>
            <a:r>
              <a:rPr lang="sv-SE" dirty="0" err="1" smtClean="0"/>
              <a:t>particular</a:t>
            </a:r>
            <a:r>
              <a:rPr lang="sv-SE" dirty="0" smtClean="0"/>
              <a:t> </a:t>
            </a:r>
            <a:r>
              <a:rPr lang="sv-SE" dirty="0" err="1" smtClean="0"/>
              <a:t>numerically</a:t>
            </a:r>
            <a:r>
              <a:rPr lang="sv-SE" dirty="0" smtClean="0"/>
              <a:t> </a:t>
            </a:r>
            <a:r>
              <a:rPr lang="sv-SE" dirty="0" err="1" smtClean="0"/>
              <a:t>specified</a:t>
            </a:r>
            <a:r>
              <a:rPr lang="sv-SE" dirty="0" smtClean="0"/>
              <a:t> </a:t>
            </a:r>
            <a:r>
              <a:rPr lang="sv-SE" dirty="0" err="1" smtClean="0"/>
              <a:t>models</a:t>
            </a:r>
            <a:r>
              <a:rPr lang="sv-SE" dirty="0" smtClean="0"/>
              <a:t> to be </a:t>
            </a:r>
            <a:r>
              <a:rPr lang="sv-SE" dirty="0" err="1" smtClean="0"/>
              <a:t>solved</a:t>
            </a:r>
            <a:r>
              <a:rPr lang="sv-SE" dirty="0" smtClean="0"/>
              <a:t> by </a:t>
            </a:r>
            <a:r>
              <a:rPr lang="sv-SE" dirty="0" err="1" smtClean="0"/>
              <a:t>Lingo</a:t>
            </a:r>
            <a:r>
              <a:rPr lang="sv-SE" dirty="0" smtClean="0"/>
              <a:t>.</a:t>
            </a:r>
          </a:p>
          <a:p>
            <a:r>
              <a:rPr lang="sv-SE" dirty="0" smtClean="0"/>
              <a:t>Later, </a:t>
            </a:r>
            <a:r>
              <a:rPr lang="sv-SE" dirty="0" err="1" smtClean="0"/>
              <a:t>such</a:t>
            </a:r>
            <a:r>
              <a:rPr lang="sv-SE" dirty="0" smtClean="0"/>
              <a:t> </a:t>
            </a:r>
            <a:r>
              <a:rPr lang="sv-SE" dirty="0" err="1" smtClean="0"/>
              <a:t>Lingo</a:t>
            </a:r>
            <a:r>
              <a:rPr lang="sv-SE" dirty="0" smtClean="0"/>
              <a:t> </a:t>
            </a:r>
            <a:r>
              <a:rPr lang="sv-SE" dirty="0" err="1" smtClean="0"/>
              <a:t>models</a:t>
            </a:r>
            <a:r>
              <a:rPr lang="sv-SE" dirty="0" smtClean="0"/>
              <a:t> </a:t>
            </a:r>
            <a:r>
              <a:rPr lang="sv-SE" dirty="0" err="1" smtClean="0"/>
              <a:t>will</a:t>
            </a:r>
            <a:r>
              <a:rPr lang="sv-SE" dirty="0" smtClean="0"/>
              <a:t> be </a:t>
            </a:r>
            <a:r>
              <a:rPr lang="sv-SE" dirty="0" err="1" smtClean="0"/>
              <a:t>defined</a:t>
            </a:r>
            <a:r>
              <a:rPr lang="sv-SE" dirty="0" smtClean="0"/>
              <a:t> and </a:t>
            </a:r>
            <a:r>
              <a:rPr lang="sv-SE" dirty="0" err="1" smtClean="0"/>
              <a:t>analyzed</a:t>
            </a:r>
            <a:r>
              <a:rPr lang="sv-SE" dirty="0" smtClean="0"/>
              <a:t> </a:t>
            </a:r>
            <a:r>
              <a:rPr lang="sv-SE" dirty="0" err="1" smtClean="0"/>
              <a:t>with</a:t>
            </a:r>
            <a:r>
              <a:rPr lang="sv-SE" dirty="0" smtClean="0"/>
              <a:t> </a:t>
            </a:r>
            <a:r>
              <a:rPr lang="sv-SE" dirty="0" err="1" smtClean="0"/>
              <a:t>changing</a:t>
            </a:r>
            <a:r>
              <a:rPr lang="sv-SE" dirty="0" smtClean="0"/>
              <a:t> parameter </a:t>
            </a:r>
            <a:r>
              <a:rPr lang="sv-SE" dirty="0" err="1" smtClean="0"/>
              <a:t>values</a:t>
            </a:r>
            <a:r>
              <a:rPr lang="sv-SE" dirty="0" smtClean="0"/>
              <a:t>.</a:t>
            </a: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t>10</a:t>
            </a:fld>
            <a:endParaRPr lang="sv-SE"/>
          </a:p>
        </p:txBody>
      </p:sp>
    </p:spTree>
    <p:extLst>
      <p:ext uri="{BB962C8B-B14F-4D97-AF65-F5344CB8AC3E}">
        <p14:creationId xmlns:p14="http://schemas.microsoft.com/office/powerpoint/2010/main" val="343383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t>11</a:t>
            </a:fld>
            <a:endParaRPr lang="sv-SE"/>
          </a:p>
        </p:txBody>
      </p:sp>
      <p:sp>
        <p:nvSpPr>
          <p:cNvPr id="5" name="Rectangle 2"/>
          <p:cNvSpPr>
            <a:spLocks noChangeArrowheads="1"/>
          </p:cNvSpPr>
          <p:nvPr/>
        </p:nvSpPr>
        <p:spPr bwMode="auto">
          <a:xfrm>
            <a:off x="-1730604" y="1931669"/>
            <a:ext cx="13084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830025578"/>
              </p:ext>
            </p:extLst>
          </p:nvPr>
        </p:nvGraphicFramePr>
        <p:xfrm>
          <a:off x="537210" y="2366010"/>
          <a:ext cx="10347960" cy="720090"/>
        </p:xfrm>
        <a:graphic>
          <a:graphicData uri="http://schemas.openxmlformats.org/presentationml/2006/ole">
            <mc:AlternateContent xmlns:mc="http://schemas.openxmlformats.org/markup-compatibility/2006">
              <mc:Choice xmlns:v="urn:schemas-microsoft-com:vml" Requires="v">
                <p:oleObj spid="_x0000_s1079" name="Equation" r:id="rId3" imgW="3695700" imgH="254000" progId="Equation.DSMT4">
                  <p:embed/>
                </p:oleObj>
              </mc:Choice>
              <mc:Fallback>
                <p:oleObj name="Equation" r:id="rId3" imgW="36957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 y="2366010"/>
                        <a:ext cx="10347960" cy="720090"/>
                      </a:xfrm>
                      <a:prstGeom prst="rect">
                        <a:avLst/>
                      </a:prstGeom>
                      <a:noFill/>
                    </p:spPr>
                  </p:pic>
                </p:oleObj>
              </mc:Fallback>
            </mc:AlternateContent>
          </a:graphicData>
        </a:graphic>
      </p:graphicFrame>
      <p:sp>
        <p:nvSpPr>
          <p:cNvPr id="7" name="Rektangel 6"/>
          <p:cNvSpPr/>
          <p:nvPr/>
        </p:nvSpPr>
        <p:spPr>
          <a:xfrm>
            <a:off x="1319937" y="1097242"/>
            <a:ext cx="3491661" cy="595932"/>
          </a:xfrm>
          <a:prstGeom prst="rect">
            <a:avLst/>
          </a:prstGeom>
        </p:spPr>
        <p:txBody>
          <a:bodyPr wrap="none">
            <a:spAutoFit/>
          </a:bodyPr>
          <a:lstStyle/>
          <a:p>
            <a:pPr>
              <a:lnSpc>
                <a:spcPct val="107000"/>
              </a:lnSpc>
              <a:spcAft>
                <a:spcPts val="800"/>
              </a:spcAft>
            </a:pPr>
            <a:r>
              <a:rPr lang="sv-SE" sz="3200" b="1" u="sng" dirty="0">
                <a:latin typeface="Calibri" panose="020F0502020204030204" pitchFamily="34" charset="0"/>
                <a:ea typeface="Calibri" panose="020F0502020204030204" pitchFamily="34" charset="0"/>
                <a:cs typeface="Times New Roman" panose="02020603050405020304" pitchFamily="18" charset="0"/>
              </a:rPr>
              <a:t>Problem definition:</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4"/>
          <p:cNvSpPr>
            <a:spLocks noChangeArrowheads="1"/>
          </p:cNvSpPr>
          <p:nvPr/>
        </p:nvSpPr>
        <p:spPr bwMode="auto">
          <a:xfrm>
            <a:off x="537210" y="3606798"/>
            <a:ext cx="182719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113027866"/>
              </p:ext>
            </p:extLst>
          </p:nvPr>
        </p:nvGraphicFramePr>
        <p:xfrm>
          <a:off x="537210" y="3606798"/>
          <a:ext cx="4878499" cy="873761"/>
        </p:xfrm>
        <a:graphic>
          <a:graphicData uri="http://schemas.openxmlformats.org/presentationml/2006/ole">
            <mc:AlternateContent xmlns:mc="http://schemas.openxmlformats.org/markup-compatibility/2006">
              <mc:Choice xmlns:v="urn:schemas-microsoft-com:vml" Requires="v">
                <p:oleObj spid="_x0000_s1080" name="Equation" r:id="rId5" imgW="1270000" imgH="228600" progId="Equation.DSMT4">
                  <p:embed/>
                </p:oleObj>
              </mc:Choice>
              <mc:Fallback>
                <p:oleObj name="Equation" r:id="rId5" imgW="1270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10" y="3606798"/>
                        <a:ext cx="4878499" cy="873761"/>
                      </a:xfrm>
                      <a:prstGeom prst="rect">
                        <a:avLst/>
                      </a:prstGeom>
                      <a:noFill/>
                    </p:spPr>
                  </p:pic>
                </p:oleObj>
              </mc:Fallback>
            </mc:AlternateContent>
          </a:graphicData>
        </a:graphic>
      </p:graphicFrame>
      <p:sp>
        <p:nvSpPr>
          <p:cNvPr id="10" name="Rectangle 6"/>
          <p:cNvSpPr>
            <a:spLocks noChangeArrowheads="1"/>
          </p:cNvSpPr>
          <p:nvPr/>
        </p:nvSpPr>
        <p:spPr bwMode="auto">
          <a:xfrm>
            <a:off x="537210" y="4956805"/>
            <a:ext cx="31010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1" name="Objekt 10"/>
          <p:cNvGraphicFramePr>
            <a:graphicFrameLocks noChangeAspect="1"/>
          </p:cNvGraphicFramePr>
          <p:nvPr>
            <p:extLst>
              <p:ext uri="{D42A27DB-BD31-4B8C-83A1-F6EECF244321}">
                <p14:modId xmlns:p14="http://schemas.microsoft.com/office/powerpoint/2010/main" val="330801237"/>
              </p:ext>
            </p:extLst>
          </p:nvPr>
        </p:nvGraphicFramePr>
        <p:xfrm>
          <a:off x="537210" y="4956805"/>
          <a:ext cx="2950229" cy="769625"/>
        </p:xfrm>
        <a:graphic>
          <a:graphicData uri="http://schemas.openxmlformats.org/presentationml/2006/ole">
            <mc:AlternateContent xmlns:mc="http://schemas.openxmlformats.org/markup-compatibility/2006">
              <mc:Choice xmlns:v="urn:schemas-microsoft-com:vml" Requires="v">
                <p:oleObj spid="_x0000_s1081" name="Equation" r:id="rId7" imgW="876300" imgH="228600" progId="Equation.DSMT4">
                  <p:embed/>
                </p:oleObj>
              </mc:Choice>
              <mc:Fallback>
                <p:oleObj name="Equation" r:id="rId7" imgW="8763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210" y="4956805"/>
                        <a:ext cx="2950229" cy="769625"/>
                      </a:xfrm>
                      <a:prstGeom prst="rect">
                        <a:avLst/>
                      </a:prstGeom>
                      <a:noFill/>
                    </p:spPr>
                  </p:pic>
                </p:oleObj>
              </mc:Fallback>
            </mc:AlternateContent>
          </a:graphicData>
        </a:graphic>
      </p:graphicFrame>
    </p:spTree>
    <p:extLst>
      <p:ext uri="{BB962C8B-B14F-4D97-AF65-F5344CB8AC3E}">
        <p14:creationId xmlns:p14="http://schemas.microsoft.com/office/powerpoint/2010/main" val="101406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12</a:t>
            </a:fld>
            <a:endParaRPr lang="sv-SE"/>
          </a:p>
        </p:txBody>
      </p:sp>
      <p:sp>
        <p:nvSpPr>
          <p:cNvPr id="3" name="Rectangle 2"/>
          <p:cNvSpPr>
            <a:spLocks noChangeArrowheads="1"/>
          </p:cNvSpPr>
          <p:nvPr/>
        </p:nvSpPr>
        <p:spPr bwMode="auto">
          <a:xfrm>
            <a:off x="1394459" y="1337309"/>
            <a:ext cx="20809806" cy="6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3865372093"/>
              </p:ext>
            </p:extLst>
          </p:nvPr>
        </p:nvGraphicFramePr>
        <p:xfrm>
          <a:off x="1303018" y="516039"/>
          <a:ext cx="5499781" cy="1645920"/>
        </p:xfrm>
        <a:graphic>
          <a:graphicData uri="http://schemas.openxmlformats.org/presentationml/2006/ole">
            <mc:AlternateContent xmlns:mc="http://schemas.openxmlformats.org/markup-compatibility/2006">
              <mc:Choice xmlns:v="urn:schemas-microsoft-com:vml" Requires="v">
                <p:oleObj spid="_x0000_s2121" name="Equation" r:id="rId3" imgW="1307880" imgH="393480" progId="Equation.DSMT4">
                  <p:embed/>
                </p:oleObj>
              </mc:Choice>
              <mc:Fallback>
                <p:oleObj name="Equation" r:id="rId3" imgW="1307880" imgH="393480" progId="Equation.DSMT4">
                  <p:embed/>
                  <p:pic>
                    <p:nvPicPr>
                      <p:cNvPr id="0" name="Object 1"/>
                      <p:cNvPicPr>
                        <a:picLocks noChangeAspect="1" noChangeArrowheads="1"/>
                      </p:cNvPicPr>
                      <p:nvPr/>
                    </p:nvPicPr>
                    <p:blipFill>
                      <a:blip r:embed="rId4"/>
                      <a:srcRect/>
                      <a:stretch>
                        <a:fillRect/>
                      </a:stretch>
                    </p:blipFill>
                    <p:spPr bwMode="auto">
                      <a:xfrm>
                        <a:off x="1303018" y="516039"/>
                        <a:ext cx="5499781" cy="1645920"/>
                      </a:xfrm>
                      <a:prstGeom prst="rect">
                        <a:avLst/>
                      </a:prstGeom>
                      <a:noFill/>
                    </p:spPr>
                  </p:pic>
                </p:oleObj>
              </mc:Fallback>
            </mc:AlternateContent>
          </a:graphicData>
        </a:graphic>
      </p:graphicFrame>
      <p:sp>
        <p:nvSpPr>
          <p:cNvPr id="5" name="Rectangle 4"/>
          <p:cNvSpPr>
            <a:spLocks noChangeArrowheads="1"/>
          </p:cNvSpPr>
          <p:nvPr/>
        </p:nvSpPr>
        <p:spPr bwMode="auto">
          <a:xfrm>
            <a:off x="1394459" y="3657599"/>
            <a:ext cx="22357462" cy="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38045794"/>
              </p:ext>
            </p:extLst>
          </p:nvPr>
        </p:nvGraphicFramePr>
        <p:xfrm>
          <a:off x="1303018" y="2468879"/>
          <a:ext cx="5014913" cy="1028700"/>
        </p:xfrm>
        <a:graphic>
          <a:graphicData uri="http://schemas.openxmlformats.org/presentationml/2006/ole">
            <mc:AlternateContent xmlns:mc="http://schemas.openxmlformats.org/markup-compatibility/2006">
              <mc:Choice xmlns:v="urn:schemas-microsoft-com:vml" Requires="v">
                <p:oleObj spid="_x0000_s2122" name="Equation" r:id="rId5" imgW="1117600" imgH="228600" progId="Equation.DSMT4">
                  <p:embed/>
                </p:oleObj>
              </mc:Choice>
              <mc:Fallback>
                <p:oleObj name="Equation" r:id="rId5" imgW="11176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018" y="2468879"/>
                        <a:ext cx="5014913" cy="1028700"/>
                      </a:xfrm>
                      <a:prstGeom prst="rect">
                        <a:avLst/>
                      </a:prstGeom>
                      <a:noFill/>
                    </p:spPr>
                  </p:pic>
                </p:oleObj>
              </mc:Fallback>
            </mc:AlternateContent>
          </a:graphicData>
        </a:graphic>
      </p:graphicFrame>
      <p:sp>
        <p:nvSpPr>
          <p:cNvPr id="7" name="Rectangle 6"/>
          <p:cNvSpPr>
            <a:spLocks noChangeArrowheads="1"/>
          </p:cNvSpPr>
          <p:nvPr/>
        </p:nvSpPr>
        <p:spPr bwMode="auto">
          <a:xfrm>
            <a:off x="1394459" y="5241411"/>
            <a:ext cx="22112860" cy="8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283026225"/>
              </p:ext>
            </p:extLst>
          </p:nvPr>
        </p:nvGraphicFramePr>
        <p:xfrm>
          <a:off x="1303018" y="3761720"/>
          <a:ext cx="6178620" cy="1114939"/>
        </p:xfrm>
        <a:graphic>
          <a:graphicData uri="http://schemas.openxmlformats.org/presentationml/2006/ole">
            <mc:AlternateContent xmlns:mc="http://schemas.openxmlformats.org/markup-compatibility/2006">
              <mc:Choice xmlns:v="urn:schemas-microsoft-com:vml" Requires="v">
                <p:oleObj spid="_x0000_s2123" name="Equation" r:id="rId7" imgW="1270000" imgH="228600" progId="Equation.DSMT4">
                  <p:embed/>
                </p:oleObj>
              </mc:Choice>
              <mc:Fallback>
                <p:oleObj name="Equation" r:id="rId7" imgW="12700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018" y="3761720"/>
                        <a:ext cx="6178620" cy="1114939"/>
                      </a:xfrm>
                      <a:prstGeom prst="rect">
                        <a:avLst/>
                      </a:prstGeom>
                      <a:noFill/>
                    </p:spPr>
                  </p:pic>
                </p:oleObj>
              </mc:Fallback>
            </mc:AlternateContent>
          </a:graphicData>
        </a:graphic>
      </p:graphicFrame>
      <p:sp>
        <p:nvSpPr>
          <p:cNvPr id="9" name="Rectangle 8"/>
          <p:cNvSpPr>
            <a:spLocks noChangeArrowheads="1"/>
          </p:cNvSpPr>
          <p:nvPr/>
        </p:nvSpPr>
        <p:spPr bwMode="auto">
          <a:xfrm>
            <a:off x="1303018" y="5531536"/>
            <a:ext cx="26581205" cy="5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546308143"/>
              </p:ext>
            </p:extLst>
          </p:nvPr>
        </p:nvGraphicFramePr>
        <p:xfrm>
          <a:off x="1295688" y="5140800"/>
          <a:ext cx="5507111" cy="1040714"/>
        </p:xfrm>
        <a:graphic>
          <a:graphicData uri="http://schemas.openxmlformats.org/presentationml/2006/ole">
            <mc:AlternateContent xmlns:mc="http://schemas.openxmlformats.org/markup-compatibility/2006">
              <mc:Choice xmlns:v="urn:schemas-microsoft-com:vml" Requires="v">
                <p:oleObj spid="_x0000_s2124" name="Equation" r:id="rId9" imgW="1206500" imgH="228600" progId="Equation.DSMT4">
                  <p:embed/>
                </p:oleObj>
              </mc:Choice>
              <mc:Fallback>
                <p:oleObj name="Equation" r:id="rId9" imgW="12065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688" y="5140800"/>
                        <a:ext cx="5507111" cy="1040714"/>
                      </a:xfrm>
                      <a:prstGeom prst="rect">
                        <a:avLst/>
                      </a:prstGeom>
                      <a:noFill/>
                    </p:spPr>
                  </p:pic>
                </p:oleObj>
              </mc:Fallback>
            </mc:AlternateContent>
          </a:graphicData>
        </a:graphic>
      </p:graphicFrame>
    </p:spTree>
    <p:extLst>
      <p:ext uri="{BB962C8B-B14F-4D97-AF65-F5344CB8AC3E}">
        <p14:creationId xmlns:p14="http://schemas.microsoft.com/office/powerpoint/2010/main" val="404255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13</a:t>
            </a:fld>
            <a:endParaRPr lang="sv-SE"/>
          </a:p>
        </p:txBody>
      </p:sp>
      <p:sp>
        <p:nvSpPr>
          <p:cNvPr id="3" name="Rektangel 2"/>
          <p:cNvSpPr/>
          <p:nvPr/>
        </p:nvSpPr>
        <p:spPr>
          <a:xfrm>
            <a:off x="702441" y="754342"/>
            <a:ext cx="8100872" cy="470000"/>
          </a:xfrm>
          <a:prstGeom prst="rect">
            <a:avLst/>
          </a:prstGeom>
        </p:spPr>
        <p:txBody>
          <a:bodyPr wrap="none">
            <a:spAutoFit/>
          </a:bodyPr>
          <a:lstStyle/>
          <a:p>
            <a:pPr algn="r">
              <a:lnSpc>
                <a:spcPct val="107000"/>
              </a:lnSpc>
              <a:spcAft>
                <a:spcPts val="800"/>
              </a:spcAft>
            </a:pPr>
            <a:r>
              <a:rPr lang="sv-SE" sz="2400" b="1" i="1" u="sng" dirty="0">
                <a:latin typeface="Calibri" panose="020F0502020204030204" pitchFamily="34" charset="0"/>
                <a:ea typeface="Calibri" panose="020F0502020204030204" pitchFamily="34" charset="0"/>
                <a:cs typeface="Times New Roman" panose="02020603050405020304" pitchFamily="18" charset="0"/>
              </a:rPr>
              <a:t>OBS:</a:t>
            </a:r>
            <a:r>
              <a:rPr lang="sv-SE" sz="2400" b="1" i="1" dirty="0">
                <a:latin typeface="Calibri" panose="020F0502020204030204" pitchFamily="34" charset="0"/>
                <a:ea typeface="Calibri" panose="020F0502020204030204" pitchFamily="34" charset="0"/>
                <a:cs typeface="Times New Roman" panose="02020603050405020304" pitchFamily="18" charset="0"/>
              </a:rPr>
              <a:t> </a:t>
            </a:r>
            <a:r>
              <a:rPr lang="sv-SE" sz="2400" b="1" i="1" dirty="0" err="1">
                <a:latin typeface="Calibri" panose="020F0502020204030204" pitchFamily="34" charset="0"/>
                <a:ea typeface="Calibri" panose="020F0502020204030204" pitchFamily="34" charset="0"/>
                <a:cs typeface="Times New Roman" panose="02020603050405020304" pitchFamily="18" charset="0"/>
              </a:rPr>
              <a:t>Maybe</a:t>
            </a:r>
            <a:r>
              <a:rPr lang="sv-SE" sz="2400" b="1" i="1" dirty="0">
                <a:latin typeface="Calibri" panose="020F0502020204030204" pitchFamily="34" charset="0"/>
                <a:ea typeface="Calibri" panose="020F0502020204030204" pitchFamily="34" charset="0"/>
                <a:cs typeface="Times New Roman" panose="02020603050405020304" pitchFamily="18" charset="0"/>
              </a:rPr>
              <a:t> a </a:t>
            </a:r>
            <a:r>
              <a:rPr lang="sv-SE" sz="2400" b="1" i="1" dirty="0" err="1">
                <a:latin typeface="Calibri" panose="020F0502020204030204" pitchFamily="34" charset="0"/>
                <a:ea typeface="Calibri" panose="020F0502020204030204" pitchFamily="34" charset="0"/>
                <a:cs typeface="Times New Roman" panose="02020603050405020304" pitchFamily="18" charset="0"/>
              </a:rPr>
              <a:t>continuous</a:t>
            </a:r>
            <a:r>
              <a:rPr lang="sv-SE" sz="2400" b="1" i="1" dirty="0">
                <a:latin typeface="Calibri" panose="020F0502020204030204" pitchFamily="34" charset="0"/>
                <a:ea typeface="Calibri" panose="020F0502020204030204" pitchFamily="34" charset="0"/>
                <a:cs typeface="Times New Roman" panose="02020603050405020304" pitchFamily="18" charset="0"/>
              </a:rPr>
              <a:t> </a:t>
            </a:r>
            <a:r>
              <a:rPr lang="sv-SE" sz="2400" b="1" i="1" dirty="0" err="1">
                <a:latin typeface="Calibri" panose="020F0502020204030204" pitchFamily="34" charset="0"/>
                <a:ea typeface="Calibri" panose="020F0502020204030204" pitchFamily="34" charset="0"/>
                <a:cs typeface="Times New Roman" panose="02020603050405020304" pitchFamily="18" charset="0"/>
              </a:rPr>
              <a:t>time</a:t>
            </a:r>
            <a:r>
              <a:rPr lang="sv-SE" sz="2400" b="1" i="1" dirty="0">
                <a:latin typeface="Calibri" panose="020F0502020204030204" pitchFamily="34" charset="0"/>
                <a:ea typeface="Calibri" panose="020F0502020204030204" pitchFamily="34" charset="0"/>
                <a:cs typeface="Times New Roman" panose="02020603050405020304" pitchFamily="18" charset="0"/>
              </a:rPr>
              <a:t> definition </a:t>
            </a:r>
            <a:r>
              <a:rPr lang="sv-SE" sz="2400" b="1" i="1" dirty="0" err="1">
                <a:latin typeface="Calibri" panose="020F0502020204030204" pitchFamily="34" charset="0"/>
                <a:ea typeface="Calibri" panose="020F0502020204030204" pitchFamily="34" charset="0"/>
                <a:cs typeface="Times New Roman" panose="02020603050405020304" pitchFamily="18" charset="0"/>
              </a:rPr>
              <a:t>of</a:t>
            </a:r>
            <a:r>
              <a:rPr lang="sv-SE" sz="2400" b="1" i="1" dirty="0">
                <a:latin typeface="Calibri" panose="020F0502020204030204" pitchFamily="34" charset="0"/>
                <a:ea typeface="Calibri" panose="020F0502020204030204" pitchFamily="34" charset="0"/>
                <a:cs typeface="Times New Roman" panose="02020603050405020304" pitchFamily="18" charset="0"/>
              </a:rPr>
              <a:t> h is not </a:t>
            </a:r>
            <a:r>
              <a:rPr lang="sv-SE" sz="2400" b="1" i="1" dirty="0" err="1">
                <a:latin typeface="Calibri" panose="020F0502020204030204" pitchFamily="34" charset="0"/>
                <a:ea typeface="Calibri" panose="020F0502020204030204" pitchFamily="34" charset="0"/>
                <a:cs typeface="Times New Roman" panose="02020603050405020304" pitchFamily="18" charset="0"/>
              </a:rPr>
              <a:t>necessary</a:t>
            </a:r>
            <a:r>
              <a:rPr lang="sv-SE" sz="2400" b="1" i="1" dirty="0">
                <a:latin typeface="Calibri" panose="020F0502020204030204" pitchFamily="34" charset="0"/>
                <a:ea typeface="Calibri" panose="020F0502020204030204" pitchFamily="34" charset="0"/>
                <a:cs typeface="Times New Roman" panose="02020603050405020304" pitchFamily="18" charset="0"/>
              </a:rPr>
              <a:t>.</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702441" y="1794509"/>
            <a:ext cx="174368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588606088"/>
              </p:ext>
            </p:extLst>
          </p:nvPr>
        </p:nvGraphicFramePr>
        <p:xfrm>
          <a:off x="702441" y="1794510"/>
          <a:ext cx="10096500" cy="857250"/>
        </p:xfrm>
        <a:graphic>
          <a:graphicData uri="http://schemas.openxmlformats.org/presentationml/2006/ole">
            <mc:AlternateContent xmlns:mc="http://schemas.openxmlformats.org/markup-compatibility/2006">
              <mc:Choice xmlns:v="urn:schemas-microsoft-com:vml" Requires="v">
                <p:oleObj spid="_x0000_s3145" name="Equation" r:id="rId3" imgW="3022600" imgH="254000" progId="Equation.DSMT4">
                  <p:embed/>
                </p:oleObj>
              </mc:Choice>
              <mc:Fallback>
                <p:oleObj name="Equation" r:id="rId3" imgW="30226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41" y="1794510"/>
                        <a:ext cx="10096500" cy="857250"/>
                      </a:xfrm>
                      <a:prstGeom prst="rect">
                        <a:avLst/>
                      </a:prstGeom>
                      <a:noFill/>
                    </p:spPr>
                  </p:pic>
                </p:oleObj>
              </mc:Fallback>
            </mc:AlternateContent>
          </a:graphicData>
        </a:graphic>
      </p:graphicFrame>
      <p:sp>
        <p:nvSpPr>
          <p:cNvPr id="6" name="Rectangle 4"/>
          <p:cNvSpPr>
            <a:spLocks noChangeArrowheads="1"/>
          </p:cNvSpPr>
          <p:nvPr/>
        </p:nvSpPr>
        <p:spPr bwMode="auto">
          <a:xfrm>
            <a:off x="702440" y="2948048"/>
            <a:ext cx="203612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777889317"/>
              </p:ext>
            </p:extLst>
          </p:nvPr>
        </p:nvGraphicFramePr>
        <p:xfrm>
          <a:off x="702440" y="2948049"/>
          <a:ext cx="8414683" cy="835281"/>
        </p:xfrm>
        <a:graphic>
          <a:graphicData uri="http://schemas.openxmlformats.org/presentationml/2006/ole">
            <mc:AlternateContent xmlns:mc="http://schemas.openxmlformats.org/markup-compatibility/2006">
              <mc:Choice xmlns:v="urn:schemas-microsoft-com:vml" Requires="v">
                <p:oleObj spid="_x0000_s3146" name="Equation" r:id="rId5" imgW="2590800" imgH="254000" progId="Equation.DSMT4">
                  <p:embed/>
                </p:oleObj>
              </mc:Choice>
              <mc:Fallback>
                <p:oleObj name="Equation" r:id="rId5" imgW="25908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440" y="2948049"/>
                        <a:ext cx="8414683" cy="835281"/>
                      </a:xfrm>
                      <a:prstGeom prst="rect">
                        <a:avLst/>
                      </a:prstGeom>
                      <a:noFill/>
                    </p:spPr>
                  </p:pic>
                </p:oleObj>
              </mc:Fallback>
            </mc:AlternateContent>
          </a:graphicData>
        </a:graphic>
      </p:graphicFrame>
      <p:sp>
        <p:nvSpPr>
          <p:cNvPr id="8" name="Rectangle 6"/>
          <p:cNvSpPr>
            <a:spLocks noChangeArrowheads="1"/>
          </p:cNvSpPr>
          <p:nvPr/>
        </p:nvSpPr>
        <p:spPr bwMode="auto">
          <a:xfrm>
            <a:off x="811530" y="4075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4198653556"/>
              </p:ext>
            </p:extLst>
          </p:nvPr>
        </p:nvGraphicFramePr>
        <p:xfrm>
          <a:off x="702440" y="3968016"/>
          <a:ext cx="10477856" cy="832065"/>
        </p:xfrm>
        <a:graphic>
          <a:graphicData uri="http://schemas.openxmlformats.org/presentationml/2006/ole">
            <mc:AlternateContent xmlns:mc="http://schemas.openxmlformats.org/markup-compatibility/2006">
              <mc:Choice xmlns:v="urn:schemas-microsoft-com:vml" Requires="v">
                <p:oleObj spid="_x0000_s3147" name="Equation" r:id="rId7" imgW="3238500" imgH="254000" progId="Equation.DSMT4">
                  <p:embed/>
                </p:oleObj>
              </mc:Choice>
              <mc:Fallback>
                <p:oleObj name="Equation" r:id="rId7" imgW="3238500" imgH="254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440" y="3968016"/>
                        <a:ext cx="10477856" cy="832065"/>
                      </a:xfrm>
                      <a:prstGeom prst="rect">
                        <a:avLst/>
                      </a:prstGeom>
                      <a:noFill/>
                    </p:spPr>
                  </p:pic>
                </p:oleObj>
              </mc:Fallback>
            </mc:AlternateContent>
          </a:graphicData>
        </a:graphic>
      </p:graphicFrame>
      <p:sp>
        <p:nvSpPr>
          <p:cNvPr id="10" name="Rectangle 8"/>
          <p:cNvSpPr>
            <a:spLocks noChangeArrowheads="1"/>
          </p:cNvSpPr>
          <p:nvPr/>
        </p:nvSpPr>
        <p:spPr bwMode="auto">
          <a:xfrm>
            <a:off x="811530" y="5171062"/>
            <a:ext cx="190514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1" name="Objekt 10"/>
          <p:cNvGraphicFramePr>
            <a:graphicFrameLocks noChangeAspect="1"/>
          </p:cNvGraphicFramePr>
          <p:nvPr>
            <p:extLst>
              <p:ext uri="{D42A27DB-BD31-4B8C-83A1-F6EECF244321}">
                <p14:modId xmlns:p14="http://schemas.microsoft.com/office/powerpoint/2010/main" val="3878024431"/>
              </p:ext>
            </p:extLst>
          </p:nvPr>
        </p:nvGraphicFramePr>
        <p:xfrm>
          <a:off x="811530" y="5171063"/>
          <a:ext cx="8454510" cy="711127"/>
        </p:xfrm>
        <a:graphic>
          <a:graphicData uri="http://schemas.openxmlformats.org/presentationml/2006/ole">
            <mc:AlternateContent xmlns:mc="http://schemas.openxmlformats.org/markup-compatibility/2006">
              <mc:Choice xmlns:v="urn:schemas-microsoft-com:vml" Requires="v">
                <p:oleObj spid="_x0000_s3148" name="Equation" r:id="rId9" imgW="3060700" imgH="254000" progId="Equation.DSMT4">
                  <p:embed/>
                </p:oleObj>
              </mc:Choice>
              <mc:Fallback>
                <p:oleObj name="Equation" r:id="rId9" imgW="3060700" imgH="254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530" y="5171063"/>
                        <a:ext cx="8454510" cy="711127"/>
                      </a:xfrm>
                      <a:prstGeom prst="rect">
                        <a:avLst/>
                      </a:prstGeom>
                      <a:noFill/>
                    </p:spPr>
                  </p:pic>
                </p:oleObj>
              </mc:Fallback>
            </mc:AlternateContent>
          </a:graphicData>
        </a:graphic>
      </p:graphicFrame>
    </p:spTree>
    <p:extLst>
      <p:ext uri="{BB962C8B-B14F-4D97-AF65-F5344CB8AC3E}">
        <p14:creationId xmlns:p14="http://schemas.microsoft.com/office/powerpoint/2010/main" val="268668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14</a:t>
            </a:fld>
            <a:endParaRPr lang="sv-SE"/>
          </a:p>
        </p:txBody>
      </p:sp>
      <p:sp>
        <p:nvSpPr>
          <p:cNvPr id="3" name="Rectangle 2"/>
          <p:cNvSpPr>
            <a:spLocks noChangeArrowheads="1"/>
          </p:cNvSpPr>
          <p:nvPr/>
        </p:nvSpPr>
        <p:spPr bwMode="auto">
          <a:xfrm>
            <a:off x="982980" y="1337309"/>
            <a:ext cx="18119662" cy="5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486959935"/>
              </p:ext>
            </p:extLst>
          </p:nvPr>
        </p:nvGraphicFramePr>
        <p:xfrm>
          <a:off x="880109" y="1120139"/>
          <a:ext cx="10170160" cy="1634490"/>
        </p:xfrm>
        <a:graphic>
          <a:graphicData uri="http://schemas.openxmlformats.org/presentationml/2006/ole">
            <mc:AlternateContent xmlns:mc="http://schemas.openxmlformats.org/markup-compatibility/2006">
              <mc:Choice xmlns:v="urn:schemas-microsoft-com:vml" Requires="v">
                <p:oleObj spid="_x0000_s4123" name="Equation" r:id="rId3" imgW="2667000" imgH="431800" progId="Equation.DSMT4">
                  <p:embed/>
                </p:oleObj>
              </mc:Choice>
              <mc:Fallback>
                <p:oleObj name="Equation" r:id="rId3" imgW="26670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09" y="1120139"/>
                        <a:ext cx="10170160" cy="1634490"/>
                      </a:xfrm>
                      <a:prstGeom prst="rect">
                        <a:avLst/>
                      </a:prstGeom>
                      <a:noFill/>
                    </p:spPr>
                  </p:pic>
                </p:oleObj>
              </mc:Fallback>
            </mc:AlternateContent>
          </a:graphicData>
        </a:graphic>
      </p:graphicFrame>
      <p:sp>
        <p:nvSpPr>
          <p:cNvPr id="5" name="Rectangle 4"/>
          <p:cNvSpPr>
            <a:spLocks noChangeArrowheads="1"/>
          </p:cNvSpPr>
          <p:nvPr/>
        </p:nvSpPr>
        <p:spPr bwMode="auto">
          <a:xfrm>
            <a:off x="880110" y="3108959"/>
            <a:ext cx="198323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6"/>
          <p:cNvSpPr>
            <a:spLocks noChangeArrowheads="1"/>
          </p:cNvSpPr>
          <p:nvPr/>
        </p:nvSpPr>
        <p:spPr bwMode="auto">
          <a:xfrm>
            <a:off x="982980" y="4399184"/>
            <a:ext cx="20040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9" name="Rectangle 8"/>
          <p:cNvSpPr>
            <a:spLocks noChangeArrowheads="1"/>
          </p:cNvSpPr>
          <p:nvPr/>
        </p:nvSpPr>
        <p:spPr bwMode="auto">
          <a:xfrm>
            <a:off x="1085850" y="5511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10"/>
          <p:cNvSpPr>
            <a:spLocks noChangeArrowheads="1"/>
          </p:cNvSpPr>
          <p:nvPr/>
        </p:nvSpPr>
        <p:spPr bwMode="auto">
          <a:xfrm>
            <a:off x="651509" y="5991766"/>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634046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15</a:t>
            </a:fld>
            <a:endParaRPr lang="sv-SE"/>
          </a:p>
        </p:txBody>
      </p:sp>
      <p:sp>
        <p:nvSpPr>
          <p:cNvPr id="3" name="Rectangle 2"/>
          <p:cNvSpPr>
            <a:spLocks noChangeArrowheads="1"/>
          </p:cNvSpPr>
          <p:nvPr/>
        </p:nvSpPr>
        <p:spPr bwMode="auto">
          <a:xfrm>
            <a:off x="982980" y="1337309"/>
            <a:ext cx="18119662" cy="5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4"/>
          <p:cNvSpPr>
            <a:spLocks noChangeArrowheads="1"/>
          </p:cNvSpPr>
          <p:nvPr/>
        </p:nvSpPr>
        <p:spPr bwMode="auto">
          <a:xfrm>
            <a:off x="880110" y="3108959"/>
            <a:ext cx="198323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705105210"/>
              </p:ext>
            </p:extLst>
          </p:nvPr>
        </p:nvGraphicFramePr>
        <p:xfrm>
          <a:off x="754708" y="1337309"/>
          <a:ext cx="3300413" cy="880110"/>
        </p:xfrm>
        <a:graphic>
          <a:graphicData uri="http://schemas.openxmlformats.org/presentationml/2006/ole">
            <mc:AlternateContent xmlns:mc="http://schemas.openxmlformats.org/markup-compatibility/2006">
              <mc:Choice xmlns:v="urn:schemas-microsoft-com:vml" Requires="v">
                <p:oleObj spid="_x0000_s5186" name="Equation" r:id="rId3" imgW="863225" imgH="228501" progId="Equation.DSMT4">
                  <p:embed/>
                </p:oleObj>
              </mc:Choice>
              <mc:Fallback>
                <p:oleObj name="Equation" r:id="rId3" imgW="863225"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08" y="1337309"/>
                        <a:ext cx="3300413" cy="880110"/>
                      </a:xfrm>
                      <a:prstGeom prst="rect">
                        <a:avLst/>
                      </a:prstGeom>
                      <a:noFill/>
                    </p:spPr>
                  </p:pic>
                </p:oleObj>
              </mc:Fallback>
            </mc:AlternateContent>
          </a:graphicData>
        </a:graphic>
      </p:graphicFrame>
      <p:sp>
        <p:nvSpPr>
          <p:cNvPr id="7" name="Rectangle 6"/>
          <p:cNvSpPr>
            <a:spLocks noChangeArrowheads="1"/>
          </p:cNvSpPr>
          <p:nvPr/>
        </p:nvSpPr>
        <p:spPr bwMode="auto">
          <a:xfrm>
            <a:off x="982980" y="4399184"/>
            <a:ext cx="20040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884729328"/>
              </p:ext>
            </p:extLst>
          </p:nvPr>
        </p:nvGraphicFramePr>
        <p:xfrm>
          <a:off x="712101" y="2424172"/>
          <a:ext cx="6686040" cy="835755"/>
        </p:xfrm>
        <a:graphic>
          <a:graphicData uri="http://schemas.openxmlformats.org/presentationml/2006/ole">
            <mc:AlternateContent xmlns:mc="http://schemas.openxmlformats.org/markup-compatibility/2006">
              <mc:Choice xmlns:v="urn:schemas-microsoft-com:vml" Requires="v">
                <p:oleObj spid="_x0000_s5187" name="Equation" r:id="rId5" imgW="1828800" imgH="228600" progId="Equation.DSMT4">
                  <p:embed/>
                </p:oleObj>
              </mc:Choice>
              <mc:Fallback>
                <p:oleObj name="Equation" r:id="rId5" imgW="1828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01" y="2424172"/>
                        <a:ext cx="6686040" cy="835755"/>
                      </a:xfrm>
                      <a:prstGeom prst="rect">
                        <a:avLst/>
                      </a:prstGeom>
                      <a:noFill/>
                    </p:spPr>
                  </p:pic>
                </p:oleObj>
              </mc:Fallback>
            </mc:AlternateContent>
          </a:graphicData>
        </a:graphic>
      </p:graphicFrame>
      <p:sp>
        <p:nvSpPr>
          <p:cNvPr id="9" name="Rectangle 8"/>
          <p:cNvSpPr>
            <a:spLocks noChangeArrowheads="1"/>
          </p:cNvSpPr>
          <p:nvPr/>
        </p:nvSpPr>
        <p:spPr bwMode="auto">
          <a:xfrm>
            <a:off x="1085850" y="5511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1705898655"/>
              </p:ext>
            </p:extLst>
          </p:nvPr>
        </p:nvGraphicFramePr>
        <p:xfrm>
          <a:off x="754708" y="3732260"/>
          <a:ext cx="5984824" cy="870520"/>
        </p:xfrm>
        <a:graphic>
          <a:graphicData uri="http://schemas.openxmlformats.org/presentationml/2006/ole">
            <mc:AlternateContent xmlns:mc="http://schemas.openxmlformats.org/markup-compatibility/2006">
              <mc:Choice xmlns:v="urn:schemas-microsoft-com:vml" Requires="v">
                <p:oleObj spid="_x0000_s5188" name="Equation" r:id="rId7" imgW="1574800" imgH="228600" progId="Equation.DSMT4">
                  <p:embed/>
                </p:oleObj>
              </mc:Choice>
              <mc:Fallback>
                <p:oleObj name="Equation" r:id="rId7" imgW="15748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708" y="3732260"/>
                        <a:ext cx="5984824" cy="870520"/>
                      </a:xfrm>
                      <a:prstGeom prst="rect">
                        <a:avLst/>
                      </a:prstGeom>
                      <a:noFill/>
                    </p:spPr>
                  </p:pic>
                </p:oleObj>
              </mc:Fallback>
            </mc:AlternateContent>
          </a:graphicData>
        </a:graphic>
      </p:graphicFrame>
      <p:sp>
        <p:nvSpPr>
          <p:cNvPr id="11" name="Rectangle 10"/>
          <p:cNvSpPr>
            <a:spLocks noChangeArrowheads="1"/>
          </p:cNvSpPr>
          <p:nvPr/>
        </p:nvSpPr>
        <p:spPr bwMode="auto">
          <a:xfrm>
            <a:off x="651509" y="5991766"/>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953954748"/>
              </p:ext>
            </p:extLst>
          </p:nvPr>
        </p:nvGraphicFramePr>
        <p:xfrm>
          <a:off x="754708" y="4873175"/>
          <a:ext cx="10399426" cy="816234"/>
        </p:xfrm>
        <a:graphic>
          <a:graphicData uri="http://schemas.openxmlformats.org/presentationml/2006/ole">
            <mc:AlternateContent xmlns:mc="http://schemas.openxmlformats.org/markup-compatibility/2006">
              <mc:Choice xmlns:v="urn:schemas-microsoft-com:vml" Requires="v">
                <p:oleObj spid="_x0000_s5189" name="Equation" r:id="rId9" imgW="3276600" imgH="254000" progId="Equation.DSMT4">
                  <p:embed/>
                </p:oleObj>
              </mc:Choice>
              <mc:Fallback>
                <p:oleObj name="Equation" r:id="rId9" imgW="327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708" y="4873175"/>
                        <a:ext cx="10399426" cy="816234"/>
                      </a:xfrm>
                      <a:prstGeom prst="rect">
                        <a:avLst/>
                      </a:prstGeom>
                      <a:noFill/>
                    </p:spPr>
                  </p:pic>
                </p:oleObj>
              </mc:Fallback>
            </mc:AlternateContent>
          </a:graphicData>
        </a:graphic>
      </p:graphicFrame>
      <p:sp>
        <p:nvSpPr>
          <p:cNvPr id="13" name="Rektangel 12"/>
          <p:cNvSpPr/>
          <p:nvPr/>
        </p:nvSpPr>
        <p:spPr>
          <a:xfrm>
            <a:off x="754708" y="585454"/>
            <a:ext cx="2383088" cy="470000"/>
          </a:xfrm>
          <a:prstGeom prst="rect">
            <a:avLst/>
          </a:prstGeom>
        </p:spPr>
        <p:txBody>
          <a:bodyPr wrap="none">
            <a:spAutoFit/>
          </a:bodyPr>
          <a:lstStyle/>
          <a:p>
            <a:pPr>
              <a:lnSpc>
                <a:spcPct val="107000"/>
              </a:lnSpc>
              <a:spcAft>
                <a:spcPts val="800"/>
              </a:spcAft>
            </a:pPr>
            <a:r>
              <a:rPr lang="sv-SE" sz="2400" b="1" i="1" u="sng" dirty="0" err="1">
                <a:latin typeface="Calibri" panose="020F0502020204030204" pitchFamily="34" charset="0"/>
                <a:ea typeface="Calibri" panose="020F0502020204030204" pitchFamily="34" charset="0"/>
                <a:cs typeface="Times New Roman" panose="02020603050405020304" pitchFamily="18" charset="0"/>
              </a:rPr>
              <a:t>Particular</a:t>
            </a:r>
            <a:r>
              <a:rPr lang="sv-SE" sz="2400" b="1" i="1" u="sng" dirty="0">
                <a:latin typeface="Calibri" panose="020F0502020204030204" pitchFamily="34" charset="0"/>
                <a:ea typeface="Calibri" panose="020F0502020204030204" pitchFamily="34" charset="0"/>
                <a:cs typeface="Times New Roman" panose="02020603050405020304" pitchFamily="18" charset="0"/>
              </a:rPr>
              <a:t> </a:t>
            </a:r>
            <a:r>
              <a:rPr lang="sv-SE" sz="2400" b="1" i="1" u="sng" dirty="0" err="1">
                <a:latin typeface="Calibri" panose="020F0502020204030204" pitchFamily="34" charset="0"/>
                <a:ea typeface="Calibri" panose="020F0502020204030204" pitchFamily="34" charset="0"/>
                <a:cs typeface="Times New Roman" panose="02020603050405020304" pitchFamily="18" charset="0"/>
              </a:rPr>
              <a:t>values</a:t>
            </a:r>
            <a:r>
              <a:rPr lang="sv-SE" sz="2400" b="1" i="1" u="sng" dirty="0">
                <a:latin typeface="Calibri" panose="020F0502020204030204" pitchFamily="34" charset="0"/>
                <a:ea typeface="Calibri" panose="020F0502020204030204" pitchFamily="34" charset="0"/>
                <a:cs typeface="Times New Roman" panose="02020603050405020304" pitchFamily="18" charset="0"/>
              </a:rPr>
              <a:t>:</a:t>
            </a:r>
            <a:endParaRPr lang="sv-SE" sz="2400" b="1" i="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10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16</a:t>
            </a:fld>
            <a:endParaRPr lang="sv-SE"/>
          </a:p>
        </p:txBody>
      </p:sp>
      <p:sp>
        <p:nvSpPr>
          <p:cNvPr id="3" name="Rektangel 2"/>
          <p:cNvSpPr/>
          <p:nvPr/>
        </p:nvSpPr>
        <p:spPr>
          <a:xfrm>
            <a:off x="1476745" y="1268692"/>
            <a:ext cx="3442802" cy="487506"/>
          </a:xfrm>
          <a:prstGeom prst="rect">
            <a:avLst/>
          </a:prstGeom>
        </p:spPr>
        <p:txBody>
          <a:bodyPr wrap="none">
            <a:spAutoFit/>
          </a:bodyPr>
          <a:lstStyle/>
          <a:p>
            <a:pPr>
              <a:lnSpc>
                <a:spcPct val="107000"/>
              </a:lnSpc>
              <a:spcAft>
                <a:spcPts val="800"/>
              </a:spcAft>
            </a:pPr>
            <a:r>
              <a:rPr lang="sv-SE" sz="2400" b="1" i="1" u="sng" dirty="0" err="1">
                <a:latin typeface="Calibri" panose="020F0502020204030204" pitchFamily="34" charset="0"/>
                <a:ea typeface="Calibri" panose="020F0502020204030204" pitchFamily="34" charset="0"/>
                <a:cs typeface="Times New Roman" panose="02020603050405020304" pitchFamily="18" charset="0"/>
              </a:rPr>
              <a:t>Generalized</a:t>
            </a:r>
            <a:r>
              <a:rPr lang="sv-SE" sz="2400" b="1" i="1" u="sng" dirty="0">
                <a:latin typeface="Calibri" panose="020F0502020204030204" pitchFamily="34" charset="0"/>
                <a:ea typeface="Calibri" panose="020F0502020204030204" pitchFamily="34" charset="0"/>
                <a:cs typeface="Times New Roman" panose="02020603050405020304" pitchFamily="18" charset="0"/>
              </a:rPr>
              <a:t> </a:t>
            </a:r>
            <a:r>
              <a:rPr lang="sv-SE" sz="2400" b="1" i="1" u="sng" dirty="0" smtClean="0">
                <a:latin typeface="Calibri" panose="020F0502020204030204" pitchFamily="34" charset="0"/>
                <a:ea typeface="Calibri" panose="020F0502020204030204" pitchFamily="34" charset="0"/>
                <a:cs typeface="Times New Roman" panose="02020603050405020304" pitchFamily="18" charset="0"/>
              </a:rPr>
              <a:t>expressions:</a:t>
            </a:r>
            <a:endParaRPr lang="sv-SE" sz="2400" b="1" i="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291589" y="2240279"/>
            <a:ext cx="213329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4241362437"/>
              </p:ext>
            </p:extLst>
          </p:nvPr>
        </p:nvGraphicFramePr>
        <p:xfrm>
          <a:off x="1291590" y="2240280"/>
          <a:ext cx="6090761" cy="720090"/>
        </p:xfrm>
        <a:graphic>
          <a:graphicData uri="http://schemas.openxmlformats.org/presentationml/2006/ole">
            <mc:AlternateContent xmlns:mc="http://schemas.openxmlformats.org/markup-compatibility/2006">
              <mc:Choice xmlns:v="urn:schemas-microsoft-com:vml" Requires="v">
                <p:oleObj spid="_x0000_s6196" name="Equation" r:id="rId3" imgW="1930400" imgH="228600" progId="Equation.DSMT4">
                  <p:embed/>
                </p:oleObj>
              </mc:Choice>
              <mc:Fallback>
                <p:oleObj name="Equation" r:id="rId3" imgW="19304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590" y="2240280"/>
                        <a:ext cx="6090761" cy="720090"/>
                      </a:xfrm>
                      <a:prstGeom prst="rect">
                        <a:avLst/>
                      </a:prstGeom>
                      <a:noFill/>
                    </p:spPr>
                  </p:pic>
                </p:oleObj>
              </mc:Fallback>
            </mc:AlternateContent>
          </a:graphicData>
        </a:graphic>
      </p:graphicFrame>
      <p:sp>
        <p:nvSpPr>
          <p:cNvPr id="6" name="Rectangle 4"/>
          <p:cNvSpPr>
            <a:spLocks noChangeArrowheads="1"/>
          </p:cNvSpPr>
          <p:nvPr/>
        </p:nvSpPr>
        <p:spPr bwMode="auto">
          <a:xfrm>
            <a:off x="94869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649011767"/>
              </p:ext>
            </p:extLst>
          </p:nvPr>
        </p:nvGraphicFramePr>
        <p:xfrm>
          <a:off x="1291589" y="3200400"/>
          <a:ext cx="10363200" cy="777240"/>
        </p:xfrm>
        <a:graphic>
          <a:graphicData uri="http://schemas.openxmlformats.org/presentationml/2006/ole">
            <mc:AlternateContent xmlns:mc="http://schemas.openxmlformats.org/markup-compatibility/2006">
              <mc:Choice xmlns:v="urn:schemas-microsoft-com:vml" Requires="v">
                <p:oleObj spid="_x0000_s6197" name="Equation" r:id="rId5" imgW="3429000" imgH="254000" progId="Equation.DSMT4">
                  <p:embed/>
                </p:oleObj>
              </mc:Choice>
              <mc:Fallback>
                <p:oleObj name="Equation" r:id="rId5" imgW="34290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589" y="3200400"/>
                        <a:ext cx="10363200" cy="777240"/>
                      </a:xfrm>
                      <a:prstGeom prst="rect">
                        <a:avLst/>
                      </a:prstGeom>
                      <a:noFill/>
                    </p:spPr>
                  </p:pic>
                </p:oleObj>
              </mc:Fallback>
            </mc:AlternateContent>
          </a:graphicData>
        </a:graphic>
      </p:graphicFrame>
      <p:sp>
        <p:nvSpPr>
          <p:cNvPr id="8" name="Rectangle 6"/>
          <p:cNvSpPr>
            <a:spLocks noChangeArrowheads="1"/>
          </p:cNvSpPr>
          <p:nvPr/>
        </p:nvSpPr>
        <p:spPr bwMode="auto">
          <a:xfrm>
            <a:off x="1291588" y="4134908"/>
            <a:ext cx="17574439" cy="6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2767628850"/>
              </p:ext>
            </p:extLst>
          </p:nvPr>
        </p:nvGraphicFramePr>
        <p:xfrm>
          <a:off x="1291589" y="4134909"/>
          <a:ext cx="4300730" cy="734271"/>
        </p:xfrm>
        <a:graphic>
          <a:graphicData uri="http://schemas.openxmlformats.org/presentationml/2006/ole">
            <mc:AlternateContent xmlns:mc="http://schemas.openxmlformats.org/markup-compatibility/2006">
              <mc:Choice xmlns:v="urn:schemas-microsoft-com:vml" Requires="v">
                <p:oleObj spid="_x0000_s6198" name="Equation" r:id="rId7" imgW="1167893" imgH="203112" progId="Equation.DSMT4">
                  <p:embed/>
                </p:oleObj>
              </mc:Choice>
              <mc:Fallback>
                <p:oleObj name="Equation" r:id="rId7" imgW="1167893"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589" y="4134909"/>
                        <a:ext cx="4300730" cy="734271"/>
                      </a:xfrm>
                      <a:prstGeom prst="rect">
                        <a:avLst/>
                      </a:prstGeom>
                      <a:noFill/>
                    </p:spPr>
                  </p:pic>
                </p:oleObj>
              </mc:Fallback>
            </mc:AlternateContent>
          </a:graphicData>
        </a:graphic>
      </p:graphicFrame>
    </p:spTree>
    <p:extLst>
      <p:ext uri="{BB962C8B-B14F-4D97-AF65-F5344CB8AC3E}">
        <p14:creationId xmlns:p14="http://schemas.microsoft.com/office/powerpoint/2010/main" val="24054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17</a:t>
            </a:fld>
            <a:endParaRPr lang="sv-SE"/>
          </a:p>
        </p:txBody>
      </p:sp>
      <p:sp>
        <p:nvSpPr>
          <p:cNvPr id="3" name="Rectangle 2"/>
          <p:cNvSpPr>
            <a:spLocks noChangeArrowheads="1"/>
          </p:cNvSpPr>
          <p:nvPr/>
        </p:nvSpPr>
        <p:spPr bwMode="auto">
          <a:xfrm>
            <a:off x="1131569" y="1565909"/>
            <a:ext cx="19868802" cy="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452181865"/>
              </p:ext>
            </p:extLst>
          </p:nvPr>
        </p:nvGraphicFramePr>
        <p:xfrm>
          <a:off x="914399" y="1213969"/>
          <a:ext cx="9872776" cy="2023110"/>
        </p:xfrm>
        <a:graphic>
          <a:graphicData uri="http://schemas.openxmlformats.org/presentationml/2006/ole">
            <mc:AlternateContent xmlns:mc="http://schemas.openxmlformats.org/markup-compatibility/2006">
              <mc:Choice xmlns:v="urn:schemas-microsoft-com:vml" Requires="v">
                <p:oleObj spid="_x0000_s7197" name="Equation" r:id="rId3" imgW="2324100" imgH="469900" progId="Equation.DSMT4">
                  <p:embed/>
                </p:oleObj>
              </mc:Choice>
              <mc:Fallback>
                <p:oleObj name="Equation" r:id="rId3" imgW="23241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1213969"/>
                        <a:ext cx="9872776" cy="2023110"/>
                      </a:xfrm>
                      <a:prstGeom prst="rect">
                        <a:avLst/>
                      </a:prstGeom>
                      <a:noFill/>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565291147"/>
              </p:ext>
            </p:extLst>
          </p:nvPr>
        </p:nvGraphicFramePr>
        <p:xfrm>
          <a:off x="914399" y="3737609"/>
          <a:ext cx="10276090" cy="1303020"/>
        </p:xfrm>
        <a:graphic>
          <a:graphicData uri="http://schemas.openxmlformats.org/presentationml/2006/ole">
            <mc:AlternateContent xmlns:mc="http://schemas.openxmlformats.org/markup-compatibility/2006">
              <mc:Choice xmlns:v="urn:schemas-microsoft-com:vml" Requires="v">
                <p:oleObj spid="_x0000_s7198" name="Equation" r:id="rId5" imgW="3302000" imgH="419100" progId="Equation.DSMT4">
                  <p:embed/>
                </p:oleObj>
              </mc:Choice>
              <mc:Fallback>
                <p:oleObj name="Equation" r:id="rId5" imgW="33020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3737609"/>
                        <a:ext cx="10276090" cy="1303020"/>
                      </a:xfrm>
                      <a:prstGeom prst="rect">
                        <a:avLst/>
                      </a:prstGeom>
                      <a:noFill/>
                    </p:spPr>
                  </p:pic>
                </p:oleObj>
              </mc:Fallback>
            </mc:AlternateContent>
          </a:graphicData>
        </a:graphic>
      </p:graphicFrame>
    </p:spTree>
    <p:extLst>
      <p:ext uri="{BB962C8B-B14F-4D97-AF65-F5344CB8AC3E}">
        <p14:creationId xmlns:p14="http://schemas.microsoft.com/office/powerpoint/2010/main" val="49243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18</a:t>
            </a:fld>
            <a:endParaRPr lang="sv-SE"/>
          </a:p>
        </p:txBody>
      </p:sp>
      <p:sp>
        <p:nvSpPr>
          <p:cNvPr id="3" name="Rectangle 2"/>
          <p:cNvSpPr>
            <a:spLocks noChangeArrowheads="1"/>
          </p:cNvSpPr>
          <p:nvPr/>
        </p:nvSpPr>
        <p:spPr bwMode="auto">
          <a:xfrm>
            <a:off x="708659" y="1108709"/>
            <a:ext cx="16498343" cy="5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4"/>
          <p:cNvSpPr>
            <a:spLocks noChangeArrowheads="1"/>
          </p:cNvSpPr>
          <p:nvPr/>
        </p:nvSpPr>
        <p:spPr bwMode="auto">
          <a:xfrm>
            <a:off x="845819" y="2627290"/>
            <a:ext cx="177402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289986563"/>
              </p:ext>
            </p:extLst>
          </p:nvPr>
        </p:nvGraphicFramePr>
        <p:xfrm>
          <a:off x="845818" y="2758589"/>
          <a:ext cx="10101592" cy="1293199"/>
        </p:xfrm>
        <a:graphic>
          <a:graphicData uri="http://schemas.openxmlformats.org/presentationml/2006/ole">
            <mc:AlternateContent xmlns:mc="http://schemas.openxmlformats.org/markup-compatibility/2006">
              <mc:Choice xmlns:v="urn:schemas-microsoft-com:vml" Requires="v">
                <p:oleObj spid="_x0000_s8238" name="Equation" r:id="rId3" imgW="3937000" imgH="508000" progId="Equation.DSMT4">
                  <p:embed/>
                </p:oleObj>
              </mc:Choice>
              <mc:Fallback>
                <p:oleObj name="Equation" r:id="rId3" imgW="3937000" imgH="508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18" y="2758589"/>
                        <a:ext cx="10101592" cy="1293199"/>
                      </a:xfrm>
                      <a:prstGeom prst="rect">
                        <a:avLst/>
                      </a:prstGeom>
                      <a:noFill/>
                    </p:spPr>
                  </p:pic>
                </p:oleObj>
              </mc:Fallback>
            </mc:AlternateContent>
          </a:graphicData>
        </a:graphic>
      </p:graphicFrame>
      <p:sp>
        <p:nvSpPr>
          <p:cNvPr id="7" name="Rectangle 6"/>
          <p:cNvSpPr>
            <a:spLocks noChangeArrowheads="1"/>
          </p:cNvSpPr>
          <p:nvPr/>
        </p:nvSpPr>
        <p:spPr bwMode="auto">
          <a:xfrm>
            <a:off x="845819" y="4271791"/>
            <a:ext cx="199996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55490915"/>
              </p:ext>
            </p:extLst>
          </p:nvPr>
        </p:nvGraphicFramePr>
        <p:xfrm>
          <a:off x="845818" y="4500392"/>
          <a:ext cx="10033199" cy="1260328"/>
        </p:xfrm>
        <a:graphic>
          <a:graphicData uri="http://schemas.openxmlformats.org/presentationml/2006/ole">
            <mc:AlternateContent xmlns:mc="http://schemas.openxmlformats.org/markup-compatibility/2006">
              <mc:Choice xmlns:v="urn:schemas-microsoft-com:vml" Requires="v">
                <p:oleObj spid="_x0000_s8239" name="Equation" r:id="rId5" imgW="3860800" imgH="482600" progId="Equation.DSMT4">
                  <p:embed/>
                </p:oleObj>
              </mc:Choice>
              <mc:Fallback>
                <p:oleObj name="Equation" r:id="rId5" imgW="3860800" imgH="482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18" y="4500392"/>
                        <a:ext cx="10033199" cy="1260328"/>
                      </a:xfrm>
                      <a:prstGeom prst="rect">
                        <a:avLst/>
                      </a:prstGeom>
                      <a:noFill/>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3095047585"/>
              </p:ext>
            </p:extLst>
          </p:nvPr>
        </p:nvGraphicFramePr>
        <p:xfrm>
          <a:off x="845818" y="649899"/>
          <a:ext cx="9872776" cy="2023110"/>
        </p:xfrm>
        <a:graphic>
          <a:graphicData uri="http://schemas.openxmlformats.org/presentationml/2006/ole">
            <mc:AlternateContent xmlns:mc="http://schemas.openxmlformats.org/markup-compatibility/2006">
              <mc:Choice xmlns:v="urn:schemas-microsoft-com:vml" Requires="v">
                <p:oleObj spid="_x0000_s8240" name="Equation" r:id="rId7" imgW="2324100" imgH="469900" progId="Equation.DSMT4">
                  <p:embed/>
                </p:oleObj>
              </mc:Choice>
              <mc:Fallback>
                <p:oleObj name="Equation" r:id="rId7" imgW="2324100" imgH="469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18" y="649899"/>
                        <a:ext cx="9872776" cy="2023110"/>
                      </a:xfrm>
                      <a:prstGeom prst="rect">
                        <a:avLst/>
                      </a:prstGeom>
                      <a:noFill/>
                    </p:spPr>
                  </p:pic>
                </p:oleObj>
              </mc:Fallback>
            </mc:AlternateContent>
          </a:graphicData>
        </a:graphic>
      </p:graphicFrame>
    </p:spTree>
    <p:extLst>
      <p:ext uri="{BB962C8B-B14F-4D97-AF65-F5344CB8AC3E}">
        <p14:creationId xmlns:p14="http://schemas.microsoft.com/office/powerpoint/2010/main" val="94143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19</a:t>
            </a:fld>
            <a:endParaRPr lang="sv-SE"/>
          </a:p>
        </p:txBody>
      </p:sp>
      <p:sp>
        <p:nvSpPr>
          <p:cNvPr id="3" name="Rectangle 2"/>
          <p:cNvSpPr>
            <a:spLocks noChangeArrowheads="1"/>
          </p:cNvSpPr>
          <p:nvPr/>
        </p:nvSpPr>
        <p:spPr bwMode="auto">
          <a:xfrm>
            <a:off x="1798776" y="1097279"/>
            <a:ext cx="185072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581375580"/>
              </p:ext>
            </p:extLst>
          </p:nvPr>
        </p:nvGraphicFramePr>
        <p:xfrm>
          <a:off x="792937" y="637339"/>
          <a:ext cx="10096957" cy="2388870"/>
        </p:xfrm>
        <a:graphic>
          <a:graphicData uri="http://schemas.openxmlformats.org/presentationml/2006/ole">
            <mc:AlternateContent xmlns:mc="http://schemas.openxmlformats.org/markup-compatibility/2006">
              <mc:Choice xmlns:v="urn:schemas-microsoft-com:vml" Requires="v">
                <p:oleObj spid="_x0000_s9262" name="Equation" r:id="rId3" imgW="3009900" imgH="711200" progId="Equation.DSMT4">
                  <p:embed/>
                </p:oleObj>
              </mc:Choice>
              <mc:Fallback>
                <p:oleObj name="Equation" r:id="rId3" imgW="3009900" imgH="711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37" y="637339"/>
                        <a:ext cx="10096957" cy="2388870"/>
                      </a:xfrm>
                      <a:prstGeom prst="rect">
                        <a:avLst/>
                      </a:prstGeom>
                      <a:noFill/>
                    </p:spPr>
                  </p:pic>
                </p:oleObj>
              </mc:Fallback>
            </mc:AlternateContent>
          </a:graphicData>
        </a:graphic>
      </p:graphicFrame>
      <p:sp>
        <p:nvSpPr>
          <p:cNvPr id="5" name="Rectangle 4"/>
          <p:cNvSpPr>
            <a:spLocks noChangeArrowheads="1"/>
          </p:cNvSpPr>
          <p:nvPr/>
        </p:nvSpPr>
        <p:spPr bwMode="auto">
          <a:xfrm>
            <a:off x="1931670" y="3402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119288790"/>
              </p:ext>
            </p:extLst>
          </p:nvPr>
        </p:nvGraphicFramePr>
        <p:xfrm>
          <a:off x="792936" y="2906075"/>
          <a:ext cx="10096957" cy="2111971"/>
        </p:xfrm>
        <a:graphic>
          <a:graphicData uri="http://schemas.openxmlformats.org/presentationml/2006/ole">
            <mc:AlternateContent xmlns:mc="http://schemas.openxmlformats.org/markup-compatibility/2006">
              <mc:Choice xmlns:v="urn:schemas-microsoft-com:vml" Requires="v">
                <p:oleObj spid="_x0000_s9263" name="Equation" r:id="rId5" imgW="3314700" imgH="698500" progId="Equation.DSMT4">
                  <p:embed/>
                </p:oleObj>
              </mc:Choice>
              <mc:Fallback>
                <p:oleObj name="Equation" r:id="rId5" imgW="3314700" imgH="698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36" y="2906075"/>
                        <a:ext cx="10096957" cy="2111971"/>
                      </a:xfrm>
                      <a:prstGeom prst="rect">
                        <a:avLst/>
                      </a:prstGeom>
                      <a:noFill/>
                    </p:spPr>
                  </p:pic>
                </p:oleObj>
              </mc:Fallback>
            </mc:AlternateContent>
          </a:graphicData>
        </a:graphic>
      </p:graphicFrame>
      <p:sp>
        <p:nvSpPr>
          <p:cNvPr id="7" name="Rectangle 6"/>
          <p:cNvSpPr>
            <a:spLocks noChangeArrowheads="1"/>
          </p:cNvSpPr>
          <p:nvPr/>
        </p:nvSpPr>
        <p:spPr bwMode="auto">
          <a:xfrm>
            <a:off x="941525" y="5177749"/>
            <a:ext cx="234766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725353626"/>
              </p:ext>
            </p:extLst>
          </p:nvPr>
        </p:nvGraphicFramePr>
        <p:xfrm>
          <a:off x="792937" y="4534895"/>
          <a:ext cx="9717908" cy="2026878"/>
        </p:xfrm>
        <a:graphic>
          <a:graphicData uri="http://schemas.openxmlformats.org/presentationml/2006/ole">
            <mc:AlternateContent xmlns:mc="http://schemas.openxmlformats.org/markup-compatibility/2006">
              <mc:Choice xmlns:v="urn:schemas-microsoft-com:vml" Requires="v">
                <p:oleObj spid="_x0000_s9264" name="Equation" r:id="rId7" imgW="3327400" imgH="698500" progId="Equation.DSMT4">
                  <p:embed/>
                </p:oleObj>
              </mc:Choice>
              <mc:Fallback>
                <p:oleObj name="Equation" r:id="rId7" imgW="3327400" imgH="698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937" y="4534895"/>
                        <a:ext cx="9717908" cy="2026878"/>
                      </a:xfrm>
                      <a:prstGeom prst="rect">
                        <a:avLst/>
                      </a:prstGeom>
                      <a:noFill/>
                    </p:spPr>
                  </p:pic>
                </p:oleObj>
              </mc:Fallback>
            </mc:AlternateContent>
          </a:graphicData>
        </a:graphic>
      </p:graphicFrame>
    </p:spTree>
    <p:extLst>
      <p:ext uri="{BB962C8B-B14F-4D97-AF65-F5344CB8AC3E}">
        <p14:creationId xmlns:p14="http://schemas.microsoft.com/office/powerpoint/2010/main" val="259400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02080" y="755863"/>
            <a:ext cx="8473440" cy="5262979"/>
          </a:xfrm>
          <a:prstGeom prst="rect">
            <a:avLst/>
          </a:prstGeom>
        </p:spPr>
        <p:txBody>
          <a:bodyPr wrap="square">
            <a:spAutoFit/>
          </a:bodyPr>
          <a:lstStyle/>
          <a:p>
            <a:r>
              <a:rPr lang="en-US" sz="2400" b="1" dirty="0">
                <a:solidFill>
                  <a:srgbClr val="FF0000"/>
                </a:solidFill>
              </a:rPr>
              <a:t>Preparations before the workshop starts:</a:t>
            </a:r>
          </a:p>
          <a:p>
            <a:endParaRPr lang="en-US" sz="2400" b="1" dirty="0"/>
          </a:p>
          <a:p>
            <a:r>
              <a:rPr lang="en-US" sz="2400" b="1" i="1" u="sng" dirty="0">
                <a:solidFill>
                  <a:srgbClr val="0070C0"/>
                </a:solidFill>
              </a:rPr>
              <a:t>Lecture room </a:t>
            </a:r>
            <a:r>
              <a:rPr lang="en-US" sz="2400" b="1" i="1" u="sng" dirty="0" smtClean="0">
                <a:solidFill>
                  <a:srgbClr val="0070C0"/>
                </a:solidFill>
              </a:rPr>
              <a:t>preparations:</a:t>
            </a:r>
            <a:endParaRPr lang="en-US" sz="2400" b="1" i="1" u="sng" dirty="0">
              <a:solidFill>
                <a:srgbClr val="0070C0"/>
              </a:solidFill>
            </a:endParaRPr>
          </a:p>
          <a:p>
            <a:endParaRPr lang="en-US" sz="2400" b="1" dirty="0"/>
          </a:p>
          <a:p>
            <a:r>
              <a:rPr lang="en-US" sz="2400" b="1" dirty="0"/>
              <a:t>It is important that the lecture room has PC projector and necessary cables, screen etc. </a:t>
            </a:r>
          </a:p>
          <a:p>
            <a:endParaRPr lang="en-US" sz="2400" b="1" dirty="0"/>
          </a:p>
          <a:p>
            <a:r>
              <a:rPr lang="en-US" sz="2400" b="1" dirty="0"/>
              <a:t>It is also important that the lecture room has </a:t>
            </a:r>
            <a:r>
              <a:rPr lang="en-US" sz="2400" b="1" dirty="0" err="1"/>
              <a:t>WiFi</a:t>
            </a:r>
            <a:r>
              <a:rPr lang="en-US" sz="2400" b="1" dirty="0"/>
              <a:t> connection to the internet.</a:t>
            </a:r>
          </a:p>
          <a:p>
            <a:endParaRPr lang="en-US" sz="2400" b="1" dirty="0"/>
          </a:p>
          <a:p>
            <a:r>
              <a:rPr lang="en-US" sz="2400" b="1" dirty="0"/>
              <a:t>It is also important that the lecture room has a large whiteboard (at least 3 meters wide and one meter high) and pens with different colors. A large ruler (one meter length) makes the graphs and drawings better.</a:t>
            </a:r>
          </a:p>
        </p:txBody>
      </p:sp>
      <p:sp>
        <p:nvSpPr>
          <p:cNvPr id="3" name="Platshållare för bildnummer 2"/>
          <p:cNvSpPr>
            <a:spLocks noGrp="1"/>
          </p:cNvSpPr>
          <p:nvPr>
            <p:ph type="sldNum" sz="quarter" idx="12"/>
          </p:nvPr>
        </p:nvSpPr>
        <p:spPr/>
        <p:txBody>
          <a:bodyPr/>
          <a:lstStyle/>
          <a:p>
            <a:fld id="{85111A96-47C8-494A-B243-62058D04ED01}" type="slidenum">
              <a:rPr lang="sv-SE" smtClean="0"/>
              <a:t>2</a:t>
            </a:fld>
            <a:endParaRPr lang="sv-SE"/>
          </a:p>
        </p:txBody>
      </p:sp>
    </p:spTree>
    <p:extLst>
      <p:ext uri="{BB962C8B-B14F-4D97-AF65-F5344CB8AC3E}">
        <p14:creationId xmlns:p14="http://schemas.microsoft.com/office/powerpoint/2010/main" val="13430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20</a:t>
            </a:fld>
            <a:endParaRPr lang="sv-SE"/>
          </a:p>
        </p:txBody>
      </p:sp>
      <p:sp>
        <p:nvSpPr>
          <p:cNvPr id="3" name="Rectangle 2"/>
          <p:cNvSpPr>
            <a:spLocks noChangeArrowheads="1"/>
          </p:cNvSpPr>
          <p:nvPr/>
        </p:nvSpPr>
        <p:spPr bwMode="auto">
          <a:xfrm>
            <a:off x="1051559" y="605789"/>
            <a:ext cx="38417816" cy="1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415537926"/>
              </p:ext>
            </p:extLst>
          </p:nvPr>
        </p:nvGraphicFramePr>
        <p:xfrm>
          <a:off x="868678" y="632233"/>
          <a:ext cx="2174081" cy="948690"/>
        </p:xfrm>
        <a:graphic>
          <a:graphicData uri="http://schemas.openxmlformats.org/presentationml/2006/ole">
            <mc:AlternateContent xmlns:mc="http://schemas.openxmlformats.org/markup-compatibility/2006">
              <mc:Choice xmlns:v="urn:schemas-microsoft-com:vml" Requires="v">
                <p:oleObj spid="_x0000_s10282" name="Equation" r:id="rId3" imgW="520700" imgH="228600" progId="Equation.DSMT4">
                  <p:embed/>
                </p:oleObj>
              </mc:Choice>
              <mc:Fallback>
                <p:oleObj name="Equation" r:id="rId3" imgW="5207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8" y="632233"/>
                        <a:ext cx="2174081" cy="948690"/>
                      </a:xfrm>
                      <a:prstGeom prst="rect">
                        <a:avLst/>
                      </a:prstGeom>
                      <a:noFill/>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604177004"/>
              </p:ext>
            </p:extLst>
          </p:nvPr>
        </p:nvGraphicFramePr>
        <p:xfrm>
          <a:off x="868679" y="2174089"/>
          <a:ext cx="9872776" cy="2023110"/>
        </p:xfrm>
        <a:graphic>
          <a:graphicData uri="http://schemas.openxmlformats.org/presentationml/2006/ole">
            <mc:AlternateContent xmlns:mc="http://schemas.openxmlformats.org/markup-compatibility/2006">
              <mc:Choice xmlns:v="urn:schemas-microsoft-com:vml" Requires="v">
                <p:oleObj spid="_x0000_s10283" name="Equation" r:id="rId5" imgW="2324100" imgH="469900" progId="Equation.DSMT4">
                  <p:embed/>
                </p:oleObj>
              </mc:Choice>
              <mc:Fallback>
                <p:oleObj name="Equation" r:id="rId5" imgW="23241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79" y="2174089"/>
                        <a:ext cx="9872776" cy="2023110"/>
                      </a:xfrm>
                      <a:prstGeom prst="rect">
                        <a:avLst/>
                      </a:prstGeom>
                      <a:noFill/>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043843798"/>
              </p:ext>
            </p:extLst>
          </p:nvPr>
        </p:nvGraphicFramePr>
        <p:xfrm>
          <a:off x="868678" y="4434841"/>
          <a:ext cx="10191645" cy="2125686"/>
        </p:xfrm>
        <a:graphic>
          <a:graphicData uri="http://schemas.openxmlformats.org/presentationml/2006/ole">
            <mc:AlternateContent xmlns:mc="http://schemas.openxmlformats.org/markup-compatibility/2006">
              <mc:Choice xmlns:v="urn:schemas-microsoft-com:vml" Requires="v">
                <p:oleObj spid="_x0000_s10284" name="Equation" r:id="rId7" imgW="3327400" imgH="698500" progId="Equation.DSMT4">
                  <p:embed/>
                </p:oleObj>
              </mc:Choice>
              <mc:Fallback>
                <p:oleObj name="Equation" r:id="rId7" imgW="3327400" imgH="698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78" y="4434841"/>
                        <a:ext cx="10191645" cy="2125686"/>
                      </a:xfrm>
                      <a:prstGeom prst="rect">
                        <a:avLst/>
                      </a:prstGeom>
                      <a:noFill/>
                    </p:spPr>
                  </p:pic>
                </p:oleObj>
              </mc:Fallback>
            </mc:AlternateContent>
          </a:graphicData>
        </a:graphic>
      </p:graphicFrame>
    </p:spTree>
    <p:extLst>
      <p:ext uri="{BB962C8B-B14F-4D97-AF65-F5344CB8AC3E}">
        <p14:creationId xmlns:p14="http://schemas.microsoft.com/office/powerpoint/2010/main" val="3480607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21</a:t>
            </a:fld>
            <a:endParaRPr lang="sv-SE"/>
          </a:p>
        </p:txBody>
      </p:sp>
      <p:sp>
        <p:nvSpPr>
          <p:cNvPr id="3" name="Rektangel 2"/>
          <p:cNvSpPr/>
          <p:nvPr/>
        </p:nvSpPr>
        <p:spPr>
          <a:xfrm>
            <a:off x="3917205" y="2194912"/>
            <a:ext cx="3160802" cy="487506"/>
          </a:xfrm>
          <a:prstGeom prst="rect">
            <a:avLst/>
          </a:prstGeom>
        </p:spPr>
        <p:txBody>
          <a:bodyPr wrap="none">
            <a:spAutoFit/>
          </a:bodyPr>
          <a:lstStyle/>
          <a:p>
            <a:pPr>
              <a:lnSpc>
                <a:spcPct val="107000"/>
              </a:lnSpc>
              <a:spcAft>
                <a:spcPts val="800"/>
              </a:spcAft>
            </a:pP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Maximization</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problem:</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468630" y="3726179"/>
            <a:ext cx="116694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045386826"/>
              </p:ext>
            </p:extLst>
          </p:nvPr>
        </p:nvGraphicFramePr>
        <p:xfrm>
          <a:off x="510092" y="3159761"/>
          <a:ext cx="10843708" cy="822960"/>
        </p:xfrm>
        <a:graphic>
          <a:graphicData uri="http://schemas.openxmlformats.org/presentationml/2006/ole">
            <mc:AlternateContent xmlns:mc="http://schemas.openxmlformats.org/markup-compatibility/2006">
              <mc:Choice xmlns:v="urn:schemas-microsoft-com:vml" Requires="v">
                <p:oleObj spid="_x0000_s11295" name="Equation" r:id="rId3" imgW="6400800" imgH="482600" progId="Equation.DSMT4">
                  <p:embed/>
                </p:oleObj>
              </mc:Choice>
              <mc:Fallback>
                <p:oleObj name="Equation" r:id="rId3" imgW="64008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92" y="3159761"/>
                        <a:ext cx="10843708" cy="822960"/>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323603289"/>
              </p:ext>
            </p:extLst>
          </p:nvPr>
        </p:nvGraphicFramePr>
        <p:xfrm>
          <a:off x="469458" y="575310"/>
          <a:ext cx="11337732" cy="788966"/>
        </p:xfrm>
        <a:graphic>
          <a:graphicData uri="http://schemas.openxmlformats.org/presentationml/2006/ole">
            <mc:AlternateContent xmlns:mc="http://schemas.openxmlformats.org/markup-compatibility/2006">
              <mc:Choice xmlns:v="urn:schemas-microsoft-com:vml" Requires="v">
                <p:oleObj spid="_x0000_s11296" name="Equation" r:id="rId5" imgW="3695700" imgH="254000" progId="Equation.DSMT4">
                  <p:embed/>
                </p:oleObj>
              </mc:Choice>
              <mc:Fallback>
                <p:oleObj name="Equation" r:id="rId5" imgW="36957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58" y="575310"/>
                        <a:ext cx="11337732" cy="788966"/>
                      </a:xfrm>
                      <a:prstGeom prst="rect">
                        <a:avLst/>
                      </a:prstGeom>
                      <a:noFill/>
                    </p:spPr>
                  </p:pic>
                </p:oleObj>
              </mc:Fallback>
            </mc:AlternateContent>
          </a:graphicData>
        </a:graphic>
      </p:graphicFrame>
    </p:spTree>
    <p:extLst>
      <p:ext uri="{BB962C8B-B14F-4D97-AF65-F5344CB8AC3E}">
        <p14:creationId xmlns:p14="http://schemas.microsoft.com/office/powerpoint/2010/main" val="157994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22</a:t>
            </a:fld>
            <a:endParaRPr lang="sv-SE"/>
          </a:p>
        </p:txBody>
      </p:sp>
      <p:sp>
        <p:nvSpPr>
          <p:cNvPr id="3" name="Rektangel 2"/>
          <p:cNvSpPr/>
          <p:nvPr/>
        </p:nvSpPr>
        <p:spPr>
          <a:xfrm>
            <a:off x="2910207" y="880072"/>
            <a:ext cx="4236160" cy="487506"/>
          </a:xfrm>
          <a:prstGeom prst="rect">
            <a:avLst/>
          </a:prstGeom>
        </p:spPr>
        <p:txBody>
          <a:bodyPr wrap="none">
            <a:spAutoFit/>
          </a:bodyPr>
          <a:lstStyle/>
          <a:p>
            <a:pPr>
              <a:lnSpc>
                <a:spcPct val="107000"/>
              </a:lnSpc>
              <a:spcAft>
                <a:spcPts val="800"/>
              </a:spcAft>
            </a:pP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First</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order optimum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conditions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811530" y="2057399"/>
            <a:ext cx="226841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421502078"/>
              </p:ext>
            </p:extLst>
          </p:nvPr>
        </p:nvGraphicFramePr>
        <p:xfrm>
          <a:off x="355582" y="1931670"/>
          <a:ext cx="11594091" cy="2034540"/>
        </p:xfrm>
        <a:graphic>
          <a:graphicData uri="http://schemas.openxmlformats.org/presentationml/2006/ole">
            <mc:AlternateContent xmlns:mc="http://schemas.openxmlformats.org/markup-compatibility/2006">
              <mc:Choice xmlns:v="urn:schemas-microsoft-com:vml" Requires="v">
                <p:oleObj spid="_x0000_s12319" name="Equation" r:id="rId3" imgW="3962400" imgH="698500" progId="Equation.DSMT4">
                  <p:embed/>
                </p:oleObj>
              </mc:Choice>
              <mc:Fallback>
                <p:oleObj name="Equation" r:id="rId3" imgW="3962400" imgH="698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82" y="1931670"/>
                        <a:ext cx="11594091" cy="2034540"/>
                      </a:xfrm>
                      <a:prstGeom prst="rect">
                        <a:avLst/>
                      </a:prstGeom>
                      <a:noFill/>
                    </p:spPr>
                  </p:pic>
                </p:oleObj>
              </mc:Fallback>
            </mc:AlternateContent>
          </a:graphicData>
        </a:graphic>
      </p:graphicFrame>
      <p:sp>
        <p:nvSpPr>
          <p:cNvPr id="6" name="Rectangle 4"/>
          <p:cNvSpPr>
            <a:spLocks noChangeArrowheads="1"/>
          </p:cNvSpPr>
          <p:nvPr/>
        </p:nvSpPr>
        <p:spPr bwMode="auto">
          <a:xfrm>
            <a:off x="811529" y="4171949"/>
            <a:ext cx="148361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661192935"/>
              </p:ext>
            </p:extLst>
          </p:nvPr>
        </p:nvGraphicFramePr>
        <p:xfrm>
          <a:off x="458989" y="4171950"/>
          <a:ext cx="11369408" cy="1474470"/>
        </p:xfrm>
        <a:graphic>
          <a:graphicData uri="http://schemas.openxmlformats.org/presentationml/2006/ole">
            <mc:AlternateContent xmlns:mc="http://schemas.openxmlformats.org/markup-compatibility/2006">
              <mc:Choice xmlns:v="urn:schemas-microsoft-com:vml" Requires="v">
                <p:oleObj spid="_x0000_s12320" name="Equation" r:id="rId5" imgW="6096000" imgH="787400" progId="Equation.DSMT4">
                  <p:embed/>
                </p:oleObj>
              </mc:Choice>
              <mc:Fallback>
                <p:oleObj name="Equation" r:id="rId5" imgW="6096000" imgH="787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89" y="4171950"/>
                        <a:ext cx="11369408" cy="1474470"/>
                      </a:xfrm>
                      <a:prstGeom prst="rect">
                        <a:avLst/>
                      </a:prstGeom>
                      <a:noFill/>
                    </p:spPr>
                  </p:pic>
                </p:oleObj>
              </mc:Fallback>
            </mc:AlternateContent>
          </a:graphicData>
        </a:graphic>
      </p:graphicFrame>
    </p:spTree>
    <p:extLst>
      <p:ext uri="{BB962C8B-B14F-4D97-AF65-F5344CB8AC3E}">
        <p14:creationId xmlns:p14="http://schemas.microsoft.com/office/powerpoint/2010/main" val="1011547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23</a:t>
            </a:fld>
            <a:endParaRPr lang="sv-SE"/>
          </a:p>
        </p:txBody>
      </p:sp>
      <p:sp>
        <p:nvSpPr>
          <p:cNvPr id="3" name="Rektangel 2"/>
          <p:cNvSpPr/>
          <p:nvPr/>
        </p:nvSpPr>
        <p:spPr>
          <a:xfrm>
            <a:off x="1648601" y="617182"/>
            <a:ext cx="7055971" cy="487506"/>
          </a:xfrm>
          <a:prstGeom prst="rect">
            <a:avLst/>
          </a:prstGeom>
        </p:spPr>
        <p:txBody>
          <a:bodyPr wrap="none">
            <a:spAutoFit/>
          </a:bodyPr>
          <a:lstStyle/>
          <a:p>
            <a:pPr>
              <a:lnSpc>
                <a:spcPct val="107000"/>
              </a:lnSpc>
              <a:spcAft>
                <a:spcPts val="800"/>
              </a:spcAft>
            </a:pP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Reformulations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the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first</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order optimum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conditions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457200" y="1623059"/>
            <a:ext cx="238799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929471490"/>
              </p:ext>
            </p:extLst>
          </p:nvPr>
        </p:nvGraphicFramePr>
        <p:xfrm>
          <a:off x="457200" y="1623060"/>
          <a:ext cx="10095978" cy="1771650"/>
        </p:xfrm>
        <a:graphic>
          <a:graphicData uri="http://schemas.openxmlformats.org/presentationml/2006/ole">
            <mc:AlternateContent xmlns:mc="http://schemas.openxmlformats.org/markup-compatibility/2006">
              <mc:Choice xmlns:v="urn:schemas-microsoft-com:vml" Requires="v">
                <p:oleObj spid="_x0000_s13343" name="Equation" r:id="rId3" imgW="3962400" imgH="698500" progId="Equation.DSMT4">
                  <p:embed/>
                </p:oleObj>
              </mc:Choice>
              <mc:Fallback>
                <p:oleObj name="Equation" r:id="rId3" imgW="3962400" imgH="698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23060"/>
                        <a:ext cx="10095978" cy="1771650"/>
                      </a:xfrm>
                      <a:prstGeom prst="rect">
                        <a:avLst/>
                      </a:prstGeom>
                      <a:noFill/>
                    </p:spPr>
                  </p:pic>
                </p:oleObj>
              </mc:Fallback>
            </mc:AlternateContent>
          </a:graphicData>
        </a:graphic>
      </p:graphicFrame>
      <p:sp>
        <p:nvSpPr>
          <p:cNvPr id="6" name="Rectangle 4"/>
          <p:cNvSpPr>
            <a:spLocks noChangeArrowheads="1"/>
          </p:cNvSpPr>
          <p:nvPr/>
        </p:nvSpPr>
        <p:spPr bwMode="auto">
          <a:xfrm>
            <a:off x="457199" y="3851909"/>
            <a:ext cx="350212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299073559"/>
              </p:ext>
            </p:extLst>
          </p:nvPr>
        </p:nvGraphicFramePr>
        <p:xfrm>
          <a:off x="457200" y="3851909"/>
          <a:ext cx="10095978" cy="2681317"/>
        </p:xfrm>
        <a:graphic>
          <a:graphicData uri="http://schemas.openxmlformats.org/presentationml/2006/ole">
            <mc:AlternateContent xmlns:mc="http://schemas.openxmlformats.org/markup-compatibility/2006">
              <mc:Choice xmlns:v="urn:schemas-microsoft-com:vml" Requires="v">
                <p:oleObj spid="_x0000_s13344" name="Equation" r:id="rId5" imgW="3517900" imgH="939800" progId="Equation.DSMT4">
                  <p:embed/>
                </p:oleObj>
              </mc:Choice>
              <mc:Fallback>
                <p:oleObj name="Equation" r:id="rId5" imgW="3517900" imgH="93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51909"/>
                        <a:ext cx="10095978" cy="2681317"/>
                      </a:xfrm>
                      <a:prstGeom prst="rect">
                        <a:avLst/>
                      </a:prstGeom>
                      <a:noFill/>
                    </p:spPr>
                  </p:pic>
                </p:oleObj>
              </mc:Fallback>
            </mc:AlternateContent>
          </a:graphicData>
        </a:graphic>
      </p:graphicFrame>
    </p:spTree>
    <p:extLst>
      <p:ext uri="{BB962C8B-B14F-4D97-AF65-F5344CB8AC3E}">
        <p14:creationId xmlns:p14="http://schemas.microsoft.com/office/powerpoint/2010/main" val="2271186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24</a:t>
            </a:fld>
            <a:endParaRPr lang="sv-SE"/>
          </a:p>
        </p:txBody>
      </p:sp>
      <p:sp>
        <p:nvSpPr>
          <p:cNvPr id="3" name="Rectangle 2"/>
          <p:cNvSpPr>
            <a:spLocks noChangeArrowheads="1"/>
          </p:cNvSpPr>
          <p:nvPr/>
        </p:nvSpPr>
        <p:spPr bwMode="auto">
          <a:xfrm>
            <a:off x="308610" y="1085849"/>
            <a:ext cx="15339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910148328"/>
              </p:ext>
            </p:extLst>
          </p:nvPr>
        </p:nvGraphicFramePr>
        <p:xfrm>
          <a:off x="308610" y="1068704"/>
          <a:ext cx="11457542" cy="1485900"/>
        </p:xfrm>
        <a:graphic>
          <a:graphicData uri="http://schemas.openxmlformats.org/presentationml/2006/ole">
            <mc:AlternateContent xmlns:mc="http://schemas.openxmlformats.org/markup-compatibility/2006">
              <mc:Choice xmlns:v="urn:schemas-microsoft-com:vml" Requires="v">
                <p:oleObj spid="_x0000_s14369" name="Equation" r:id="rId3" imgW="6096000" imgH="787400" progId="Equation.DSMT4">
                  <p:embed/>
                </p:oleObj>
              </mc:Choice>
              <mc:Fallback>
                <p:oleObj name="Equation" r:id="rId3" imgW="6096000" imgH="787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 y="1068704"/>
                        <a:ext cx="11457542" cy="1485900"/>
                      </a:xfrm>
                      <a:prstGeom prst="rect">
                        <a:avLst/>
                      </a:prstGeom>
                      <a:noFill/>
                    </p:spPr>
                  </p:pic>
                </p:oleObj>
              </mc:Fallback>
            </mc:AlternateContent>
          </a:graphicData>
        </a:graphic>
      </p:graphicFrame>
      <p:sp>
        <p:nvSpPr>
          <p:cNvPr id="5" name="Rectangle 4"/>
          <p:cNvSpPr>
            <a:spLocks noChangeArrowheads="1"/>
          </p:cNvSpPr>
          <p:nvPr/>
        </p:nvSpPr>
        <p:spPr bwMode="auto">
          <a:xfrm>
            <a:off x="308610" y="2491739"/>
            <a:ext cx="148144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220126572"/>
              </p:ext>
            </p:extLst>
          </p:nvPr>
        </p:nvGraphicFramePr>
        <p:xfrm>
          <a:off x="308610" y="2571750"/>
          <a:ext cx="11457542" cy="1441200"/>
        </p:xfrm>
        <a:graphic>
          <a:graphicData uri="http://schemas.openxmlformats.org/presentationml/2006/ole">
            <mc:AlternateContent xmlns:mc="http://schemas.openxmlformats.org/markup-compatibility/2006">
              <mc:Choice xmlns:v="urn:schemas-microsoft-com:vml" Requires="v">
                <p:oleObj spid="_x0000_s14370" name="Equation" r:id="rId5" imgW="6057900" imgH="762000" progId="Equation.DSMT4">
                  <p:embed/>
                </p:oleObj>
              </mc:Choice>
              <mc:Fallback>
                <p:oleObj name="Equation" r:id="rId5" imgW="6057900" imgH="762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 y="2571750"/>
                        <a:ext cx="11457542" cy="1441200"/>
                      </a:xfrm>
                      <a:prstGeom prst="rect">
                        <a:avLst/>
                      </a:prstGeom>
                      <a:noFill/>
                    </p:spPr>
                  </p:pic>
                </p:oleObj>
              </mc:Fallback>
            </mc:AlternateContent>
          </a:graphicData>
        </a:graphic>
      </p:graphicFrame>
    </p:spTree>
    <p:extLst>
      <p:ext uri="{BB962C8B-B14F-4D97-AF65-F5344CB8AC3E}">
        <p14:creationId xmlns:p14="http://schemas.microsoft.com/office/powerpoint/2010/main" val="2536469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25</a:t>
            </a:fld>
            <a:endParaRPr lang="sv-SE"/>
          </a:p>
        </p:txBody>
      </p:sp>
      <p:sp>
        <p:nvSpPr>
          <p:cNvPr id="3" name="Rektangel 2"/>
          <p:cNvSpPr/>
          <p:nvPr/>
        </p:nvSpPr>
        <p:spPr>
          <a:xfrm>
            <a:off x="1564031" y="541740"/>
            <a:ext cx="6701322" cy="487506"/>
          </a:xfrm>
          <a:prstGeom prst="rect">
            <a:avLst/>
          </a:prstGeom>
        </p:spPr>
        <p:txBody>
          <a:bodyPr wrap="none">
            <a:spAutoFit/>
          </a:bodyPr>
          <a:lstStyle/>
          <a:p>
            <a:pPr>
              <a:lnSpc>
                <a:spcPct val="107000"/>
              </a:lnSpc>
              <a:spcAft>
                <a:spcPts val="800"/>
              </a:spcAft>
            </a:pP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Final version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the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first</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order optimum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conditions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731520" y="2057399"/>
            <a:ext cx="301727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166307004"/>
              </p:ext>
            </p:extLst>
          </p:nvPr>
        </p:nvGraphicFramePr>
        <p:xfrm>
          <a:off x="731520" y="1533437"/>
          <a:ext cx="10475118" cy="2782010"/>
        </p:xfrm>
        <a:graphic>
          <a:graphicData uri="http://schemas.openxmlformats.org/presentationml/2006/ole">
            <mc:AlternateContent xmlns:mc="http://schemas.openxmlformats.org/markup-compatibility/2006">
              <mc:Choice xmlns:v="urn:schemas-microsoft-com:vml" Requires="v">
                <p:oleObj spid="_x0000_s15391" name="Equation" r:id="rId3" imgW="3517900" imgH="939800" progId="Equation.DSMT4">
                  <p:embed/>
                </p:oleObj>
              </mc:Choice>
              <mc:Fallback>
                <p:oleObj name="Equation" r:id="rId3" imgW="35179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1533437"/>
                        <a:ext cx="10475118" cy="2782010"/>
                      </a:xfrm>
                      <a:prstGeom prst="rect">
                        <a:avLst/>
                      </a:prstGeom>
                      <a:noFill/>
                    </p:spPr>
                  </p:pic>
                </p:oleObj>
              </mc:Fallback>
            </mc:AlternateContent>
          </a:graphicData>
        </a:graphic>
      </p:graphicFrame>
      <p:sp>
        <p:nvSpPr>
          <p:cNvPr id="6" name="Rectangle 4"/>
          <p:cNvSpPr>
            <a:spLocks noChangeArrowheads="1"/>
          </p:cNvSpPr>
          <p:nvPr/>
        </p:nvSpPr>
        <p:spPr bwMode="auto">
          <a:xfrm>
            <a:off x="731519" y="4534534"/>
            <a:ext cx="1619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1122516135"/>
              </p:ext>
            </p:extLst>
          </p:nvPr>
        </p:nvGraphicFramePr>
        <p:xfrm>
          <a:off x="731519" y="4346226"/>
          <a:ext cx="10475119" cy="1317625"/>
        </p:xfrm>
        <a:graphic>
          <a:graphicData uri="http://schemas.openxmlformats.org/presentationml/2006/ole">
            <mc:AlternateContent xmlns:mc="http://schemas.openxmlformats.org/markup-compatibility/2006">
              <mc:Choice xmlns:v="urn:schemas-microsoft-com:vml" Requires="v">
                <p:oleObj spid="_x0000_s15392" name="Equation" r:id="rId5" imgW="6057720" imgH="761760" progId="Equation.DSMT4">
                  <p:embed/>
                </p:oleObj>
              </mc:Choice>
              <mc:Fallback>
                <p:oleObj name="Equation" r:id="rId5" imgW="6057720" imgH="761760" progId="Equation.DSMT4">
                  <p:embed/>
                  <p:pic>
                    <p:nvPicPr>
                      <p:cNvPr id="0" name="Object 3"/>
                      <p:cNvPicPr>
                        <a:picLocks noChangeAspect="1" noChangeArrowheads="1"/>
                      </p:cNvPicPr>
                      <p:nvPr/>
                    </p:nvPicPr>
                    <p:blipFill>
                      <a:blip r:embed="rId6"/>
                      <a:srcRect/>
                      <a:stretch>
                        <a:fillRect/>
                      </a:stretch>
                    </p:blipFill>
                    <p:spPr bwMode="auto">
                      <a:xfrm>
                        <a:off x="731519" y="4346226"/>
                        <a:ext cx="10475119" cy="1317625"/>
                      </a:xfrm>
                      <a:prstGeom prst="rect">
                        <a:avLst/>
                      </a:prstGeom>
                      <a:noFill/>
                    </p:spPr>
                  </p:pic>
                </p:oleObj>
              </mc:Fallback>
            </mc:AlternateContent>
          </a:graphicData>
        </a:graphic>
      </p:graphicFrame>
      <p:sp>
        <p:nvSpPr>
          <p:cNvPr id="8" name="Rektangel 7"/>
          <p:cNvSpPr/>
          <p:nvPr/>
        </p:nvSpPr>
        <p:spPr>
          <a:xfrm>
            <a:off x="383618" y="5929852"/>
            <a:ext cx="11399520" cy="388696"/>
          </a:xfrm>
          <a:prstGeom prst="rect">
            <a:avLst/>
          </a:prstGeom>
        </p:spPr>
        <p:txBody>
          <a:bodyPr wrap="square">
            <a:spAutoFit/>
          </a:bodyPr>
          <a:lstStyle/>
          <a:p>
            <a:pPr>
              <a:lnSpc>
                <a:spcPct val="107000"/>
              </a:lnSpc>
              <a:spcAft>
                <a:spcPts val="800"/>
              </a:spcAft>
            </a:pPr>
            <a:r>
              <a:rPr lang="sv-SE"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OBS:</a:t>
            </a:r>
            <a:r>
              <a:rPr lang="sv-SE"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b="1" i="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Here</a:t>
            </a:r>
            <a:r>
              <a:rPr lang="sv-SE"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it is </a:t>
            </a:r>
            <a:r>
              <a:rPr lang="sv-SE" b="1" i="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possible</a:t>
            </a:r>
            <a:r>
              <a:rPr lang="sv-SE"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to </a:t>
            </a:r>
            <a:r>
              <a:rPr lang="sv-SE" b="1" i="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introduce</a:t>
            </a:r>
            <a:r>
              <a:rPr lang="sv-SE"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”MC = MR interpretations” and </a:t>
            </a:r>
            <a:r>
              <a:rPr lang="sv-SE" b="1" i="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modified</a:t>
            </a:r>
            <a:r>
              <a:rPr lang="sv-SE"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b="1" i="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Faustmann</a:t>
            </a:r>
            <a:r>
              <a:rPr lang="sv-SE"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b="1" i="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type</a:t>
            </a:r>
            <a:r>
              <a:rPr lang="sv-SE"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interpretations</a:t>
            </a:r>
            <a:r>
              <a:rPr lang="sv-SE"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sv-SE"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24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26</a:t>
            </a:fld>
            <a:endParaRPr lang="sv-SE"/>
          </a:p>
        </p:txBody>
      </p:sp>
      <p:sp>
        <p:nvSpPr>
          <p:cNvPr id="3" name="Rektangel 2"/>
          <p:cNvSpPr/>
          <p:nvPr/>
        </p:nvSpPr>
        <p:spPr>
          <a:xfrm>
            <a:off x="872490" y="1086221"/>
            <a:ext cx="10481310" cy="1251625"/>
          </a:xfrm>
          <a:prstGeom prst="rect">
            <a:avLst/>
          </a:prstGeom>
        </p:spPr>
        <p:txBody>
          <a:bodyPr wrap="square">
            <a:spAutoFit/>
          </a:bodyPr>
          <a:lstStyle/>
          <a:p>
            <a:pPr>
              <a:lnSpc>
                <a:spcPct val="107000"/>
              </a:lnSpc>
              <a:spcAft>
                <a:spcPts val="800"/>
              </a:spcAft>
            </a:pPr>
            <a:r>
              <a:rPr lang="sv-SE"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Observations </a:t>
            </a:r>
            <a:r>
              <a:rPr lang="sv-SE" sz="36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concerning</a:t>
            </a:r>
            <a:r>
              <a:rPr lang="sv-SE"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36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some</a:t>
            </a:r>
            <a:r>
              <a:rPr lang="sv-SE"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second order </a:t>
            </a:r>
            <a:r>
              <a:rPr lang="sv-SE" sz="36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derivatives</a:t>
            </a:r>
            <a:r>
              <a:rPr lang="sv-SE"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second order maximum </a:t>
            </a:r>
            <a:r>
              <a:rPr lang="sv-SE" sz="3600" b="1" i="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conditions</a:t>
            </a:r>
            <a:r>
              <a:rPr lang="sv-SE"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sv-SE" sz="3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662940" y="2034539"/>
            <a:ext cx="173210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234597850"/>
              </p:ext>
            </p:extLst>
          </p:nvPr>
        </p:nvGraphicFramePr>
        <p:xfrm>
          <a:off x="242108" y="3028576"/>
          <a:ext cx="11742074" cy="1908810"/>
        </p:xfrm>
        <a:graphic>
          <a:graphicData uri="http://schemas.openxmlformats.org/presentationml/2006/ole">
            <mc:AlternateContent xmlns:mc="http://schemas.openxmlformats.org/markup-compatibility/2006">
              <mc:Choice xmlns:v="urn:schemas-microsoft-com:vml" Requires="v">
                <p:oleObj spid="_x0000_s16399" name="Equation" r:id="rId3" imgW="5803900" imgH="939800" progId="Equation.DSMT4">
                  <p:embed/>
                </p:oleObj>
              </mc:Choice>
              <mc:Fallback>
                <p:oleObj name="Equation" r:id="rId3" imgW="58039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08" y="3028576"/>
                        <a:ext cx="11742074" cy="1908810"/>
                      </a:xfrm>
                      <a:prstGeom prst="rect">
                        <a:avLst/>
                      </a:prstGeom>
                      <a:noFill/>
                    </p:spPr>
                  </p:pic>
                </p:oleObj>
              </mc:Fallback>
            </mc:AlternateContent>
          </a:graphicData>
        </a:graphic>
      </p:graphicFrame>
    </p:spTree>
    <p:extLst>
      <p:ext uri="{BB962C8B-B14F-4D97-AF65-F5344CB8AC3E}">
        <p14:creationId xmlns:p14="http://schemas.microsoft.com/office/powerpoint/2010/main" val="3295330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27</a:t>
            </a:fld>
            <a:endParaRPr lang="sv-SE"/>
          </a:p>
        </p:txBody>
      </p:sp>
      <p:sp>
        <p:nvSpPr>
          <p:cNvPr id="3" name="Rektangel 2"/>
          <p:cNvSpPr/>
          <p:nvPr/>
        </p:nvSpPr>
        <p:spPr>
          <a:xfrm>
            <a:off x="1851660" y="1765011"/>
            <a:ext cx="1636987" cy="461665"/>
          </a:xfrm>
          <a:prstGeom prst="rect">
            <a:avLst/>
          </a:prstGeom>
        </p:spPr>
        <p:txBody>
          <a:bodyPr wrap="none">
            <a:spAutoFit/>
          </a:bodyPr>
          <a:lstStyle/>
          <a:p>
            <a:r>
              <a:rPr lang="sv-SE" sz="2400" b="1" dirty="0">
                <a:latin typeface="Calibri" panose="020F0502020204030204" pitchFamily="34" charset="0"/>
                <a:ea typeface="Calibri" panose="020F0502020204030204" pitchFamily="34" charset="0"/>
                <a:cs typeface="Times New Roman" panose="02020603050405020304" pitchFamily="18" charset="0"/>
              </a:rPr>
              <a:t>The </a:t>
            </a:r>
            <a:r>
              <a:rPr lang="sv-SE" sz="2400" b="1" dirty="0" err="1">
                <a:latin typeface="Calibri" panose="020F0502020204030204" pitchFamily="34" charset="0"/>
                <a:ea typeface="Calibri" panose="020F0502020204030204" pitchFamily="34" charset="0"/>
                <a:cs typeface="Times New Roman" panose="02020603050405020304" pitchFamily="18" charset="0"/>
              </a:rPr>
              <a:t>sign</a:t>
            </a:r>
            <a:r>
              <a:rPr lang="sv-SE" sz="2400" b="1" dirty="0">
                <a:latin typeface="Calibri" panose="020F0502020204030204" pitchFamily="34" charset="0"/>
                <a:ea typeface="Calibri" panose="020F0502020204030204" pitchFamily="34" charset="0"/>
                <a:cs typeface="Times New Roman" panose="02020603050405020304" pitchFamily="18" charset="0"/>
              </a:rPr>
              <a:t> </a:t>
            </a:r>
            <a:r>
              <a:rPr lang="sv-SE" sz="2400" b="1" dirty="0" err="1">
                <a:latin typeface="Calibri" panose="020F0502020204030204" pitchFamily="34" charset="0"/>
                <a:ea typeface="Calibri" panose="020F0502020204030204" pitchFamily="34" charset="0"/>
                <a:cs typeface="Times New Roman" panose="02020603050405020304" pitchFamily="18" charset="0"/>
              </a:rPr>
              <a:t>of</a:t>
            </a:r>
            <a:r>
              <a:rPr lang="sv-SE" sz="2400" b="1" dirty="0">
                <a:latin typeface="Calibri" panose="020F0502020204030204" pitchFamily="34" charset="0"/>
                <a:ea typeface="Calibri" panose="020F0502020204030204" pitchFamily="34" charset="0"/>
                <a:cs typeface="Times New Roman" panose="02020603050405020304" pitchFamily="18" charset="0"/>
              </a:rPr>
              <a:t> </a:t>
            </a:r>
            <a:endParaRPr lang="sv-SE" sz="2400" b="1" dirty="0"/>
          </a:p>
        </p:txBody>
      </p:sp>
      <p:sp>
        <p:nvSpPr>
          <p:cNvPr id="4" name="Rectangle 2"/>
          <p:cNvSpPr>
            <a:spLocks noChangeArrowheads="1"/>
          </p:cNvSpPr>
          <p:nvPr/>
        </p:nvSpPr>
        <p:spPr bwMode="auto">
          <a:xfrm>
            <a:off x="-1" y="-1"/>
            <a:ext cx="270440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577730738"/>
              </p:ext>
            </p:extLst>
          </p:nvPr>
        </p:nvGraphicFramePr>
        <p:xfrm>
          <a:off x="3422767" y="1527868"/>
          <a:ext cx="697230" cy="929640"/>
        </p:xfrm>
        <a:graphic>
          <a:graphicData uri="http://schemas.openxmlformats.org/presentationml/2006/ole">
            <mc:AlternateContent xmlns:mc="http://schemas.openxmlformats.org/markup-compatibility/2006">
              <mc:Choice xmlns:v="urn:schemas-microsoft-com:vml" Requires="v">
                <p:oleObj spid="_x0000_s17451" name="Equation" r:id="rId3" imgW="317160" imgH="419040" progId="Equation.DSMT4">
                  <p:embed/>
                </p:oleObj>
              </mc:Choice>
              <mc:Fallback>
                <p:oleObj name="Equation" r:id="rId3" imgW="317160" imgH="419040" progId="Equation.DSMT4">
                  <p:embed/>
                  <p:pic>
                    <p:nvPicPr>
                      <p:cNvPr id="0" name="Object 1"/>
                      <p:cNvPicPr>
                        <a:picLocks noChangeAspect="1" noChangeArrowheads="1"/>
                      </p:cNvPicPr>
                      <p:nvPr/>
                    </p:nvPicPr>
                    <p:blipFill>
                      <a:blip r:embed="rId4"/>
                      <a:srcRect/>
                      <a:stretch>
                        <a:fillRect/>
                      </a:stretch>
                    </p:blipFill>
                    <p:spPr bwMode="auto">
                      <a:xfrm>
                        <a:off x="3422767" y="1527868"/>
                        <a:ext cx="697230" cy="929640"/>
                      </a:xfrm>
                      <a:prstGeom prst="rect">
                        <a:avLst/>
                      </a:prstGeom>
                      <a:noFill/>
                    </p:spPr>
                  </p:pic>
                </p:oleObj>
              </mc:Fallback>
            </mc:AlternateContent>
          </a:graphicData>
        </a:graphic>
      </p:graphicFrame>
      <p:sp>
        <p:nvSpPr>
          <p:cNvPr id="6" name="Rektangel 5"/>
          <p:cNvSpPr/>
          <p:nvPr/>
        </p:nvSpPr>
        <p:spPr>
          <a:xfrm>
            <a:off x="4202430" y="1793332"/>
            <a:ext cx="6096000" cy="1483035"/>
          </a:xfrm>
          <a:prstGeom prst="rect">
            <a:avLst/>
          </a:prstGeom>
        </p:spPr>
        <p:txBody>
          <a:bodyPr>
            <a:spAutoFit/>
          </a:bodyPr>
          <a:lstStyle/>
          <a:p>
            <a:pPr>
              <a:lnSpc>
                <a:spcPct val="107000"/>
              </a:lnSpc>
              <a:spcAft>
                <a:spcPts val="800"/>
              </a:spcAft>
            </a:pPr>
            <a:r>
              <a:rPr lang="sv-SE" sz="2400" b="1" dirty="0">
                <a:latin typeface="Calibri" panose="020F0502020204030204" pitchFamily="34" charset="0"/>
                <a:ea typeface="Calibri" panose="020F0502020204030204" pitchFamily="34" charset="0"/>
                <a:cs typeface="Times New Roman" panose="02020603050405020304" pitchFamily="18" charset="0"/>
              </a:rPr>
              <a:t>is </a:t>
            </a:r>
            <a:r>
              <a:rPr lang="sv-SE" sz="2400" b="1" dirty="0" err="1">
                <a:latin typeface="Calibri" panose="020F0502020204030204" pitchFamily="34" charset="0"/>
                <a:ea typeface="Calibri" panose="020F0502020204030204" pitchFamily="34" charset="0"/>
                <a:cs typeface="Times New Roman" panose="02020603050405020304" pitchFamily="18" charset="0"/>
              </a:rPr>
              <a:t>more</a:t>
            </a:r>
            <a:r>
              <a:rPr lang="sv-SE" sz="2400" b="1" dirty="0">
                <a:latin typeface="Calibri" panose="020F0502020204030204" pitchFamily="34" charset="0"/>
                <a:ea typeface="Calibri" panose="020F0502020204030204" pitchFamily="34" charset="0"/>
                <a:cs typeface="Times New Roman" panose="02020603050405020304" pitchFamily="18" charset="0"/>
              </a:rPr>
              <a:t> </a:t>
            </a:r>
            <a:r>
              <a:rPr lang="sv-SE" sz="2400" b="1" dirty="0" err="1">
                <a:latin typeface="Calibri" panose="020F0502020204030204" pitchFamily="34" charset="0"/>
                <a:ea typeface="Calibri" panose="020F0502020204030204" pitchFamily="34" charset="0"/>
                <a:cs typeface="Times New Roman" panose="02020603050405020304" pitchFamily="18" charset="0"/>
              </a:rPr>
              <a:t>complicated</a:t>
            </a:r>
            <a:r>
              <a:rPr lang="sv-SE" sz="2400" b="1" dirty="0">
                <a:latin typeface="Calibri" panose="020F0502020204030204" pitchFamily="34" charset="0"/>
                <a:ea typeface="Calibri" panose="020F0502020204030204" pitchFamily="34" charset="0"/>
                <a:cs typeface="Times New Roman" panose="02020603050405020304" pitchFamily="18" charset="0"/>
              </a:rPr>
              <a:t> to </a:t>
            </a:r>
            <a:r>
              <a:rPr lang="sv-SE" sz="2400" b="1" dirty="0" err="1">
                <a:latin typeface="Calibri" panose="020F0502020204030204" pitchFamily="34" charset="0"/>
                <a:ea typeface="Calibri" panose="020F0502020204030204" pitchFamily="34" charset="0"/>
                <a:cs typeface="Times New Roman" panose="02020603050405020304" pitchFamily="18" charset="0"/>
              </a:rPr>
              <a:t>determine</a:t>
            </a:r>
            <a:r>
              <a:rPr lang="sv-SE" sz="2400" b="1" dirty="0">
                <a:latin typeface="Calibri" panose="020F0502020204030204" pitchFamily="34" charset="0"/>
                <a:ea typeface="Calibri" panose="020F0502020204030204" pitchFamily="34" charset="0"/>
                <a:cs typeface="Times New Roman" panose="02020603050405020304" pitchFamily="18" charset="0"/>
              </a:rPr>
              <a:t>. </a:t>
            </a:r>
            <a:endParaRPr lang="sv-SE" sz="2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dirty="0" err="1" smtClean="0">
                <a:latin typeface="Calibri" panose="020F0502020204030204" pitchFamily="34" charset="0"/>
                <a:ea typeface="Calibri" panose="020F0502020204030204" pitchFamily="34" charset="0"/>
                <a:cs typeface="Times New Roman" panose="02020603050405020304" pitchFamily="18" charset="0"/>
              </a:rPr>
              <a:t>However</a:t>
            </a:r>
            <a:r>
              <a:rPr lang="sv-SE" sz="2400" b="1" dirty="0">
                <a:latin typeface="Calibri" panose="020F0502020204030204" pitchFamily="34" charset="0"/>
                <a:ea typeface="Calibri" panose="020F0502020204030204" pitchFamily="34" charset="0"/>
                <a:cs typeface="Times New Roman" panose="02020603050405020304" pitchFamily="18" charset="0"/>
              </a:rPr>
              <a:t>, a </a:t>
            </a:r>
            <a:r>
              <a:rPr lang="sv-SE" sz="2400" b="1" dirty="0" err="1">
                <a:latin typeface="Calibri" panose="020F0502020204030204" pitchFamily="34" charset="0"/>
                <a:ea typeface="Calibri" panose="020F0502020204030204" pitchFamily="34" charset="0"/>
                <a:cs typeface="Times New Roman" panose="02020603050405020304" pitchFamily="18" charset="0"/>
              </a:rPr>
              <a:t>unique</a:t>
            </a:r>
            <a:r>
              <a:rPr lang="sv-SE" sz="2400" b="1" dirty="0">
                <a:latin typeface="Calibri" panose="020F0502020204030204" pitchFamily="34" charset="0"/>
                <a:ea typeface="Calibri" panose="020F0502020204030204" pitchFamily="34" charset="0"/>
                <a:cs typeface="Times New Roman" panose="02020603050405020304" pitchFamily="18" charset="0"/>
              </a:rPr>
              <a:t> maximum </a:t>
            </a:r>
            <a:r>
              <a:rPr lang="sv-SE" sz="2400" b="1" dirty="0" err="1">
                <a:latin typeface="Calibri" panose="020F0502020204030204" pitchFamily="34" charset="0"/>
                <a:ea typeface="Calibri" panose="020F0502020204030204" pitchFamily="34" charset="0"/>
                <a:cs typeface="Times New Roman" panose="02020603050405020304" pitchFamily="18" charset="0"/>
              </a:rPr>
              <a:t>will</a:t>
            </a:r>
            <a:r>
              <a:rPr lang="sv-SE" sz="2400" b="1" dirty="0">
                <a:latin typeface="Calibri" panose="020F0502020204030204" pitchFamily="34" charset="0"/>
                <a:ea typeface="Calibri" panose="020F0502020204030204" pitchFamily="34" charset="0"/>
                <a:cs typeface="Times New Roman" panose="02020603050405020304" pitchFamily="18" charset="0"/>
              </a:rPr>
              <a:t> be </a:t>
            </a:r>
            <a:r>
              <a:rPr lang="sv-SE" sz="2400" b="1" dirty="0" err="1">
                <a:latin typeface="Calibri" panose="020F0502020204030204" pitchFamily="34" charset="0"/>
                <a:ea typeface="Calibri" panose="020F0502020204030204" pitchFamily="34" charset="0"/>
                <a:cs typeface="Times New Roman" panose="02020603050405020304" pitchFamily="18" charset="0"/>
              </a:rPr>
              <a:t>assumed</a:t>
            </a:r>
            <a:r>
              <a:rPr lang="sv-SE" sz="2400" b="1" dirty="0">
                <a:latin typeface="Calibri" panose="020F0502020204030204" pitchFamily="34" charset="0"/>
                <a:ea typeface="Calibri" panose="020F0502020204030204" pitchFamily="34" charset="0"/>
                <a:cs typeface="Times New Roman" panose="02020603050405020304" pitchFamily="18" charset="0"/>
              </a:rPr>
              <a:t>.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962269747"/>
              </p:ext>
            </p:extLst>
          </p:nvPr>
        </p:nvGraphicFramePr>
        <p:xfrm>
          <a:off x="1851660" y="4453710"/>
          <a:ext cx="1565910" cy="1309203"/>
        </p:xfrm>
        <a:graphic>
          <a:graphicData uri="http://schemas.openxmlformats.org/presentationml/2006/ole">
            <mc:AlternateContent xmlns:mc="http://schemas.openxmlformats.org/markup-compatibility/2006">
              <mc:Choice xmlns:v="urn:schemas-microsoft-com:vml" Requires="v">
                <p:oleObj spid="_x0000_s17452" name="Equation" r:id="rId5" imgW="583947" imgH="482391" progId="Equation.DSMT4">
                  <p:embed/>
                </p:oleObj>
              </mc:Choice>
              <mc:Fallback>
                <p:oleObj name="Equation" r:id="rId5" imgW="583947" imgH="48239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660" y="4453710"/>
                        <a:ext cx="1565910" cy="1309203"/>
                      </a:xfrm>
                      <a:prstGeom prst="rect">
                        <a:avLst/>
                      </a:prstGeom>
                      <a:noFill/>
                    </p:spPr>
                  </p:pic>
                </p:oleObj>
              </mc:Fallback>
            </mc:AlternateContent>
          </a:graphicData>
        </a:graphic>
      </p:graphicFrame>
      <p:sp>
        <p:nvSpPr>
          <p:cNvPr id="9" name="Rectangle 6"/>
          <p:cNvSpPr>
            <a:spLocks noChangeArrowheads="1"/>
          </p:cNvSpPr>
          <p:nvPr/>
        </p:nvSpPr>
        <p:spPr bwMode="auto">
          <a:xfrm>
            <a:off x="3280410" y="4118296"/>
            <a:ext cx="289364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744463383"/>
              </p:ext>
            </p:extLst>
          </p:nvPr>
        </p:nvGraphicFramePr>
        <p:xfrm>
          <a:off x="4119997" y="3814490"/>
          <a:ext cx="3214951" cy="2587644"/>
        </p:xfrm>
        <a:graphic>
          <a:graphicData uri="http://schemas.openxmlformats.org/presentationml/2006/ole">
            <mc:AlternateContent xmlns:mc="http://schemas.openxmlformats.org/markup-compatibility/2006">
              <mc:Choice xmlns:v="urn:schemas-microsoft-com:vml" Requires="v">
                <p:oleObj spid="_x0000_s17453" name="Equation" r:id="rId7" imgW="1168400" imgH="939800" progId="Equation.DSMT4">
                  <p:embed/>
                </p:oleObj>
              </mc:Choice>
              <mc:Fallback>
                <p:oleObj name="Equation" r:id="rId7" imgW="1168400" imgH="939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997" y="3814490"/>
                        <a:ext cx="3214951" cy="2587644"/>
                      </a:xfrm>
                      <a:prstGeom prst="rect">
                        <a:avLst/>
                      </a:prstGeom>
                      <a:noFill/>
                    </p:spPr>
                  </p:pic>
                </p:oleObj>
              </mc:Fallback>
            </mc:AlternateContent>
          </a:graphicData>
        </a:graphic>
      </p:graphicFrame>
    </p:spTree>
    <p:extLst>
      <p:ext uri="{BB962C8B-B14F-4D97-AF65-F5344CB8AC3E}">
        <p14:creationId xmlns:p14="http://schemas.microsoft.com/office/powerpoint/2010/main" val="2529642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28</a:t>
            </a:fld>
            <a:endParaRPr lang="sv-SE"/>
          </a:p>
        </p:txBody>
      </p:sp>
      <p:sp>
        <p:nvSpPr>
          <p:cNvPr id="3" name="Rektangel 2"/>
          <p:cNvSpPr/>
          <p:nvPr/>
        </p:nvSpPr>
        <p:spPr>
          <a:xfrm>
            <a:off x="841470" y="720964"/>
            <a:ext cx="9125511" cy="553357"/>
          </a:xfrm>
          <a:prstGeom prst="rect">
            <a:avLst/>
          </a:prstGeom>
        </p:spPr>
        <p:txBody>
          <a:bodyPr wrap="none">
            <a:spAutoFit/>
          </a:bodyPr>
          <a:lstStyle/>
          <a:p>
            <a:pPr>
              <a:lnSpc>
                <a:spcPct val="107000"/>
              </a:lnSpc>
              <a:spcAft>
                <a:spcPts val="800"/>
              </a:spcAft>
            </a:pPr>
            <a:r>
              <a:rPr lang="sv-SE"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Comparative</a:t>
            </a:r>
            <a:r>
              <a:rPr lang="sv-SE"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statics</a:t>
            </a:r>
            <a:r>
              <a:rPr lang="sv-SE"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analysis</a:t>
            </a:r>
            <a:r>
              <a:rPr lang="sv-SE"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 the </a:t>
            </a:r>
            <a:r>
              <a:rPr lang="sv-SE"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time</a:t>
            </a:r>
            <a:r>
              <a:rPr lang="sv-SE"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interval</a:t>
            </a:r>
            <a:r>
              <a:rPr lang="sv-SE"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dimension: </a:t>
            </a:r>
            <a:endParaRPr lang="sv-SE"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231060" y="2686049"/>
            <a:ext cx="285382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562397896"/>
              </p:ext>
            </p:extLst>
          </p:nvPr>
        </p:nvGraphicFramePr>
        <p:xfrm>
          <a:off x="841470" y="1588453"/>
          <a:ext cx="4173166" cy="1257300"/>
        </p:xfrm>
        <a:graphic>
          <a:graphicData uri="http://schemas.openxmlformats.org/presentationml/2006/ole">
            <mc:AlternateContent xmlns:mc="http://schemas.openxmlformats.org/markup-compatibility/2006">
              <mc:Choice xmlns:v="urn:schemas-microsoft-com:vml" Requires="v">
                <p:oleObj spid="_x0000_s18472" name="Equation" r:id="rId3" imgW="1485900" imgH="457200" progId="Equation.DSMT4">
                  <p:embed/>
                </p:oleObj>
              </mc:Choice>
              <mc:Fallback>
                <p:oleObj name="Equation" r:id="rId3" imgW="14859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470" y="1588453"/>
                        <a:ext cx="4173166" cy="1257300"/>
                      </a:xfrm>
                      <a:prstGeom prst="rect">
                        <a:avLst/>
                      </a:prstGeom>
                      <a:noFill/>
                    </p:spPr>
                  </p:pic>
                </p:oleObj>
              </mc:Fallback>
            </mc:AlternateContent>
          </a:graphicData>
        </a:graphic>
      </p:graphicFrame>
      <p:sp>
        <p:nvSpPr>
          <p:cNvPr id="6" name="Rectangle 4"/>
          <p:cNvSpPr>
            <a:spLocks noChangeArrowheads="1"/>
          </p:cNvSpPr>
          <p:nvPr/>
        </p:nvSpPr>
        <p:spPr bwMode="auto">
          <a:xfrm>
            <a:off x="1231060" y="4320220"/>
            <a:ext cx="359499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822656892"/>
              </p:ext>
            </p:extLst>
          </p:nvPr>
        </p:nvGraphicFramePr>
        <p:xfrm>
          <a:off x="2928053" y="2984712"/>
          <a:ext cx="4072460" cy="1320039"/>
        </p:xfrm>
        <a:graphic>
          <a:graphicData uri="http://schemas.openxmlformats.org/presentationml/2006/ole">
            <mc:AlternateContent xmlns:mc="http://schemas.openxmlformats.org/markup-compatibility/2006">
              <mc:Choice xmlns:v="urn:schemas-microsoft-com:vml" Requires="v">
                <p:oleObj spid="_x0000_s18473" name="Equation" r:id="rId5" imgW="1371600" imgH="457200" progId="Equation.DSMT4">
                  <p:embed/>
                </p:oleObj>
              </mc:Choice>
              <mc:Fallback>
                <p:oleObj name="Equation" r:id="rId5" imgW="13716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053" y="2984712"/>
                        <a:ext cx="4072460" cy="1320039"/>
                      </a:xfrm>
                      <a:prstGeom prst="rect">
                        <a:avLst/>
                      </a:prstGeom>
                      <a:noFill/>
                    </p:spPr>
                  </p:pic>
                </p:oleObj>
              </mc:Fallback>
            </mc:AlternateContent>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890567352"/>
              </p:ext>
            </p:extLst>
          </p:nvPr>
        </p:nvGraphicFramePr>
        <p:xfrm>
          <a:off x="3800881" y="4304751"/>
          <a:ext cx="2427510" cy="2108745"/>
        </p:xfrm>
        <a:graphic>
          <a:graphicData uri="http://schemas.openxmlformats.org/presentationml/2006/ole">
            <mc:AlternateContent xmlns:mc="http://schemas.openxmlformats.org/markup-compatibility/2006">
              <mc:Choice xmlns:v="urn:schemas-microsoft-com:vml" Requires="v">
                <p:oleObj spid="_x0000_s18474" name="Equation" r:id="rId7" imgW="939800" imgH="825500" progId="Equation.DSMT4">
                  <p:embed/>
                </p:oleObj>
              </mc:Choice>
              <mc:Fallback>
                <p:oleObj name="Equation" r:id="rId7" imgW="939800" imgH="825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881" y="4304751"/>
                        <a:ext cx="2427510" cy="2108745"/>
                      </a:xfrm>
                      <a:prstGeom prst="rect">
                        <a:avLst/>
                      </a:prstGeom>
                      <a:noFill/>
                    </p:spPr>
                  </p:pic>
                </p:oleObj>
              </mc:Fallback>
            </mc:AlternateContent>
          </a:graphicData>
        </a:graphic>
      </p:graphicFrame>
    </p:spTree>
    <p:extLst>
      <p:ext uri="{BB962C8B-B14F-4D97-AF65-F5344CB8AC3E}">
        <p14:creationId xmlns:p14="http://schemas.microsoft.com/office/powerpoint/2010/main" val="3346519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29</a:t>
            </a:fld>
            <a:endParaRPr lang="sv-SE"/>
          </a:p>
        </p:txBody>
      </p:sp>
      <p:sp>
        <p:nvSpPr>
          <p:cNvPr id="3" name="Rectangle 2"/>
          <p:cNvSpPr>
            <a:spLocks noChangeArrowheads="1"/>
          </p:cNvSpPr>
          <p:nvPr/>
        </p:nvSpPr>
        <p:spPr bwMode="auto">
          <a:xfrm>
            <a:off x="1316755" y="640079"/>
            <a:ext cx="20984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007781175"/>
              </p:ext>
            </p:extLst>
          </p:nvPr>
        </p:nvGraphicFramePr>
        <p:xfrm>
          <a:off x="1080516" y="445770"/>
          <a:ext cx="7293844" cy="2023110"/>
        </p:xfrm>
        <a:graphic>
          <a:graphicData uri="http://schemas.openxmlformats.org/presentationml/2006/ole">
            <mc:AlternateContent xmlns:mc="http://schemas.openxmlformats.org/markup-compatibility/2006">
              <mc:Choice xmlns:v="urn:schemas-microsoft-com:vml" Requires="v">
                <p:oleObj spid="_x0000_s19483" name="Equation" r:id="rId3" imgW="2603500" imgH="723900" progId="Equation.DSMT4">
                  <p:embed/>
                </p:oleObj>
              </mc:Choice>
              <mc:Fallback>
                <p:oleObj name="Equation" r:id="rId3" imgW="2603500" imgH="723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516" y="445770"/>
                        <a:ext cx="7293844" cy="2023110"/>
                      </a:xfrm>
                      <a:prstGeom prst="rect">
                        <a:avLst/>
                      </a:prstGeom>
                      <a:noFill/>
                    </p:spPr>
                  </p:pic>
                </p:oleObj>
              </mc:Fallback>
            </mc:AlternateContent>
          </a:graphicData>
        </a:graphic>
      </p:graphicFrame>
      <p:sp>
        <p:nvSpPr>
          <p:cNvPr id="5" name="Rectangle 4"/>
          <p:cNvSpPr>
            <a:spLocks noChangeArrowheads="1"/>
          </p:cNvSpPr>
          <p:nvPr/>
        </p:nvSpPr>
        <p:spPr bwMode="auto">
          <a:xfrm>
            <a:off x="1316755" y="3159123"/>
            <a:ext cx="291410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324209229"/>
              </p:ext>
            </p:extLst>
          </p:nvPr>
        </p:nvGraphicFramePr>
        <p:xfrm>
          <a:off x="1080516" y="2663189"/>
          <a:ext cx="6821366" cy="1927226"/>
        </p:xfrm>
        <a:graphic>
          <a:graphicData uri="http://schemas.openxmlformats.org/presentationml/2006/ole">
            <mc:AlternateContent xmlns:mc="http://schemas.openxmlformats.org/markup-compatibility/2006">
              <mc:Choice xmlns:v="urn:schemas-microsoft-com:vml" Requires="v">
                <p:oleObj spid="_x0000_s19484" name="Equation" r:id="rId5" imgW="2552700" imgH="723900" progId="Equation.DSMT4">
                  <p:embed/>
                </p:oleObj>
              </mc:Choice>
              <mc:Fallback>
                <p:oleObj name="Equation" r:id="rId5" imgW="2552700" imgH="723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516" y="2663189"/>
                        <a:ext cx="6821366" cy="1927226"/>
                      </a:xfrm>
                      <a:prstGeom prst="rect">
                        <a:avLst/>
                      </a:prstGeom>
                      <a:noFill/>
                    </p:spPr>
                  </p:pic>
                </p:oleObj>
              </mc:Fallback>
            </mc:AlternateContent>
          </a:graphicData>
        </a:graphic>
      </p:graphicFrame>
      <p:pic>
        <p:nvPicPr>
          <p:cNvPr id="7" name="Bildobjekt 6"/>
          <p:cNvPicPr>
            <a:picLocks noChangeAspect="1"/>
          </p:cNvPicPr>
          <p:nvPr/>
        </p:nvPicPr>
        <p:blipFill>
          <a:blip r:embed="rId7"/>
          <a:stretch>
            <a:fillRect/>
          </a:stretch>
        </p:blipFill>
        <p:spPr>
          <a:xfrm>
            <a:off x="1080516" y="4784724"/>
            <a:ext cx="10193197" cy="1571626"/>
          </a:xfrm>
          <a:prstGeom prst="rect">
            <a:avLst/>
          </a:prstGeom>
        </p:spPr>
      </p:pic>
    </p:spTree>
    <p:extLst>
      <p:ext uri="{BB962C8B-B14F-4D97-AF65-F5344CB8AC3E}">
        <p14:creationId xmlns:p14="http://schemas.microsoft.com/office/powerpoint/2010/main" val="983181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5028" y="643997"/>
            <a:ext cx="10084525" cy="5816977"/>
          </a:xfrm>
          <a:prstGeom prst="rect">
            <a:avLst/>
          </a:prstGeom>
        </p:spPr>
        <p:txBody>
          <a:bodyPr wrap="square">
            <a:spAutoFit/>
          </a:bodyPr>
          <a:lstStyle/>
          <a:p>
            <a:pPr lvl="0"/>
            <a:r>
              <a:rPr lang="en-US" sz="2400" b="1" dirty="0">
                <a:solidFill>
                  <a:srgbClr val="FF0000"/>
                </a:solidFill>
              </a:rPr>
              <a:t>Preparations before the workshop starts:</a:t>
            </a:r>
          </a:p>
          <a:p>
            <a:endParaRPr lang="en-US" dirty="0" smtClean="0"/>
          </a:p>
          <a:p>
            <a:r>
              <a:rPr lang="en-US" sz="2400" b="1" i="1" u="sng" dirty="0" smtClean="0">
                <a:solidFill>
                  <a:srgbClr val="0070C0"/>
                </a:solidFill>
              </a:rPr>
              <a:t>Individual preparations:</a:t>
            </a:r>
            <a:endParaRPr lang="en-US" sz="2400" b="1" i="1" u="sng" dirty="0">
              <a:solidFill>
                <a:srgbClr val="0070C0"/>
              </a:solidFill>
            </a:endParaRPr>
          </a:p>
          <a:p>
            <a:endParaRPr lang="en-US" b="1" dirty="0"/>
          </a:p>
          <a:p>
            <a:r>
              <a:rPr lang="en-US" b="1" dirty="0"/>
              <a:t>Preparations to be made before the </a:t>
            </a:r>
            <a:r>
              <a:rPr lang="en-US" b="1" dirty="0" err="1"/>
              <a:t>excercises</a:t>
            </a:r>
            <a:r>
              <a:rPr lang="en-US" b="1" dirty="0" smtClean="0"/>
              <a:t>:</a:t>
            </a:r>
          </a:p>
          <a:p>
            <a:endParaRPr lang="en-US" b="1" dirty="0"/>
          </a:p>
          <a:p>
            <a:r>
              <a:rPr lang="en-US" b="1" dirty="0"/>
              <a:t>During the </a:t>
            </a:r>
            <a:r>
              <a:rPr lang="en-US" b="1" dirty="0" err="1"/>
              <a:t>excercices</a:t>
            </a:r>
            <a:r>
              <a:rPr lang="en-US" b="1" dirty="0"/>
              <a:t>, we will use QB64.</a:t>
            </a:r>
          </a:p>
          <a:p>
            <a:r>
              <a:rPr lang="en-US" b="1" dirty="0"/>
              <a:t>It is important that the participants have access to laptops where QB64 has already been installed. </a:t>
            </a:r>
          </a:p>
          <a:p>
            <a:r>
              <a:rPr lang="en-US" b="1" dirty="0"/>
              <a:t>This software can be downloaded for free from this link: </a:t>
            </a:r>
            <a:r>
              <a:rPr lang="en-US" b="1" dirty="0">
                <a:hlinkClick r:id="rId2"/>
              </a:rPr>
              <a:t>http://www.qb64.net</a:t>
            </a:r>
            <a:r>
              <a:rPr lang="en-US" b="1" dirty="0" smtClean="0">
                <a:hlinkClick r:id="rId2"/>
              </a:rPr>
              <a:t>/</a:t>
            </a:r>
            <a:r>
              <a:rPr lang="en-US" b="1" dirty="0" smtClean="0"/>
              <a:t>  </a:t>
            </a:r>
            <a:endParaRPr lang="en-US" b="1" dirty="0"/>
          </a:p>
          <a:p>
            <a:r>
              <a:rPr lang="en-US" b="1" dirty="0"/>
              <a:t>It is also good if the participants have already installed Lingo.</a:t>
            </a:r>
          </a:p>
          <a:p>
            <a:r>
              <a:rPr lang="en-US" b="1" dirty="0"/>
              <a:t>Here is the link: </a:t>
            </a:r>
            <a:r>
              <a:rPr lang="en-US" b="1" dirty="0">
                <a:hlinkClick r:id="rId3"/>
              </a:rPr>
              <a:t>http://</a:t>
            </a:r>
            <a:r>
              <a:rPr lang="en-US" b="1" dirty="0" smtClean="0">
                <a:hlinkClick r:id="rId3"/>
              </a:rPr>
              <a:t>www.lindo.com/index.php/products/lingo-and-optimization-modeling</a:t>
            </a:r>
            <a:r>
              <a:rPr lang="en-US" b="1" dirty="0" smtClean="0"/>
              <a:t>  .</a:t>
            </a:r>
          </a:p>
          <a:p>
            <a:r>
              <a:rPr lang="en-US" b="1" dirty="0" smtClean="0"/>
              <a:t>During </a:t>
            </a:r>
            <a:r>
              <a:rPr lang="en-US" b="1" dirty="0"/>
              <a:t>the </a:t>
            </a:r>
            <a:r>
              <a:rPr lang="en-US" b="1" dirty="0" err="1"/>
              <a:t>excecises</a:t>
            </a:r>
            <a:r>
              <a:rPr lang="en-US" b="1" dirty="0"/>
              <a:t>, it is sufficient to have a simple version, which is free, of Lingo installed. Of course, for more advanced problems, a more advanced version is better. Advanced versions of Lingo can however be very expensive. </a:t>
            </a:r>
          </a:p>
          <a:p>
            <a:endParaRPr lang="en-US" b="1" dirty="0"/>
          </a:p>
          <a:p>
            <a:r>
              <a:rPr lang="en-US" b="1" dirty="0"/>
              <a:t>In the end of this document, you find the ”Workshop references”.</a:t>
            </a:r>
          </a:p>
          <a:p>
            <a:r>
              <a:rPr lang="en-US" b="1" dirty="0"/>
              <a:t>These references contain central theories and methods that will be discussed and used in the sessions. In the schedule, you find the references that are connected to the different sessions. All references may be downloaded from the internet. Please download the references as soon as possible and store them in your computer since internet disturbances may occur some days. </a:t>
            </a:r>
          </a:p>
        </p:txBody>
      </p:sp>
      <p:sp>
        <p:nvSpPr>
          <p:cNvPr id="3" name="Platshållare för bildnummer 2"/>
          <p:cNvSpPr>
            <a:spLocks noGrp="1"/>
          </p:cNvSpPr>
          <p:nvPr>
            <p:ph type="sldNum" sz="quarter" idx="12"/>
          </p:nvPr>
        </p:nvSpPr>
        <p:spPr/>
        <p:txBody>
          <a:bodyPr/>
          <a:lstStyle/>
          <a:p>
            <a:fld id="{85111A96-47C8-494A-B243-62058D04ED01}" type="slidenum">
              <a:rPr lang="sv-SE" smtClean="0"/>
              <a:t>3</a:t>
            </a:fld>
            <a:endParaRPr lang="sv-SE"/>
          </a:p>
        </p:txBody>
      </p:sp>
    </p:spTree>
    <p:extLst>
      <p:ext uri="{BB962C8B-B14F-4D97-AF65-F5344CB8AC3E}">
        <p14:creationId xmlns:p14="http://schemas.microsoft.com/office/powerpoint/2010/main" val="289081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30</a:t>
            </a:fld>
            <a:endParaRPr lang="sv-SE"/>
          </a:p>
        </p:txBody>
      </p:sp>
      <p:sp>
        <p:nvSpPr>
          <p:cNvPr id="3" name="Rectangle 2"/>
          <p:cNvSpPr>
            <a:spLocks noChangeArrowheads="1"/>
          </p:cNvSpPr>
          <p:nvPr/>
        </p:nvSpPr>
        <p:spPr bwMode="auto">
          <a:xfrm>
            <a:off x="2205989" y="868679"/>
            <a:ext cx="176177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455878768"/>
              </p:ext>
            </p:extLst>
          </p:nvPr>
        </p:nvGraphicFramePr>
        <p:xfrm>
          <a:off x="1028699" y="1217436"/>
          <a:ext cx="4424482" cy="1737362"/>
        </p:xfrm>
        <a:graphic>
          <a:graphicData uri="http://schemas.openxmlformats.org/presentationml/2006/ole">
            <mc:AlternateContent xmlns:mc="http://schemas.openxmlformats.org/markup-compatibility/2006">
              <mc:Choice xmlns:v="urn:schemas-microsoft-com:vml" Requires="v">
                <p:oleObj spid="_x0000_s20533" name="Equation" r:id="rId3" imgW="1816100" imgH="711200" progId="Equation.DSMT4">
                  <p:embed/>
                </p:oleObj>
              </mc:Choice>
              <mc:Fallback>
                <p:oleObj name="Equation" r:id="rId3" imgW="1816100" imgH="711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699" y="1217436"/>
                        <a:ext cx="4424482" cy="1737362"/>
                      </a:xfrm>
                      <a:prstGeom prst="rect">
                        <a:avLst/>
                      </a:prstGeom>
                      <a:noFill/>
                    </p:spPr>
                  </p:pic>
                </p:oleObj>
              </mc:Fallback>
            </mc:AlternateContent>
          </a:graphicData>
        </a:graphic>
      </p:graphicFrame>
      <p:sp>
        <p:nvSpPr>
          <p:cNvPr id="5" name="Rectangle 4"/>
          <p:cNvSpPr>
            <a:spLocks noChangeArrowheads="1"/>
          </p:cNvSpPr>
          <p:nvPr/>
        </p:nvSpPr>
        <p:spPr bwMode="auto">
          <a:xfrm>
            <a:off x="925830" y="15259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933404929"/>
              </p:ext>
            </p:extLst>
          </p:nvPr>
        </p:nvGraphicFramePr>
        <p:xfrm>
          <a:off x="1028699" y="3566305"/>
          <a:ext cx="4424482" cy="1719358"/>
        </p:xfrm>
        <a:graphic>
          <a:graphicData uri="http://schemas.openxmlformats.org/presentationml/2006/ole">
            <mc:AlternateContent xmlns:mc="http://schemas.openxmlformats.org/markup-compatibility/2006">
              <mc:Choice xmlns:v="urn:schemas-microsoft-com:vml" Requires="v">
                <p:oleObj spid="_x0000_s20534" name="Equation" r:id="rId5" imgW="1828800" imgH="711200" progId="Equation.DSMT4">
                  <p:embed/>
                </p:oleObj>
              </mc:Choice>
              <mc:Fallback>
                <p:oleObj name="Equation" r:id="rId5" imgW="1828800" imgH="711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699" y="3566305"/>
                        <a:ext cx="4424482" cy="1719358"/>
                      </a:xfrm>
                      <a:prstGeom prst="rect">
                        <a:avLst/>
                      </a:prstGeom>
                      <a:noFill/>
                    </p:spPr>
                  </p:pic>
                </p:oleObj>
              </mc:Fallback>
            </mc:AlternateContent>
          </a:graphicData>
        </a:graphic>
      </p:graphicFrame>
      <p:sp>
        <p:nvSpPr>
          <p:cNvPr id="7" name="Rectangle 6"/>
          <p:cNvSpPr>
            <a:spLocks noChangeArrowheads="1"/>
          </p:cNvSpPr>
          <p:nvPr/>
        </p:nvSpPr>
        <p:spPr bwMode="auto">
          <a:xfrm>
            <a:off x="6195059" y="911541"/>
            <a:ext cx="202700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274960182"/>
              </p:ext>
            </p:extLst>
          </p:nvPr>
        </p:nvGraphicFramePr>
        <p:xfrm>
          <a:off x="6020904" y="1158858"/>
          <a:ext cx="4426116" cy="1854518"/>
        </p:xfrm>
        <a:graphic>
          <a:graphicData uri="http://schemas.openxmlformats.org/presentationml/2006/ole">
            <mc:AlternateContent xmlns:mc="http://schemas.openxmlformats.org/markup-compatibility/2006">
              <mc:Choice xmlns:v="urn:schemas-microsoft-com:vml" Requires="v">
                <p:oleObj spid="_x0000_s20535" name="Equation" r:id="rId7" imgW="1701800" imgH="711200" progId="Equation.DSMT4">
                  <p:embed/>
                </p:oleObj>
              </mc:Choice>
              <mc:Fallback>
                <p:oleObj name="Equation" r:id="rId7" imgW="1701800" imgH="711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0904" y="1158858"/>
                        <a:ext cx="4426116" cy="1854518"/>
                      </a:xfrm>
                      <a:prstGeom prst="rect">
                        <a:avLst/>
                      </a:prstGeom>
                      <a:noFill/>
                    </p:spPr>
                  </p:pic>
                </p:oleObj>
              </mc:Fallback>
            </mc:AlternateContent>
          </a:graphicData>
        </a:graphic>
      </p:graphicFrame>
      <p:sp>
        <p:nvSpPr>
          <p:cNvPr id="9" name="Rectangle 8"/>
          <p:cNvSpPr>
            <a:spLocks noChangeArrowheads="1"/>
          </p:cNvSpPr>
          <p:nvPr/>
        </p:nvSpPr>
        <p:spPr bwMode="auto">
          <a:xfrm>
            <a:off x="6949440" y="3503368"/>
            <a:ext cx="248716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771367288"/>
              </p:ext>
            </p:extLst>
          </p:nvPr>
        </p:nvGraphicFramePr>
        <p:xfrm>
          <a:off x="6020904" y="3503369"/>
          <a:ext cx="4426116" cy="1844215"/>
        </p:xfrm>
        <a:graphic>
          <a:graphicData uri="http://schemas.openxmlformats.org/presentationml/2006/ole">
            <mc:AlternateContent xmlns:mc="http://schemas.openxmlformats.org/markup-compatibility/2006">
              <mc:Choice xmlns:v="urn:schemas-microsoft-com:vml" Requires="v">
                <p:oleObj spid="_x0000_s20536" name="Equation" r:id="rId9" imgW="1714500" imgH="711200" progId="Equation.DSMT4">
                  <p:embed/>
                </p:oleObj>
              </mc:Choice>
              <mc:Fallback>
                <p:oleObj name="Equation" r:id="rId9" imgW="1714500" imgH="7112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0904" y="3503369"/>
                        <a:ext cx="4426116" cy="1844215"/>
                      </a:xfrm>
                      <a:prstGeom prst="rect">
                        <a:avLst/>
                      </a:prstGeom>
                      <a:noFill/>
                    </p:spPr>
                  </p:pic>
                </p:oleObj>
              </mc:Fallback>
            </mc:AlternateContent>
          </a:graphicData>
        </a:graphic>
      </p:graphicFrame>
    </p:spTree>
    <p:extLst>
      <p:ext uri="{BB962C8B-B14F-4D97-AF65-F5344CB8AC3E}">
        <p14:creationId xmlns:p14="http://schemas.microsoft.com/office/powerpoint/2010/main" val="4137171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31</a:t>
            </a:fld>
            <a:endParaRPr lang="sv-SE"/>
          </a:p>
        </p:txBody>
      </p:sp>
      <p:pic>
        <p:nvPicPr>
          <p:cNvPr id="3" name="Bildobjekt 2"/>
          <p:cNvPicPr>
            <a:picLocks noChangeAspect="1"/>
          </p:cNvPicPr>
          <p:nvPr/>
        </p:nvPicPr>
        <p:blipFill>
          <a:blip r:embed="rId2"/>
          <a:stretch>
            <a:fillRect/>
          </a:stretch>
        </p:blipFill>
        <p:spPr>
          <a:xfrm>
            <a:off x="590100" y="1885950"/>
            <a:ext cx="11470885" cy="2537460"/>
          </a:xfrm>
          <a:prstGeom prst="rect">
            <a:avLst/>
          </a:prstGeom>
        </p:spPr>
      </p:pic>
    </p:spTree>
    <p:extLst>
      <p:ext uri="{BB962C8B-B14F-4D97-AF65-F5344CB8AC3E}">
        <p14:creationId xmlns:p14="http://schemas.microsoft.com/office/powerpoint/2010/main" val="1833432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32</a:t>
            </a:fld>
            <a:endParaRPr lang="sv-SE"/>
          </a:p>
        </p:txBody>
      </p:sp>
      <p:sp>
        <p:nvSpPr>
          <p:cNvPr id="3" name="Rektangel 2"/>
          <p:cNvSpPr/>
          <p:nvPr/>
        </p:nvSpPr>
        <p:spPr>
          <a:xfrm>
            <a:off x="1447485" y="800062"/>
            <a:ext cx="7163115" cy="487506"/>
          </a:xfrm>
          <a:prstGeom prst="rect">
            <a:avLst/>
          </a:prstGeom>
        </p:spPr>
        <p:txBody>
          <a:bodyPr wrap="none">
            <a:spAutoFit/>
          </a:bodyPr>
          <a:lstStyle/>
          <a:p>
            <a:pPr>
              <a:lnSpc>
                <a:spcPct val="107000"/>
              </a:lnSpc>
              <a:spcAft>
                <a:spcPts val="800"/>
              </a:spcAft>
            </a:pP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Comparative</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statics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analysis</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 the </a:t>
            </a:r>
            <a:r>
              <a:rPr lang="sv-SE" sz="24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volume</a:t>
            </a: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dimension: </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447485" y="2103119"/>
            <a:ext cx="23568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370448395"/>
              </p:ext>
            </p:extLst>
          </p:nvPr>
        </p:nvGraphicFramePr>
        <p:xfrm>
          <a:off x="1413423" y="1682539"/>
          <a:ext cx="3764585" cy="1051560"/>
        </p:xfrm>
        <a:graphic>
          <a:graphicData uri="http://schemas.openxmlformats.org/presentationml/2006/ole">
            <mc:AlternateContent xmlns:mc="http://schemas.openxmlformats.org/markup-compatibility/2006">
              <mc:Choice xmlns:v="urn:schemas-microsoft-com:vml" Requires="v">
                <p:oleObj spid="_x0000_s21544" name="Equation" r:id="rId3" imgW="1701800" imgH="482600" progId="Equation.DSMT4">
                  <p:embed/>
                </p:oleObj>
              </mc:Choice>
              <mc:Fallback>
                <p:oleObj name="Equation" r:id="rId3" imgW="17018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423" y="1682539"/>
                        <a:ext cx="3764585" cy="1051560"/>
                      </a:xfrm>
                      <a:prstGeom prst="rect">
                        <a:avLst/>
                      </a:prstGeom>
                      <a:noFill/>
                    </p:spPr>
                  </p:pic>
                </p:oleObj>
              </mc:Fallback>
            </mc:AlternateContent>
          </a:graphicData>
        </a:graphic>
      </p:graphicFrame>
      <p:sp>
        <p:nvSpPr>
          <p:cNvPr id="6" name="Rectangle 4"/>
          <p:cNvSpPr>
            <a:spLocks noChangeArrowheads="1"/>
          </p:cNvSpPr>
          <p:nvPr/>
        </p:nvSpPr>
        <p:spPr bwMode="auto">
          <a:xfrm>
            <a:off x="1447485" y="3417569"/>
            <a:ext cx="25036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518711660"/>
              </p:ext>
            </p:extLst>
          </p:nvPr>
        </p:nvGraphicFramePr>
        <p:xfrm>
          <a:off x="3295715" y="2903218"/>
          <a:ext cx="3696462" cy="1120140"/>
        </p:xfrm>
        <a:graphic>
          <a:graphicData uri="http://schemas.openxmlformats.org/presentationml/2006/ole">
            <mc:AlternateContent xmlns:mc="http://schemas.openxmlformats.org/markup-compatibility/2006">
              <mc:Choice xmlns:v="urn:schemas-microsoft-com:vml" Requires="v">
                <p:oleObj spid="_x0000_s21545" name="Equation" r:id="rId5" imgW="1574800" imgH="482600" progId="Equation.DSMT4">
                  <p:embed/>
                </p:oleObj>
              </mc:Choice>
              <mc:Fallback>
                <p:oleObj name="Equation" r:id="rId5" imgW="15748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715" y="2903218"/>
                        <a:ext cx="3696462" cy="1120140"/>
                      </a:xfrm>
                      <a:prstGeom prst="rect">
                        <a:avLst/>
                      </a:prstGeom>
                      <a:noFill/>
                    </p:spPr>
                  </p:pic>
                </p:oleObj>
              </mc:Fallback>
            </mc:AlternateContent>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3363693657"/>
              </p:ext>
            </p:extLst>
          </p:nvPr>
        </p:nvGraphicFramePr>
        <p:xfrm>
          <a:off x="4119200" y="4251956"/>
          <a:ext cx="2329124" cy="1934005"/>
        </p:xfrm>
        <a:graphic>
          <a:graphicData uri="http://schemas.openxmlformats.org/presentationml/2006/ole">
            <mc:AlternateContent xmlns:mc="http://schemas.openxmlformats.org/markup-compatibility/2006">
              <mc:Choice xmlns:v="urn:schemas-microsoft-com:vml" Requires="v">
                <p:oleObj spid="_x0000_s21546" name="Equation" r:id="rId7" imgW="1066800" imgH="889000" progId="Equation.DSMT4">
                  <p:embed/>
                </p:oleObj>
              </mc:Choice>
              <mc:Fallback>
                <p:oleObj name="Equation" r:id="rId7" imgW="1066800" imgH="889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200" y="4251956"/>
                        <a:ext cx="2329124" cy="1934005"/>
                      </a:xfrm>
                      <a:prstGeom prst="rect">
                        <a:avLst/>
                      </a:prstGeom>
                      <a:noFill/>
                    </p:spPr>
                  </p:pic>
                </p:oleObj>
              </mc:Fallback>
            </mc:AlternateContent>
          </a:graphicData>
        </a:graphic>
      </p:graphicFrame>
    </p:spTree>
    <p:extLst>
      <p:ext uri="{BB962C8B-B14F-4D97-AF65-F5344CB8AC3E}">
        <p14:creationId xmlns:p14="http://schemas.microsoft.com/office/powerpoint/2010/main" val="331434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33</a:t>
            </a:fld>
            <a:endParaRPr lang="sv-SE"/>
          </a:p>
        </p:txBody>
      </p:sp>
      <p:sp>
        <p:nvSpPr>
          <p:cNvPr id="3" name="Rectangle 2"/>
          <p:cNvSpPr>
            <a:spLocks noChangeArrowheads="1"/>
          </p:cNvSpPr>
          <p:nvPr/>
        </p:nvSpPr>
        <p:spPr bwMode="auto">
          <a:xfrm>
            <a:off x="1108710" y="1405889"/>
            <a:ext cx="213766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906280151"/>
              </p:ext>
            </p:extLst>
          </p:nvPr>
        </p:nvGraphicFramePr>
        <p:xfrm>
          <a:off x="1383030" y="949195"/>
          <a:ext cx="4690872" cy="1303020"/>
        </p:xfrm>
        <a:graphic>
          <a:graphicData uri="http://schemas.openxmlformats.org/presentationml/2006/ole">
            <mc:AlternateContent xmlns:mc="http://schemas.openxmlformats.org/markup-compatibility/2006">
              <mc:Choice xmlns:v="urn:schemas-microsoft-com:vml" Requires="v">
                <p:oleObj spid="_x0000_s22568" name="Equation" r:id="rId3" imgW="1714500" imgH="482600" progId="Equation.DSMT4">
                  <p:embed/>
                </p:oleObj>
              </mc:Choice>
              <mc:Fallback>
                <p:oleObj name="Equation" r:id="rId3" imgW="17145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030" y="949195"/>
                        <a:ext cx="4690872" cy="1303020"/>
                      </a:xfrm>
                      <a:prstGeom prst="rect">
                        <a:avLst/>
                      </a:prstGeom>
                      <a:noFill/>
                    </p:spPr>
                  </p:pic>
                </p:oleObj>
              </mc:Fallback>
            </mc:AlternateContent>
          </a:graphicData>
        </a:graphic>
      </p:graphicFrame>
      <p:sp>
        <p:nvSpPr>
          <p:cNvPr id="5" name="Rectangle 4"/>
          <p:cNvSpPr>
            <a:spLocks noChangeArrowheads="1"/>
          </p:cNvSpPr>
          <p:nvPr/>
        </p:nvSpPr>
        <p:spPr bwMode="auto">
          <a:xfrm>
            <a:off x="1234439" y="3189603"/>
            <a:ext cx="28825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153924461"/>
              </p:ext>
            </p:extLst>
          </p:nvPr>
        </p:nvGraphicFramePr>
        <p:xfrm>
          <a:off x="3866691" y="2579732"/>
          <a:ext cx="4414422" cy="1313816"/>
        </p:xfrm>
        <a:graphic>
          <a:graphicData uri="http://schemas.openxmlformats.org/presentationml/2006/ole">
            <mc:AlternateContent xmlns:mc="http://schemas.openxmlformats.org/markup-compatibility/2006">
              <mc:Choice xmlns:v="urn:schemas-microsoft-com:vml" Requires="v">
                <p:oleObj spid="_x0000_s22569" name="Equation" r:id="rId5" imgW="1600200" imgH="482600" progId="Equation.DSMT4">
                  <p:embed/>
                </p:oleObj>
              </mc:Choice>
              <mc:Fallback>
                <p:oleObj name="Equation" r:id="rId5" imgW="16002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6691" y="2579732"/>
                        <a:ext cx="4414422" cy="1313816"/>
                      </a:xfrm>
                      <a:prstGeom prst="rect">
                        <a:avLst/>
                      </a:prstGeom>
                      <a:noFill/>
                    </p:spPr>
                  </p:pic>
                </p:oleObj>
              </mc:Fallback>
            </mc:AlternateContent>
          </a:graphicData>
        </a:graphic>
      </p:graphicFrame>
      <p:sp>
        <p:nvSpPr>
          <p:cNvPr id="7" name="Rectangle 6"/>
          <p:cNvSpPr>
            <a:spLocks noChangeArrowheads="1"/>
          </p:cNvSpPr>
          <p:nvPr/>
        </p:nvSpPr>
        <p:spPr bwMode="auto">
          <a:xfrm>
            <a:off x="3347475" y="4279368"/>
            <a:ext cx="28651632" cy="4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748599978"/>
              </p:ext>
            </p:extLst>
          </p:nvPr>
        </p:nvGraphicFramePr>
        <p:xfrm>
          <a:off x="4730842" y="4025767"/>
          <a:ext cx="2686119" cy="2172253"/>
        </p:xfrm>
        <a:graphic>
          <a:graphicData uri="http://schemas.openxmlformats.org/presentationml/2006/ole">
            <mc:AlternateContent xmlns:mc="http://schemas.openxmlformats.org/markup-compatibility/2006">
              <mc:Choice xmlns:v="urn:schemas-microsoft-com:vml" Requires="v">
                <p:oleObj spid="_x0000_s22570" name="Equation" r:id="rId7" imgW="1091726" imgH="888614" progId="Equation.DSMT4">
                  <p:embed/>
                </p:oleObj>
              </mc:Choice>
              <mc:Fallback>
                <p:oleObj name="Equation" r:id="rId7" imgW="1091726" imgH="88861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842" y="4025767"/>
                        <a:ext cx="2686119" cy="2172253"/>
                      </a:xfrm>
                      <a:prstGeom prst="rect">
                        <a:avLst/>
                      </a:prstGeom>
                      <a:noFill/>
                    </p:spPr>
                  </p:pic>
                </p:oleObj>
              </mc:Fallback>
            </mc:AlternateContent>
          </a:graphicData>
        </a:graphic>
      </p:graphicFrame>
    </p:spTree>
    <p:extLst>
      <p:ext uri="{BB962C8B-B14F-4D97-AF65-F5344CB8AC3E}">
        <p14:creationId xmlns:p14="http://schemas.microsoft.com/office/powerpoint/2010/main" val="1061106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34</a:t>
            </a:fld>
            <a:endParaRPr lang="sv-SE"/>
          </a:p>
        </p:txBody>
      </p:sp>
      <p:sp>
        <p:nvSpPr>
          <p:cNvPr id="3" name="Rektangel 2"/>
          <p:cNvSpPr/>
          <p:nvPr/>
        </p:nvSpPr>
        <p:spPr>
          <a:xfrm>
            <a:off x="1344930" y="911292"/>
            <a:ext cx="9102090" cy="882678"/>
          </a:xfrm>
          <a:prstGeom prst="rect">
            <a:avLst/>
          </a:prstGeom>
        </p:spPr>
        <p:txBody>
          <a:bodyPr wrap="square">
            <a:spAutoFit/>
          </a:bodyPr>
          <a:lstStyle/>
          <a:p>
            <a:pPr>
              <a:lnSpc>
                <a:spcPct val="107000"/>
              </a:lnSpc>
              <a:spcAft>
                <a:spcPts val="800"/>
              </a:spcAft>
            </a:pP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Let</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us</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assume</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that</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growth</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least</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locally</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can</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be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approximated</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by the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logistic</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equation</a:t>
            </a:r>
            <a:r>
              <a:rPr lang="sv-SE" sz="2400" b="1" i="1"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824989" y="2171699"/>
            <a:ext cx="23504849" cy="6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483925904"/>
              </p:ext>
            </p:extLst>
          </p:nvPr>
        </p:nvGraphicFramePr>
        <p:xfrm>
          <a:off x="1344930" y="2171699"/>
          <a:ext cx="2560320" cy="731520"/>
        </p:xfrm>
        <a:graphic>
          <a:graphicData uri="http://schemas.openxmlformats.org/presentationml/2006/ole">
            <mc:AlternateContent xmlns:mc="http://schemas.openxmlformats.org/markup-compatibility/2006">
              <mc:Choice xmlns:v="urn:schemas-microsoft-com:vml" Requires="v">
                <p:oleObj spid="_x0000_s23564" name="Equation" r:id="rId3" imgW="800100" imgH="228600" progId="Equation.DSMT4">
                  <p:embed/>
                </p:oleObj>
              </mc:Choice>
              <mc:Fallback>
                <p:oleObj name="Equation" r:id="rId3" imgW="8001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930" y="2171699"/>
                        <a:ext cx="2560320" cy="731520"/>
                      </a:xfrm>
                      <a:prstGeom prst="rect">
                        <a:avLst/>
                      </a:prstGeom>
                      <a:noFill/>
                    </p:spPr>
                  </p:pic>
                </p:oleObj>
              </mc:Fallback>
            </mc:AlternateContent>
          </a:graphicData>
        </a:graphic>
      </p:graphicFrame>
      <p:sp>
        <p:nvSpPr>
          <p:cNvPr id="6" name="Rektangel 5"/>
          <p:cNvSpPr/>
          <p:nvPr/>
        </p:nvSpPr>
        <p:spPr>
          <a:xfrm>
            <a:off x="1344930" y="3211211"/>
            <a:ext cx="9894570" cy="2707280"/>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The </a:t>
            </a:r>
            <a:r>
              <a:rPr lang="sv-SE" b="1" dirty="0" err="1" smtClean="0">
                <a:latin typeface="Calibri" panose="020F0502020204030204" pitchFamily="34" charset="0"/>
                <a:ea typeface="Calibri" panose="020F0502020204030204" pitchFamily="34" charset="0"/>
                <a:cs typeface="Times New Roman" panose="02020603050405020304" pitchFamily="18" charset="0"/>
              </a:rPr>
              <a:t>equation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a:latin typeface="Calibri" panose="020F0502020204030204" pitchFamily="34" charset="0"/>
                <a:ea typeface="Calibri" panose="020F0502020204030204" pitchFamily="34" charset="0"/>
                <a:cs typeface="Times New Roman" panose="02020603050405020304" pitchFamily="18" charset="0"/>
              </a:rPr>
              <a:t>is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explained</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detail</a:t>
            </a:r>
            <a:r>
              <a:rPr lang="sv-SE" b="1" dirty="0">
                <a:latin typeface="Calibri" panose="020F0502020204030204" pitchFamily="34" charset="0"/>
                <a:ea typeface="Calibri" panose="020F0502020204030204" pitchFamily="34" charset="0"/>
                <a:cs typeface="Times New Roman" panose="02020603050405020304" pitchFamily="18" charset="0"/>
              </a:rPr>
              <a:t> in </a:t>
            </a:r>
          </a:p>
          <a:p>
            <a:pPr>
              <a:spcAft>
                <a:spcPts val="0"/>
              </a:spcAft>
            </a:pPr>
            <a:r>
              <a:rPr lang="sv-SE" b="1" dirty="0" err="1">
                <a:latin typeface="Calibri" panose="020F0502020204030204" pitchFamily="34" charset="0"/>
                <a:ea typeface="Calibri" panose="020F0502020204030204" pitchFamily="34" charset="0"/>
                <a:cs typeface="Times New Roman" panose="02020603050405020304" pitchFamily="18" charset="0"/>
              </a:rPr>
              <a:t>Lohmander</a:t>
            </a:r>
            <a:r>
              <a:rPr lang="sv-SE" b="1"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Zazykina</a:t>
            </a:r>
            <a:r>
              <a:rPr lang="sv-SE" b="1"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b="1"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Eurasia</a:t>
            </a:r>
            <a:r>
              <a:rPr lang="sv-SE" b="1" dirty="0">
                <a:latin typeface="Calibri" panose="020F0502020204030204" pitchFamily="34" charset="0"/>
                <a:ea typeface="Calibri" panose="020F0502020204030204" pitchFamily="34" charset="0"/>
                <a:cs typeface="Times New Roman" panose="02020603050405020304" pitchFamily="18" charset="0"/>
              </a:rPr>
              <a:t>, Publishing House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Moscow</a:t>
            </a:r>
            <a:r>
              <a:rPr lang="sv-SE" b="1"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p>
          <a:p>
            <a:pPr>
              <a:spcAft>
                <a:spcPts val="0"/>
              </a:spcAft>
            </a:pP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http://www.lohmander.com/Moscow_2010/Programma-LE_10_01.doc</a:t>
            </a: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806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35</a:t>
            </a:fld>
            <a:endParaRPr lang="sv-SE"/>
          </a:p>
        </p:txBody>
      </p:sp>
      <p:sp>
        <p:nvSpPr>
          <p:cNvPr id="3" name="Rectangle 2"/>
          <p:cNvSpPr>
            <a:spLocks noChangeArrowheads="1"/>
          </p:cNvSpPr>
          <p:nvPr/>
        </p:nvSpPr>
        <p:spPr bwMode="auto">
          <a:xfrm>
            <a:off x="1085849" y="765809"/>
            <a:ext cx="28335757" cy="6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657875749"/>
              </p:ext>
            </p:extLst>
          </p:nvPr>
        </p:nvGraphicFramePr>
        <p:xfrm>
          <a:off x="1085850" y="765810"/>
          <a:ext cx="8273663" cy="2526030"/>
        </p:xfrm>
        <a:graphic>
          <a:graphicData uri="http://schemas.openxmlformats.org/presentationml/2006/ole">
            <mc:AlternateContent xmlns:mc="http://schemas.openxmlformats.org/markup-compatibility/2006">
              <mc:Choice xmlns:v="urn:schemas-microsoft-com:vml" Requires="v">
                <p:oleObj spid="_x0000_s24599" name="Equation" r:id="rId3" imgW="2146300" imgH="660400" progId="Equation.DSMT4">
                  <p:embed/>
                </p:oleObj>
              </mc:Choice>
              <mc:Fallback>
                <p:oleObj name="Equation" r:id="rId3" imgW="21463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765810"/>
                        <a:ext cx="8273663" cy="2526030"/>
                      </a:xfrm>
                      <a:prstGeom prst="rect">
                        <a:avLst/>
                      </a:prstGeom>
                      <a:noFill/>
                    </p:spPr>
                  </p:pic>
                </p:oleObj>
              </mc:Fallback>
            </mc:AlternateContent>
          </a:graphicData>
        </a:graphic>
      </p:graphicFrame>
      <p:sp>
        <p:nvSpPr>
          <p:cNvPr id="5" name="Rectangle 4"/>
          <p:cNvSpPr>
            <a:spLocks noChangeArrowheads="1"/>
          </p:cNvSpPr>
          <p:nvPr/>
        </p:nvSpPr>
        <p:spPr bwMode="auto">
          <a:xfrm>
            <a:off x="1085848" y="4564061"/>
            <a:ext cx="433174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694244321"/>
              </p:ext>
            </p:extLst>
          </p:nvPr>
        </p:nvGraphicFramePr>
        <p:xfrm>
          <a:off x="1085848" y="4021267"/>
          <a:ext cx="7524752" cy="2545137"/>
        </p:xfrm>
        <a:graphic>
          <a:graphicData uri="http://schemas.openxmlformats.org/presentationml/2006/ole">
            <mc:AlternateContent xmlns:mc="http://schemas.openxmlformats.org/markup-compatibility/2006">
              <mc:Choice xmlns:v="urn:schemas-microsoft-com:vml" Requires="v">
                <p:oleObj spid="_x0000_s24600" name="Equation" r:id="rId5" imgW="1943100" imgH="660400" progId="Equation.DSMT4">
                  <p:embed/>
                </p:oleObj>
              </mc:Choice>
              <mc:Fallback>
                <p:oleObj name="Equation" r:id="rId5" imgW="1943100" imgH="660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48" y="4021267"/>
                        <a:ext cx="7524752" cy="2545137"/>
                      </a:xfrm>
                      <a:prstGeom prst="rect">
                        <a:avLst/>
                      </a:prstGeom>
                      <a:noFill/>
                    </p:spPr>
                  </p:pic>
                </p:oleObj>
              </mc:Fallback>
            </mc:AlternateContent>
          </a:graphicData>
        </a:graphic>
      </p:graphicFrame>
    </p:spTree>
    <p:extLst>
      <p:ext uri="{BB962C8B-B14F-4D97-AF65-F5344CB8AC3E}">
        <p14:creationId xmlns:p14="http://schemas.microsoft.com/office/powerpoint/2010/main" val="247294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36</a:t>
            </a:fld>
            <a:endParaRPr lang="sv-SE"/>
          </a:p>
        </p:txBody>
      </p:sp>
      <p:sp>
        <p:nvSpPr>
          <p:cNvPr id="3" name="Rectangle 2"/>
          <p:cNvSpPr>
            <a:spLocks noChangeArrowheads="1"/>
          </p:cNvSpPr>
          <p:nvPr/>
        </p:nvSpPr>
        <p:spPr bwMode="auto">
          <a:xfrm>
            <a:off x="1634489" y="1017269"/>
            <a:ext cx="36317027" cy="7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969076062"/>
              </p:ext>
            </p:extLst>
          </p:nvPr>
        </p:nvGraphicFramePr>
        <p:xfrm>
          <a:off x="1177290" y="1017269"/>
          <a:ext cx="5078081" cy="1794510"/>
        </p:xfrm>
        <a:graphic>
          <a:graphicData uri="http://schemas.openxmlformats.org/presentationml/2006/ole">
            <mc:AlternateContent xmlns:mc="http://schemas.openxmlformats.org/markup-compatibility/2006">
              <mc:Choice xmlns:v="urn:schemas-microsoft-com:vml" Requires="v">
                <p:oleObj spid="_x0000_s25623" name="Equation" r:id="rId3" imgW="1270000" imgH="457200" progId="Equation.DSMT4">
                  <p:embed/>
                </p:oleObj>
              </mc:Choice>
              <mc:Fallback>
                <p:oleObj name="Equation" r:id="rId3" imgW="12700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290" y="1017269"/>
                        <a:ext cx="5078081" cy="1794510"/>
                      </a:xfrm>
                      <a:prstGeom prst="rect">
                        <a:avLst/>
                      </a:prstGeom>
                      <a:noFill/>
                    </p:spPr>
                  </p:pic>
                </p:oleObj>
              </mc:Fallback>
            </mc:AlternateContent>
          </a:graphicData>
        </a:graphic>
      </p:graphicFrame>
      <p:sp>
        <p:nvSpPr>
          <p:cNvPr id="5" name="Rectangle 4"/>
          <p:cNvSpPr>
            <a:spLocks noChangeArrowheads="1"/>
          </p:cNvSpPr>
          <p:nvPr/>
        </p:nvSpPr>
        <p:spPr bwMode="auto">
          <a:xfrm>
            <a:off x="1177290" y="279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347140298"/>
              </p:ext>
            </p:extLst>
          </p:nvPr>
        </p:nvGraphicFramePr>
        <p:xfrm>
          <a:off x="1177290" y="3275960"/>
          <a:ext cx="8961120" cy="2447365"/>
        </p:xfrm>
        <a:graphic>
          <a:graphicData uri="http://schemas.openxmlformats.org/presentationml/2006/ole">
            <mc:AlternateContent xmlns:mc="http://schemas.openxmlformats.org/markup-compatibility/2006">
              <mc:Choice xmlns:v="urn:schemas-microsoft-com:vml" Requires="v">
                <p:oleObj spid="_x0000_s25624" name="Equation" r:id="rId5" imgW="2260600" imgH="622300" progId="Equation.DSMT4">
                  <p:embed/>
                </p:oleObj>
              </mc:Choice>
              <mc:Fallback>
                <p:oleObj name="Equation" r:id="rId5" imgW="2260600" imgH="622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290" y="3275960"/>
                        <a:ext cx="8961120" cy="2447365"/>
                      </a:xfrm>
                      <a:prstGeom prst="rect">
                        <a:avLst/>
                      </a:prstGeom>
                      <a:noFill/>
                    </p:spPr>
                  </p:pic>
                </p:oleObj>
              </mc:Fallback>
            </mc:AlternateContent>
          </a:graphicData>
        </a:graphic>
      </p:graphicFrame>
    </p:spTree>
    <p:extLst>
      <p:ext uri="{BB962C8B-B14F-4D97-AF65-F5344CB8AC3E}">
        <p14:creationId xmlns:p14="http://schemas.microsoft.com/office/powerpoint/2010/main" val="1455190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37</a:t>
            </a:fld>
            <a:endParaRPr lang="sv-SE"/>
          </a:p>
        </p:txBody>
      </p:sp>
      <p:sp>
        <p:nvSpPr>
          <p:cNvPr id="3" name="Rektangel 2"/>
          <p:cNvSpPr/>
          <p:nvPr/>
        </p:nvSpPr>
        <p:spPr>
          <a:xfrm>
            <a:off x="1538882" y="880072"/>
            <a:ext cx="1917897" cy="470000"/>
          </a:xfrm>
          <a:prstGeom prst="rect">
            <a:avLst/>
          </a:prstGeom>
        </p:spPr>
        <p:txBody>
          <a:bodyPr wrap="none">
            <a:spAutoFit/>
          </a:bodyPr>
          <a:lstStyle/>
          <a:p>
            <a:pPr>
              <a:lnSpc>
                <a:spcPct val="107000"/>
              </a:lnSpc>
              <a:spcAft>
                <a:spcPts val="800"/>
              </a:spcAft>
            </a:pPr>
            <a:r>
              <a:rPr lang="sv-SE" sz="2400" b="1" u="sng" dirty="0" err="1">
                <a:latin typeface="Calibri" panose="020F0502020204030204" pitchFamily="34" charset="0"/>
                <a:ea typeface="Calibri" panose="020F0502020204030204" pitchFamily="34" charset="0"/>
                <a:cs typeface="Times New Roman" panose="02020603050405020304" pitchFamily="18" charset="0"/>
              </a:rPr>
              <a:t>Assumptions</a:t>
            </a:r>
            <a:r>
              <a:rPr lang="sv-SE" sz="2400" b="1" u="sng" dirty="0">
                <a:latin typeface="Calibri" panose="020F0502020204030204" pitchFamily="34" charset="0"/>
                <a:ea typeface="Calibri" panose="020F0502020204030204" pitchFamily="34" charset="0"/>
                <a:cs typeface="Times New Roman" panose="02020603050405020304" pitchFamily="18" charset="0"/>
              </a:rPr>
              <a: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538882" y="1657349"/>
            <a:ext cx="19575266" cy="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102682950"/>
              </p:ext>
            </p:extLst>
          </p:nvPr>
        </p:nvGraphicFramePr>
        <p:xfrm>
          <a:off x="1538882" y="1657350"/>
          <a:ext cx="4119530" cy="765810"/>
        </p:xfrm>
        <a:graphic>
          <a:graphicData uri="http://schemas.openxmlformats.org/presentationml/2006/ole">
            <mc:AlternateContent xmlns:mc="http://schemas.openxmlformats.org/markup-compatibility/2006">
              <mc:Choice xmlns:v="urn:schemas-microsoft-com:vml" Requires="v">
                <p:oleObj spid="_x0000_s26658" name="Equation" r:id="rId3" imgW="1485900" imgH="279400" progId="Equation.DSMT4">
                  <p:embed/>
                </p:oleObj>
              </mc:Choice>
              <mc:Fallback>
                <p:oleObj name="Equation" r:id="rId3" imgW="14859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882" y="1657350"/>
                        <a:ext cx="4119530" cy="765810"/>
                      </a:xfrm>
                      <a:prstGeom prst="rect">
                        <a:avLst/>
                      </a:prstGeom>
                      <a:noFill/>
                    </p:spPr>
                  </p:pic>
                </p:oleObj>
              </mc:Fallback>
            </mc:AlternateContent>
          </a:graphicData>
        </a:graphic>
      </p:graphicFrame>
      <p:sp>
        <p:nvSpPr>
          <p:cNvPr id="6" name="Rectangle 4"/>
          <p:cNvSpPr>
            <a:spLocks noChangeArrowheads="1"/>
          </p:cNvSpPr>
          <p:nvPr/>
        </p:nvSpPr>
        <p:spPr bwMode="auto">
          <a:xfrm>
            <a:off x="697230" y="2941455"/>
            <a:ext cx="260872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001925632"/>
              </p:ext>
            </p:extLst>
          </p:nvPr>
        </p:nvGraphicFramePr>
        <p:xfrm>
          <a:off x="697229" y="2941456"/>
          <a:ext cx="7172235" cy="1344794"/>
        </p:xfrm>
        <a:graphic>
          <a:graphicData uri="http://schemas.openxmlformats.org/presentationml/2006/ole">
            <mc:AlternateContent xmlns:mc="http://schemas.openxmlformats.org/markup-compatibility/2006">
              <mc:Choice xmlns:v="urn:schemas-microsoft-com:vml" Requires="v">
                <p:oleObj spid="_x0000_s26659" name="Equation" r:id="rId5" imgW="2590800" imgH="482600" progId="Equation.DSMT4">
                  <p:embed/>
                </p:oleObj>
              </mc:Choice>
              <mc:Fallback>
                <p:oleObj name="Equation" r:id="rId5" imgW="25908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29" y="2941456"/>
                        <a:ext cx="7172235" cy="1344794"/>
                      </a:xfrm>
                      <a:prstGeom prst="rect">
                        <a:avLst/>
                      </a:prstGeom>
                      <a:noFill/>
                    </p:spPr>
                  </p:pic>
                </p:oleObj>
              </mc:Fallback>
            </mc:AlternateContent>
          </a:graphicData>
        </a:graphic>
      </p:graphicFrame>
      <p:sp>
        <p:nvSpPr>
          <p:cNvPr id="8" name="Rectangle 6"/>
          <p:cNvSpPr>
            <a:spLocks noChangeArrowheads="1"/>
          </p:cNvSpPr>
          <p:nvPr/>
        </p:nvSpPr>
        <p:spPr bwMode="auto">
          <a:xfrm>
            <a:off x="697228" y="4697729"/>
            <a:ext cx="181026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947410930"/>
              </p:ext>
            </p:extLst>
          </p:nvPr>
        </p:nvGraphicFramePr>
        <p:xfrm>
          <a:off x="697229" y="4697730"/>
          <a:ext cx="8048574" cy="1094606"/>
        </p:xfrm>
        <a:graphic>
          <a:graphicData uri="http://schemas.openxmlformats.org/presentationml/2006/ole">
            <mc:AlternateContent xmlns:mc="http://schemas.openxmlformats.org/markup-compatibility/2006">
              <mc:Choice xmlns:v="urn:schemas-microsoft-com:vml" Requires="v">
                <p:oleObj spid="_x0000_s26660" name="Equation" r:id="rId7" imgW="3568700" imgH="482600" progId="Equation.DSMT4">
                  <p:embed/>
                </p:oleObj>
              </mc:Choice>
              <mc:Fallback>
                <p:oleObj name="Equation" r:id="rId7" imgW="35687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229" y="4697730"/>
                        <a:ext cx="8048574" cy="1094606"/>
                      </a:xfrm>
                      <a:prstGeom prst="rect">
                        <a:avLst/>
                      </a:prstGeom>
                      <a:noFill/>
                    </p:spPr>
                  </p:pic>
                </p:oleObj>
              </mc:Fallback>
            </mc:AlternateContent>
          </a:graphicData>
        </a:graphic>
      </p:graphicFrame>
    </p:spTree>
    <p:extLst>
      <p:ext uri="{BB962C8B-B14F-4D97-AF65-F5344CB8AC3E}">
        <p14:creationId xmlns:p14="http://schemas.microsoft.com/office/powerpoint/2010/main" val="1426910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38</a:t>
            </a:fld>
            <a:endParaRPr lang="sv-SE"/>
          </a:p>
        </p:txBody>
      </p:sp>
      <p:sp>
        <p:nvSpPr>
          <p:cNvPr id="3" name="Rectangle 2"/>
          <p:cNvSpPr>
            <a:spLocks noChangeArrowheads="1"/>
          </p:cNvSpPr>
          <p:nvPr/>
        </p:nvSpPr>
        <p:spPr bwMode="auto">
          <a:xfrm>
            <a:off x="880110" y="1028699"/>
            <a:ext cx="28360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30636600"/>
              </p:ext>
            </p:extLst>
          </p:nvPr>
        </p:nvGraphicFramePr>
        <p:xfrm>
          <a:off x="880110" y="1028700"/>
          <a:ext cx="7440930" cy="1459567"/>
        </p:xfrm>
        <a:graphic>
          <a:graphicData uri="http://schemas.openxmlformats.org/presentationml/2006/ole">
            <mc:AlternateContent xmlns:mc="http://schemas.openxmlformats.org/markup-compatibility/2006">
              <mc:Choice xmlns:v="urn:schemas-microsoft-com:vml" Requires="v">
                <p:oleObj spid="_x0000_s27682" name="Equation" r:id="rId3" imgW="2476500" imgH="482600" progId="Equation.DSMT4">
                  <p:embed/>
                </p:oleObj>
              </mc:Choice>
              <mc:Fallback>
                <p:oleObj name="Equation" r:id="rId3" imgW="24765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10" y="1028700"/>
                        <a:ext cx="7440930" cy="1459567"/>
                      </a:xfrm>
                      <a:prstGeom prst="rect">
                        <a:avLst/>
                      </a:prstGeom>
                      <a:noFill/>
                    </p:spPr>
                  </p:pic>
                </p:oleObj>
              </mc:Fallback>
            </mc:AlternateContent>
          </a:graphicData>
        </a:graphic>
      </p:graphicFrame>
      <p:sp>
        <p:nvSpPr>
          <p:cNvPr id="5" name="Rectangle 4"/>
          <p:cNvSpPr>
            <a:spLocks noChangeArrowheads="1"/>
          </p:cNvSpPr>
          <p:nvPr/>
        </p:nvSpPr>
        <p:spPr bwMode="auto">
          <a:xfrm>
            <a:off x="880110" y="3229607"/>
            <a:ext cx="261603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687261202"/>
              </p:ext>
            </p:extLst>
          </p:nvPr>
        </p:nvGraphicFramePr>
        <p:xfrm>
          <a:off x="880109" y="2813363"/>
          <a:ext cx="8366760" cy="1412929"/>
        </p:xfrm>
        <a:graphic>
          <a:graphicData uri="http://schemas.openxmlformats.org/presentationml/2006/ole">
            <mc:AlternateContent xmlns:mc="http://schemas.openxmlformats.org/markup-compatibility/2006">
              <mc:Choice xmlns:v="urn:schemas-microsoft-com:vml" Requires="v">
                <p:oleObj spid="_x0000_s27683" name="Equation" r:id="rId5" imgW="2870200" imgH="482600" progId="Equation.DSMT4">
                  <p:embed/>
                </p:oleObj>
              </mc:Choice>
              <mc:Fallback>
                <p:oleObj name="Equation" r:id="rId5" imgW="28702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109" y="2813363"/>
                        <a:ext cx="8366760" cy="1412929"/>
                      </a:xfrm>
                      <a:prstGeom prst="rect">
                        <a:avLst/>
                      </a:prstGeom>
                      <a:noFill/>
                    </p:spPr>
                  </p:pic>
                </p:oleObj>
              </mc:Fallback>
            </mc:AlternateContent>
          </a:graphicData>
        </a:graphic>
      </p:graphicFrame>
      <p:sp>
        <p:nvSpPr>
          <p:cNvPr id="7" name="Rectangle 6"/>
          <p:cNvSpPr>
            <a:spLocks noChangeArrowheads="1"/>
          </p:cNvSpPr>
          <p:nvPr/>
        </p:nvSpPr>
        <p:spPr bwMode="auto">
          <a:xfrm>
            <a:off x="880109" y="5279070"/>
            <a:ext cx="191743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460641026"/>
              </p:ext>
            </p:extLst>
          </p:nvPr>
        </p:nvGraphicFramePr>
        <p:xfrm>
          <a:off x="880109" y="4846321"/>
          <a:ext cx="7945643" cy="1383030"/>
        </p:xfrm>
        <a:graphic>
          <a:graphicData uri="http://schemas.openxmlformats.org/presentationml/2006/ole">
            <mc:AlternateContent xmlns:mc="http://schemas.openxmlformats.org/markup-compatibility/2006">
              <mc:Choice xmlns:v="urn:schemas-microsoft-com:vml" Requires="v">
                <p:oleObj spid="_x0000_s27684" name="Equation" r:id="rId7" imgW="2794000" imgH="482600" progId="Equation.DSMT4">
                  <p:embed/>
                </p:oleObj>
              </mc:Choice>
              <mc:Fallback>
                <p:oleObj name="Equation" r:id="rId7" imgW="27940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109" y="4846321"/>
                        <a:ext cx="7945643" cy="1383030"/>
                      </a:xfrm>
                      <a:prstGeom prst="rect">
                        <a:avLst/>
                      </a:prstGeom>
                      <a:noFill/>
                    </p:spPr>
                  </p:pic>
                </p:oleObj>
              </mc:Fallback>
            </mc:AlternateContent>
          </a:graphicData>
        </a:graphic>
      </p:graphicFrame>
    </p:spTree>
    <p:extLst>
      <p:ext uri="{BB962C8B-B14F-4D97-AF65-F5344CB8AC3E}">
        <p14:creationId xmlns:p14="http://schemas.microsoft.com/office/powerpoint/2010/main" val="1910472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39</a:t>
            </a:fld>
            <a:endParaRPr lang="sv-SE"/>
          </a:p>
        </p:txBody>
      </p:sp>
      <p:sp>
        <p:nvSpPr>
          <p:cNvPr id="3" name="Rektangel 2"/>
          <p:cNvSpPr/>
          <p:nvPr/>
        </p:nvSpPr>
        <p:spPr>
          <a:xfrm>
            <a:off x="965114" y="594322"/>
            <a:ext cx="5650842" cy="470000"/>
          </a:xfrm>
          <a:prstGeom prst="rect">
            <a:avLst/>
          </a:prstGeom>
        </p:spPr>
        <p:txBody>
          <a:bodyPr wrap="none">
            <a:spAutoFit/>
          </a:bodyPr>
          <a:lstStyle/>
          <a:p>
            <a:pPr>
              <a:lnSpc>
                <a:spcPct val="107000"/>
              </a:lnSpc>
              <a:spcAft>
                <a:spcPts val="800"/>
              </a:spcAft>
            </a:pPr>
            <a:r>
              <a:rPr lang="sv-SE" sz="2400" b="1" u="sng" dirty="0" err="1">
                <a:latin typeface="Calibri" panose="020F0502020204030204" pitchFamily="34" charset="0"/>
                <a:ea typeface="Calibri" panose="020F0502020204030204" pitchFamily="34" charset="0"/>
                <a:cs typeface="Times New Roman" panose="02020603050405020304" pitchFamily="18" charset="0"/>
              </a:rPr>
              <a:t>Calculations</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with</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very</a:t>
            </a:r>
            <a:r>
              <a:rPr lang="sv-SE" sz="2400" b="1" u="sng" dirty="0">
                <a:latin typeface="Calibri" panose="020F0502020204030204" pitchFamily="34" charset="0"/>
                <a:ea typeface="Calibri" panose="020F0502020204030204" pitchFamily="34" charset="0"/>
                <a:cs typeface="Times New Roman" panose="02020603050405020304" pitchFamily="18" charset="0"/>
              </a:rPr>
              <a:t> short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time</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intervals</a:t>
            </a:r>
            <a:r>
              <a:rPr lang="sv-SE" sz="2400" b="1" u="sng" dirty="0">
                <a:latin typeface="Calibri" panose="020F0502020204030204" pitchFamily="34" charset="0"/>
                <a:ea typeface="Calibri" panose="020F0502020204030204" pitchFamily="34" charset="0"/>
                <a:cs typeface="Times New Roman" panose="02020603050405020304" pitchFamily="18" charset="0"/>
              </a:rPr>
              <a: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203114" y="788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241687592"/>
              </p:ext>
            </p:extLst>
          </p:nvPr>
        </p:nvGraphicFramePr>
        <p:xfrm>
          <a:off x="965114" y="1325570"/>
          <a:ext cx="4983614" cy="903280"/>
        </p:xfrm>
        <a:graphic>
          <a:graphicData uri="http://schemas.openxmlformats.org/presentationml/2006/ole">
            <mc:AlternateContent xmlns:mc="http://schemas.openxmlformats.org/markup-compatibility/2006">
              <mc:Choice xmlns:v="urn:schemas-microsoft-com:vml" Requires="v">
                <p:oleObj spid="_x0000_s28706" name="Equation" r:id="rId3" imgW="1524000" imgH="279400" progId="Equation.DSMT4">
                  <p:embed/>
                </p:oleObj>
              </mc:Choice>
              <mc:Fallback>
                <p:oleObj name="Equation" r:id="rId3" imgW="15240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14" y="1325570"/>
                        <a:ext cx="4983614" cy="903280"/>
                      </a:xfrm>
                      <a:prstGeom prst="rect">
                        <a:avLst/>
                      </a:prstGeom>
                      <a:noFill/>
                    </p:spPr>
                  </p:pic>
                </p:oleObj>
              </mc:Fallback>
            </mc:AlternateContent>
          </a:graphicData>
        </a:graphic>
      </p:graphicFrame>
      <p:sp>
        <p:nvSpPr>
          <p:cNvPr id="6" name="Rectangle 4"/>
          <p:cNvSpPr>
            <a:spLocks noChangeArrowheads="1"/>
          </p:cNvSpPr>
          <p:nvPr/>
        </p:nvSpPr>
        <p:spPr bwMode="auto">
          <a:xfrm>
            <a:off x="811530" y="15887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689288159"/>
              </p:ext>
            </p:extLst>
          </p:nvPr>
        </p:nvGraphicFramePr>
        <p:xfrm>
          <a:off x="965114" y="2122742"/>
          <a:ext cx="5980729" cy="1043367"/>
        </p:xfrm>
        <a:graphic>
          <a:graphicData uri="http://schemas.openxmlformats.org/presentationml/2006/ole">
            <mc:AlternateContent xmlns:mc="http://schemas.openxmlformats.org/markup-compatibility/2006">
              <mc:Choice xmlns:v="urn:schemas-microsoft-com:vml" Requires="v">
                <p:oleObj spid="_x0000_s28707" name="Equation" r:id="rId5" imgW="3060700" imgH="533400" progId="Equation.DSMT4">
                  <p:embed/>
                </p:oleObj>
              </mc:Choice>
              <mc:Fallback>
                <p:oleObj name="Equation" r:id="rId5" imgW="3060700" imgH="533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114" y="2122742"/>
                        <a:ext cx="5980729" cy="1043367"/>
                      </a:xfrm>
                      <a:prstGeom prst="rect">
                        <a:avLst/>
                      </a:prstGeom>
                      <a:noFill/>
                    </p:spPr>
                  </p:pic>
                </p:oleObj>
              </mc:Fallback>
            </mc:AlternateContent>
          </a:graphicData>
        </a:graphic>
      </p:graphicFrame>
      <p:sp>
        <p:nvSpPr>
          <p:cNvPr id="8" name="Rectangle 6"/>
          <p:cNvSpPr>
            <a:spLocks noChangeArrowheads="1"/>
          </p:cNvSpPr>
          <p:nvPr/>
        </p:nvSpPr>
        <p:spPr bwMode="auto">
          <a:xfrm>
            <a:off x="965113" y="3589019"/>
            <a:ext cx="18524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2216270181"/>
              </p:ext>
            </p:extLst>
          </p:nvPr>
        </p:nvGraphicFramePr>
        <p:xfrm>
          <a:off x="965114" y="3589020"/>
          <a:ext cx="6043613" cy="1028700"/>
        </p:xfrm>
        <a:graphic>
          <a:graphicData uri="http://schemas.openxmlformats.org/presentationml/2006/ole">
            <mc:AlternateContent xmlns:mc="http://schemas.openxmlformats.org/markup-compatibility/2006">
              <mc:Choice xmlns:v="urn:schemas-microsoft-com:vml" Requires="v">
                <p:oleObj spid="_x0000_s28708" name="Equation" r:id="rId7" imgW="3136900" imgH="533400" progId="Equation.DSMT4">
                  <p:embed/>
                </p:oleObj>
              </mc:Choice>
              <mc:Fallback>
                <p:oleObj name="Equation" r:id="rId7" imgW="3136900" imgH="533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114" y="3589020"/>
                        <a:ext cx="6043613" cy="1028700"/>
                      </a:xfrm>
                      <a:prstGeom prst="rect">
                        <a:avLst/>
                      </a:prstGeom>
                      <a:noFill/>
                    </p:spPr>
                  </p:pic>
                </p:oleObj>
              </mc:Fallback>
            </mc:AlternateContent>
          </a:graphicData>
        </a:graphic>
      </p:graphicFrame>
    </p:spTree>
    <p:extLst>
      <p:ext uri="{BB962C8B-B14F-4D97-AF65-F5344CB8AC3E}">
        <p14:creationId xmlns:p14="http://schemas.microsoft.com/office/powerpoint/2010/main" val="406633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a:t>
            </a:fld>
            <a:endParaRPr lang="sv-SE"/>
          </a:p>
        </p:txBody>
      </p:sp>
      <p:sp>
        <p:nvSpPr>
          <p:cNvPr id="3" name="textruta 2"/>
          <p:cNvSpPr txBox="1"/>
          <p:nvPr/>
        </p:nvSpPr>
        <p:spPr>
          <a:xfrm>
            <a:off x="1785257" y="1358537"/>
            <a:ext cx="6408999" cy="923330"/>
          </a:xfrm>
          <a:prstGeom prst="rect">
            <a:avLst/>
          </a:prstGeom>
          <a:noFill/>
        </p:spPr>
        <p:txBody>
          <a:bodyPr wrap="none" rtlCol="0">
            <a:spAutoFit/>
          </a:bodyPr>
          <a:lstStyle/>
          <a:p>
            <a:r>
              <a:rPr lang="sv-SE" b="1" u="sng" dirty="0" smtClean="0">
                <a:solidFill>
                  <a:srgbClr val="FF0000"/>
                </a:solidFill>
              </a:rPr>
              <a:t>Workshop </a:t>
            </a:r>
            <a:r>
              <a:rPr lang="sv-SE" b="1" u="sng" dirty="0" err="1" smtClean="0">
                <a:solidFill>
                  <a:srgbClr val="FF0000"/>
                </a:solidFill>
              </a:rPr>
              <a:t>references</a:t>
            </a:r>
            <a:r>
              <a:rPr lang="sv-SE" b="1" u="sng" dirty="0" smtClean="0">
                <a:solidFill>
                  <a:srgbClr val="FF0000"/>
                </a:solidFill>
              </a:rPr>
              <a:t> </a:t>
            </a:r>
            <a:r>
              <a:rPr lang="sv-SE" b="1" u="sng" dirty="0" err="1" smtClean="0">
                <a:solidFill>
                  <a:srgbClr val="FF0000"/>
                </a:solidFill>
              </a:rPr>
              <a:t>of</a:t>
            </a:r>
            <a:r>
              <a:rPr lang="sv-SE" b="1" u="sng" dirty="0" smtClean="0">
                <a:solidFill>
                  <a:srgbClr val="FF0000"/>
                </a:solidFill>
              </a:rPr>
              <a:t> </a:t>
            </a:r>
            <a:r>
              <a:rPr lang="sv-SE" b="1" u="sng" dirty="0" err="1" smtClean="0">
                <a:solidFill>
                  <a:srgbClr val="FF0000"/>
                </a:solidFill>
              </a:rPr>
              <a:t>particular</a:t>
            </a:r>
            <a:r>
              <a:rPr lang="sv-SE" b="1" u="sng" dirty="0" smtClean="0">
                <a:solidFill>
                  <a:srgbClr val="FF0000"/>
                </a:solidFill>
              </a:rPr>
              <a:t> </a:t>
            </a:r>
            <a:r>
              <a:rPr lang="sv-SE" b="1" u="sng" dirty="0" err="1" smtClean="0">
                <a:solidFill>
                  <a:srgbClr val="FF0000"/>
                </a:solidFill>
              </a:rPr>
              <a:t>relevance</a:t>
            </a:r>
            <a:r>
              <a:rPr lang="sv-SE" b="1" u="sng" dirty="0" smtClean="0">
                <a:solidFill>
                  <a:srgbClr val="FF0000"/>
                </a:solidFill>
              </a:rPr>
              <a:t> to </a:t>
            </a:r>
            <a:r>
              <a:rPr lang="sv-SE" b="1" u="sng" dirty="0" err="1" smtClean="0">
                <a:solidFill>
                  <a:srgbClr val="FF0000"/>
                </a:solidFill>
              </a:rPr>
              <a:t>this</a:t>
            </a:r>
            <a:r>
              <a:rPr lang="sv-SE" b="1" u="sng" dirty="0" smtClean="0">
                <a:solidFill>
                  <a:srgbClr val="FF0000"/>
                </a:solidFill>
              </a:rPr>
              <a:t> presentation:</a:t>
            </a:r>
          </a:p>
          <a:p>
            <a:endParaRPr lang="sv-SE" b="1" u="sng" dirty="0">
              <a:solidFill>
                <a:srgbClr val="FF0000"/>
              </a:solidFill>
            </a:endParaRPr>
          </a:p>
          <a:p>
            <a:r>
              <a:rPr lang="sv-SE" b="1" dirty="0" smtClean="0"/>
              <a:t>7,8,13,14,15,16,19,20,23,24,26</a:t>
            </a:r>
            <a:endParaRPr lang="sv-SE" b="1" dirty="0"/>
          </a:p>
        </p:txBody>
      </p:sp>
    </p:spTree>
    <p:extLst>
      <p:ext uri="{BB962C8B-B14F-4D97-AF65-F5344CB8AC3E}">
        <p14:creationId xmlns:p14="http://schemas.microsoft.com/office/powerpoint/2010/main" val="2653730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40</a:t>
            </a:fld>
            <a:endParaRPr lang="sv-SE"/>
          </a:p>
        </p:txBody>
      </p:sp>
      <p:sp>
        <p:nvSpPr>
          <p:cNvPr id="3" name="Rektangel 2"/>
          <p:cNvSpPr/>
          <p:nvPr/>
        </p:nvSpPr>
        <p:spPr>
          <a:xfrm>
            <a:off x="1173122" y="914362"/>
            <a:ext cx="1917897" cy="470000"/>
          </a:xfrm>
          <a:prstGeom prst="rect">
            <a:avLst/>
          </a:prstGeom>
        </p:spPr>
        <p:txBody>
          <a:bodyPr wrap="none">
            <a:spAutoFit/>
          </a:bodyPr>
          <a:lstStyle/>
          <a:p>
            <a:pPr>
              <a:lnSpc>
                <a:spcPct val="107000"/>
              </a:lnSpc>
              <a:spcAft>
                <a:spcPts val="800"/>
              </a:spcAft>
            </a:pPr>
            <a:r>
              <a:rPr lang="sv-SE" sz="2400" b="1" u="sng" dirty="0" err="1">
                <a:latin typeface="Calibri" panose="020F0502020204030204" pitchFamily="34" charset="0"/>
                <a:ea typeface="Calibri" panose="020F0502020204030204" pitchFamily="34" charset="0"/>
                <a:cs typeface="Times New Roman" panose="02020603050405020304" pitchFamily="18" charset="0"/>
              </a:rPr>
              <a:t>Assumptions</a:t>
            </a:r>
            <a:r>
              <a:rPr lang="sv-SE" sz="2400" b="1" u="sng" dirty="0">
                <a:latin typeface="Calibri" panose="020F0502020204030204" pitchFamily="34" charset="0"/>
                <a:ea typeface="Calibri" panose="020F0502020204030204" pitchFamily="34" charset="0"/>
                <a:cs typeface="Times New Roman" panose="02020603050405020304" pitchFamily="18" charset="0"/>
              </a:rPr>
              <a: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173122" y="1737359"/>
            <a:ext cx="37767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042553497"/>
              </p:ext>
            </p:extLst>
          </p:nvPr>
        </p:nvGraphicFramePr>
        <p:xfrm>
          <a:off x="1173122" y="1737359"/>
          <a:ext cx="1981200" cy="640080"/>
        </p:xfrm>
        <a:graphic>
          <a:graphicData uri="http://schemas.openxmlformats.org/presentationml/2006/ole">
            <mc:AlternateContent xmlns:mc="http://schemas.openxmlformats.org/markup-compatibility/2006">
              <mc:Choice xmlns:v="urn:schemas-microsoft-com:vml" Requires="v">
                <p:oleObj spid="_x0000_s29719" name="Equation" r:id="rId3" imgW="622030" imgH="203112" progId="Equation.DSMT4">
                  <p:embed/>
                </p:oleObj>
              </mc:Choice>
              <mc:Fallback>
                <p:oleObj name="Equation" r:id="rId3" imgW="622030" imgH="20311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22" y="1737359"/>
                        <a:ext cx="1981200" cy="640080"/>
                      </a:xfrm>
                      <a:prstGeom prst="rect">
                        <a:avLst/>
                      </a:prstGeom>
                      <a:noFill/>
                    </p:spPr>
                  </p:pic>
                </p:oleObj>
              </mc:Fallback>
            </mc:AlternateContent>
          </a:graphicData>
        </a:graphic>
      </p:graphicFrame>
      <p:sp>
        <p:nvSpPr>
          <p:cNvPr id="6" name="Rectangle 4"/>
          <p:cNvSpPr>
            <a:spLocks noChangeArrowheads="1"/>
          </p:cNvSpPr>
          <p:nvPr/>
        </p:nvSpPr>
        <p:spPr bwMode="auto">
          <a:xfrm>
            <a:off x="1173122" y="2836607"/>
            <a:ext cx="22666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652421489"/>
              </p:ext>
            </p:extLst>
          </p:nvPr>
        </p:nvGraphicFramePr>
        <p:xfrm>
          <a:off x="1173122" y="2836608"/>
          <a:ext cx="10191300" cy="1426782"/>
        </p:xfrm>
        <a:graphic>
          <a:graphicData uri="http://schemas.openxmlformats.org/presentationml/2006/ole">
            <mc:AlternateContent xmlns:mc="http://schemas.openxmlformats.org/markup-compatibility/2006">
              <mc:Choice xmlns:v="urn:schemas-microsoft-com:vml" Requires="v">
                <p:oleObj spid="_x0000_s29720" name="Equation" r:id="rId5" imgW="3810000" imgH="533400" progId="Equation.DSMT4">
                  <p:embed/>
                </p:oleObj>
              </mc:Choice>
              <mc:Fallback>
                <p:oleObj name="Equation" r:id="rId5" imgW="3810000" imgH="533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122" y="2836608"/>
                        <a:ext cx="10191300" cy="1426782"/>
                      </a:xfrm>
                      <a:prstGeom prst="rect">
                        <a:avLst/>
                      </a:prstGeom>
                      <a:noFill/>
                    </p:spPr>
                  </p:pic>
                </p:oleObj>
              </mc:Fallback>
            </mc:AlternateContent>
          </a:graphicData>
        </a:graphic>
      </p:graphicFrame>
    </p:spTree>
    <p:extLst>
      <p:ext uri="{BB962C8B-B14F-4D97-AF65-F5344CB8AC3E}">
        <p14:creationId xmlns:p14="http://schemas.microsoft.com/office/powerpoint/2010/main" val="3281381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41</a:t>
            </a:fld>
            <a:endParaRPr lang="sv-SE"/>
          </a:p>
        </p:txBody>
      </p:sp>
      <p:sp>
        <p:nvSpPr>
          <p:cNvPr id="3" name="Rektangel 2"/>
          <p:cNvSpPr/>
          <p:nvPr/>
        </p:nvSpPr>
        <p:spPr>
          <a:xfrm>
            <a:off x="1306740" y="685762"/>
            <a:ext cx="1959447" cy="470000"/>
          </a:xfrm>
          <a:prstGeom prst="rect">
            <a:avLst/>
          </a:prstGeom>
        </p:spPr>
        <p:txBody>
          <a:bodyPr wrap="none">
            <a:spAutoFit/>
          </a:bodyPr>
          <a:lstStyle/>
          <a:p>
            <a:pPr>
              <a:lnSpc>
                <a:spcPct val="107000"/>
              </a:lnSpc>
              <a:spcAft>
                <a:spcPts val="800"/>
              </a:spcAft>
            </a:pPr>
            <a:r>
              <a:rPr lang="sv-SE"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Observations:</a:t>
            </a:r>
            <a:endParaRPr lang="sv-S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834389" y="1634489"/>
            <a:ext cx="255231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4023030067"/>
              </p:ext>
            </p:extLst>
          </p:nvPr>
        </p:nvGraphicFramePr>
        <p:xfrm>
          <a:off x="834390" y="1634490"/>
          <a:ext cx="10159549" cy="4103370"/>
        </p:xfrm>
        <a:graphic>
          <a:graphicData uri="http://schemas.openxmlformats.org/presentationml/2006/ole">
            <mc:AlternateContent xmlns:mc="http://schemas.openxmlformats.org/markup-compatibility/2006">
              <mc:Choice xmlns:v="urn:schemas-microsoft-com:vml" Requires="v">
                <p:oleObj spid="_x0000_s30732" name="Equation" r:id="rId3" imgW="3911600" imgH="1600200" progId="Equation.DSMT4">
                  <p:embed/>
                </p:oleObj>
              </mc:Choice>
              <mc:Fallback>
                <p:oleObj name="Equation" r:id="rId3" imgW="3911600" imgH="1600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 y="1634490"/>
                        <a:ext cx="10159549" cy="4103370"/>
                      </a:xfrm>
                      <a:prstGeom prst="rect">
                        <a:avLst/>
                      </a:prstGeom>
                      <a:noFill/>
                    </p:spPr>
                  </p:pic>
                </p:oleObj>
              </mc:Fallback>
            </mc:AlternateContent>
          </a:graphicData>
        </a:graphic>
      </p:graphicFrame>
    </p:spTree>
    <p:extLst>
      <p:ext uri="{BB962C8B-B14F-4D97-AF65-F5344CB8AC3E}">
        <p14:creationId xmlns:p14="http://schemas.microsoft.com/office/powerpoint/2010/main" val="1728843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42</a:t>
            </a:fld>
            <a:endParaRPr lang="sv-SE"/>
          </a:p>
        </p:txBody>
      </p:sp>
      <p:sp>
        <p:nvSpPr>
          <p:cNvPr id="3" name="Rektangel 2"/>
          <p:cNvSpPr/>
          <p:nvPr/>
        </p:nvSpPr>
        <p:spPr>
          <a:xfrm>
            <a:off x="1099636" y="800062"/>
            <a:ext cx="5169749" cy="487506"/>
          </a:xfrm>
          <a:prstGeom prst="rect">
            <a:avLst/>
          </a:prstGeom>
        </p:spPr>
        <p:txBody>
          <a:bodyPr wrap="none">
            <a:spAutoFit/>
          </a:bodyPr>
          <a:lstStyle/>
          <a:p>
            <a:pPr>
              <a:lnSpc>
                <a:spcPct val="107000"/>
              </a:lnSpc>
              <a:spcAft>
                <a:spcPts val="800"/>
              </a:spcAft>
            </a:pPr>
            <a:r>
              <a:rPr lang="sv-SE" sz="2400" b="1"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Calculations</a:t>
            </a:r>
            <a:r>
              <a:rPr lang="sv-SE"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with</a:t>
            </a:r>
            <a:r>
              <a:rPr lang="sv-SE"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longer</a:t>
            </a:r>
            <a:r>
              <a:rPr lang="sv-SE"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time</a:t>
            </a:r>
            <a:r>
              <a:rPr lang="sv-SE"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intervals</a:t>
            </a:r>
            <a:r>
              <a:rPr lang="sv-SE"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457199" y="1863089"/>
            <a:ext cx="218548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3270532053"/>
              </p:ext>
            </p:extLst>
          </p:nvPr>
        </p:nvGraphicFramePr>
        <p:xfrm>
          <a:off x="457200" y="1863090"/>
          <a:ext cx="11268959" cy="1565910"/>
        </p:xfrm>
        <a:graphic>
          <a:graphicData uri="http://schemas.openxmlformats.org/presentationml/2006/ole">
            <mc:AlternateContent xmlns:mc="http://schemas.openxmlformats.org/markup-compatibility/2006">
              <mc:Choice xmlns:v="urn:schemas-microsoft-com:vml" Requires="v">
                <p:oleObj spid="_x0000_s31756" name="Equation" r:id="rId3" imgW="3835400" imgH="533400" progId="Equation.DSMT4">
                  <p:embed/>
                </p:oleObj>
              </mc:Choice>
              <mc:Fallback>
                <p:oleObj name="Equation" r:id="rId3" imgW="38354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3090"/>
                        <a:ext cx="11268959" cy="1565910"/>
                      </a:xfrm>
                      <a:prstGeom prst="rect">
                        <a:avLst/>
                      </a:prstGeom>
                      <a:noFill/>
                    </p:spPr>
                  </p:pic>
                </p:oleObj>
              </mc:Fallback>
            </mc:AlternateContent>
          </a:graphicData>
        </a:graphic>
      </p:graphicFrame>
      <p:pic>
        <p:nvPicPr>
          <p:cNvPr id="6" name="Bildobjekt 5"/>
          <p:cNvPicPr>
            <a:picLocks noChangeAspect="1"/>
          </p:cNvPicPr>
          <p:nvPr/>
        </p:nvPicPr>
        <p:blipFill>
          <a:blip r:embed="rId5"/>
          <a:stretch>
            <a:fillRect/>
          </a:stretch>
        </p:blipFill>
        <p:spPr>
          <a:xfrm>
            <a:off x="542368" y="3772852"/>
            <a:ext cx="10842251" cy="2766060"/>
          </a:xfrm>
          <a:prstGeom prst="rect">
            <a:avLst/>
          </a:prstGeom>
        </p:spPr>
      </p:pic>
    </p:spTree>
    <p:extLst>
      <p:ext uri="{BB962C8B-B14F-4D97-AF65-F5344CB8AC3E}">
        <p14:creationId xmlns:p14="http://schemas.microsoft.com/office/powerpoint/2010/main" val="2760431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43</a:t>
            </a:fld>
            <a:endParaRPr lang="sv-SE"/>
          </a:p>
        </p:txBody>
      </p:sp>
      <p:pic>
        <p:nvPicPr>
          <p:cNvPr id="3" name="Bildobjekt 2"/>
          <p:cNvPicPr>
            <a:picLocks noChangeAspect="1"/>
          </p:cNvPicPr>
          <p:nvPr/>
        </p:nvPicPr>
        <p:blipFill>
          <a:blip r:embed="rId2"/>
          <a:stretch>
            <a:fillRect/>
          </a:stretch>
        </p:blipFill>
        <p:spPr>
          <a:xfrm>
            <a:off x="345178" y="948690"/>
            <a:ext cx="11334246" cy="4846320"/>
          </a:xfrm>
          <a:prstGeom prst="rect">
            <a:avLst/>
          </a:prstGeom>
        </p:spPr>
      </p:pic>
    </p:spTree>
    <p:extLst>
      <p:ext uri="{BB962C8B-B14F-4D97-AF65-F5344CB8AC3E}">
        <p14:creationId xmlns:p14="http://schemas.microsoft.com/office/powerpoint/2010/main" val="223788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44</a:t>
            </a:fld>
            <a:endParaRPr lang="sv-SE"/>
          </a:p>
        </p:txBody>
      </p:sp>
      <p:pic>
        <p:nvPicPr>
          <p:cNvPr id="3" name="Bildobjekt 2"/>
          <p:cNvPicPr>
            <a:picLocks noChangeAspect="1"/>
          </p:cNvPicPr>
          <p:nvPr/>
        </p:nvPicPr>
        <p:blipFill>
          <a:blip r:embed="rId2"/>
          <a:stretch>
            <a:fillRect/>
          </a:stretch>
        </p:blipFill>
        <p:spPr>
          <a:xfrm>
            <a:off x="628660" y="902970"/>
            <a:ext cx="10860465" cy="5017770"/>
          </a:xfrm>
          <a:prstGeom prst="rect">
            <a:avLst/>
          </a:prstGeom>
        </p:spPr>
      </p:pic>
    </p:spTree>
    <p:extLst>
      <p:ext uri="{BB962C8B-B14F-4D97-AF65-F5344CB8AC3E}">
        <p14:creationId xmlns:p14="http://schemas.microsoft.com/office/powerpoint/2010/main" val="545149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45</a:t>
            </a:fld>
            <a:endParaRPr lang="sv-SE"/>
          </a:p>
        </p:txBody>
      </p:sp>
      <p:pic>
        <p:nvPicPr>
          <p:cNvPr id="3" name="Bildobjekt 2"/>
          <p:cNvPicPr>
            <a:picLocks noChangeAspect="1"/>
          </p:cNvPicPr>
          <p:nvPr/>
        </p:nvPicPr>
        <p:blipFill>
          <a:blip r:embed="rId2"/>
          <a:stretch>
            <a:fillRect/>
          </a:stretch>
        </p:blipFill>
        <p:spPr>
          <a:xfrm>
            <a:off x="439060" y="834390"/>
            <a:ext cx="11307794" cy="4274820"/>
          </a:xfrm>
          <a:prstGeom prst="rect">
            <a:avLst/>
          </a:prstGeom>
        </p:spPr>
      </p:pic>
    </p:spTree>
    <p:extLst>
      <p:ext uri="{BB962C8B-B14F-4D97-AF65-F5344CB8AC3E}">
        <p14:creationId xmlns:p14="http://schemas.microsoft.com/office/powerpoint/2010/main" val="4281237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46</a:t>
            </a:fld>
            <a:endParaRPr lang="sv-SE"/>
          </a:p>
        </p:txBody>
      </p:sp>
      <p:sp>
        <p:nvSpPr>
          <p:cNvPr id="3" name="Rectangle 2"/>
          <p:cNvSpPr>
            <a:spLocks noChangeArrowheads="1"/>
          </p:cNvSpPr>
          <p:nvPr/>
        </p:nvSpPr>
        <p:spPr bwMode="auto">
          <a:xfrm>
            <a:off x="822959" y="1017269"/>
            <a:ext cx="24402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774802523"/>
              </p:ext>
            </p:extLst>
          </p:nvPr>
        </p:nvGraphicFramePr>
        <p:xfrm>
          <a:off x="1085850" y="1062988"/>
          <a:ext cx="7006359" cy="2617470"/>
        </p:xfrm>
        <a:graphic>
          <a:graphicData uri="http://schemas.openxmlformats.org/presentationml/2006/ole">
            <mc:AlternateContent xmlns:mc="http://schemas.openxmlformats.org/markup-compatibility/2006">
              <mc:Choice xmlns:v="urn:schemas-microsoft-com:vml" Requires="v">
                <p:oleObj spid="_x0000_s32785" name="Equation" r:id="rId3" imgW="2514600" imgH="939800" progId="Equation.DSMT4">
                  <p:embed/>
                </p:oleObj>
              </mc:Choice>
              <mc:Fallback>
                <p:oleObj name="Equation" r:id="rId3" imgW="25146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062988"/>
                        <a:ext cx="7006359" cy="2617470"/>
                      </a:xfrm>
                      <a:prstGeom prst="rect">
                        <a:avLst/>
                      </a:prstGeom>
                      <a:noFill/>
                    </p:spPr>
                  </p:pic>
                </p:oleObj>
              </mc:Fallback>
            </mc:AlternateContent>
          </a:graphicData>
        </a:graphic>
      </p:graphicFrame>
      <p:sp>
        <p:nvSpPr>
          <p:cNvPr id="5" name="Rectangle 4"/>
          <p:cNvSpPr>
            <a:spLocks noChangeArrowheads="1"/>
          </p:cNvSpPr>
          <p:nvPr/>
        </p:nvSpPr>
        <p:spPr bwMode="auto">
          <a:xfrm>
            <a:off x="822958" y="4400549"/>
            <a:ext cx="28265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029052680"/>
              </p:ext>
            </p:extLst>
          </p:nvPr>
        </p:nvGraphicFramePr>
        <p:xfrm>
          <a:off x="1085850" y="4309110"/>
          <a:ext cx="3446222" cy="2320925"/>
        </p:xfrm>
        <a:graphic>
          <a:graphicData uri="http://schemas.openxmlformats.org/presentationml/2006/ole">
            <mc:AlternateContent xmlns:mc="http://schemas.openxmlformats.org/markup-compatibility/2006">
              <mc:Choice xmlns:v="urn:schemas-microsoft-com:vml" Requires="v">
                <p:oleObj spid="_x0000_s32786" name="Equation" r:id="rId5" imgW="1397000" imgH="939800" progId="Equation.DSMT4">
                  <p:embed/>
                </p:oleObj>
              </mc:Choice>
              <mc:Fallback>
                <p:oleObj name="Equation" r:id="rId5" imgW="1397000" imgH="93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4309110"/>
                        <a:ext cx="3446222" cy="2320925"/>
                      </a:xfrm>
                      <a:prstGeom prst="rect">
                        <a:avLst/>
                      </a:prstGeom>
                      <a:noFill/>
                    </p:spPr>
                  </p:pic>
                </p:oleObj>
              </mc:Fallback>
            </mc:AlternateContent>
          </a:graphicData>
        </a:graphic>
      </p:graphicFrame>
    </p:spTree>
    <p:extLst>
      <p:ext uri="{BB962C8B-B14F-4D97-AF65-F5344CB8AC3E}">
        <p14:creationId xmlns:p14="http://schemas.microsoft.com/office/powerpoint/2010/main" val="1921440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47</a:t>
            </a:fld>
            <a:endParaRPr lang="sv-SE"/>
          </a:p>
        </p:txBody>
      </p:sp>
      <p:sp>
        <p:nvSpPr>
          <p:cNvPr id="3" name="Rectangle 2"/>
          <p:cNvSpPr>
            <a:spLocks noChangeArrowheads="1"/>
          </p:cNvSpPr>
          <p:nvPr/>
        </p:nvSpPr>
        <p:spPr bwMode="auto">
          <a:xfrm>
            <a:off x="1805940" y="1005839"/>
            <a:ext cx="223207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327932995"/>
              </p:ext>
            </p:extLst>
          </p:nvPr>
        </p:nvGraphicFramePr>
        <p:xfrm>
          <a:off x="1028700" y="582930"/>
          <a:ext cx="3494116" cy="2217420"/>
        </p:xfrm>
        <a:graphic>
          <a:graphicData uri="http://schemas.openxmlformats.org/presentationml/2006/ole">
            <mc:AlternateContent xmlns:mc="http://schemas.openxmlformats.org/markup-compatibility/2006">
              <mc:Choice xmlns:v="urn:schemas-microsoft-com:vml" Requires="v">
                <p:oleObj spid="_x0000_s33803" name="Equation" r:id="rId3" imgW="1485900" imgH="939800" progId="Equation.DSMT4">
                  <p:embed/>
                </p:oleObj>
              </mc:Choice>
              <mc:Fallback>
                <p:oleObj name="Equation" r:id="rId3" imgW="14859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582930"/>
                        <a:ext cx="3494116" cy="2217420"/>
                      </a:xfrm>
                      <a:prstGeom prst="rect">
                        <a:avLst/>
                      </a:prstGeom>
                      <a:noFill/>
                    </p:spPr>
                  </p:pic>
                </p:oleObj>
              </mc:Fallback>
            </mc:AlternateContent>
          </a:graphicData>
        </a:graphic>
      </p:graphicFrame>
      <p:sp>
        <p:nvSpPr>
          <p:cNvPr id="5" name="Rectangle 4"/>
          <p:cNvSpPr>
            <a:spLocks noChangeArrowheads="1"/>
          </p:cNvSpPr>
          <p:nvPr/>
        </p:nvSpPr>
        <p:spPr bwMode="auto">
          <a:xfrm>
            <a:off x="1165860" y="3623309"/>
            <a:ext cx="243440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7757712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48</a:t>
            </a:fld>
            <a:endParaRPr lang="sv-SE"/>
          </a:p>
        </p:txBody>
      </p:sp>
      <p:sp>
        <p:nvSpPr>
          <p:cNvPr id="3" name="Rectangle 2"/>
          <p:cNvSpPr>
            <a:spLocks noChangeArrowheads="1"/>
          </p:cNvSpPr>
          <p:nvPr/>
        </p:nvSpPr>
        <p:spPr bwMode="auto">
          <a:xfrm>
            <a:off x="1383029" y="4001769"/>
            <a:ext cx="185399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862974445"/>
              </p:ext>
            </p:extLst>
          </p:nvPr>
        </p:nvGraphicFramePr>
        <p:xfrm>
          <a:off x="1383028" y="3674991"/>
          <a:ext cx="7978141" cy="2681359"/>
        </p:xfrm>
        <a:graphic>
          <a:graphicData uri="http://schemas.openxmlformats.org/presentationml/2006/ole">
            <mc:AlternateContent xmlns:mc="http://schemas.openxmlformats.org/markup-compatibility/2006">
              <mc:Choice xmlns:v="urn:schemas-microsoft-com:vml" Requires="v">
                <p:oleObj spid="_x0000_s34831" name="Equation" r:id="rId3" imgW="3454400" imgH="1155700" progId="Equation.DSMT4">
                  <p:embed/>
                </p:oleObj>
              </mc:Choice>
              <mc:Fallback>
                <p:oleObj name="Equation" r:id="rId3" imgW="34544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028" y="3674991"/>
                        <a:ext cx="7978141" cy="2681359"/>
                      </a:xfrm>
                      <a:prstGeom prst="rect">
                        <a:avLst/>
                      </a:prstGeom>
                      <a:noFill/>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4198971806"/>
              </p:ext>
            </p:extLst>
          </p:nvPr>
        </p:nvGraphicFramePr>
        <p:xfrm>
          <a:off x="1383028" y="622155"/>
          <a:ext cx="7978141" cy="2659380"/>
        </p:xfrm>
        <a:graphic>
          <a:graphicData uri="http://schemas.openxmlformats.org/presentationml/2006/ole">
            <mc:AlternateContent xmlns:mc="http://schemas.openxmlformats.org/markup-compatibility/2006">
              <mc:Choice xmlns:v="urn:schemas-microsoft-com:vml" Requires="v">
                <p:oleObj spid="_x0000_s34832" name="Equation" r:id="rId5" imgW="3479760" imgH="1155600" progId="Equation.DSMT4">
                  <p:embed/>
                </p:oleObj>
              </mc:Choice>
              <mc:Fallback>
                <p:oleObj name="Equation" r:id="rId5" imgW="3479760" imgH="1155600" progId="Equation.DSMT4">
                  <p:embed/>
                  <p:pic>
                    <p:nvPicPr>
                      <p:cNvPr id="0" name=""/>
                      <p:cNvPicPr>
                        <a:picLocks noChangeAspect="1" noChangeArrowheads="1"/>
                      </p:cNvPicPr>
                      <p:nvPr/>
                    </p:nvPicPr>
                    <p:blipFill>
                      <a:blip r:embed="rId6"/>
                      <a:srcRect/>
                      <a:stretch>
                        <a:fillRect/>
                      </a:stretch>
                    </p:blipFill>
                    <p:spPr bwMode="auto">
                      <a:xfrm>
                        <a:off x="1383028" y="622155"/>
                        <a:ext cx="7978141" cy="2659380"/>
                      </a:xfrm>
                      <a:prstGeom prst="rect">
                        <a:avLst/>
                      </a:prstGeom>
                      <a:noFill/>
                    </p:spPr>
                  </p:pic>
                </p:oleObj>
              </mc:Fallback>
            </mc:AlternateContent>
          </a:graphicData>
        </a:graphic>
      </p:graphicFrame>
    </p:spTree>
    <p:extLst>
      <p:ext uri="{BB962C8B-B14F-4D97-AF65-F5344CB8AC3E}">
        <p14:creationId xmlns:p14="http://schemas.microsoft.com/office/powerpoint/2010/main" val="4140312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49</a:t>
            </a:fld>
            <a:endParaRPr lang="sv-SE"/>
          </a:p>
        </p:txBody>
      </p:sp>
      <p:sp>
        <p:nvSpPr>
          <p:cNvPr id="3" name="Rektangel 2"/>
          <p:cNvSpPr/>
          <p:nvPr/>
        </p:nvSpPr>
        <p:spPr>
          <a:xfrm>
            <a:off x="739140" y="754751"/>
            <a:ext cx="11182350" cy="487506"/>
          </a:xfrm>
          <a:prstGeom prst="rect">
            <a:avLst/>
          </a:prstGeom>
        </p:spPr>
        <p:txBody>
          <a:bodyPr wrap="square">
            <a:spAutoFit/>
          </a:bodyPr>
          <a:lstStyle/>
          <a:p>
            <a:pPr>
              <a:lnSpc>
                <a:spcPct val="107000"/>
              </a:lnSpc>
              <a:spcAft>
                <a:spcPts val="800"/>
              </a:spcAft>
            </a:pPr>
            <a:r>
              <a:rPr lang="sv-SE" sz="2400" b="1" u="sng" dirty="0">
                <a:latin typeface="Calibri" panose="020F0502020204030204" pitchFamily="34" charset="0"/>
                <a:ea typeface="Calibri" panose="020F0502020204030204" pitchFamily="34" charset="0"/>
                <a:cs typeface="Times New Roman" panose="02020603050405020304" pitchFamily="18" charset="0"/>
              </a:rPr>
              <a:t>Special </a:t>
            </a:r>
            <a:r>
              <a:rPr lang="sv-SE" sz="2400" b="1" u="sng" dirty="0" err="1">
                <a:latin typeface="Calibri" panose="020F0502020204030204" pitchFamily="34" charset="0"/>
                <a:ea typeface="Calibri" panose="020F0502020204030204" pitchFamily="34" charset="0"/>
                <a:cs typeface="Times New Roman" panose="02020603050405020304" pitchFamily="18" charset="0"/>
              </a:rPr>
              <a:t>assumptions</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of</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relevance</a:t>
            </a:r>
            <a:r>
              <a:rPr lang="sv-SE" sz="2400" b="1" u="sng" dirty="0">
                <a:latin typeface="Calibri" panose="020F0502020204030204" pitchFamily="34" charset="0"/>
                <a:ea typeface="Calibri" panose="020F0502020204030204" pitchFamily="34" charset="0"/>
                <a:cs typeface="Times New Roman" panose="02020603050405020304" pitchFamily="18" charset="0"/>
              </a:rPr>
              <a:t> to the </a:t>
            </a:r>
            <a:r>
              <a:rPr lang="sv-SE" sz="2400" b="1" u="sng" dirty="0" err="1">
                <a:latin typeface="Calibri" panose="020F0502020204030204" pitchFamily="34" charset="0"/>
                <a:ea typeface="Calibri" panose="020F0502020204030204" pitchFamily="34" charset="0"/>
                <a:cs typeface="Times New Roman" panose="02020603050405020304" pitchFamily="18" charset="0"/>
              </a:rPr>
              <a:t>two</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dimensional</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comparative</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statics</a:t>
            </a:r>
            <a:r>
              <a:rPr lang="sv-SE" sz="2400" b="1" u="sng" dirty="0">
                <a:latin typeface="Calibri" panose="020F0502020204030204" pitchFamily="34" charset="0"/>
                <a:ea typeface="Calibri" panose="020F0502020204030204" pitchFamily="34" charset="0"/>
                <a:cs typeface="Times New Roman" panose="02020603050405020304" pitchFamily="18" charset="0"/>
              </a:rPr>
              <a:t> </a:t>
            </a:r>
            <a:r>
              <a:rPr lang="sv-SE" sz="2400" b="1" u="sng" dirty="0" err="1">
                <a:latin typeface="Calibri" panose="020F0502020204030204" pitchFamily="34" charset="0"/>
                <a:ea typeface="Calibri" panose="020F0502020204030204" pitchFamily="34" charset="0"/>
                <a:cs typeface="Times New Roman" panose="02020603050405020304" pitchFamily="18" charset="0"/>
              </a:rPr>
              <a:t>analysis</a:t>
            </a:r>
            <a:r>
              <a:rPr lang="sv-SE" sz="2400" b="1" u="sng" dirty="0">
                <a:latin typeface="Calibri" panose="020F0502020204030204" pitchFamily="34" charset="0"/>
                <a:ea typeface="Calibri" panose="020F0502020204030204" pitchFamily="34" charset="0"/>
                <a:cs typeface="Times New Roman" panose="02020603050405020304" pitchFamily="18" charset="0"/>
              </a:rPr>
              <a:t>:</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739139" y="1828799"/>
            <a:ext cx="245483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676848062"/>
              </p:ext>
            </p:extLst>
          </p:nvPr>
        </p:nvGraphicFramePr>
        <p:xfrm>
          <a:off x="676275" y="1828800"/>
          <a:ext cx="1833563" cy="939800"/>
        </p:xfrm>
        <a:graphic>
          <a:graphicData uri="http://schemas.openxmlformats.org/presentationml/2006/ole">
            <mc:AlternateContent xmlns:mc="http://schemas.openxmlformats.org/markup-compatibility/2006">
              <mc:Choice xmlns:v="urn:schemas-microsoft-com:vml" Requires="v">
                <p:oleObj spid="_x0000_s35867" name="Equation" r:id="rId3" imgW="914400" imgH="457200" progId="Equation.DSMT4">
                  <p:embed/>
                </p:oleObj>
              </mc:Choice>
              <mc:Fallback>
                <p:oleObj name="Equation" r:id="rId3" imgW="914400" imgH="457200" progId="Equation.DSMT4">
                  <p:embed/>
                  <p:pic>
                    <p:nvPicPr>
                      <p:cNvPr id="0" name="Object 1"/>
                      <p:cNvPicPr>
                        <a:picLocks noChangeAspect="1" noChangeArrowheads="1"/>
                      </p:cNvPicPr>
                      <p:nvPr/>
                    </p:nvPicPr>
                    <p:blipFill>
                      <a:blip r:embed="rId4"/>
                      <a:srcRect/>
                      <a:stretch>
                        <a:fillRect/>
                      </a:stretch>
                    </p:blipFill>
                    <p:spPr bwMode="auto">
                      <a:xfrm>
                        <a:off x="676275" y="1828800"/>
                        <a:ext cx="1833563" cy="939800"/>
                      </a:xfrm>
                      <a:prstGeom prst="rect">
                        <a:avLst/>
                      </a:prstGeom>
                      <a:noFill/>
                    </p:spPr>
                  </p:pic>
                </p:oleObj>
              </mc:Fallback>
            </mc:AlternateContent>
          </a:graphicData>
        </a:graphic>
      </p:graphicFrame>
      <p:sp>
        <p:nvSpPr>
          <p:cNvPr id="6" name="Rectangle 4"/>
          <p:cNvSpPr>
            <a:spLocks noChangeArrowheads="1"/>
          </p:cNvSpPr>
          <p:nvPr/>
        </p:nvSpPr>
        <p:spPr bwMode="auto">
          <a:xfrm>
            <a:off x="2640329" y="2013854"/>
            <a:ext cx="365063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908115517"/>
              </p:ext>
            </p:extLst>
          </p:nvPr>
        </p:nvGraphicFramePr>
        <p:xfrm>
          <a:off x="2640329" y="2036713"/>
          <a:ext cx="1171255" cy="447206"/>
        </p:xfrm>
        <a:graphic>
          <a:graphicData uri="http://schemas.openxmlformats.org/presentationml/2006/ole">
            <mc:AlternateContent xmlns:mc="http://schemas.openxmlformats.org/markup-compatibility/2006">
              <mc:Choice xmlns:v="urn:schemas-microsoft-com:vml" Requires="v">
                <p:oleObj spid="_x0000_s35868" name="Equation" r:id="rId5" imgW="520474" imgH="203112" progId="Equation.DSMT4">
                  <p:embed/>
                </p:oleObj>
              </mc:Choice>
              <mc:Fallback>
                <p:oleObj name="Equation" r:id="rId5" imgW="520474"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329" y="2036713"/>
                        <a:ext cx="1171255" cy="447206"/>
                      </a:xfrm>
                      <a:prstGeom prst="rect">
                        <a:avLst/>
                      </a:prstGeom>
                      <a:noFill/>
                    </p:spPr>
                  </p:pic>
                </p:oleObj>
              </mc:Fallback>
            </mc:AlternateContent>
          </a:graphicData>
        </a:graphic>
      </p:graphicFrame>
      <p:sp>
        <p:nvSpPr>
          <p:cNvPr id="8" name="Rektangel 7"/>
          <p:cNvSpPr/>
          <p:nvPr/>
        </p:nvSpPr>
        <p:spPr>
          <a:xfrm>
            <a:off x="3942075" y="1999395"/>
            <a:ext cx="5689186" cy="461665"/>
          </a:xfrm>
          <a:prstGeom prst="rect">
            <a:avLst/>
          </a:prstGeom>
        </p:spPr>
        <p:txBody>
          <a:bodyPr wrap="none">
            <a:spAutoFit/>
          </a:bodyPr>
          <a:lstStyle/>
          <a:p>
            <a:r>
              <a:rPr lang="sv-SE" sz="2400" b="1" dirty="0">
                <a:latin typeface="Calibri" panose="020F0502020204030204" pitchFamily="34" charset="0"/>
                <a:ea typeface="Calibri" panose="020F0502020204030204" pitchFamily="34" charset="0"/>
                <a:cs typeface="Times New Roman" panose="02020603050405020304" pitchFamily="18" charset="0"/>
              </a:rPr>
              <a:t>is </a:t>
            </a:r>
            <a:r>
              <a:rPr lang="sv-SE" sz="2400" b="1" dirty="0" err="1">
                <a:latin typeface="Calibri" panose="020F0502020204030204" pitchFamily="34" charset="0"/>
                <a:ea typeface="Calibri" panose="020F0502020204030204" pitchFamily="34" charset="0"/>
                <a:cs typeface="Times New Roman" panose="02020603050405020304" pitchFamily="18" charset="0"/>
              </a:rPr>
              <a:t>very</a:t>
            </a:r>
            <a:r>
              <a:rPr lang="sv-SE" sz="2400" b="1" dirty="0">
                <a:latin typeface="Calibri" panose="020F0502020204030204" pitchFamily="34" charset="0"/>
                <a:ea typeface="Calibri" panose="020F0502020204030204" pitchFamily="34" charset="0"/>
                <a:cs typeface="Times New Roman" panose="02020603050405020304" pitchFamily="18" charset="0"/>
              </a:rPr>
              <a:t> small. </a:t>
            </a:r>
            <a:r>
              <a:rPr lang="sv-SE" sz="2400" b="1" dirty="0" err="1">
                <a:latin typeface="Calibri" panose="020F0502020204030204" pitchFamily="34" charset="0"/>
                <a:ea typeface="Calibri" panose="020F0502020204030204" pitchFamily="34" charset="0"/>
                <a:cs typeface="Times New Roman" panose="02020603050405020304" pitchFamily="18" charset="0"/>
              </a:rPr>
              <a:t>We</a:t>
            </a:r>
            <a:r>
              <a:rPr lang="sv-SE" sz="2400" b="1" dirty="0">
                <a:latin typeface="Calibri" panose="020F0502020204030204" pitchFamily="34" charset="0"/>
                <a:ea typeface="Calibri" panose="020F0502020204030204" pitchFamily="34" charset="0"/>
                <a:cs typeface="Times New Roman" panose="02020603050405020304" pitchFamily="18" charset="0"/>
              </a:rPr>
              <a:t> </a:t>
            </a:r>
            <a:r>
              <a:rPr lang="sv-SE" sz="2400" b="1" dirty="0" err="1">
                <a:latin typeface="Calibri" panose="020F0502020204030204" pitchFamily="34" charset="0"/>
                <a:ea typeface="Calibri" panose="020F0502020204030204" pitchFamily="34" charset="0"/>
                <a:cs typeface="Times New Roman" panose="02020603050405020304" pitchFamily="18" charset="0"/>
              </a:rPr>
              <a:t>have</a:t>
            </a:r>
            <a:r>
              <a:rPr lang="sv-SE" sz="2400" b="1" dirty="0">
                <a:latin typeface="Calibri" panose="020F0502020204030204" pitchFamily="34" charset="0"/>
                <a:ea typeface="Calibri" panose="020F0502020204030204" pitchFamily="34" charset="0"/>
                <a:cs typeface="Times New Roman" panose="02020603050405020304" pitchFamily="18" charset="0"/>
              </a:rPr>
              <a:t> a </a:t>
            </a:r>
            <a:r>
              <a:rPr lang="sv-SE" sz="2400" b="1" dirty="0" err="1">
                <a:latin typeface="Calibri" panose="020F0502020204030204" pitchFamily="34" charset="0"/>
                <a:ea typeface="Calibri" panose="020F0502020204030204" pitchFamily="34" charset="0"/>
                <a:cs typeface="Times New Roman" panose="02020603050405020304" pitchFamily="18" charset="0"/>
              </a:rPr>
              <a:t>unique</a:t>
            </a:r>
            <a:r>
              <a:rPr lang="sv-SE" sz="2400" b="1" dirty="0">
                <a:latin typeface="Calibri" panose="020F0502020204030204" pitchFamily="34" charset="0"/>
                <a:ea typeface="Calibri" panose="020F0502020204030204" pitchFamily="34" charset="0"/>
                <a:cs typeface="Times New Roman" panose="02020603050405020304" pitchFamily="18" charset="0"/>
              </a:rPr>
              <a:t> maximum. </a:t>
            </a:r>
            <a:endParaRPr lang="sv-SE" sz="2400" b="1" dirty="0"/>
          </a:p>
        </p:txBody>
      </p:sp>
      <p:sp>
        <p:nvSpPr>
          <p:cNvPr id="9" name="Rectangle 6"/>
          <p:cNvSpPr>
            <a:spLocks noChangeArrowheads="1"/>
          </p:cNvSpPr>
          <p:nvPr/>
        </p:nvSpPr>
        <p:spPr bwMode="auto">
          <a:xfrm>
            <a:off x="9509759" y="1874517"/>
            <a:ext cx="244900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4109483456"/>
              </p:ext>
            </p:extLst>
          </p:nvPr>
        </p:nvGraphicFramePr>
        <p:xfrm>
          <a:off x="9509759" y="1874518"/>
          <a:ext cx="1048485" cy="615415"/>
        </p:xfrm>
        <a:graphic>
          <a:graphicData uri="http://schemas.openxmlformats.org/presentationml/2006/ole">
            <mc:AlternateContent xmlns:mc="http://schemas.openxmlformats.org/markup-compatibility/2006">
              <mc:Choice xmlns:v="urn:schemas-microsoft-com:vml" Requires="v">
                <p:oleObj spid="_x0000_s35869" name="Equation" r:id="rId7" imgW="444114" imgH="253780" progId="Equation.DSMT4">
                  <p:embed/>
                </p:oleObj>
              </mc:Choice>
              <mc:Fallback>
                <p:oleObj name="Equation" r:id="rId7" imgW="444114" imgH="2537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759" y="1874518"/>
                        <a:ext cx="1048485" cy="615415"/>
                      </a:xfrm>
                      <a:prstGeom prst="rect">
                        <a:avLst/>
                      </a:prstGeom>
                      <a:noFill/>
                    </p:spPr>
                  </p:pic>
                </p:oleObj>
              </mc:Fallback>
            </mc:AlternateContent>
          </a:graphicData>
        </a:graphic>
      </p:graphicFrame>
      <p:sp>
        <p:nvSpPr>
          <p:cNvPr id="11" name="Rektangel 10"/>
          <p:cNvSpPr/>
          <p:nvPr/>
        </p:nvSpPr>
        <p:spPr>
          <a:xfrm>
            <a:off x="516535" y="3167367"/>
            <a:ext cx="2572820" cy="487506"/>
          </a:xfrm>
          <a:prstGeom prst="rect">
            <a:avLst/>
          </a:prstGeom>
        </p:spPr>
        <p:txBody>
          <a:bodyPr wrap="none">
            <a:spAutoFit/>
          </a:bodyPr>
          <a:lstStyle/>
          <a:p>
            <a:pPr>
              <a:lnSpc>
                <a:spcPct val="107000"/>
              </a:lnSpc>
              <a:spcAft>
                <a:spcPts val="800"/>
              </a:spcAft>
            </a:pPr>
            <a:r>
              <a:rPr lang="sv-SE" sz="2400" b="1" i="1" dirty="0">
                <a:latin typeface="Calibri" panose="020F0502020204030204" pitchFamily="34" charset="0"/>
                <a:ea typeface="Calibri" panose="020F0502020204030204" pitchFamily="34" charset="0"/>
                <a:cs typeface="Times New Roman" panose="02020603050405020304" pitchFamily="18" charset="0"/>
              </a:rPr>
              <a:t>As a </a:t>
            </a:r>
            <a:r>
              <a:rPr lang="sv-SE" sz="2400" b="1" i="1" dirty="0" err="1">
                <a:latin typeface="Calibri" panose="020F0502020204030204" pitchFamily="34" charset="0"/>
                <a:ea typeface="Calibri" panose="020F0502020204030204" pitchFamily="34" charset="0"/>
                <a:cs typeface="Times New Roman" panose="02020603050405020304" pitchFamily="18" charset="0"/>
              </a:rPr>
              <a:t>consequence</a:t>
            </a:r>
            <a:r>
              <a:rPr lang="sv-SE" sz="2400" b="1" i="1" dirty="0">
                <a:latin typeface="Calibri" panose="020F0502020204030204" pitchFamily="34" charset="0"/>
                <a:ea typeface="Calibri" panose="020F0502020204030204" pitchFamily="34" charset="0"/>
                <a:cs typeface="Times New Roman" panose="02020603050405020304" pitchFamily="18" charset="0"/>
              </a:rPr>
              <a:t>, </a:t>
            </a:r>
            <a:endParaRPr lang="sv-SE"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8"/>
          <p:cNvSpPr>
            <a:spLocks noChangeArrowheads="1"/>
          </p:cNvSpPr>
          <p:nvPr/>
        </p:nvSpPr>
        <p:spPr bwMode="auto">
          <a:xfrm>
            <a:off x="822959" y="3951855"/>
            <a:ext cx="21896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61639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a:t>
            </a:fld>
            <a:endParaRPr lang="sv-SE"/>
          </a:p>
        </p:txBody>
      </p:sp>
      <p:sp>
        <p:nvSpPr>
          <p:cNvPr id="3" name="Rektangel 2"/>
          <p:cNvSpPr/>
          <p:nvPr/>
        </p:nvSpPr>
        <p:spPr>
          <a:xfrm>
            <a:off x="857250" y="982980"/>
            <a:ext cx="9921240" cy="4887300"/>
          </a:xfrm>
          <a:prstGeom prst="rect">
            <a:avLst/>
          </a:prstGeom>
        </p:spPr>
        <p:txBody>
          <a:bodyPr wrap="square">
            <a:spAutoFit/>
          </a:bodyPr>
          <a:lstStyle/>
          <a:p>
            <a:pPr lvl="0">
              <a:lnSpc>
                <a:spcPct val="107000"/>
              </a:lnSpc>
              <a:spcAft>
                <a:spcPts val="800"/>
              </a:spcAft>
            </a:pP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[7]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The multi species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prices</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adaptive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sz="28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www.Lohmander.com/PL_SAMS_9_1992.pdf</a:t>
            </a:r>
            <a:endParaRPr lang="sv-SE" sz="28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[8]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two</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stage</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value</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options and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growth</a:t>
            </a:r>
            <a: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parameters, SYSTEMS ANALYSIS - MODELLING -SIMULATION, Vol. 11, 287-302, 1993 </a:t>
            </a:r>
            <a:br>
              <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http://www.Lohmander.com/PL_SAMS_11_1993.pdf</a:t>
            </a:r>
            <a:endParaRPr lang="sv-SE"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097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50</a:t>
            </a:fld>
            <a:endParaRPr lang="sv-SE"/>
          </a:p>
        </p:txBody>
      </p:sp>
      <p:sp>
        <p:nvSpPr>
          <p:cNvPr id="3" name="Rectangle 2"/>
          <p:cNvSpPr>
            <a:spLocks noChangeArrowheads="1"/>
          </p:cNvSpPr>
          <p:nvPr/>
        </p:nvSpPr>
        <p:spPr bwMode="auto">
          <a:xfrm>
            <a:off x="765809" y="1074419"/>
            <a:ext cx="180609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659171570"/>
              </p:ext>
            </p:extLst>
          </p:nvPr>
        </p:nvGraphicFramePr>
        <p:xfrm>
          <a:off x="596544" y="3640327"/>
          <a:ext cx="9684179" cy="2716023"/>
        </p:xfrm>
        <a:graphic>
          <a:graphicData uri="http://schemas.openxmlformats.org/presentationml/2006/ole">
            <mc:AlternateContent xmlns:mc="http://schemas.openxmlformats.org/markup-compatibility/2006">
              <mc:Choice xmlns:v="urn:schemas-microsoft-com:vml" Requires="v">
                <p:oleObj spid="_x0000_s36879" name="Equation" r:id="rId3" imgW="4140200" imgH="1155700" progId="Equation.DSMT4">
                  <p:embed/>
                </p:oleObj>
              </mc:Choice>
              <mc:Fallback>
                <p:oleObj name="Equation" r:id="rId3" imgW="41402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44" y="3640327"/>
                        <a:ext cx="9684179" cy="2716023"/>
                      </a:xfrm>
                      <a:prstGeom prst="rect">
                        <a:avLst/>
                      </a:prstGeom>
                      <a:noFill/>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153685896"/>
              </p:ext>
            </p:extLst>
          </p:nvPr>
        </p:nvGraphicFramePr>
        <p:xfrm>
          <a:off x="596544" y="569620"/>
          <a:ext cx="9684179" cy="2666975"/>
        </p:xfrm>
        <a:graphic>
          <a:graphicData uri="http://schemas.openxmlformats.org/presentationml/2006/ole">
            <mc:AlternateContent xmlns:mc="http://schemas.openxmlformats.org/markup-compatibility/2006">
              <mc:Choice xmlns:v="urn:schemas-microsoft-com:vml" Requires="v">
                <p:oleObj spid="_x0000_s36880" name="Equation" r:id="rId5" imgW="4216400" imgH="1155700" progId="Equation.DSMT4">
                  <p:embed/>
                </p:oleObj>
              </mc:Choice>
              <mc:Fallback>
                <p:oleObj name="Equation" r:id="rId5" imgW="4216400" imgH="1155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44" y="569620"/>
                        <a:ext cx="9684179" cy="2666975"/>
                      </a:xfrm>
                      <a:prstGeom prst="rect">
                        <a:avLst/>
                      </a:prstGeom>
                      <a:noFill/>
                    </p:spPr>
                  </p:pic>
                </p:oleObj>
              </mc:Fallback>
            </mc:AlternateContent>
          </a:graphicData>
        </a:graphic>
      </p:graphicFrame>
    </p:spTree>
    <p:extLst>
      <p:ext uri="{BB962C8B-B14F-4D97-AF65-F5344CB8AC3E}">
        <p14:creationId xmlns:p14="http://schemas.microsoft.com/office/powerpoint/2010/main" val="3782075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51</a:t>
            </a:fld>
            <a:endParaRPr lang="sv-SE"/>
          </a:p>
        </p:txBody>
      </p:sp>
      <p:sp>
        <p:nvSpPr>
          <p:cNvPr id="3" name="Rectangle 2"/>
          <p:cNvSpPr>
            <a:spLocks noChangeArrowheads="1"/>
          </p:cNvSpPr>
          <p:nvPr/>
        </p:nvSpPr>
        <p:spPr bwMode="auto">
          <a:xfrm>
            <a:off x="2286000" y="2183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1384645507"/>
              </p:ext>
            </p:extLst>
          </p:nvPr>
        </p:nvGraphicFramePr>
        <p:xfrm>
          <a:off x="2021093" y="1371600"/>
          <a:ext cx="4502411" cy="1297305"/>
        </p:xfrm>
        <a:graphic>
          <a:graphicData uri="http://schemas.openxmlformats.org/presentationml/2006/ole">
            <mc:AlternateContent xmlns:mc="http://schemas.openxmlformats.org/markup-compatibility/2006">
              <mc:Choice xmlns:v="urn:schemas-microsoft-com:vml" Requires="v">
                <p:oleObj spid="_x0000_s37905" name="Equation" r:id="rId3" imgW="1688367" imgH="482391" progId="Equation.DSMT4">
                  <p:embed/>
                </p:oleObj>
              </mc:Choice>
              <mc:Fallback>
                <p:oleObj name="Equation" r:id="rId3" imgW="1688367" imgH="48239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093" y="1371600"/>
                        <a:ext cx="4502411" cy="1297305"/>
                      </a:xfrm>
                      <a:prstGeom prst="rect">
                        <a:avLst/>
                      </a:prstGeom>
                      <a:noFill/>
                    </p:spPr>
                  </p:pic>
                </p:oleObj>
              </mc:Fallback>
            </mc:AlternateContent>
          </a:graphicData>
        </a:graphic>
      </p:graphicFrame>
      <p:sp>
        <p:nvSpPr>
          <p:cNvPr id="5" name="Rectangle 4"/>
          <p:cNvSpPr>
            <a:spLocks noChangeArrowheads="1"/>
          </p:cNvSpPr>
          <p:nvPr/>
        </p:nvSpPr>
        <p:spPr bwMode="auto">
          <a:xfrm>
            <a:off x="2400300" y="41376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461406349"/>
              </p:ext>
            </p:extLst>
          </p:nvPr>
        </p:nvGraphicFramePr>
        <p:xfrm>
          <a:off x="2021092" y="3246120"/>
          <a:ext cx="4502411" cy="1391654"/>
        </p:xfrm>
        <a:graphic>
          <a:graphicData uri="http://schemas.openxmlformats.org/presentationml/2006/ole">
            <mc:AlternateContent xmlns:mc="http://schemas.openxmlformats.org/markup-compatibility/2006">
              <mc:Choice xmlns:v="urn:schemas-microsoft-com:vml" Requires="v">
                <p:oleObj spid="_x0000_s37906" name="Equation" r:id="rId5" imgW="1574800" imgH="482600" progId="Equation.DSMT4">
                  <p:embed/>
                </p:oleObj>
              </mc:Choice>
              <mc:Fallback>
                <p:oleObj name="Equation" r:id="rId5" imgW="1574800" imgH="482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1092" y="3246120"/>
                        <a:ext cx="4502411" cy="1391654"/>
                      </a:xfrm>
                      <a:prstGeom prst="rect">
                        <a:avLst/>
                      </a:prstGeom>
                      <a:noFill/>
                    </p:spPr>
                  </p:pic>
                </p:oleObj>
              </mc:Fallback>
            </mc:AlternateContent>
          </a:graphicData>
        </a:graphic>
      </p:graphicFrame>
    </p:spTree>
    <p:extLst>
      <p:ext uri="{BB962C8B-B14F-4D97-AF65-F5344CB8AC3E}">
        <p14:creationId xmlns:p14="http://schemas.microsoft.com/office/powerpoint/2010/main" val="30707875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52</a:t>
            </a:fld>
            <a:endParaRPr lang="sv-SE"/>
          </a:p>
        </p:txBody>
      </p:sp>
      <p:pic>
        <p:nvPicPr>
          <p:cNvPr id="3" name="Bildobjekt 2"/>
          <p:cNvPicPr>
            <a:picLocks noChangeAspect="1"/>
          </p:cNvPicPr>
          <p:nvPr/>
        </p:nvPicPr>
        <p:blipFill>
          <a:blip r:embed="rId2"/>
          <a:stretch>
            <a:fillRect/>
          </a:stretch>
        </p:blipFill>
        <p:spPr>
          <a:xfrm>
            <a:off x="289436" y="720090"/>
            <a:ext cx="11270126" cy="5257800"/>
          </a:xfrm>
          <a:prstGeom prst="rect">
            <a:avLst/>
          </a:prstGeom>
        </p:spPr>
      </p:pic>
    </p:spTree>
    <p:extLst>
      <p:ext uri="{BB962C8B-B14F-4D97-AF65-F5344CB8AC3E}">
        <p14:creationId xmlns:p14="http://schemas.microsoft.com/office/powerpoint/2010/main" val="1334712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6685" y="348743"/>
            <a:ext cx="10746377" cy="6001643"/>
          </a:xfrm>
          <a:prstGeom prst="rect">
            <a:avLst/>
          </a:prstGeom>
        </p:spPr>
        <p:txBody>
          <a:bodyPr wrap="square">
            <a:spAutoFit/>
          </a:bodyPr>
          <a:lstStyle/>
          <a:p>
            <a:pPr>
              <a:spcAft>
                <a:spcPts val="0"/>
              </a:spcAft>
            </a:pPr>
            <a:r>
              <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Workshop </a:t>
            </a:r>
            <a:r>
              <a:rPr lang="sv-SE" sz="2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References</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The </a:t>
            </a:r>
            <a:r>
              <a:rPr lang="sv-SE" dirty="0" err="1">
                <a:latin typeface="Calibri" panose="020F0502020204030204" pitchFamily="34" charset="0"/>
                <a:ea typeface="Calibri" panose="020F0502020204030204" pitchFamily="34" charset="0"/>
                <a:cs typeface="Times New Roman" panose="02020603050405020304" pitchFamily="18" charset="0"/>
              </a:rPr>
              <a:t>following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literature</a:t>
            </a:r>
            <a:r>
              <a:rPr lang="sv-SE" dirty="0">
                <a:latin typeface="Calibri" panose="020F0502020204030204" pitchFamily="34" charset="0"/>
                <a:ea typeface="Calibri" panose="020F0502020204030204" pitchFamily="34" charset="0"/>
                <a:cs typeface="Times New Roman" panose="02020603050405020304" pitchFamily="18" charset="0"/>
              </a:rPr>
              <a:t> and presentations </a:t>
            </a:r>
            <a:r>
              <a:rPr lang="sv-SE" dirty="0" err="1">
                <a:latin typeface="Calibri" panose="020F0502020204030204" pitchFamily="34" charset="0"/>
                <a:ea typeface="Calibri" panose="020F0502020204030204" pitchFamily="34" charset="0"/>
                <a:cs typeface="Times New Roman" panose="02020603050405020304" pitchFamily="18" charset="0"/>
              </a:rPr>
              <a:t>will</a:t>
            </a:r>
            <a:r>
              <a:rPr lang="sv-SE" dirty="0">
                <a:latin typeface="Calibri" panose="020F0502020204030204" pitchFamily="34" charset="0"/>
                <a:ea typeface="Calibri" panose="020F0502020204030204" pitchFamily="34" charset="0"/>
                <a:cs typeface="Times New Roman" panose="02020603050405020304" pitchFamily="18" charset="0"/>
              </a:rPr>
              <a:t> be </a:t>
            </a:r>
            <a:r>
              <a:rPr lang="sv-SE" dirty="0" err="1">
                <a:latin typeface="Calibri" panose="020F0502020204030204" pitchFamily="34" charset="0"/>
                <a:ea typeface="Calibri" panose="020F0502020204030204" pitchFamily="34" charset="0"/>
                <a:cs typeface="Times New Roman" panose="02020603050405020304" pitchFamily="18" charset="0"/>
              </a:rPr>
              <a:t>used</a:t>
            </a:r>
            <a:r>
              <a:rPr lang="sv-SE" dirty="0">
                <a:latin typeface="Calibri" panose="020F0502020204030204" pitchFamily="34" charset="0"/>
                <a:ea typeface="Calibri" panose="020F0502020204030204" pitchFamily="34" charset="0"/>
                <a:cs typeface="Times New Roman" panose="02020603050405020304" pitchFamily="18" charset="0"/>
              </a:rPr>
              <a:t> as </a:t>
            </a:r>
            <a:r>
              <a:rPr lang="sv-SE" dirty="0" err="1">
                <a:latin typeface="Calibri" panose="020F0502020204030204" pitchFamily="34" charset="0"/>
                <a:ea typeface="Calibri" panose="020F0502020204030204" pitchFamily="34" charset="0"/>
                <a:cs typeface="Times New Roman" panose="02020603050405020304" pitchFamily="18" charset="0"/>
              </a:rPr>
              <a:t>background</a:t>
            </a:r>
            <a:r>
              <a:rPr lang="sv-SE" dirty="0">
                <a:latin typeface="Calibri" panose="020F0502020204030204" pitchFamily="34" charset="0"/>
                <a:ea typeface="Calibri" panose="020F0502020204030204" pitchFamily="34" charset="0"/>
                <a:cs typeface="Times New Roman" panose="02020603050405020304" pitchFamily="18" charset="0"/>
              </a:rPr>
              <a:t> to the workshop sessions. In the </a:t>
            </a:r>
            <a:r>
              <a:rPr lang="sv-SE" dirty="0" err="1">
                <a:latin typeface="Calibri" panose="020F0502020204030204" pitchFamily="34" charset="0"/>
                <a:ea typeface="Calibri" panose="020F0502020204030204" pitchFamily="34" charset="0"/>
                <a:cs typeface="Times New Roman" panose="02020603050405020304" pitchFamily="18" charset="0"/>
              </a:rPr>
              <a:t>schedule</a:t>
            </a:r>
            <a:r>
              <a:rPr lang="sv-SE" dirty="0">
                <a:latin typeface="Calibri" panose="020F0502020204030204" pitchFamily="34" charset="0"/>
                <a:ea typeface="Calibri" panose="020F0502020204030204" pitchFamily="34" charset="0"/>
                <a:cs typeface="Times New Roman" panose="02020603050405020304" pitchFamily="18" charset="0"/>
              </a:rPr>
              <a:t>, the </a:t>
            </a:r>
            <a:r>
              <a:rPr lang="sv-SE" dirty="0" err="1">
                <a:latin typeface="Calibri" panose="020F0502020204030204" pitchFamily="34" charset="0"/>
                <a:ea typeface="Calibri" panose="020F0502020204030204" pitchFamily="34" charset="0"/>
                <a:cs typeface="Times New Roman" panose="02020603050405020304" pitchFamily="18" charset="0"/>
              </a:rPr>
              <a:t>references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relevance</a:t>
            </a:r>
            <a:r>
              <a:rPr lang="sv-SE" dirty="0">
                <a:latin typeface="Calibri" panose="020F0502020204030204" pitchFamily="34" charset="0"/>
                <a:ea typeface="Calibri" panose="020F0502020204030204" pitchFamily="34" charset="0"/>
                <a:cs typeface="Times New Roman" panose="02020603050405020304" pitchFamily="18" charset="0"/>
              </a:rPr>
              <a:t> to </a:t>
            </a:r>
            <a:r>
              <a:rPr lang="sv-SE" dirty="0" err="1">
                <a:latin typeface="Calibri" panose="020F0502020204030204" pitchFamily="34" charset="0"/>
                <a:ea typeface="Calibri" panose="020F0502020204030204" pitchFamily="34" charset="0"/>
                <a:cs typeface="Times New Roman" panose="02020603050405020304" pitchFamily="18" charset="0"/>
              </a:rPr>
              <a:t>each</a:t>
            </a:r>
            <a:r>
              <a:rPr lang="sv-SE" dirty="0">
                <a:latin typeface="Calibri" panose="020F0502020204030204" pitchFamily="34" charset="0"/>
                <a:ea typeface="Calibri" panose="020F0502020204030204" pitchFamily="34" charset="0"/>
                <a:cs typeface="Times New Roman" panose="02020603050405020304" pitchFamily="18" charset="0"/>
              </a:rPr>
              <a:t> session </a:t>
            </a:r>
            <a:r>
              <a:rPr lang="sv-SE" dirty="0" err="1">
                <a:latin typeface="Calibri" panose="020F0502020204030204" pitchFamily="34" charset="0"/>
                <a:ea typeface="Calibri" panose="020F0502020204030204" pitchFamily="34" charset="0"/>
                <a:cs typeface="Times New Roman" panose="02020603050405020304" pitchFamily="18" charset="0"/>
              </a:rPr>
              <a:t>are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printed</a:t>
            </a:r>
            <a:r>
              <a:rPr lang="sv-SE" dirty="0">
                <a:latin typeface="Calibri" panose="020F0502020204030204" pitchFamily="34"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i="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1986 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http://www.iiasa.ac.at/Admin/PUB/Documents/WP-87-049.pdf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http://www.lohmander.com/WP-87-049.pdf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http://www.Lohmander.com/PL_SAMS_5_2_1988.pdf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http://www.Lohmander.com/PL_SAMS_5_4_1988.pdf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53</a:t>
            </a:fld>
            <a:endParaRPr lang="sv-SE"/>
          </a:p>
        </p:txBody>
      </p:sp>
    </p:spTree>
    <p:extLst>
      <p:ext uri="{BB962C8B-B14F-4D97-AF65-F5344CB8AC3E}">
        <p14:creationId xmlns:p14="http://schemas.microsoft.com/office/powerpoint/2010/main" val="1212571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2811" y="1140426"/>
            <a:ext cx="10911840" cy="4822730"/>
          </a:xfrm>
          <a:prstGeom prst="rect">
            <a:avLst/>
          </a:prstGeom>
        </p:spPr>
        <p:txBody>
          <a:bodyPr wrap="square">
            <a:spAutoFit/>
          </a:bodyPr>
          <a:lstStyle/>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Forest </a:t>
            </a:r>
            <a:r>
              <a:rPr lang="sv-SE" dirty="0" err="1">
                <a:latin typeface="Calibri" panose="020F0502020204030204" pitchFamily="34" charset="0"/>
                <a:ea typeface="Calibri" panose="020F0502020204030204" pitchFamily="34" charset="0"/>
                <a:cs typeface="Times New Roman" panose="02020603050405020304" pitchFamily="18" charset="0"/>
              </a:rPr>
              <a:t>Economics</a:t>
            </a:r>
            <a:r>
              <a:rPr lang="sv-SE" dirty="0">
                <a:latin typeface="Calibri" panose="020F0502020204030204" pitchFamily="34" charset="0"/>
                <a:ea typeface="Calibri" panose="020F0502020204030204" pitchFamily="34" charset="0"/>
                <a:cs typeface="Times New Roman" panose="02020603050405020304" pitchFamily="18" charset="0"/>
              </a:rPr>
              <a:t>, No. 144,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latin typeface="Calibri" panose="020F0502020204030204" pitchFamily="34" charset="0"/>
                <a:ea typeface="Calibri" panose="020F0502020204030204" pitchFamily="34" charset="0"/>
                <a:cs typeface="Times New Roman" panose="02020603050405020304" pitchFamily="18" charset="0"/>
              </a:rPr>
              <a:t>Silvicultural</a:t>
            </a:r>
            <a:r>
              <a:rPr lang="sv-SE" dirty="0">
                <a:latin typeface="Calibri" panose="020F0502020204030204" pitchFamily="34" charset="0"/>
                <a:ea typeface="Calibri" panose="020F0502020204030204" pitchFamily="34" charset="0"/>
                <a:cs typeface="Times New Roman" panose="02020603050405020304" pitchFamily="18" charset="0"/>
              </a:rPr>
              <a:t> Alternatives,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an </a:t>
            </a:r>
            <a:r>
              <a:rPr lang="sv-SE" dirty="0" err="1">
                <a:latin typeface="Calibri" panose="020F0502020204030204" pitchFamily="34" charset="0"/>
                <a:ea typeface="Calibri" panose="020F0502020204030204" pitchFamily="34" charset="0"/>
                <a:cs typeface="Times New Roman" panose="02020603050405020304" pitchFamily="18" charset="0"/>
              </a:rPr>
              <a:t>internordic</a:t>
            </a:r>
            <a:r>
              <a:rPr lang="sv-SE" dirty="0">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Silviculture</a:t>
            </a:r>
            <a:r>
              <a:rPr lang="sv-SE" dirty="0">
                <a:latin typeface="Calibri" panose="020F0502020204030204" pitchFamily="34" charset="0"/>
                <a:ea typeface="Calibri" panose="020F0502020204030204" pitchFamily="34" charset="0"/>
                <a:cs typeface="Times New Roman" panose="02020603050405020304" pitchFamily="18" charset="0"/>
              </a:rPr>
              <a:t>, No. 35, 198-214,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[7]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latin typeface="Calibri" panose="020F0502020204030204" pitchFamily="34" charset="0"/>
                <a:ea typeface="Calibri" panose="020F0502020204030204" pitchFamily="34" charset="0"/>
                <a:cs typeface="Times New Roman" panose="02020603050405020304" pitchFamily="18" charset="0"/>
              </a:rPr>
              <a:t>forest</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stand</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prices</a:t>
            </a:r>
            <a:r>
              <a:rPr lang="sv-SE" sz="1600" b="1" dirty="0">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http://www.Lohmander.com/PL_SAMS_9_1992.pdf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[8]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err="1">
                <a:latin typeface="Calibri" panose="020F0502020204030204" pitchFamily="34" charset="0"/>
                <a:ea typeface="Calibri" panose="020F0502020204030204" pitchFamily="34" charset="0"/>
                <a:cs typeface="Times New Roman" panose="02020603050405020304" pitchFamily="18" charset="0"/>
              </a:rPr>
              <a:t>Economic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two</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stage</a:t>
            </a:r>
            <a:r>
              <a:rPr lang="sv-SE" sz="1600" b="1" dirty="0">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latin typeface="Calibri" panose="020F0502020204030204" pitchFamily="34" charset="0"/>
                <a:ea typeface="Calibri" panose="020F0502020204030204" pitchFamily="34" charset="0"/>
                <a:cs typeface="Times New Roman" panose="02020603050405020304" pitchFamily="18" charset="0"/>
              </a:rPr>
              <a:t>value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of</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b="1" dirty="0">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growth</a:t>
            </a:r>
            <a:r>
              <a:rPr lang="sv-SE" sz="1600" b="1" dirty="0">
                <a:latin typeface="Calibri" panose="020F0502020204030204" pitchFamily="34" charset="0"/>
                <a:ea typeface="Calibri" panose="020F0502020204030204" pitchFamily="34" charset="0"/>
                <a:cs typeface="Times New Roman" panose="02020603050405020304" pitchFamily="18" charset="0"/>
              </a:rPr>
              <a:t> parameters</a:t>
            </a:r>
            <a:r>
              <a:rPr lang="sv-SE" sz="1600" dirty="0" smtClean="0">
                <a:latin typeface="Calibri" panose="020F0502020204030204" pitchFamily="34" charset="0"/>
                <a:ea typeface="Calibri" panose="020F0502020204030204" pitchFamily="34" charset="0"/>
                <a:cs typeface="Times New Roman" panose="02020603050405020304" pitchFamily="18" charset="0"/>
              </a:rPr>
              <a:t>, SYSTEMS </a:t>
            </a:r>
            <a:r>
              <a:rPr lang="sv-SE" sz="1600"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http://www.Lohmander.com/PL_SAMS_11_1993.pdf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54</a:t>
            </a:fld>
            <a:endParaRPr lang="sv-SE"/>
          </a:p>
        </p:txBody>
      </p:sp>
    </p:spTree>
    <p:extLst>
      <p:ext uri="{BB962C8B-B14F-4D97-AF65-F5344CB8AC3E}">
        <p14:creationId xmlns:p14="http://schemas.microsoft.com/office/powerpoint/2010/main" val="1218079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5427" y="435102"/>
            <a:ext cx="10842173" cy="598433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sequential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217-228, 2000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www.Lohmander.com/PL_AOR_95_2000.pdf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World</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Weintraub</a:t>
            </a:r>
            <a:r>
              <a:rPr lang="sv-SE" dirty="0">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latin typeface="Calibri" panose="020F0502020204030204" pitchFamily="34" charset="0"/>
                <a:ea typeface="Calibri" panose="020F0502020204030204" pitchFamily="34" charset="0"/>
                <a:cs typeface="Times New Roman" panose="02020603050405020304" pitchFamily="18" charset="0"/>
              </a:rPr>
              <a:t>Handbook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latin typeface="Calibri" panose="020F0502020204030204" pitchFamily="34" charset="0"/>
                <a:ea typeface="Calibri" panose="020F0502020204030204" pitchFamily="34" charset="0"/>
                <a:cs typeface="Times New Roman" panose="02020603050405020304" pitchFamily="18" charset="0"/>
              </a:rPr>
              <a:t>Natural</a:t>
            </a:r>
            <a:r>
              <a:rPr lang="sv-SE" dirty="0">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525-544, 2007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[11]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L.S.,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Forests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Network</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Scientific</a:t>
            </a:r>
            <a:r>
              <a:rPr lang="sv-SE" dirty="0">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www.Lohmander.com/MoLo2007.pdf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[12]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latin typeface="Calibri" panose="020F0502020204030204" pitchFamily="34" charset="0"/>
                <a:ea typeface="Calibri" panose="020F0502020204030204" pitchFamily="34" charset="0"/>
                <a:cs typeface="Times New Roman" panose="02020603050405020304" pitchFamily="18" charset="0"/>
              </a:rPr>
              <a:t>Uneven-Aged</a:t>
            </a:r>
            <a:r>
              <a:rPr lang="sv-SE" b="1" dirty="0">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Iran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http://ansijournals.com/jas/2008/1995-2007.pdf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http://www.Lohmander.com/LoMoOCC.pdf</a:t>
            </a: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55</a:t>
            </a:fld>
            <a:endParaRPr lang="sv-SE"/>
          </a:p>
        </p:txBody>
      </p:sp>
    </p:spTree>
    <p:extLst>
      <p:ext uri="{BB962C8B-B14F-4D97-AF65-F5344CB8AC3E}">
        <p14:creationId xmlns:p14="http://schemas.microsoft.com/office/powerpoint/2010/main" val="7489879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70263" y="864983"/>
            <a:ext cx="10833463" cy="54382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Guidelines</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Economically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Coordinated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Development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latin typeface="Calibri" panose="020F0502020204030204" pitchFamily="34" charset="0"/>
                <a:ea typeface="Calibri" panose="020F0502020204030204" pitchFamily="34" charset="0"/>
                <a:cs typeface="Times New Roman" panose="02020603050405020304" pitchFamily="18" charset="0"/>
              </a:rPr>
              <a:t>Sectors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CO2 </a:t>
            </a:r>
            <a:r>
              <a:rPr lang="sv-SE" b="1" dirty="0" err="1">
                <a:latin typeface="Calibri" panose="020F0502020204030204" pitchFamily="34" charset="0"/>
                <a:ea typeface="Calibri" panose="020F0502020204030204" pitchFamily="34" charset="0"/>
                <a:cs typeface="Times New Roman" panose="02020603050405020304" pitchFamily="18" charset="0"/>
              </a:rPr>
              <a:t>constraints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latin typeface="Calibri" panose="020F0502020204030204" pitchFamily="34" charset="0"/>
                <a:ea typeface="Calibri" panose="020F0502020204030204" pitchFamily="34" charset="0"/>
                <a:cs typeface="Times New Roman" panose="02020603050405020304" pitchFamily="18" charset="0"/>
              </a:rPr>
              <a:t>European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Biomass</a:t>
            </a:r>
            <a:r>
              <a:rPr lang="sv-SE" dirty="0">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latin typeface="Calibri" panose="020F0502020204030204" pitchFamily="34" charset="0"/>
                <a:ea typeface="Calibri" panose="020F0502020204030204" pitchFamily="34" charset="0"/>
                <a:cs typeface="Times New Roman" panose="02020603050405020304" pitchFamily="18" charset="0"/>
              </a:rPr>
              <a:t>Exhibition</a:t>
            </a:r>
            <a:r>
              <a:rPr lang="sv-SE" dirty="0">
                <a:latin typeface="Calibri" panose="020F0502020204030204" pitchFamily="34" charset="0"/>
                <a:ea typeface="Calibri" panose="020F0502020204030204" pitchFamily="34" charset="0"/>
                <a:cs typeface="Times New Roman" panose="02020603050405020304" pitchFamily="18" charset="0"/>
              </a:rPr>
              <a:t>, Valencia, </a:t>
            </a:r>
            <a:r>
              <a:rPr lang="sv-SE" dirty="0" err="1">
                <a:latin typeface="Calibri" panose="020F0502020204030204" pitchFamily="34" charset="0"/>
                <a:ea typeface="Calibri" panose="020F0502020204030204" pitchFamily="34" charset="0"/>
                <a:cs typeface="Times New Roman" panose="02020603050405020304" pitchFamily="18" charset="0"/>
              </a:rPr>
              <a:t>Spain</a:t>
            </a:r>
            <a:r>
              <a:rPr lang="sv-SE" dirty="0">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latin typeface="Calibri" panose="020F0502020204030204" pitchFamily="34" charset="0"/>
                <a:ea typeface="Calibri" panose="020F0502020204030204" pitchFamily="34" charset="0"/>
                <a:cs typeface="Times New Roman" panose="02020603050405020304" pitchFamily="18" charset="0"/>
              </a:rPr>
              <a:t>link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below</a:t>
            </a:r>
            <a:r>
              <a:rPr lang="sv-SE" dirty="0">
                <a:latin typeface="Calibri" panose="020F0502020204030204" pitchFamily="34" charset="0"/>
                <a:ea typeface="Calibri" panose="020F0502020204030204" pitchFamily="34" charset="0"/>
                <a:cs typeface="Times New Roman" panose="02020603050405020304" pitchFamily="18" charset="0"/>
              </a:rPr>
              <a:t>, an </a:t>
            </a:r>
            <a:r>
              <a:rPr lang="sv-SE" dirty="0" err="1">
                <a:latin typeface="Calibri" panose="020F0502020204030204" pitchFamily="34" charset="0"/>
                <a:ea typeface="Calibri" panose="020F0502020204030204" pitchFamily="34" charset="0"/>
                <a:cs typeface="Times New Roman" panose="02020603050405020304" pitchFamily="18" charset="0"/>
              </a:rPr>
              <a:t>earlier</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misprint</a:t>
            </a:r>
            <a:r>
              <a:rPr lang="sv-SE" dirty="0">
                <a:latin typeface="Calibri" panose="020F0502020204030204" pitchFamily="34" charset="0"/>
                <a:ea typeface="Calibri" panose="020F0502020204030204" pitchFamily="34" charset="0"/>
                <a:cs typeface="Times New Roman" panose="02020603050405020304" pitchFamily="18" charset="0"/>
              </a:rPr>
              <a:t> has </a:t>
            </a:r>
            <a:r>
              <a:rPr lang="sv-SE" dirty="0" err="1">
                <a:latin typeface="Calibri" panose="020F0502020204030204" pitchFamily="34" charset="0"/>
                <a:ea typeface="Calibri" panose="020F0502020204030204" pitchFamily="34" charset="0"/>
                <a:cs typeface="Times New Roman" panose="02020603050405020304" pitchFamily="18" charset="0"/>
              </a:rPr>
              <a:t>been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corrected</a:t>
            </a:r>
            <a:r>
              <a:rPr lang="sv-SE" dirty="0">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latin typeface="Calibri" panose="020F0502020204030204" pitchFamily="34" charset="0"/>
                <a:ea typeface="Calibri" panose="020F0502020204030204" pitchFamily="34" charset="0"/>
                <a:cs typeface="Times New Roman" panose="02020603050405020304" pitchFamily="18" charset="0"/>
              </a:rPr>
              <a:t>issue</a:t>
            </a:r>
            <a:r>
              <a:rPr lang="sv-SE" b="1" dirty="0">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CCS </a:t>
            </a:r>
            <a:r>
              <a:rPr lang="sv-SE" b="1" dirty="0" err="1">
                <a:latin typeface="Calibri" panose="020F0502020204030204" pitchFamily="34" charset="0"/>
                <a:ea typeface="Calibri" panose="020F0502020204030204" pitchFamily="34" charset="0"/>
                <a:cs typeface="Times New Roman" panose="02020603050405020304" pitchFamily="18" charset="0"/>
              </a:rPr>
              <a:t>technology</a:t>
            </a:r>
            <a:r>
              <a:rPr lang="sv-SE" dirty="0">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[15] </a:t>
            </a:r>
            <a:r>
              <a:rPr lang="sv-SE" dirty="0" err="1">
                <a:latin typeface="Calibri" panose="020F0502020204030204" pitchFamily="34" charset="0"/>
                <a:ea typeface="Calibri" panose="020F0502020204030204" pitchFamily="34" charset="0"/>
                <a:cs typeface="Times New Roman" panose="02020603050405020304" pitchFamily="18" charset="0"/>
              </a:rPr>
              <a:t>Lu</a:t>
            </a:r>
            <a:r>
              <a:rPr lang="sv-SE" dirty="0">
                <a:latin typeface="Calibri" panose="020F0502020204030204" pitchFamily="34" charset="0"/>
                <a:ea typeface="Calibri" panose="020F0502020204030204" pitchFamily="34" charset="0"/>
                <a:cs typeface="Times New Roman" panose="02020603050405020304" pitchFamily="18" charset="0"/>
              </a:rPr>
              <a:t>, F.,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Scientia</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Silvae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Sinicae</a:t>
            </a:r>
            <a:r>
              <a:rPr lang="sv-SE" dirty="0">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utilization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tourism</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latin typeface="Calibri" panose="020F0502020204030204" pitchFamily="34" charset="0"/>
                <a:ea typeface="Calibri" panose="020F0502020204030204" pitchFamily="34" charset="0"/>
                <a:cs typeface="Times New Roman" panose="02020603050405020304" pitchFamily="18" charset="0"/>
              </a:rPr>
              <a:t>pulp</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timber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approach</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latin typeface="Calibri" panose="020F0502020204030204" pitchFamily="34" charset="0"/>
                <a:ea typeface="Calibri" panose="020F0502020204030204" pitchFamily="34" charset="0"/>
                <a:cs typeface="Times New Roman" panose="02020603050405020304" pitchFamily="18" charset="0"/>
              </a:rPr>
              <a:t>Ecological</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Trends and </a:t>
            </a:r>
            <a:r>
              <a:rPr lang="sv-SE" dirty="0" err="1">
                <a:latin typeface="Calibri" panose="020F0502020204030204" pitchFamily="34" charset="0"/>
                <a:ea typeface="Calibri" panose="020F0502020204030204" pitchFamily="34" charset="0"/>
                <a:cs typeface="Times New Roman" panose="02020603050405020304" pitchFamily="18" charset="0"/>
              </a:rPr>
              <a:t>perspectives</a:t>
            </a:r>
            <a:r>
              <a:rPr lang="sv-SE" dirty="0">
                <a:latin typeface="Calibri" panose="020F0502020204030204" pitchFamily="34" charset="0"/>
                <a:ea typeface="Calibri" panose="020F0502020204030204" pitchFamily="34" charset="0"/>
                <a:cs typeface="Times New Roman" panose="02020603050405020304" pitchFamily="18" charset="0"/>
              </a:rPr>
              <a:t> on </a:t>
            </a:r>
            <a:r>
              <a:rPr lang="sv-SE" dirty="0" err="1">
                <a:latin typeface="Calibri" panose="020F0502020204030204" pitchFamily="34" charset="0"/>
                <a:ea typeface="Calibri" panose="020F0502020204030204" pitchFamily="34" charset="0"/>
                <a:cs typeface="Times New Roman" panose="02020603050405020304" pitchFamily="18" charset="0"/>
              </a:rPr>
              <a:t>development</a:t>
            </a:r>
            <a:r>
              <a:rPr lang="sv-SE" dirty="0">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latin typeface="Calibri" panose="020F0502020204030204" pitchFamily="34" charset="0"/>
                <a:ea typeface="Calibri" panose="020F0502020204030204" pitchFamily="34" charset="0"/>
                <a:cs typeface="Times New Roman" panose="02020603050405020304" pitchFamily="18" charset="0"/>
              </a:rPr>
              <a:t>world</a:t>
            </a:r>
            <a:r>
              <a:rPr lang="sv-SE" dirty="0">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latin typeface="Calibri" panose="020F0502020204030204" pitchFamily="34" charset="0"/>
                <a:ea typeface="Calibri" panose="020F0502020204030204" pitchFamily="34" charset="0"/>
                <a:cs typeface="Times New Roman" panose="02020603050405020304" pitchFamily="18" charset="0"/>
              </a:rPr>
              <a:t>Technical</a:t>
            </a:r>
            <a:r>
              <a:rPr lang="sv-SE" dirty="0">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http://www.Lohmander.com/SPb201004/Lohmander_Zazykina_SPbFTA_2010.pdf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http://www.Lohmander.com/SPb201004/Lohmander_Zazykina_SPbFTA_2010.doc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http://www.Lohmander.com/SPb201004/PPT_Lohmander_Zazykina_SPbFTA_2010.ppt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http://www.Lohmander.com/SPb201004/PPT_Lohmander_Zazykina_SPbFTA_2010.pdf</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56</a:t>
            </a:fld>
            <a:endParaRPr lang="sv-SE"/>
          </a:p>
        </p:txBody>
      </p:sp>
    </p:spTree>
    <p:extLst>
      <p:ext uri="{BB962C8B-B14F-4D97-AF65-F5344CB8AC3E}">
        <p14:creationId xmlns:p14="http://schemas.microsoft.com/office/powerpoint/2010/main" val="383690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9269" y="471330"/>
            <a:ext cx="10345784" cy="621163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Eurasia</a:t>
            </a:r>
            <a:r>
              <a:rPr lang="sv-SE" dirty="0">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Moscow</a:t>
            </a:r>
            <a:r>
              <a:rPr lang="sv-SE"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http://www.lohmander.com/Moscow_2010/Programma-LE_10_01.doc</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latin typeface="Calibri" panose="020F0502020204030204" pitchFamily="34" charset="0"/>
                <a:ea typeface="Calibri" panose="020F0502020204030204" pitchFamily="34" charset="0"/>
                <a:cs typeface="Times New Roman" panose="02020603050405020304" pitchFamily="18" charset="0"/>
              </a:rPr>
              <a:t>Russia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other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dirty="0">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Forestry</a:t>
            </a:r>
            <a:r>
              <a:rPr lang="sv-SE" dirty="0">
                <a:latin typeface="Calibri" panose="020F0502020204030204" pitchFamily="34" charset="0"/>
                <a:ea typeface="Calibri" panose="020F0502020204030204" pitchFamily="34" charset="0"/>
                <a:cs typeface="Times New Roman" panose="02020603050405020304" pitchFamily="18" charset="0"/>
              </a:rPr>
              <a:t>, Abstracts, </a:t>
            </a:r>
            <a:r>
              <a:rPr lang="sv-SE" dirty="0" err="1">
                <a:latin typeface="Calibri" panose="020F0502020204030204" pitchFamily="34" charset="0"/>
                <a:ea typeface="Calibri" panose="020F0502020204030204" pitchFamily="34" charset="0"/>
                <a:cs typeface="Times New Roman" panose="02020603050405020304" pitchFamily="18" charset="0"/>
              </a:rPr>
              <a:t>Maitencillo</a:t>
            </a:r>
            <a:r>
              <a:rPr lang="sv-SE" dirty="0">
                <a:latin typeface="Calibri" panose="020F0502020204030204" pitchFamily="34" charset="0"/>
                <a:ea typeface="Calibri" panose="020F0502020204030204" pitchFamily="34" charset="0"/>
                <a:cs typeface="Times New Roman" panose="02020603050405020304" pitchFamily="18" charset="0"/>
              </a:rPr>
              <a:t>, Chile,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8-11, 2011,</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expanded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based</a:t>
            </a:r>
            <a:r>
              <a:rPr lang="sv-SE" b="1" dirty="0">
                <a:latin typeface="Calibri" panose="020F0502020204030204" pitchFamily="34" charset="0"/>
                <a:ea typeface="Calibri" panose="020F0502020204030204" pitchFamily="34" charset="0"/>
                <a:cs typeface="Times New Roman" panose="02020603050405020304" pitchFamily="18" charset="0"/>
              </a:rPr>
              <a:t> on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may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simultaneously</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reduce</a:t>
            </a:r>
            <a:r>
              <a:rPr lang="sv-SE" b="1" dirty="0">
                <a:latin typeface="Calibri" panose="020F0502020204030204" pitchFamily="34" charset="0"/>
                <a:ea typeface="Calibri" panose="020F0502020204030204" pitchFamily="34" charset="0"/>
                <a:cs typeface="Times New Roman" panose="02020603050405020304" pitchFamily="18" charset="0"/>
              </a:rPr>
              <a:t>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improve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latin typeface="Calibri" panose="020F0502020204030204" pitchFamily="34" charset="0"/>
                <a:ea typeface="Calibri" panose="020F0502020204030204" pitchFamily="34" charset="0"/>
                <a:cs typeface="Times New Roman" panose="02020603050405020304" pitchFamily="18" charset="0"/>
              </a:rPr>
              <a:t>environmental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conditions</a:t>
            </a:r>
            <a:r>
              <a:rPr lang="sv-SE" dirty="0">
                <a:latin typeface="Calibri" panose="020F0502020204030204" pitchFamily="34" charset="0"/>
                <a:ea typeface="Calibri" panose="020F0502020204030204" pitchFamily="34" charset="0"/>
                <a:cs typeface="Times New Roman" panose="02020603050405020304" pitchFamily="18" charset="0"/>
              </a:rPr>
              <a:t>, BIT’S 4th </a:t>
            </a:r>
            <a:r>
              <a:rPr lang="sv-SE" dirty="0" err="1">
                <a:latin typeface="Calibri" panose="020F0502020204030204" pitchFamily="34" charset="0"/>
                <a:ea typeface="Calibri" panose="020F0502020204030204" pitchFamily="34" charset="0"/>
                <a:cs typeface="Times New Roman" panose="02020603050405020304" pitchFamily="18" charset="0"/>
              </a:rPr>
              <a:t>Annual</a:t>
            </a:r>
            <a:r>
              <a:rPr lang="sv-SE" dirty="0">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http://www.Lohmander.com/PLWCBE2014A.pptx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http://www.Lohmander.com/PLWCBE2014A.pdf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http://www.Lohmander.com/WCBE2014_Expansion.pdf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57</a:t>
            </a:fld>
            <a:endParaRPr lang="sv-SE"/>
          </a:p>
        </p:txBody>
      </p:sp>
    </p:spTree>
    <p:extLst>
      <p:ext uri="{BB962C8B-B14F-4D97-AF65-F5344CB8AC3E}">
        <p14:creationId xmlns:p14="http://schemas.microsoft.com/office/powerpoint/2010/main" val="1345006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74766" y="998055"/>
            <a:ext cx="10781211" cy="5335820"/>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[20]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latin typeface="Calibri" panose="020F0502020204030204" pitchFamily="34" charset="0"/>
                <a:ea typeface="Calibri" panose="020F0502020204030204" pitchFamily="34" charset="0"/>
                <a:cs typeface="Times New Roman" panose="02020603050405020304" pitchFamily="18" charset="0"/>
              </a:rPr>
              <a:t>Sub</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models</a:t>
            </a:r>
            <a:r>
              <a:rPr lang="sv-SE" b="1" dirty="0">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in Iran</a:t>
            </a:r>
            <a:r>
              <a:rPr lang="sv-SE" dirty="0">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err="1">
                <a:latin typeface="Calibri" panose="020F0502020204030204" pitchFamily="34" charset="0"/>
                <a:ea typeface="Calibri" panose="020F0502020204030204" pitchFamily="34" charset="0"/>
                <a:cs typeface="Times New Roman" panose="02020603050405020304" pitchFamily="18" charset="0"/>
              </a:rPr>
              <a:t>Department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Ferdowsi</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Mashhad, Mashhad, Iran, 21-22 May 2015</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http://www.Lohmander.com/SML_PL_LO_IRAN_ABS_2015.pdf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http://www.Lohmander.com/PL_IRAN_B_2015.pdf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http://www.Lohmander.com/PL_IRAN_B_2015.pptx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http://www.Lohmander.com/PL_OR8_Abs_15.pdf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http://www.or8.um.ac.ir</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 KEYNOTE</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http://www.Lohmander.com/PL_KEYNOTE_MATH_2016.jpg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http://www.Lohmander.com/PL_ICODM_2016_KEY.pptx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http://www.Lohmander.com/PL_ICODM_2016_KEY.pdf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http://www.Lohmander.com/PL_ICODM_2016_KEY_PAPER.pdf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http://www.Lohmander.com/PL_ICODM_2016_KEY_PAPER.docx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http://icodm2020.com/en/</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58</a:t>
            </a:fld>
            <a:endParaRPr lang="sv-SE"/>
          </a:p>
        </p:txBody>
      </p:sp>
    </p:spTree>
    <p:extLst>
      <p:ext uri="{BB962C8B-B14F-4D97-AF65-F5344CB8AC3E}">
        <p14:creationId xmlns:p14="http://schemas.microsoft.com/office/powerpoint/2010/main" val="1777667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469" y="893418"/>
            <a:ext cx="11120845" cy="53551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 general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from a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theoretically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motivated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autonomous</a:t>
            </a:r>
            <a:r>
              <a:rPr lang="sv-SE" b="1" dirty="0">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latin typeface="Calibri" panose="020F0502020204030204" pitchFamily="34" charset="0"/>
                <a:ea typeface="Calibri" panose="020F0502020204030204" pitchFamily="34" charset="0"/>
                <a:cs typeface="Times New Roman" panose="02020603050405020304" pitchFamily="18" charset="0"/>
              </a:rPr>
              <a:t>equation</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http://www.Lohmander.com/PPT_GUILAN_PL_DIFF_2017.pptx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http://www.Lohmander.com/PPT_GUILAN_PL_DIFF_2017.pdf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http://www.Lohmander.com/Paper_Guilan_Dynamic_170215.pdf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http://www.Lohmander.com/Paper_Guilan_Dynamic_170215.docx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59</a:t>
            </a:fld>
            <a:endParaRPr lang="sv-SE"/>
          </a:p>
        </p:txBody>
      </p:sp>
    </p:spTree>
    <p:extLst>
      <p:ext uri="{BB962C8B-B14F-4D97-AF65-F5344CB8AC3E}">
        <p14:creationId xmlns:p14="http://schemas.microsoft.com/office/powerpoint/2010/main" val="223168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6</a:t>
            </a:fld>
            <a:endParaRPr lang="sv-SE"/>
          </a:p>
        </p:txBody>
      </p:sp>
      <p:sp>
        <p:nvSpPr>
          <p:cNvPr id="3" name="Rektangel 2"/>
          <p:cNvSpPr/>
          <p:nvPr/>
        </p:nvSpPr>
        <p:spPr>
          <a:xfrm>
            <a:off x="525780" y="822960"/>
            <a:ext cx="9875520" cy="4249240"/>
          </a:xfrm>
          <a:prstGeom prst="rect">
            <a:avLst/>
          </a:prstGeom>
        </p:spPr>
        <p:txBody>
          <a:bodyPr wrap="square">
            <a:spAutoFit/>
          </a:bodyPr>
          <a:lstStyle/>
          <a:p>
            <a:pPr lvl="0">
              <a:lnSpc>
                <a:spcPct val="107000"/>
              </a:lnSpc>
              <a:spcAft>
                <a:spcPts val="800"/>
              </a:spcAft>
            </a:pP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[13]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Guidelines</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Economically</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Coordinated</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Forest and Bio Energy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Sectors</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CO2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constraints</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the 16th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European</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Biomass</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Conference and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Exhibition</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Valencia,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Spain</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link</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below</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earlier</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misprint</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has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been</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corrected</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a:t>
            </a:r>
            <a:r>
              <a:rPr lang="sv-SE" sz="24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sz="24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www.Lohmander.com/Valencia2008.pdf</a:t>
            </a:r>
            <a:endParaRPr lang="sv-SE" sz="24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[14]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Software for illustration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CO2 and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issue</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combination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CCS </a:t>
            </a:r>
            <a:r>
              <a:rPr lang="sv-SE"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technology</a:t>
            </a:r>
            <a:r>
              <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2008, </a:t>
            </a:r>
            <a:r>
              <a:rPr lang="sv-SE" sz="2400" b="1"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619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1885" y="662227"/>
            <a:ext cx="11077303" cy="513050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[24] </a:t>
            </a:r>
            <a:r>
              <a:rPr lang="sv-SE" dirty="0" err="1">
                <a:latin typeface="Calibri" panose="020F0502020204030204" pitchFamily="34" charset="0"/>
                <a:ea typeface="Calibri" panose="020F0502020204030204" pitchFamily="34" charset="0"/>
                <a:cs typeface="Times New Roman" panose="02020603050405020304" pitchFamily="18" charset="0"/>
              </a:rPr>
              <a:t>Hatami</a:t>
            </a:r>
            <a:r>
              <a:rPr lang="sv-SE" dirty="0">
                <a:latin typeface="Calibri" panose="020F0502020204030204" pitchFamily="34" charset="0"/>
                <a:ea typeface="Calibri" panose="020F0502020204030204" pitchFamily="34" charset="0"/>
                <a:cs typeface="Times New Roman" panose="02020603050405020304" pitchFamily="18" charset="0"/>
              </a:rPr>
              <a:t>, N.,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Moayeri</a:t>
            </a:r>
            <a:r>
              <a:rPr lang="sv-SE" dirty="0">
                <a:latin typeface="Calibri" panose="020F0502020204030204" pitchFamily="34" charset="0"/>
                <a:ea typeface="Calibri" panose="020F0502020204030204" pitchFamily="34" charset="0"/>
                <a:cs typeface="Times New Roman" panose="02020603050405020304" pitchFamily="18" charset="0"/>
              </a:rPr>
              <a:t>, M.H.,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latin typeface="Calibri" panose="020F0502020204030204" pitchFamily="34" charset="0"/>
                <a:ea typeface="Calibri" panose="020F0502020204030204" pitchFamily="34" charset="0"/>
                <a:cs typeface="Times New Roman" panose="02020603050405020304" pitchFamily="18" charset="0"/>
              </a:rPr>
              <a:t>increment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stands</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forests</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time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Wiener </a:t>
            </a:r>
            <a:r>
              <a:rPr lang="sv-SE" b="1" dirty="0" err="1">
                <a:latin typeface="Calibri" panose="020F0502020204030204" pitchFamily="34" charset="0"/>
                <a:ea typeface="Calibri" panose="020F0502020204030204" pitchFamily="34" charset="0"/>
                <a:cs typeface="Times New Roman" panose="02020603050405020304" pitchFamily="18" charset="0"/>
              </a:rPr>
              <a:t>processes</a:t>
            </a:r>
            <a:r>
              <a:rPr lang="sv-SE" b="1" dirty="0">
                <a:latin typeface="Calibri" panose="020F0502020204030204" pitchFamily="34" charset="0"/>
                <a:ea typeface="Calibri" panose="020F0502020204030204" pitchFamily="34" charset="0"/>
                <a:cs typeface="Times New Roman" panose="02020603050405020304" pitchFamily="18" charset="0"/>
              </a:rPr>
              <a:t>: - General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latin typeface="Calibri" panose="020F0502020204030204" pitchFamily="34" charset="0"/>
                <a:ea typeface="Calibri" panose="020F0502020204030204" pitchFamily="34" charset="0"/>
                <a:cs typeface="Times New Roman" panose="02020603050405020304" pitchFamily="18" charset="0"/>
              </a:rPr>
              <a:t>wildlife</a:t>
            </a:r>
            <a:r>
              <a:rPr lang="sv-SE" b="1" dirty="0">
                <a:latin typeface="Calibri" panose="020F0502020204030204" pitchFamily="34" charset="0"/>
                <a:ea typeface="Calibri" panose="020F0502020204030204" pitchFamily="34" charset="0"/>
                <a:cs typeface="Times New Roman" panose="02020603050405020304" pitchFamily="18" charset="0"/>
              </a:rPr>
              <a:t> management, KEYNOTE</a:t>
            </a:r>
            <a:r>
              <a:rPr lang="sv-SE" dirty="0">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Balbosar</a:t>
            </a:r>
            <a:r>
              <a:rPr lang="sv-SE" dirty="0">
                <a:latin typeface="Calibri" panose="020F0502020204030204" pitchFamily="34" charset="0"/>
                <a:ea typeface="Calibri" panose="020F0502020204030204" pitchFamily="34" charset="0"/>
                <a:cs typeface="Times New Roman" panose="02020603050405020304" pitchFamily="18" charset="0"/>
              </a:rPr>
              <a:t>, Iran, May 3-5,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http://www.Lohmander.com/PPT_OR10_PL_KEYNOTE_2017.pptx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http://www.Lohmander.com/Paper_OR10_KEYNOTE_170127.pdf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http://www.icordm.ir/en/index.php</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60</a:t>
            </a:fld>
            <a:endParaRPr lang="sv-SE"/>
          </a:p>
        </p:txBody>
      </p:sp>
    </p:spTree>
    <p:extLst>
      <p:ext uri="{BB962C8B-B14F-4D97-AF65-F5344CB8AC3E}">
        <p14:creationId xmlns:p14="http://schemas.microsoft.com/office/powerpoint/2010/main" val="3082478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45326" y="794214"/>
            <a:ext cx="8595360" cy="364869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ICMDS 2016 Conference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Elsevier, Vol. 9, </a:t>
            </a:r>
            <a:r>
              <a:rPr lang="sv-SE" dirty="0" err="1">
                <a:latin typeface="Calibri" panose="020F0502020204030204" pitchFamily="34" charset="0"/>
                <a:ea typeface="Calibri" panose="020F0502020204030204" pitchFamily="34" charset="0"/>
                <a:cs typeface="Times New Roman" panose="02020603050405020304" pitchFamily="18" charset="0"/>
              </a:rPr>
              <a:t>Issue</a:t>
            </a:r>
            <a:r>
              <a:rPr lang="sv-SE" dirty="0">
                <a:latin typeface="Calibri" panose="020F0502020204030204" pitchFamily="34" charset="0"/>
                <a:ea typeface="Calibri" panose="020F0502020204030204" pitchFamily="34" charset="0"/>
                <a:cs typeface="Times New Roman" panose="02020603050405020304" pitchFamily="18" charset="0"/>
              </a:rPr>
              <a:t> 2, June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https://authors.elsevier.com/sd/article/S1616865817301486</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latin typeface="Calibri" panose="020F0502020204030204" pitchFamily="34" charset="0"/>
                <a:ea typeface="Calibri" panose="020F0502020204030204" pitchFamily="34" charset="0"/>
                <a:cs typeface="Times New Roman" panose="02020603050405020304" pitchFamily="18" charset="0"/>
              </a:rPr>
              <a:t>Adamopoulos</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err="1">
                <a:latin typeface="Calibri" panose="020F0502020204030204" pitchFamily="34" charset="0"/>
                <a:ea typeface="Calibri" panose="020F0502020204030204" pitchFamily="34" charset="0"/>
                <a:cs typeface="Times New Roman" panose="02020603050405020304" pitchFamily="18" charset="0"/>
              </a:rPr>
              <a:t>High</a:t>
            </a:r>
            <a:r>
              <a:rPr lang="sv-SE" b="1" dirty="0">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spruce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latin typeface="Calibri" panose="020F0502020204030204" pitchFamily="34" charset="0"/>
                <a:ea typeface="Calibri" panose="020F0502020204030204" pitchFamily="34" charset="0"/>
                <a:cs typeface="Times New Roman" panose="02020603050405020304" pitchFamily="18" charset="0"/>
              </a:rPr>
              <a:t>southern</a:t>
            </a:r>
            <a:r>
              <a:rPr lang="sv-SE" b="1" dirty="0">
                <a:latin typeface="Calibri" panose="020F0502020204030204" pitchFamily="34" charset="0"/>
                <a:ea typeface="Calibri" panose="020F0502020204030204" pitchFamily="34" charset="0"/>
                <a:cs typeface="Times New Roman" panose="02020603050405020304" pitchFamily="18" charset="0"/>
              </a:rPr>
              <a:t> Sweden</a:t>
            </a:r>
            <a:r>
              <a:rPr lang="sv-SE" dirty="0">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latin typeface="Calibri" panose="020F0502020204030204" pitchFamily="34" charset="0"/>
                <a:ea typeface="Calibri" panose="020F0502020204030204" pitchFamily="34" charset="0"/>
                <a:cs typeface="Times New Roman" panose="02020603050405020304" pitchFamily="18" charset="0"/>
              </a:rPr>
              <a:t>Resort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Suquamish</a:t>
            </a:r>
            <a:r>
              <a:rPr lang="sv-SE" dirty="0">
                <a:latin typeface="Calibri" panose="020F0502020204030204" pitchFamily="34" charset="0"/>
                <a:ea typeface="Calibri" panose="020F0502020204030204" pitchFamily="34" charset="0"/>
                <a:cs typeface="Times New Roman" panose="02020603050405020304" pitchFamily="18" charset="0"/>
              </a:rPr>
              <a:t>, Washington, (</a:t>
            </a:r>
            <a:r>
              <a:rPr lang="sv-SE" dirty="0" err="1">
                <a:latin typeface="Calibri" panose="020F0502020204030204" pitchFamily="34" charset="0"/>
                <a:ea typeface="Calibri" panose="020F0502020204030204" pitchFamily="34" charset="0"/>
                <a:cs typeface="Times New Roman" panose="02020603050405020304" pitchFamily="18" charset="0"/>
              </a:rPr>
              <a:t>near</a:t>
            </a:r>
            <a:r>
              <a:rPr lang="sv-SE" dirty="0">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61</a:t>
            </a:fld>
            <a:endParaRPr lang="sv-SE"/>
          </a:p>
        </p:txBody>
      </p:sp>
    </p:spTree>
    <p:extLst>
      <p:ext uri="{BB962C8B-B14F-4D97-AF65-F5344CB8AC3E}">
        <p14:creationId xmlns:p14="http://schemas.microsoft.com/office/powerpoint/2010/main" val="34725513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84663" y="863747"/>
            <a:ext cx="9204960" cy="3738139"/>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latin typeface="Calibri" panose="020F0502020204030204" pitchFamily="34" charset="0"/>
                <a:ea typeface="Calibri" panose="020F0502020204030204" pitchFamily="34" charset="0"/>
                <a:cs typeface="Times New Roman" panose="02020603050405020304" pitchFamily="18" charset="0"/>
              </a:rPr>
              <a:t>Advances</a:t>
            </a:r>
            <a:r>
              <a:rPr lang="sv-SE" dirty="0">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smtClean="0">
                <a:latin typeface="Calibri" panose="020F0502020204030204" pitchFamily="34" charset="0"/>
                <a:ea typeface="Calibri" panose="020F0502020204030204" pitchFamily="34" charset="0"/>
                <a:cs typeface="Times New Roman" panose="02020603050405020304" pitchFamily="18" charset="0"/>
              </a:rPr>
              <a:t>Print </a:t>
            </a:r>
            <a:r>
              <a:rPr lang="sv-SE" dirty="0">
                <a:latin typeface="Calibri" panose="020F0502020204030204" pitchFamily="34" charset="0"/>
                <a:ea typeface="Calibri" panose="020F0502020204030204" pitchFamily="34" charset="0"/>
                <a:cs typeface="Times New Roman" panose="02020603050405020304" pitchFamily="18" charset="0"/>
              </a:rPr>
              <a:t>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LAMMOR,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https://doi.org/10.1007/978-3-319-66514-6_5</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Control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Production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smtClean="0">
                <a:latin typeface="Calibri" panose="020F0502020204030204" pitchFamily="34" charset="0"/>
                <a:ea typeface="Calibri" panose="020F0502020204030204" pitchFamily="34" charset="0"/>
                <a:cs typeface="Times New Roman" panose="02020603050405020304" pitchFamily="18" charset="0"/>
              </a:rPr>
              <a:t>Advances</a:t>
            </a: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dirty="0">
                <a:latin typeface="Calibri" panose="020F0502020204030204" pitchFamily="34" charset="0"/>
                <a:ea typeface="Calibri" panose="020F0502020204030204" pitchFamily="34" charset="0"/>
                <a:cs typeface="Times New Roman" panose="02020603050405020304" pitchFamily="18" charset="0"/>
              </a:rPr>
              <a:t>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https://doi.org/10.1007/978-3-319-66514-6_13</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62</a:t>
            </a:fld>
            <a:endParaRPr lang="sv-SE"/>
          </a:p>
        </p:txBody>
      </p:sp>
    </p:spTree>
    <p:extLst>
      <p:ext uri="{BB962C8B-B14F-4D97-AF65-F5344CB8AC3E}">
        <p14:creationId xmlns:p14="http://schemas.microsoft.com/office/powerpoint/2010/main" val="245249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7</a:t>
            </a:fld>
            <a:endParaRPr lang="sv-SE"/>
          </a:p>
        </p:txBody>
      </p:sp>
      <p:sp>
        <p:nvSpPr>
          <p:cNvPr id="3" name="Rektangel 2"/>
          <p:cNvSpPr/>
          <p:nvPr/>
        </p:nvSpPr>
        <p:spPr>
          <a:xfrm>
            <a:off x="525780" y="1224747"/>
            <a:ext cx="11121390" cy="4564070"/>
          </a:xfrm>
          <a:prstGeom prst="rect">
            <a:avLst/>
          </a:prstGeom>
        </p:spPr>
        <p:txBody>
          <a:bodyPr wrap="square">
            <a:spAutoFit/>
          </a:bodyPr>
          <a:lstStyle/>
          <a:p>
            <a:pPr lvl="0">
              <a:lnSpc>
                <a:spcPct val="107000"/>
              </a:lnSpc>
              <a:spcAft>
                <a:spcPts val="800"/>
              </a:spcAft>
            </a:pP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[15]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Lu</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Optimal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Mixed Forests under Risk,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Scientia</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Silvae</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Sinicae</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Vol. 45, No. 11, Nov. 2009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sz="20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www.Lohmander.com/Lu_Lohmander_2009.pdf</a:t>
            </a:r>
            <a:endParaRPr lang="sv-SE" sz="20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[16]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Zazykina</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sustainable</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utilization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consideration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recreation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global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problem, paper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pulp</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timber</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approach,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Ecological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Trends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perspectives</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the global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world</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Saint Petersburg Forest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Technical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Academy, April 15-16, 2010</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http://www.Lohmander.com/SPb201004/Lohmander_Zazykina_SPbFTA_2010.pdf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http://www.Lohmander.com/SPb201004/Lohmander_Zazykina_SPbFTA_2010.doc</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http://www.Lohmander.com/SPb201004/PPT_Lohmander_Zazykina_SPbFTA_2010.ppt</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http://www.Lohmander.com/SPb201004/PPT_Lohmander_Zazykina_SPbFTA_2010.pdf</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65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8</a:t>
            </a:fld>
            <a:endParaRPr lang="sv-SE"/>
          </a:p>
        </p:txBody>
      </p:sp>
      <p:sp>
        <p:nvSpPr>
          <p:cNvPr id="3" name="Rektangel 2"/>
          <p:cNvSpPr/>
          <p:nvPr/>
        </p:nvSpPr>
        <p:spPr>
          <a:xfrm>
            <a:off x="731520" y="228600"/>
            <a:ext cx="9521190" cy="6429965"/>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expanded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based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simultaneously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reduce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global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improve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results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conditions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BIT’S 4th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Annual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http://www.Lohmander.com/PLWCBE2014A.pptx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http://www.Lohmander.com/PLWCBE2014A.pdf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http://www.Lohmander.com/WCBE2014_Expansion.pdf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[20]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Limaei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Sub</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models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Iran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Society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Department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Ferdowsi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Mashhad, Mashhad, Iran, 21-22 May </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2015</a:t>
            </a: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Latest</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version </a:t>
            </a:r>
            <a:r>
              <a:rPr lang="sv-SE"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accepted</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publication</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in Journal </a:t>
            </a:r>
            <a:r>
              <a:rPr lang="sv-SE"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Forest Science (CAAS).)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http://www.Lohmander.com/SML_PL_LO_IRAN_ABS_2015.pdf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http://www.Lohmander.com/PL_IRAN_B_2015.pdf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http://www.Lohmander.com/PL_IRAN_B_2015.pptx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http://www.Lohmander.com/PL_OR8_Abs_15.pdf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http://www.or8.um.ac.ir</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98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9</a:t>
            </a:fld>
            <a:endParaRPr lang="sv-SE"/>
          </a:p>
        </p:txBody>
      </p:sp>
      <p:sp>
        <p:nvSpPr>
          <p:cNvPr id="3" name="Rektangel 2"/>
          <p:cNvSpPr/>
          <p:nvPr/>
        </p:nvSpPr>
        <p:spPr>
          <a:xfrm>
            <a:off x="800100" y="697230"/>
            <a:ext cx="10069830" cy="5632311"/>
          </a:xfrm>
          <a:prstGeom prst="rect">
            <a:avLst/>
          </a:prstGeom>
        </p:spPr>
        <p:txBody>
          <a:bodyPr wrap="square">
            <a:spAutoFit/>
          </a:bodyPr>
          <a:lstStyle/>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general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derived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theoretically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motivated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autonomous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equation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http://www.Lohmander.com/PPT_GUILAN_PL_DIFF_2017.pptx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http://www.Lohmander.com/PPT_GUILAN_PL_DIFF_2017.pdf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http://www.Lohmander.com/Paper_Guilan_Dynamic_170215.pdf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http://www.Lohmander.com/Paper_Guilan_Dynamic_170215.docx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conf.isc.gov.ir/forestnorth</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Hatami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Moayeri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M.H.,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Limaei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increment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model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http://www.Lohmander.com/PPT_GUILAN_JOINT_2017.ppt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http://www.Lohmander.com/PPT_GUILAN_JOINT_2017.pdf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http://www.Lohmander.com/Paper_Guilan_joint_170321.pdf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http://www.Lohmander.com/Paper_Guilan_joint_170321.docx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endParaRPr lang="sv-SE" dirty="0">
              <a:solidFill>
                <a:prstClr val="black"/>
              </a:solidFill>
            </a:endParaRPr>
          </a:p>
        </p:txBody>
      </p:sp>
    </p:spTree>
    <p:extLst>
      <p:ext uri="{BB962C8B-B14F-4D97-AF65-F5344CB8AC3E}">
        <p14:creationId xmlns:p14="http://schemas.microsoft.com/office/powerpoint/2010/main" val="10233534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1186</Words>
  <Application>Microsoft Office PowerPoint</Application>
  <PresentationFormat>Bredbild</PresentationFormat>
  <Paragraphs>174</Paragraphs>
  <Slides>62</Slides>
  <Notes>1</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62</vt:i4>
      </vt:variant>
    </vt:vector>
  </HeadingPairs>
  <TitlesOfParts>
    <vt:vector size="69" baseType="lpstr">
      <vt:lpstr>Arial</vt:lpstr>
      <vt:lpstr>Arial Black</vt:lpstr>
      <vt:lpstr>Calibri</vt:lpstr>
      <vt:lpstr>Calibri Light</vt:lpstr>
      <vt:lpstr>Times New Roman</vt:lpstr>
      <vt:lpstr>Office-tema</vt:lpstr>
      <vt:lpstr>Equation</vt:lpstr>
      <vt:lpstr>Forest management optimization  - considering biodiversity, global warming and economics goals Workshop at: Gorgan University of Agricultural Sciences and Natural Resources (GUASNR), November 2017  Part 3: Forest management optimization when production economics,               global warming and biodiversity are considered Version 17-11-06 Peter Lohmander Professor Dr., Optimal Solutions, www.Lohmander.com  &amp; Peter@Lohmander.com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Case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optimization - considering biodiversity, global warming and economics goals Workshop at: Gorgan University of Agricultural Sciences and Natural Resources (GUASNR) Version 17-11-04   Peter Lohmander Professor Dr., Optimal Solutions www.Lohmander.com &amp; Peter@Lohmander.com</dc:title>
  <dc:creator>Peter</dc:creator>
  <cp:lastModifiedBy>Peter</cp:lastModifiedBy>
  <cp:revision>29</cp:revision>
  <dcterms:created xsi:type="dcterms:W3CDTF">2017-11-04T16:34:27Z</dcterms:created>
  <dcterms:modified xsi:type="dcterms:W3CDTF">2017-11-06T19:02:59Z</dcterms:modified>
</cp:coreProperties>
</file>