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97" r:id="rId4"/>
  </p:sldMasterIdLst>
  <p:notesMasterIdLst>
    <p:notesMasterId r:id="rId72"/>
  </p:notesMasterIdLst>
  <p:sldIdLst>
    <p:sldId id="261" r:id="rId5"/>
    <p:sldId id="275" r:id="rId6"/>
    <p:sldId id="334" r:id="rId7"/>
    <p:sldId id="335" r:id="rId8"/>
    <p:sldId id="336" r:id="rId9"/>
    <p:sldId id="288" r:id="rId10"/>
    <p:sldId id="287" r:id="rId11"/>
    <p:sldId id="280" r:id="rId12"/>
    <p:sldId id="281" r:id="rId13"/>
    <p:sldId id="282" r:id="rId14"/>
    <p:sldId id="283" r:id="rId15"/>
    <p:sldId id="284" r:id="rId16"/>
    <p:sldId id="285" r:id="rId17"/>
    <p:sldId id="289" r:id="rId18"/>
    <p:sldId id="286" r:id="rId19"/>
    <p:sldId id="290" r:id="rId20"/>
    <p:sldId id="291" r:id="rId21"/>
    <p:sldId id="292" r:id="rId22"/>
    <p:sldId id="294" r:id="rId23"/>
    <p:sldId id="295" r:id="rId24"/>
    <p:sldId id="298" r:id="rId25"/>
    <p:sldId id="296" r:id="rId26"/>
    <p:sldId id="299" r:id="rId27"/>
    <p:sldId id="297" r:id="rId28"/>
    <p:sldId id="325" r:id="rId29"/>
    <p:sldId id="301" r:id="rId30"/>
    <p:sldId id="302" r:id="rId31"/>
    <p:sldId id="303" r:id="rId32"/>
    <p:sldId id="304" r:id="rId33"/>
    <p:sldId id="305" r:id="rId34"/>
    <p:sldId id="326" r:id="rId35"/>
    <p:sldId id="327" r:id="rId36"/>
    <p:sldId id="328" r:id="rId37"/>
    <p:sldId id="329" r:id="rId38"/>
    <p:sldId id="330" r:id="rId39"/>
    <p:sldId id="337" r:id="rId40"/>
    <p:sldId id="321" r:id="rId41"/>
    <p:sldId id="306" r:id="rId42"/>
    <p:sldId id="331" r:id="rId43"/>
    <p:sldId id="307" r:id="rId44"/>
    <p:sldId id="310" r:id="rId45"/>
    <p:sldId id="311" r:id="rId46"/>
    <p:sldId id="312" r:id="rId47"/>
    <p:sldId id="313" r:id="rId48"/>
    <p:sldId id="314" r:id="rId49"/>
    <p:sldId id="315" r:id="rId50"/>
    <p:sldId id="316" r:id="rId51"/>
    <p:sldId id="317" r:id="rId52"/>
    <p:sldId id="318" r:id="rId53"/>
    <p:sldId id="333" r:id="rId54"/>
    <p:sldId id="332" r:id="rId55"/>
    <p:sldId id="260" r:id="rId56"/>
    <p:sldId id="264" r:id="rId57"/>
    <p:sldId id="265" r:id="rId58"/>
    <p:sldId id="266" r:id="rId59"/>
    <p:sldId id="268" r:id="rId60"/>
    <p:sldId id="269" r:id="rId61"/>
    <p:sldId id="270" r:id="rId62"/>
    <p:sldId id="271" r:id="rId63"/>
    <p:sldId id="272" r:id="rId64"/>
    <p:sldId id="273" r:id="rId65"/>
    <p:sldId id="343" r:id="rId66"/>
    <p:sldId id="338" r:id="rId67"/>
    <p:sldId id="339" r:id="rId68"/>
    <p:sldId id="340" r:id="rId69"/>
    <p:sldId id="341" r:id="rId70"/>
    <p:sldId id="342" r:id="rId7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14"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7.wmf"/><Relationship Id="rId7" Type="http://schemas.openxmlformats.org/officeDocument/2006/relationships/image" Target="../media/image12.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5.wmf"/><Relationship Id="rId5" Type="http://schemas.openxmlformats.org/officeDocument/2006/relationships/image" Target="../media/image13.wmf"/><Relationship Id="rId4"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3.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7.wmf"/><Relationship Id="rId7" Type="http://schemas.openxmlformats.org/officeDocument/2006/relationships/image" Target="../media/image2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20.wmf"/><Relationship Id="rId11" Type="http://schemas.openxmlformats.org/officeDocument/2006/relationships/image" Target="../media/image12.wmf"/><Relationship Id="rId5" Type="http://schemas.openxmlformats.org/officeDocument/2006/relationships/image" Target="../media/image13.wmf"/><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12" Type="http://schemas.openxmlformats.org/officeDocument/2006/relationships/image" Target="../media/image12.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11" Type="http://schemas.openxmlformats.org/officeDocument/2006/relationships/image" Target="../media/image11.wmf"/><Relationship Id="rId5" Type="http://schemas.openxmlformats.org/officeDocument/2006/relationships/image" Target="../media/image28.wmf"/><Relationship Id="rId10" Type="http://schemas.openxmlformats.org/officeDocument/2006/relationships/image" Target="../media/image33.wmf"/><Relationship Id="rId4" Type="http://schemas.openxmlformats.org/officeDocument/2006/relationships/image" Target="../media/image27.wmf"/><Relationship Id="rId9"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5A222-A244-4492-A9A4-547F334E5EED}" type="datetimeFigureOut">
              <a:rPr lang="sv-SE" smtClean="0"/>
              <a:t>2017-11-06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E8984-3585-4829-B4DE-742EE3B01239}" type="slidenum">
              <a:rPr lang="sv-SE" smtClean="0"/>
              <a:t>‹#›</a:t>
            </a:fld>
            <a:endParaRPr lang="sv-SE"/>
          </a:p>
        </p:txBody>
      </p:sp>
    </p:spTree>
    <p:extLst>
      <p:ext uri="{BB962C8B-B14F-4D97-AF65-F5344CB8AC3E}">
        <p14:creationId xmlns:p14="http://schemas.microsoft.com/office/powerpoint/2010/main" val="1495739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2CA6790-DDEC-466D-AF7F-F571BAC59E7C}" type="slidenum">
              <a:rPr lang="sv-SE" smtClean="0">
                <a:solidFill>
                  <a:prstClr val="black"/>
                </a:solidFill>
              </a:rPr>
              <a:pPr/>
              <a:t>1</a:t>
            </a:fld>
            <a:endParaRPr lang="sv-SE">
              <a:solidFill>
                <a:prstClr val="black"/>
              </a:solidFill>
            </a:endParaRPr>
          </a:p>
        </p:txBody>
      </p:sp>
    </p:spTree>
    <p:extLst>
      <p:ext uri="{BB962C8B-B14F-4D97-AF65-F5344CB8AC3E}">
        <p14:creationId xmlns:p14="http://schemas.microsoft.com/office/powerpoint/2010/main" val="401245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95E8984-3585-4829-B4DE-742EE3B01239}" type="slidenum">
              <a:rPr lang="sv-SE" smtClean="0"/>
              <a:t>22</a:t>
            </a:fld>
            <a:endParaRPr lang="sv-SE"/>
          </a:p>
        </p:txBody>
      </p:sp>
    </p:spTree>
    <p:extLst>
      <p:ext uri="{BB962C8B-B14F-4D97-AF65-F5344CB8AC3E}">
        <p14:creationId xmlns:p14="http://schemas.microsoft.com/office/powerpoint/2010/main" val="213290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2CA6790-DDEC-466D-AF7F-F571BAC59E7C}" type="slidenum">
              <a:rPr lang="sv-SE" smtClean="0">
                <a:solidFill>
                  <a:prstClr val="black"/>
                </a:solidFill>
              </a:rPr>
              <a:pPr/>
              <a:t>63</a:t>
            </a:fld>
            <a:endParaRPr lang="sv-SE">
              <a:solidFill>
                <a:prstClr val="black"/>
              </a:solidFill>
            </a:endParaRPr>
          </a:p>
        </p:txBody>
      </p:sp>
    </p:spTree>
    <p:extLst>
      <p:ext uri="{BB962C8B-B14F-4D97-AF65-F5344CB8AC3E}">
        <p14:creationId xmlns:p14="http://schemas.microsoft.com/office/powerpoint/2010/main" val="3109995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1213C850-F3E3-468B-98AC-6873B0AD0092}" type="datetime1">
              <a:rPr lang="sv-SE" smtClean="0"/>
              <a:t>2017-11-06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200040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BCB888E-F431-4D1E-BE03-BAAC552CD4A9}" type="datetime1">
              <a:rPr lang="sv-SE" smtClean="0"/>
              <a:t>2017-11-06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281049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0A6A9E0-9E76-4D88-AC7E-84372C196BA5}" type="datetime1">
              <a:rPr lang="sv-SE" smtClean="0"/>
              <a:t>2017-11-06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3717102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8DF348B8-A20A-4603-9C1D-DB34D7A575E1}" type="datetime1">
              <a:rPr lang="sv-SE" smtClean="0">
                <a:solidFill>
                  <a:prstClr val="black">
                    <a:tint val="75000"/>
                  </a:prstClr>
                </a:solidFill>
              </a:rPr>
              <a:t>2017-11-06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78F35D4C-469F-40D3-8499-3E4E06BA0BA7}"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79123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A8F4D1A-86DE-4A3E-B3E6-643E37D288BF}" type="datetime1">
              <a:rPr lang="sv-SE" smtClean="0">
                <a:solidFill>
                  <a:prstClr val="black">
                    <a:tint val="75000"/>
                  </a:prstClr>
                </a:solidFill>
              </a:rPr>
              <a:t>2017-11-06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78F35D4C-469F-40D3-8499-3E4E06BA0BA7}"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7073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1A72AFE9-4609-4073-AD3D-AA806EB72E5C}" type="datetime1">
              <a:rPr lang="sv-SE" smtClean="0">
                <a:solidFill>
                  <a:prstClr val="black">
                    <a:tint val="75000"/>
                  </a:prstClr>
                </a:solidFill>
              </a:rPr>
              <a:t>2017-11-06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78F35D4C-469F-40D3-8499-3E4E06BA0BA7}"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62579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2B71F45-986D-415F-83EE-2594A5CD50FE}" type="datetime1">
              <a:rPr lang="sv-SE" smtClean="0">
                <a:solidFill>
                  <a:prstClr val="black">
                    <a:tint val="75000"/>
                  </a:prstClr>
                </a:solidFill>
              </a:rPr>
              <a:t>2017-11-06</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78F35D4C-469F-40D3-8499-3E4E06BA0BA7}"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191842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7B7A032E-B54A-444F-AA00-0C57C2DB0328}" type="datetime1">
              <a:rPr lang="sv-SE" smtClean="0">
                <a:solidFill>
                  <a:prstClr val="black">
                    <a:tint val="75000"/>
                  </a:prstClr>
                </a:solidFill>
              </a:rPr>
              <a:t>2017-11-06</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78F35D4C-469F-40D3-8499-3E4E06BA0BA7}"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934049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82C2F66-F052-46DE-BB09-8C9680710DE7}" type="datetime1">
              <a:rPr lang="sv-SE" smtClean="0">
                <a:solidFill>
                  <a:prstClr val="black">
                    <a:tint val="75000"/>
                  </a:prstClr>
                </a:solidFill>
              </a:rPr>
              <a:t>2017-11-06</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78F35D4C-469F-40D3-8499-3E4E06BA0BA7}"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70696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742AC55-9DF3-493D-9180-4AF387906B7B}" type="datetime1">
              <a:rPr lang="sv-SE" smtClean="0">
                <a:solidFill>
                  <a:prstClr val="black">
                    <a:tint val="75000"/>
                  </a:prstClr>
                </a:solidFill>
              </a:rPr>
              <a:t>2017-11-06</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78F35D4C-469F-40D3-8499-3E4E06BA0BA7}"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983570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1B5126F-71CA-4742-8AF9-706F81C02AB3}" type="datetime1">
              <a:rPr lang="sv-SE" smtClean="0">
                <a:solidFill>
                  <a:prstClr val="black">
                    <a:tint val="75000"/>
                  </a:prstClr>
                </a:solidFill>
              </a:rPr>
              <a:t>2017-11-06</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78F35D4C-469F-40D3-8499-3E4E06BA0BA7}"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80623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48EDF53-9B44-4DA7-B5D8-7300D2D2BDEB}" type="datetime1">
              <a:rPr lang="sv-SE" smtClean="0"/>
              <a:t>2017-11-06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3775301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24835015-53B1-453A-B6CA-36678D03144F}" type="datetime1">
              <a:rPr lang="sv-SE" smtClean="0">
                <a:solidFill>
                  <a:prstClr val="black">
                    <a:tint val="75000"/>
                  </a:prstClr>
                </a:solidFill>
              </a:rPr>
              <a:t>2017-11-06</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78F35D4C-469F-40D3-8499-3E4E06BA0BA7}"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31993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EA94088-0DD0-4D0A-89B6-4C552B80CA8F}" type="datetime1">
              <a:rPr lang="sv-SE" smtClean="0">
                <a:solidFill>
                  <a:prstClr val="black">
                    <a:tint val="75000"/>
                  </a:prstClr>
                </a:solidFill>
              </a:rPr>
              <a:t>2017-11-06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78F35D4C-469F-40D3-8499-3E4E06BA0BA7}"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92572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FC8B4C6-64E2-40CF-91C9-27910DC1E234}" type="datetime1">
              <a:rPr lang="sv-SE" smtClean="0">
                <a:solidFill>
                  <a:prstClr val="black">
                    <a:tint val="75000"/>
                  </a:prstClr>
                </a:solidFill>
              </a:rPr>
              <a:t>2017-11-06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78F35D4C-469F-40D3-8499-3E4E06BA0BA7}"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5831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700D52F2-AC0F-4A48-A213-59BF753D87E7}" type="datetime1">
              <a:rPr lang="sv-SE" smtClean="0">
                <a:solidFill>
                  <a:prstClr val="black">
                    <a:tint val="75000"/>
                  </a:prstClr>
                </a:solidFill>
              </a:rPr>
              <a:t>2017-11-06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8AED6998-8CE8-4E6B-9353-7522875547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24919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1ED1CAF-1F40-45BE-A845-9DD73CEC2C2C}" type="datetime1">
              <a:rPr lang="sv-SE" smtClean="0">
                <a:solidFill>
                  <a:prstClr val="black">
                    <a:tint val="75000"/>
                  </a:prstClr>
                </a:solidFill>
              </a:rPr>
              <a:t>2017-11-06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8AED6998-8CE8-4E6B-9353-7522875547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28457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DA495E8-C5D4-4413-BCA5-EEE183D79F15}" type="datetime1">
              <a:rPr lang="sv-SE" smtClean="0">
                <a:solidFill>
                  <a:prstClr val="black">
                    <a:tint val="75000"/>
                  </a:prstClr>
                </a:solidFill>
              </a:rPr>
              <a:t>2017-11-06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8AED6998-8CE8-4E6B-9353-7522875547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115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F971312A-903F-43BC-BDFA-440E3EBCF414}" type="datetime1">
              <a:rPr lang="sv-SE" smtClean="0">
                <a:solidFill>
                  <a:prstClr val="black">
                    <a:tint val="75000"/>
                  </a:prstClr>
                </a:solidFill>
              </a:rPr>
              <a:t>2017-11-06</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8AED6998-8CE8-4E6B-9353-7522875547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49574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CCD0EADD-78B1-4952-9D09-B04B6B2416AB}" type="datetime1">
              <a:rPr lang="sv-SE" smtClean="0">
                <a:solidFill>
                  <a:prstClr val="black">
                    <a:tint val="75000"/>
                  </a:prstClr>
                </a:solidFill>
              </a:rPr>
              <a:t>2017-11-06</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8AED6998-8CE8-4E6B-9353-7522875547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19071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51A5E3E9-CA18-4B81-9888-DBB97BA81EA6}" type="datetime1">
              <a:rPr lang="sv-SE" smtClean="0">
                <a:solidFill>
                  <a:prstClr val="black">
                    <a:tint val="75000"/>
                  </a:prstClr>
                </a:solidFill>
              </a:rPr>
              <a:t>2017-11-06</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8AED6998-8CE8-4E6B-9353-7522875547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13647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69D7643-2C7C-454B-8660-26F580CFBD4A}" type="datetime1">
              <a:rPr lang="sv-SE" smtClean="0">
                <a:solidFill>
                  <a:prstClr val="black">
                    <a:tint val="75000"/>
                  </a:prstClr>
                </a:solidFill>
              </a:rPr>
              <a:t>2017-11-06</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8AED6998-8CE8-4E6B-9353-7522875547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42592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C4D226A-4C2A-43DF-A16A-02840F6E6EC8}" type="datetime1">
              <a:rPr lang="sv-SE" smtClean="0"/>
              <a:t>2017-11-06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1311265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51A8271-5AE9-4426-8C97-C1C7225D6849}" type="datetime1">
              <a:rPr lang="sv-SE" smtClean="0">
                <a:solidFill>
                  <a:prstClr val="black">
                    <a:tint val="75000"/>
                  </a:prstClr>
                </a:solidFill>
              </a:rPr>
              <a:t>2017-11-06</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8AED6998-8CE8-4E6B-9353-7522875547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720600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0F669DD-FB13-44AE-A902-28EB52C78E73}" type="datetime1">
              <a:rPr lang="sv-SE" smtClean="0">
                <a:solidFill>
                  <a:prstClr val="black">
                    <a:tint val="75000"/>
                  </a:prstClr>
                </a:solidFill>
              </a:rPr>
              <a:t>2017-11-06</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8AED6998-8CE8-4E6B-9353-7522875547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21971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5D06E97-FCE1-4998-982B-A46F3E0E9115}" type="datetime1">
              <a:rPr lang="sv-SE" smtClean="0">
                <a:solidFill>
                  <a:prstClr val="black">
                    <a:tint val="75000"/>
                  </a:prstClr>
                </a:solidFill>
              </a:rPr>
              <a:t>2017-11-06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8AED6998-8CE8-4E6B-9353-7522875547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02563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C2CBD69-504B-4DB5-B8CE-B8AA2D4B0205}" type="datetime1">
              <a:rPr lang="sv-SE" smtClean="0">
                <a:solidFill>
                  <a:prstClr val="black">
                    <a:tint val="75000"/>
                  </a:prstClr>
                </a:solidFill>
              </a:rPr>
              <a:t>2017-11-06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8AED6998-8CE8-4E6B-9353-7522875547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484203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fld id="{868FEED0-061F-461F-A742-4F0F9215E47D}" type="datetime1">
              <a:rPr lang="sv-SE" altLang="sv-SE" smtClean="0">
                <a:solidFill>
                  <a:srgbClr val="000000"/>
                </a:solidFill>
              </a:rPr>
              <a:t>2017-11-06</a:t>
            </a:fld>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5E609F39-7ACA-4F30-BA31-DC6CC15B1E58}"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12449281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fld id="{F538602B-590B-40EB-9C1E-7CC3F88FFB3D}" type="datetime1">
              <a:rPr lang="sv-SE" altLang="sv-SE" smtClean="0">
                <a:solidFill>
                  <a:srgbClr val="000000"/>
                </a:solidFill>
              </a:rPr>
              <a:t>2017-11-06</a:t>
            </a:fld>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D88732CA-56A7-4C5C-8CAB-E3A3803CFE89}"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884629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1" y="1709739"/>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fld id="{B4DBCC45-5B04-4F88-BF1C-AD6E6AF669CB}" type="datetime1">
              <a:rPr lang="sv-SE" altLang="sv-SE" smtClean="0">
                <a:solidFill>
                  <a:srgbClr val="000000"/>
                </a:solidFill>
              </a:rPr>
              <a:t>2017-11-06</a:t>
            </a:fld>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1ECAD528-4C6A-42C0-B82B-DC7954808AF7}"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6378589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09600" y="1600201"/>
            <a:ext cx="53848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97600" y="1600201"/>
            <a:ext cx="53848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fld id="{6EEF2849-33B5-4036-86B0-EC1B79804EE2}" type="datetime1">
              <a:rPr lang="sv-SE" altLang="sv-SE" smtClean="0">
                <a:solidFill>
                  <a:srgbClr val="000000"/>
                </a:solidFill>
              </a:rPr>
              <a:t>2017-11-06</a:t>
            </a:fld>
            <a:endParaRPr lang="sv-SE" alt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856D2914-9B5E-4611-A5A3-490FF35A65EE}"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15783756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40317" y="365126"/>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40318" y="2505075"/>
            <a:ext cx="5158316"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71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fld id="{200D5039-B61E-42AA-9AA8-3385D91D3C38}" type="datetime1">
              <a:rPr lang="sv-SE" altLang="sv-SE" smtClean="0">
                <a:solidFill>
                  <a:srgbClr val="000000"/>
                </a:solidFill>
              </a:rPr>
              <a:t>2017-11-06</a:t>
            </a:fld>
            <a:endParaRPr lang="sv-SE" altLang="sv-SE">
              <a:solidFill>
                <a:srgbClr val="000000"/>
              </a:solidFill>
            </a:endParaRPr>
          </a:p>
        </p:txBody>
      </p:sp>
      <p:sp>
        <p:nvSpPr>
          <p:cNvPr id="8" name="Platshållare för sidfot 7"/>
          <p:cNvSpPr>
            <a:spLocks noGrp="1"/>
          </p:cNvSpPr>
          <p:nvPr>
            <p:ph type="ftr" sz="quarter" idx="11"/>
          </p:nvPr>
        </p:nvSpPr>
        <p:spPr/>
        <p:txBody>
          <a:bodyPr/>
          <a:lstStyle>
            <a:lvl1pPr>
              <a:defRPr/>
            </a:lvl1pPr>
          </a:lstStyle>
          <a:p>
            <a:endParaRPr lang="sv-SE" altLang="sv-SE">
              <a:solidFill>
                <a:srgbClr val="000000"/>
              </a:solidFill>
            </a:endParaRPr>
          </a:p>
        </p:txBody>
      </p:sp>
      <p:sp>
        <p:nvSpPr>
          <p:cNvPr id="9" name="Platshållare för bildnummer 8"/>
          <p:cNvSpPr>
            <a:spLocks noGrp="1"/>
          </p:cNvSpPr>
          <p:nvPr>
            <p:ph type="sldNum" sz="quarter" idx="12"/>
          </p:nvPr>
        </p:nvSpPr>
        <p:spPr/>
        <p:txBody>
          <a:bodyPr/>
          <a:lstStyle>
            <a:lvl1pPr>
              <a:defRPr/>
            </a:lvl1pPr>
          </a:lstStyle>
          <a:p>
            <a:fld id="{27FA53BF-9D2E-4B30-8E8A-A0A280ED8C12}"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794366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fld id="{7FDB7218-0687-4A29-B722-D6620B40F4D6}" type="datetime1">
              <a:rPr lang="sv-SE" altLang="sv-SE" smtClean="0">
                <a:solidFill>
                  <a:srgbClr val="000000"/>
                </a:solidFill>
              </a:rPr>
              <a:t>2017-11-06</a:t>
            </a:fld>
            <a:endParaRPr lang="sv-SE" altLang="sv-SE">
              <a:solidFill>
                <a:srgbClr val="000000"/>
              </a:solidFill>
            </a:endParaRPr>
          </a:p>
        </p:txBody>
      </p:sp>
      <p:sp>
        <p:nvSpPr>
          <p:cNvPr id="4" name="Platshållare för sidfot 3"/>
          <p:cNvSpPr>
            <a:spLocks noGrp="1"/>
          </p:cNvSpPr>
          <p:nvPr>
            <p:ph type="ftr" sz="quarter" idx="11"/>
          </p:nvPr>
        </p:nvSpPr>
        <p:spPr/>
        <p:txBody>
          <a:bodyPr/>
          <a:lstStyle>
            <a:lvl1pPr>
              <a:defRPr/>
            </a:lvl1pPr>
          </a:lstStyle>
          <a:p>
            <a:endParaRPr lang="sv-SE" altLang="sv-SE">
              <a:solidFill>
                <a:srgbClr val="000000"/>
              </a:solidFill>
            </a:endParaRPr>
          </a:p>
        </p:txBody>
      </p:sp>
      <p:sp>
        <p:nvSpPr>
          <p:cNvPr id="5" name="Platshållare för bildnummer 4"/>
          <p:cNvSpPr>
            <a:spLocks noGrp="1"/>
          </p:cNvSpPr>
          <p:nvPr>
            <p:ph type="sldNum" sz="quarter" idx="12"/>
          </p:nvPr>
        </p:nvSpPr>
        <p:spPr/>
        <p:txBody>
          <a:bodyPr/>
          <a:lstStyle>
            <a:lvl1pPr>
              <a:defRPr/>
            </a:lvl1pPr>
          </a:lstStyle>
          <a:p>
            <a:fld id="{7AE2D21E-9A8B-4236-BDC8-E6439369DA46}"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2027003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22CDFC08-67EC-4EB6-8786-56CF59817F73}" type="datetime1">
              <a:rPr lang="sv-SE" smtClean="0"/>
              <a:t>2017-11-06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19996550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B28BF8FB-A56E-4D9B-8008-6214671F9690}" type="datetime1">
              <a:rPr lang="sv-SE" altLang="sv-SE" smtClean="0">
                <a:solidFill>
                  <a:srgbClr val="000000"/>
                </a:solidFill>
              </a:rPr>
              <a:t>2017-11-06</a:t>
            </a:fld>
            <a:endParaRPr lang="sv-SE" altLang="sv-SE">
              <a:solidFill>
                <a:srgbClr val="000000"/>
              </a:solidFill>
            </a:endParaRPr>
          </a:p>
        </p:txBody>
      </p:sp>
      <p:sp>
        <p:nvSpPr>
          <p:cNvPr id="3" name="Platshållare för sidfot 2"/>
          <p:cNvSpPr>
            <a:spLocks noGrp="1"/>
          </p:cNvSpPr>
          <p:nvPr>
            <p:ph type="ftr" sz="quarter" idx="11"/>
          </p:nvPr>
        </p:nvSpPr>
        <p:spPr/>
        <p:txBody>
          <a:bodyPr/>
          <a:lstStyle>
            <a:lvl1pPr>
              <a:defRPr/>
            </a:lvl1pPr>
          </a:lstStyle>
          <a:p>
            <a:endParaRPr lang="sv-SE" altLang="sv-SE">
              <a:solidFill>
                <a:srgbClr val="000000"/>
              </a:solidFill>
            </a:endParaRPr>
          </a:p>
        </p:txBody>
      </p:sp>
      <p:sp>
        <p:nvSpPr>
          <p:cNvPr id="4" name="Platshållare för bildnummer 3"/>
          <p:cNvSpPr>
            <a:spLocks noGrp="1"/>
          </p:cNvSpPr>
          <p:nvPr>
            <p:ph type="sldNum" sz="quarter" idx="12"/>
          </p:nvPr>
        </p:nvSpPr>
        <p:spPr/>
        <p:txBody>
          <a:bodyPr/>
          <a:lstStyle>
            <a:lvl1pPr>
              <a:defRPr/>
            </a:lvl1pPr>
          </a:lstStyle>
          <a:p>
            <a:fld id="{98D2A10B-BA18-4A7D-87B4-38EC29F2866A}"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1560654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40318" y="457200"/>
            <a:ext cx="393276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fld id="{FD99D4B8-E8AA-4553-823F-FE4E4AED5DCF}" type="datetime1">
              <a:rPr lang="sv-SE" altLang="sv-SE" smtClean="0">
                <a:solidFill>
                  <a:srgbClr val="000000"/>
                </a:solidFill>
              </a:rPr>
              <a:t>2017-11-06</a:t>
            </a:fld>
            <a:endParaRPr lang="sv-SE" alt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35419D14-6187-414A-AB6F-0CE620D61A0D}"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1830743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40318" y="457200"/>
            <a:ext cx="393276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fld id="{71D6EEE2-1A98-4C0E-A67C-197FC560C761}" type="datetime1">
              <a:rPr lang="sv-SE" altLang="sv-SE" smtClean="0">
                <a:solidFill>
                  <a:srgbClr val="000000"/>
                </a:solidFill>
              </a:rPr>
              <a:t>2017-11-06</a:t>
            </a:fld>
            <a:endParaRPr lang="sv-SE" alt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74D470EA-F809-4A08-AC93-9C00EBA305CC}"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37321030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fld id="{4B88F7B0-001B-4769-9EF9-1608330793FC}" type="datetime1">
              <a:rPr lang="sv-SE" altLang="sv-SE" smtClean="0">
                <a:solidFill>
                  <a:srgbClr val="000000"/>
                </a:solidFill>
              </a:rPr>
              <a:t>2017-11-06</a:t>
            </a:fld>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2CA44B51-A425-4D2D-A655-5EE5E855E832}"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6544297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39"/>
            <a:ext cx="27432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09600" y="274639"/>
            <a:ext cx="80264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fld id="{854575D8-0FA6-4D8E-B58D-07FB654A2E77}" type="datetime1">
              <a:rPr lang="sv-SE" altLang="sv-SE" smtClean="0">
                <a:solidFill>
                  <a:srgbClr val="000000"/>
                </a:solidFill>
              </a:rPr>
              <a:t>2017-11-06</a:t>
            </a:fld>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5F3BA832-F54C-4CAE-9864-1CBB182718A6}"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909470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609600" y="1600201"/>
            <a:ext cx="53848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97600" y="1600201"/>
            <a:ext cx="53848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609600" y="6245225"/>
            <a:ext cx="2844800" cy="476250"/>
          </a:xfrm>
        </p:spPr>
        <p:txBody>
          <a:bodyPr/>
          <a:lstStyle>
            <a:lvl1pPr>
              <a:defRPr/>
            </a:lvl1pPr>
          </a:lstStyle>
          <a:p>
            <a:fld id="{16295A60-B425-49B2-AB1B-34A7E637FA77}" type="datetime1">
              <a:rPr lang="sv-SE" altLang="sv-SE" smtClean="0">
                <a:solidFill>
                  <a:srgbClr val="000000"/>
                </a:solidFill>
              </a:rPr>
              <a:t>2017-11-06</a:t>
            </a:fld>
            <a:endParaRPr lang="sv-SE" altLang="sv-SE">
              <a:solidFill>
                <a:srgbClr val="000000"/>
              </a:solidFill>
            </a:endParaRPr>
          </a:p>
        </p:txBody>
      </p:sp>
      <p:sp>
        <p:nvSpPr>
          <p:cNvPr id="6" name="Platshållare för sidfot 5"/>
          <p:cNvSpPr>
            <a:spLocks noGrp="1"/>
          </p:cNvSpPr>
          <p:nvPr>
            <p:ph type="ftr" sz="quarter" idx="11"/>
          </p:nvPr>
        </p:nvSpPr>
        <p:spPr>
          <a:xfrm>
            <a:off x="4165600" y="6245225"/>
            <a:ext cx="3860800" cy="476250"/>
          </a:xfrm>
        </p:spPr>
        <p:txBody>
          <a:bodyPr/>
          <a:lstStyle>
            <a:lvl1pPr>
              <a:defRPr/>
            </a:lvl1pPr>
          </a:lstStyle>
          <a:p>
            <a:endParaRPr lang="sv-SE" altLang="sv-SE">
              <a:solidFill>
                <a:srgbClr val="000000"/>
              </a:solidFill>
            </a:endParaRPr>
          </a:p>
        </p:txBody>
      </p:sp>
      <p:sp>
        <p:nvSpPr>
          <p:cNvPr id="7" name="Platshållare för bildnummer 6"/>
          <p:cNvSpPr>
            <a:spLocks noGrp="1"/>
          </p:cNvSpPr>
          <p:nvPr>
            <p:ph type="sldNum" sz="quarter" idx="12"/>
          </p:nvPr>
        </p:nvSpPr>
        <p:spPr>
          <a:xfrm>
            <a:off x="8737600" y="6245225"/>
            <a:ext cx="2844800" cy="476250"/>
          </a:xfrm>
        </p:spPr>
        <p:txBody>
          <a:bodyPr/>
          <a:lstStyle>
            <a:lvl1pPr>
              <a:defRPr/>
            </a:lvl1pPr>
          </a:lstStyle>
          <a:p>
            <a:fld id="{614DBDCD-BED0-418C-ADD1-61BBA298B053}"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270871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2CB0E093-164E-4C49-B406-8C7A18E91525}" type="datetime1">
              <a:rPr lang="sv-SE" smtClean="0"/>
              <a:t>2017-11-06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41106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748F4F7-9BF6-4868-8066-CEAD36570EF0}" type="datetime1">
              <a:rPr lang="sv-SE" smtClean="0"/>
              <a:t>2017-11-06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404912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C154731-A25A-47EC-BD1C-E63F4BF10884}" type="datetime1">
              <a:rPr lang="sv-SE" smtClean="0"/>
              <a:t>2017-11-06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273511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131C66F-7C5E-4D44-B0FE-5C2D94DDF910}" type="datetime1">
              <a:rPr lang="sv-SE" smtClean="0"/>
              <a:t>2017-11-06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2456029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F96B485-87E3-41F8-BAAA-E24F12BAF198}" type="datetime1">
              <a:rPr lang="sv-SE" smtClean="0"/>
              <a:t>2017-11-06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191437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72111-0944-4791-A7ED-42B2202F8025}" type="datetime1">
              <a:rPr lang="sv-SE" smtClean="0"/>
              <a:t>2017-11-06</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11A96-47C8-494A-B243-62058D04ED01}" type="slidenum">
              <a:rPr lang="sv-SE" smtClean="0"/>
              <a:t>‹#›</a:t>
            </a:fld>
            <a:endParaRPr lang="sv-SE"/>
          </a:p>
        </p:txBody>
      </p:sp>
    </p:spTree>
    <p:extLst>
      <p:ext uri="{BB962C8B-B14F-4D97-AF65-F5344CB8AC3E}">
        <p14:creationId xmlns:p14="http://schemas.microsoft.com/office/powerpoint/2010/main" val="57453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D4F9D-7C82-40A2-B1C9-5CFB17111081}" type="datetime1">
              <a:rPr lang="sv-SE" smtClean="0">
                <a:solidFill>
                  <a:prstClr val="black">
                    <a:tint val="75000"/>
                  </a:prstClr>
                </a:solidFill>
              </a:rPr>
              <a:t>2017-11-06</a:t>
            </a:fld>
            <a:endParaRPr lang="sv-SE" smtClean="0">
              <a:solidFill>
                <a:prstClr val="black">
                  <a:tint val="75000"/>
                </a:prstClr>
              </a:solidFill>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smtClean="0">
              <a:solidFill>
                <a:prstClr val="black">
                  <a:tint val="75000"/>
                </a:prstClr>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35D4C-469F-40D3-8499-3E4E06BA0BA7}" type="slidenum">
              <a:rPr lang="sv-SE" smtClean="0">
                <a:solidFill>
                  <a:prstClr val="black">
                    <a:tint val="75000"/>
                  </a:prstClr>
                </a:solidFill>
              </a:rPr>
              <a:pPr/>
              <a:t>‹#›</a:t>
            </a:fld>
            <a:endParaRPr lang="sv-SE" smtClean="0">
              <a:solidFill>
                <a:prstClr val="black">
                  <a:tint val="75000"/>
                </a:prstClr>
              </a:solidFill>
            </a:endParaRPr>
          </a:p>
        </p:txBody>
      </p:sp>
    </p:spTree>
    <p:extLst>
      <p:ext uri="{BB962C8B-B14F-4D97-AF65-F5344CB8AC3E}">
        <p14:creationId xmlns:p14="http://schemas.microsoft.com/office/powerpoint/2010/main" val="3640323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DC05E-DD13-4606-AED6-08D84B7C2628}" type="datetime1">
              <a:rPr lang="sv-SE" smtClean="0">
                <a:solidFill>
                  <a:prstClr val="black">
                    <a:tint val="75000"/>
                  </a:prstClr>
                </a:solidFill>
              </a:rPr>
              <a:t>2017-11-06</a:t>
            </a:fld>
            <a:endParaRPr lang="sv-SE">
              <a:solidFill>
                <a:prstClr val="black">
                  <a:tint val="75000"/>
                </a:prstClr>
              </a:solidFill>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D6998-8CE8-4E6B-9353-75228755478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833126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66">
                <a:gamma/>
                <a:shade val="76078"/>
                <a:invGamma/>
              </a:srgbClr>
            </a:gs>
            <a:gs pos="50000">
              <a:srgbClr val="FFFF66"/>
            </a:gs>
            <a:gs pos="100000">
              <a:srgbClr val="FFFF66">
                <a:gamma/>
                <a:shade val="76078"/>
                <a:invGamma/>
              </a:srgbClr>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smtClean="0"/>
              <a:t>Click to edit Master text styles</a:t>
            </a:r>
          </a:p>
          <a:p>
            <a:pPr lvl="1"/>
            <a:r>
              <a:rPr lang="sv-SE" altLang="sv-SE" smtClean="0"/>
              <a:t>Second level</a:t>
            </a:r>
          </a:p>
          <a:p>
            <a:pPr lvl="2"/>
            <a:r>
              <a:rPr lang="sv-SE" altLang="sv-SE" smtClean="0"/>
              <a:t>Third level</a:t>
            </a:r>
          </a:p>
          <a:p>
            <a:pPr lvl="3"/>
            <a:r>
              <a:rPr lang="sv-SE" altLang="sv-SE" smtClean="0"/>
              <a:t>Fourth level</a:t>
            </a:r>
          </a:p>
          <a:p>
            <a:pPr lvl="4"/>
            <a:r>
              <a:rPr lang="sv-SE" altLang="sv-SE"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47A91DBA-CF97-42C9-8DBE-907E258D3783}" type="datetime1">
              <a:rPr lang="sv-SE" altLang="sv-SE" smtClean="0">
                <a:solidFill>
                  <a:srgbClr val="000000"/>
                </a:solidFill>
              </a:rPr>
              <a:t>2017-11-06</a:t>
            </a:fld>
            <a:endParaRPr lang="sv-SE" altLang="sv-SE"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sv-SE" altLang="sv-SE"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AE4B95A-83C4-4C69-B69F-82F546CC7739}" type="slidenum">
              <a:rPr lang="sv-SE" altLang="sv-SE" smtClean="0">
                <a:solidFill>
                  <a:srgbClr val="000000"/>
                </a:solidFill>
              </a:rPr>
              <a:pPr fontAlgn="base">
                <a:spcBef>
                  <a:spcPct val="0"/>
                </a:spcBef>
                <a:spcAft>
                  <a:spcPct val="0"/>
                </a:spcAft>
              </a:pPr>
              <a:t>‹#›</a:t>
            </a:fld>
            <a:endParaRPr lang="sv-SE" altLang="sv-SE" smtClean="0">
              <a:solidFill>
                <a:srgbClr val="000000"/>
              </a:solidFill>
            </a:endParaRPr>
          </a:p>
        </p:txBody>
      </p:sp>
    </p:spTree>
    <p:extLst>
      <p:ext uri="{BB962C8B-B14F-4D97-AF65-F5344CB8AC3E}">
        <p14:creationId xmlns:p14="http://schemas.microsoft.com/office/powerpoint/2010/main" val="4141642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ohmander.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hyperlink" Target="mailto:Peter@Lohmander.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15.bin"/><Relationship Id="rId18" Type="http://schemas.openxmlformats.org/officeDocument/2006/relationships/image" Target="../media/image12.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3.wmf"/><Relationship Id="rId17" Type="http://schemas.openxmlformats.org/officeDocument/2006/relationships/oleObject" Target="../embeddings/oleObject17.bin"/><Relationship Id="rId2" Type="http://schemas.openxmlformats.org/officeDocument/2006/relationships/slideLayout" Target="../slideLayouts/slideLayout18.xml"/><Relationship Id="rId16" Type="http://schemas.openxmlformats.org/officeDocument/2006/relationships/image" Target="../media/image11.wmf"/><Relationship Id="rId1" Type="http://schemas.openxmlformats.org/officeDocument/2006/relationships/vmlDrawing" Target="../drawings/vmlDrawing3.vml"/><Relationship Id="rId6" Type="http://schemas.openxmlformats.org/officeDocument/2006/relationships/image" Target="../media/image6.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13.bin"/><Relationship Id="rId14" Type="http://schemas.openxmlformats.org/officeDocument/2006/relationships/image" Target="../media/image14.wmf"/></Relationships>
</file>

<file path=ppt/slides/_rels/slide11.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23.bin"/><Relationship Id="rId18" Type="http://schemas.openxmlformats.org/officeDocument/2006/relationships/image" Target="../media/image11.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13.wmf"/><Relationship Id="rId17" Type="http://schemas.openxmlformats.org/officeDocument/2006/relationships/oleObject" Target="../embeddings/oleObject25.bin"/><Relationship Id="rId2" Type="http://schemas.openxmlformats.org/officeDocument/2006/relationships/slideLayout" Target="../slideLayouts/slideLayout18.xml"/><Relationship Id="rId16" Type="http://schemas.openxmlformats.org/officeDocument/2006/relationships/image" Target="../media/image12.wmf"/><Relationship Id="rId1" Type="http://schemas.openxmlformats.org/officeDocument/2006/relationships/vmlDrawing" Target="../drawings/vmlDrawing4.vml"/><Relationship Id="rId6" Type="http://schemas.openxmlformats.org/officeDocument/2006/relationships/image" Target="../media/image6.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21.bin"/><Relationship Id="rId14" Type="http://schemas.openxmlformats.org/officeDocument/2006/relationships/image" Target="../media/image15.wmf"/></Relationships>
</file>

<file path=ppt/slides/_rels/slide12.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18.wmf"/><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15.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17.wmf"/><Relationship Id="rId4" Type="http://schemas.openxmlformats.org/officeDocument/2006/relationships/image" Target="../media/image13.wmf"/><Relationship Id="rId9" Type="http://schemas.openxmlformats.org/officeDocument/2006/relationships/oleObject" Target="../embeddings/oleObject29.bin"/><Relationship Id="rId14" Type="http://schemas.openxmlformats.org/officeDocument/2006/relationships/image" Target="../media/image19.wmf"/></Relationships>
</file>

<file path=ppt/slides/_rels/slide13.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37.bin"/><Relationship Id="rId18" Type="http://schemas.openxmlformats.org/officeDocument/2006/relationships/oleObject" Target="../embeddings/oleObject40.bin"/><Relationship Id="rId26" Type="http://schemas.openxmlformats.org/officeDocument/2006/relationships/oleObject" Target="../embeddings/oleObject46.bin"/><Relationship Id="rId3" Type="http://schemas.openxmlformats.org/officeDocument/2006/relationships/oleObject" Target="../embeddings/oleObject32.bin"/><Relationship Id="rId21" Type="http://schemas.openxmlformats.org/officeDocument/2006/relationships/oleObject" Target="../embeddings/oleObject42.bin"/><Relationship Id="rId7" Type="http://schemas.openxmlformats.org/officeDocument/2006/relationships/oleObject" Target="../embeddings/oleObject34.bin"/><Relationship Id="rId12" Type="http://schemas.openxmlformats.org/officeDocument/2006/relationships/image" Target="../media/image13.wmf"/><Relationship Id="rId17" Type="http://schemas.openxmlformats.org/officeDocument/2006/relationships/oleObject" Target="../embeddings/oleObject39.bin"/><Relationship Id="rId25" Type="http://schemas.openxmlformats.org/officeDocument/2006/relationships/oleObject" Target="../embeddings/oleObject45.bin"/><Relationship Id="rId2" Type="http://schemas.openxmlformats.org/officeDocument/2006/relationships/slideLayout" Target="../slideLayouts/slideLayout18.xml"/><Relationship Id="rId16" Type="http://schemas.openxmlformats.org/officeDocument/2006/relationships/image" Target="../media/image21.wmf"/><Relationship Id="rId20" Type="http://schemas.openxmlformats.org/officeDocument/2006/relationships/image" Target="../media/image22.wmf"/><Relationship Id="rId29" Type="http://schemas.openxmlformats.org/officeDocument/2006/relationships/image" Target="../media/image12.wmf"/><Relationship Id="rId1" Type="http://schemas.openxmlformats.org/officeDocument/2006/relationships/vmlDrawing" Target="../drawings/vmlDrawing6.vml"/><Relationship Id="rId6" Type="http://schemas.openxmlformats.org/officeDocument/2006/relationships/image" Target="../media/image6.wmf"/><Relationship Id="rId11" Type="http://schemas.openxmlformats.org/officeDocument/2006/relationships/oleObject" Target="../embeddings/oleObject36.bin"/><Relationship Id="rId24" Type="http://schemas.openxmlformats.org/officeDocument/2006/relationships/oleObject" Target="../embeddings/oleObject44.bin"/><Relationship Id="rId5" Type="http://schemas.openxmlformats.org/officeDocument/2006/relationships/oleObject" Target="../embeddings/oleObject33.bin"/><Relationship Id="rId15" Type="http://schemas.openxmlformats.org/officeDocument/2006/relationships/oleObject" Target="../embeddings/oleObject38.bin"/><Relationship Id="rId23" Type="http://schemas.openxmlformats.org/officeDocument/2006/relationships/image" Target="../media/image23.wmf"/><Relationship Id="rId28" Type="http://schemas.openxmlformats.org/officeDocument/2006/relationships/oleObject" Target="../embeddings/oleObject47.bin"/><Relationship Id="rId10" Type="http://schemas.openxmlformats.org/officeDocument/2006/relationships/image" Target="../media/image8.wmf"/><Relationship Id="rId19" Type="http://schemas.openxmlformats.org/officeDocument/2006/relationships/oleObject" Target="../embeddings/oleObject41.bin"/><Relationship Id="rId4" Type="http://schemas.openxmlformats.org/officeDocument/2006/relationships/image" Target="../media/image5.wmf"/><Relationship Id="rId9" Type="http://schemas.openxmlformats.org/officeDocument/2006/relationships/oleObject" Target="../embeddings/oleObject35.bin"/><Relationship Id="rId14" Type="http://schemas.openxmlformats.org/officeDocument/2006/relationships/image" Target="../media/image20.wmf"/><Relationship Id="rId22" Type="http://schemas.openxmlformats.org/officeDocument/2006/relationships/oleObject" Target="../embeddings/oleObject43.bin"/><Relationship Id="rId27" Type="http://schemas.openxmlformats.org/officeDocument/2006/relationships/image" Target="../media/image1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53.bin"/><Relationship Id="rId18" Type="http://schemas.openxmlformats.org/officeDocument/2006/relationships/image" Target="../media/image31.wmf"/><Relationship Id="rId26" Type="http://schemas.openxmlformats.org/officeDocument/2006/relationships/oleObject" Target="../embeddings/oleObject60.bin"/><Relationship Id="rId3" Type="http://schemas.openxmlformats.org/officeDocument/2006/relationships/oleObject" Target="../embeddings/oleObject48.bin"/><Relationship Id="rId21" Type="http://schemas.openxmlformats.org/officeDocument/2006/relationships/oleObject" Target="../embeddings/oleObject57.bin"/><Relationship Id="rId7" Type="http://schemas.openxmlformats.org/officeDocument/2006/relationships/oleObject" Target="../embeddings/oleObject50.bin"/><Relationship Id="rId12" Type="http://schemas.openxmlformats.org/officeDocument/2006/relationships/image" Target="../media/image28.wmf"/><Relationship Id="rId17" Type="http://schemas.openxmlformats.org/officeDocument/2006/relationships/oleObject" Target="../embeddings/oleObject55.bin"/><Relationship Id="rId25" Type="http://schemas.openxmlformats.org/officeDocument/2006/relationships/image" Target="../media/image11.wmf"/><Relationship Id="rId2" Type="http://schemas.openxmlformats.org/officeDocument/2006/relationships/slideLayout" Target="../slideLayouts/slideLayout18.xml"/><Relationship Id="rId16" Type="http://schemas.openxmlformats.org/officeDocument/2006/relationships/image" Target="../media/image30.wmf"/><Relationship Id="rId20" Type="http://schemas.openxmlformats.org/officeDocument/2006/relationships/image" Target="../media/image32.wmf"/><Relationship Id="rId1" Type="http://schemas.openxmlformats.org/officeDocument/2006/relationships/vmlDrawing" Target="../drawings/vmlDrawing7.vml"/><Relationship Id="rId6" Type="http://schemas.openxmlformats.org/officeDocument/2006/relationships/image" Target="../media/image25.wmf"/><Relationship Id="rId11" Type="http://schemas.openxmlformats.org/officeDocument/2006/relationships/oleObject" Target="../embeddings/oleObject52.bin"/><Relationship Id="rId24" Type="http://schemas.openxmlformats.org/officeDocument/2006/relationships/oleObject" Target="../embeddings/oleObject59.bin"/><Relationship Id="rId5" Type="http://schemas.openxmlformats.org/officeDocument/2006/relationships/oleObject" Target="../embeddings/oleObject49.bin"/><Relationship Id="rId15" Type="http://schemas.openxmlformats.org/officeDocument/2006/relationships/oleObject" Target="../embeddings/oleObject54.bin"/><Relationship Id="rId23" Type="http://schemas.openxmlformats.org/officeDocument/2006/relationships/oleObject" Target="../embeddings/oleObject58.bin"/><Relationship Id="rId10" Type="http://schemas.openxmlformats.org/officeDocument/2006/relationships/image" Target="../media/image27.wmf"/><Relationship Id="rId19" Type="http://schemas.openxmlformats.org/officeDocument/2006/relationships/oleObject" Target="../embeddings/oleObject56.bin"/><Relationship Id="rId4" Type="http://schemas.openxmlformats.org/officeDocument/2006/relationships/image" Target="../media/image24.wmf"/><Relationship Id="rId9" Type="http://schemas.openxmlformats.org/officeDocument/2006/relationships/oleObject" Target="../embeddings/oleObject51.bin"/><Relationship Id="rId14" Type="http://schemas.openxmlformats.org/officeDocument/2006/relationships/image" Target="../media/image29.wmf"/><Relationship Id="rId22" Type="http://schemas.openxmlformats.org/officeDocument/2006/relationships/image" Target="../media/image33.wmf"/><Relationship Id="rId27" Type="http://schemas.openxmlformats.org/officeDocument/2006/relationships/image" Target="../media/image1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www.lohmander.com/PL_SAMS_11_1993.pdf" TargetMode="External"/><Relationship Id="rId2" Type="http://schemas.openxmlformats.org/officeDocument/2006/relationships/hyperlink" Target="http://www.lohmander.com/PL_SAMS_9_1992.pdf"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www.amazon.ca/gp/reader/0387718141/ref=sib_dp_pt/701-0734992-1741115#reader-link" TargetMode="External"/><Relationship Id="rId2" Type="http://schemas.openxmlformats.org/officeDocument/2006/relationships/hyperlink" Target="http://www.lohmander.com/PL_AOR_95_2000.pdf" TargetMode="External"/><Relationship Id="rId1" Type="http://schemas.openxmlformats.org/officeDocument/2006/relationships/slideLayout" Target="../slideLayouts/slideLayout18.xml"/><Relationship Id="rId5" Type="http://schemas.openxmlformats.org/officeDocument/2006/relationships/hyperlink" Target="http://www.lohmander.com/Lu_Lohmander_2009.pdf" TargetMode="External"/><Relationship Id="rId4" Type="http://schemas.openxmlformats.org/officeDocument/2006/relationships/hyperlink" Target="http://www.lohmander.com/PL_Handbook2007.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lohmander.com/PPT_GUILAN_JOINT_2017.pdf" TargetMode="External"/><Relationship Id="rId2" Type="http://schemas.openxmlformats.org/officeDocument/2006/relationships/hyperlink" Target="http://www.lohmander.com/PPT_GUILAN_JOINT_2017.ppt" TargetMode="External"/><Relationship Id="rId1" Type="http://schemas.openxmlformats.org/officeDocument/2006/relationships/slideLayout" Target="../slideLayouts/slideLayout18.xml"/><Relationship Id="rId6" Type="http://schemas.openxmlformats.org/officeDocument/2006/relationships/hyperlink" Target="http://conf.isc.gov.ir/forestnorth" TargetMode="External"/><Relationship Id="rId5" Type="http://schemas.openxmlformats.org/officeDocument/2006/relationships/hyperlink" Target="http://www.lohmander.com/Paper_Guilan_joint_170321.docx" TargetMode="External"/><Relationship Id="rId4" Type="http://schemas.openxmlformats.org/officeDocument/2006/relationships/hyperlink" Target="http://www.lohmander.com/Paper_Guilan_joint_170321.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lohmander.com/PPT_GUILAN_PL_DIFF_2017.pdf" TargetMode="External"/><Relationship Id="rId2" Type="http://schemas.openxmlformats.org/officeDocument/2006/relationships/hyperlink" Target="http://www.lohmander.com/PPT_GUILAN_PL_DIFF_2017.pptx" TargetMode="External"/><Relationship Id="rId1" Type="http://schemas.openxmlformats.org/officeDocument/2006/relationships/slideLayout" Target="../slideLayouts/slideLayout18.xml"/><Relationship Id="rId6" Type="http://schemas.openxmlformats.org/officeDocument/2006/relationships/hyperlink" Target="http://conf.isc.gov.ir/forestnorth" TargetMode="External"/><Relationship Id="rId5" Type="http://schemas.openxmlformats.org/officeDocument/2006/relationships/hyperlink" Target="http://www.lohmander.com/Paper_Guilan_Dynamic_170215.docx" TargetMode="External"/><Relationship Id="rId4" Type="http://schemas.openxmlformats.org/officeDocument/2006/relationships/hyperlink" Target="http://www.lohmander.com/Paper_Guilan_Dynamic_170215.pdf"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doi.org/10.1007/978-3-319-66514-6_13" TargetMode="External"/><Relationship Id="rId3" Type="http://schemas.openxmlformats.org/officeDocument/2006/relationships/hyperlink" Target="http://www.lohmander.com/PL_ICODM_2016_CCF.pptx" TargetMode="External"/><Relationship Id="rId7" Type="http://schemas.openxmlformats.org/officeDocument/2006/relationships/hyperlink" Target="http://icodm2020.com/en/" TargetMode="External"/><Relationship Id="rId2" Type="http://schemas.openxmlformats.org/officeDocument/2006/relationships/hyperlink" Target="http://www.lohmander.com/PL_BEST_PAPER_AWARD_MATH_2016.jpg" TargetMode="External"/><Relationship Id="rId1" Type="http://schemas.openxmlformats.org/officeDocument/2006/relationships/slideLayout" Target="../slideLayouts/slideLayout18.xml"/><Relationship Id="rId6" Type="http://schemas.openxmlformats.org/officeDocument/2006/relationships/hyperlink" Target="http://www.lohmander.com/PL_ICODM_2016_CCF_PAPER.docx" TargetMode="External"/><Relationship Id="rId5" Type="http://schemas.openxmlformats.org/officeDocument/2006/relationships/hyperlink" Target="http://www.lohmander.com/PL_ICODM_2016_CCF_PAPER.pdf" TargetMode="External"/><Relationship Id="rId4" Type="http://schemas.openxmlformats.org/officeDocument/2006/relationships/hyperlink" Target="http://www.lohmander.com/PL_ICODM_2016_CCF.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lohmander.com/SSAFR_2017_Lohmander_et_al.pptx"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hyperlink" Target="http://depts.washington.edu/ssafr17/" TargetMode="External"/><Relationship Id="rId5" Type="http://schemas.openxmlformats.org/officeDocument/2006/relationships/hyperlink" Target="http://www.lohmander.com/SSAFR_2017_Lohmander_Soft.txt" TargetMode="External"/><Relationship Id="rId4" Type="http://schemas.openxmlformats.org/officeDocument/2006/relationships/hyperlink" Target="http://www.lohmander.com/SSAFR_2017_Lohmander_et_al.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lohmander.com/PLWCBE2014A.pdf" TargetMode="External"/><Relationship Id="rId2" Type="http://schemas.openxmlformats.org/officeDocument/2006/relationships/hyperlink" Target="http://www.lohmander.com/PLWCBE2014A.pptx" TargetMode="External"/><Relationship Id="rId1" Type="http://schemas.openxmlformats.org/officeDocument/2006/relationships/slideLayout" Target="../slideLayouts/slideLayout7.xml"/><Relationship Id="rId5" Type="http://schemas.openxmlformats.org/officeDocument/2006/relationships/hyperlink" Target="http://www.bitcongress.com/wcbe2014/" TargetMode="External"/><Relationship Id="rId4" Type="http://schemas.openxmlformats.org/officeDocument/2006/relationships/hyperlink" Target="http://www.lohmander.com/WCBE2014_Expansion.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lohmander.com/co2ill2/co2ill2.htm" TargetMode="External"/><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9.wmf"/><Relationship Id="rId5" Type="http://schemas.openxmlformats.org/officeDocument/2006/relationships/oleObject" Target="../embeddings/oleObject62.bin"/><Relationship Id="rId4" Type="http://schemas.openxmlformats.org/officeDocument/2006/relationships/image" Target="../media/image38.wmf"/></Relationships>
</file>

<file path=ppt/slides/_rels/slide37.xml.rels><?xml version="1.0" encoding="UTF-8" standalone="yes"?>
<Relationships xmlns="http://schemas.openxmlformats.org/package/2006/relationships"><Relationship Id="rId3" Type="http://schemas.openxmlformats.org/officeDocument/2006/relationships/hyperlink" Target="http://www.lohmander.com/co2ill2/co2ill2.htm" TargetMode="External"/><Relationship Id="rId7" Type="http://schemas.openxmlformats.org/officeDocument/2006/relationships/hyperlink" Target="http://www.bitcongress.com/wcbe2014/" TargetMode="External"/><Relationship Id="rId2" Type="http://schemas.openxmlformats.org/officeDocument/2006/relationships/hyperlink" Target="http://www.lohmander.com/Valencia2008.pdf" TargetMode="External"/><Relationship Id="rId1" Type="http://schemas.openxmlformats.org/officeDocument/2006/relationships/slideLayout" Target="../slideLayouts/slideLayout18.xml"/><Relationship Id="rId6" Type="http://schemas.openxmlformats.org/officeDocument/2006/relationships/hyperlink" Target="http://www.lohmander.com/WCBE2014_Expansion.pdf" TargetMode="External"/><Relationship Id="rId5" Type="http://schemas.openxmlformats.org/officeDocument/2006/relationships/hyperlink" Target="http://www.lohmander.com/PLWCBE2014A.pdf" TargetMode="External"/><Relationship Id="rId4" Type="http://schemas.openxmlformats.org/officeDocument/2006/relationships/hyperlink" Target="http://www.lohmander.com/PLWCBE2014A.pptx"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lohmander.com/SPb201004/Lohmander_Zazykina_SPbFTA_2010.doc" TargetMode="External"/><Relationship Id="rId2" Type="http://schemas.openxmlformats.org/officeDocument/2006/relationships/hyperlink" Target="http://www.lohmander.com/SPb201004/Lohmander_Zazykina_SPbFTA_2010.pdf" TargetMode="External"/><Relationship Id="rId1" Type="http://schemas.openxmlformats.org/officeDocument/2006/relationships/slideLayout" Target="../slideLayouts/slideLayout18.xml"/><Relationship Id="rId5" Type="http://schemas.openxmlformats.org/officeDocument/2006/relationships/hyperlink" Target="http://www.lohmander.com/SPb201004/PPT_Lohmander_Zazykina_SPbFTA_2010.pdf" TargetMode="External"/><Relationship Id="rId4" Type="http://schemas.openxmlformats.org/officeDocument/2006/relationships/hyperlink" Target="http://www.lohmander.com/SPb201004/PPT_Lohmander_Zazykina_SPbFTA_2010.ppt" TargetMode="Externa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35.xml"/><Relationship Id="rId1" Type="http://schemas.openxmlformats.org/officeDocument/2006/relationships/vmlDrawing" Target="../drawings/vmlDrawing9.vml"/><Relationship Id="rId4" Type="http://schemas.openxmlformats.org/officeDocument/2006/relationships/image" Target="../media/image40.wmf"/></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35.xml"/><Relationship Id="rId5" Type="http://schemas.openxmlformats.org/officeDocument/2006/relationships/image" Target="../media/image49.png"/><Relationship Id="rId4" Type="http://schemas.openxmlformats.org/officeDocument/2006/relationships/image" Target="../media/image48.wmf"/></Relationships>
</file>

<file path=ppt/slides/_rels/slide4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35.xml"/><Relationship Id="rId6" Type="http://schemas.openxmlformats.org/officeDocument/2006/relationships/image" Target="../media/image54.wmf"/><Relationship Id="rId5" Type="http://schemas.openxmlformats.org/officeDocument/2006/relationships/image" Target="../media/image53.png"/><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0.xml"/><Relationship Id="rId5" Type="http://schemas.openxmlformats.org/officeDocument/2006/relationships/image" Target="../media/image57.png"/><Relationship Id="rId4" Type="http://schemas.openxmlformats.org/officeDocument/2006/relationships/image" Target="../media/image43.jpeg"/></Relationships>
</file>

<file path=ppt/slides/_rels/slide47.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png"/><Relationship Id="rId1" Type="http://schemas.openxmlformats.org/officeDocument/2006/relationships/slideLayout" Target="../slideLayouts/slideLayout35.xml"/><Relationship Id="rId5" Type="http://schemas.openxmlformats.org/officeDocument/2006/relationships/image" Target="../media/image62.wmf"/><Relationship Id="rId4" Type="http://schemas.openxmlformats.org/officeDocument/2006/relationships/image" Target="../media/image61.wmf"/></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0.xml"/><Relationship Id="rId5" Type="http://schemas.openxmlformats.org/officeDocument/2006/relationships/image" Target="../media/image63.png"/><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www.lohmander.com/WP-86-016.pdf" TargetMode="External"/><Relationship Id="rId7" Type="http://schemas.openxmlformats.org/officeDocument/2006/relationships/hyperlink" Target="http://www.lohmander.com/PL_SAMS_5_4_1988.pdf" TargetMode="External"/><Relationship Id="rId2" Type="http://schemas.openxmlformats.org/officeDocument/2006/relationships/hyperlink" Target="http://www.iiasa.ac.at/Admin/PUB/Documents/WP-86-016.pdf" TargetMode="External"/><Relationship Id="rId1" Type="http://schemas.openxmlformats.org/officeDocument/2006/relationships/slideLayout" Target="../slideLayouts/slideLayout7.xml"/><Relationship Id="rId6" Type="http://schemas.openxmlformats.org/officeDocument/2006/relationships/hyperlink" Target="http://www.lohmander.com/PL_SAMS_5_2_1988.pdf" TargetMode="External"/><Relationship Id="rId5" Type="http://schemas.openxmlformats.org/officeDocument/2006/relationships/hyperlink" Target="http://www.lohmander.com/WP-87-049.pdf" TargetMode="External"/><Relationship Id="rId4" Type="http://schemas.openxmlformats.org/officeDocument/2006/relationships/hyperlink" Target="http://www.iiasa.ac.at/Admin/PUB/Documents/WP-87-049.pdf"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lohmander.com/Lohmander_SilvAlt_1992.pdf" TargetMode="External"/><Relationship Id="rId2" Type="http://schemas.openxmlformats.org/officeDocument/2006/relationships/hyperlink" Target="http://www.lohmander.com/Lohmander_R144_1992.pdf" TargetMode="External"/><Relationship Id="rId1" Type="http://schemas.openxmlformats.org/officeDocument/2006/relationships/slideLayout" Target="../slideLayouts/slideLayout7.xml"/><Relationship Id="rId5" Type="http://schemas.openxmlformats.org/officeDocument/2006/relationships/hyperlink" Target="http://www.lohmander.com/PL_SAMS_11_1993.pdf" TargetMode="External"/><Relationship Id="rId4" Type="http://schemas.openxmlformats.org/officeDocument/2006/relationships/hyperlink" Target="http://www.lohmander.com/PL_SAMS_9_1992.pdf"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www.lohmander.com/LoMoOCC.pdf" TargetMode="External"/><Relationship Id="rId3" Type="http://schemas.openxmlformats.org/officeDocument/2006/relationships/hyperlink" Target="http://www.amazon.ca/gp/reader/0387718141/ref=sib_dp_pt/701-0734992-1741115#reader-link" TargetMode="External"/><Relationship Id="rId7" Type="http://schemas.openxmlformats.org/officeDocument/2006/relationships/hyperlink" Target="http://ansijournals.com/jas/2008/1995-2007.pdf" TargetMode="External"/><Relationship Id="rId2" Type="http://schemas.openxmlformats.org/officeDocument/2006/relationships/hyperlink" Target="http://www.lohmander.com/PL_AOR_95_2000.pdf" TargetMode="External"/><Relationship Id="rId1" Type="http://schemas.openxmlformats.org/officeDocument/2006/relationships/slideLayout" Target="../slideLayouts/slideLayout7.xml"/><Relationship Id="rId6" Type="http://schemas.openxmlformats.org/officeDocument/2006/relationships/hyperlink" Target="http://www.lohmander.com/MoLo2007.pdf" TargetMode="External"/><Relationship Id="rId5" Type="http://schemas.openxmlformats.org/officeDocument/2006/relationships/hyperlink" Target="http://ansijournals.com/ajps/2007/1027-1036.pdf" TargetMode="External"/><Relationship Id="rId4" Type="http://schemas.openxmlformats.org/officeDocument/2006/relationships/hyperlink" Target="http://www.lohmander.com/PL_Handbook2007.pdf"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www.lohmander.com/SPb201004/PPT_Lohmander_Zazykina_SPbFTA_2010.pdf" TargetMode="External"/><Relationship Id="rId3" Type="http://schemas.openxmlformats.org/officeDocument/2006/relationships/hyperlink" Target="http://www.lohmander.com/co2ill2/co2ill2.htm" TargetMode="External"/><Relationship Id="rId7" Type="http://schemas.openxmlformats.org/officeDocument/2006/relationships/hyperlink" Target="http://www.lohmander.com/SPb201004/PPT_Lohmander_Zazykina_SPbFTA_2010.ppt" TargetMode="External"/><Relationship Id="rId2" Type="http://schemas.openxmlformats.org/officeDocument/2006/relationships/hyperlink" Target="http://www.lohmander.com/Valencia2008.pdf" TargetMode="External"/><Relationship Id="rId1" Type="http://schemas.openxmlformats.org/officeDocument/2006/relationships/slideLayout" Target="../slideLayouts/slideLayout7.xml"/><Relationship Id="rId6" Type="http://schemas.openxmlformats.org/officeDocument/2006/relationships/hyperlink" Target="http://www.lohmander.com/SPb201004/Lohmander_Zazykina_SPbFTA_2010.doc" TargetMode="External"/><Relationship Id="rId5" Type="http://schemas.openxmlformats.org/officeDocument/2006/relationships/hyperlink" Target="http://www.lohmander.com/SPb201004/Lohmander_Zazykina_SPbFTA_2010.pdf" TargetMode="External"/><Relationship Id="rId4" Type="http://schemas.openxmlformats.org/officeDocument/2006/relationships/hyperlink" Target="http://www.lohmander.com/Lu_Lohmander_2009.pdf"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www.lohmander.com/PLWCBE2014A.pptx" TargetMode="External"/><Relationship Id="rId3" Type="http://schemas.openxmlformats.org/officeDocument/2006/relationships/hyperlink" Target="http://www.lohmander.com/Moscow10/Moscow10_PL_LZ.doc" TargetMode="External"/><Relationship Id="rId7" Type="http://schemas.openxmlformats.org/officeDocument/2006/relationships/hyperlink" Target="http://www.lohmander.com/Chile_2011/Chile_2011_Dynamic_Lohmander.ppt" TargetMode="External"/><Relationship Id="rId2" Type="http://schemas.openxmlformats.org/officeDocument/2006/relationships/hyperlink" Target="http://www.lohmander.com/Moscow10/Moscow10_PL_LZ.pdf" TargetMode="External"/><Relationship Id="rId1" Type="http://schemas.openxmlformats.org/officeDocument/2006/relationships/slideLayout" Target="../slideLayouts/slideLayout7.xml"/><Relationship Id="rId6" Type="http://schemas.openxmlformats.org/officeDocument/2006/relationships/hyperlink" Target="http://www.lohmander.com/Moscow_2010/Programma-LE_10_01.doc" TargetMode="External"/><Relationship Id="rId11" Type="http://schemas.openxmlformats.org/officeDocument/2006/relationships/hyperlink" Target="http://www.bitcongress.com/wcbe2014/" TargetMode="External"/><Relationship Id="rId5" Type="http://schemas.openxmlformats.org/officeDocument/2006/relationships/hyperlink" Target="http://www.lohmander.com/Moscow_2010/Lohmander_Zazykina_Moscow_2010.ppt" TargetMode="External"/><Relationship Id="rId10" Type="http://schemas.openxmlformats.org/officeDocument/2006/relationships/hyperlink" Target="http://www.lohmander.com/WCBE2014_Expansion.pdf" TargetMode="External"/><Relationship Id="rId4" Type="http://schemas.openxmlformats.org/officeDocument/2006/relationships/hyperlink" Target="http://www.lohmander.com/Moscow_PL_2010.pdf" TargetMode="External"/><Relationship Id="rId9" Type="http://schemas.openxmlformats.org/officeDocument/2006/relationships/hyperlink" Target="http://www.lohmander.com/PLWCBE2014A.pdf"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www.lohmander.com/PL_ICODM_2016_KEY.pptx" TargetMode="External"/><Relationship Id="rId3" Type="http://schemas.openxmlformats.org/officeDocument/2006/relationships/hyperlink" Target="http://www.lohmander.com/PL_IRAN_B_2015.pdf" TargetMode="External"/><Relationship Id="rId7" Type="http://schemas.openxmlformats.org/officeDocument/2006/relationships/hyperlink" Target="http://www.lohmander.com/PL_KEYNOTE_MATH_2016.jpg" TargetMode="External"/><Relationship Id="rId12" Type="http://schemas.openxmlformats.org/officeDocument/2006/relationships/hyperlink" Target="http://icodm2020.com/en/" TargetMode="External"/><Relationship Id="rId2" Type="http://schemas.openxmlformats.org/officeDocument/2006/relationships/hyperlink" Target="http://www.lohmander.com/SML_PL_LO_IRAN_ABS_2015.pdf" TargetMode="External"/><Relationship Id="rId1" Type="http://schemas.openxmlformats.org/officeDocument/2006/relationships/slideLayout" Target="../slideLayouts/slideLayout7.xml"/><Relationship Id="rId6" Type="http://schemas.openxmlformats.org/officeDocument/2006/relationships/hyperlink" Target="http://www.or8.um.ac.ir/" TargetMode="External"/><Relationship Id="rId11" Type="http://schemas.openxmlformats.org/officeDocument/2006/relationships/hyperlink" Target="http://www.lohmander.com/PL_ICODM_2016_KEY_PAPER.docx" TargetMode="External"/><Relationship Id="rId5" Type="http://schemas.openxmlformats.org/officeDocument/2006/relationships/hyperlink" Target="http://www.lohmander.com/PL_OR8_Abs_15.pdf" TargetMode="External"/><Relationship Id="rId10" Type="http://schemas.openxmlformats.org/officeDocument/2006/relationships/hyperlink" Target="http://www.lohmander.com/PL_ICODM_2016_KEY_PAPER.pdf" TargetMode="External"/><Relationship Id="rId4" Type="http://schemas.openxmlformats.org/officeDocument/2006/relationships/hyperlink" Target="http://www.lohmander.com/PL_IRAN_B_2015.pptx" TargetMode="External"/><Relationship Id="rId9" Type="http://schemas.openxmlformats.org/officeDocument/2006/relationships/hyperlink" Target="http://www.lohmander.com/PL_ICODM_2016_KEY.pdf"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www.lohmander.com/PPT_GUILAN_PL_DIFF_2017.pptx" TargetMode="External"/><Relationship Id="rId3" Type="http://schemas.openxmlformats.org/officeDocument/2006/relationships/hyperlink" Target="http://www.lohmander.com/PL_ICODM_2016_CCF.pptx" TargetMode="External"/><Relationship Id="rId7" Type="http://schemas.openxmlformats.org/officeDocument/2006/relationships/hyperlink" Target="http://icodm2020.com/en/" TargetMode="External"/><Relationship Id="rId12" Type="http://schemas.openxmlformats.org/officeDocument/2006/relationships/hyperlink" Target="http://conf.isc.gov.ir/forestnorth" TargetMode="External"/><Relationship Id="rId2" Type="http://schemas.openxmlformats.org/officeDocument/2006/relationships/hyperlink" Target="http://www.lohmander.com/PL_BEST_PAPER_AWARD_MATH_2016.jpg" TargetMode="External"/><Relationship Id="rId1" Type="http://schemas.openxmlformats.org/officeDocument/2006/relationships/slideLayout" Target="../slideLayouts/slideLayout7.xml"/><Relationship Id="rId6" Type="http://schemas.openxmlformats.org/officeDocument/2006/relationships/hyperlink" Target="http://www.lohmander.com/PL_ICODM_2016_CCF_PAPER.docx" TargetMode="External"/><Relationship Id="rId11" Type="http://schemas.openxmlformats.org/officeDocument/2006/relationships/hyperlink" Target="http://www.lohmander.com/Paper_Guilan_Dynamic_170215.docx" TargetMode="External"/><Relationship Id="rId5" Type="http://schemas.openxmlformats.org/officeDocument/2006/relationships/hyperlink" Target="http://www.lohmander.com/PL_ICODM_2016_CCF_PAPER.pdf" TargetMode="External"/><Relationship Id="rId10" Type="http://schemas.openxmlformats.org/officeDocument/2006/relationships/hyperlink" Target="http://www.lohmander.com/Paper_Guilan_Dynamic_170215.pdf" TargetMode="External"/><Relationship Id="rId4" Type="http://schemas.openxmlformats.org/officeDocument/2006/relationships/hyperlink" Target="http://www.lohmander.com/PL_ICODM_2016_CCF.pdf" TargetMode="External"/><Relationship Id="rId9" Type="http://schemas.openxmlformats.org/officeDocument/2006/relationships/hyperlink" Target="http://www.lohmander.com/PPT_GUILAN_PL_DIFF_2017.pdf"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www.lohmander.com/PPT_OR10_PL_KEYNOTE_2017.pdf" TargetMode="External"/><Relationship Id="rId3" Type="http://schemas.openxmlformats.org/officeDocument/2006/relationships/hyperlink" Target="http://www.lohmander.com/PPT_GUILAN_JOINT_2017.pdf" TargetMode="External"/><Relationship Id="rId7" Type="http://schemas.openxmlformats.org/officeDocument/2006/relationships/hyperlink" Target="http://www.lohmander.com/PPT_OR10_PL_KEYNOTE_2017.pptx" TargetMode="External"/><Relationship Id="rId2" Type="http://schemas.openxmlformats.org/officeDocument/2006/relationships/hyperlink" Target="http://www.lohmander.com/PPT_GUILAN_JOINT_2017.ppt" TargetMode="External"/><Relationship Id="rId1" Type="http://schemas.openxmlformats.org/officeDocument/2006/relationships/slideLayout" Target="../slideLayouts/slideLayout7.xml"/><Relationship Id="rId6" Type="http://schemas.openxmlformats.org/officeDocument/2006/relationships/hyperlink" Target="http://conf.isc.gov.ir/forestnorth" TargetMode="External"/><Relationship Id="rId11" Type="http://schemas.openxmlformats.org/officeDocument/2006/relationships/hyperlink" Target="http://www.icordm.ir/en/index.php" TargetMode="External"/><Relationship Id="rId5" Type="http://schemas.openxmlformats.org/officeDocument/2006/relationships/hyperlink" Target="http://www.lohmander.com/Paper_Guilan_joint_170321.docx" TargetMode="External"/><Relationship Id="rId10" Type="http://schemas.openxmlformats.org/officeDocument/2006/relationships/hyperlink" Target="http://www.lohmander.com/Paper_OR10_KEYNOTE_170127.docx" TargetMode="External"/><Relationship Id="rId4" Type="http://schemas.openxmlformats.org/officeDocument/2006/relationships/hyperlink" Target="http://www.lohmander.com/Paper_Guilan_joint_170321.pdf" TargetMode="External"/><Relationship Id="rId9" Type="http://schemas.openxmlformats.org/officeDocument/2006/relationships/hyperlink" Target="http://www.lohmander.com/Paper_OR10_KEYNOTE_170127.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lohmander.com/SSAFR_2017_Lohmander_et_al.pptx" TargetMode="External"/><Relationship Id="rId2" Type="http://schemas.openxmlformats.org/officeDocument/2006/relationships/hyperlink" Target="https://authors.elsevier.com/sd/article/S1616865817301486" TargetMode="External"/><Relationship Id="rId1" Type="http://schemas.openxmlformats.org/officeDocument/2006/relationships/slideLayout" Target="../slideLayouts/slideLayout7.xml"/><Relationship Id="rId6" Type="http://schemas.openxmlformats.org/officeDocument/2006/relationships/hyperlink" Target="http://depts.washington.edu/ssafr17/" TargetMode="External"/><Relationship Id="rId5" Type="http://schemas.openxmlformats.org/officeDocument/2006/relationships/hyperlink" Target="http://www.lohmander.com/SSAFR_2017_Lohmander_Soft.txt" TargetMode="External"/><Relationship Id="rId4" Type="http://schemas.openxmlformats.org/officeDocument/2006/relationships/hyperlink" Target="http://www.lohmander.com/SSAFR_2017_Lohmander_et_al.pdf"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oi.org/10.1007/978-3-319-66514-6_13" TargetMode="External"/><Relationship Id="rId2" Type="http://schemas.openxmlformats.org/officeDocument/2006/relationships/hyperlink" Target="https://doi.org/10.1007/978-3-319-66514-6_5"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www.lohmander.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hyperlink" Target="mailto:Peter@Lohmander.com"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23.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7.bin"/><Relationship Id="rId18" Type="http://schemas.openxmlformats.org/officeDocument/2006/relationships/image" Target="../media/image12.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9.wmf"/><Relationship Id="rId17" Type="http://schemas.openxmlformats.org/officeDocument/2006/relationships/oleObject" Target="../embeddings/oleObject9.bin"/><Relationship Id="rId2" Type="http://schemas.openxmlformats.org/officeDocument/2006/relationships/slideLayout" Target="../slideLayouts/slideLayout18.xml"/><Relationship Id="rId16" Type="http://schemas.openxmlformats.org/officeDocument/2006/relationships/image" Target="../media/image11.wmf"/><Relationship Id="rId1" Type="http://schemas.openxmlformats.org/officeDocument/2006/relationships/vmlDrawing" Target="../drawings/vmlDrawing2.vml"/><Relationship Id="rId6" Type="http://schemas.openxmlformats.org/officeDocument/2006/relationships/image" Target="../media/image6.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5.bin"/><Relationship Id="rId1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0" y="344774"/>
            <a:ext cx="11528431" cy="2219133"/>
          </a:xfrm>
        </p:spPr>
        <p:txBody>
          <a:bodyPr>
            <a:normAutofit/>
          </a:bodyPr>
          <a:lstStyle/>
          <a:p>
            <a:pPr algn="l">
              <a:lnSpc>
                <a:spcPct val="100000"/>
              </a:lnSpc>
              <a:spcBef>
                <a:spcPts val="0"/>
              </a:spcBef>
            </a:pPr>
            <a:r>
              <a:rPr lang="sv-SE" sz="2400" b="1" dirty="0" err="1" smtClean="0">
                <a:solidFill>
                  <a:srgbClr val="00B050"/>
                </a:solidFill>
                <a:latin typeface="Arial Black" panose="020B0A04020102020204" pitchFamily="34" charset="0"/>
              </a:rPr>
              <a:t>Should</a:t>
            </a:r>
            <a:r>
              <a:rPr lang="sv-SE" sz="2400" b="1" dirty="0" smtClean="0">
                <a:solidFill>
                  <a:srgbClr val="00B050"/>
                </a:solidFill>
                <a:latin typeface="Arial Black" panose="020B0A04020102020204" pitchFamily="34" charset="0"/>
              </a:rPr>
              <a:t> </a:t>
            </a:r>
            <a:r>
              <a:rPr lang="sv-SE" sz="2400" b="1" dirty="0">
                <a:solidFill>
                  <a:srgbClr val="00B050"/>
                </a:solidFill>
                <a:latin typeface="Arial Black" panose="020B0A04020102020204" pitchFamily="34" charset="0"/>
              </a:rPr>
              <a:t>a </a:t>
            </a:r>
            <a:r>
              <a:rPr lang="sv-SE" sz="2400" b="1" dirty="0" err="1">
                <a:solidFill>
                  <a:srgbClr val="00B050"/>
                </a:solidFill>
                <a:latin typeface="Arial Black" panose="020B0A04020102020204" pitchFamily="34" charset="0"/>
              </a:rPr>
              <a:t>forest</a:t>
            </a:r>
            <a:r>
              <a:rPr lang="sv-SE" sz="2400" b="1" dirty="0">
                <a:solidFill>
                  <a:srgbClr val="00B050"/>
                </a:solidFill>
                <a:latin typeface="Arial Black" panose="020B0A04020102020204" pitchFamily="34" charset="0"/>
              </a:rPr>
              <a:t> be </a:t>
            </a:r>
            <a:r>
              <a:rPr lang="sv-SE" sz="2400" b="1" dirty="0" err="1">
                <a:solidFill>
                  <a:srgbClr val="00B050"/>
                </a:solidFill>
                <a:latin typeface="Arial Black" panose="020B0A04020102020204" pitchFamily="34" charset="0"/>
              </a:rPr>
              <a:t>optimally</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managed</a:t>
            </a:r>
            <a:r>
              <a:rPr lang="sv-SE" sz="2400" b="1" dirty="0">
                <a:solidFill>
                  <a:srgbClr val="00B050"/>
                </a:solidFill>
                <a:latin typeface="Arial Black" panose="020B0A04020102020204" pitchFamily="34" charset="0"/>
              </a:rPr>
              <a:t> or </a:t>
            </a:r>
            <a:r>
              <a:rPr lang="sv-SE" sz="2400" b="1" dirty="0" err="1">
                <a:solidFill>
                  <a:srgbClr val="00B050"/>
                </a:solidFill>
                <a:latin typeface="Arial Black" panose="020B0A04020102020204" pitchFamily="34" charset="0"/>
              </a:rPr>
              <a:t>develop</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without</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control</a:t>
            </a:r>
            <a:r>
              <a:rPr lang="sv-SE" sz="2400" b="1" dirty="0">
                <a:solidFill>
                  <a:srgbClr val="00B050"/>
                </a:solidFill>
                <a:latin typeface="Arial Black" panose="020B0A04020102020204" pitchFamily="34" charset="0"/>
              </a:rPr>
              <a:t>? </a:t>
            </a:r>
            <a:r>
              <a:rPr lang="sv-SE" sz="2400" b="1" dirty="0" smtClean="0">
                <a:solidFill>
                  <a:srgbClr val="00B050"/>
                </a:solidFill>
                <a:latin typeface="Arial Black" panose="020B0A04020102020204" pitchFamily="34" charset="0"/>
              </a:rPr>
              <a:t/>
            </a:r>
            <a:br>
              <a:rPr lang="sv-SE" sz="2400" b="1" dirty="0" smtClean="0">
                <a:solidFill>
                  <a:srgbClr val="00B050"/>
                </a:solidFill>
                <a:latin typeface="Arial Black" panose="020B0A04020102020204" pitchFamily="34" charset="0"/>
              </a:rPr>
            </a:br>
            <a:r>
              <a:rPr lang="sv-SE" sz="1800" b="1" i="1" dirty="0" smtClean="0">
                <a:solidFill>
                  <a:srgbClr val="00B050"/>
                </a:solidFill>
                <a:latin typeface="Arial Black" panose="020B0A04020102020204" pitchFamily="34" charset="0"/>
              </a:rPr>
              <a:t>- </a:t>
            </a:r>
            <a:r>
              <a:rPr lang="sv-SE" sz="1800" b="1" i="1" dirty="0" err="1" smtClean="0">
                <a:solidFill>
                  <a:srgbClr val="00B050"/>
                </a:solidFill>
                <a:latin typeface="Arial Black" panose="020B0A04020102020204" pitchFamily="34" charset="0"/>
              </a:rPr>
              <a:t>Dynamic</a:t>
            </a:r>
            <a:r>
              <a:rPr lang="sv-SE" sz="1800" b="1" i="1" dirty="0" smtClean="0">
                <a:solidFill>
                  <a:srgbClr val="00B050"/>
                </a:solidFill>
                <a:latin typeface="Arial Black" panose="020B0A04020102020204" pitchFamily="34" charset="0"/>
              </a:rPr>
              <a:t> </a:t>
            </a:r>
            <a:r>
              <a:rPr lang="sv-SE" sz="1800" b="1" i="1" dirty="0" err="1">
                <a:solidFill>
                  <a:srgbClr val="00B050"/>
                </a:solidFill>
                <a:latin typeface="Arial Black" panose="020B0A04020102020204" pitchFamily="34" charset="0"/>
              </a:rPr>
              <a:t>consequences</a:t>
            </a:r>
            <a:r>
              <a:rPr lang="sv-SE" sz="1800" b="1" i="1" dirty="0">
                <a:solidFill>
                  <a:srgbClr val="00B050"/>
                </a:solidFill>
                <a:latin typeface="Arial Black" panose="020B0A04020102020204" pitchFamily="34" charset="0"/>
              </a:rPr>
              <a:t> for </a:t>
            </a:r>
            <a:r>
              <a:rPr lang="sv-SE" sz="1800" b="1" i="1" dirty="0" err="1">
                <a:solidFill>
                  <a:srgbClr val="00B050"/>
                </a:solidFill>
                <a:latin typeface="Arial Black" panose="020B0A04020102020204" pitchFamily="34" charset="0"/>
              </a:rPr>
              <a:t>biodiversity</a:t>
            </a:r>
            <a:r>
              <a:rPr lang="sv-SE" sz="1800" b="1" i="1" dirty="0">
                <a:solidFill>
                  <a:srgbClr val="00B050"/>
                </a:solidFill>
                <a:latin typeface="Arial Black" panose="020B0A04020102020204" pitchFamily="34" charset="0"/>
              </a:rPr>
              <a:t>, global </a:t>
            </a:r>
            <a:r>
              <a:rPr lang="sv-SE" sz="1800" b="1" i="1" dirty="0" err="1">
                <a:solidFill>
                  <a:srgbClr val="00B050"/>
                </a:solidFill>
                <a:latin typeface="Arial Black" panose="020B0A04020102020204" pitchFamily="34" charset="0"/>
              </a:rPr>
              <a:t>warming</a:t>
            </a:r>
            <a:r>
              <a:rPr lang="sv-SE" sz="1800" b="1" i="1" dirty="0">
                <a:solidFill>
                  <a:srgbClr val="00B050"/>
                </a:solidFill>
                <a:latin typeface="Arial Black" panose="020B0A04020102020204" pitchFamily="34" charset="0"/>
              </a:rPr>
              <a:t> and </a:t>
            </a:r>
            <a:r>
              <a:rPr lang="sv-SE" sz="1800" b="1" i="1" dirty="0" err="1">
                <a:solidFill>
                  <a:srgbClr val="00B050"/>
                </a:solidFill>
                <a:latin typeface="Arial Black" panose="020B0A04020102020204" pitchFamily="34" charset="0"/>
              </a:rPr>
              <a:t>economics</a:t>
            </a:r>
            <a:r>
              <a:rPr lang="sv-SE" sz="1800" b="1" i="1" dirty="0">
                <a:solidFill>
                  <a:srgbClr val="00B050"/>
                </a:solidFill>
                <a:latin typeface="Arial Black" panose="020B0A04020102020204" pitchFamily="34" charset="0"/>
              </a:rPr>
              <a:t>.</a:t>
            </a:r>
            <a:br>
              <a:rPr lang="sv-SE" sz="1800" b="1" i="1" dirty="0">
                <a:solidFill>
                  <a:srgbClr val="00B050"/>
                </a:solidFill>
                <a:latin typeface="Arial Black" panose="020B0A04020102020204" pitchFamily="34" charset="0"/>
              </a:rPr>
            </a:br>
            <a:r>
              <a:rPr lang="sv-SE" sz="1800" b="1" dirty="0" err="1" smtClean="0">
                <a:effectLst/>
                <a:latin typeface="Calibri" panose="020F0502020204030204" pitchFamily="34" charset="0"/>
                <a:ea typeface="Calibri" panose="020F0502020204030204" pitchFamily="34" charset="0"/>
                <a:cs typeface="Times New Roman" panose="02020603050405020304" pitchFamily="18" charset="0"/>
              </a:rPr>
              <a:t>Gorgan</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 University </a:t>
            </a:r>
            <a:r>
              <a:rPr lang="sv-SE" sz="1800" b="1"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 Agricultural Sciences and </a:t>
            </a:r>
            <a:r>
              <a:rPr lang="sv-SE" sz="1800" b="1" dirty="0" err="1" smtClean="0">
                <a:effectLst/>
                <a:latin typeface="Calibri" panose="020F0502020204030204" pitchFamily="34" charset="0"/>
                <a:ea typeface="Calibri" panose="020F0502020204030204" pitchFamily="34" charset="0"/>
                <a:cs typeface="Times New Roman" panose="02020603050405020304" pitchFamily="18" charset="0"/>
              </a:rPr>
              <a:t>Natural</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 Resources (GUASNR), November 2017 </a:t>
            </a:r>
            <a:b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br>
            <a:r>
              <a:rPr lang="en-US" sz="1800" b="1" dirty="0" smtClean="0">
                <a:latin typeface="Calibri" panose="020F0502020204030204" pitchFamily="34" charset="0"/>
                <a:ea typeface="Calibri" panose="020F0502020204030204" pitchFamily="34" charset="0"/>
                <a:cs typeface="Times New Roman" panose="02020603050405020304" pitchFamily="18" charset="0"/>
              </a:rPr>
              <a:t>Panel presentation </a:t>
            </a:r>
            <a:r>
              <a:rPr lang="en-US" sz="1100" b="1" i="1" dirty="0" smtClean="0">
                <a:latin typeface="Times New Roman" panose="02020603050405020304" pitchFamily="18" charset="0"/>
                <a:ea typeface="+mn-ea"/>
                <a:cs typeface="Times New Roman" panose="02020603050405020304" pitchFamily="18" charset="0"/>
              </a:rPr>
              <a:t>Version 17-11-06</a:t>
            </a:r>
            <a:br>
              <a:rPr lang="en-US" sz="1100" b="1" i="1" dirty="0" smtClean="0">
                <a:latin typeface="Times New Roman" panose="02020603050405020304" pitchFamily="18" charset="0"/>
                <a:ea typeface="+mn-ea"/>
                <a:cs typeface="Times New Roman" panose="02020603050405020304" pitchFamily="18" charset="0"/>
              </a:rPr>
            </a:br>
            <a:r>
              <a:rPr lang="en-US" sz="1100" b="1" i="1" dirty="0" smtClean="0">
                <a:latin typeface="Times New Roman" panose="02020603050405020304" pitchFamily="18" charset="0"/>
                <a:ea typeface="+mn-ea"/>
                <a:cs typeface="Times New Roman" panose="02020603050405020304" pitchFamily="18" charset="0"/>
              </a:rPr>
              <a:t/>
            </a:r>
            <a:br>
              <a:rPr lang="en-US" sz="1100" b="1" i="1" dirty="0" smtClean="0">
                <a:latin typeface="Times New Roman" panose="02020603050405020304" pitchFamily="18" charset="0"/>
                <a:ea typeface="+mn-ea"/>
                <a:cs typeface="Times New Roman" panose="02020603050405020304" pitchFamily="18" charset="0"/>
              </a:rPr>
            </a:br>
            <a:r>
              <a:rPr lang="en-US" sz="2200" b="1" dirty="0" smtClean="0">
                <a:latin typeface="Times New Roman" panose="02020603050405020304" pitchFamily="18" charset="0"/>
                <a:ea typeface="+mn-ea"/>
                <a:cs typeface="Times New Roman" panose="02020603050405020304" pitchFamily="18" charset="0"/>
              </a:rPr>
              <a:t>Peter </a:t>
            </a:r>
            <a:r>
              <a:rPr lang="en-US" sz="2200" b="1" dirty="0" err="1" smtClean="0">
                <a:latin typeface="Times New Roman" panose="02020603050405020304" pitchFamily="18" charset="0"/>
                <a:ea typeface="+mn-ea"/>
                <a:cs typeface="Times New Roman" panose="02020603050405020304" pitchFamily="18" charset="0"/>
              </a:rPr>
              <a:t>Lohmander</a:t>
            </a:r>
            <a:r>
              <a:rPr lang="en-US" sz="2000" b="1" dirty="0" smtClean="0">
                <a:latin typeface="Times New Roman" panose="02020603050405020304" pitchFamily="18" charset="0"/>
                <a:ea typeface="+mn-ea"/>
                <a:cs typeface="Times New Roman" panose="02020603050405020304" pitchFamily="18" charset="0"/>
              </a:rPr>
              <a:t/>
            </a:r>
            <a:br>
              <a:rPr lang="en-US" sz="2000" b="1" dirty="0" smtClean="0">
                <a:latin typeface="Times New Roman" panose="02020603050405020304" pitchFamily="18" charset="0"/>
                <a:ea typeface="+mn-ea"/>
                <a:cs typeface="Times New Roman" panose="02020603050405020304" pitchFamily="18" charset="0"/>
              </a:rPr>
            </a:br>
            <a:r>
              <a:rPr lang="en-US" sz="2000" dirty="0" smtClean="0">
                <a:latin typeface="Times New Roman" panose="02020603050405020304" pitchFamily="18" charset="0"/>
                <a:ea typeface="+mn-ea"/>
                <a:cs typeface="Times New Roman" panose="02020603050405020304" pitchFamily="18" charset="0"/>
              </a:rPr>
              <a:t>Professor Dr., Optimal Solutions, </a:t>
            </a:r>
            <a:r>
              <a:rPr lang="en-US" sz="2000" dirty="0" smtClean="0">
                <a:latin typeface="Times New Roman" panose="02020603050405020304" pitchFamily="18" charset="0"/>
                <a:ea typeface="+mn-ea"/>
                <a:cs typeface="Times New Roman" panose="02020603050405020304" pitchFamily="18" charset="0"/>
                <a:hlinkClick r:id="rId3"/>
              </a:rPr>
              <a:t>www.Lohmander.com</a:t>
            </a:r>
            <a:r>
              <a:rPr lang="en-US" sz="2000" dirty="0" smtClean="0">
                <a:latin typeface="Times New Roman" panose="02020603050405020304" pitchFamily="18" charset="0"/>
                <a:ea typeface="+mn-ea"/>
                <a:cs typeface="Times New Roman" panose="02020603050405020304" pitchFamily="18" charset="0"/>
              </a:rPr>
              <a:t>  &amp; </a:t>
            </a:r>
            <a:r>
              <a:rPr lang="en-US" sz="2000" dirty="0" smtClean="0">
                <a:latin typeface="Times New Roman" panose="02020603050405020304" pitchFamily="18" charset="0"/>
                <a:ea typeface="+mn-ea"/>
                <a:cs typeface="Times New Roman" panose="02020603050405020304" pitchFamily="18" charset="0"/>
                <a:hlinkClick r:id="rId4"/>
              </a:rPr>
              <a:t>Peter@Lohmander.com</a:t>
            </a:r>
            <a:r>
              <a:rPr lang="en-US" sz="2000" dirty="0" smtClean="0">
                <a:latin typeface="Times New Roman" panose="02020603050405020304" pitchFamily="18" charset="0"/>
                <a:ea typeface="+mn-ea"/>
                <a:cs typeface="Times New Roman" panose="02020603050405020304" pitchFamily="18" charset="0"/>
              </a:rPr>
              <a:t>  </a:t>
            </a:r>
            <a:endParaRPr lang="sv-SE" sz="2200" dirty="0">
              <a:latin typeface="Times New Roman" panose="02020603050405020304" pitchFamily="18" charset="0"/>
              <a:cs typeface="Times New Roman" panose="02020603050405020304" pitchFamily="18" charset="0"/>
            </a:endParaRPr>
          </a:p>
        </p:txBody>
      </p:sp>
      <p:pic>
        <p:nvPicPr>
          <p:cNvPr id="6" name="Bildobjekt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5437" y="2550077"/>
            <a:ext cx="3926564" cy="4307923"/>
          </a:xfrm>
          <a:prstGeom prst="rect">
            <a:avLst/>
          </a:prstGeom>
        </p:spPr>
      </p:pic>
      <p:pic>
        <p:nvPicPr>
          <p:cNvPr id="3" name="Bildobjekt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564" y="2577737"/>
            <a:ext cx="8412000" cy="4280263"/>
          </a:xfrm>
          <a:prstGeom prst="rect">
            <a:avLst/>
          </a:prstGeom>
        </p:spPr>
      </p:pic>
    </p:spTree>
    <p:extLst>
      <p:ext uri="{BB962C8B-B14F-4D97-AF65-F5344CB8AC3E}">
        <p14:creationId xmlns:p14="http://schemas.microsoft.com/office/powerpoint/2010/main" val="3687387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d 3"/>
          <p:cNvSpPr/>
          <p:nvPr/>
        </p:nvSpPr>
        <p:spPr>
          <a:xfrm flipV="1">
            <a:off x="2066542" y="1856232"/>
            <a:ext cx="146305" cy="324612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5" name="Höger 4"/>
          <p:cNvSpPr/>
          <p:nvPr/>
        </p:nvSpPr>
        <p:spPr>
          <a:xfrm>
            <a:off x="1984248" y="4901184"/>
            <a:ext cx="5586984" cy="13716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6" name="textruta 5"/>
          <p:cNvSpPr txBox="1"/>
          <p:nvPr/>
        </p:nvSpPr>
        <p:spPr>
          <a:xfrm>
            <a:off x="7653796" y="4620158"/>
            <a:ext cx="420624" cy="584775"/>
          </a:xfrm>
          <a:prstGeom prst="rect">
            <a:avLst/>
          </a:prstGeom>
          <a:noFill/>
        </p:spPr>
        <p:txBody>
          <a:bodyPr wrap="square" rtlCol="0">
            <a:spAutoFit/>
          </a:bodyPr>
          <a:lstStyle/>
          <a:p>
            <a:r>
              <a:rPr lang="sv-SE" sz="3200" b="1" dirty="0" smtClean="0">
                <a:solidFill>
                  <a:prstClr val="black"/>
                </a:solidFill>
                <a:latin typeface="Times New Roman" panose="02020603050405020304" pitchFamily="18" charset="0"/>
                <a:cs typeface="Times New Roman" panose="02020603050405020304" pitchFamily="18" charset="0"/>
              </a:rPr>
              <a:t>x</a:t>
            </a:r>
          </a:p>
        </p:txBody>
      </p:sp>
      <p:sp>
        <p:nvSpPr>
          <p:cNvPr id="7" name="Rektangel 6"/>
          <p:cNvSpPr/>
          <p:nvPr/>
        </p:nvSpPr>
        <p:spPr>
          <a:xfrm>
            <a:off x="1964596" y="1208948"/>
            <a:ext cx="389850" cy="584775"/>
          </a:xfrm>
          <a:prstGeom prst="rect">
            <a:avLst/>
          </a:prstGeom>
        </p:spPr>
        <p:txBody>
          <a:bodyPr wrap="none">
            <a:spAutoFit/>
          </a:bodyPr>
          <a:lstStyle/>
          <a:p>
            <a:r>
              <a:rPr lang="sv-SE" sz="3200" b="1" dirty="0" smtClean="0">
                <a:solidFill>
                  <a:prstClr val="black"/>
                </a:solidFill>
                <a:latin typeface="Times New Roman" panose="02020603050405020304" pitchFamily="18" charset="0"/>
                <a:cs typeface="Times New Roman" panose="02020603050405020304" pitchFamily="18" charset="0"/>
              </a:rPr>
              <a:t>y</a:t>
            </a:r>
            <a:endParaRPr lang="sv-SE" sz="3200" b="1" dirty="0">
              <a:solidFill>
                <a:prstClr val="black"/>
              </a:solidFill>
              <a:latin typeface="Times New Roman" panose="02020603050405020304" pitchFamily="18" charset="0"/>
              <a:cs typeface="Times New Roman" panose="02020603050405020304" pitchFamily="18" charset="0"/>
            </a:endParaRPr>
          </a:p>
        </p:txBody>
      </p:sp>
      <p:sp>
        <p:nvSpPr>
          <p:cNvPr id="8" name="Rektangel 7"/>
          <p:cNvSpPr/>
          <p:nvPr/>
        </p:nvSpPr>
        <p:spPr>
          <a:xfrm>
            <a:off x="1444411" y="4640687"/>
            <a:ext cx="338554" cy="461665"/>
          </a:xfrm>
          <a:prstGeom prst="rect">
            <a:avLst/>
          </a:prstGeom>
        </p:spPr>
        <p:txBody>
          <a:bodyPr wrap="none">
            <a:spAutoFit/>
          </a:bodyPr>
          <a:lstStyle/>
          <a:p>
            <a:r>
              <a:rPr lang="sv-SE" sz="2400" b="1" dirty="0" smtClean="0">
                <a:solidFill>
                  <a:prstClr val="black"/>
                </a:solidFill>
                <a:latin typeface="Times New Roman" panose="02020603050405020304" pitchFamily="18" charset="0"/>
                <a:cs typeface="Times New Roman" panose="02020603050405020304" pitchFamily="18" charset="0"/>
              </a:rPr>
              <a:t>0</a:t>
            </a:r>
            <a:endParaRPr lang="sv-SE" sz="2400" b="1" dirty="0">
              <a:solidFill>
                <a:prstClr val="black"/>
              </a:solidFill>
              <a:latin typeface="Times New Roman" panose="02020603050405020304" pitchFamily="18" charset="0"/>
              <a:cs typeface="Times New Roman" panose="02020603050405020304" pitchFamily="18" charset="0"/>
            </a:endParaRPr>
          </a:p>
        </p:txBody>
      </p:sp>
      <p:sp>
        <p:nvSpPr>
          <p:cNvPr id="10" name="Rektangel 9"/>
          <p:cNvSpPr/>
          <p:nvPr/>
        </p:nvSpPr>
        <p:spPr>
          <a:xfrm>
            <a:off x="1984248" y="5199257"/>
            <a:ext cx="338554" cy="461665"/>
          </a:xfrm>
          <a:prstGeom prst="rect">
            <a:avLst/>
          </a:prstGeom>
        </p:spPr>
        <p:txBody>
          <a:bodyPr wrap="none">
            <a:spAutoFit/>
          </a:bodyPr>
          <a:lstStyle/>
          <a:p>
            <a:r>
              <a:rPr lang="sv-SE" sz="2400" b="1" dirty="0" smtClean="0">
                <a:solidFill>
                  <a:prstClr val="black"/>
                </a:solidFill>
                <a:latin typeface="Times New Roman" panose="02020603050405020304" pitchFamily="18" charset="0"/>
                <a:cs typeface="Times New Roman" panose="02020603050405020304" pitchFamily="18" charset="0"/>
              </a:rPr>
              <a:t>0</a:t>
            </a:r>
            <a:endParaRPr lang="sv-SE" sz="2400" b="1" dirty="0">
              <a:solidFill>
                <a:prstClr val="black"/>
              </a:solidFill>
              <a:latin typeface="Times New Roman" panose="02020603050405020304" pitchFamily="18" charset="0"/>
              <a:cs typeface="Times New Roman" panose="02020603050405020304" pitchFamily="18" charset="0"/>
            </a:endParaRPr>
          </a:p>
        </p:txBody>
      </p:sp>
      <p:cxnSp>
        <p:nvCxnSpPr>
          <p:cNvPr id="3" name="Rak 2"/>
          <p:cNvCxnSpPr/>
          <p:nvPr/>
        </p:nvCxnSpPr>
        <p:spPr>
          <a:xfrm>
            <a:off x="1600200" y="2496312"/>
            <a:ext cx="3177540" cy="33101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1600200" y="2002925"/>
            <a:ext cx="5593404" cy="380254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3959157" y="4968424"/>
            <a:ext cx="58366" cy="2308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15" name="Rektangel 14"/>
          <p:cNvSpPr/>
          <p:nvPr/>
        </p:nvSpPr>
        <p:spPr>
          <a:xfrm>
            <a:off x="5955468" y="4982854"/>
            <a:ext cx="58366" cy="2308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16" name="Rektangel 15"/>
          <p:cNvSpPr/>
          <p:nvPr/>
        </p:nvSpPr>
        <p:spPr>
          <a:xfrm flipV="1">
            <a:off x="1840973" y="2299503"/>
            <a:ext cx="298721" cy="717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17" name="Rektangel 16"/>
          <p:cNvSpPr/>
          <p:nvPr/>
        </p:nvSpPr>
        <p:spPr>
          <a:xfrm flipV="1">
            <a:off x="1834887" y="3028089"/>
            <a:ext cx="298721" cy="717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graphicFrame>
        <p:nvGraphicFramePr>
          <p:cNvPr id="12" name="Objekt 11"/>
          <p:cNvGraphicFramePr>
            <a:graphicFrameLocks noChangeAspect="1"/>
          </p:cNvGraphicFramePr>
          <p:nvPr/>
        </p:nvGraphicFramePr>
        <p:xfrm>
          <a:off x="876620" y="2730203"/>
          <a:ext cx="412345" cy="762838"/>
        </p:xfrm>
        <a:graphic>
          <a:graphicData uri="http://schemas.openxmlformats.org/presentationml/2006/ole">
            <mc:AlternateContent xmlns:mc="http://schemas.openxmlformats.org/markup-compatibility/2006">
              <mc:Choice xmlns:v="urn:schemas-microsoft-com:vml" Requires="v">
                <p:oleObj spid="_x0000_s3378" name="Equation" r:id="rId3" imgW="253800" imgH="469800" progId="Equation.DSMT4">
                  <p:embed/>
                </p:oleObj>
              </mc:Choice>
              <mc:Fallback>
                <p:oleObj name="Equation" r:id="rId3" imgW="253800" imgH="469800" progId="Equation.DSMT4">
                  <p:embed/>
                  <p:pic>
                    <p:nvPicPr>
                      <p:cNvPr id="0" name=""/>
                      <p:cNvPicPr/>
                      <p:nvPr/>
                    </p:nvPicPr>
                    <p:blipFill>
                      <a:blip r:embed="rId4"/>
                      <a:stretch>
                        <a:fillRect/>
                      </a:stretch>
                    </p:blipFill>
                    <p:spPr>
                      <a:xfrm>
                        <a:off x="876620" y="2730203"/>
                        <a:ext cx="412345" cy="762838"/>
                      </a:xfrm>
                      <a:prstGeom prst="rect">
                        <a:avLst/>
                      </a:prstGeom>
                    </p:spPr>
                  </p:pic>
                </p:oleObj>
              </mc:Fallback>
            </mc:AlternateContent>
          </a:graphicData>
        </a:graphic>
      </p:graphicFrame>
      <p:graphicFrame>
        <p:nvGraphicFramePr>
          <p:cNvPr id="13" name="Objekt 12"/>
          <p:cNvGraphicFramePr>
            <a:graphicFrameLocks noChangeAspect="1"/>
          </p:cNvGraphicFramePr>
          <p:nvPr/>
        </p:nvGraphicFramePr>
        <p:xfrm>
          <a:off x="864331" y="2002925"/>
          <a:ext cx="415587" cy="727278"/>
        </p:xfrm>
        <a:graphic>
          <a:graphicData uri="http://schemas.openxmlformats.org/presentationml/2006/ole">
            <mc:AlternateContent xmlns:mc="http://schemas.openxmlformats.org/markup-compatibility/2006">
              <mc:Choice xmlns:v="urn:schemas-microsoft-com:vml" Requires="v">
                <p:oleObj spid="_x0000_s3379" name="Equation" r:id="rId5" imgW="253800" imgH="444240" progId="Equation.DSMT4">
                  <p:embed/>
                </p:oleObj>
              </mc:Choice>
              <mc:Fallback>
                <p:oleObj name="Equation" r:id="rId5" imgW="253800" imgH="444240" progId="Equation.DSMT4">
                  <p:embed/>
                  <p:pic>
                    <p:nvPicPr>
                      <p:cNvPr id="0" name=""/>
                      <p:cNvPicPr/>
                      <p:nvPr/>
                    </p:nvPicPr>
                    <p:blipFill>
                      <a:blip r:embed="rId6"/>
                      <a:stretch>
                        <a:fillRect/>
                      </a:stretch>
                    </p:blipFill>
                    <p:spPr>
                      <a:xfrm>
                        <a:off x="864331" y="2002925"/>
                        <a:ext cx="415587" cy="727278"/>
                      </a:xfrm>
                      <a:prstGeom prst="rect">
                        <a:avLst/>
                      </a:prstGeom>
                    </p:spPr>
                  </p:pic>
                </p:oleObj>
              </mc:Fallback>
            </mc:AlternateContent>
          </a:graphicData>
        </a:graphic>
      </p:graphicFrame>
      <p:graphicFrame>
        <p:nvGraphicFramePr>
          <p:cNvPr id="18" name="Objekt 17"/>
          <p:cNvGraphicFramePr>
            <a:graphicFrameLocks noChangeAspect="1"/>
          </p:cNvGraphicFramePr>
          <p:nvPr/>
        </p:nvGraphicFramePr>
        <p:xfrm>
          <a:off x="3774688" y="5217688"/>
          <a:ext cx="503130" cy="886467"/>
        </p:xfrm>
        <a:graphic>
          <a:graphicData uri="http://schemas.openxmlformats.org/presentationml/2006/ole">
            <mc:AlternateContent xmlns:mc="http://schemas.openxmlformats.org/markup-compatibility/2006">
              <mc:Choice xmlns:v="urn:schemas-microsoft-com:vml" Requires="v">
                <p:oleObj spid="_x0000_s3380" name="Equation" r:id="rId7" imgW="266400" imgH="469800" progId="Equation.DSMT4">
                  <p:embed/>
                </p:oleObj>
              </mc:Choice>
              <mc:Fallback>
                <p:oleObj name="Equation" r:id="rId7" imgW="266400" imgH="469800" progId="Equation.DSMT4">
                  <p:embed/>
                  <p:pic>
                    <p:nvPicPr>
                      <p:cNvPr id="0" name=""/>
                      <p:cNvPicPr/>
                      <p:nvPr/>
                    </p:nvPicPr>
                    <p:blipFill>
                      <a:blip r:embed="rId8"/>
                      <a:stretch>
                        <a:fillRect/>
                      </a:stretch>
                    </p:blipFill>
                    <p:spPr>
                      <a:xfrm>
                        <a:off x="3774688" y="5217688"/>
                        <a:ext cx="503130" cy="886467"/>
                      </a:xfrm>
                      <a:prstGeom prst="rect">
                        <a:avLst/>
                      </a:prstGeom>
                    </p:spPr>
                  </p:pic>
                </p:oleObj>
              </mc:Fallback>
            </mc:AlternateContent>
          </a:graphicData>
        </a:graphic>
      </p:graphicFrame>
      <p:graphicFrame>
        <p:nvGraphicFramePr>
          <p:cNvPr id="19" name="Objekt 18"/>
          <p:cNvGraphicFramePr>
            <a:graphicFrameLocks noChangeAspect="1"/>
          </p:cNvGraphicFramePr>
          <p:nvPr/>
        </p:nvGraphicFramePr>
        <p:xfrm>
          <a:off x="5790259" y="5287281"/>
          <a:ext cx="497829" cy="806010"/>
        </p:xfrm>
        <a:graphic>
          <a:graphicData uri="http://schemas.openxmlformats.org/presentationml/2006/ole">
            <mc:AlternateContent xmlns:mc="http://schemas.openxmlformats.org/markup-compatibility/2006">
              <mc:Choice xmlns:v="urn:schemas-microsoft-com:vml" Requires="v">
                <p:oleObj spid="_x0000_s3381" name="Equation" r:id="rId9" imgW="266400" imgH="431640" progId="Equation.DSMT4">
                  <p:embed/>
                </p:oleObj>
              </mc:Choice>
              <mc:Fallback>
                <p:oleObj name="Equation" r:id="rId9" imgW="266400" imgH="431640" progId="Equation.DSMT4">
                  <p:embed/>
                  <p:pic>
                    <p:nvPicPr>
                      <p:cNvPr id="0" name=""/>
                      <p:cNvPicPr/>
                      <p:nvPr/>
                    </p:nvPicPr>
                    <p:blipFill>
                      <a:blip r:embed="rId10"/>
                      <a:stretch>
                        <a:fillRect/>
                      </a:stretch>
                    </p:blipFill>
                    <p:spPr>
                      <a:xfrm>
                        <a:off x="5790259" y="5287281"/>
                        <a:ext cx="497829" cy="806010"/>
                      </a:xfrm>
                      <a:prstGeom prst="rect">
                        <a:avLst/>
                      </a:prstGeom>
                    </p:spPr>
                  </p:pic>
                </p:oleObj>
              </mc:Fallback>
            </mc:AlternateContent>
          </a:graphicData>
        </a:graphic>
      </p:graphicFrame>
      <p:cxnSp>
        <p:nvCxnSpPr>
          <p:cNvPr id="22" name="Rak pil 21"/>
          <p:cNvCxnSpPr/>
          <p:nvPr/>
        </p:nvCxnSpPr>
        <p:spPr>
          <a:xfrm flipV="1">
            <a:off x="2370367" y="4333816"/>
            <a:ext cx="558808" cy="4189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ak pil 24"/>
          <p:cNvCxnSpPr/>
          <p:nvPr/>
        </p:nvCxnSpPr>
        <p:spPr>
          <a:xfrm>
            <a:off x="2746528" y="3111622"/>
            <a:ext cx="365890" cy="4960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ak pil 25"/>
          <p:cNvCxnSpPr/>
          <p:nvPr/>
        </p:nvCxnSpPr>
        <p:spPr>
          <a:xfrm>
            <a:off x="3389367" y="4640687"/>
            <a:ext cx="679887" cy="115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ak pil 26"/>
          <p:cNvCxnSpPr/>
          <p:nvPr/>
        </p:nvCxnSpPr>
        <p:spPr>
          <a:xfrm>
            <a:off x="4277818" y="3493041"/>
            <a:ext cx="36187" cy="6360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ak pil 28"/>
          <p:cNvCxnSpPr/>
          <p:nvPr/>
        </p:nvCxnSpPr>
        <p:spPr>
          <a:xfrm flipH="1">
            <a:off x="4456558" y="2680693"/>
            <a:ext cx="493336" cy="5578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Rak pil 38"/>
          <p:cNvCxnSpPr/>
          <p:nvPr/>
        </p:nvCxnSpPr>
        <p:spPr>
          <a:xfrm>
            <a:off x="3365770" y="2804319"/>
            <a:ext cx="9728" cy="6781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Rak pil 39"/>
          <p:cNvCxnSpPr/>
          <p:nvPr/>
        </p:nvCxnSpPr>
        <p:spPr>
          <a:xfrm flipV="1">
            <a:off x="2565062" y="3854381"/>
            <a:ext cx="658642" cy="22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Rak pil 40"/>
          <p:cNvCxnSpPr/>
          <p:nvPr/>
        </p:nvCxnSpPr>
        <p:spPr>
          <a:xfrm>
            <a:off x="4018146" y="4217754"/>
            <a:ext cx="702211" cy="365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Rak pil 41"/>
          <p:cNvCxnSpPr/>
          <p:nvPr/>
        </p:nvCxnSpPr>
        <p:spPr>
          <a:xfrm flipH="1">
            <a:off x="5449806" y="3392660"/>
            <a:ext cx="392858" cy="6358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Rektangel 42"/>
          <p:cNvSpPr/>
          <p:nvPr/>
        </p:nvSpPr>
        <p:spPr>
          <a:xfrm>
            <a:off x="752191" y="480213"/>
            <a:ext cx="1460656" cy="523220"/>
          </a:xfrm>
          <a:prstGeom prst="rect">
            <a:avLst/>
          </a:prstGeom>
        </p:spPr>
        <p:txBody>
          <a:bodyPr wrap="none">
            <a:spAutoFit/>
          </a:bodyPr>
          <a:lstStyle/>
          <a:p>
            <a:r>
              <a:rPr lang="sv-SE" sz="2800" b="1" i="1" dirty="0" smtClean="0">
                <a:solidFill>
                  <a:srgbClr val="7030A0"/>
                </a:solidFill>
                <a:latin typeface="Times New Roman" panose="02020603050405020304" pitchFamily="18" charset="0"/>
                <a:cs typeface="Times New Roman" panose="02020603050405020304" pitchFamily="18" charset="0"/>
              </a:rPr>
              <a:t>CASE 2.</a:t>
            </a:r>
            <a:endParaRPr lang="sv-SE" sz="2800" b="1" i="1" dirty="0">
              <a:solidFill>
                <a:srgbClr val="7030A0"/>
              </a:solidFill>
              <a:latin typeface="Times New Roman" panose="02020603050405020304" pitchFamily="18" charset="0"/>
              <a:cs typeface="Times New Roman" panose="02020603050405020304" pitchFamily="18" charset="0"/>
            </a:endParaRPr>
          </a:p>
        </p:txBody>
      </p:sp>
      <p:sp>
        <p:nvSpPr>
          <p:cNvPr id="44" name="Ellips 43"/>
          <p:cNvSpPr/>
          <p:nvPr/>
        </p:nvSpPr>
        <p:spPr>
          <a:xfrm>
            <a:off x="5842664" y="4783042"/>
            <a:ext cx="283974" cy="311285"/>
          </a:xfrm>
          <a:prstGeom prst="ellipse">
            <a:avLst/>
          </a:prstGeom>
          <a:solidFill>
            <a:srgbClr val="FF0000"/>
          </a:solidFill>
          <a:ln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graphicFrame>
        <p:nvGraphicFramePr>
          <p:cNvPr id="45" name="Objekt 44"/>
          <p:cNvGraphicFramePr>
            <a:graphicFrameLocks noChangeAspect="1"/>
          </p:cNvGraphicFramePr>
          <p:nvPr/>
        </p:nvGraphicFramePr>
        <p:xfrm>
          <a:off x="5943600" y="504825"/>
          <a:ext cx="5780088" cy="1201738"/>
        </p:xfrm>
        <a:graphic>
          <a:graphicData uri="http://schemas.openxmlformats.org/presentationml/2006/ole">
            <mc:AlternateContent xmlns:mc="http://schemas.openxmlformats.org/markup-compatibility/2006">
              <mc:Choice xmlns:v="urn:schemas-microsoft-com:vml" Requires="v">
                <p:oleObj spid="_x0000_s3382" name="Equation" r:id="rId11" imgW="3174840" imgH="660240" progId="Equation.DSMT4">
                  <p:embed/>
                </p:oleObj>
              </mc:Choice>
              <mc:Fallback>
                <p:oleObj name="Equation" r:id="rId11" imgW="3174840" imgH="660240" progId="Equation.DSMT4">
                  <p:embed/>
                  <p:pic>
                    <p:nvPicPr>
                      <p:cNvPr id="0" name=""/>
                      <p:cNvPicPr/>
                      <p:nvPr/>
                    </p:nvPicPr>
                    <p:blipFill>
                      <a:blip r:embed="rId12"/>
                      <a:stretch>
                        <a:fillRect/>
                      </a:stretch>
                    </p:blipFill>
                    <p:spPr>
                      <a:xfrm>
                        <a:off x="5943600" y="504825"/>
                        <a:ext cx="5780088" cy="1201738"/>
                      </a:xfrm>
                      <a:prstGeom prst="rect">
                        <a:avLst/>
                      </a:prstGeom>
                    </p:spPr>
                  </p:pic>
                </p:oleObj>
              </mc:Fallback>
            </mc:AlternateContent>
          </a:graphicData>
        </a:graphic>
      </p:graphicFrame>
      <p:graphicFrame>
        <p:nvGraphicFramePr>
          <p:cNvPr id="46" name="Objekt 45"/>
          <p:cNvGraphicFramePr>
            <a:graphicFrameLocks noChangeAspect="1"/>
          </p:cNvGraphicFramePr>
          <p:nvPr/>
        </p:nvGraphicFramePr>
        <p:xfrm>
          <a:off x="6288088" y="2370138"/>
          <a:ext cx="5087937" cy="868362"/>
        </p:xfrm>
        <a:graphic>
          <a:graphicData uri="http://schemas.openxmlformats.org/presentationml/2006/ole">
            <mc:AlternateContent xmlns:mc="http://schemas.openxmlformats.org/markup-compatibility/2006">
              <mc:Choice xmlns:v="urn:schemas-microsoft-com:vml" Requires="v">
                <p:oleObj spid="_x0000_s3383" name="Equation" r:id="rId13" imgW="3124080" imgH="533160" progId="Equation.DSMT4">
                  <p:embed/>
                </p:oleObj>
              </mc:Choice>
              <mc:Fallback>
                <p:oleObj name="Equation" r:id="rId13" imgW="3124080" imgH="533160" progId="Equation.DSMT4">
                  <p:embed/>
                  <p:pic>
                    <p:nvPicPr>
                      <p:cNvPr id="0" name=""/>
                      <p:cNvPicPr/>
                      <p:nvPr/>
                    </p:nvPicPr>
                    <p:blipFill>
                      <a:blip r:embed="rId14"/>
                      <a:stretch>
                        <a:fillRect/>
                      </a:stretch>
                    </p:blipFill>
                    <p:spPr>
                      <a:xfrm>
                        <a:off x="6288088" y="2370138"/>
                        <a:ext cx="5087937" cy="868362"/>
                      </a:xfrm>
                      <a:prstGeom prst="rect">
                        <a:avLst/>
                      </a:prstGeom>
                    </p:spPr>
                  </p:pic>
                </p:oleObj>
              </mc:Fallback>
            </mc:AlternateContent>
          </a:graphicData>
        </a:graphic>
      </p:graphicFrame>
      <p:sp>
        <p:nvSpPr>
          <p:cNvPr id="47" name="Rektangel 46"/>
          <p:cNvSpPr/>
          <p:nvPr/>
        </p:nvSpPr>
        <p:spPr>
          <a:xfrm>
            <a:off x="10188484" y="3366546"/>
            <a:ext cx="1535204" cy="1569660"/>
          </a:xfrm>
          <a:prstGeom prst="rect">
            <a:avLst/>
          </a:prstGeom>
          <a:noFill/>
        </p:spPr>
        <p:txBody>
          <a:bodyPr wrap="square" lIns="91440" tIns="45720" rIns="91440" bIns="45720">
            <a:spAutoFit/>
          </a:bodyPr>
          <a:lstStyle/>
          <a:p>
            <a:pPr algn="ctr"/>
            <a:r>
              <a:rPr lang="sv-SE" sz="3200" b="1" dirty="0" err="1" smtClean="0">
                <a:ln w="22225">
                  <a:solidFill>
                    <a:srgbClr val="ED7D31"/>
                  </a:solidFill>
                  <a:prstDash val="solid"/>
                </a:ln>
                <a:solidFill>
                  <a:srgbClr val="FF0000"/>
                </a:solidFill>
              </a:rPr>
              <a:t>Unique</a:t>
            </a:r>
            <a:endParaRPr lang="sv-SE" sz="3200" b="1" dirty="0" smtClean="0">
              <a:ln w="22225">
                <a:solidFill>
                  <a:srgbClr val="ED7D31"/>
                </a:solidFill>
                <a:prstDash val="solid"/>
              </a:ln>
              <a:solidFill>
                <a:srgbClr val="FF0000"/>
              </a:solidFill>
            </a:endParaRPr>
          </a:p>
          <a:p>
            <a:pPr algn="ctr"/>
            <a:r>
              <a:rPr lang="sv-SE" sz="3200" b="1" dirty="0" smtClean="0">
                <a:ln w="22225">
                  <a:solidFill>
                    <a:srgbClr val="ED7D31"/>
                  </a:solidFill>
                  <a:prstDash val="solid"/>
                </a:ln>
                <a:solidFill>
                  <a:srgbClr val="FF0000"/>
                </a:solidFill>
              </a:rPr>
              <a:t>and</a:t>
            </a:r>
          </a:p>
          <a:p>
            <a:pPr algn="ctr"/>
            <a:r>
              <a:rPr lang="sv-SE" sz="3200" b="1" dirty="0" err="1" smtClean="0">
                <a:ln w="22225">
                  <a:solidFill>
                    <a:srgbClr val="ED7D31"/>
                  </a:solidFill>
                  <a:prstDash val="solid"/>
                </a:ln>
                <a:solidFill>
                  <a:srgbClr val="FF0000"/>
                </a:solidFill>
              </a:rPr>
              <a:t>Stable</a:t>
            </a:r>
            <a:endParaRPr lang="sv-SE" sz="3200" b="1" dirty="0" smtClean="0">
              <a:ln w="22225">
                <a:solidFill>
                  <a:srgbClr val="ED7D31"/>
                </a:solidFill>
                <a:prstDash val="solid"/>
              </a:ln>
              <a:solidFill>
                <a:srgbClr val="FF0000"/>
              </a:solidFill>
            </a:endParaRPr>
          </a:p>
        </p:txBody>
      </p:sp>
      <p:cxnSp>
        <p:nvCxnSpPr>
          <p:cNvPr id="48" name="Rak pil 47"/>
          <p:cNvCxnSpPr/>
          <p:nvPr/>
        </p:nvCxnSpPr>
        <p:spPr>
          <a:xfrm flipH="1">
            <a:off x="3575919" y="2086800"/>
            <a:ext cx="493335" cy="3758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1" name="Objekt 50"/>
          <p:cNvGraphicFramePr>
            <a:graphicFrameLocks noChangeAspect="1"/>
          </p:cNvGraphicFramePr>
          <p:nvPr/>
        </p:nvGraphicFramePr>
        <p:xfrm>
          <a:off x="7215856" y="5781136"/>
          <a:ext cx="596059" cy="468332"/>
        </p:xfrm>
        <a:graphic>
          <a:graphicData uri="http://schemas.openxmlformats.org/presentationml/2006/ole">
            <mc:AlternateContent xmlns:mc="http://schemas.openxmlformats.org/markup-compatibility/2006">
              <mc:Choice xmlns:v="urn:schemas-microsoft-com:vml" Requires="v">
                <p:oleObj spid="_x0000_s3384" name="Equation" r:id="rId15" imgW="355320" imgH="279360" progId="Equation.DSMT4">
                  <p:embed/>
                </p:oleObj>
              </mc:Choice>
              <mc:Fallback>
                <p:oleObj name="Equation" r:id="rId15" imgW="355320" imgH="279360" progId="Equation.DSMT4">
                  <p:embed/>
                  <p:pic>
                    <p:nvPicPr>
                      <p:cNvPr id="0" name=""/>
                      <p:cNvPicPr/>
                      <p:nvPr/>
                    </p:nvPicPr>
                    <p:blipFill>
                      <a:blip r:embed="rId16"/>
                      <a:stretch>
                        <a:fillRect/>
                      </a:stretch>
                    </p:blipFill>
                    <p:spPr>
                      <a:xfrm>
                        <a:off x="7215856" y="5781136"/>
                        <a:ext cx="596059" cy="468332"/>
                      </a:xfrm>
                      <a:prstGeom prst="rect">
                        <a:avLst/>
                      </a:prstGeom>
                    </p:spPr>
                  </p:pic>
                </p:oleObj>
              </mc:Fallback>
            </mc:AlternateContent>
          </a:graphicData>
        </a:graphic>
      </p:graphicFrame>
      <p:graphicFrame>
        <p:nvGraphicFramePr>
          <p:cNvPr id="52" name="Objekt 51"/>
          <p:cNvGraphicFramePr>
            <a:graphicFrameLocks noChangeAspect="1"/>
          </p:cNvGraphicFramePr>
          <p:nvPr/>
        </p:nvGraphicFramePr>
        <p:xfrm>
          <a:off x="4687622" y="5829599"/>
          <a:ext cx="524544" cy="449609"/>
        </p:xfrm>
        <a:graphic>
          <a:graphicData uri="http://schemas.openxmlformats.org/presentationml/2006/ole">
            <mc:AlternateContent xmlns:mc="http://schemas.openxmlformats.org/markup-compatibility/2006">
              <mc:Choice xmlns:v="urn:schemas-microsoft-com:vml" Requires="v">
                <p:oleObj spid="_x0000_s3385" name="Equation" r:id="rId17" imgW="355320" imgH="304560" progId="Equation.DSMT4">
                  <p:embed/>
                </p:oleObj>
              </mc:Choice>
              <mc:Fallback>
                <p:oleObj name="Equation" r:id="rId17" imgW="355320" imgH="304560" progId="Equation.DSMT4">
                  <p:embed/>
                  <p:pic>
                    <p:nvPicPr>
                      <p:cNvPr id="0" name=""/>
                      <p:cNvPicPr/>
                      <p:nvPr/>
                    </p:nvPicPr>
                    <p:blipFill>
                      <a:blip r:embed="rId18"/>
                      <a:stretch>
                        <a:fillRect/>
                      </a:stretch>
                    </p:blipFill>
                    <p:spPr>
                      <a:xfrm>
                        <a:off x="4687622" y="5829599"/>
                        <a:ext cx="524544" cy="449609"/>
                      </a:xfrm>
                      <a:prstGeom prst="rect">
                        <a:avLst/>
                      </a:prstGeom>
                    </p:spPr>
                  </p:pic>
                </p:oleObj>
              </mc:Fallback>
            </mc:AlternateContent>
          </a:graphicData>
        </a:graphic>
      </p:graphicFrame>
      <p:sp>
        <p:nvSpPr>
          <p:cNvPr id="2" name="Platshållare för bildnummer 1"/>
          <p:cNvSpPr>
            <a:spLocks noGrp="1"/>
          </p:cNvSpPr>
          <p:nvPr>
            <p:ph type="sldNum" sz="quarter" idx="12"/>
          </p:nvPr>
        </p:nvSpPr>
        <p:spPr/>
        <p:txBody>
          <a:bodyPr/>
          <a:lstStyle/>
          <a:p>
            <a:fld id="{78F35D4C-469F-40D3-8499-3E4E06BA0BA7}" type="slidenum">
              <a:rPr lang="sv-SE" smtClean="0">
                <a:solidFill>
                  <a:prstClr val="black">
                    <a:tint val="75000"/>
                  </a:prstClr>
                </a:solidFill>
              </a:rPr>
              <a:pPr/>
              <a:t>10</a:t>
            </a:fld>
            <a:endParaRPr lang="sv-SE">
              <a:solidFill>
                <a:prstClr val="black">
                  <a:tint val="75000"/>
                </a:prstClr>
              </a:solidFill>
            </a:endParaRPr>
          </a:p>
        </p:txBody>
      </p:sp>
    </p:spTree>
    <p:extLst>
      <p:ext uri="{BB962C8B-B14F-4D97-AF65-F5344CB8AC3E}">
        <p14:creationId xmlns:p14="http://schemas.microsoft.com/office/powerpoint/2010/main" val="2473843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d 3"/>
          <p:cNvSpPr/>
          <p:nvPr/>
        </p:nvSpPr>
        <p:spPr>
          <a:xfrm flipV="1">
            <a:off x="2066542" y="1856232"/>
            <a:ext cx="146305" cy="324612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5" name="Höger 4"/>
          <p:cNvSpPr/>
          <p:nvPr/>
        </p:nvSpPr>
        <p:spPr>
          <a:xfrm>
            <a:off x="1984248" y="4901184"/>
            <a:ext cx="5586984" cy="13716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6" name="textruta 5"/>
          <p:cNvSpPr txBox="1"/>
          <p:nvPr/>
        </p:nvSpPr>
        <p:spPr>
          <a:xfrm>
            <a:off x="7653796" y="4620158"/>
            <a:ext cx="420624" cy="584775"/>
          </a:xfrm>
          <a:prstGeom prst="rect">
            <a:avLst/>
          </a:prstGeom>
          <a:noFill/>
        </p:spPr>
        <p:txBody>
          <a:bodyPr wrap="square" rtlCol="0">
            <a:spAutoFit/>
          </a:bodyPr>
          <a:lstStyle/>
          <a:p>
            <a:r>
              <a:rPr lang="sv-SE" sz="3200" b="1" dirty="0" smtClean="0">
                <a:solidFill>
                  <a:prstClr val="black"/>
                </a:solidFill>
                <a:latin typeface="Times New Roman" panose="02020603050405020304" pitchFamily="18" charset="0"/>
                <a:cs typeface="Times New Roman" panose="02020603050405020304" pitchFamily="18" charset="0"/>
              </a:rPr>
              <a:t>x</a:t>
            </a:r>
          </a:p>
        </p:txBody>
      </p:sp>
      <p:sp>
        <p:nvSpPr>
          <p:cNvPr id="7" name="Rektangel 6"/>
          <p:cNvSpPr/>
          <p:nvPr/>
        </p:nvSpPr>
        <p:spPr>
          <a:xfrm>
            <a:off x="1964596" y="1208948"/>
            <a:ext cx="389850" cy="584775"/>
          </a:xfrm>
          <a:prstGeom prst="rect">
            <a:avLst/>
          </a:prstGeom>
        </p:spPr>
        <p:txBody>
          <a:bodyPr wrap="none">
            <a:spAutoFit/>
          </a:bodyPr>
          <a:lstStyle/>
          <a:p>
            <a:r>
              <a:rPr lang="sv-SE" sz="3200" b="1" dirty="0" smtClean="0">
                <a:solidFill>
                  <a:prstClr val="black"/>
                </a:solidFill>
                <a:latin typeface="Times New Roman" panose="02020603050405020304" pitchFamily="18" charset="0"/>
                <a:cs typeface="Times New Roman" panose="02020603050405020304" pitchFamily="18" charset="0"/>
              </a:rPr>
              <a:t>y</a:t>
            </a:r>
            <a:endParaRPr lang="sv-SE" sz="3200" b="1" dirty="0">
              <a:solidFill>
                <a:prstClr val="black"/>
              </a:solidFill>
              <a:latin typeface="Times New Roman" panose="02020603050405020304" pitchFamily="18" charset="0"/>
              <a:cs typeface="Times New Roman" panose="02020603050405020304" pitchFamily="18" charset="0"/>
            </a:endParaRPr>
          </a:p>
        </p:txBody>
      </p:sp>
      <p:sp>
        <p:nvSpPr>
          <p:cNvPr id="8" name="Rektangel 7"/>
          <p:cNvSpPr/>
          <p:nvPr/>
        </p:nvSpPr>
        <p:spPr>
          <a:xfrm>
            <a:off x="1444411" y="4640687"/>
            <a:ext cx="338554" cy="461665"/>
          </a:xfrm>
          <a:prstGeom prst="rect">
            <a:avLst/>
          </a:prstGeom>
        </p:spPr>
        <p:txBody>
          <a:bodyPr wrap="none">
            <a:spAutoFit/>
          </a:bodyPr>
          <a:lstStyle/>
          <a:p>
            <a:r>
              <a:rPr lang="sv-SE" sz="2400" b="1" dirty="0" smtClean="0">
                <a:solidFill>
                  <a:prstClr val="black"/>
                </a:solidFill>
                <a:latin typeface="Times New Roman" panose="02020603050405020304" pitchFamily="18" charset="0"/>
                <a:cs typeface="Times New Roman" panose="02020603050405020304" pitchFamily="18" charset="0"/>
              </a:rPr>
              <a:t>0</a:t>
            </a:r>
            <a:endParaRPr lang="sv-SE" sz="2400" b="1" dirty="0">
              <a:solidFill>
                <a:prstClr val="black"/>
              </a:solidFill>
              <a:latin typeface="Times New Roman" panose="02020603050405020304" pitchFamily="18" charset="0"/>
              <a:cs typeface="Times New Roman" panose="02020603050405020304" pitchFamily="18" charset="0"/>
            </a:endParaRPr>
          </a:p>
        </p:txBody>
      </p:sp>
      <p:sp>
        <p:nvSpPr>
          <p:cNvPr id="10" name="Rektangel 9"/>
          <p:cNvSpPr/>
          <p:nvPr/>
        </p:nvSpPr>
        <p:spPr>
          <a:xfrm>
            <a:off x="1984248" y="5199257"/>
            <a:ext cx="338554" cy="461665"/>
          </a:xfrm>
          <a:prstGeom prst="rect">
            <a:avLst/>
          </a:prstGeom>
        </p:spPr>
        <p:txBody>
          <a:bodyPr wrap="none">
            <a:spAutoFit/>
          </a:bodyPr>
          <a:lstStyle/>
          <a:p>
            <a:r>
              <a:rPr lang="sv-SE" sz="2400" b="1" dirty="0" smtClean="0">
                <a:solidFill>
                  <a:prstClr val="black"/>
                </a:solidFill>
                <a:latin typeface="Times New Roman" panose="02020603050405020304" pitchFamily="18" charset="0"/>
                <a:cs typeface="Times New Roman" panose="02020603050405020304" pitchFamily="18" charset="0"/>
              </a:rPr>
              <a:t>0</a:t>
            </a:r>
            <a:endParaRPr lang="sv-SE" sz="2400" b="1" dirty="0">
              <a:solidFill>
                <a:prstClr val="black"/>
              </a:solidFill>
              <a:latin typeface="Times New Roman" panose="02020603050405020304" pitchFamily="18" charset="0"/>
              <a:cs typeface="Times New Roman" panose="02020603050405020304" pitchFamily="18" charset="0"/>
            </a:endParaRPr>
          </a:p>
        </p:txBody>
      </p:sp>
      <p:cxnSp>
        <p:nvCxnSpPr>
          <p:cNvPr id="3" name="Rak 2"/>
          <p:cNvCxnSpPr/>
          <p:nvPr/>
        </p:nvCxnSpPr>
        <p:spPr>
          <a:xfrm>
            <a:off x="1529230" y="2741915"/>
            <a:ext cx="5814356" cy="311413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1611794" y="1595336"/>
            <a:ext cx="3165946" cy="446392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3959157" y="4968424"/>
            <a:ext cx="58366" cy="2308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15" name="Rektangel 14"/>
          <p:cNvSpPr/>
          <p:nvPr/>
        </p:nvSpPr>
        <p:spPr>
          <a:xfrm>
            <a:off x="5955468" y="4982854"/>
            <a:ext cx="58366" cy="2308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16" name="Rektangel 15"/>
          <p:cNvSpPr/>
          <p:nvPr/>
        </p:nvSpPr>
        <p:spPr>
          <a:xfrm flipV="1">
            <a:off x="1840973" y="2299503"/>
            <a:ext cx="298721" cy="717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17" name="Rektangel 16"/>
          <p:cNvSpPr/>
          <p:nvPr/>
        </p:nvSpPr>
        <p:spPr>
          <a:xfrm flipV="1">
            <a:off x="1834887" y="3028089"/>
            <a:ext cx="298721" cy="717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graphicFrame>
        <p:nvGraphicFramePr>
          <p:cNvPr id="12" name="Objekt 11"/>
          <p:cNvGraphicFramePr>
            <a:graphicFrameLocks noChangeAspect="1"/>
          </p:cNvGraphicFramePr>
          <p:nvPr/>
        </p:nvGraphicFramePr>
        <p:xfrm>
          <a:off x="876620" y="2730203"/>
          <a:ext cx="412345" cy="762838"/>
        </p:xfrm>
        <a:graphic>
          <a:graphicData uri="http://schemas.openxmlformats.org/presentationml/2006/ole">
            <mc:AlternateContent xmlns:mc="http://schemas.openxmlformats.org/markup-compatibility/2006">
              <mc:Choice xmlns:v="urn:schemas-microsoft-com:vml" Requires="v">
                <p:oleObj spid="_x0000_s4402" name="Equation" r:id="rId3" imgW="253800" imgH="469800" progId="Equation.DSMT4">
                  <p:embed/>
                </p:oleObj>
              </mc:Choice>
              <mc:Fallback>
                <p:oleObj name="Equation" r:id="rId3" imgW="253800" imgH="469800" progId="Equation.DSMT4">
                  <p:embed/>
                  <p:pic>
                    <p:nvPicPr>
                      <p:cNvPr id="0" name=""/>
                      <p:cNvPicPr/>
                      <p:nvPr/>
                    </p:nvPicPr>
                    <p:blipFill>
                      <a:blip r:embed="rId4"/>
                      <a:stretch>
                        <a:fillRect/>
                      </a:stretch>
                    </p:blipFill>
                    <p:spPr>
                      <a:xfrm>
                        <a:off x="876620" y="2730203"/>
                        <a:ext cx="412345" cy="762838"/>
                      </a:xfrm>
                      <a:prstGeom prst="rect">
                        <a:avLst/>
                      </a:prstGeom>
                    </p:spPr>
                  </p:pic>
                </p:oleObj>
              </mc:Fallback>
            </mc:AlternateContent>
          </a:graphicData>
        </a:graphic>
      </p:graphicFrame>
      <p:graphicFrame>
        <p:nvGraphicFramePr>
          <p:cNvPr id="13" name="Objekt 12"/>
          <p:cNvGraphicFramePr>
            <a:graphicFrameLocks noChangeAspect="1"/>
          </p:cNvGraphicFramePr>
          <p:nvPr/>
        </p:nvGraphicFramePr>
        <p:xfrm>
          <a:off x="864331" y="2002925"/>
          <a:ext cx="415587" cy="727278"/>
        </p:xfrm>
        <a:graphic>
          <a:graphicData uri="http://schemas.openxmlformats.org/presentationml/2006/ole">
            <mc:AlternateContent xmlns:mc="http://schemas.openxmlformats.org/markup-compatibility/2006">
              <mc:Choice xmlns:v="urn:schemas-microsoft-com:vml" Requires="v">
                <p:oleObj spid="_x0000_s4403" name="Equation" r:id="rId5" imgW="253800" imgH="444240" progId="Equation.DSMT4">
                  <p:embed/>
                </p:oleObj>
              </mc:Choice>
              <mc:Fallback>
                <p:oleObj name="Equation" r:id="rId5" imgW="253800" imgH="444240" progId="Equation.DSMT4">
                  <p:embed/>
                  <p:pic>
                    <p:nvPicPr>
                      <p:cNvPr id="0" name=""/>
                      <p:cNvPicPr/>
                      <p:nvPr/>
                    </p:nvPicPr>
                    <p:blipFill>
                      <a:blip r:embed="rId6"/>
                      <a:stretch>
                        <a:fillRect/>
                      </a:stretch>
                    </p:blipFill>
                    <p:spPr>
                      <a:xfrm>
                        <a:off x="864331" y="2002925"/>
                        <a:ext cx="415587" cy="727278"/>
                      </a:xfrm>
                      <a:prstGeom prst="rect">
                        <a:avLst/>
                      </a:prstGeom>
                    </p:spPr>
                  </p:pic>
                </p:oleObj>
              </mc:Fallback>
            </mc:AlternateContent>
          </a:graphicData>
        </a:graphic>
      </p:graphicFrame>
      <p:graphicFrame>
        <p:nvGraphicFramePr>
          <p:cNvPr id="18" name="Objekt 17"/>
          <p:cNvGraphicFramePr>
            <a:graphicFrameLocks noChangeAspect="1"/>
          </p:cNvGraphicFramePr>
          <p:nvPr/>
        </p:nvGraphicFramePr>
        <p:xfrm>
          <a:off x="5784958" y="5295357"/>
          <a:ext cx="503130" cy="886467"/>
        </p:xfrm>
        <a:graphic>
          <a:graphicData uri="http://schemas.openxmlformats.org/presentationml/2006/ole">
            <mc:AlternateContent xmlns:mc="http://schemas.openxmlformats.org/markup-compatibility/2006">
              <mc:Choice xmlns:v="urn:schemas-microsoft-com:vml" Requires="v">
                <p:oleObj spid="_x0000_s4404" name="Equation" r:id="rId7" imgW="266400" imgH="469800" progId="Equation.DSMT4">
                  <p:embed/>
                </p:oleObj>
              </mc:Choice>
              <mc:Fallback>
                <p:oleObj name="Equation" r:id="rId7" imgW="266400" imgH="469800" progId="Equation.DSMT4">
                  <p:embed/>
                  <p:pic>
                    <p:nvPicPr>
                      <p:cNvPr id="0" name=""/>
                      <p:cNvPicPr/>
                      <p:nvPr/>
                    </p:nvPicPr>
                    <p:blipFill>
                      <a:blip r:embed="rId8"/>
                      <a:stretch>
                        <a:fillRect/>
                      </a:stretch>
                    </p:blipFill>
                    <p:spPr>
                      <a:xfrm>
                        <a:off x="5784958" y="5295357"/>
                        <a:ext cx="503130" cy="886467"/>
                      </a:xfrm>
                      <a:prstGeom prst="rect">
                        <a:avLst/>
                      </a:prstGeom>
                    </p:spPr>
                  </p:pic>
                </p:oleObj>
              </mc:Fallback>
            </mc:AlternateContent>
          </a:graphicData>
        </a:graphic>
      </p:graphicFrame>
      <p:graphicFrame>
        <p:nvGraphicFramePr>
          <p:cNvPr id="19" name="Objekt 18"/>
          <p:cNvGraphicFramePr>
            <a:graphicFrameLocks noChangeAspect="1"/>
          </p:cNvGraphicFramePr>
          <p:nvPr/>
        </p:nvGraphicFramePr>
        <p:xfrm>
          <a:off x="3779989" y="5317567"/>
          <a:ext cx="497829" cy="806010"/>
        </p:xfrm>
        <a:graphic>
          <a:graphicData uri="http://schemas.openxmlformats.org/presentationml/2006/ole">
            <mc:AlternateContent xmlns:mc="http://schemas.openxmlformats.org/markup-compatibility/2006">
              <mc:Choice xmlns:v="urn:schemas-microsoft-com:vml" Requires="v">
                <p:oleObj spid="_x0000_s4405" name="Equation" r:id="rId9" imgW="266400" imgH="431640" progId="Equation.DSMT4">
                  <p:embed/>
                </p:oleObj>
              </mc:Choice>
              <mc:Fallback>
                <p:oleObj name="Equation" r:id="rId9" imgW="266400" imgH="431640" progId="Equation.DSMT4">
                  <p:embed/>
                  <p:pic>
                    <p:nvPicPr>
                      <p:cNvPr id="0" name=""/>
                      <p:cNvPicPr/>
                      <p:nvPr/>
                    </p:nvPicPr>
                    <p:blipFill>
                      <a:blip r:embed="rId10"/>
                      <a:stretch>
                        <a:fillRect/>
                      </a:stretch>
                    </p:blipFill>
                    <p:spPr>
                      <a:xfrm>
                        <a:off x="3779989" y="5317567"/>
                        <a:ext cx="497829" cy="806010"/>
                      </a:xfrm>
                      <a:prstGeom prst="rect">
                        <a:avLst/>
                      </a:prstGeom>
                    </p:spPr>
                  </p:pic>
                </p:oleObj>
              </mc:Fallback>
            </mc:AlternateContent>
          </a:graphicData>
        </a:graphic>
      </p:graphicFrame>
      <p:cxnSp>
        <p:nvCxnSpPr>
          <p:cNvPr id="22" name="Rak pil 21"/>
          <p:cNvCxnSpPr/>
          <p:nvPr/>
        </p:nvCxnSpPr>
        <p:spPr>
          <a:xfrm flipV="1">
            <a:off x="2354367" y="3934761"/>
            <a:ext cx="452231" cy="6173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ak pil 24"/>
          <p:cNvCxnSpPr/>
          <p:nvPr/>
        </p:nvCxnSpPr>
        <p:spPr>
          <a:xfrm>
            <a:off x="2222466" y="2722347"/>
            <a:ext cx="194719" cy="2837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ak pil 25"/>
          <p:cNvCxnSpPr/>
          <p:nvPr/>
        </p:nvCxnSpPr>
        <p:spPr>
          <a:xfrm flipV="1">
            <a:off x="3707934" y="4287941"/>
            <a:ext cx="2" cy="473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ak pil 26"/>
          <p:cNvCxnSpPr/>
          <p:nvPr/>
        </p:nvCxnSpPr>
        <p:spPr>
          <a:xfrm flipH="1" flipV="1">
            <a:off x="4547656" y="4511723"/>
            <a:ext cx="607805" cy="260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ak pil 28"/>
          <p:cNvCxnSpPr/>
          <p:nvPr/>
        </p:nvCxnSpPr>
        <p:spPr>
          <a:xfrm flipH="1">
            <a:off x="3495717" y="2472728"/>
            <a:ext cx="533186" cy="6239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Rak pil 38"/>
          <p:cNvCxnSpPr/>
          <p:nvPr/>
        </p:nvCxnSpPr>
        <p:spPr>
          <a:xfrm>
            <a:off x="2535676" y="2697667"/>
            <a:ext cx="13998" cy="4024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Rak pil 39"/>
          <p:cNvCxnSpPr/>
          <p:nvPr/>
        </p:nvCxnSpPr>
        <p:spPr>
          <a:xfrm>
            <a:off x="2234550" y="3238500"/>
            <a:ext cx="36527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Rak pil 40"/>
          <p:cNvCxnSpPr/>
          <p:nvPr/>
        </p:nvCxnSpPr>
        <p:spPr>
          <a:xfrm flipH="1" flipV="1">
            <a:off x="3897029" y="4294795"/>
            <a:ext cx="546923" cy="4667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Rektangel 42"/>
          <p:cNvSpPr/>
          <p:nvPr/>
        </p:nvSpPr>
        <p:spPr>
          <a:xfrm>
            <a:off x="752191" y="480213"/>
            <a:ext cx="1460656" cy="523220"/>
          </a:xfrm>
          <a:prstGeom prst="rect">
            <a:avLst/>
          </a:prstGeom>
        </p:spPr>
        <p:txBody>
          <a:bodyPr wrap="none">
            <a:spAutoFit/>
          </a:bodyPr>
          <a:lstStyle/>
          <a:p>
            <a:r>
              <a:rPr lang="sv-SE" sz="2800" b="1" i="1" dirty="0" smtClean="0">
                <a:solidFill>
                  <a:srgbClr val="7030A0"/>
                </a:solidFill>
                <a:latin typeface="Times New Roman" panose="02020603050405020304" pitchFamily="18" charset="0"/>
                <a:cs typeface="Times New Roman" panose="02020603050405020304" pitchFamily="18" charset="0"/>
              </a:rPr>
              <a:t>CASE 3.</a:t>
            </a:r>
            <a:endParaRPr lang="sv-SE" sz="2800" b="1" i="1" dirty="0">
              <a:solidFill>
                <a:srgbClr val="7030A0"/>
              </a:solidFill>
              <a:latin typeface="Times New Roman" panose="02020603050405020304" pitchFamily="18" charset="0"/>
              <a:cs typeface="Times New Roman" panose="02020603050405020304" pitchFamily="18" charset="0"/>
            </a:endParaRPr>
          </a:p>
        </p:txBody>
      </p:sp>
      <p:sp>
        <p:nvSpPr>
          <p:cNvPr id="44" name="Ellips 43"/>
          <p:cNvSpPr/>
          <p:nvPr/>
        </p:nvSpPr>
        <p:spPr>
          <a:xfrm>
            <a:off x="2818976" y="3337398"/>
            <a:ext cx="283974" cy="311285"/>
          </a:xfrm>
          <a:prstGeom prst="ellipse">
            <a:avLst/>
          </a:prstGeom>
          <a:solidFill>
            <a:srgbClr val="FF0000"/>
          </a:solidFill>
          <a:ln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graphicFrame>
        <p:nvGraphicFramePr>
          <p:cNvPr id="45" name="Objekt 44"/>
          <p:cNvGraphicFramePr>
            <a:graphicFrameLocks noChangeAspect="1"/>
          </p:cNvGraphicFramePr>
          <p:nvPr/>
        </p:nvGraphicFramePr>
        <p:xfrm>
          <a:off x="5943600" y="504825"/>
          <a:ext cx="5780088" cy="1201738"/>
        </p:xfrm>
        <a:graphic>
          <a:graphicData uri="http://schemas.openxmlformats.org/presentationml/2006/ole">
            <mc:AlternateContent xmlns:mc="http://schemas.openxmlformats.org/markup-compatibility/2006">
              <mc:Choice xmlns:v="urn:schemas-microsoft-com:vml" Requires="v">
                <p:oleObj spid="_x0000_s4406" name="Equation" r:id="rId11" imgW="3174840" imgH="660240" progId="Equation.DSMT4">
                  <p:embed/>
                </p:oleObj>
              </mc:Choice>
              <mc:Fallback>
                <p:oleObj name="Equation" r:id="rId11" imgW="3174840" imgH="660240" progId="Equation.DSMT4">
                  <p:embed/>
                  <p:pic>
                    <p:nvPicPr>
                      <p:cNvPr id="0" name=""/>
                      <p:cNvPicPr/>
                      <p:nvPr/>
                    </p:nvPicPr>
                    <p:blipFill>
                      <a:blip r:embed="rId12"/>
                      <a:stretch>
                        <a:fillRect/>
                      </a:stretch>
                    </p:blipFill>
                    <p:spPr>
                      <a:xfrm>
                        <a:off x="5943600" y="504825"/>
                        <a:ext cx="5780088" cy="1201738"/>
                      </a:xfrm>
                      <a:prstGeom prst="rect">
                        <a:avLst/>
                      </a:prstGeom>
                    </p:spPr>
                  </p:pic>
                </p:oleObj>
              </mc:Fallback>
            </mc:AlternateContent>
          </a:graphicData>
        </a:graphic>
      </p:graphicFrame>
      <p:graphicFrame>
        <p:nvGraphicFramePr>
          <p:cNvPr id="46" name="Objekt 45"/>
          <p:cNvGraphicFramePr>
            <a:graphicFrameLocks noChangeAspect="1"/>
          </p:cNvGraphicFramePr>
          <p:nvPr/>
        </p:nvGraphicFramePr>
        <p:xfrm>
          <a:off x="6329363" y="2370138"/>
          <a:ext cx="5003800" cy="868362"/>
        </p:xfrm>
        <a:graphic>
          <a:graphicData uri="http://schemas.openxmlformats.org/presentationml/2006/ole">
            <mc:AlternateContent xmlns:mc="http://schemas.openxmlformats.org/markup-compatibility/2006">
              <mc:Choice xmlns:v="urn:schemas-microsoft-com:vml" Requires="v">
                <p:oleObj spid="_x0000_s4407" name="Equation" r:id="rId13" imgW="3073320" imgH="533160" progId="Equation.DSMT4">
                  <p:embed/>
                </p:oleObj>
              </mc:Choice>
              <mc:Fallback>
                <p:oleObj name="Equation" r:id="rId13" imgW="3073320" imgH="533160" progId="Equation.DSMT4">
                  <p:embed/>
                  <p:pic>
                    <p:nvPicPr>
                      <p:cNvPr id="0" name=""/>
                      <p:cNvPicPr/>
                      <p:nvPr/>
                    </p:nvPicPr>
                    <p:blipFill>
                      <a:blip r:embed="rId14"/>
                      <a:stretch>
                        <a:fillRect/>
                      </a:stretch>
                    </p:blipFill>
                    <p:spPr>
                      <a:xfrm>
                        <a:off x="6329363" y="2370138"/>
                        <a:ext cx="5003800" cy="868362"/>
                      </a:xfrm>
                      <a:prstGeom prst="rect">
                        <a:avLst/>
                      </a:prstGeom>
                    </p:spPr>
                  </p:pic>
                </p:oleObj>
              </mc:Fallback>
            </mc:AlternateContent>
          </a:graphicData>
        </a:graphic>
      </p:graphicFrame>
      <p:sp>
        <p:nvSpPr>
          <p:cNvPr id="47" name="Rektangel 46"/>
          <p:cNvSpPr/>
          <p:nvPr/>
        </p:nvSpPr>
        <p:spPr>
          <a:xfrm>
            <a:off x="10188484" y="3366546"/>
            <a:ext cx="1535204" cy="1569660"/>
          </a:xfrm>
          <a:prstGeom prst="rect">
            <a:avLst/>
          </a:prstGeom>
          <a:noFill/>
        </p:spPr>
        <p:txBody>
          <a:bodyPr wrap="square" lIns="91440" tIns="45720" rIns="91440" bIns="45720">
            <a:spAutoFit/>
          </a:bodyPr>
          <a:lstStyle/>
          <a:p>
            <a:pPr algn="ctr"/>
            <a:r>
              <a:rPr lang="sv-SE" sz="3200" b="1" dirty="0" err="1" smtClean="0">
                <a:ln w="22225">
                  <a:solidFill>
                    <a:srgbClr val="ED7D31"/>
                  </a:solidFill>
                  <a:prstDash val="solid"/>
                </a:ln>
                <a:solidFill>
                  <a:srgbClr val="FF0000"/>
                </a:solidFill>
              </a:rPr>
              <a:t>Unique</a:t>
            </a:r>
            <a:endParaRPr lang="sv-SE" sz="3200" b="1" dirty="0" smtClean="0">
              <a:ln w="22225">
                <a:solidFill>
                  <a:srgbClr val="ED7D31"/>
                </a:solidFill>
                <a:prstDash val="solid"/>
              </a:ln>
              <a:solidFill>
                <a:srgbClr val="FF0000"/>
              </a:solidFill>
            </a:endParaRPr>
          </a:p>
          <a:p>
            <a:pPr algn="ctr"/>
            <a:r>
              <a:rPr lang="sv-SE" sz="3200" b="1" dirty="0" smtClean="0">
                <a:ln w="22225">
                  <a:solidFill>
                    <a:srgbClr val="ED7D31"/>
                  </a:solidFill>
                  <a:prstDash val="solid"/>
                </a:ln>
                <a:solidFill>
                  <a:srgbClr val="FF0000"/>
                </a:solidFill>
              </a:rPr>
              <a:t>and</a:t>
            </a:r>
          </a:p>
          <a:p>
            <a:pPr algn="ctr"/>
            <a:r>
              <a:rPr lang="sv-SE" sz="3200" b="1" dirty="0" err="1" smtClean="0">
                <a:ln w="22225">
                  <a:solidFill>
                    <a:srgbClr val="ED7D31"/>
                  </a:solidFill>
                  <a:prstDash val="solid"/>
                </a:ln>
                <a:solidFill>
                  <a:srgbClr val="FF0000"/>
                </a:solidFill>
              </a:rPr>
              <a:t>Stable</a:t>
            </a:r>
            <a:endParaRPr lang="sv-SE" sz="3200" b="1" dirty="0" smtClean="0">
              <a:ln w="22225">
                <a:solidFill>
                  <a:srgbClr val="ED7D31"/>
                </a:solidFill>
                <a:prstDash val="solid"/>
              </a:ln>
              <a:solidFill>
                <a:srgbClr val="FF0000"/>
              </a:solidFill>
            </a:endParaRPr>
          </a:p>
        </p:txBody>
      </p:sp>
      <p:graphicFrame>
        <p:nvGraphicFramePr>
          <p:cNvPr id="67" name="Objekt 66"/>
          <p:cNvGraphicFramePr>
            <a:graphicFrameLocks noChangeAspect="1"/>
          </p:cNvGraphicFramePr>
          <p:nvPr/>
        </p:nvGraphicFramePr>
        <p:xfrm>
          <a:off x="7401972" y="5753078"/>
          <a:ext cx="524544" cy="449609"/>
        </p:xfrm>
        <a:graphic>
          <a:graphicData uri="http://schemas.openxmlformats.org/presentationml/2006/ole">
            <mc:AlternateContent xmlns:mc="http://schemas.openxmlformats.org/markup-compatibility/2006">
              <mc:Choice xmlns:v="urn:schemas-microsoft-com:vml" Requires="v">
                <p:oleObj spid="_x0000_s4408" name="Equation" r:id="rId15" imgW="355320" imgH="304560" progId="Equation.DSMT4">
                  <p:embed/>
                </p:oleObj>
              </mc:Choice>
              <mc:Fallback>
                <p:oleObj name="Equation" r:id="rId15" imgW="355320" imgH="304560" progId="Equation.DSMT4">
                  <p:embed/>
                  <p:pic>
                    <p:nvPicPr>
                      <p:cNvPr id="0" name=""/>
                      <p:cNvPicPr/>
                      <p:nvPr/>
                    </p:nvPicPr>
                    <p:blipFill>
                      <a:blip r:embed="rId16"/>
                      <a:stretch>
                        <a:fillRect/>
                      </a:stretch>
                    </p:blipFill>
                    <p:spPr>
                      <a:xfrm>
                        <a:off x="7401972" y="5753078"/>
                        <a:ext cx="524544" cy="449609"/>
                      </a:xfrm>
                      <a:prstGeom prst="rect">
                        <a:avLst/>
                      </a:prstGeom>
                    </p:spPr>
                  </p:pic>
                </p:oleObj>
              </mc:Fallback>
            </mc:AlternateContent>
          </a:graphicData>
        </a:graphic>
      </p:graphicFrame>
      <p:graphicFrame>
        <p:nvGraphicFramePr>
          <p:cNvPr id="68" name="Objekt 67"/>
          <p:cNvGraphicFramePr>
            <a:graphicFrameLocks noChangeAspect="1"/>
          </p:cNvGraphicFramePr>
          <p:nvPr/>
        </p:nvGraphicFramePr>
        <p:xfrm>
          <a:off x="4777740" y="5992506"/>
          <a:ext cx="596059" cy="468332"/>
        </p:xfrm>
        <a:graphic>
          <a:graphicData uri="http://schemas.openxmlformats.org/presentationml/2006/ole">
            <mc:AlternateContent xmlns:mc="http://schemas.openxmlformats.org/markup-compatibility/2006">
              <mc:Choice xmlns:v="urn:schemas-microsoft-com:vml" Requires="v">
                <p:oleObj spid="_x0000_s4409" name="Equation" r:id="rId17" imgW="355320" imgH="279360" progId="Equation.DSMT4">
                  <p:embed/>
                </p:oleObj>
              </mc:Choice>
              <mc:Fallback>
                <p:oleObj name="Equation" r:id="rId17" imgW="355320" imgH="279360" progId="Equation.DSMT4">
                  <p:embed/>
                  <p:pic>
                    <p:nvPicPr>
                      <p:cNvPr id="0" name=""/>
                      <p:cNvPicPr/>
                      <p:nvPr/>
                    </p:nvPicPr>
                    <p:blipFill>
                      <a:blip r:embed="rId18"/>
                      <a:stretch>
                        <a:fillRect/>
                      </a:stretch>
                    </p:blipFill>
                    <p:spPr>
                      <a:xfrm>
                        <a:off x="4777740" y="5992506"/>
                        <a:ext cx="596059" cy="468332"/>
                      </a:xfrm>
                      <a:prstGeom prst="rect">
                        <a:avLst/>
                      </a:prstGeom>
                    </p:spPr>
                  </p:pic>
                </p:oleObj>
              </mc:Fallback>
            </mc:AlternateContent>
          </a:graphicData>
        </a:graphic>
      </p:graphicFrame>
      <p:sp>
        <p:nvSpPr>
          <p:cNvPr id="2" name="Platshållare för bildnummer 1"/>
          <p:cNvSpPr>
            <a:spLocks noGrp="1"/>
          </p:cNvSpPr>
          <p:nvPr>
            <p:ph type="sldNum" sz="quarter" idx="12"/>
          </p:nvPr>
        </p:nvSpPr>
        <p:spPr/>
        <p:txBody>
          <a:bodyPr/>
          <a:lstStyle/>
          <a:p>
            <a:fld id="{78F35D4C-469F-40D3-8499-3E4E06BA0BA7}" type="slidenum">
              <a:rPr lang="sv-SE" smtClean="0">
                <a:solidFill>
                  <a:prstClr val="black">
                    <a:tint val="75000"/>
                  </a:prstClr>
                </a:solidFill>
              </a:rPr>
              <a:pPr/>
              <a:t>11</a:t>
            </a:fld>
            <a:endParaRPr lang="sv-SE">
              <a:solidFill>
                <a:prstClr val="black">
                  <a:tint val="75000"/>
                </a:prstClr>
              </a:solidFill>
            </a:endParaRPr>
          </a:p>
        </p:txBody>
      </p:sp>
    </p:spTree>
    <p:extLst>
      <p:ext uri="{BB962C8B-B14F-4D97-AF65-F5344CB8AC3E}">
        <p14:creationId xmlns:p14="http://schemas.microsoft.com/office/powerpoint/2010/main" val="3743113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ktangel 42"/>
          <p:cNvSpPr/>
          <p:nvPr/>
        </p:nvSpPr>
        <p:spPr>
          <a:xfrm>
            <a:off x="752191" y="480213"/>
            <a:ext cx="7241021" cy="523220"/>
          </a:xfrm>
          <a:prstGeom prst="rect">
            <a:avLst/>
          </a:prstGeom>
        </p:spPr>
        <p:txBody>
          <a:bodyPr wrap="none">
            <a:spAutoFit/>
          </a:bodyPr>
          <a:lstStyle/>
          <a:p>
            <a:r>
              <a:rPr lang="sv-SE" sz="2800" b="1" i="1" dirty="0" smtClean="0">
                <a:solidFill>
                  <a:srgbClr val="7030A0"/>
                </a:solidFill>
                <a:latin typeface="Times New Roman" panose="02020603050405020304" pitchFamily="18" charset="0"/>
                <a:cs typeface="Times New Roman" panose="02020603050405020304" pitchFamily="18" charset="0"/>
              </a:rPr>
              <a:t>CASE 3 and 4: </a:t>
            </a:r>
            <a:r>
              <a:rPr lang="sv-SE" sz="2800" b="1" u="sng" dirty="0" err="1" smtClean="0">
                <a:solidFill>
                  <a:srgbClr val="002060"/>
                </a:solidFill>
                <a:latin typeface="Times New Roman" panose="02020603050405020304" pitchFamily="18" charset="0"/>
                <a:cs typeface="Times New Roman" panose="02020603050405020304" pitchFamily="18" charset="0"/>
              </a:rPr>
              <a:t>Interior</a:t>
            </a:r>
            <a:r>
              <a:rPr lang="sv-SE" sz="2800" b="1" u="sng" dirty="0" smtClean="0">
                <a:solidFill>
                  <a:srgbClr val="002060"/>
                </a:solidFill>
                <a:latin typeface="Times New Roman" panose="02020603050405020304" pitchFamily="18" charset="0"/>
                <a:cs typeface="Times New Roman" panose="02020603050405020304" pitchFamily="18" charset="0"/>
              </a:rPr>
              <a:t> </a:t>
            </a:r>
            <a:r>
              <a:rPr lang="sv-SE" sz="2800" b="1" u="sng" dirty="0" err="1" smtClean="0">
                <a:solidFill>
                  <a:srgbClr val="002060"/>
                </a:solidFill>
                <a:latin typeface="Times New Roman" panose="02020603050405020304" pitchFamily="18" charset="0"/>
                <a:cs typeface="Times New Roman" panose="02020603050405020304" pitchFamily="18" charset="0"/>
              </a:rPr>
              <a:t>equilibrium</a:t>
            </a:r>
            <a:r>
              <a:rPr lang="sv-SE" sz="2800" b="1" u="sng" dirty="0" smtClean="0">
                <a:solidFill>
                  <a:srgbClr val="002060"/>
                </a:solidFill>
                <a:latin typeface="Times New Roman" panose="02020603050405020304" pitchFamily="18" charset="0"/>
                <a:cs typeface="Times New Roman" panose="02020603050405020304" pitchFamily="18" charset="0"/>
              </a:rPr>
              <a:t> </a:t>
            </a:r>
            <a:r>
              <a:rPr lang="sv-SE" sz="2800" b="1" u="sng" dirty="0" err="1" smtClean="0">
                <a:solidFill>
                  <a:srgbClr val="002060"/>
                </a:solidFill>
                <a:latin typeface="Times New Roman" panose="02020603050405020304" pitchFamily="18" charset="0"/>
                <a:cs typeface="Times New Roman" panose="02020603050405020304" pitchFamily="18" charset="0"/>
              </a:rPr>
              <a:t>equations</a:t>
            </a:r>
            <a:endParaRPr lang="sv-SE" sz="2800" b="1" u="sng" dirty="0">
              <a:solidFill>
                <a:srgbClr val="002060"/>
              </a:solidFill>
              <a:latin typeface="Times New Roman" panose="02020603050405020304" pitchFamily="18" charset="0"/>
              <a:cs typeface="Times New Roman" panose="02020603050405020304" pitchFamily="18" charset="0"/>
            </a:endParaRPr>
          </a:p>
        </p:txBody>
      </p:sp>
      <p:graphicFrame>
        <p:nvGraphicFramePr>
          <p:cNvPr id="45" name="Objekt 44"/>
          <p:cNvGraphicFramePr>
            <a:graphicFrameLocks noChangeAspect="1"/>
          </p:cNvGraphicFramePr>
          <p:nvPr/>
        </p:nvGraphicFramePr>
        <p:xfrm>
          <a:off x="330740" y="1251016"/>
          <a:ext cx="5780088" cy="1201738"/>
        </p:xfrm>
        <a:graphic>
          <a:graphicData uri="http://schemas.openxmlformats.org/presentationml/2006/ole">
            <mc:AlternateContent xmlns:mc="http://schemas.openxmlformats.org/markup-compatibility/2006">
              <mc:Choice xmlns:v="urn:schemas-microsoft-com:vml" Requires="v">
                <p:oleObj spid="_x0000_s5350" name="Equation" r:id="rId3" imgW="3174840" imgH="660240" progId="Equation.DSMT4">
                  <p:embed/>
                </p:oleObj>
              </mc:Choice>
              <mc:Fallback>
                <p:oleObj name="Equation" r:id="rId3" imgW="3174840" imgH="660240" progId="Equation.DSMT4">
                  <p:embed/>
                  <p:pic>
                    <p:nvPicPr>
                      <p:cNvPr id="0" name=""/>
                      <p:cNvPicPr/>
                      <p:nvPr/>
                    </p:nvPicPr>
                    <p:blipFill>
                      <a:blip r:embed="rId4"/>
                      <a:stretch>
                        <a:fillRect/>
                      </a:stretch>
                    </p:blipFill>
                    <p:spPr>
                      <a:xfrm>
                        <a:off x="330740" y="1251016"/>
                        <a:ext cx="5780088" cy="1201738"/>
                      </a:xfrm>
                      <a:prstGeom prst="rect">
                        <a:avLst/>
                      </a:prstGeom>
                    </p:spPr>
                  </p:pic>
                </p:oleObj>
              </mc:Fallback>
            </mc:AlternateContent>
          </a:graphicData>
        </a:graphic>
      </p:graphicFrame>
      <p:graphicFrame>
        <p:nvGraphicFramePr>
          <p:cNvPr id="46" name="Objekt 45"/>
          <p:cNvGraphicFramePr>
            <a:graphicFrameLocks noChangeAspect="1"/>
          </p:cNvGraphicFramePr>
          <p:nvPr/>
        </p:nvGraphicFramePr>
        <p:xfrm>
          <a:off x="330740" y="2700337"/>
          <a:ext cx="5003800" cy="868362"/>
        </p:xfrm>
        <a:graphic>
          <a:graphicData uri="http://schemas.openxmlformats.org/presentationml/2006/ole">
            <mc:AlternateContent xmlns:mc="http://schemas.openxmlformats.org/markup-compatibility/2006">
              <mc:Choice xmlns:v="urn:schemas-microsoft-com:vml" Requires="v">
                <p:oleObj spid="_x0000_s5351" name="Equation" r:id="rId5" imgW="3073320" imgH="533160" progId="Equation.DSMT4">
                  <p:embed/>
                </p:oleObj>
              </mc:Choice>
              <mc:Fallback>
                <p:oleObj name="Equation" r:id="rId5" imgW="3073320" imgH="533160" progId="Equation.DSMT4">
                  <p:embed/>
                  <p:pic>
                    <p:nvPicPr>
                      <p:cNvPr id="0" name=""/>
                      <p:cNvPicPr/>
                      <p:nvPr/>
                    </p:nvPicPr>
                    <p:blipFill>
                      <a:blip r:embed="rId6"/>
                      <a:stretch>
                        <a:fillRect/>
                      </a:stretch>
                    </p:blipFill>
                    <p:spPr>
                      <a:xfrm>
                        <a:off x="330740" y="2700337"/>
                        <a:ext cx="5003800" cy="868362"/>
                      </a:xfrm>
                      <a:prstGeom prst="rect">
                        <a:avLst/>
                      </a:prstGeom>
                    </p:spPr>
                  </p:pic>
                </p:oleObj>
              </mc:Fallback>
            </mc:AlternateContent>
          </a:graphicData>
        </a:graphic>
      </p:graphicFrame>
      <p:graphicFrame>
        <p:nvGraphicFramePr>
          <p:cNvPr id="2" name="Objekt 1"/>
          <p:cNvGraphicFramePr>
            <a:graphicFrameLocks noChangeAspect="1"/>
          </p:cNvGraphicFramePr>
          <p:nvPr/>
        </p:nvGraphicFramePr>
        <p:xfrm>
          <a:off x="330740" y="3816282"/>
          <a:ext cx="1999709" cy="776586"/>
        </p:xfrm>
        <a:graphic>
          <a:graphicData uri="http://schemas.openxmlformats.org/presentationml/2006/ole">
            <mc:AlternateContent xmlns:mc="http://schemas.openxmlformats.org/markup-compatibility/2006">
              <mc:Choice xmlns:v="urn:schemas-microsoft-com:vml" Requires="v">
                <p:oleObj spid="_x0000_s5352" name="Equation" r:id="rId7" imgW="1307880" imgH="507960" progId="Equation.DSMT4">
                  <p:embed/>
                </p:oleObj>
              </mc:Choice>
              <mc:Fallback>
                <p:oleObj name="Equation" r:id="rId7" imgW="1307880" imgH="507960" progId="Equation.DSMT4">
                  <p:embed/>
                  <p:pic>
                    <p:nvPicPr>
                      <p:cNvPr id="0" name=""/>
                      <p:cNvPicPr/>
                      <p:nvPr/>
                    </p:nvPicPr>
                    <p:blipFill>
                      <a:blip r:embed="rId8"/>
                      <a:stretch>
                        <a:fillRect/>
                      </a:stretch>
                    </p:blipFill>
                    <p:spPr>
                      <a:xfrm>
                        <a:off x="330740" y="3816282"/>
                        <a:ext cx="1999709" cy="776586"/>
                      </a:xfrm>
                      <a:prstGeom prst="rect">
                        <a:avLst/>
                      </a:prstGeom>
                    </p:spPr>
                  </p:pic>
                </p:oleObj>
              </mc:Fallback>
            </mc:AlternateContent>
          </a:graphicData>
        </a:graphic>
      </p:graphicFrame>
      <p:graphicFrame>
        <p:nvGraphicFramePr>
          <p:cNvPr id="33" name="Objekt 32"/>
          <p:cNvGraphicFramePr>
            <a:graphicFrameLocks noChangeAspect="1"/>
          </p:cNvGraphicFramePr>
          <p:nvPr/>
        </p:nvGraphicFramePr>
        <p:xfrm>
          <a:off x="387011" y="4840451"/>
          <a:ext cx="2233612" cy="736600"/>
        </p:xfrm>
        <a:graphic>
          <a:graphicData uri="http://schemas.openxmlformats.org/presentationml/2006/ole">
            <mc:AlternateContent xmlns:mc="http://schemas.openxmlformats.org/markup-compatibility/2006">
              <mc:Choice xmlns:v="urn:schemas-microsoft-com:vml" Requires="v">
                <p:oleObj spid="_x0000_s5353" name="Equation" r:id="rId9" imgW="1460160" imgH="482400" progId="Equation.DSMT4">
                  <p:embed/>
                </p:oleObj>
              </mc:Choice>
              <mc:Fallback>
                <p:oleObj name="Equation" r:id="rId9" imgW="1460160" imgH="482400" progId="Equation.DSMT4">
                  <p:embed/>
                  <p:pic>
                    <p:nvPicPr>
                      <p:cNvPr id="0" name=""/>
                      <p:cNvPicPr/>
                      <p:nvPr/>
                    </p:nvPicPr>
                    <p:blipFill>
                      <a:blip r:embed="rId10"/>
                      <a:stretch>
                        <a:fillRect/>
                      </a:stretch>
                    </p:blipFill>
                    <p:spPr>
                      <a:xfrm>
                        <a:off x="387011" y="4840451"/>
                        <a:ext cx="2233612" cy="736600"/>
                      </a:xfrm>
                      <a:prstGeom prst="rect">
                        <a:avLst/>
                      </a:prstGeom>
                    </p:spPr>
                  </p:pic>
                </p:oleObj>
              </mc:Fallback>
            </mc:AlternateContent>
          </a:graphicData>
        </a:graphic>
      </p:graphicFrame>
      <p:graphicFrame>
        <p:nvGraphicFramePr>
          <p:cNvPr id="34" name="Objekt 33"/>
          <p:cNvGraphicFramePr>
            <a:graphicFrameLocks noChangeAspect="1"/>
          </p:cNvGraphicFramePr>
          <p:nvPr/>
        </p:nvGraphicFramePr>
        <p:xfrm>
          <a:off x="7422863" y="3121255"/>
          <a:ext cx="3030538" cy="1471613"/>
        </p:xfrm>
        <a:graphic>
          <a:graphicData uri="http://schemas.openxmlformats.org/presentationml/2006/ole">
            <mc:AlternateContent xmlns:mc="http://schemas.openxmlformats.org/markup-compatibility/2006">
              <mc:Choice xmlns:v="urn:schemas-microsoft-com:vml" Requires="v">
                <p:oleObj spid="_x0000_s5354" name="Equation" r:id="rId11" imgW="1981080" imgH="965160" progId="Equation.DSMT4">
                  <p:embed/>
                </p:oleObj>
              </mc:Choice>
              <mc:Fallback>
                <p:oleObj name="Equation" r:id="rId11" imgW="1981080" imgH="965160" progId="Equation.DSMT4">
                  <p:embed/>
                  <p:pic>
                    <p:nvPicPr>
                      <p:cNvPr id="0" name=""/>
                      <p:cNvPicPr/>
                      <p:nvPr/>
                    </p:nvPicPr>
                    <p:blipFill>
                      <a:blip r:embed="rId12"/>
                      <a:stretch>
                        <a:fillRect/>
                      </a:stretch>
                    </p:blipFill>
                    <p:spPr>
                      <a:xfrm>
                        <a:off x="7422863" y="3121255"/>
                        <a:ext cx="3030538" cy="1471613"/>
                      </a:xfrm>
                      <a:prstGeom prst="rect">
                        <a:avLst/>
                      </a:prstGeom>
                    </p:spPr>
                  </p:pic>
                </p:oleObj>
              </mc:Fallback>
            </mc:AlternateContent>
          </a:graphicData>
        </a:graphic>
      </p:graphicFrame>
      <p:cxnSp>
        <p:nvCxnSpPr>
          <p:cNvPr id="20" name="Rak 19"/>
          <p:cNvCxnSpPr/>
          <p:nvPr/>
        </p:nvCxnSpPr>
        <p:spPr>
          <a:xfrm flipV="1">
            <a:off x="1942889" y="741823"/>
            <a:ext cx="9370379" cy="5658977"/>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37" name="Objekt 36"/>
          <p:cNvGraphicFramePr>
            <a:graphicFrameLocks noChangeAspect="1"/>
          </p:cNvGraphicFramePr>
          <p:nvPr/>
        </p:nvGraphicFramePr>
        <p:xfrm>
          <a:off x="7422863" y="4840451"/>
          <a:ext cx="3030538" cy="1473200"/>
        </p:xfrm>
        <a:graphic>
          <a:graphicData uri="http://schemas.openxmlformats.org/presentationml/2006/ole">
            <mc:AlternateContent xmlns:mc="http://schemas.openxmlformats.org/markup-compatibility/2006">
              <mc:Choice xmlns:v="urn:schemas-microsoft-com:vml" Requires="v">
                <p:oleObj spid="_x0000_s5355" name="Equation" r:id="rId13" imgW="1981080" imgH="965160" progId="Equation.DSMT4">
                  <p:embed/>
                </p:oleObj>
              </mc:Choice>
              <mc:Fallback>
                <p:oleObj name="Equation" r:id="rId13" imgW="1981080" imgH="965160" progId="Equation.DSMT4">
                  <p:embed/>
                  <p:pic>
                    <p:nvPicPr>
                      <p:cNvPr id="0" name=""/>
                      <p:cNvPicPr/>
                      <p:nvPr/>
                    </p:nvPicPr>
                    <p:blipFill>
                      <a:blip r:embed="rId14"/>
                      <a:stretch>
                        <a:fillRect/>
                      </a:stretch>
                    </p:blipFill>
                    <p:spPr>
                      <a:xfrm>
                        <a:off x="7422863" y="4840451"/>
                        <a:ext cx="3030538" cy="1473200"/>
                      </a:xfrm>
                      <a:prstGeom prst="rect">
                        <a:avLst/>
                      </a:prstGeom>
                    </p:spPr>
                  </p:pic>
                </p:oleObj>
              </mc:Fallback>
            </mc:AlternateContent>
          </a:graphicData>
        </a:graphic>
      </p:graphicFrame>
      <p:cxnSp>
        <p:nvCxnSpPr>
          <p:cNvPr id="38" name="Rak pil 37"/>
          <p:cNvCxnSpPr/>
          <p:nvPr/>
        </p:nvCxnSpPr>
        <p:spPr>
          <a:xfrm>
            <a:off x="3516222" y="5291847"/>
            <a:ext cx="66667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Rak pil 41"/>
          <p:cNvCxnSpPr/>
          <p:nvPr/>
        </p:nvCxnSpPr>
        <p:spPr>
          <a:xfrm flipV="1">
            <a:off x="4915497" y="4695231"/>
            <a:ext cx="576743" cy="4149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Rak pil 47"/>
          <p:cNvCxnSpPr/>
          <p:nvPr/>
        </p:nvCxnSpPr>
        <p:spPr>
          <a:xfrm flipV="1">
            <a:off x="6272425" y="3924972"/>
            <a:ext cx="588151" cy="2382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12</a:t>
            </a:fld>
            <a:endParaRPr lang="sv-SE">
              <a:solidFill>
                <a:prstClr val="black">
                  <a:tint val="75000"/>
                </a:prstClr>
              </a:solidFill>
            </a:endParaRPr>
          </a:p>
        </p:txBody>
      </p:sp>
    </p:spTree>
    <p:extLst>
      <p:ext uri="{BB962C8B-B14F-4D97-AF65-F5344CB8AC3E}">
        <p14:creationId xmlns:p14="http://schemas.microsoft.com/office/powerpoint/2010/main" val="1862129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d 3"/>
          <p:cNvSpPr/>
          <p:nvPr/>
        </p:nvSpPr>
        <p:spPr>
          <a:xfrm flipV="1">
            <a:off x="2066542" y="1856232"/>
            <a:ext cx="146305" cy="324612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5" name="Höger 4"/>
          <p:cNvSpPr/>
          <p:nvPr/>
        </p:nvSpPr>
        <p:spPr>
          <a:xfrm>
            <a:off x="1984248" y="4901184"/>
            <a:ext cx="5586984" cy="13716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6" name="textruta 5"/>
          <p:cNvSpPr txBox="1"/>
          <p:nvPr/>
        </p:nvSpPr>
        <p:spPr>
          <a:xfrm>
            <a:off x="7653796" y="4620158"/>
            <a:ext cx="420624" cy="584775"/>
          </a:xfrm>
          <a:prstGeom prst="rect">
            <a:avLst/>
          </a:prstGeom>
          <a:noFill/>
        </p:spPr>
        <p:txBody>
          <a:bodyPr wrap="square" rtlCol="0">
            <a:spAutoFit/>
          </a:bodyPr>
          <a:lstStyle/>
          <a:p>
            <a:r>
              <a:rPr lang="sv-SE" sz="3200" b="1" dirty="0" smtClean="0">
                <a:solidFill>
                  <a:prstClr val="black"/>
                </a:solidFill>
                <a:latin typeface="Times New Roman" panose="02020603050405020304" pitchFamily="18" charset="0"/>
                <a:cs typeface="Times New Roman" panose="02020603050405020304" pitchFamily="18" charset="0"/>
              </a:rPr>
              <a:t>x</a:t>
            </a:r>
          </a:p>
        </p:txBody>
      </p:sp>
      <p:sp>
        <p:nvSpPr>
          <p:cNvPr id="7" name="Rektangel 6"/>
          <p:cNvSpPr/>
          <p:nvPr/>
        </p:nvSpPr>
        <p:spPr>
          <a:xfrm>
            <a:off x="1964596" y="1208948"/>
            <a:ext cx="389850" cy="584775"/>
          </a:xfrm>
          <a:prstGeom prst="rect">
            <a:avLst/>
          </a:prstGeom>
        </p:spPr>
        <p:txBody>
          <a:bodyPr wrap="none">
            <a:spAutoFit/>
          </a:bodyPr>
          <a:lstStyle/>
          <a:p>
            <a:r>
              <a:rPr lang="sv-SE" sz="3200" b="1" dirty="0" smtClean="0">
                <a:solidFill>
                  <a:prstClr val="black"/>
                </a:solidFill>
                <a:latin typeface="Times New Roman" panose="02020603050405020304" pitchFamily="18" charset="0"/>
                <a:cs typeface="Times New Roman" panose="02020603050405020304" pitchFamily="18" charset="0"/>
              </a:rPr>
              <a:t>y</a:t>
            </a:r>
            <a:endParaRPr lang="sv-SE" sz="3200" b="1" dirty="0">
              <a:solidFill>
                <a:prstClr val="black"/>
              </a:solidFill>
              <a:latin typeface="Times New Roman" panose="02020603050405020304" pitchFamily="18" charset="0"/>
              <a:cs typeface="Times New Roman" panose="02020603050405020304" pitchFamily="18" charset="0"/>
            </a:endParaRPr>
          </a:p>
        </p:txBody>
      </p:sp>
      <p:sp>
        <p:nvSpPr>
          <p:cNvPr id="8" name="Rektangel 7"/>
          <p:cNvSpPr/>
          <p:nvPr/>
        </p:nvSpPr>
        <p:spPr>
          <a:xfrm>
            <a:off x="1444411" y="4640687"/>
            <a:ext cx="338554" cy="461665"/>
          </a:xfrm>
          <a:prstGeom prst="rect">
            <a:avLst/>
          </a:prstGeom>
        </p:spPr>
        <p:txBody>
          <a:bodyPr wrap="none">
            <a:spAutoFit/>
          </a:bodyPr>
          <a:lstStyle/>
          <a:p>
            <a:r>
              <a:rPr lang="sv-SE" sz="2400" b="1" dirty="0" smtClean="0">
                <a:solidFill>
                  <a:prstClr val="black"/>
                </a:solidFill>
                <a:latin typeface="Times New Roman" panose="02020603050405020304" pitchFamily="18" charset="0"/>
                <a:cs typeface="Times New Roman" panose="02020603050405020304" pitchFamily="18" charset="0"/>
              </a:rPr>
              <a:t>0</a:t>
            </a:r>
            <a:endParaRPr lang="sv-SE" sz="2400" b="1" dirty="0">
              <a:solidFill>
                <a:prstClr val="black"/>
              </a:solidFill>
              <a:latin typeface="Times New Roman" panose="02020603050405020304" pitchFamily="18" charset="0"/>
              <a:cs typeface="Times New Roman" panose="02020603050405020304" pitchFamily="18" charset="0"/>
            </a:endParaRPr>
          </a:p>
        </p:txBody>
      </p:sp>
      <p:sp>
        <p:nvSpPr>
          <p:cNvPr id="10" name="Rektangel 9"/>
          <p:cNvSpPr/>
          <p:nvPr/>
        </p:nvSpPr>
        <p:spPr>
          <a:xfrm>
            <a:off x="1984248" y="5199257"/>
            <a:ext cx="338554" cy="461665"/>
          </a:xfrm>
          <a:prstGeom prst="rect">
            <a:avLst/>
          </a:prstGeom>
        </p:spPr>
        <p:txBody>
          <a:bodyPr wrap="none">
            <a:spAutoFit/>
          </a:bodyPr>
          <a:lstStyle/>
          <a:p>
            <a:r>
              <a:rPr lang="sv-SE" sz="2400" b="1" dirty="0" smtClean="0">
                <a:solidFill>
                  <a:prstClr val="black"/>
                </a:solidFill>
                <a:latin typeface="Times New Roman" panose="02020603050405020304" pitchFamily="18" charset="0"/>
                <a:cs typeface="Times New Roman" panose="02020603050405020304" pitchFamily="18" charset="0"/>
              </a:rPr>
              <a:t>0</a:t>
            </a:r>
            <a:endParaRPr lang="sv-SE" sz="2400" b="1" dirty="0">
              <a:solidFill>
                <a:prstClr val="black"/>
              </a:solidFill>
              <a:latin typeface="Times New Roman" panose="02020603050405020304" pitchFamily="18" charset="0"/>
              <a:cs typeface="Times New Roman" panose="02020603050405020304" pitchFamily="18" charset="0"/>
            </a:endParaRPr>
          </a:p>
        </p:txBody>
      </p:sp>
      <p:cxnSp>
        <p:nvCxnSpPr>
          <p:cNvPr id="3" name="Rak 2"/>
          <p:cNvCxnSpPr/>
          <p:nvPr/>
        </p:nvCxnSpPr>
        <p:spPr>
          <a:xfrm>
            <a:off x="1529230" y="2741915"/>
            <a:ext cx="5474685" cy="27468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1611794" y="1595336"/>
            <a:ext cx="3175013" cy="450514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3959157" y="4968424"/>
            <a:ext cx="58366" cy="2308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15" name="Rektangel 14"/>
          <p:cNvSpPr/>
          <p:nvPr/>
        </p:nvSpPr>
        <p:spPr>
          <a:xfrm>
            <a:off x="5955468" y="4982854"/>
            <a:ext cx="58366" cy="2308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16" name="Rektangel 15"/>
          <p:cNvSpPr/>
          <p:nvPr/>
        </p:nvSpPr>
        <p:spPr>
          <a:xfrm flipV="1">
            <a:off x="1840973" y="2299503"/>
            <a:ext cx="298721" cy="717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17" name="Rektangel 16"/>
          <p:cNvSpPr/>
          <p:nvPr/>
        </p:nvSpPr>
        <p:spPr>
          <a:xfrm flipV="1">
            <a:off x="1834887" y="3028089"/>
            <a:ext cx="298721" cy="717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graphicFrame>
        <p:nvGraphicFramePr>
          <p:cNvPr id="12" name="Objekt 11"/>
          <p:cNvGraphicFramePr>
            <a:graphicFrameLocks noChangeAspect="1"/>
          </p:cNvGraphicFramePr>
          <p:nvPr/>
        </p:nvGraphicFramePr>
        <p:xfrm>
          <a:off x="885375" y="1958118"/>
          <a:ext cx="412345" cy="762838"/>
        </p:xfrm>
        <a:graphic>
          <a:graphicData uri="http://schemas.openxmlformats.org/presentationml/2006/ole">
            <mc:AlternateContent xmlns:mc="http://schemas.openxmlformats.org/markup-compatibility/2006">
              <mc:Choice xmlns:v="urn:schemas-microsoft-com:vml" Requires="v">
                <p:oleObj spid="_x0000_s6754" name="Equation" r:id="rId3" imgW="253800" imgH="469800" progId="Equation.DSMT4">
                  <p:embed/>
                </p:oleObj>
              </mc:Choice>
              <mc:Fallback>
                <p:oleObj name="Equation" r:id="rId3" imgW="253800" imgH="469800" progId="Equation.DSMT4">
                  <p:embed/>
                  <p:pic>
                    <p:nvPicPr>
                      <p:cNvPr id="0" name=""/>
                      <p:cNvPicPr/>
                      <p:nvPr/>
                    </p:nvPicPr>
                    <p:blipFill>
                      <a:blip r:embed="rId4"/>
                      <a:stretch>
                        <a:fillRect/>
                      </a:stretch>
                    </p:blipFill>
                    <p:spPr>
                      <a:xfrm>
                        <a:off x="885375" y="1958118"/>
                        <a:ext cx="412345" cy="762838"/>
                      </a:xfrm>
                      <a:prstGeom prst="rect">
                        <a:avLst/>
                      </a:prstGeom>
                    </p:spPr>
                  </p:pic>
                </p:oleObj>
              </mc:Fallback>
            </mc:AlternateContent>
          </a:graphicData>
        </a:graphic>
      </p:graphicFrame>
      <p:graphicFrame>
        <p:nvGraphicFramePr>
          <p:cNvPr id="13" name="Objekt 12"/>
          <p:cNvGraphicFramePr>
            <a:graphicFrameLocks noChangeAspect="1"/>
          </p:cNvGraphicFramePr>
          <p:nvPr/>
        </p:nvGraphicFramePr>
        <p:xfrm>
          <a:off x="864331" y="2741915"/>
          <a:ext cx="415587" cy="727278"/>
        </p:xfrm>
        <a:graphic>
          <a:graphicData uri="http://schemas.openxmlformats.org/presentationml/2006/ole">
            <mc:AlternateContent xmlns:mc="http://schemas.openxmlformats.org/markup-compatibility/2006">
              <mc:Choice xmlns:v="urn:schemas-microsoft-com:vml" Requires="v">
                <p:oleObj spid="_x0000_s6755" name="Equation" r:id="rId5" imgW="253800" imgH="444240" progId="Equation.DSMT4">
                  <p:embed/>
                </p:oleObj>
              </mc:Choice>
              <mc:Fallback>
                <p:oleObj name="Equation" r:id="rId5" imgW="253800" imgH="444240" progId="Equation.DSMT4">
                  <p:embed/>
                  <p:pic>
                    <p:nvPicPr>
                      <p:cNvPr id="0" name=""/>
                      <p:cNvPicPr/>
                      <p:nvPr/>
                    </p:nvPicPr>
                    <p:blipFill>
                      <a:blip r:embed="rId6"/>
                      <a:stretch>
                        <a:fillRect/>
                      </a:stretch>
                    </p:blipFill>
                    <p:spPr>
                      <a:xfrm>
                        <a:off x="864331" y="2741915"/>
                        <a:ext cx="415587" cy="727278"/>
                      </a:xfrm>
                      <a:prstGeom prst="rect">
                        <a:avLst/>
                      </a:prstGeom>
                    </p:spPr>
                  </p:pic>
                </p:oleObj>
              </mc:Fallback>
            </mc:AlternateContent>
          </a:graphicData>
        </a:graphic>
      </p:graphicFrame>
      <p:graphicFrame>
        <p:nvGraphicFramePr>
          <p:cNvPr id="18" name="Objekt 17"/>
          <p:cNvGraphicFramePr>
            <a:graphicFrameLocks noChangeAspect="1"/>
          </p:cNvGraphicFramePr>
          <p:nvPr/>
        </p:nvGraphicFramePr>
        <p:xfrm>
          <a:off x="3777338" y="5282765"/>
          <a:ext cx="503130" cy="886467"/>
        </p:xfrm>
        <a:graphic>
          <a:graphicData uri="http://schemas.openxmlformats.org/presentationml/2006/ole">
            <mc:AlternateContent xmlns:mc="http://schemas.openxmlformats.org/markup-compatibility/2006">
              <mc:Choice xmlns:v="urn:schemas-microsoft-com:vml" Requires="v">
                <p:oleObj spid="_x0000_s6756" name="Equation" r:id="rId7" imgW="266400" imgH="469800" progId="Equation.DSMT4">
                  <p:embed/>
                </p:oleObj>
              </mc:Choice>
              <mc:Fallback>
                <p:oleObj name="Equation" r:id="rId7" imgW="266400" imgH="469800" progId="Equation.DSMT4">
                  <p:embed/>
                  <p:pic>
                    <p:nvPicPr>
                      <p:cNvPr id="0" name=""/>
                      <p:cNvPicPr/>
                      <p:nvPr/>
                    </p:nvPicPr>
                    <p:blipFill>
                      <a:blip r:embed="rId8"/>
                      <a:stretch>
                        <a:fillRect/>
                      </a:stretch>
                    </p:blipFill>
                    <p:spPr>
                      <a:xfrm>
                        <a:off x="3777338" y="5282765"/>
                        <a:ext cx="503130" cy="886467"/>
                      </a:xfrm>
                      <a:prstGeom prst="rect">
                        <a:avLst/>
                      </a:prstGeom>
                    </p:spPr>
                  </p:pic>
                </p:oleObj>
              </mc:Fallback>
            </mc:AlternateContent>
          </a:graphicData>
        </a:graphic>
      </p:graphicFrame>
      <p:graphicFrame>
        <p:nvGraphicFramePr>
          <p:cNvPr id="19" name="Objekt 18"/>
          <p:cNvGraphicFramePr>
            <a:graphicFrameLocks noChangeAspect="1"/>
          </p:cNvGraphicFramePr>
          <p:nvPr/>
        </p:nvGraphicFramePr>
        <p:xfrm>
          <a:off x="5764919" y="5301491"/>
          <a:ext cx="497829" cy="806010"/>
        </p:xfrm>
        <a:graphic>
          <a:graphicData uri="http://schemas.openxmlformats.org/presentationml/2006/ole">
            <mc:AlternateContent xmlns:mc="http://schemas.openxmlformats.org/markup-compatibility/2006">
              <mc:Choice xmlns:v="urn:schemas-microsoft-com:vml" Requires="v">
                <p:oleObj spid="_x0000_s6757" name="Equation" r:id="rId9" imgW="266400" imgH="431640" progId="Equation.DSMT4">
                  <p:embed/>
                </p:oleObj>
              </mc:Choice>
              <mc:Fallback>
                <p:oleObj name="Equation" r:id="rId9" imgW="266400" imgH="431640" progId="Equation.DSMT4">
                  <p:embed/>
                  <p:pic>
                    <p:nvPicPr>
                      <p:cNvPr id="0" name=""/>
                      <p:cNvPicPr/>
                      <p:nvPr/>
                    </p:nvPicPr>
                    <p:blipFill>
                      <a:blip r:embed="rId10"/>
                      <a:stretch>
                        <a:fillRect/>
                      </a:stretch>
                    </p:blipFill>
                    <p:spPr>
                      <a:xfrm>
                        <a:off x="5764919" y="5301491"/>
                        <a:ext cx="497829" cy="806010"/>
                      </a:xfrm>
                      <a:prstGeom prst="rect">
                        <a:avLst/>
                      </a:prstGeom>
                    </p:spPr>
                  </p:pic>
                </p:oleObj>
              </mc:Fallback>
            </mc:AlternateContent>
          </a:graphicData>
        </a:graphic>
      </p:graphicFrame>
      <p:cxnSp>
        <p:nvCxnSpPr>
          <p:cNvPr id="22" name="Rak pil 21"/>
          <p:cNvCxnSpPr/>
          <p:nvPr/>
        </p:nvCxnSpPr>
        <p:spPr>
          <a:xfrm flipV="1">
            <a:off x="2594719" y="4211009"/>
            <a:ext cx="516437" cy="4091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ak pil 24"/>
          <p:cNvCxnSpPr/>
          <p:nvPr/>
        </p:nvCxnSpPr>
        <p:spPr>
          <a:xfrm flipH="1" flipV="1">
            <a:off x="2234182" y="2608761"/>
            <a:ext cx="50842" cy="2791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ak pil 25"/>
          <p:cNvCxnSpPr/>
          <p:nvPr/>
        </p:nvCxnSpPr>
        <p:spPr>
          <a:xfrm>
            <a:off x="3277094" y="4294795"/>
            <a:ext cx="54872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ak pil 26"/>
          <p:cNvCxnSpPr/>
          <p:nvPr/>
        </p:nvCxnSpPr>
        <p:spPr>
          <a:xfrm>
            <a:off x="4578626" y="4035391"/>
            <a:ext cx="14982" cy="4358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ak pil 28"/>
          <p:cNvCxnSpPr/>
          <p:nvPr/>
        </p:nvCxnSpPr>
        <p:spPr>
          <a:xfrm flipH="1">
            <a:off x="2822276" y="1919868"/>
            <a:ext cx="672804" cy="7007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Rak pil 38"/>
          <p:cNvCxnSpPr/>
          <p:nvPr/>
        </p:nvCxnSpPr>
        <p:spPr>
          <a:xfrm flipH="1">
            <a:off x="2354446" y="2811362"/>
            <a:ext cx="292896" cy="22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Rak pil 39"/>
          <p:cNvCxnSpPr/>
          <p:nvPr/>
        </p:nvCxnSpPr>
        <p:spPr>
          <a:xfrm flipV="1">
            <a:off x="2621955" y="3129345"/>
            <a:ext cx="1211" cy="2682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Rak pil 40"/>
          <p:cNvCxnSpPr/>
          <p:nvPr/>
        </p:nvCxnSpPr>
        <p:spPr>
          <a:xfrm>
            <a:off x="4108419" y="4390797"/>
            <a:ext cx="669321" cy="2928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Rektangel 42"/>
          <p:cNvSpPr/>
          <p:nvPr/>
        </p:nvSpPr>
        <p:spPr>
          <a:xfrm>
            <a:off x="752191" y="480213"/>
            <a:ext cx="1460656" cy="523220"/>
          </a:xfrm>
          <a:prstGeom prst="rect">
            <a:avLst/>
          </a:prstGeom>
        </p:spPr>
        <p:txBody>
          <a:bodyPr wrap="none">
            <a:spAutoFit/>
          </a:bodyPr>
          <a:lstStyle/>
          <a:p>
            <a:r>
              <a:rPr lang="sv-SE" sz="2800" b="1" i="1" dirty="0" smtClean="0">
                <a:solidFill>
                  <a:srgbClr val="7030A0"/>
                </a:solidFill>
                <a:latin typeface="Times New Roman" panose="02020603050405020304" pitchFamily="18" charset="0"/>
                <a:cs typeface="Times New Roman" panose="02020603050405020304" pitchFamily="18" charset="0"/>
              </a:rPr>
              <a:t>CASE 4.</a:t>
            </a:r>
            <a:endParaRPr lang="sv-SE" sz="2800" b="1" i="1" dirty="0">
              <a:solidFill>
                <a:srgbClr val="7030A0"/>
              </a:solidFill>
              <a:latin typeface="Times New Roman" panose="02020603050405020304" pitchFamily="18" charset="0"/>
              <a:cs typeface="Times New Roman" panose="02020603050405020304" pitchFamily="18" charset="0"/>
            </a:endParaRPr>
          </a:p>
        </p:txBody>
      </p:sp>
      <p:sp>
        <p:nvSpPr>
          <p:cNvPr id="44" name="Ellips 43"/>
          <p:cNvSpPr/>
          <p:nvPr/>
        </p:nvSpPr>
        <p:spPr>
          <a:xfrm>
            <a:off x="2789709" y="3296184"/>
            <a:ext cx="283974" cy="311285"/>
          </a:xfrm>
          <a:prstGeom prst="ellipse">
            <a:avLst/>
          </a:prstGeom>
          <a:solidFill>
            <a:srgbClr val="FF0000"/>
          </a:solidFill>
          <a:ln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graphicFrame>
        <p:nvGraphicFramePr>
          <p:cNvPr id="45" name="Objekt 44"/>
          <p:cNvGraphicFramePr>
            <a:graphicFrameLocks noChangeAspect="1"/>
          </p:cNvGraphicFramePr>
          <p:nvPr/>
        </p:nvGraphicFramePr>
        <p:xfrm>
          <a:off x="5943600" y="504825"/>
          <a:ext cx="5780088" cy="1201738"/>
        </p:xfrm>
        <a:graphic>
          <a:graphicData uri="http://schemas.openxmlformats.org/presentationml/2006/ole">
            <mc:AlternateContent xmlns:mc="http://schemas.openxmlformats.org/markup-compatibility/2006">
              <mc:Choice xmlns:v="urn:schemas-microsoft-com:vml" Requires="v">
                <p:oleObj spid="_x0000_s6758" name="Equation" r:id="rId11" imgW="3174840" imgH="660240" progId="Equation.DSMT4">
                  <p:embed/>
                </p:oleObj>
              </mc:Choice>
              <mc:Fallback>
                <p:oleObj name="Equation" r:id="rId11" imgW="3174840" imgH="660240" progId="Equation.DSMT4">
                  <p:embed/>
                  <p:pic>
                    <p:nvPicPr>
                      <p:cNvPr id="0" name=""/>
                      <p:cNvPicPr/>
                      <p:nvPr/>
                    </p:nvPicPr>
                    <p:blipFill>
                      <a:blip r:embed="rId12"/>
                      <a:stretch>
                        <a:fillRect/>
                      </a:stretch>
                    </p:blipFill>
                    <p:spPr>
                      <a:xfrm>
                        <a:off x="5943600" y="504825"/>
                        <a:ext cx="5780088" cy="1201738"/>
                      </a:xfrm>
                      <a:prstGeom prst="rect">
                        <a:avLst/>
                      </a:prstGeom>
                    </p:spPr>
                  </p:pic>
                </p:oleObj>
              </mc:Fallback>
            </mc:AlternateContent>
          </a:graphicData>
        </a:graphic>
      </p:graphicFrame>
      <p:graphicFrame>
        <p:nvGraphicFramePr>
          <p:cNvPr id="46" name="Objekt 45"/>
          <p:cNvGraphicFramePr>
            <a:graphicFrameLocks noChangeAspect="1"/>
          </p:cNvGraphicFramePr>
          <p:nvPr/>
        </p:nvGraphicFramePr>
        <p:xfrm>
          <a:off x="4997925" y="2116052"/>
          <a:ext cx="6990242" cy="1961170"/>
        </p:xfrm>
        <a:graphic>
          <a:graphicData uri="http://schemas.openxmlformats.org/presentationml/2006/ole">
            <mc:AlternateContent xmlns:mc="http://schemas.openxmlformats.org/markup-compatibility/2006">
              <mc:Choice xmlns:v="urn:schemas-microsoft-com:vml" Requires="v">
                <p:oleObj spid="_x0000_s6759" name="Equation" r:id="rId13" imgW="4889160" imgH="1371600" progId="Equation.DSMT4">
                  <p:embed/>
                </p:oleObj>
              </mc:Choice>
              <mc:Fallback>
                <p:oleObj name="Equation" r:id="rId13" imgW="4889160" imgH="1371600" progId="Equation.DSMT4">
                  <p:embed/>
                  <p:pic>
                    <p:nvPicPr>
                      <p:cNvPr id="0" name=""/>
                      <p:cNvPicPr/>
                      <p:nvPr/>
                    </p:nvPicPr>
                    <p:blipFill>
                      <a:blip r:embed="rId14"/>
                      <a:stretch>
                        <a:fillRect/>
                      </a:stretch>
                    </p:blipFill>
                    <p:spPr>
                      <a:xfrm>
                        <a:off x="4997925" y="2116052"/>
                        <a:ext cx="6990242" cy="1961170"/>
                      </a:xfrm>
                      <a:prstGeom prst="rect">
                        <a:avLst/>
                      </a:prstGeom>
                    </p:spPr>
                  </p:pic>
                </p:oleObj>
              </mc:Fallback>
            </mc:AlternateContent>
          </a:graphicData>
        </a:graphic>
      </p:graphicFrame>
      <p:sp>
        <p:nvSpPr>
          <p:cNvPr id="47" name="Rektangel 46"/>
          <p:cNvSpPr/>
          <p:nvPr/>
        </p:nvSpPr>
        <p:spPr>
          <a:xfrm>
            <a:off x="3007335" y="3232176"/>
            <a:ext cx="1101084" cy="369332"/>
          </a:xfrm>
          <a:prstGeom prst="rect">
            <a:avLst/>
          </a:prstGeom>
          <a:noFill/>
        </p:spPr>
        <p:txBody>
          <a:bodyPr wrap="square" lIns="91440" tIns="45720" rIns="91440" bIns="45720">
            <a:spAutoFit/>
          </a:bodyPr>
          <a:lstStyle/>
          <a:p>
            <a:pPr algn="ctr"/>
            <a:r>
              <a:rPr lang="sv-SE" b="1" dirty="0" err="1" smtClean="0">
                <a:ln w="22225">
                  <a:solidFill>
                    <a:srgbClr val="ED7D31"/>
                  </a:solidFill>
                  <a:prstDash val="solid"/>
                </a:ln>
                <a:solidFill>
                  <a:srgbClr val="FF0000"/>
                </a:solidFill>
              </a:rPr>
              <a:t>Unstable</a:t>
            </a:r>
            <a:endParaRPr lang="sv-SE" b="1" dirty="0" smtClean="0">
              <a:ln w="22225">
                <a:solidFill>
                  <a:srgbClr val="ED7D31"/>
                </a:solidFill>
                <a:prstDash val="solid"/>
              </a:ln>
              <a:solidFill>
                <a:srgbClr val="FF0000"/>
              </a:solidFill>
            </a:endParaRPr>
          </a:p>
        </p:txBody>
      </p:sp>
      <p:sp>
        <p:nvSpPr>
          <p:cNvPr id="37" name="Ellips 36"/>
          <p:cNvSpPr/>
          <p:nvPr/>
        </p:nvSpPr>
        <p:spPr>
          <a:xfrm>
            <a:off x="1991621" y="2168665"/>
            <a:ext cx="283974" cy="311285"/>
          </a:xfrm>
          <a:prstGeom prst="ellipse">
            <a:avLst/>
          </a:prstGeom>
          <a:solidFill>
            <a:srgbClr val="FFFF00"/>
          </a:solidFill>
          <a:ln w="571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38" name="Ellips 37"/>
          <p:cNvSpPr/>
          <p:nvPr/>
        </p:nvSpPr>
        <p:spPr>
          <a:xfrm>
            <a:off x="5847613" y="4780421"/>
            <a:ext cx="283974" cy="311285"/>
          </a:xfrm>
          <a:prstGeom prst="ellipse">
            <a:avLst/>
          </a:prstGeom>
          <a:solidFill>
            <a:srgbClr val="00B0F0"/>
          </a:solidFill>
          <a:ln w="571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cxnSp>
        <p:nvCxnSpPr>
          <p:cNvPr id="48" name="Rak pil 47"/>
          <p:cNvCxnSpPr/>
          <p:nvPr/>
        </p:nvCxnSpPr>
        <p:spPr>
          <a:xfrm flipV="1">
            <a:off x="2354446" y="3553893"/>
            <a:ext cx="252311" cy="6175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Rak pil 50"/>
          <p:cNvCxnSpPr/>
          <p:nvPr/>
        </p:nvCxnSpPr>
        <p:spPr>
          <a:xfrm flipH="1">
            <a:off x="3736846" y="2371294"/>
            <a:ext cx="196546" cy="9248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Rak 57"/>
          <p:cNvCxnSpPr/>
          <p:nvPr/>
        </p:nvCxnSpPr>
        <p:spPr>
          <a:xfrm flipV="1">
            <a:off x="1677018" y="914400"/>
            <a:ext cx="2601709" cy="4980563"/>
          </a:xfrm>
          <a:prstGeom prst="line">
            <a:avLst/>
          </a:prstGeom>
          <a:ln w="63500">
            <a:solidFill>
              <a:srgbClr val="7030A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73" name="Objekt 72"/>
          <p:cNvGraphicFramePr>
            <a:graphicFrameLocks noChangeAspect="1"/>
          </p:cNvGraphicFramePr>
          <p:nvPr/>
        </p:nvGraphicFramePr>
        <p:xfrm>
          <a:off x="4196882" y="1952677"/>
          <a:ext cx="325591" cy="418617"/>
        </p:xfrm>
        <a:graphic>
          <a:graphicData uri="http://schemas.openxmlformats.org/presentationml/2006/ole">
            <mc:AlternateContent xmlns:mc="http://schemas.openxmlformats.org/markup-compatibility/2006">
              <mc:Choice xmlns:v="urn:schemas-microsoft-com:vml" Requires="v">
                <p:oleObj spid="_x0000_s6760" name="Equation" r:id="rId15" imgW="177480" imgH="228600" progId="Equation.DSMT4">
                  <p:embed/>
                </p:oleObj>
              </mc:Choice>
              <mc:Fallback>
                <p:oleObj name="Equation" r:id="rId15" imgW="177480" imgH="228600" progId="Equation.DSMT4">
                  <p:embed/>
                  <p:pic>
                    <p:nvPicPr>
                      <p:cNvPr id="0" name=""/>
                      <p:cNvPicPr/>
                      <p:nvPr/>
                    </p:nvPicPr>
                    <p:blipFill>
                      <a:blip r:embed="rId16"/>
                      <a:stretch>
                        <a:fillRect/>
                      </a:stretch>
                    </p:blipFill>
                    <p:spPr>
                      <a:xfrm>
                        <a:off x="4196882" y="1952677"/>
                        <a:ext cx="325591" cy="418617"/>
                      </a:xfrm>
                      <a:prstGeom prst="rect">
                        <a:avLst/>
                      </a:prstGeom>
                    </p:spPr>
                  </p:pic>
                </p:oleObj>
              </mc:Fallback>
            </mc:AlternateContent>
          </a:graphicData>
        </a:graphic>
      </p:graphicFrame>
      <p:graphicFrame>
        <p:nvGraphicFramePr>
          <p:cNvPr id="74" name="Objekt 73"/>
          <p:cNvGraphicFramePr>
            <a:graphicFrameLocks noChangeAspect="1"/>
          </p:cNvGraphicFramePr>
          <p:nvPr/>
        </p:nvGraphicFramePr>
        <p:xfrm>
          <a:off x="2868161" y="4457950"/>
          <a:ext cx="325591" cy="418617"/>
        </p:xfrm>
        <a:graphic>
          <a:graphicData uri="http://schemas.openxmlformats.org/presentationml/2006/ole">
            <mc:AlternateContent xmlns:mc="http://schemas.openxmlformats.org/markup-compatibility/2006">
              <mc:Choice xmlns:v="urn:schemas-microsoft-com:vml" Requires="v">
                <p:oleObj spid="_x0000_s6761" name="Equation" r:id="rId17" imgW="177480" imgH="228600" progId="Equation.DSMT4">
                  <p:embed/>
                </p:oleObj>
              </mc:Choice>
              <mc:Fallback>
                <p:oleObj name="Equation" r:id="rId17" imgW="177480" imgH="228600" progId="Equation.DSMT4">
                  <p:embed/>
                  <p:pic>
                    <p:nvPicPr>
                      <p:cNvPr id="0" name=""/>
                      <p:cNvPicPr/>
                      <p:nvPr/>
                    </p:nvPicPr>
                    <p:blipFill>
                      <a:blip r:embed="rId16"/>
                      <a:stretch>
                        <a:fillRect/>
                      </a:stretch>
                    </p:blipFill>
                    <p:spPr>
                      <a:xfrm>
                        <a:off x="2868161" y="4457950"/>
                        <a:ext cx="325591" cy="418617"/>
                      </a:xfrm>
                      <a:prstGeom prst="rect">
                        <a:avLst/>
                      </a:prstGeom>
                    </p:spPr>
                  </p:pic>
                </p:oleObj>
              </mc:Fallback>
            </mc:AlternateContent>
          </a:graphicData>
        </a:graphic>
      </p:graphicFrame>
      <p:graphicFrame>
        <p:nvGraphicFramePr>
          <p:cNvPr id="75" name="Objekt 74"/>
          <p:cNvGraphicFramePr>
            <a:graphicFrameLocks noChangeAspect="1"/>
          </p:cNvGraphicFramePr>
          <p:nvPr/>
        </p:nvGraphicFramePr>
        <p:xfrm>
          <a:off x="3810192" y="4135918"/>
          <a:ext cx="325591" cy="418617"/>
        </p:xfrm>
        <a:graphic>
          <a:graphicData uri="http://schemas.openxmlformats.org/presentationml/2006/ole">
            <mc:AlternateContent xmlns:mc="http://schemas.openxmlformats.org/markup-compatibility/2006">
              <mc:Choice xmlns:v="urn:schemas-microsoft-com:vml" Requires="v">
                <p:oleObj spid="_x0000_s6762" name="Equation" r:id="rId18" imgW="177480" imgH="228600" progId="Equation.DSMT4">
                  <p:embed/>
                </p:oleObj>
              </mc:Choice>
              <mc:Fallback>
                <p:oleObj name="Equation" r:id="rId18" imgW="177480" imgH="228600" progId="Equation.DSMT4">
                  <p:embed/>
                  <p:pic>
                    <p:nvPicPr>
                      <p:cNvPr id="0" name=""/>
                      <p:cNvPicPr/>
                      <p:nvPr/>
                    </p:nvPicPr>
                    <p:blipFill>
                      <a:blip r:embed="rId16"/>
                      <a:stretch>
                        <a:fillRect/>
                      </a:stretch>
                    </p:blipFill>
                    <p:spPr>
                      <a:xfrm>
                        <a:off x="3810192" y="4135918"/>
                        <a:ext cx="325591" cy="418617"/>
                      </a:xfrm>
                      <a:prstGeom prst="rect">
                        <a:avLst/>
                      </a:prstGeom>
                    </p:spPr>
                  </p:pic>
                </p:oleObj>
              </mc:Fallback>
            </mc:AlternateContent>
          </a:graphicData>
        </a:graphic>
      </p:graphicFrame>
      <p:graphicFrame>
        <p:nvGraphicFramePr>
          <p:cNvPr id="76" name="Objekt 75"/>
          <p:cNvGraphicFramePr>
            <a:graphicFrameLocks noChangeAspect="1"/>
          </p:cNvGraphicFramePr>
          <p:nvPr/>
        </p:nvGraphicFramePr>
        <p:xfrm>
          <a:off x="4250752" y="478318"/>
          <a:ext cx="384654" cy="461585"/>
        </p:xfrm>
        <a:graphic>
          <a:graphicData uri="http://schemas.openxmlformats.org/presentationml/2006/ole">
            <mc:AlternateContent xmlns:mc="http://schemas.openxmlformats.org/markup-compatibility/2006">
              <mc:Choice xmlns:v="urn:schemas-microsoft-com:vml" Requires="v">
                <p:oleObj spid="_x0000_s6763" name="Equation" r:id="rId19" imgW="190440" imgH="228600" progId="Equation.DSMT4">
                  <p:embed/>
                </p:oleObj>
              </mc:Choice>
              <mc:Fallback>
                <p:oleObj name="Equation" r:id="rId19" imgW="190440" imgH="228600" progId="Equation.DSMT4">
                  <p:embed/>
                  <p:pic>
                    <p:nvPicPr>
                      <p:cNvPr id="0" name=""/>
                      <p:cNvPicPr/>
                      <p:nvPr/>
                    </p:nvPicPr>
                    <p:blipFill>
                      <a:blip r:embed="rId20"/>
                      <a:stretch>
                        <a:fillRect/>
                      </a:stretch>
                    </p:blipFill>
                    <p:spPr>
                      <a:xfrm>
                        <a:off x="4250752" y="478318"/>
                        <a:ext cx="384654" cy="461585"/>
                      </a:xfrm>
                      <a:prstGeom prst="rect">
                        <a:avLst/>
                      </a:prstGeom>
                    </p:spPr>
                  </p:pic>
                </p:oleObj>
              </mc:Fallback>
            </mc:AlternateContent>
          </a:graphicData>
        </a:graphic>
      </p:graphicFrame>
      <p:graphicFrame>
        <p:nvGraphicFramePr>
          <p:cNvPr id="77" name="Objekt 76"/>
          <p:cNvGraphicFramePr>
            <a:graphicFrameLocks noChangeAspect="1"/>
          </p:cNvGraphicFramePr>
          <p:nvPr/>
        </p:nvGraphicFramePr>
        <p:xfrm>
          <a:off x="1297720" y="5975993"/>
          <a:ext cx="384654" cy="461585"/>
        </p:xfrm>
        <a:graphic>
          <a:graphicData uri="http://schemas.openxmlformats.org/presentationml/2006/ole">
            <mc:AlternateContent xmlns:mc="http://schemas.openxmlformats.org/markup-compatibility/2006">
              <mc:Choice xmlns:v="urn:schemas-microsoft-com:vml" Requires="v">
                <p:oleObj spid="_x0000_s6764" name="Equation" r:id="rId21" imgW="190440" imgH="228600" progId="Equation.DSMT4">
                  <p:embed/>
                </p:oleObj>
              </mc:Choice>
              <mc:Fallback>
                <p:oleObj name="Equation" r:id="rId21" imgW="190440" imgH="228600" progId="Equation.DSMT4">
                  <p:embed/>
                  <p:pic>
                    <p:nvPicPr>
                      <p:cNvPr id="0" name=""/>
                      <p:cNvPicPr/>
                      <p:nvPr/>
                    </p:nvPicPr>
                    <p:blipFill>
                      <a:blip r:embed="rId20"/>
                      <a:stretch>
                        <a:fillRect/>
                      </a:stretch>
                    </p:blipFill>
                    <p:spPr>
                      <a:xfrm>
                        <a:off x="1297720" y="5975993"/>
                        <a:ext cx="384654" cy="461585"/>
                      </a:xfrm>
                      <a:prstGeom prst="rect">
                        <a:avLst/>
                      </a:prstGeom>
                    </p:spPr>
                  </p:pic>
                </p:oleObj>
              </mc:Fallback>
            </mc:AlternateContent>
          </a:graphicData>
        </a:graphic>
      </p:graphicFrame>
      <p:graphicFrame>
        <p:nvGraphicFramePr>
          <p:cNvPr id="78" name="Objekt 77"/>
          <p:cNvGraphicFramePr>
            <a:graphicFrameLocks noChangeAspect="1"/>
          </p:cNvGraphicFramePr>
          <p:nvPr/>
        </p:nvGraphicFramePr>
        <p:xfrm>
          <a:off x="2794566" y="1053308"/>
          <a:ext cx="316590" cy="457503"/>
        </p:xfrm>
        <a:graphic>
          <a:graphicData uri="http://schemas.openxmlformats.org/presentationml/2006/ole">
            <mc:AlternateContent xmlns:mc="http://schemas.openxmlformats.org/markup-compatibility/2006">
              <mc:Choice xmlns:v="urn:schemas-microsoft-com:vml" Requires="v">
                <p:oleObj spid="_x0000_s6765" name="Equation" r:id="rId22" imgW="177480" imgH="228600" progId="Equation.DSMT4">
                  <p:embed/>
                </p:oleObj>
              </mc:Choice>
              <mc:Fallback>
                <p:oleObj name="Equation" r:id="rId22" imgW="177480" imgH="228600" progId="Equation.DSMT4">
                  <p:embed/>
                  <p:pic>
                    <p:nvPicPr>
                      <p:cNvPr id="0" name=""/>
                      <p:cNvPicPr/>
                      <p:nvPr/>
                    </p:nvPicPr>
                    <p:blipFill>
                      <a:blip r:embed="rId23"/>
                      <a:stretch>
                        <a:fillRect/>
                      </a:stretch>
                    </p:blipFill>
                    <p:spPr>
                      <a:xfrm>
                        <a:off x="2794566" y="1053308"/>
                        <a:ext cx="316590" cy="457503"/>
                      </a:xfrm>
                      <a:prstGeom prst="rect">
                        <a:avLst/>
                      </a:prstGeom>
                    </p:spPr>
                  </p:pic>
                </p:oleObj>
              </mc:Fallback>
            </mc:AlternateContent>
          </a:graphicData>
        </a:graphic>
      </p:graphicFrame>
      <p:graphicFrame>
        <p:nvGraphicFramePr>
          <p:cNvPr id="79" name="Objekt 78"/>
          <p:cNvGraphicFramePr>
            <a:graphicFrameLocks noChangeAspect="1"/>
          </p:cNvGraphicFramePr>
          <p:nvPr/>
        </p:nvGraphicFramePr>
        <p:xfrm>
          <a:off x="2187903" y="3307506"/>
          <a:ext cx="316590" cy="457503"/>
        </p:xfrm>
        <a:graphic>
          <a:graphicData uri="http://schemas.openxmlformats.org/presentationml/2006/ole">
            <mc:AlternateContent xmlns:mc="http://schemas.openxmlformats.org/markup-compatibility/2006">
              <mc:Choice xmlns:v="urn:schemas-microsoft-com:vml" Requires="v">
                <p:oleObj spid="_x0000_s6766" name="Equation" r:id="rId24" imgW="177480" imgH="228600" progId="Equation.DSMT4">
                  <p:embed/>
                </p:oleObj>
              </mc:Choice>
              <mc:Fallback>
                <p:oleObj name="Equation" r:id="rId24" imgW="177480" imgH="228600" progId="Equation.DSMT4">
                  <p:embed/>
                  <p:pic>
                    <p:nvPicPr>
                      <p:cNvPr id="0" name=""/>
                      <p:cNvPicPr/>
                      <p:nvPr/>
                    </p:nvPicPr>
                    <p:blipFill>
                      <a:blip r:embed="rId23"/>
                      <a:stretch>
                        <a:fillRect/>
                      </a:stretch>
                    </p:blipFill>
                    <p:spPr>
                      <a:xfrm>
                        <a:off x="2187903" y="3307506"/>
                        <a:ext cx="316590" cy="457503"/>
                      </a:xfrm>
                      <a:prstGeom prst="rect">
                        <a:avLst/>
                      </a:prstGeom>
                    </p:spPr>
                  </p:pic>
                </p:oleObj>
              </mc:Fallback>
            </mc:AlternateContent>
          </a:graphicData>
        </a:graphic>
      </p:graphicFrame>
      <p:graphicFrame>
        <p:nvGraphicFramePr>
          <p:cNvPr id="80" name="Objekt 79"/>
          <p:cNvGraphicFramePr>
            <a:graphicFrameLocks noChangeAspect="1"/>
          </p:cNvGraphicFramePr>
          <p:nvPr/>
        </p:nvGraphicFramePr>
        <p:xfrm>
          <a:off x="2253864" y="2807527"/>
          <a:ext cx="248512" cy="359124"/>
        </p:xfrm>
        <a:graphic>
          <a:graphicData uri="http://schemas.openxmlformats.org/presentationml/2006/ole">
            <mc:AlternateContent xmlns:mc="http://schemas.openxmlformats.org/markup-compatibility/2006">
              <mc:Choice xmlns:v="urn:schemas-microsoft-com:vml" Requires="v">
                <p:oleObj spid="_x0000_s6767" name="Equation" r:id="rId25" imgW="177480" imgH="228600" progId="Equation.DSMT4">
                  <p:embed/>
                </p:oleObj>
              </mc:Choice>
              <mc:Fallback>
                <p:oleObj name="Equation" r:id="rId25" imgW="177480" imgH="228600" progId="Equation.DSMT4">
                  <p:embed/>
                  <p:pic>
                    <p:nvPicPr>
                      <p:cNvPr id="0" name=""/>
                      <p:cNvPicPr/>
                      <p:nvPr/>
                    </p:nvPicPr>
                    <p:blipFill>
                      <a:blip r:embed="rId23"/>
                      <a:stretch>
                        <a:fillRect/>
                      </a:stretch>
                    </p:blipFill>
                    <p:spPr>
                      <a:xfrm>
                        <a:off x="2253864" y="2807527"/>
                        <a:ext cx="248512" cy="359124"/>
                      </a:xfrm>
                      <a:prstGeom prst="rect">
                        <a:avLst/>
                      </a:prstGeom>
                    </p:spPr>
                  </p:pic>
                </p:oleObj>
              </mc:Fallback>
            </mc:AlternateContent>
          </a:graphicData>
        </a:graphic>
      </p:graphicFrame>
      <p:sp>
        <p:nvSpPr>
          <p:cNvPr id="81" name="Rektangel 80"/>
          <p:cNvSpPr/>
          <p:nvPr/>
        </p:nvSpPr>
        <p:spPr>
          <a:xfrm>
            <a:off x="1218688" y="1929349"/>
            <a:ext cx="780342" cy="369332"/>
          </a:xfrm>
          <a:prstGeom prst="rect">
            <a:avLst/>
          </a:prstGeom>
        </p:spPr>
        <p:txBody>
          <a:bodyPr wrap="none">
            <a:spAutoFit/>
          </a:bodyPr>
          <a:lstStyle/>
          <a:p>
            <a:pPr algn="ctr"/>
            <a:r>
              <a:rPr lang="sv-SE" b="1" dirty="0" err="1" smtClean="0">
                <a:ln w="22225">
                  <a:solidFill>
                    <a:srgbClr val="ED7D31"/>
                  </a:solidFill>
                  <a:prstDash val="solid"/>
                </a:ln>
                <a:solidFill>
                  <a:srgbClr val="FF0000"/>
                </a:solidFill>
              </a:rPr>
              <a:t>Stable</a:t>
            </a:r>
            <a:endParaRPr lang="sv-SE" b="1" dirty="0">
              <a:ln w="22225">
                <a:solidFill>
                  <a:srgbClr val="ED7D31"/>
                </a:solidFill>
                <a:prstDash val="solid"/>
              </a:ln>
              <a:solidFill>
                <a:srgbClr val="FF0000"/>
              </a:solidFill>
            </a:endParaRPr>
          </a:p>
        </p:txBody>
      </p:sp>
      <p:sp>
        <p:nvSpPr>
          <p:cNvPr id="82" name="Rektangel 81"/>
          <p:cNvSpPr/>
          <p:nvPr/>
        </p:nvSpPr>
        <p:spPr>
          <a:xfrm>
            <a:off x="5149561" y="4978149"/>
            <a:ext cx="780342" cy="369332"/>
          </a:xfrm>
          <a:prstGeom prst="rect">
            <a:avLst/>
          </a:prstGeom>
        </p:spPr>
        <p:txBody>
          <a:bodyPr wrap="none">
            <a:spAutoFit/>
          </a:bodyPr>
          <a:lstStyle/>
          <a:p>
            <a:pPr algn="ctr"/>
            <a:r>
              <a:rPr lang="sv-SE" b="1" dirty="0" err="1" smtClean="0">
                <a:ln w="22225">
                  <a:solidFill>
                    <a:srgbClr val="ED7D31"/>
                  </a:solidFill>
                  <a:prstDash val="solid"/>
                </a:ln>
                <a:solidFill>
                  <a:srgbClr val="FF0000"/>
                </a:solidFill>
              </a:rPr>
              <a:t>Stable</a:t>
            </a:r>
            <a:endParaRPr lang="sv-SE" b="1" dirty="0">
              <a:ln w="22225">
                <a:solidFill>
                  <a:srgbClr val="ED7D31"/>
                </a:solidFill>
                <a:prstDash val="solid"/>
              </a:ln>
              <a:solidFill>
                <a:srgbClr val="FF0000"/>
              </a:solidFill>
            </a:endParaRPr>
          </a:p>
        </p:txBody>
      </p:sp>
      <p:sp>
        <p:nvSpPr>
          <p:cNvPr id="83" name="textruta 82"/>
          <p:cNvSpPr txBox="1"/>
          <p:nvPr/>
        </p:nvSpPr>
        <p:spPr>
          <a:xfrm>
            <a:off x="8493046" y="4691312"/>
            <a:ext cx="2933567" cy="1815882"/>
          </a:xfrm>
          <a:prstGeom prst="rect">
            <a:avLst/>
          </a:prstGeom>
          <a:noFill/>
        </p:spPr>
        <p:txBody>
          <a:bodyPr wrap="square" rtlCol="0">
            <a:spAutoFit/>
          </a:bodyPr>
          <a:lstStyle/>
          <a:p>
            <a:r>
              <a:rPr lang="sv-SE" sz="2800" b="1" i="1" dirty="0" smtClean="0">
                <a:solidFill>
                  <a:srgbClr val="FF0000"/>
                </a:solidFill>
              </a:rPr>
              <a:t>Observation:</a:t>
            </a:r>
          </a:p>
          <a:p>
            <a:r>
              <a:rPr lang="sv-SE" sz="2800" b="1" i="1" dirty="0" smtClean="0">
                <a:solidFill>
                  <a:prstClr val="black"/>
                </a:solidFill>
              </a:rPr>
              <a:t>The </a:t>
            </a:r>
            <a:r>
              <a:rPr lang="sv-SE" sz="2800" b="1" i="1" dirty="0" err="1" smtClean="0">
                <a:solidFill>
                  <a:prstClr val="black"/>
                </a:solidFill>
              </a:rPr>
              <a:t>equilibrium</a:t>
            </a:r>
            <a:r>
              <a:rPr lang="sv-SE" sz="2800" b="1" i="1" dirty="0" smtClean="0">
                <a:solidFill>
                  <a:prstClr val="black"/>
                </a:solidFill>
              </a:rPr>
              <a:t> is a </a:t>
            </a:r>
            <a:r>
              <a:rPr lang="sv-SE" sz="2800" b="1" i="1" dirty="0" err="1" smtClean="0">
                <a:solidFill>
                  <a:prstClr val="black"/>
                </a:solidFill>
              </a:rPr>
              <a:t>function</a:t>
            </a:r>
            <a:r>
              <a:rPr lang="sv-SE" sz="2800" b="1" i="1" dirty="0" smtClean="0">
                <a:solidFill>
                  <a:prstClr val="black"/>
                </a:solidFill>
              </a:rPr>
              <a:t> </a:t>
            </a:r>
            <a:r>
              <a:rPr lang="sv-SE" sz="2800" b="1" i="1" dirty="0" err="1" smtClean="0">
                <a:solidFill>
                  <a:prstClr val="black"/>
                </a:solidFill>
              </a:rPr>
              <a:t>of</a:t>
            </a:r>
            <a:r>
              <a:rPr lang="sv-SE" sz="2800" b="1" i="1" dirty="0" smtClean="0">
                <a:solidFill>
                  <a:prstClr val="black"/>
                </a:solidFill>
              </a:rPr>
              <a:t> the initial </a:t>
            </a:r>
            <a:r>
              <a:rPr lang="sv-SE" sz="2800" b="1" i="1" dirty="0" err="1" smtClean="0">
                <a:solidFill>
                  <a:prstClr val="black"/>
                </a:solidFill>
              </a:rPr>
              <a:t>conditions</a:t>
            </a:r>
            <a:r>
              <a:rPr lang="sv-SE" sz="2800" b="1" i="1" dirty="0" smtClean="0">
                <a:solidFill>
                  <a:prstClr val="black"/>
                </a:solidFill>
              </a:rPr>
              <a:t>. </a:t>
            </a:r>
          </a:p>
        </p:txBody>
      </p:sp>
      <p:sp>
        <p:nvSpPr>
          <p:cNvPr id="84" name="Rektangel 83"/>
          <p:cNvSpPr/>
          <p:nvPr/>
        </p:nvSpPr>
        <p:spPr>
          <a:xfrm>
            <a:off x="8404698" y="4667258"/>
            <a:ext cx="3021915" cy="1957278"/>
          </a:xfrm>
          <a:prstGeom prst="rect">
            <a:avLst/>
          </a:prstGeom>
          <a:gradFill>
            <a:gsLst>
              <a:gs pos="99000">
                <a:srgbClr val="D9E8F5"/>
              </a:gs>
              <a:gs pos="79000">
                <a:srgbClr val="FFFF00">
                  <a:alpha val="26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graphicFrame>
        <p:nvGraphicFramePr>
          <p:cNvPr id="85" name="Objekt 84"/>
          <p:cNvGraphicFramePr>
            <a:graphicFrameLocks noChangeAspect="1"/>
          </p:cNvGraphicFramePr>
          <p:nvPr/>
        </p:nvGraphicFramePr>
        <p:xfrm>
          <a:off x="6887127" y="5479772"/>
          <a:ext cx="596059" cy="468332"/>
        </p:xfrm>
        <a:graphic>
          <a:graphicData uri="http://schemas.openxmlformats.org/presentationml/2006/ole">
            <mc:AlternateContent xmlns:mc="http://schemas.openxmlformats.org/markup-compatibility/2006">
              <mc:Choice xmlns:v="urn:schemas-microsoft-com:vml" Requires="v">
                <p:oleObj spid="_x0000_s6768" name="Equation" r:id="rId26" imgW="355320" imgH="279360" progId="Equation.DSMT4">
                  <p:embed/>
                </p:oleObj>
              </mc:Choice>
              <mc:Fallback>
                <p:oleObj name="Equation" r:id="rId26" imgW="355320" imgH="279360" progId="Equation.DSMT4">
                  <p:embed/>
                  <p:pic>
                    <p:nvPicPr>
                      <p:cNvPr id="0" name=""/>
                      <p:cNvPicPr/>
                      <p:nvPr/>
                    </p:nvPicPr>
                    <p:blipFill>
                      <a:blip r:embed="rId27"/>
                      <a:stretch>
                        <a:fillRect/>
                      </a:stretch>
                    </p:blipFill>
                    <p:spPr>
                      <a:xfrm>
                        <a:off x="6887127" y="5479772"/>
                        <a:ext cx="596059" cy="468332"/>
                      </a:xfrm>
                      <a:prstGeom prst="rect">
                        <a:avLst/>
                      </a:prstGeom>
                    </p:spPr>
                  </p:pic>
                </p:oleObj>
              </mc:Fallback>
            </mc:AlternateContent>
          </a:graphicData>
        </a:graphic>
      </p:graphicFrame>
      <p:graphicFrame>
        <p:nvGraphicFramePr>
          <p:cNvPr id="86" name="Objekt 85"/>
          <p:cNvGraphicFramePr>
            <a:graphicFrameLocks noChangeAspect="1"/>
          </p:cNvGraphicFramePr>
          <p:nvPr/>
        </p:nvGraphicFramePr>
        <p:xfrm>
          <a:off x="4706037" y="6116260"/>
          <a:ext cx="524544" cy="449609"/>
        </p:xfrm>
        <a:graphic>
          <a:graphicData uri="http://schemas.openxmlformats.org/presentationml/2006/ole">
            <mc:AlternateContent xmlns:mc="http://schemas.openxmlformats.org/markup-compatibility/2006">
              <mc:Choice xmlns:v="urn:schemas-microsoft-com:vml" Requires="v">
                <p:oleObj spid="_x0000_s6769" name="Equation" r:id="rId28" imgW="355320" imgH="304560" progId="Equation.DSMT4">
                  <p:embed/>
                </p:oleObj>
              </mc:Choice>
              <mc:Fallback>
                <p:oleObj name="Equation" r:id="rId28" imgW="355320" imgH="304560" progId="Equation.DSMT4">
                  <p:embed/>
                  <p:pic>
                    <p:nvPicPr>
                      <p:cNvPr id="0" name=""/>
                      <p:cNvPicPr/>
                      <p:nvPr/>
                    </p:nvPicPr>
                    <p:blipFill>
                      <a:blip r:embed="rId29"/>
                      <a:stretch>
                        <a:fillRect/>
                      </a:stretch>
                    </p:blipFill>
                    <p:spPr>
                      <a:xfrm>
                        <a:off x="4706037" y="6116260"/>
                        <a:ext cx="524544" cy="449609"/>
                      </a:xfrm>
                      <a:prstGeom prst="rect">
                        <a:avLst/>
                      </a:prstGeom>
                    </p:spPr>
                  </p:pic>
                </p:oleObj>
              </mc:Fallback>
            </mc:AlternateContent>
          </a:graphicData>
        </a:graphic>
      </p:graphicFrame>
      <p:cxnSp>
        <p:nvCxnSpPr>
          <p:cNvPr id="89" name="Rak pil 88"/>
          <p:cNvCxnSpPr/>
          <p:nvPr/>
        </p:nvCxnSpPr>
        <p:spPr>
          <a:xfrm flipH="1">
            <a:off x="3816717" y="1258236"/>
            <a:ext cx="287792" cy="5416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Rak pil 90"/>
          <p:cNvCxnSpPr/>
          <p:nvPr/>
        </p:nvCxnSpPr>
        <p:spPr>
          <a:xfrm flipV="1">
            <a:off x="2292212" y="3831776"/>
            <a:ext cx="453733" cy="8879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Platshållare för bildnummer 1"/>
          <p:cNvSpPr>
            <a:spLocks noGrp="1"/>
          </p:cNvSpPr>
          <p:nvPr>
            <p:ph type="sldNum" sz="quarter" idx="12"/>
          </p:nvPr>
        </p:nvSpPr>
        <p:spPr/>
        <p:txBody>
          <a:bodyPr/>
          <a:lstStyle/>
          <a:p>
            <a:fld id="{78F35D4C-469F-40D3-8499-3E4E06BA0BA7}" type="slidenum">
              <a:rPr lang="sv-SE" smtClean="0">
                <a:solidFill>
                  <a:prstClr val="black">
                    <a:tint val="75000"/>
                  </a:prstClr>
                </a:solidFill>
              </a:rPr>
              <a:pPr/>
              <a:t>13</a:t>
            </a:fld>
            <a:endParaRPr lang="sv-SE">
              <a:solidFill>
                <a:prstClr val="black">
                  <a:tint val="75000"/>
                </a:prstClr>
              </a:solidFill>
            </a:endParaRPr>
          </a:p>
        </p:txBody>
      </p:sp>
    </p:spTree>
    <p:extLst>
      <p:ext uri="{BB962C8B-B14F-4D97-AF65-F5344CB8AC3E}">
        <p14:creationId xmlns:p14="http://schemas.microsoft.com/office/powerpoint/2010/main" val="1748570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262744" y="1166949"/>
            <a:ext cx="8447314" cy="2246769"/>
          </a:xfrm>
          <a:prstGeom prst="rect">
            <a:avLst/>
          </a:prstGeom>
          <a:noFill/>
        </p:spPr>
        <p:txBody>
          <a:bodyPr wrap="square" rtlCol="0">
            <a:spAutoFit/>
          </a:bodyPr>
          <a:lstStyle/>
          <a:p>
            <a:r>
              <a:rPr lang="sv-SE" sz="2800" b="1" dirty="0" smtClean="0">
                <a:solidFill>
                  <a:srgbClr val="FF0000"/>
                </a:solidFill>
              </a:rPr>
              <a:t>In the </a:t>
            </a:r>
            <a:r>
              <a:rPr lang="sv-SE" sz="2800" b="1" dirty="0" err="1" smtClean="0">
                <a:solidFill>
                  <a:srgbClr val="FF0000"/>
                </a:solidFill>
              </a:rPr>
              <a:t>next</a:t>
            </a:r>
            <a:r>
              <a:rPr lang="sv-SE" sz="2800" b="1" dirty="0" smtClean="0">
                <a:solidFill>
                  <a:srgbClr val="FF0000"/>
                </a:solidFill>
              </a:rPr>
              <a:t> </a:t>
            </a:r>
            <a:r>
              <a:rPr lang="sv-SE" sz="2800" b="1" dirty="0" err="1" smtClean="0">
                <a:solidFill>
                  <a:srgbClr val="FF0000"/>
                </a:solidFill>
              </a:rPr>
              <a:t>picture</a:t>
            </a:r>
            <a:r>
              <a:rPr lang="sv-SE" sz="2800" b="1" dirty="0" smtClean="0">
                <a:solidFill>
                  <a:srgbClr val="FF0000"/>
                </a:solidFill>
              </a:rPr>
              <a:t>, </a:t>
            </a:r>
            <a:r>
              <a:rPr lang="sv-SE" sz="2800" b="1" dirty="0" err="1" smtClean="0">
                <a:solidFill>
                  <a:srgbClr val="FF0000"/>
                </a:solidFill>
              </a:rPr>
              <a:t>we</a:t>
            </a:r>
            <a:r>
              <a:rPr lang="sv-SE" sz="2800" b="1" dirty="0" smtClean="0">
                <a:solidFill>
                  <a:srgbClr val="FF0000"/>
                </a:solidFill>
              </a:rPr>
              <a:t> </a:t>
            </a:r>
            <a:r>
              <a:rPr lang="sv-SE" sz="2800" b="1" dirty="0" err="1" smtClean="0">
                <a:solidFill>
                  <a:srgbClr val="FF0000"/>
                </a:solidFill>
              </a:rPr>
              <a:t>find</a:t>
            </a:r>
            <a:r>
              <a:rPr lang="sv-SE" sz="2800" b="1" dirty="0" smtClean="0">
                <a:solidFill>
                  <a:srgbClr val="FF0000"/>
                </a:solidFill>
              </a:rPr>
              <a:t> </a:t>
            </a:r>
            <a:r>
              <a:rPr lang="sv-SE" sz="2800" b="1" dirty="0" err="1" smtClean="0">
                <a:solidFill>
                  <a:srgbClr val="FF0000"/>
                </a:solidFill>
              </a:rPr>
              <a:t>that</a:t>
            </a:r>
            <a:r>
              <a:rPr lang="sv-SE" sz="2800" b="1" dirty="0" smtClean="0">
                <a:solidFill>
                  <a:srgbClr val="FF0000"/>
                </a:solidFill>
              </a:rPr>
              <a:t> the population </a:t>
            </a:r>
            <a:r>
              <a:rPr lang="sv-SE" sz="2800" b="1" dirty="0" err="1" smtClean="0">
                <a:solidFill>
                  <a:srgbClr val="FF0000"/>
                </a:solidFill>
              </a:rPr>
              <a:t>size</a:t>
            </a:r>
            <a:r>
              <a:rPr lang="sv-SE" sz="2800" b="1" dirty="0" smtClean="0">
                <a:solidFill>
                  <a:srgbClr val="FF0000"/>
                </a:solidFill>
              </a:rPr>
              <a:t> </a:t>
            </a:r>
            <a:r>
              <a:rPr lang="sv-SE" sz="2800" b="1" dirty="0" err="1" smtClean="0">
                <a:solidFill>
                  <a:srgbClr val="FF0000"/>
                </a:solidFill>
              </a:rPr>
              <a:t>of</a:t>
            </a:r>
            <a:r>
              <a:rPr lang="sv-SE" sz="2800" b="1" dirty="0" smtClean="0">
                <a:solidFill>
                  <a:srgbClr val="FF0000"/>
                </a:solidFill>
              </a:rPr>
              <a:t> </a:t>
            </a:r>
            <a:r>
              <a:rPr lang="sv-SE" sz="2800" b="1" dirty="0" err="1" smtClean="0">
                <a:solidFill>
                  <a:srgbClr val="FF0000"/>
                </a:solidFill>
              </a:rPr>
              <a:t>one</a:t>
            </a:r>
            <a:r>
              <a:rPr lang="sv-SE" sz="2800" b="1" dirty="0" smtClean="0">
                <a:solidFill>
                  <a:srgbClr val="FF0000"/>
                </a:solidFill>
              </a:rPr>
              <a:t> species </a:t>
            </a:r>
            <a:r>
              <a:rPr lang="sv-SE" sz="2800" b="1" dirty="0" err="1" smtClean="0">
                <a:solidFill>
                  <a:srgbClr val="FF0000"/>
                </a:solidFill>
              </a:rPr>
              <a:t>may</a:t>
            </a:r>
            <a:r>
              <a:rPr lang="sv-SE" sz="2800" b="1" dirty="0" smtClean="0">
                <a:solidFill>
                  <a:srgbClr val="FF0000"/>
                </a:solidFill>
              </a:rPr>
              <a:t> </a:t>
            </a:r>
            <a:r>
              <a:rPr lang="sv-SE" sz="2800" b="1" dirty="0" err="1" smtClean="0">
                <a:solidFill>
                  <a:srgbClr val="FF0000"/>
                </a:solidFill>
              </a:rPr>
              <a:t>increase</a:t>
            </a:r>
            <a:r>
              <a:rPr lang="sv-SE" sz="2800" b="1" dirty="0" smtClean="0">
                <a:solidFill>
                  <a:srgbClr val="FF0000"/>
                </a:solidFill>
              </a:rPr>
              <a:t> </a:t>
            </a:r>
            <a:r>
              <a:rPr lang="sv-SE" sz="2800" b="1" dirty="0" err="1" smtClean="0">
                <a:solidFill>
                  <a:srgbClr val="FF0000"/>
                </a:solidFill>
              </a:rPr>
              <a:t>if</a:t>
            </a:r>
            <a:r>
              <a:rPr lang="sv-SE" sz="2800" b="1" dirty="0" smtClean="0">
                <a:solidFill>
                  <a:srgbClr val="FF0000"/>
                </a:solidFill>
              </a:rPr>
              <a:t> a parameter, h, </a:t>
            </a:r>
            <a:r>
              <a:rPr lang="sv-SE" sz="2800" b="1" dirty="0" err="1" smtClean="0">
                <a:solidFill>
                  <a:srgbClr val="FF0000"/>
                </a:solidFill>
              </a:rPr>
              <a:t>increases</a:t>
            </a:r>
            <a:r>
              <a:rPr lang="sv-SE" sz="2800" b="1" dirty="0" smtClean="0">
                <a:solidFill>
                  <a:srgbClr val="FF0000"/>
                </a:solidFill>
              </a:rPr>
              <a:t>,</a:t>
            </a:r>
          </a:p>
          <a:p>
            <a:endParaRPr lang="sv-SE" sz="2800" b="1" dirty="0" smtClean="0">
              <a:solidFill>
                <a:srgbClr val="FF0000"/>
              </a:solidFill>
            </a:endParaRPr>
          </a:p>
          <a:p>
            <a:r>
              <a:rPr lang="sv-SE" sz="2800" b="1" i="1" dirty="0" err="1" smtClean="0">
                <a:solidFill>
                  <a:srgbClr val="FF0000"/>
                </a:solidFill>
              </a:rPr>
              <a:t>even</a:t>
            </a:r>
            <a:r>
              <a:rPr lang="sv-SE" sz="2800" b="1" i="1" dirty="0" smtClean="0">
                <a:solidFill>
                  <a:srgbClr val="FF0000"/>
                </a:solidFill>
              </a:rPr>
              <a:t> </a:t>
            </a:r>
            <a:r>
              <a:rPr lang="sv-SE" sz="2800" b="1" i="1" dirty="0" err="1" smtClean="0">
                <a:solidFill>
                  <a:srgbClr val="FF0000"/>
                </a:solidFill>
              </a:rPr>
              <a:t>if</a:t>
            </a:r>
            <a:r>
              <a:rPr lang="sv-SE" sz="2800" b="1" i="1" dirty="0" smtClean="0">
                <a:solidFill>
                  <a:srgbClr val="FF0000"/>
                </a:solidFill>
              </a:rPr>
              <a:t> the </a:t>
            </a:r>
            <a:r>
              <a:rPr lang="sv-SE" sz="2800" b="1" i="1" dirty="0" err="1" smtClean="0">
                <a:solidFill>
                  <a:srgbClr val="FF0000"/>
                </a:solidFill>
              </a:rPr>
              <a:t>growth</a:t>
            </a:r>
            <a:r>
              <a:rPr lang="sv-SE" sz="2800" b="1" i="1" dirty="0" smtClean="0">
                <a:solidFill>
                  <a:srgbClr val="FF0000"/>
                </a:solidFill>
              </a:rPr>
              <a:t> </a:t>
            </a:r>
            <a:r>
              <a:rPr lang="sv-SE" sz="2800" b="1" i="1" dirty="0" err="1" smtClean="0">
                <a:solidFill>
                  <a:srgbClr val="FF0000"/>
                </a:solidFill>
              </a:rPr>
              <a:t>of</a:t>
            </a:r>
            <a:r>
              <a:rPr lang="sv-SE" sz="2800" b="1" i="1" dirty="0" smtClean="0">
                <a:solidFill>
                  <a:srgbClr val="FF0000"/>
                </a:solidFill>
              </a:rPr>
              <a:t> the species is </a:t>
            </a:r>
            <a:r>
              <a:rPr lang="sv-SE" sz="2800" b="1" i="1" dirty="0" err="1" smtClean="0">
                <a:solidFill>
                  <a:srgbClr val="FF0000"/>
                </a:solidFill>
              </a:rPr>
              <a:t>negatively</a:t>
            </a:r>
            <a:r>
              <a:rPr lang="sv-SE" sz="2800" b="1" i="1" dirty="0" smtClean="0">
                <a:solidFill>
                  <a:srgbClr val="FF0000"/>
                </a:solidFill>
              </a:rPr>
              <a:t> </a:t>
            </a:r>
            <a:r>
              <a:rPr lang="sv-SE" sz="2800" b="1" i="1" dirty="0" err="1" smtClean="0">
                <a:solidFill>
                  <a:srgbClr val="FF0000"/>
                </a:solidFill>
              </a:rPr>
              <a:t>affected</a:t>
            </a:r>
            <a:r>
              <a:rPr lang="sv-SE" sz="2800" b="1" i="1" dirty="0" smtClean="0">
                <a:solidFill>
                  <a:srgbClr val="FF0000"/>
                </a:solidFill>
              </a:rPr>
              <a:t> by the </a:t>
            </a:r>
            <a:r>
              <a:rPr lang="sv-SE" sz="2800" b="1" i="1" dirty="0" err="1" smtClean="0">
                <a:solidFill>
                  <a:srgbClr val="FF0000"/>
                </a:solidFill>
              </a:rPr>
              <a:t>change</a:t>
            </a:r>
            <a:r>
              <a:rPr lang="sv-SE" sz="2800" b="1" i="1" dirty="0" smtClean="0">
                <a:solidFill>
                  <a:srgbClr val="FF0000"/>
                </a:solidFill>
              </a:rPr>
              <a:t> </a:t>
            </a:r>
            <a:r>
              <a:rPr lang="sv-SE" sz="2800" b="1" i="1" dirty="0" err="1" smtClean="0">
                <a:solidFill>
                  <a:srgbClr val="FF0000"/>
                </a:solidFill>
              </a:rPr>
              <a:t>of</a:t>
            </a:r>
            <a:r>
              <a:rPr lang="sv-SE" sz="2800" b="1" i="1" dirty="0" smtClean="0">
                <a:solidFill>
                  <a:srgbClr val="FF0000"/>
                </a:solidFill>
              </a:rPr>
              <a:t> </a:t>
            </a:r>
            <a:r>
              <a:rPr lang="sv-SE" sz="2800" b="1" i="1" dirty="0" err="1" smtClean="0">
                <a:solidFill>
                  <a:srgbClr val="FF0000"/>
                </a:solidFill>
              </a:rPr>
              <a:t>that</a:t>
            </a:r>
            <a:r>
              <a:rPr lang="sv-SE" sz="2800" b="1" i="1" dirty="0" smtClean="0">
                <a:solidFill>
                  <a:srgbClr val="FF0000"/>
                </a:solidFill>
              </a:rPr>
              <a:t> parameter.</a:t>
            </a:r>
            <a:endParaRPr lang="sv-SE" sz="2800" b="1" i="1" dirty="0">
              <a:solidFill>
                <a:srgbClr val="FF0000"/>
              </a:solidFill>
            </a:endParaRPr>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14</a:t>
            </a:fld>
            <a:endParaRPr lang="sv-SE">
              <a:solidFill>
                <a:prstClr val="black">
                  <a:tint val="75000"/>
                </a:prstClr>
              </a:solidFill>
            </a:endParaRPr>
          </a:p>
        </p:txBody>
      </p:sp>
    </p:spTree>
    <p:extLst>
      <p:ext uri="{BB962C8B-B14F-4D97-AF65-F5344CB8AC3E}">
        <p14:creationId xmlns:p14="http://schemas.microsoft.com/office/powerpoint/2010/main" val="1355139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d 3"/>
          <p:cNvSpPr/>
          <p:nvPr/>
        </p:nvSpPr>
        <p:spPr>
          <a:xfrm flipV="1">
            <a:off x="2066542" y="1856232"/>
            <a:ext cx="146305" cy="324612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5" name="Höger 4"/>
          <p:cNvSpPr/>
          <p:nvPr/>
        </p:nvSpPr>
        <p:spPr>
          <a:xfrm>
            <a:off x="1984248" y="4901184"/>
            <a:ext cx="5586984" cy="13716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6" name="textruta 5"/>
          <p:cNvSpPr txBox="1"/>
          <p:nvPr/>
        </p:nvSpPr>
        <p:spPr>
          <a:xfrm>
            <a:off x="7653796" y="4620158"/>
            <a:ext cx="420624" cy="584775"/>
          </a:xfrm>
          <a:prstGeom prst="rect">
            <a:avLst/>
          </a:prstGeom>
          <a:noFill/>
        </p:spPr>
        <p:txBody>
          <a:bodyPr wrap="square" rtlCol="0">
            <a:spAutoFit/>
          </a:bodyPr>
          <a:lstStyle/>
          <a:p>
            <a:r>
              <a:rPr lang="sv-SE" sz="3200" b="1" dirty="0" smtClean="0">
                <a:solidFill>
                  <a:prstClr val="black"/>
                </a:solidFill>
                <a:latin typeface="Times New Roman" panose="02020603050405020304" pitchFamily="18" charset="0"/>
                <a:cs typeface="Times New Roman" panose="02020603050405020304" pitchFamily="18" charset="0"/>
              </a:rPr>
              <a:t>x</a:t>
            </a:r>
          </a:p>
        </p:txBody>
      </p:sp>
      <p:sp>
        <p:nvSpPr>
          <p:cNvPr id="7" name="Rektangel 6"/>
          <p:cNvSpPr/>
          <p:nvPr/>
        </p:nvSpPr>
        <p:spPr>
          <a:xfrm>
            <a:off x="1964596" y="1208948"/>
            <a:ext cx="389850" cy="584775"/>
          </a:xfrm>
          <a:prstGeom prst="rect">
            <a:avLst/>
          </a:prstGeom>
        </p:spPr>
        <p:txBody>
          <a:bodyPr wrap="none">
            <a:spAutoFit/>
          </a:bodyPr>
          <a:lstStyle/>
          <a:p>
            <a:r>
              <a:rPr lang="sv-SE" sz="3200" b="1" dirty="0" smtClean="0">
                <a:solidFill>
                  <a:prstClr val="black"/>
                </a:solidFill>
                <a:latin typeface="Times New Roman" panose="02020603050405020304" pitchFamily="18" charset="0"/>
                <a:cs typeface="Times New Roman" panose="02020603050405020304" pitchFamily="18" charset="0"/>
              </a:rPr>
              <a:t>y</a:t>
            </a:r>
            <a:endParaRPr lang="sv-SE" sz="3200" b="1" dirty="0">
              <a:solidFill>
                <a:prstClr val="black"/>
              </a:solidFill>
              <a:latin typeface="Times New Roman" panose="02020603050405020304" pitchFamily="18" charset="0"/>
              <a:cs typeface="Times New Roman" panose="02020603050405020304" pitchFamily="18" charset="0"/>
            </a:endParaRPr>
          </a:p>
        </p:txBody>
      </p:sp>
      <p:sp>
        <p:nvSpPr>
          <p:cNvPr id="8" name="Rektangel 7"/>
          <p:cNvSpPr/>
          <p:nvPr/>
        </p:nvSpPr>
        <p:spPr>
          <a:xfrm>
            <a:off x="1444411" y="4640687"/>
            <a:ext cx="338554" cy="461665"/>
          </a:xfrm>
          <a:prstGeom prst="rect">
            <a:avLst/>
          </a:prstGeom>
        </p:spPr>
        <p:txBody>
          <a:bodyPr wrap="none">
            <a:spAutoFit/>
          </a:bodyPr>
          <a:lstStyle/>
          <a:p>
            <a:r>
              <a:rPr lang="sv-SE" sz="2400" b="1" dirty="0" smtClean="0">
                <a:solidFill>
                  <a:prstClr val="black"/>
                </a:solidFill>
                <a:latin typeface="Times New Roman" panose="02020603050405020304" pitchFamily="18" charset="0"/>
                <a:cs typeface="Times New Roman" panose="02020603050405020304" pitchFamily="18" charset="0"/>
              </a:rPr>
              <a:t>0</a:t>
            </a:r>
            <a:endParaRPr lang="sv-SE" sz="2400" b="1" dirty="0">
              <a:solidFill>
                <a:prstClr val="black"/>
              </a:solidFill>
              <a:latin typeface="Times New Roman" panose="02020603050405020304" pitchFamily="18" charset="0"/>
              <a:cs typeface="Times New Roman" panose="02020603050405020304" pitchFamily="18" charset="0"/>
            </a:endParaRPr>
          </a:p>
        </p:txBody>
      </p:sp>
      <p:sp>
        <p:nvSpPr>
          <p:cNvPr id="10" name="Rektangel 9"/>
          <p:cNvSpPr/>
          <p:nvPr/>
        </p:nvSpPr>
        <p:spPr>
          <a:xfrm>
            <a:off x="1984248" y="5199257"/>
            <a:ext cx="338554" cy="461665"/>
          </a:xfrm>
          <a:prstGeom prst="rect">
            <a:avLst/>
          </a:prstGeom>
        </p:spPr>
        <p:txBody>
          <a:bodyPr wrap="none">
            <a:spAutoFit/>
          </a:bodyPr>
          <a:lstStyle/>
          <a:p>
            <a:r>
              <a:rPr lang="sv-SE" sz="2400" b="1" dirty="0" smtClean="0">
                <a:solidFill>
                  <a:prstClr val="black"/>
                </a:solidFill>
                <a:latin typeface="Times New Roman" panose="02020603050405020304" pitchFamily="18" charset="0"/>
                <a:cs typeface="Times New Roman" panose="02020603050405020304" pitchFamily="18" charset="0"/>
              </a:rPr>
              <a:t>0</a:t>
            </a:r>
            <a:endParaRPr lang="sv-SE" sz="2400" b="1" dirty="0">
              <a:solidFill>
                <a:prstClr val="black"/>
              </a:solidFill>
              <a:latin typeface="Times New Roman" panose="02020603050405020304" pitchFamily="18" charset="0"/>
              <a:cs typeface="Times New Roman" panose="02020603050405020304" pitchFamily="18" charset="0"/>
            </a:endParaRPr>
          </a:p>
        </p:txBody>
      </p:sp>
      <p:cxnSp>
        <p:nvCxnSpPr>
          <p:cNvPr id="3" name="Rak 2"/>
          <p:cNvCxnSpPr/>
          <p:nvPr/>
        </p:nvCxnSpPr>
        <p:spPr>
          <a:xfrm>
            <a:off x="1547813" y="2730500"/>
            <a:ext cx="5832601" cy="300831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1611794" y="1595336"/>
            <a:ext cx="3078381" cy="433118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3959157" y="4968424"/>
            <a:ext cx="58366" cy="2308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15" name="Rektangel 14"/>
          <p:cNvSpPr/>
          <p:nvPr/>
        </p:nvSpPr>
        <p:spPr>
          <a:xfrm>
            <a:off x="5955468" y="4982854"/>
            <a:ext cx="58366" cy="2308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16" name="Rektangel 15"/>
          <p:cNvSpPr/>
          <p:nvPr/>
        </p:nvSpPr>
        <p:spPr>
          <a:xfrm flipV="1">
            <a:off x="1840973" y="2299503"/>
            <a:ext cx="298721" cy="717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17" name="Rektangel 16"/>
          <p:cNvSpPr/>
          <p:nvPr/>
        </p:nvSpPr>
        <p:spPr>
          <a:xfrm flipV="1">
            <a:off x="1834887" y="3028089"/>
            <a:ext cx="298721" cy="717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graphicFrame>
        <p:nvGraphicFramePr>
          <p:cNvPr id="12" name="Objekt 11"/>
          <p:cNvGraphicFramePr>
            <a:graphicFrameLocks noChangeAspect="1"/>
          </p:cNvGraphicFramePr>
          <p:nvPr/>
        </p:nvGraphicFramePr>
        <p:xfrm>
          <a:off x="619125" y="2730500"/>
          <a:ext cx="928688" cy="762000"/>
        </p:xfrm>
        <a:graphic>
          <a:graphicData uri="http://schemas.openxmlformats.org/presentationml/2006/ole">
            <mc:AlternateContent xmlns:mc="http://schemas.openxmlformats.org/markup-compatibility/2006">
              <mc:Choice xmlns:v="urn:schemas-microsoft-com:vml" Requires="v">
                <p:oleObj spid="_x0000_s7664" name="Equation" r:id="rId3" imgW="571320" imgH="469800" progId="Equation.DSMT4">
                  <p:embed/>
                </p:oleObj>
              </mc:Choice>
              <mc:Fallback>
                <p:oleObj name="Equation" r:id="rId3" imgW="571320" imgH="469800" progId="Equation.DSMT4">
                  <p:embed/>
                  <p:pic>
                    <p:nvPicPr>
                      <p:cNvPr id="0" name=""/>
                      <p:cNvPicPr/>
                      <p:nvPr/>
                    </p:nvPicPr>
                    <p:blipFill>
                      <a:blip r:embed="rId4"/>
                      <a:stretch>
                        <a:fillRect/>
                      </a:stretch>
                    </p:blipFill>
                    <p:spPr>
                      <a:xfrm>
                        <a:off x="619125" y="2730500"/>
                        <a:ext cx="928688" cy="762000"/>
                      </a:xfrm>
                      <a:prstGeom prst="rect">
                        <a:avLst/>
                      </a:prstGeom>
                    </p:spPr>
                  </p:pic>
                </p:oleObj>
              </mc:Fallback>
            </mc:AlternateContent>
          </a:graphicData>
        </a:graphic>
      </p:graphicFrame>
      <p:graphicFrame>
        <p:nvGraphicFramePr>
          <p:cNvPr id="13" name="Objekt 12"/>
          <p:cNvGraphicFramePr>
            <a:graphicFrameLocks noChangeAspect="1"/>
          </p:cNvGraphicFramePr>
          <p:nvPr/>
        </p:nvGraphicFramePr>
        <p:xfrm>
          <a:off x="614363" y="2003425"/>
          <a:ext cx="914400" cy="727075"/>
        </p:xfrm>
        <a:graphic>
          <a:graphicData uri="http://schemas.openxmlformats.org/presentationml/2006/ole">
            <mc:AlternateContent xmlns:mc="http://schemas.openxmlformats.org/markup-compatibility/2006">
              <mc:Choice xmlns:v="urn:schemas-microsoft-com:vml" Requires="v">
                <p:oleObj spid="_x0000_s7665" name="Equation" r:id="rId5" imgW="558720" imgH="444240" progId="Equation.DSMT4">
                  <p:embed/>
                </p:oleObj>
              </mc:Choice>
              <mc:Fallback>
                <p:oleObj name="Equation" r:id="rId5" imgW="558720" imgH="444240" progId="Equation.DSMT4">
                  <p:embed/>
                  <p:pic>
                    <p:nvPicPr>
                      <p:cNvPr id="0" name=""/>
                      <p:cNvPicPr/>
                      <p:nvPr/>
                    </p:nvPicPr>
                    <p:blipFill>
                      <a:blip r:embed="rId6"/>
                      <a:stretch>
                        <a:fillRect/>
                      </a:stretch>
                    </p:blipFill>
                    <p:spPr>
                      <a:xfrm>
                        <a:off x="614363" y="2003425"/>
                        <a:ext cx="914400" cy="727075"/>
                      </a:xfrm>
                      <a:prstGeom prst="rect">
                        <a:avLst/>
                      </a:prstGeom>
                    </p:spPr>
                  </p:pic>
                </p:oleObj>
              </mc:Fallback>
            </mc:AlternateContent>
          </a:graphicData>
        </a:graphic>
      </p:graphicFrame>
      <p:graphicFrame>
        <p:nvGraphicFramePr>
          <p:cNvPr id="18" name="Objekt 17"/>
          <p:cNvGraphicFramePr>
            <a:graphicFrameLocks noChangeAspect="1"/>
          </p:cNvGraphicFramePr>
          <p:nvPr/>
        </p:nvGraphicFramePr>
        <p:xfrm>
          <a:off x="5497513" y="5295900"/>
          <a:ext cx="1077912" cy="885825"/>
        </p:xfrm>
        <a:graphic>
          <a:graphicData uri="http://schemas.openxmlformats.org/presentationml/2006/ole">
            <mc:AlternateContent xmlns:mc="http://schemas.openxmlformats.org/markup-compatibility/2006">
              <mc:Choice xmlns:v="urn:schemas-microsoft-com:vml" Requires="v">
                <p:oleObj spid="_x0000_s7666" name="Equation" r:id="rId7" imgW="571320" imgH="469800" progId="Equation.DSMT4">
                  <p:embed/>
                </p:oleObj>
              </mc:Choice>
              <mc:Fallback>
                <p:oleObj name="Equation" r:id="rId7" imgW="571320" imgH="469800" progId="Equation.DSMT4">
                  <p:embed/>
                  <p:pic>
                    <p:nvPicPr>
                      <p:cNvPr id="0" name=""/>
                      <p:cNvPicPr/>
                      <p:nvPr/>
                    </p:nvPicPr>
                    <p:blipFill>
                      <a:blip r:embed="rId8"/>
                      <a:stretch>
                        <a:fillRect/>
                      </a:stretch>
                    </p:blipFill>
                    <p:spPr>
                      <a:xfrm>
                        <a:off x="5497513" y="5295900"/>
                        <a:ext cx="1077912" cy="885825"/>
                      </a:xfrm>
                      <a:prstGeom prst="rect">
                        <a:avLst/>
                      </a:prstGeom>
                    </p:spPr>
                  </p:pic>
                </p:oleObj>
              </mc:Fallback>
            </mc:AlternateContent>
          </a:graphicData>
        </a:graphic>
      </p:graphicFrame>
      <p:graphicFrame>
        <p:nvGraphicFramePr>
          <p:cNvPr id="19" name="Objekt 18"/>
          <p:cNvGraphicFramePr>
            <a:graphicFrameLocks noChangeAspect="1"/>
          </p:cNvGraphicFramePr>
          <p:nvPr/>
        </p:nvGraphicFramePr>
        <p:xfrm>
          <a:off x="3506788" y="5318125"/>
          <a:ext cx="1044575" cy="804863"/>
        </p:xfrm>
        <a:graphic>
          <a:graphicData uri="http://schemas.openxmlformats.org/presentationml/2006/ole">
            <mc:AlternateContent xmlns:mc="http://schemas.openxmlformats.org/markup-compatibility/2006">
              <mc:Choice xmlns:v="urn:schemas-microsoft-com:vml" Requires="v">
                <p:oleObj spid="_x0000_s7667" name="Equation" r:id="rId9" imgW="558720" imgH="431640" progId="Equation.DSMT4">
                  <p:embed/>
                </p:oleObj>
              </mc:Choice>
              <mc:Fallback>
                <p:oleObj name="Equation" r:id="rId9" imgW="558720" imgH="431640" progId="Equation.DSMT4">
                  <p:embed/>
                  <p:pic>
                    <p:nvPicPr>
                      <p:cNvPr id="0" name=""/>
                      <p:cNvPicPr/>
                      <p:nvPr/>
                    </p:nvPicPr>
                    <p:blipFill>
                      <a:blip r:embed="rId10"/>
                      <a:stretch>
                        <a:fillRect/>
                      </a:stretch>
                    </p:blipFill>
                    <p:spPr>
                      <a:xfrm>
                        <a:off x="3506788" y="5318125"/>
                        <a:ext cx="1044575" cy="804863"/>
                      </a:xfrm>
                      <a:prstGeom prst="rect">
                        <a:avLst/>
                      </a:prstGeom>
                    </p:spPr>
                  </p:pic>
                </p:oleObj>
              </mc:Fallback>
            </mc:AlternateContent>
          </a:graphicData>
        </a:graphic>
      </p:graphicFrame>
      <p:sp>
        <p:nvSpPr>
          <p:cNvPr id="43" name="Rektangel 42"/>
          <p:cNvSpPr/>
          <p:nvPr/>
        </p:nvSpPr>
        <p:spPr>
          <a:xfrm>
            <a:off x="752191" y="480213"/>
            <a:ext cx="1640193" cy="523220"/>
          </a:xfrm>
          <a:prstGeom prst="rect">
            <a:avLst/>
          </a:prstGeom>
        </p:spPr>
        <p:txBody>
          <a:bodyPr wrap="none">
            <a:spAutoFit/>
          </a:bodyPr>
          <a:lstStyle/>
          <a:p>
            <a:r>
              <a:rPr lang="sv-SE" sz="2800" b="1" i="1" dirty="0" smtClean="0">
                <a:solidFill>
                  <a:srgbClr val="7030A0"/>
                </a:solidFill>
                <a:latin typeface="Times New Roman" panose="02020603050405020304" pitchFamily="18" charset="0"/>
                <a:cs typeface="Times New Roman" panose="02020603050405020304" pitchFamily="18" charset="0"/>
              </a:rPr>
              <a:t>CASE 3b.</a:t>
            </a:r>
            <a:endParaRPr lang="sv-SE" sz="2800" b="1" i="1" dirty="0">
              <a:solidFill>
                <a:srgbClr val="7030A0"/>
              </a:solidFill>
              <a:latin typeface="Times New Roman" panose="02020603050405020304" pitchFamily="18" charset="0"/>
              <a:cs typeface="Times New Roman" panose="02020603050405020304" pitchFamily="18" charset="0"/>
            </a:endParaRPr>
          </a:p>
        </p:txBody>
      </p:sp>
      <p:sp>
        <p:nvSpPr>
          <p:cNvPr id="44" name="Ellips 43"/>
          <p:cNvSpPr/>
          <p:nvPr/>
        </p:nvSpPr>
        <p:spPr>
          <a:xfrm>
            <a:off x="2802028" y="3295238"/>
            <a:ext cx="283974" cy="311285"/>
          </a:xfrm>
          <a:prstGeom prst="ellipse">
            <a:avLst/>
          </a:prstGeom>
          <a:solidFill>
            <a:srgbClr val="FF0000"/>
          </a:solidFill>
          <a:ln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graphicFrame>
        <p:nvGraphicFramePr>
          <p:cNvPr id="45" name="Objekt 44"/>
          <p:cNvGraphicFramePr>
            <a:graphicFrameLocks noChangeAspect="1"/>
          </p:cNvGraphicFramePr>
          <p:nvPr/>
        </p:nvGraphicFramePr>
        <p:xfrm>
          <a:off x="5194122" y="293148"/>
          <a:ext cx="6405562" cy="1201738"/>
        </p:xfrm>
        <a:graphic>
          <a:graphicData uri="http://schemas.openxmlformats.org/presentationml/2006/ole">
            <mc:AlternateContent xmlns:mc="http://schemas.openxmlformats.org/markup-compatibility/2006">
              <mc:Choice xmlns:v="urn:schemas-microsoft-com:vml" Requires="v">
                <p:oleObj spid="_x0000_s7668" name="Equation" r:id="rId11" imgW="3517560" imgH="660240" progId="Equation.DSMT4">
                  <p:embed/>
                </p:oleObj>
              </mc:Choice>
              <mc:Fallback>
                <p:oleObj name="Equation" r:id="rId11" imgW="3517560" imgH="660240" progId="Equation.DSMT4">
                  <p:embed/>
                  <p:pic>
                    <p:nvPicPr>
                      <p:cNvPr id="0" name=""/>
                      <p:cNvPicPr/>
                      <p:nvPr/>
                    </p:nvPicPr>
                    <p:blipFill>
                      <a:blip r:embed="rId12"/>
                      <a:stretch>
                        <a:fillRect/>
                      </a:stretch>
                    </p:blipFill>
                    <p:spPr>
                      <a:xfrm>
                        <a:off x="5194122" y="293148"/>
                        <a:ext cx="6405562" cy="1201738"/>
                      </a:xfrm>
                      <a:prstGeom prst="rect">
                        <a:avLst/>
                      </a:prstGeom>
                    </p:spPr>
                  </p:pic>
                </p:oleObj>
              </mc:Fallback>
            </mc:AlternateContent>
          </a:graphicData>
        </a:graphic>
      </p:graphicFrame>
      <p:graphicFrame>
        <p:nvGraphicFramePr>
          <p:cNvPr id="46" name="Objekt 45"/>
          <p:cNvGraphicFramePr>
            <a:graphicFrameLocks noChangeAspect="1"/>
          </p:cNvGraphicFramePr>
          <p:nvPr/>
        </p:nvGraphicFramePr>
        <p:xfrm>
          <a:off x="6620753" y="1671905"/>
          <a:ext cx="5003800" cy="868362"/>
        </p:xfrm>
        <a:graphic>
          <a:graphicData uri="http://schemas.openxmlformats.org/presentationml/2006/ole">
            <mc:AlternateContent xmlns:mc="http://schemas.openxmlformats.org/markup-compatibility/2006">
              <mc:Choice xmlns:v="urn:schemas-microsoft-com:vml" Requires="v">
                <p:oleObj spid="_x0000_s7669" name="Equation" r:id="rId13" imgW="3073320" imgH="533160" progId="Equation.DSMT4">
                  <p:embed/>
                </p:oleObj>
              </mc:Choice>
              <mc:Fallback>
                <p:oleObj name="Equation" r:id="rId13" imgW="3073320" imgH="533160" progId="Equation.DSMT4">
                  <p:embed/>
                  <p:pic>
                    <p:nvPicPr>
                      <p:cNvPr id="0" name=""/>
                      <p:cNvPicPr/>
                      <p:nvPr/>
                    </p:nvPicPr>
                    <p:blipFill>
                      <a:blip r:embed="rId14"/>
                      <a:stretch>
                        <a:fillRect/>
                      </a:stretch>
                    </p:blipFill>
                    <p:spPr>
                      <a:xfrm>
                        <a:off x="6620753" y="1671905"/>
                        <a:ext cx="5003800" cy="868362"/>
                      </a:xfrm>
                      <a:prstGeom prst="rect">
                        <a:avLst/>
                      </a:prstGeom>
                    </p:spPr>
                  </p:pic>
                </p:oleObj>
              </mc:Fallback>
            </mc:AlternateContent>
          </a:graphicData>
        </a:graphic>
      </p:graphicFrame>
      <p:sp>
        <p:nvSpPr>
          <p:cNvPr id="47" name="Rektangel 46"/>
          <p:cNvSpPr/>
          <p:nvPr/>
        </p:nvSpPr>
        <p:spPr>
          <a:xfrm>
            <a:off x="9562288" y="2366962"/>
            <a:ext cx="2336497" cy="369332"/>
          </a:xfrm>
          <a:prstGeom prst="rect">
            <a:avLst/>
          </a:prstGeom>
          <a:noFill/>
        </p:spPr>
        <p:txBody>
          <a:bodyPr wrap="square" lIns="91440" tIns="45720" rIns="91440" bIns="45720">
            <a:spAutoFit/>
          </a:bodyPr>
          <a:lstStyle/>
          <a:p>
            <a:pPr algn="ctr"/>
            <a:r>
              <a:rPr lang="sv-SE" b="1" dirty="0" err="1" smtClean="0">
                <a:ln w="22225">
                  <a:solidFill>
                    <a:srgbClr val="ED7D31"/>
                  </a:solidFill>
                  <a:prstDash val="solid"/>
                </a:ln>
                <a:solidFill>
                  <a:prstClr val="black"/>
                </a:solidFill>
              </a:rPr>
              <a:t>Unique</a:t>
            </a:r>
            <a:r>
              <a:rPr lang="sv-SE" b="1" dirty="0" smtClean="0">
                <a:ln w="22225">
                  <a:solidFill>
                    <a:srgbClr val="ED7D31"/>
                  </a:solidFill>
                  <a:prstDash val="solid"/>
                </a:ln>
                <a:solidFill>
                  <a:prstClr val="black"/>
                </a:solidFill>
              </a:rPr>
              <a:t> and </a:t>
            </a:r>
            <a:r>
              <a:rPr lang="sv-SE" b="1" dirty="0" err="1" smtClean="0">
                <a:ln w="22225">
                  <a:solidFill>
                    <a:srgbClr val="ED7D31"/>
                  </a:solidFill>
                  <a:prstDash val="solid"/>
                </a:ln>
                <a:solidFill>
                  <a:prstClr val="black"/>
                </a:solidFill>
              </a:rPr>
              <a:t>Stable</a:t>
            </a:r>
            <a:endParaRPr lang="sv-SE" b="1" dirty="0" smtClean="0">
              <a:ln w="22225">
                <a:solidFill>
                  <a:srgbClr val="ED7D31"/>
                </a:solidFill>
                <a:prstDash val="solid"/>
              </a:ln>
              <a:solidFill>
                <a:prstClr val="black"/>
              </a:solidFill>
            </a:endParaRPr>
          </a:p>
        </p:txBody>
      </p:sp>
      <p:cxnSp>
        <p:nvCxnSpPr>
          <p:cNvPr id="31" name="Rak 30"/>
          <p:cNvCxnSpPr/>
          <p:nvPr/>
        </p:nvCxnSpPr>
        <p:spPr>
          <a:xfrm>
            <a:off x="1356995" y="3492500"/>
            <a:ext cx="5873878" cy="3056639"/>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3" name="Rak 32"/>
          <p:cNvCxnSpPr/>
          <p:nvPr/>
        </p:nvCxnSpPr>
        <p:spPr>
          <a:xfrm>
            <a:off x="1609933" y="1890290"/>
            <a:ext cx="2973694" cy="4232698"/>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6" name="Ellips 35"/>
          <p:cNvSpPr/>
          <p:nvPr/>
        </p:nvSpPr>
        <p:spPr>
          <a:xfrm>
            <a:off x="3431053" y="4517008"/>
            <a:ext cx="283974" cy="311285"/>
          </a:xfrm>
          <a:prstGeom prst="ellipse">
            <a:avLst/>
          </a:prstGeom>
          <a:solidFill>
            <a:srgbClr val="FF0000"/>
          </a:solidFill>
          <a:ln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cxnSp>
        <p:nvCxnSpPr>
          <p:cNvPr id="23" name="Kurva 22"/>
          <p:cNvCxnSpPr/>
          <p:nvPr/>
        </p:nvCxnSpPr>
        <p:spPr>
          <a:xfrm rot="16200000" flipH="1">
            <a:off x="2851963" y="3527661"/>
            <a:ext cx="1112795" cy="533646"/>
          </a:xfrm>
          <a:prstGeom prst="curvedConnector3">
            <a:avLst>
              <a:gd name="adj1" fmla="val -18185"/>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48" name="Objekt 47"/>
          <p:cNvGraphicFramePr>
            <a:graphicFrameLocks noChangeAspect="1"/>
          </p:cNvGraphicFramePr>
          <p:nvPr/>
        </p:nvGraphicFramePr>
        <p:xfrm>
          <a:off x="4719743" y="3103970"/>
          <a:ext cx="2216150" cy="473075"/>
        </p:xfrm>
        <a:graphic>
          <a:graphicData uri="http://schemas.openxmlformats.org/presentationml/2006/ole">
            <mc:AlternateContent xmlns:mc="http://schemas.openxmlformats.org/markup-compatibility/2006">
              <mc:Choice xmlns:v="urn:schemas-microsoft-com:vml" Requires="v">
                <p:oleObj spid="_x0000_s7670" name="Equation" r:id="rId15" imgW="1130040" imgH="241200" progId="Equation.DSMT4">
                  <p:embed/>
                </p:oleObj>
              </mc:Choice>
              <mc:Fallback>
                <p:oleObj name="Equation" r:id="rId15" imgW="1130040" imgH="241200" progId="Equation.DSMT4">
                  <p:embed/>
                  <p:pic>
                    <p:nvPicPr>
                      <p:cNvPr id="0" name=""/>
                      <p:cNvPicPr/>
                      <p:nvPr/>
                    </p:nvPicPr>
                    <p:blipFill>
                      <a:blip r:embed="rId16"/>
                      <a:stretch>
                        <a:fillRect/>
                      </a:stretch>
                    </p:blipFill>
                    <p:spPr>
                      <a:xfrm>
                        <a:off x="4719743" y="3103970"/>
                        <a:ext cx="2216150" cy="473075"/>
                      </a:xfrm>
                      <a:prstGeom prst="rect">
                        <a:avLst/>
                      </a:prstGeom>
                    </p:spPr>
                  </p:pic>
                </p:oleObj>
              </mc:Fallback>
            </mc:AlternateContent>
          </a:graphicData>
        </a:graphic>
      </p:graphicFrame>
      <p:graphicFrame>
        <p:nvGraphicFramePr>
          <p:cNvPr id="49" name="Objekt 48"/>
          <p:cNvGraphicFramePr>
            <a:graphicFrameLocks noChangeAspect="1"/>
          </p:cNvGraphicFramePr>
          <p:nvPr/>
        </p:nvGraphicFramePr>
        <p:xfrm>
          <a:off x="1315769" y="1307777"/>
          <a:ext cx="467196" cy="233598"/>
        </p:xfrm>
        <a:graphic>
          <a:graphicData uri="http://schemas.openxmlformats.org/presentationml/2006/ole">
            <mc:AlternateContent xmlns:mc="http://schemas.openxmlformats.org/markup-compatibility/2006">
              <mc:Choice xmlns:v="urn:schemas-microsoft-com:vml" Requires="v">
                <p:oleObj spid="_x0000_s7671" name="Equation" r:id="rId17" imgW="355320" imgH="177480" progId="Equation.DSMT4">
                  <p:embed/>
                </p:oleObj>
              </mc:Choice>
              <mc:Fallback>
                <p:oleObj name="Equation" r:id="rId17" imgW="355320" imgH="177480" progId="Equation.DSMT4">
                  <p:embed/>
                  <p:pic>
                    <p:nvPicPr>
                      <p:cNvPr id="0" name=""/>
                      <p:cNvPicPr/>
                      <p:nvPr/>
                    </p:nvPicPr>
                    <p:blipFill>
                      <a:blip r:embed="rId18"/>
                      <a:stretch>
                        <a:fillRect/>
                      </a:stretch>
                    </p:blipFill>
                    <p:spPr>
                      <a:xfrm>
                        <a:off x="1315769" y="1307777"/>
                        <a:ext cx="467196" cy="233598"/>
                      </a:xfrm>
                      <a:prstGeom prst="rect">
                        <a:avLst/>
                      </a:prstGeom>
                    </p:spPr>
                  </p:pic>
                </p:oleObj>
              </mc:Fallback>
            </mc:AlternateContent>
          </a:graphicData>
        </a:graphic>
      </p:graphicFrame>
      <p:sp>
        <p:nvSpPr>
          <p:cNvPr id="53" name="textruta 52"/>
          <p:cNvSpPr txBox="1"/>
          <p:nvPr/>
        </p:nvSpPr>
        <p:spPr>
          <a:xfrm>
            <a:off x="8156984" y="3096664"/>
            <a:ext cx="3811684" cy="3170099"/>
          </a:xfrm>
          <a:prstGeom prst="rect">
            <a:avLst/>
          </a:prstGeom>
          <a:noFill/>
        </p:spPr>
        <p:txBody>
          <a:bodyPr wrap="none" rtlCol="0">
            <a:spAutoFit/>
          </a:bodyPr>
          <a:lstStyle/>
          <a:p>
            <a:r>
              <a:rPr lang="sv-SE" sz="3200" b="1" dirty="0" smtClean="0">
                <a:solidFill>
                  <a:srgbClr val="FF0000"/>
                </a:solidFill>
              </a:rPr>
              <a:t>Observation:</a:t>
            </a:r>
          </a:p>
          <a:p>
            <a:r>
              <a:rPr lang="sv-SE" sz="2400" b="1" i="1" dirty="0" err="1" smtClean="0">
                <a:solidFill>
                  <a:srgbClr val="5B9BD5">
                    <a:lumMod val="75000"/>
                  </a:srgbClr>
                </a:solidFill>
              </a:rPr>
              <a:t>Some</a:t>
            </a:r>
            <a:r>
              <a:rPr lang="sv-SE" sz="2400" b="1" i="1" dirty="0" smtClean="0">
                <a:solidFill>
                  <a:srgbClr val="5B9BD5">
                    <a:lumMod val="75000"/>
                  </a:srgbClr>
                </a:solidFill>
              </a:rPr>
              <a:t> species </a:t>
            </a:r>
            <a:r>
              <a:rPr lang="sv-SE" sz="2400" b="1" i="1" dirty="0" err="1" smtClean="0">
                <a:solidFill>
                  <a:srgbClr val="5B9BD5">
                    <a:lumMod val="75000"/>
                  </a:srgbClr>
                </a:solidFill>
              </a:rPr>
              <a:t>are</a:t>
            </a:r>
            <a:r>
              <a:rPr lang="sv-SE" sz="2400" b="1" i="1" dirty="0" smtClean="0">
                <a:solidFill>
                  <a:srgbClr val="5B9BD5">
                    <a:lumMod val="75000"/>
                  </a:srgbClr>
                </a:solidFill>
              </a:rPr>
              <a:t> </a:t>
            </a:r>
            <a:r>
              <a:rPr lang="sv-SE" sz="2400" b="1" i="1" dirty="0" err="1" smtClean="0">
                <a:solidFill>
                  <a:srgbClr val="5B9BD5">
                    <a:lumMod val="75000"/>
                  </a:srgbClr>
                </a:solidFill>
              </a:rPr>
              <a:t>more</a:t>
            </a:r>
            <a:endParaRPr lang="sv-SE" sz="2400" b="1" i="1" dirty="0" smtClean="0">
              <a:solidFill>
                <a:srgbClr val="5B9BD5">
                  <a:lumMod val="75000"/>
                </a:srgbClr>
              </a:solidFill>
            </a:endParaRPr>
          </a:p>
          <a:p>
            <a:r>
              <a:rPr lang="sv-SE" sz="2400" b="1" i="1" dirty="0" smtClean="0">
                <a:solidFill>
                  <a:srgbClr val="5B9BD5">
                    <a:lumMod val="75000"/>
                  </a:srgbClr>
                </a:solidFill>
              </a:rPr>
              <a:t>sensitive to </a:t>
            </a:r>
            <a:r>
              <a:rPr lang="sv-SE" sz="2400" b="1" i="1" dirty="0" err="1" smtClean="0">
                <a:solidFill>
                  <a:srgbClr val="5B9BD5">
                    <a:lumMod val="75000"/>
                  </a:srgbClr>
                </a:solidFill>
              </a:rPr>
              <a:t>changes</a:t>
            </a:r>
            <a:r>
              <a:rPr lang="sv-SE" sz="2400" b="1" i="1" dirty="0" smtClean="0">
                <a:solidFill>
                  <a:srgbClr val="5B9BD5">
                    <a:lumMod val="75000"/>
                  </a:srgbClr>
                </a:solidFill>
              </a:rPr>
              <a:t> </a:t>
            </a:r>
          </a:p>
          <a:p>
            <a:r>
              <a:rPr lang="sv-SE" sz="2400" b="1" i="1" dirty="0" smtClean="0">
                <a:solidFill>
                  <a:srgbClr val="5B9BD5">
                    <a:lumMod val="75000"/>
                  </a:srgbClr>
                </a:solidFill>
              </a:rPr>
              <a:t>in h </a:t>
            </a:r>
            <a:r>
              <a:rPr lang="sv-SE" sz="2400" b="1" i="1" dirty="0" err="1" smtClean="0">
                <a:solidFill>
                  <a:srgbClr val="5B9BD5">
                    <a:lumMod val="75000"/>
                  </a:srgbClr>
                </a:solidFill>
              </a:rPr>
              <a:t>than</a:t>
            </a:r>
            <a:r>
              <a:rPr lang="sv-SE" sz="2400" b="1" i="1" dirty="0" smtClean="0">
                <a:solidFill>
                  <a:srgbClr val="5B9BD5">
                    <a:lumMod val="75000"/>
                  </a:srgbClr>
                </a:solidFill>
              </a:rPr>
              <a:t> </a:t>
            </a:r>
            <a:r>
              <a:rPr lang="sv-SE" sz="2400" b="1" i="1" dirty="0" err="1" smtClean="0">
                <a:solidFill>
                  <a:srgbClr val="5B9BD5">
                    <a:lumMod val="75000"/>
                  </a:srgbClr>
                </a:solidFill>
              </a:rPr>
              <a:t>others</a:t>
            </a:r>
            <a:r>
              <a:rPr lang="sv-SE" sz="2400" b="1" i="1" dirty="0" smtClean="0">
                <a:solidFill>
                  <a:srgbClr val="5B9BD5">
                    <a:lumMod val="75000"/>
                  </a:srgbClr>
                </a:solidFill>
              </a:rPr>
              <a:t>. The </a:t>
            </a:r>
            <a:r>
              <a:rPr lang="sv-SE" sz="2400" b="1" i="1" dirty="0" err="1" smtClean="0">
                <a:solidFill>
                  <a:srgbClr val="5B9BD5">
                    <a:lumMod val="75000"/>
                  </a:srgbClr>
                </a:solidFill>
              </a:rPr>
              <a:t>growth</a:t>
            </a:r>
            <a:endParaRPr lang="sv-SE" sz="2400" b="1" i="1" dirty="0" smtClean="0">
              <a:solidFill>
                <a:srgbClr val="5B9BD5">
                  <a:lumMod val="75000"/>
                </a:srgbClr>
              </a:solidFill>
            </a:endParaRPr>
          </a:p>
          <a:p>
            <a:r>
              <a:rPr lang="sv-SE" sz="2400" b="1" i="1" dirty="0" err="1" smtClean="0">
                <a:solidFill>
                  <a:srgbClr val="5B9BD5">
                    <a:lumMod val="75000"/>
                  </a:srgbClr>
                </a:solidFill>
              </a:rPr>
              <a:t>function</a:t>
            </a:r>
            <a:r>
              <a:rPr lang="sv-SE" sz="2400" b="1" i="1" dirty="0" smtClean="0">
                <a:solidFill>
                  <a:srgbClr val="5B9BD5">
                    <a:lumMod val="75000"/>
                  </a:srgbClr>
                </a:solidFill>
              </a:rPr>
              <a:t> </a:t>
            </a:r>
            <a:r>
              <a:rPr lang="sv-SE" sz="2400" b="1" i="1" dirty="0" err="1" smtClean="0">
                <a:solidFill>
                  <a:srgbClr val="5B9BD5">
                    <a:lumMod val="75000"/>
                  </a:srgbClr>
                </a:solidFill>
              </a:rPr>
              <a:t>of</a:t>
            </a:r>
            <a:r>
              <a:rPr lang="sv-SE" sz="2400" b="1" i="1" dirty="0" smtClean="0">
                <a:solidFill>
                  <a:srgbClr val="5B9BD5">
                    <a:lumMod val="75000"/>
                  </a:srgbClr>
                </a:solidFill>
              </a:rPr>
              <a:t> x is </a:t>
            </a:r>
            <a:r>
              <a:rPr lang="sv-SE" sz="2400" b="1" i="1" dirty="0" err="1" smtClean="0">
                <a:solidFill>
                  <a:srgbClr val="5B9BD5">
                    <a:lumMod val="75000"/>
                  </a:srgbClr>
                </a:solidFill>
              </a:rPr>
              <a:t>negatively</a:t>
            </a:r>
            <a:r>
              <a:rPr lang="sv-SE" sz="2400" b="1" i="1" dirty="0" smtClean="0">
                <a:solidFill>
                  <a:srgbClr val="5B9BD5">
                    <a:lumMod val="75000"/>
                  </a:srgbClr>
                </a:solidFill>
              </a:rPr>
              <a:t> </a:t>
            </a:r>
          </a:p>
          <a:p>
            <a:r>
              <a:rPr lang="sv-SE" sz="2400" b="1" i="1" dirty="0" err="1" smtClean="0">
                <a:solidFill>
                  <a:srgbClr val="5B9BD5">
                    <a:lumMod val="75000"/>
                  </a:srgbClr>
                </a:solidFill>
              </a:rPr>
              <a:t>affected</a:t>
            </a:r>
            <a:r>
              <a:rPr lang="sv-SE" sz="2400" b="1" i="1" dirty="0" smtClean="0">
                <a:solidFill>
                  <a:srgbClr val="5B9BD5">
                    <a:lumMod val="75000"/>
                  </a:srgbClr>
                </a:solidFill>
              </a:rPr>
              <a:t> by h </a:t>
            </a:r>
            <a:r>
              <a:rPr lang="sv-SE" sz="2400" b="1" i="1" dirty="0" err="1" smtClean="0">
                <a:solidFill>
                  <a:srgbClr val="5B9BD5">
                    <a:lumMod val="75000"/>
                  </a:srgbClr>
                </a:solidFill>
              </a:rPr>
              <a:t>but</a:t>
            </a:r>
            <a:r>
              <a:rPr lang="sv-SE" sz="2400" b="1" i="1" dirty="0" smtClean="0">
                <a:solidFill>
                  <a:srgbClr val="5B9BD5">
                    <a:lumMod val="75000"/>
                  </a:srgbClr>
                </a:solidFill>
              </a:rPr>
              <a:t> the </a:t>
            </a:r>
          </a:p>
          <a:p>
            <a:r>
              <a:rPr lang="sv-SE" sz="2400" b="1" i="1" dirty="0" err="1" smtClean="0">
                <a:solidFill>
                  <a:srgbClr val="5B9BD5">
                    <a:lumMod val="75000"/>
                  </a:srgbClr>
                </a:solidFill>
              </a:rPr>
              <a:t>equilibrium</a:t>
            </a:r>
            <a:r>
              <a:rPr lang="sv-SE" sz="2400" b="1" i="1" dirty="0" smtClean="0">
                <a:solidFill>
                  <a:srgbClr val="5B9BD5">
                    <a:lumMod val="75000"/>
                  </a:srgbClr>
                </a:solidFill>
              </a:rPr>
              <a:t> </a:t>
            </a:r>
            <a:r>
              <a:rPr lang="sv-SE" sz="2400" b="1" i="1" dirty="0" err="1" smtClean="0">
                <a:solidFill>
                  <a:srgbClr val="5B9BD5">
                    <a:lumMod val="75000"/>
                  </a:srgbClr>
                </a:solidFill>
              </a:rPr>
              <a:t>value</a:t>
            </a:r>
            <a:r>
              <a:rPr lang="sv-SE" sz="2400" b="1" i="1" dirty="0" smtClean="0">
                <a:solidFill>
                  <a:srgbClr val="5B9BD5">
                    <a:lumMod val="75000"/>
                  </a:srgbClr>
                </a:solidFill>
              </a:rPr>
              <a:t> </a:t>
            </a:r>
            <a:r>
              <a:rPr lang="sv-SE" sz="2400" b="1" i="1" dirty="0" err="1" smtClean="0">
                <a:solidFill>
                  <a:srgbClr val="5B9BD5">
                    <a:lumMod val="75000"/>
                  </a:srgbClr>
                </a:solidFill>
              </a:rPr>
              <a:t>of</a:t>
            </a:r>
            <a:r>
              <a:rPr lang="sv-SE" sz="2400" b="1" i="1" dirty="0" smtClean="0">
                <a:solidFill>
                  <a:srgbClr val="5B9BD5">
                    <a:lumMod val="75000"/>
                  </a:srgbClr>
                </a:solidFill>
              </a:rPr>
              <a:t> x still </a:t>
            </a:r>
          </a:p>
          <a:p>
            <a:r>
              <a:rPr lang="sv-SE" sz="2400" b="1" i="1" dirty="0" err="1" smtClean="0">
                <a:solidFill>
                  <a:srgbClr val="5B9BD5">
                    <a:lumMod val="75000"/>
                  </a:srgbClr>
                </a:solidFill>
              </a:rPr>
              <a:t>increases</a:t>
            </a:r>
            <a:r>
              <a:rPr lang="sv-SE" sz="2400" b="1" i="1" dirty="0" smtClean="0">
                <a:solidFill>
                  <a:srgbClr val="5B9BD5">
                    <a:lumMod val="75000"/>
                  </a:srgbClr>
                </a:solidFill>
              </a:rPr>
              <a:t> </a:t>
            </a:r>
            <a:r>
              <a:rPr lang="sv-SE" sz="2400" b="1" i="1" dirty="0" err="1" smtClean="0">
                <a:solidFill>
                  <a:srgbClr val="5B9BD5">
                    <a:lumMod val="75000"/>
                  </a:srgbClr>
                </a:solidFill>
              </a:rPr>
              <a:t>if</a:t>
            </a:r>
            <a:r>
              <a:rPr lang="sv-SE" sz="2400" b="1" i="1" dirty="0" smtClean="0">
                <a:solidFill>
                  <a:srgbClr val="5B9BD5">
                    <a:lumMod val="75000"/>
                  </a:srgbClr>
                </a:solidFill>
              </a:rPr>
              <a:t> h </a:t>
            </a:r>
            <a:r>
              <a:rPr lang="sv-SE" sz="2400" b="1" i="1" dirty="0" err="1" smtClean="0">
                <a:solidFill>
                  <a:srgbClr val="5B9BD5">
                    <a:lumMod val="75000"/>
                  </a:srgbClr>
                </a:solidFill>
              </a:rPr>
              <a:t>increases</a:t>
            </a:r>
            <a:r>
              <a:rPr lang="sv-SE" sz="2400" b="1" i="1" dirty="0" smtClean="0">
                <a:solidFill>
                  <a:srgbClr val="5B9BD5">
                    <a:lumMod val="75000"/>
                  </a:srgbClr>
                </a:solidFill>
              </a:rPr>
              <a:t>. </a:t>
            </a:r>
            <a:endParaRPr lang="sv-SE" dirty="0" smtClean="0">
              <a:solidFill>
                <a:srgbClr val="5B9BD5">
                  <a:lumMod val="75000"/>
                </a:srgbClr>
              </a:solidFill>
            </a:endParaRPr>
          </a:p>
        </p:txBody>
      </p:sp>
      <p:graphicFrame>
        <p:nvGraphicFramePr>
          <p:cNvPr id="55" name="Objekt 54"/>
          <p:cNvGraphicFramePr>
            <a:graphicFrameLocks noChangeAspect="1"/>
          </p:cNvGraphicFramePr>
          <p:nvPr/>
        </p:nvGraphicFramePr>
        <p:xfrm>
          <a:off x="4779476" y="3563006"/>
          <a:ext cx="1757501" cy="513731"/>
        </p:xfrm>
        <a:graphic>
          <a:graphicData uri="http://schemas.openxmlformats.org/presentationml/2006/ole">
            <mc:AlternateContent xmlns:mc="http://schemas.openxmlformats.org/markup-compatibility/2006">
              <mc:Choice xmlns:v="urn:schemas-microsoft-com:vml" Requires="v">
                <p:oleObj spid="_x0000_s7672" name="Equation" r:id="rId19" imgW="825480" imgH="241200" progId="Equation.DSMT4">
                  <p:embed/>
                </p:oleObj>
              </mc:Choice>
              <mc:Fallback>
                <p:oleObj name="Equation" r:id="rId19" imgW="825480" imgH="241200" progId="Equation.DSMT4">
                  <p:embed/>
                  <p:pic>
                    <p:nvPicPr>
                      <p:cNvPr id="0" name=""/>
                      <p:cNvPicPr/>
                      <p:nvPr/>
                    </p:nvPicPr>
                    <p:blipFill>
                      <a:blip r:embed="rId20"/>
                      <a:stretch>
                        <a:fillRect/>
                      </a:stretch>
                    </p:blipFill>
                    <p:spPr>
                      <a:xfrm>
                        <a:off x="4779476" y="3563006"/>
                        <a:ext cx="1757501" cy="513731"/>
                      </a:xfrm>
                      <a:prstGeom prst="rect">
                        <a:avLst/>
                      </a:prstGeom>
                    </p:spPr>
                  </p:pic>
                </p:oleObj>
              </mc:Fallback>
            </mc:AlternateContent>
          </a:graphicData>
        </a:graphic>
      </p:graphicFrame>
      <p:graphicFrame>
        <p:nvGraphicFramePr>
          <p:cNvPr id="56" name="Objekt 55"/>
          <p:cNvGraphicFramePr>
            <a:graphicFrameLocks noChangeAspect="1"/>
          </p:cNvGraphicFramePr>
          <p:nvPr/>
        </p:nvGraphicFramePr>
        <p:xfrm>
          <a:off x="4734854" y="2679628"/>
          <a:ext cx="898473" cy="369959"/>
        </p:xfrm>
        <a:graphic>
          <a:graphicData uri="http://schemas.openxmlformats.org/presentationml/2006/ole">
            <mc:AlternateContent xmlns:mc="http://schemas.openxmlformats.org/markup-compatibility/2006">
              <mc:Choice xmlns:v="urn:schemas-microsoft-com:vml" Requires="v">
                <p:oleObj spid="_x0000_s7673" name="Equation" r:id="rId21" imgW="431640" imgH="177480" progId="Equation.DSMT4">
                  <p:embed/>
                </p:oleObj>
              </mc:Choice>
              <mc:Fallback>
                <p:oleObj name="Equation" r:id="rId21" imgW="431640" imgH="177480" progId="Equation.DSMT4">
                  <p:embed/>
                  <p:pic>
                    <p:nvPicPr>
                      <p:cNvPr id="0" name=""/>
                      <p:cNvPicPr/>
                      <p:nvPr/>
                    </p:nvPicPr>
                    <p:blipFill>
                      <a:blip r:embed="rId22"/>
                      <a:stretch>
                        <a:fillRect/>
                      </a:stretch>
                    </p:blipFill>
                    <p:spPr>
                      <a:xfrm>
                        <a:off x="4734854" y="2679628"/>
                        <a:ext cx="898473" cy="369959"/>
                      </a:xfrm>
                      <a:prstGeom prst="rect">
                        <a:avLst/>
                      </a:prstGeom>
                    </p:spPr>
                  </p:pic>
                </p:oleObj>
              </mc:Fallback>
            </mc:AlternateContent>
          </a:graphicData>
        </a:graphic>
      </p:graphicFrame>
      <p:graphicFrame>
        <p:nvGraphicFramePr>
          <p:cNvPr id="57" name="Objekt 56"/>
          <p:cNvGraphicFramePr>
            <a:graphicFrameLocks noChangeAspect="1"/>
          </p:cNvGraphicFramePr>
          <p:nvPr/>
        </p:nvGraphicFramePr>
        <p:xfrm>
          <a:off x="7337634" y="5758319"/>
          <a:ext cx="467196" cy="233598"/>
        </p:xfrm>
        <a:graphic>
          <a:graphicData uri="http://schemas.openxmlformats.org/presentationml/2006/ole">
            <mc:AlternateContent xmlns:mc="http://schemas.openxmlformats.org/markup-compatibility/2006">
              <mc:Choice xmlns:v="urn:schemas-microsoft-com:vml" Requires="v">
                <p:oleObj spid="_x0000_s7674" name="Equation" r:id="rId23" imgW="355320" imgH="177480" progId="Equation.DSMT4">
                  <p:embed/>
                </p:oleObj>
              </mc:Choice>
              <mc:Fallback>
                <p:oleObj name="Equation" r:id="rId23" imgW="355320" imgH="177480" progId="Equation.DSMT4">
                  <p:embed/>
                  <p:pic>
                    <p:nvPicPr>
                      <p:cNvPr id="0" name=""/>
                      <p:cNvPicPr/>
                      <p:nvPr/>
                    </p:nvPicPr>
                    <p:blipFill>
                      <a:blip r:embed="rId18"/>
                      <a:stretch>
                        <a:fillRect/>
                      </a:stretch>
                    </p:blipFill>
                    <p:spPr>
                      <a:xfrm>
                        <a:off x="7337634" y="5758319"/>
                        <a:ext cx="467196" cy="233598"/>
                      </a:xfrm>
                      <a:prstGeom prst="rect">
                        <a:avLst/>
                      </a:prstGeom>
                    </p:spPr>
                  </p:pic>
                </p:oleObj>
              </mc:Fallback>
            </mc:AlternateContent>
          </a:graphicData>
        </a:graphic>
      </p:graphicFrame>
      <p:cxnSp>
        <p:nvCxnSpPr>
          <p:cNvPr id="58" name="Rak pil 57"/>
          <p:cNvCxnSpPr/>
          <p:nvPr/>
        </p:nvCxnSpPr>
        <p:spPr>
          <a:xfrm flipH="1">
            <a:off x="2336244" y="2792249"/>
            <a:ext cx="134841" cy="1071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Rak pil 58"/>
          <p:cNvCxnSpPr/>
          <p:nvPr/>
        </p:nvCxnSpPr>
        <p:spPr>
          <a:xfrm flipH="1">
            <a:off x="4817606" y="4620158"/>
            <a:ext cx="406525" cy="6757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Rak pil 64"/>
          <p:cNvCxnSpPr/>
          <p:nvPr/>
        </p:nvCxnSpPr>
        <p:spPr>
          <a:xfrm flipH="1">
            <a:off x="3216955" y="4045595"/>
            <a:ext cx="111785" cy="1059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Rak pil 68"/>
          <p:cNvCxnSpPr/>
          <p:nvPr/>
        </p:nvCxnSpPr>
        <p:spPr>
          <a:xfrm flipH="1">
            <a:off x="6740291" y="5588646"/>
            <a:ext cx="406525" cy="6757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Rektangel 69"/>
          <p:cNvSpPr/>
          <p:nvPr/>
        </p:nvSpPr>
        <p:spPr>
          <a:xfrm>
            <a:off x="4551363" y="2636834"/>
            <a:ext cx="2520646" cy="1514746"/>
          </a:xfrm>
          <a:prstGeom prst="rect">
            <a:avLst/>
          </a:prstGeom>
          <a:gradFill>
            <a:gsLst>
              <a:gs pos="100000">
                <a:srgbClr val="FFDC00">
                  <a:alpha val="67000"/>
                </a:srgbClr>
              </a:gs>
              <a:gs pos="99000">
                <a:schemeClr val="accent4">
                  <a:alpha val="62000"/>
                </a:schemeClr>
              </a:gs>
              <a:gs pos="88000">
                <a:srgbClr val="FFFF00">
                  <a:alpha val="26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graphicFrame>
        <p:nvGraphicFramePr>
          <p:cNvPr id="71" name="Objekt 70"/>
          <p:cNvGraphicFramePr>
            <a:graphicFrameLocks noChangeAspect="1"/>
          </p:cNvGraphicFramePr>
          <p:nvPr/>
        </p:nvGraphicFramePr>
        <p:xfrm>
          <a:off x="4654827" y="5862196"/>
          <a:ext cx="596059" cy="468332"/>
        </p:xfrm>
        <a:graphic>
          <a:graphicData uri="http://schemas.openxmlformats.org/presentationml/2006/ole">
            <mc:AlternateContent xmlns:mc="http://schemas.openxmlformats.org/markup-compatibility/2006">
              <mc:Choice xmlns:v="urn:schemas-microsoft-com:vml" Requires="v">
                <p:oleObj spid="_x0000_s7675" name="Equation" r:id="rId24" imgW="355320" imgH="279360" progId="Equation.DSMT4">
                  <p:embed/>
                </p:oleObj>
              </mc:Choice>
              <mc:Fallback>
                <p:oleObj name="Equation" r:id="rId24" imgW="355320" imgH="279360" progId="Equation.DSMT4">
                  <p:embed/>
                  <p:pic>
                    <p:nvPicPr>
                      <p:cNvPr id="0" name=""/>
                      <p:cNvPicPr/>
                      <p:nvPr/>
                    </p:nvPicPr>
                    <p:blipFill>
                      <a:blip r:embed="rId25"/>
                      <a:stretch>
                        <a:fillRect/>
                      </a:stretch>
                    </p:blipFill>
                    <p:spPr>
                      <a:xfrm>
                        <a:off x="4654827" y="5862196"/>
                        <a:ext cx="596059" cy="468332"/>
                      </a:xfrm>
                      <a:prstGeom prst="rect">
                        <a:avLst/>
                      </a:prstGeom>
                    </p:spPr>
                  </p:pic>
                </p:oleObj>
              </mc:Fallback>
            </mc:AlternateContent>
          </a:graphicData>
        </a:graphic>
      </p:graphicFrame>
      <p:graphicFrame>
        <p:nvGraphicFramePr>
          <p:cNvPr id="74" name="Objekt 73"/>
          <p:cNvGraphicFramePr>
            <a:graphicFrameLocks noChangeAspect="1"/>
          </p:cNvGraphicFramePr>
          <p:nvPr/>
        </p:nvGraphicFramePr>
        <p:xfrm>
          <a:off x="7400919" y="5284719"/>
          <a:ext cx="524544" cy="449609"/>
        </p:xfrm>
        <a:graphic>
          <a:graphicData uri="http://schemas.openxmlformats.org/presentationml/2006/ole">
            <mc:AlternateContent xmlns:mc="http://schemas.openxmlformats.org/markup-compatibility/2006">
              <mc:Choice xmlns:v="urn:schemas-microsoft-com:vml" Requires="v">
                <p:oleObj spid="_x0000_s7676" name="Equation" r:id="rId26" imgW="355320" imgH="304560" progId="Equation.DSMT4">
                  <p:embed/>
                </p:oleObj>
              </mc:Choice>
              <mc:Fallback>
                <p:oleObj name="Equation" r:id="rId26" imgW="355320" imgH="304560" progId="Equation.DSMT4">
                  <p:embed/>
                  <p:pic>
                    <p:nvPicPr>
                      <p:cNvPr id="0" name=""/>
                      <p:cNvPicPr/>
                      <p:nvPr/>
                    </p:nvPicPr>
                    <p:blipFill>
                      <a:blip r:embed="rId27"/>
                      <a:stretch>
                        <a:fillRect/>
                      </a:stretch>
                    </p:blipFill>
                    <p:spPr>
                      <a:xfrm>
                        <a:off x="7400919" y="5284719"/>
                        <a:ext cx="524544" cy="449609"/>
                      </a:xfrm>
                      <a:prstGeom prst="rect">
                        <a:avLst/>
                      </a:prstGeom>
                    </p:spPr>
                  </p:pic>
                </p:oleObj>
              </mc:Fallback>
            </mc:AlternateContent>
          </a:graphicData>
        </a:graphic>
      </p:graphicFrame>
      <p:sp>
        <p:nvSpPr>
          <p:cNvPr id="2" name="Platshållare för bildnummer 1"/>
          <p:cNvSpPr>
            <a:spLocks noGrp="1"/>
          </p:cNvSpPr>
          <p:nvPr>
            <p:ph type="sldNum" sz="quarter" idx="12"/>
          </p:nvPr>
        </p:nvSpPr>
        <p:spPr/>
        <p:txBody>
          <a:bodyPr/>
          <a:lstStyle/>
          <a:p>
            <a:fld id="{78F35D4C-469F-40D3-8499-3E4E06BA0BA7}" type="slidenum">
              <a:rPr lang="sv-SE" smtClean="0">
                <a:solidFill>
                  <a:prstClr val="black">
                    <a:tint val="75000"/>
                  </a:prstClr>
                </a:solidFill>
              </a:rPr>
              <a:pPr/>
              <a:t>15</a:t>
            </a:fld>
            <a:endParaRPr lang="sv-SE">
              <a:solidFill>
                <a:prstClr val="black">
                  <a:tint val="75000"/>
                </a:prstClr>
              </a:solidFill>
            </a:endParaRPr>
          </a:p>
        </p:txBody>
      </p:sp>
    </p:spTree>
    <p:extLst>
      <p:ext uri="{BB962C8B-B14F-4D97-AF65-F5344CB8AC3E}">
        <p14:creationId xmlns:p14="http://schemas.microsoft.com/office/powerpoint/2010/main" val="2919719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extruta 1"/>
          <p:cNvSpPr txBox="1"/>
          <p:nvPr/>
        </p:nvSpPr>
        <p:spPr>
          <a:xfrm>
            <a:off x="960226" y="507718"/>
            <a:ext cx="10186745" cy="6124754"/>
          </a:xfrm>
          <a:prstGeom prst="rect">
            <a:avLst/>
          </a:prstGeom>
          <a:noFill/>
        </p:spPr>
        <p:txBody>
          <a:bodyPr wrap="square" rtlCol="0">
            <a:spAutoFit/>
          </a:bodyPr>
          <a:lstStyle/>
          <a:p>
            <a:r>
              <a:rPr lang="sv-SE" sz="2800" b="1" dirty="0" smtClean="0">
                <a:solidFill>
                  <a:srgbClr val="FF0000"/>
                </a:solidFill>
              </a:rPr>
              <a:t>OBSERVATIONS:</a:t>
            </a:r>
          </a:p>
          <a:p>
            <a:endParaRPr lang="sv-SE" sz="2800" b="1" dirty="0" smtClean="0">
              <a:solidFill>
                <a:srgbClr val="FF0000"/>
              </a:solidFill>
            </a:endParaRPr>
          </a:p>
          <a:p>
            <a:r>
              <a:rPr lang="sv-SE" sz="2800" b="1" dirty="0" smtClean="0"/>
              <a:t>- In </a:t>
            </a:r>
            <a:r>
              <a:rPr lang="sv-SE" sz="2800" b="1" dirty="0" err="1" smtClean="0"/>
              <a:t>three</a:t>
            </a:r>
            <a:r>
              <a:rPr lang="sv-SE" sz="2800" b="1" dirty="0" smtClean="0"/>
              <a:t> </a:t>
            </a:r>
            <a:r>
              <a:rPr lang="sv-SE" sz="2800" b="1" dirty="0" err="1" smtClean="0"/>
              <a:t>of</a:t>
            </a:r>
            <a:r>
              <a:rPr lang="sv-SE" sz="2800" b="1" dirty="0" smtClean="0"/>
              <a:t> the </a:t>
            </a:r>
            <a:r>
              <a:rPr lang="sv-SE" sz="2800" b="1" dirty="0" err="1" smtClean="0"/>
              <a:t>four</a:t>
            </a:r>
            <a:r>
              <a:rPr lang="sv-SE" sz="2800" b="1" dirty="0" smtClean="0"/>
              <a:t> </a:t>
            </a:r>
            <a:r>
              <a:rPr lang="sv-SE" sz="2800" b="1" dirty="0" err="1" smtClean="0"/>
              <a:t>cases</a:t>
            </a:r>
            <a:r>
              <a:rPr lang="sv-SE" sz="2800" b="1" dirty="0" smtClean="0"/>
              <a:t> (</a:t>
            </a:r>
            <a:r>
              <a:rPr lang="sv-SE" sz="2800" b="1" dirty="0" err="1" smtClean="0"/>
              <a:t>above</a:t>
            </a:r>
            <a:r>
              <a:rPr lang="sv-SE" sz="2800" b="1" dirty="0" smtClean="0"/>
              <a:t>), the </a:t>
            </a:r>
            <a:r>
              <a:rPr lang="sv-SE" sz="2800" b="1" dirty="0" err="1" smtClean="0"/>
              <a:t>forests</a:t>
            </a:r>
            <a:r>
              <a:rPr lang="sv-SE" sz="2800" b="1" dirty="0" smtClean="0"/>
              <a:t> </a:t>
            </a:r>
            <a:r>
              <a:rPr lang="sv-SE" sz="2800" b="1" dirty="0" err="1" smtClean="0"/>
              <a:t>with</a:t>
            </a:r>
            <a:r>
              <a:rPr lang="sv-SE" sz="2800" b="1" dirty="0" smtClean="0"/>
              <a:t> </a:t>
            </a:r>
          </a:p>
          <a:p>
            <a:r>
              <a:rPr lang="sv-SE" sz="2800" b="1" dirty="0" err="1" smtClean="0"/>
              <a:t>two</a:t>
            </a:r>
            <a:r>
              <a:rPr lang="sv-SE" sz="2800" b="1" dirty="0" smtClean="0"/>
              <a:t> </a:t>
            </a:r>
            <a:r>
              <a:rPr lang="sv-SE" sz="2800" b="1" dirty="0" err="1" smtClean="0"/>
              <a:t>competing</a:t>
            </a:r>
            <a:r>
              <a:rPr lang="sv-SE" sz="2800" b="1" dirty="0" smtClean="0"/>
              <a:t> </a:t>
            </a:r>
            <a:r>
              <a:rPr lang="sv-SE" sz="2800" b="1" dirty="0" err="1" smtClean="0"/>
              <a:t>tree</a:t>
            </a:r>
            <a:r>
              <a:rPr lang="sv-SE" sz="2800" b="1" dirty="0" smtClean="0"/>
              <a:t> species </a:t>
            </a:r>
            <a:r>
              <a:rPr lang="sv-SE" sz="2800" b="1" dirty="0" err="1" smtClean="0"/>
              <a:t>develop</a:t>
            </a:r>
            <a:r>
              <a:rPr lang="sv-SE" sz="2800" b="1" dirty="0" smtClean="0"/>
              <a:t> </a:t>
            </a:r>
            <a:r>
              <a:rPr lang="sv-SE" sz="2800" b="1" dirty="0" err="1" smtClean="0"/>
              <a:t>into</a:t>
            </a:r>
            <a:endParaRPr lang="sv-SE" sz="2800" b="1" dirty="0" smtClean="0"/>
          </a:p>
          <a:p>
            <a:r>
              <a:rPr lang="sv-SE" sz="2800" b="1" dirty="0" err="1" smtClean="0"/>
              <a:t>forests</a:t>
            </a:r>
            <a:r>
              <a:rPr lang="sv-SE" sz="2800" b="1" dirty="0" smtClean="0"/>
              <a:t> </a:t>
            </a:r>
            <a:r>
              <a:rPr lang="sv-SE" sz="2800" b="1" dirty="0" err="1" smtClean="0"/>
              <a:t>with</a:t>
            </a:r>
            <a:r>
              <a:rPr lang="sv-SE" sz="2800" b="1" dirty="0" smtClean="0"/>
              <a:t> </a:t>
            </a:r>
            <a:r>
              <a:rPr lang="sv-SE" sz="2800" b="1" dirty="0" err="1" smtClean="0"/>
              <a:t>only</a:t>
            </a:r>
            <a:r>
              <a:rPr lang="sv-SE" sz="2800" b="1" dirty="0" smtClean="0"/>
              <a:t> </a:t>
            </a:r>
            <a:r>
              <a:rPr lang="sv-SE" sz="2800" b="1" dirty="0" err="1" smtClean="0"/>
              <a:t>one</a:t>
            </a:r>
            <a:r>
              <a:rPr lang="sv-SE" sz="2800" b="1" dirty="0" smtClean="0"/>
              <a:t> </a:t>
            </a:r>
            <a:r>
              <a:rPr lang="sv-SE" sz="2800" b="1" dirty="0" err="1" smtClean="0"/>
              <a:t>tree</a:t>
            </a:r>
            <a:r>
              <a:rPr lang="sv-SE" sz="2800" b="1" dirty="0" smtClean="0"/>
              <a:t> species.</a:t>
            </a:r>
          </a:p>
          <a:p>
            <a:endParaRPr lang="sv-SE" sz="2800" b="1" dirty="0"/>
          </a:p>
          <a:p>
            <a:r>
              <a:rPr lang="sv-SE" sz="2800" b="1" dirty="0" smtClean="0"/>
              <a:t>- In </a:t>
            </a:r>
            <a:r>
              <a:rPr lang="sv-SE" sz="2800" b="1" dirty="0" err="1" smtClean="0"/>
              <a:t>case</a:t>
            </a:r>
            <a:r>
              <a:rPr lang="sv-SE" sz="2800" b="1" dirty="0" smtClean="0"/>
              <a:t> </a:t>
            </a:r>
            <a:r>
              <a:rPr lang="sv-SE" sz="2800" b="1" dirty="0" err="1" smtClean="0"/>
              <a:t>we</a:t>
            </a:r>
            <a:r>
              <a:rPr lang="sv-SE" sz="2800" b="1" dirty="0" smtClean="0"/>
              <a:t> </a:t>
            </a:r>
            <a:r>
              <a:rPr lang="sv-SE" sz="2800" b="1" dirty="0" err="1" smtClean="0"/>
              <a:t>are</a:t>
            </a:r>
            <a:r>
              <a:rPr lang="sv-SE" sz="2800" b="1" dirty="0" smtClean="0"/>
              <a:t> </a:t>
            </a:r>
            <a:r>
              <a:rPr lang="sv-SE" sz="2800" b="1" dirty="0" err="1" smtClean="0"/>
              <a:t>interested</a:t>
            </a:r>
            <a:r>
              <a:rPr lang="sv-SE" sz="2800" b="1" dirty="0" smtClean="0"/>
              <a:t> to </a:t>
            </a:r>
            <a:r>
              <a:rPr lang="sv-SE" sz="2800" b="1" dirty="0" err="1" smtClean="0"/>
              <a:t>keep</a:t>
            </a:r>
            <a:r>
              <a:rPr lang="sv-SE" sz="2800" b="1" dirty="0" smtClean="0"/>
              <a:t> </a:t>
            </a:r>
            <a:r>
              <a:rPr lang="sv-SE" sz="2800" b="1" dirty="0" err="1" smtClean="0"/>
              <a:t>several</a:t>
            </a:r>
            <a:r>
              <a:rPr lang="sv-SE" sz="2800" b="1" dirty="0" smtClean="0"/>
              <a:t> </a:t>
            </a:r>
            <a:r>
              <a:rPr lang="sv-SE" sz="2800" b="1" dirty="0" err="1" smtClean="0"/>
              <a:t>tree</a:t>
            </a:r>
            <a:r>
              <a:rPr lang="sv-SE" sz="2800" b="1" dirty="0" smtClean="0"/>
              <a:t> species </a:t>
            </a:r>
          </a:p>
          <a:p>
            <a:r>
              <a:rPr lang="sv-SE" sz="2800" b="1" dirty="0" smtClean="0"/>
              <a:t>in the </a:t>
            </a:r>
            <a:r>
              <a:rPr lang="sv-SE" sz="2800" b="1" dirty="0" err="1" smtClean="0"/>
              <a:t>forest</a:t>
            </a:r>
            <a:r>
              <a:rPr lang="sv-SE" sz="2800" b="1" dirty="0" smtClean="0"/>
              <a:t>, </a:t>
            </a:r>
            <a:r>
              <a:rPr lang="sv-SE" sz="2800" b="1" dirty="0" err="1" smtClean="0"/>
              <a:t>this</a:t>
            </a:r>
            <a:r>
              <a:rPr lang="sv-SE" sz="2800" b="1" dirty="0" smtClean="0"/>
              <a:t> </a:t>
            </a:r>
            <a:r>
              <a:rPr lang="sv-SE" sz="2800" b="1" dirty="0" err="1" smtClean="0"/>
              <a:t>can</a:t>
            </a:r>
            <a:r>
              <a:rPr lang="sv-SE" sz="2800" b="1" dirty="0" smtClean="0"/>
              <a:t> be </a:t>
            </a:r>
            <a:r>
              <a:rPr lang="sv-SE" sz="2800" b="1" dirty="0" err="1" smtClean="0"/>
              <a:t>obtained</a:t>
            </a:r>
            <a:r>
              <a:rPr lang="sv-SE" sz="2800" b="1" dirty="0" smtClean="0"/>
              <a:t> </a:t>
            </a:r>
            <a:r>
              <a:rPr lang="sv-SE" sz="2800" b="1" dirty="0" err="1" smtClean="0"/>
              <a:t>if</a:t>
            </a:r>
            <a:r>
              <a:rPr lang="sv-SE" sz="2800" b="1" dirty="0" smtClean="0"/>
              <a:t> </a:t>
            </a:r>
            <a:r>
              <a:rPr lang="sv-SE" sz="2800" b="1" dirty="0" err="1" smtClean="0"/>
              <a:t>we</a:t>
            </a:r>
            <a:r>
              <a:rPr lang="sv-SE" sz="2800" b="1" dirty="0" smtClean="0"/>
              <a:t> </a:t>
            </a:r>
            <a:r>
              <a:rPr lang="sv-SE" sz="2800" b="1" dirty="0" err="1" smtClean="0"/>
              <a:t>sequentally</a:t>
            </a:r>
            <a:r>
              <a:rPr lang="sv-SE" sz="2800" b="1" dirty="0" smtClean="0"/>
              <a:t> </a:t>
            </a:r>
          </a:p>
          <a:p>
            <a:r>
              <a:rPr lang="sv-SE" sz="2800" b="1" dirty="0" smtClean="0"/>
              <a:t>make species </a:t>
            </a:r>
            <a:r>
              <a:rPr lang="sv-SE" sz="2800" b="1" dirty="0" err="1" smtClean="0"/>
              <a:t>selective</a:t>
            </a:r>
            <a:r>
              <a:rPr lang="sv-SE" sz="2800" b="1" dirty="0" smtClean="0"/>
              <a:t> </a:t>
            </a:r>
            <a:r>
              <a:rPr lang="sv-SE" sz="2800" b="1" dirty="0" err="1" smtClean="0"/>
              <a:t>thinnings</a:t>
            </a:r>
            <a:r>
              <a:rPr lang="sv-SE" sz="2800" b="1" dirty="0" smtClean="0"/>
              <a:t>.</a:t>
            </a:r>
          </a:p>
          <a:p>
            <a:endParaRPr lang="sv-SE" sz="2800" b="1" dirty="0"/>
          </a:p>
          <a:p>
            <a:r>
              <a:rPr lang="sv-SE" sz="2800" b="1" dirty="0" smtClean="0">
                <a:solidFill>
                  <a:srgbClr val="0070C0"/>
                </a:solidFill>
              </a:rPr>
              <a:t>CONCLUSION:</a:t>
            </a:r>
          </a:p>
          <a:p>
            <a:r>
              <a:rPr lang="sv-SE" sz="2800" b="1" dirty="0" smtClean="0"/>
              <a:t> </a:t>
            </a:r>
          </a:p>
          <a:p>
            <a:r>
              <a:rPr lang="sv-SE" sz="2800" b="1" dirty="0" err="1" smtClean="0"/>
              <a:t>With</a:t>
            </a:r>
            <a:r>
              <a:rPr lang="sv-SE" sz="2800" b="1" dirty="0" smtClean="0"/>
              <a:t> </a:t>
            </a:r>
            <a:r>
              <a:rPr lang="sv-SE" sz="2800" b="1" dirty="0" err="1" smtClean="0"/>
              <a:t>active</a:t>
            </a:r>
            <a:r>
              <a:rPr lang="sv-SE" sz="2800" b="1" dirty="0" smtClean="0"/>
              <a:t> </a:t>
            </a:r>
            <a:r>
              <a:rPr lang="sv-SE" sz="2800" b="1" dirty="0" err="1" smtClean="0"/>
              <a:t>forestry</a:t>
            </a:r>
            <a:r>
              <a:rPr lang="sv-SE" sz="2800" b="1" dirty="0" smtClean="0"/>
              <a:t>, </a:t>
            </a:r>
            <a:r>
              <a:rPr lang="sv-SE" sz="2800" b="1" dirty="0" err="1" smtClean="0"/>
              <a:t>with</a:t>
            </a:r>
            <a:r>
              <a:rPr lang="sv-SE" sz="2800" b="1" dirty="0" smtClean="0"/>
              <a:t> </a:t>
            </a:r>
            <a:r>
              <a:rPr lang="sv-SE" sz="2800" b="1" dirty="0" err="1" smtClean="0"/>
              <a:t>sequential</a:t>
            </a:r>
            <a:r>
              <a:rPr lang="sv-SE" sz="2800" b="1" dirty="0" smtClean="0"/>
              <a:t> </a:t>
            </a:r>
            <a:r>
              <a:rPr lang="sv-SE" sz="2800" b="1" dirty="0" err="1" smtClean="0"/>
              <a:t>thinnings</a:t>
            </a:r>
            <a:r>
              <a:rPr lang="sv-SE" sz="2800" b="1" dirty="0" smtClean="0"/>
              <a:t>, </a:t>
            </a:r>
            <a:r>
              <a:rPr lang="sv-SE" sz="2800" b="1" dirty="0" err="1" smtClean="0"/>
              <a:t>biodiversity</a:t>
            </a:r>
            <a:r>
              <a:rPr lang="sv-SE" sz="2800" b="1" dirty="0" smtClean="0"/>
              <a:t> </a:t>
            </a:r>
            <a:r>
              <a:rPr lang="sv-SE" sz="2800" b="1" dirty="0" err="1" smtClean="0"/>
              <a:t>may</a:t>
            </a:r>
            <a:r>
              <a:rPr lang="sv-SE" sz="2800" b="1" dirty="0" smtClean="0"/>
              <a:t> be </a:t>
            </a:r>
            <a:r>
              <a:rPr lang="sv-SE" sz="2800" b="1" dirty="0" err="1" smtClean="0"/>
              <a:t>higher</a:t>
            </a:r>
            <a:r>
              <a:rPr lang="sv-SE" sz="2800" b="1" dirty="0" smtClean="0"/>
              <a:t> </a:t>
            </a:r>
            <a:r>
              <a:rPr lang="sv-SE" sz="2800" b="1" dirty="0" err="1" smtClean="0"/>
              <a:t>than</a:t>
            </a:r>
            <a:r>
              <a:rPr lang="sv-SE" sz="2800" b="1" dirty="0" smtClean="0"/>
              <a:t> </a:t>
            </a:r>
            <a:r>
              <a:rPr lang="sv-SE" sz="2800" b="1" dirty="0" err="1" smtClean="0"/>
              <a:t>without</a:t>
            </a:r>
            <a:r>
              <a:rPr lang="sv-SE" sz="2800" b="1" dirty="0" smtClean="0"/>
              <a:t> harvesting.</a:t>
            </a:r>
            <a:endParaRPr lang="sv-SE" sz="2800" b="1" dirty="0"/>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16</a:t>
            </a:fld>
            <a:endParaRPr lang="sv-SE">
              <a:solidFill>
                <a:prstClr val="black">
                  <a:tint val="75000"/>
                </a:prstClr>
              </a:solidFill>
            </a:endParaRPr>
          </a:p>
        </p:txBody>
      </p:sp>
    </p:spTree>
    <p:extLst>
      <p:ext uri="{BB962C8B-B14F-4D97-AF65-F5344CB8AC3E}">
        <p14:creationId xmlns:p14="http://schemas.microsoft.com/office/powerpoint/2010/main" val="1455628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Rektangel 2"/>
          <p:cNvSpPr/>
          <p:nvPr/>
        </p:nvSpPr>
        <p:spPr>
          <a:xfrm>
            <a:off x="809895" y="282289"/>
            <a:ext cx="10572208" cy="7038402"/>
          </a:xfrm>
          <a:prstGeom prst="rect">
            <a:avLst/>
          </a:prstGeom>
        </p:spPr>
        <p:txBody>
          <a:bodyPr wrap="square">
            <a:spAutoFit/>
          </a:bodyPr>
          <a:lstStyle/>
          <a:p>
            <a:pPr lvl="0">
              <a:lnSpc>
                <a:spcPct val="107000"/>
              </a:lnSpc>
              <a:spcAft>
                <a:spcPts val="800"/>
              </a:spcAft>
            </a:pP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If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we</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have</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several</a:t>
            </a:r>
            <a:r>
              <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tree</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species in the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forest</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stand</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we</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may</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sequentially</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adapt</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the species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selective</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harvest</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decisions</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to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unpredictable</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changes</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in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prices</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environmental</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changes</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species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specific</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damages</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etc. </a:t>
            </a:r>
          </a:p>
          <a:p>
            <a:pPr lvl="0">
              <a:lnSpc>
                <a:spcPct val="107000"/>
              </a:lnSpc>
              <a:spcAft>
                <a:spcPts val="800"/>
              </a:spcAft>
            </a:pP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As a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result</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the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expected</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economic</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result</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is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improved</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in relation to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if</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we</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only</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have</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one</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tree</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species in the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forest</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spcAft>
                <a:spcPts val="800"/>
              </a:spcAft>
            </a:pPr>
            <a:r>
              <a:rPr lang="sv-SE" sz="28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We</a:t>
            </a:r>
            <a:r>
              <a:rPr lang="sv-SE"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can</a:t>
            </a:r>
            <a:r>
              <a:rPr lang="sv-SE"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also</a:t>
            </a:r>
            <a:r>
              <a:rPr lang="sv-SE"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avoid</a:t>
            </a:r>
            <a:r>
              <a:rPr lang="sv-SE"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natural</a:t>
            </a:r>
            <a:r>
              <a:rPr lang="sv-SE"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disasters</a:t>
            </a:r>
            <a:r>
              <a:rPr lang="sv-SE"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where</a:t>
            </a:r>
            <a:r>
              <a:rPr lang="sv-SE"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all </a:t>
            </a:r>
            <a:r>
              <a:rPr lang="sv-SE" sz="28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trees</a:t>
            </a:r>
            <a:r>
              <a:rPr lang="sv-SE"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die</a:t>
            </a:r>
            <a:r>
              <a:rPr lang="sv-SE"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800"/>
              </a:spcAft>
            </a:pPr>
            <a:endParaRPr lang="sv-SE" sz="1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sz="1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7] </a:t>
            </a:r>
            <a:r>
              <a:rPr lang="sv-SE" sz="16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multi species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stand</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prices</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adaptive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selective</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thinning</a:t>
            </a:r>
            <a:r>
              <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SYSTEMS ANALYSIS - MODELLING - SIMULATION, Vol. 9, 229-250, 1992 </a:t>
            </a:r>
            <a:br>
              <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a:t>
            </a:r>
            <a:r>
              <a:rPr lang="sv-SE" sz="16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www.Lohmander.com/PL_SAMS_9_1992.pdf</a:t>
            </a:r>
            <a:endParaRPr lang="sv-SE" sz="16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[8] </a:t>
            </a:r>
            <a:r>
              <a:rPr lang="sv-SE" sz="16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Economic</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two</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stage</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multi period species management in a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environment</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value</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selective</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thinning</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options and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growth</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parameters</a:t>
            </a:r>
            <a:r>
              <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SYSTEMS ANALYSIS - MODELLING -SIMULATION, Vol. 11, 287-302, 1993 </a:t>
            </a:r>
            <a:br>
              <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a:t>
            </a:r>
            <a:r>
              <a:rPr lang="sv-SE" sz="16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www.Lohmander.com/PL_SAMS_11_1993.pdf</a:t>
            </a:r>
            <a:endParaRPr lang="sv-SE" sz="16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Platshållare för bildnummer 1"/>
          <p:cNvSpPr>
            <a:spLocks noGrp="1"/>
          </p:cNvSpPr>
          <p:nvPr>
            <p:ph type="sldNum" sz="quarter" idx="12"/>
          </p:nvPr>
        </p:nvSpPr>
        <p:spPr/>
        <p:txBody>
          <a:bodyPr/>
          <a:lstStyle/>
          <a:p>
            <a:fld id="{78F35D4C-469F-40D3-8499-3E4E06BA0BA7}" type="slidenum">
              <a:rPr lang="sv-SE" smtClean="0">
                <a:solidFill>
                  <a:prstClr val="black">
                    <a:tint val="75000"/>
                  </a:prstClr>
                </a:solidFill>
              </a:rPr>
              <a:pPr/>
              <a:t>17</a:t>
            </a:fld>
            <a:endParaRPr lang="sv-SE">
              <a:solidFill>
                <a:prstClr val="black">
                  <a:tint val="75000"/>
                </a:prstClr>
              </a:solidFill>
            </a:endParaRPr>
          </a:p>
        </p:txBody>
      </p:sp>
    </p:spTree>
    <p:extLst>
      <p:ext uri="{BB962C8B-B14F-4D97-AF65-F5344CB8AC3E}">
        <p14:creationId xmlns:p14="http://schemas.microsoft.com/office/powerpoint/2010/main" val="1904464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27610" y="870856"/>
            <a:ext cx="9980023" cy="4754378"/>
          </a:xfrm>
          <a:prstGeom prst="rect">
            <a:avLst/>
          </a:prstGeom>
        </p:spPr>
        <p:txBody>
          <a:bodyPr wrap="square">
            <a:spAutoFit/>
          </a:bodyPr>
          <a:lstStyle/>
          <a:p>
            <a:pPr lvl="0">
              <a:lnSpc>
                <a:spcPct val="107000"/>
              </a:lnSpc>
              <a:spcAft>
                <a:spcPts val="800"/>
              </a:spcAft>
            </a:pP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[9]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Optimal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sequential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forestry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decisions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under risk</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ANNALS OF OPERATIONS RESEARCH, Vol. 95,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pp</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217-228, 2000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http://www.Lohmander.com/PL_AOR_95_2000.pdf</a:t>
            </a:r>
            <a:endPar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[10]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Adaptive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Optimization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Forest Management in a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World</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Weintraub</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 et al (Editors),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Handbook</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Operations Research in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Natural</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Resources, Springer, Springer Science, International Series in Operations Research and Management Science, New York, USA,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pp</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525-544, 2007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http://www.amazon.ca/gp/reader/0387718141/ref=sib_dp_pt/701-0734992-1741115#reader-link</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www.Lohmander.com/PL_Handbook2007.pdf</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[15]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Lu</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F.,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Optimal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Decisions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 Mixed Forests under Risk</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Scientia</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Silvae</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Sinicae</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Vol. 45, No. 11, Nov. 2009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http://www.Lohmander.com/Lu_Lohmander_2009.pdf</a:t>
            </a: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18</a:t>
            </a:fld>
            <a:endParaRPr lang="sv-SE">
              <a:solidFill>
                <a:prstClr val="black">
                  <a:tint val="75000"/>
                </a:prstClr>
              </a:solidFill>
            </a:endParaRPr>
          </a:p>
        </p:txBody>
      </p:sp>
    </p:spTree>
    <p:extLst>
      <p:ext uri="{BB962C8B-B14F-4D97-AF65-F5344CB8AC3E}">
        <p14:creationId xmlns:p14="http://schemas.microsoft.com/office/powerpoint/2010/main" val="2650263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914399" y="853440"/>
            <a:ext cx="9962606" cy="6001643"/>
          </a:xfrm>
          <a:prstGeom prst="rect">
            <a:avLst/>
          </a:prstGeom>
        </p:spPr>
        <p:txBody>
          <a:bodyPr wrap="square">
            <a:spAutoFit/>
          </a:bodyPr>
          <a:lstStyle/>
          <a:p>
            <a:r>
              <a:rPr lang="sv-SE"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New </a:t>
            </a:r>
            <a:r>
              <a:rPr lang="sv-SE" sz="24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growth</a:t>
            </a:r>
            <a:r>
              <a:rPr lang="sv-SE"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functions</a:t>
            </a:r>
            <a:r>
              <a:rPr lang="sv-SE"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for </a:t>
            </a:r>
            <a:r>
              <a:rPr lang="sv-SE" sz="24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individual</a:t>
            </a:r>
            <a:r>
              <a:rPr lang="sv-SE"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trees</a:t>
            </a:r>
            <a:r>
              <a:rPr lang="sv-SE"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of</a:t>
            </a:r>
            <a:r>
              <a:rPr lang="sv-SE"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different species in the </a:t>
            </a:r>
            <a:r>
              <a:rPr lang="sv-SE" sz="24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Iranian</a:t>
            </a:r>
            <a:r>
              <a:rPr lang="sv-SE"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Caspian</a:t>
            </a:r>
            <a:r>
              <a:rPr lang="sv-SE"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forests</a:t>
            </a:r>
            <a:r>
              <a:rPr lang="sv-SE"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exist</a:t>
            </a:r>
            <a:r>
              <a:rPr lang="sv-SE"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endParaRPr lang="sv-SE"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With</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these</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functions</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it is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possible</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to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develop</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optimal adaptive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forest</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management decision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models</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of</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relevance</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to multi species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forestry</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in Iran.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Such</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forest</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management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can</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be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designed</a:t>
            </a:r>
            <a:r>
              <a:rPr lang="sv-SE"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to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constantly</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keep</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some</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number</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of</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species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growing</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high</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biodiversity</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and to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avoid</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clearcuts</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p>
          <a:p>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24]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Hatami</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Moayeri</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M.H.,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Mohammadi</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Limaei</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 basal area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increment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model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individual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trees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mixed species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continuous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cover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stands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Iranian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Caspian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National Conference on the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Caspian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Forests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Iran,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Past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Current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Future</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University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Guilan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Rasht, Iran, April 26-27, 2017</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http://www.Lohmander.com/PPT_GUILAN_JOINT_2017.ppt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http://www.Lohmander.com/PPT_GUILAN_JOINT_2017.pdf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http://www.Lohmander.com/Paper_Guilan_joint_170321.pdf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http://www.Lohmander.com/Paper_Guilan_joint_170321.docx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http://conf.isc.gov.ir/forestnorth</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19</a:t>
            </a:fld>
            <a:endParaRPr lang="sv-SE">
              <a:solidFill>
                <a:prstClr val="black">
                  <a:tint val="75000"/>
                </a:prstClr>
              </a:solidFill>
            </a:endParaRPr>
          </a:p>
        </p:txBody>
      </p:sp>
    </p:spTree>
    <p:extLst>
      <p:ext uri="{BB962C8B-B14F-4D97-AF65-F5344CB8AC3E}">
        <p14:creationId xmlns:p14="http://schemas.microsoft.com/office/powerpoint/2010/main" val="1570964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87679" y="365125"/>
            <a:ext cx="11077303" cy="1325563"/>
          </a:xfrm>
        </p:spPr>
        <p:txBody>
          <a:bodyPr>
            <a:normAutofit fontScale="90000"/>
          </a:bodyPr>
          <a:lstStyle/>
          <a:p>
            <a:r>
              <a:rPr lang="sv-SE" sz="2400" b="1" dirty="0" err="1">
                <a:solidFill>
                  <a:srgbClr val="00B050"/>
                </a:solidFill>
                <a:latin typeface="Arial Black" panose="020B0A04020102020204" pitchFamily="34" charset="0"/>
              </a:rPr>
              <a:t>Should</a:t>
            </a:r>
            <a:r>
              <a:rPr lang="sv-SE" sz="2400" b="1" dirty="0">
                <a:solidFill>
                  <a:srgbClr val="00B050"/>
                </a:solidFill>
                <a:latin typeface="Arial Black" panose="020B0A04020102020204" pitchFamily="34" charset="0"/>
              </a:rPr>
              <a:t> a </a:t>
            </a:r>
            <a:r>
              <a:rPr lang="sv-SE" sz="2400" b="1" dirty="0" err="1">
                <a:solidFill>
                  <a:srgbClr val="00B050"/>
                </a:solidFill>
                <a:latin typeface="Arial Black" panose="020B0A04020102020204" pitchFamily="34" charset="0"/>
              </a:rPr>
              <a:t>forest</a:t>
            </a:r>
            <a:r>
              <a:rPr lang="sv-SE" sz="2400" b="1" dirty="0">
                <a:solidFill>
                  <a:srgbClr val="00B050"/>
                </a:solidFill>
                <a:latin typeface="Arial Black" panose="020B0A04020102020204" pitchFamily="34" charset="0"/>
              </a:rPr>
              <a:t> be </a:t>
            </a:r>
            <a:r>
              <a:rPr lang="sv-SE" sz="2400" b="1" dirty="0" err="1">
                <a:solidFill>
                  <a:srgbClr val="00B050"/>
                </a:solidFill>
                <a:latin typeface="Arial Black" panose="020B0A04020102020204" pitchFamily="34" charset="0"/>
              </a:rPr>
              <a:t>optimally</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managed</a:t>
            </a:r>
            <a:r>
              <a:rPr lang="sv-SE" sz="2400" b="1" dirty="0">
                <a:solidFill>
                  <a:srgbClr val="00B050"/>
                </a:solidFill>
                <a:latin typeface="Arial Black" panose="020B0A04020102020204" pitchFamily="34" charset="0"/>
              </a:rPr>
              <a:t> or </a:t>
            </a:r>
            <a:r>
              <a:rPr lang="sv-SE" sz="2400" b="1" dirty="0" err="1">
                <a:solidFill>
                  <a:srgbClr val="00B050"/>
                </a:solidFill>
                <a:latin typeface="Arial Black" panose="020B0A04020102020204" pitchFamily="34" charset="0"/>
              </a:rPr>
              <a:t>develop</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without</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control</a:t>
            </a:r>
            <a:r>
              <a:rPr lang="sv-SE" sz="2400" b="1" dirty="0">
                <a:solidFill>
                  <a:srgbClr val="00B050"/>
                </a:solidFill>
                <a:latin typeface="Arial Black" panose="020B0A04020102020204" pitchFamily="34" charset="0"/>
              </a:rPr>
              <a:t>? </a:t>
            </a:r>
            <a:br>
              <a:rPr lang="sv-SE" sz="2400" b="1" dirty="0">
                <a:solidFill>
                  <a:srgbClr val="00B050"/>
                </a:solidFill>
                <a:latin typeface="Arial Black" panose="020B0A04020102020204" pitchFamily="34" charset="0"/>
              </a:rPr>
            </a:br>
            <a:r>
              <a:rPr lang="sv-SE" sz="1800" b="1" i="1" dirty="0">
                <a:solidFill>
                  <a:srgbClr val="00B050"/>
                </a:solidFill>
                <a:latin typeface="Arial Black" panose="020B0A04020102020204" pitchFamily="34" charset="0"/>
              </a:rPr>
              <a:t>- </a:t>
            </a:r>
            <a:r>
              <a:rPr lang="sv-SE" sz="1800" b="1" i="1" dirty="0" err="1">
                <a:solidFill>
                  <a:srgbClr val="00B050"/>
                </a:solidFill>
                <a:latin typeface="Arial Black" panose="020B0A04020102020204" pitchFamily="34" charset="0"/>
              </a:rPr>
              <a:t>Dynamic</a:t>
            </a:r>
            <a:r>
              <a:rPr lang="sv-SE" sz="1800" b="1" i="1" dirty="0">
                <a:solidFill>
                  <a:srgbClr val="00B050"/>
                </a:solidFill>
                <a:latin typeface="Arial Black" panose="020B0A04020102020204" pitchFamily="34" charset="0"/>
              </a:rPr>
              <a:t> </a:t>
            </a:r>
            <a:r>
              <a:rPr lang="sv-SE" sz="1800" b="1" i="1" dirty="0" err="1">
                <a:solidFill>
                  <a:srgbClr val="00B050"/>
                </a:solidFill>
                <a:latin typeface="Arial Black" panose="020B0A04020102020204" pitchFamily="34" charset="0"/>
              </a:rPr>
              <a:t>consequences</a:t>
            </a:r>
            <a:r>
              <a:rPr lang="sv-SE" sz="1800" b="1" i="1" dirty="0">
                <a:solidFill>
                  <a:srgbClr val="00B050"/>
                </a:solidFill>
                <a:latin typeface="Arial Black" panose="020B0A04020102020204" pitchFamily="34" charset="0"/>
              </a:rPr>
              <a:t> for </a:t>
            </a:r>
            <a:r>
              <a:rPr lang="sv-SE" sz="1800" b="1" i="1" dirty="0" err="1">
                <a:solidFill>
                  <a:srgbClr val="00B050"/>
                </a:solidFill>
                <a:latin typeface="Arial Black" panose="020B0A04020102020204" pitchFamily="34" charset="0"/>
              </a:rPr>
              <a:t>biodiversity</a:t>
            </a:r>
            <a:r>
              <a:rPr lang="sv-SE" sz="1800" b="1" i="1" dirty="0">
                <a:solidFill>
                  <a:srgbClr val="00B050"/>
                </a:solidFill>
                <a:latin typeface="Arial Black" panose="020B0A04020102020204" pitchFamily="34" charset="0"/>
              </a:rPr>
              <a:t>, global </a:t>
            </a:r>
            <a:r>
              <a:rPr lang="sv-SE" sz="1800" b="1" i="1" dirty="0" err="1">
                <a:solidFill>
                  <a:srgbClr val="00B050"/>
                </a:solidFill>
                <a:latin typeface="Arial Black" panose="020B0A04020102020204" pitchFamily="34" charset="0"/>
              </a:rPr>
              <a:t>warming</a:t>
            </a:r>
            <a:r>
              <a:rPr lang="sv-SE" sz="1800" b="1" i="1" dirty="0">
                <a:solidFill>
                  <a:srgbClr val="00B050"/>
                </a:solidFill>
                <a:latin typeface="Arial Black" panose="020B0A04020102020204" pitchFamily="34" charset="0"/>
              </a:rPr>
              <a:t> and </a:t>
            </a:r>
            <a:r>
              <a:rPr lang="sv-SE" sz="1800" b="1" i="1" dirty="0" err="1">
                <a:solidFill>
                  <a:srgbClr val="00B050"/>
                </a:solidFill>
                <a:latin typeface="Arial Black" panose="020B0A04020102020204" pitchFamily="34" charset="0"/>
              </a:rPr>
              <a:t>economics</a:t>
            </a:r>
            <a:r>
              <a:rPr lang="sv-SE" sz="1800" b="1" i="1" dirty="0">
                <a:solidFill>
                  <a:srgbClr val="00B050"/>
                </a:solidFill>
                <a:latin typeface="Arial Black" panose="020B0A04020102020204" pitchFamily="34" charset="0"/>
              </a:rPr>
              <a:t>.</a:t>
            </a:r>
            <a:br>
              <a:rPr lang="sv-SE" sz="1800" b="1" i="1" dirty="0">
                <a:solidFill>
                  <a:srgbClr val="00B050"/>
                </a:solidFill>
                <a:latin typeface="Arial Black" panose="020B0A04020102020204" pitchFamily="34" charset="0"/>
              </a:rPr>
            </a:br>
            <a:r>
              <a:rPr lang="en-US" sz="1800" b="1" dirty="0" smtClean="0"/>
              <a:t>Workshop </a:t>
            </a:r>
            <a:r>
              <a:rPr lang="en-US" sz="1800" b="1" dirty="0"/>
              <a:t>at: </a:t>
            </a:r>
            <a:r>
              <a:rPr lang="en-US" sz="1800" b="1" dirty="0" err="1"/>
              <a:t>Gorgan</a:t>
            </a:r>
            <a:r>
              <a:rPr lang="en-US" sz="1800" b="1" dirty="0"/>
              <a:t> University of Agricultural Sciences and Natural Resources (GUASNR), November 2017 </a:t>
            </a:r>
            <a:br>
              <a:rPr lang="en-US" sz="1800" b="1" dirty="0"/>
            </a:br>
            <a:r>
              <a:rPr lang="en-US" sz="1800" b="1" dirty="0" smtClean="0"/>
              <a:t>Panel </a:t>
            </a:r>
            <a:r>
              <a:rPr lang="en-US" sz="1800" b="1" dirty="0"/>
              <a:t>presentation Version </a:t>
            </a:r>
            <a:r>
              <a:rPr lang="en-US" sz="1800" b="1" dirty="0" smtClean="0"/>
              <a:t>17-11-06</a:t>
            </a:r>
            <a:r>
              <a:rPr lang="en-US" sz="1800" b="1" dirty="0"/>
              <a:t/>
            </a:r>
            <a:br>
              <a:rPr lang="en-US" sz="1800" b="1" dirty="0"/>
            </a:br>
            <a:r>
              <a:rPr lang="en-US" sz="1800" b="1" dirty="0">
                <a:solidFill>
                  <a:srgbClr val="00B050"/>
                </a:solidFill>
                <a:latin typeface="Arial Black" panose="020B0A04020102020204" pitchFamily="34" charset="0"/>
              </a:rPr>
              <a:t>Peter </a:t>
            </a:r>
            <a:r>
              <a:rPr lang="en-US" sz="1800" b="1" dirty="0" err="1" smtClean="0">
                <a:solidFill>
                  <a:srgbClr val="00B050"/>
                </a:solidFill>
                <a:latin typeface="Arial Black" panose="020B0A04020102020204" pitchFamily="34" charset="0"/>
              </a:rPr>
              <a:t>Lohmander</a:t>
            </a:r>
            <a:r>
              <a:rPr lang="en-US" sz="1800" b="1" dirty="0" smtClean="0"/>
              <a:t/>
            </a:r>
            <a:br>
              <a:rPr lang="en-US" sz="1800" b="1" dirty="0" smtClean="0"/>
            </a:br>
            <a:r>
              <a:rPr lang="en-US" sz="1800" b="1" dirty="0" smtClean="0"/>
              <a:t/>
            </a:r>
            <a:br>
              <a:rPr lang="en-US" sz="1800" b="1" dirty="0" smtClean="0"/>
            </a:br>
            <a:r>
              <a:rPr lang="sv-SE" sz="2700" b="1" u="sng" dirty="0" smtClean="0">
                <a:latin typeface="Arial Black" panose="020B0A04020102020204" pitchFamily="34" charset="0"/>
              </a:rPr>
              <a:t>Abstract part 1</a:t>
            </a:r>
            <a:endParaRPr lang="sv-SE" sz="2700" b="1" u="sng" dirty="0">
              <a:latin typeface="Arial Black" panose="020B0A04020102020204" pitchFamily="34" charset="0"/>
            </a:endParaRPr>
          </a:p>
        </p:txBody>
      </p:sp>
      <p:sp>
        <p:nvSpPr>
          <p:cNvPr id="5" name="Platshållare för innehåll 4"/>
          <p:cNvSpPr>
            <a:spLocks noGrp="1"/>
          </p:cNvSpPr>
          <p:nvPr>
            <p:ph idx="1"/>
          </p:nvPr>
        </p:nvSpPr>
        <p:spPr>
          <a:xfrm>
            <a:off x="487678" y="2005012"/>
            <a:ext cx="10866121" cy="4351338"/>
          </a:xfrm>
        </p:spPr>
        <p:txBody>
          <a:bodyPr>
            <a:normAutofit fontScale="92500"/>
          </a:bodyPr>
          <a:lstStyle/>
          <a:p>
            <a:r>
              <a:rPr lang="en-US" b="1" dirty="0"/>
              <a:t>With active forestry, with sequential </a:t>
            </a:r>
            <a:r>
              <a:rPr lang="en-US" b="1" dirty="0" err="1"/>
              <a:t>thinnings</a:t>
            </a:r>
            <a:r>
              <a:rPr lang="en-US" b="1" dirty="0"/>
              <a:t>, biodiversity may be higher than without harvesting. </a:t>
            </a:r>
            <a:r>
              <a:rPr lang="en-US" dirty="0" smtClean="0"/>
              <a:t>In </a:t>
            </a:r>
            <a:r>
              <a:rPr lang="en-US" dirty="0"/>
              <a:t>three of the four cases </a:t>
            </a:r>
            <a:r>
              <a:rPr lang="en-US" dirty="0" smtClean="0"/>
              <a:t>studied in the analysis, without control, the </a:t>
            </a:r>
            <a:r>
              <a:rPr lang="en-US" dirty="0"/>
              <a:t>forests with </a:t>
            </a:r>
            <a:r>
              <a:rPr lang="en-US" dirty="0" smtClean="0"/>
              <a:t>two </a:t>
            </a:r>
            <a:r>
              <a:rPr lang="en-US" dirty="0"/>
              <a:t>competing tree species develop </a:t>
            </a:r>
            <a:r>
              <a:rPr lang="en-US" dirty="0" smtClean="0"/>
              <a:t>into forests </a:t>
            </a:r>
            <a:r>
              <a:rPr lang="en-US" dirty="0"/>
              <a:t>with only one tree species</a:t>
            </a:r>
            <a:r>
              <a:rPr lang="en-US" dirty="0" smtClean="0"/>
              <a:t>. In </a:t>
            </a:r>
            <a:r>
              <a:rPr lang="en-US" dirty="0"/>
              <a:t>case we are interested to keep several tree </a:t>
            </a:r>
            <a:r>
              <a:rPr lang="en-US" dirty="0" smtClean="0"/>
              <a:t>species in </a:t>
            </a:r>
            <a:r>
              <a:rPr lang="en-US" dirty="0"/>
              <a:t>the forest, this can be obtained if we </a:t>
            </a:r>
            <a:r>
              <a:rPr lang="en-US" dirty="0" smtClean="0"/>
              <a:t>control the forest and </a:t>
            </a:r>
            <a:r>
              <a:rPr lang="en-US" dirty="0" err="1" smtClean="0"/>
              <a:t>sequentally</a:t>
            </a:r>
            <a:r>
              <a:rPr lang="en-US" dirty="0" smtClean="0"/>
              <a:t> make </a:t>
            </a:r>
            <a:r>
              <a:rPr lang="en-US" dirty="0"/>
              <a:t>species selective </a:t>
            </a:r>
            <a:r>
              <a:rPr lang="en-US" dirty="0" err="1"/>
              <a:t>thinnings</a:t>
            </a:r>
            <a:r>
              <a:rPr lang="en-US" dirty="0" smtClean="0"/>
              <a:t>. If </a:t>
            </a:r>
            <a:r>
              <a:rPr lang="en-US" dirty="0"/>
              <a:t>we </a:t>
            </a:r>
            <a:r>
              <a:rPr lang="en-US" dirty="0" smtClean="0"/>
              <a:t>control the forest and have </a:t>
            </a:r>
            <a:r>
              <a:rPr lang="en-US" dirty="0"/>
              <a:t>several tree species in the forest stand, we may sequentially adapt the species selective harvest decisions to unpredictable changes in prices, environmental changes, species specific damages etc. </a:t>
            </a:r>
            <a:r>
              <a:rPr lang="en-US" b="1" dirty="0" smtClean="0"/>
              <a:t>With optimal control, the </a:t>
            </a:r>
            <a:r>
              <a:rPr lang="en-US" b="1" dirty="0"/>
              <a:t>expected economic result is improved in relation to if we only have one tree species in the forest. </a:t>
            </a:r>
            <a:r>
              <a:rPr lang="en-US" b="1" dirty="0" smtClean="0"/>
              <a:t>We </a:t>
            </a:r>
            <a:r>
              <a:rPr lang="en-US" b="1" dirty="0"/>
              <a:t>can also avoid natural disasters where all trees die.</a:t>
            </a:r>
          </a:p>
          <a:p>
            <a:endParaRPr lang="en-US" dirty="0"/>
          </a:p>
          <a:p>
            <a:endParaRPr lang="sv-SE" dirty="0"/>
          </a:p>
        </p:txBody>
      </p:sp>
      <p:sp>
        <p:nvSpPr>
          <p:cNvPr id="2" name="Platshållare för bildnummer 1"/>
          <p:cNvSpPr>
            <a:spLocks noGrp="1"/>
          </p:cNvSpPr>
          <p:nvPr>
            <p:ph type="sldNum" sz="quarter" idx="12"/>
          </p:nvPr>
        </p:nvSpPr>
        <p:spPr/>
        <p:txBody>
          <a:bodyPr/>
          <a:lstStyle/>
          <a:p>
            <a:fld id="{85111A96-47C8-494A-B243-62058D04ED01}" type="slidenum">
              <a:rPr lang="sv-SE" smtClean="0"/>
              <a:t>2</a:t>
            </a:fld>
            <a:endParaRPr lang="sv-SE"/>
          </a:p>
        </p:txBody>
      </p:sp>
    </p:spTree>
    <p:extLst>
      <p:ext uri="{BB962C8B-B14F-4D97-AF65-F5344CB8AC3E}">
        <p14:creationId xmlns:p14="http://schemas.microsoft.com/office/powerpoint/2010/main" val="3003076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96983" y="781989"/>
            <a:ext cx="9962605" cy="3508653"/>
          </a:xfrm>
          <a:prstGeom prst="rect">
            <a:avLst/>
          </a:prstGeom>
        </p:spPr>
        <p:txBody>
          <a:bodyPr wrap="square">
            <a:spAutoFit/>
          </a:bodyPr>
          <a:lstStyle/>
          <a:p>
            <a:pPr lvl="0"/>
            <a:r>
              <a:rPr lang="sv-SE" sz="2400" b="1"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The new </a:t>
            </a:r>
            <a:r>
              <a:rPr lang="sv-SE" sz="2400" b="1" i="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growth</a:t>
            </a:r>
            <a:r>
              <a:rPr lang="sv-SE" sz="2400" b="1"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400" b="1" i="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functions</a:t>
            </a:r>
            <a:r>
              <a:rPr lang="sv-SE" sz="2400" b="1"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400" b="1" i="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are</a:t>
            </a:r>
            <a:r>
              <a:rPr lang="sv-SE" sz="2400" b="1"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400" b="1" i="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based</a:t>
            </a:r>
            <a:r>
              <a:rPr lang="sv-SE" sz="2400" b="1"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on the new </a:t>
            </a:r>
            <a:r>
              <a:rPr lang="sv-SE" sz="2400" b="1" i="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principles</a:t>
            </a:r>
            <a:r>
              <a:rPr lang="sv-SE" sz="2400" b="1"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400" b="1" i="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developed</a:t>
            </a:r>
            <a:r>
              <a:rPr lang="sv-SE" sz="2400" b="1"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400" b="1" i="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here</a:t>
            </a:r>
            <a:r>
              <a:rPr lang="sv-SE" sz="2400" b="1"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a:p>
            <a:pPr lvl="0"/>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23]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 general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dynamic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function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 the basal area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individual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trees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derived</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from a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production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theoretically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motivated</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autonomous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differential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equation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National Conference on the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Caspian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Forests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Iran,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Past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Current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Future</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University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Guilan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Rasht, Iran, April 26-27, 2017</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http://www.Lohmander.com/PPT_GUILAN_PL_DIFF_2017.pptx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http://www.Lohmander.com/PPT_GUILAN_PL_DIFF_2017.pdf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http://www.Lohmander.com/Paper_Guilan_Dynamic_170215.pdf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http://www.Lohmander.com/Paper_Guilan_Dynamic_170215.docx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http://conf.isc.gov.ir/forestnorth</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endParaRPr lang="sv-SE" dirty="0">
              <a:solidFill>
                <a:prstClr val="black"/>
              </a:solidFill>
            </a:endParaRPr>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20</a:t>
            </a:fld>
            <a:endParaRPr lang="sv-SE">
              <a:solidFill>
                <a:prstClr val="black">
                  <a:tint val="75000"/>
                </a:prstClr>
              </a:solidFill>
            </a:endParaRPr>
          </a:p>
        </p:txBody>
      </p:sp>
    </p:spTree>
    <p:extLst>
      <p:ext uri="{BB962C8B-B14F-4D97-AF65-F5344CB8AC3E}">
        <p14:creationId xmlns:p14="http://schemas.microsoft.com/office/powerpoint/2010/main" val="1666437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87978" y="385079"/>
            <a:ext cx="10249988" cy="6079613"/>
          </a:xfrm>
          <a:prstGeom prst="rect">
            <a:avLst/>
          </a:prstGeom>
        </p:spPr>
        <p:txBody>
          <a:bodyPr wrap="square">
            <a:spAutoFit/>
          </a:bodyPr>
          <a:lstStyle/>
          <a:p>
            <a:pPr lvl="0">
              <a:lnSpc>
                <a:spcPct val="107000"/>
              </a:lnSpc>
              <a:spcAft>
                <a:spcPts val="800"/>
              </a:spcAft>
            </a:pPr>
            <a:r>
              <a:rPr lang="sv-SE"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 new approach to </a:t>
            </a:r>
            <a:r>
              <a:rPr lang="sv-SE" sz="32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optimization</a:t>
            </a:r>
            <a:r>
              <a:rPr lang="sv-SE"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32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of</a:t>
            </a:r>
            <a:r>
              <a:rPr lang="sv-SE"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adaptive </a:t>
            </a:r>
            <a:r>
              <a:rPr lang="sv-SE" sz="32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harvest</a:t>
            </a:r>
            <a:r>
              <a:rPr lang="sv-SE"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32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control</a:t>
            </a:r>
            <a:r>
              <a:rPr lang="sv-SE"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32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functions</a:t>
            </a:r>
            <a:r>
              <a:rPr lang="sv-SE"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has </a:t>
            </a:r>
            <a:r>
              <a:rPr lang="sv-SE" sz="32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recently</a:t>
            </a:r>
            <a:r>
              <a:rPr lang="sv-SE"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32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been</a:t>
            </a:r>
            <a:r>
              <a:rPr lang="sv-SE"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32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described</a:t>
            </a:r>
            <a:r>
              <a:rPr lang="sv-SE"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800"/>
              </a:spcAft>
            </a:pP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22]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Optimal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control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spatially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distributed</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interdependent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production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units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International Conference on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Mathematics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Decision Science, International Center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Optimization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Decision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Making</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&amp; Guangzhou University, Guangzhou, China, September 12-15, 2016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http://www.Lohmander.com/PL_BEST_PAPER_AWARD_MATH_2016.jpg</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http://www.Lohmander.com/PL_ICODM_2016_CCF.pptx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http://www.Lohmander.com/PL_ICODM_2016_CCF.pdf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http://www.Lohmander.com/PL_ICODM_2016_CCF_PAPER.pdf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http://www.Lohmander.com/PL_ICODM_2016_CCF_PAPER.docx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http://icodm2020.com/en/</a:t>
            </a: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29]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Optimal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Dynamic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Control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Spatially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Distributed</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Interdependent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Production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Units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Cao BY. (ed)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Fuzzy</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Information and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Engineering</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Decision. IWDS 2016.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Advances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Intelligent Systems and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Computing</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vol</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646. Springer, Cham, 2018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Print ISBN 978-3-319-66513-9, Online ISBN 978-3-319-66514-6,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eBook</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Package</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Engineering</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LOSDCSDI,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https://doi.org/10.1007/978-3-319-66514-6_13</a:t>
            </a:r>
            <a:endParaRPr lang="sv-SE" dirty="0"/>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21</a:t>
            </a:fld>
            <a:endParaRPr lang="sv-SE">
              <a:solidFill>
                <a:prstClr val="black">
                  <a:tint val="75000"/>
                </a:prstClr>
              </a:solidFill>
            </a:endParaRPr>
          </a:p>
        </p:txBody>
      </p:sp>
    </p:spTree>
    <p:extLst>
      <p:ext uri="{BB962C8B-B14F-4D97-AF65-F5344CB8AC3E}">
        <p14:creationId xmlns:p14="http://schemas.microsoft.com/office/powerpoint/2010/main" val="3134830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27017" y="820884"/>
            <a:ext cx="10850880" cy="3590470"/>
          </a:xfrm>
          <a:prstGeom prst="rect">
            <a:avLst/>
          </a:prstGeom>
        </p:spPr>
        <p:txBody>
          <a:bodyPr wrap="square">
            <a:spAutoFit/>
          </a:bodyPr>
          <a:lstStyle/>
          <a:p>
            <a:pPr lvl="0">
              <a:lnSpc>
                <a:spcPct val="107000"/>
              </a:lnSpc>
              <a:spcAft>
                <a:spcPts val="800"/>
              </a:spcAft>
            </a:pP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This</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approach to adaptive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forest</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management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optimization</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(and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growth</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function</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modeling</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and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estimation</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has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also</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been</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used</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in Sweden:</a:t>
            </a:r>
            <a:r>
              <a:rPr lang="sv-SE"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spcAft>
                <a:spcPts val="800"/>
              </a:spcAft>
            </a:pPr>
            <a:endPar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27]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Olsson, J.O., Fagerberg, N., Bergh, J.,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Adamopoulos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High</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resolution adaptive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optimization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continuous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cover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spruce</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management in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southern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Sweden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SSAFR 2017, Symposium on Systems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Analysis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Forest Resources, Clearwater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Resort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Suquamish</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Washington,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near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Seattle), August 27-30, 2017</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http://www.Lohmander.com/SSAFR_2017_Lohmander_et_al.pptx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http://www.Lohmander.com/SSAFR_2017_Lohmander_et_al.pdf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http://www.Lohmander.com/SSAFR_2017_Lohmander_Soft.txt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SSAFR 2017</a:t>
            </a: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22</a:t>
            </a:fld>
            <a:endParaRPr lang="sv-SE">
              <a:solidFill>
                <a:prstClr val="black">
                  <a:tint val="75000"/>
                </a:prstClr>
              </a:solidFill>
            </a:endParaRPr>
          </a:p>
        </p:txBody>
      </p:sp>
    </p:spTree>
    <p:extLst>
      <p:ext uri="{BB962C8B-B14F-4D97-AF65-F5344CB8AC3E}">
        <p14:creationId xmlns:p14="http://schemas.microsoft.com/office/powerpoint/2010/main" val="2976510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1105353"/>
            <a:ext cx="10515600" cy="1925229"/>
          </a:xfrm>
        </p:spPr>
        <p:txBody>
          <a:bodyPr>
            <a:normAutofit fontScale="90000"/>
          </a:bodyPr>
          <a:lstStyle/>
          <a:p>
            <a:r>
              <a:rPr lang="sv-SE" b="1" dirty="0" smtClean="0">
                <a:latin typeface="Arial Black" panose="020B0A04020102020204" pitchFamily="34" charset="0"/>
              </a:rPr>
              <a:t>ON GLOBAL WARMING:</a:t>
            </a:r>
            <a:br>
              <a:rPr lang="sv-SE" b="1" dirty="0" smtClean="0">
                <a:latin typeface="Arial Black" panose="020B0A04020102020204" pitchFamily="34" charset="0"/>
              </a:rPr>
            </a:br>
            <a:r>
              <a:rPr lang="sv-SE" b="1" i="1" dirty="0" smtClean="0">
                <a:solidFill>
                  <a:srgbClr val="FF0000"/>
                </a:solidFill>
              </a:rPr>
              <a:t/>
            </a:r>
            <a:br>
              <a:rPr lang="sv-SE" b="1" i="1" dirty="0" smtClean="0">
                <a:solidFill>
                  <a:srgbClr val="FF0000"/>
                </a:solidFill>
              </a:rPr>
            </a:br>
            <a:r>
              <a:rPr lang="sv-SE" b="1" i="1" dirty="0" err="1" smtClean="0">
                <a:solidFill>
                  <a:srgbClr val="FF0000"/>
                </a:solidFill>
              </a:rPr>
              <a:t>How</a:t>
            </a:r>
            <a:r>
              <a:rPr lang="sv-SE" b="1" i="1" dirty="0" smtClean="0">
                <a:solidFill>
                  <a:srgbClr val="FF0000"/>
                </a:solidFill>
              </a:rPr>
              <a:t> </a:t>
            </a:r>
            <a:r>
              <a:rPr lang="sv-SE" b="1" i="1" dirty="0" err="1" smtClean="0">
                <a:solidFill>
                  <a:srgbClr val="FF0000"/>
                </a:solidFill>
              </a:rPr>
              <a:t>should</a:t>
            </a:r>
            <a:r>
              <a:rPr lang="sv-SE" b="1" i="1" dirty="0" smtClean="0">
                <a:solidFill>
                  <a:srgbClr val="FF0000"/>
                </a:solidFill>
              </a:rPr>
              <a:t> </a:t>
            </a:r>
            <a:r>
              <a:rPr lang="sv-SE" b="1" i="1" dirty="0" err="1" smtClean="0">
                <a:solidFill>
                  <a:srgbClr val="FF0000"/>
                </a:solidFill>
              </a:rPr>
              <a:t>we</a:t>
            </a:r>
            <a:r>
              <a:rPr lang="sv-SE" b="1" i="1" dirty="0" smtClean="0">
                <a:solidFill>
                  <a:srgbClr val="FF0000"/>
                </a:solidFill>
              </a:rPr>
              <a:t> </a:t>
            </a:r>
            <a:r>
              <a:rPr lang="sv-SE" b="1" i="1" dirty="0" err="1" smtClean="0">
                <a:solidFill>
                  <a:srgbClr val="FF0000"/>
                </a:solidFill>
              </a:rPr>
              <a:t>manage</a:t>
            </a:r>
            <a:r>
              <a:rPr lang="sv-SE" b="1" i="1" dirty="0" smtClean="0">
                <a:solidFill>
                  <a:srgbClr val="FF0000"/>
                </a:solidFill>
              </a:rPr>
              <a:t> the </a:t>
            </a:r>
            <a:r>
              <a:rPr lang="sv-SE" b="1" i="1" dirty="0" err="1" smtClean="0">
                <a:solidFill>
                  <a:srgbClr val="FF0000"/>
                </a:solidFill>
              </a:rPr>
              <a:t>forest</a:t>
            </a:r>
            <a:r>
              <a:rPr lang="sv-SE" b="1" i="1" dirty="0" smtClean="0">
                <a:solidFill>
                  <a:srgbClr val="FF0000"/>
                </a:solidFill>
              </a:rPr>
              <a:t> </a:t>
            </a:r>
            <a:r>
              <a:rPr lang="sv-SE" b="1" i="1" dirty="0" err="1" smtClean="0">
                <a:solidFill>
                  <a:srgbClr val="FF0000"/>
                </a:solidFill>
              </a:rPr>
              <a:t>if</a:t>
            </a:r>
            <a:r>
              <a:rPr lang="sv-SE" b="1" i="1" dirty="0" smtClean="0">
                <a:solidFill>
                  <a:srgbClr val="FF0000"/>
                </a:solidFill>
              </a:rPr>
              <a:t> </a:t>
            </a:r>
            <a:r>
              <a:rPr lang="sv-SE" b="1" i="1" dirty="0" err="1" smtClean="0">
                <a:solidFill>
                  <a:srgbClr val="FF0000"/>
                </a:solidFill>
              </a:rPr>
              <a:t>we</a:t>
            </a:r>
            <a:r>
              <a:rPr lang="sv-SE" b="1" i="1" dirty="0" smtClean="0">
                <a:solidFill>
                  <a:srgbClr val="FF0000"/>
                </a:solidFill>
              </a:rPr>
              <a:t> </a:t>
            </a:r>
            <a:r>
              <a:rPr lang="sv-SE" b="1" i="1" dirty="0" err="1" smtClean="0">
                <a:solidFill>
                  <a:srgbClr val="FF0000"/>
                </a:solidFill>
              </a:rPr>
              <a:t>are</a:t>
            </a:r>
            <a:r>
              <a:rPr lang="sv-SE" b="1" i="1" dirty="0" smtClean="0">
                <a:solidFill>
                  <a:srgbClr val="FF0000"/>
                </a:solidFill>
              </a:rPr>
              <a:t> </a:t>
            </a:r>
            <a:r>
              <a:rPr lang="sv-SE" b="1" i="1" dirty="0" err="1" smtClean="0">
                <a:solidFill>
                  <a:srgbClr val="FF0000"/>
                </a:solidFill>
              </a:rPr>
              <a:t>interested</a:t>
            </a:r>
            <a:r>
              <a:rPr lang="sv-SE" b="1" i="1" dirty="0" smtClean="0">
                <a:solidFill>
                  <a:srgbClr val="FF0000"/>
                </a:solidFill>
              </a:rPr>
              <a:t> to </a:t>
            </a:r>
            <a:r>
              <a:rPr lang="sv-SE" b="1" i="1" dirty="0" err="1" smtClean="0">
                <a:solidFill>
                  <a:srgbClr val="FF0000"/>
                </a:solidFill>
              </a:rPr>
              <a:t>avoid</a:t>
            </a:r>
            <a:r>
              <a:rPr lang="sv-SE" b="1" i="1" dirty="0" smtClean="0">
                <a:solidFill>
                  <a:srgbClr val="FF0000"/>
                </a:solidFill>
              </a:rPr>
              <a:t> global </a:t>
            </a:r>
            <a:r>
              <a:rPr lang="sv-SE" b="1" i="1" dirty="0" err="1" smtClean="0">
                <a:solidFill>
                  <a:srgbClr val="FF0000"/>
                </a:solidFill>
              </a:rPr>
              <a:t>warming</a:t>
            </a:r>
            <a:r>
              <a:rPr lang="sv-SE" b="1" i="1" dirty="0" smtClean="0">
                <a:solidFill>
                  <a:srgbClr val="FF0000"/>
                </a:solidFill>
              </a:rPr>
              <a:t>?</a:t>
            </a:r>
            <a:endParaRPr lang="sv-SE" b="1" i="1" dirty="0">
              <a:solidFill>
                <a:srgbClr val="FF0000"/>
              </a:solidFill>
            </a:endParaRPr>
          </a:p>
        </p:txBody>
      </p:sp>
      <p:sp>
        <p:nvSpPr>
          <p:cNvPr id="3" name="Platshållare för innehåll 2"/>
          <p:cNvSpPr>
            <a:spLocks noGrp="1"/>
          </p:cNvSpPr>
          <p:nvPr>
            <p:ph idx="1"/>
          </p:nvPr>
        </p:nvSpPr>
        <p:spPr>
          <a:xfrm>
            <a:off x="838200" y="2769325"/>
            <a:ext cx="10515600" cy="3407637"/>
          </a:xfrm>
        </p:spPr>
        <p:txBody>
          <a:bodyPr/>
          <a:lstStyle/>
          <a:p>
            <a:pPr marL="0" indent="0">
              <a:buNone/>
            </a:pPr>
            <a:endParaRPr lang="sv-SE" dirty="0" smtClean="0"/>
          </a:p>
          <a:p>
            <a:pPr marL="0" indent="0">
              <a:buNone/>
            </a:pPr>
            <a:endParaRPr lang="sv-SE" dirty="0"/>
          </a:p>
        </p:txBody>
      </p:sp>
      <p:sp>
        <p:nvSpPr>
          <p:cNvPr id="4" name="Platshållare för bildnummer 3"/>
          <p:cNvSpPr>
            <a:spLocks noGrp="1"/>
          </p:cNvSpPr>
          <p:nvPr>
            <p:ph type="sldNum" sz="quarter" idx="12"/>
          </p:nvPr>
        </p:nvSpPr>
        <p:spPr/>
        <p:txBody>
          <a:bodyPr/>
          <a:lstStyle/>
          <a:p>
            <a:fld id="{85111A96-47C8-494A-B243-62058D04ED01}" type="slidenum">
              <a:rPr lang="sv-SE" smtClean="0">
                <a:solidFill>
                  <a:prstClr val="black">
                    <a:tint val="75000"/>
                  </a:prstClr>
                </a:solidFill>
              </a:rPr>
              <a:pPr/>
              <a:t>23</a:t>
            </a:fld>
            <a:endParaRPr lang="sv-SE">
              <a:solidFill>
                <a:prstClr val="black">
                  <a:tint val="75000"/>
                </a:prstClr>
              </a:solidFill>
            </a:endParaRPr>
          </a:p>
        </p:txBody>
      </p:sp>
    </p:spTree>
    <p:extLst>
      <p:ext uri="{BB962C8B-B14F-4D97-AF65-F5344CB8AC3E}">
        <p14:creationId xmlns:p14="http://schemas.microsoft.com/office/powerpoint/2010/main" val="2707670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09897" y="573002"/>
            <a:ext cx="10302239" cy="5970865"/>
          </a:xfrm>
          <a:prstGeom prst="rect">
            <a:avLst/>
          </a:prstGeom>
        </p:spPr>
        <p:txBody>
          <a:bodyPr wrap="square">
            <a:spAutoFit/>
          </a:bodyPr>
          <a:lstStyle/>
          <a:p>
            <a:r>
              <a:rPr lang="en-US" sz="2800" b="1" dirty="0" smtClean="0"/>
              <a:t>How </a:t>
            </a:r>
            <a:r>
              <a:rPr lang="en-US" sz="2800" b="1" dirty="0"/>
              <a:t>should the forests be managed if we want to avoid global warming? This study shows that the most efficient way to use the </a:t>
            </a:r>
            <a:r>
              <a:rPr lang="en-US" sz="2800" b="1" dirty="0" smtClean="0"/>
              <a:t>forest in </a:t>
            </a:r>
            <a:r>
              <a:rPr lang="en-US" sz="2800" b="1" dirty="0"/>
              <a:t>several </a:t>
            </a:r>
            <a:r>
              <a:rPr lang="en-US" sz="2800" b="1" dirty="0" smtClean="0"/>
              <a:t>regions </a:t>
            </a:r>
            <a:r>
              <a:rPr lang="en-US" sz="2800" b="1" dirty="0"/>
              <a:t>of the world with low degree of forest harvesting, is to </a:t>
            </a:r>
            <a:r>
              <a:rPr lang="en-US" sz="2800" b="1" dirty="0" smtClean="0"/>
              <a:t>increase </a:t>
            </a:r>
            <a:r>
              <a:rPr lang="en-US" sz="2800" b="1" dirty="0"/>
              <a:t>harvesting.</a:t>
            </a:r>
          </a:p>
          <a:p>
            <a:endParaRPr lang="en-US" sz="2800" b="1" dirty="0" smtClean="0"/>
          </a:p>
          <a:p>
            <a:r>
              <a:rPr lang="en-US" sz="2800" b="1" dirty="0" smtClean="0"/>
              <a:t>Forest </a:t>
            </a:r>
            <a:r>
              <a:rPr lang="en-US" sz="2800" b="1" dirty="0"/>
              <a:t>resources can replace some fossil fuels such as coal and oil in the production of energy, in particular in combined heat and power stations. </a:t>
            </a:r>
            <a:endParaRPr lang="en-US" sz="2800" b="1" dirty="0" smtClean="0"/>
          </a:p>
          <a:p>
            <a:endParaRPr lang="en-US" sz="2800" b="1" dirty="0"/>
          </a:p>
          <a:p>
            <a:r>
              <a:rPr lang="en-US" sz="2800" b="1" dirty="0" smtClean="0"/>
              <a:t>Before </a:t>
            </a:r>
            <a:r>
              <a:rPr lang="en-US" sz="2800" b="1" dirty="0"/>
              <a:t>some of the forest resources, such as timber and pulpwood, are used for energy production, they can be used for wood and paper products. When these products are wasted, the waste wood and waste paper can also be used in energy production</a:t>
            </a:r>
            <a:r>
              <a:rPr lang="en-US" sz="2800" b="1" dirty="0" smtClean="0"/>
              <a:t>.</a:t>
            </a:r>
          </a:p>
          <a:p>
            <a:endParaRPr lang="en-US" dirty="0"/>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24</a:t>
            </a:fld>
            <a:endParaRPr lang="sv-SE">
              <a:solidFill>
                <a:prstClr val="black">
                  <a:tint val="75000"/>
                </a:prstClr>
              </a:solidFill>
            </a:endParaRPr>
          </a:p>
        </p:txBody>
      </p:sp>
    </p:spTree>
    <p:extLst>
      <p:ext uri="{BB962C8B-B14F-4D97-AF65-F5344CB8AC3E}">
        <p14:creationId xmlns:p14="http://schemas.microsoft.com/office/powerpoint/2010/main" val="89617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83772" y="349756"/>
            <a:ext cx="10615749" cy="6401753"/>
          </a:xfrm>
          <a:prstGeom prst="rect">
            <a:avLst/>
          </a:prstGeom>
        </p:spPr>
        <p:txBody>
          <a:bodyPr wrap="square">
            <a:spAutoFit/>
          </a:bodyPr>
          <a:lstStyle/>
          <a:p>
            <a:r>
              <a:rPr lang="en-US" sz="2800" b="1" dirty="0">
                <a:solidFill>
                  <a:prstClr val="black"/>
                </a:solidFill>
              </a:rPr>
              <a:t>This way, since we use less fossil fuels such as coal and oil and keep that below ground, the carbon of these fuels will not reach the atmosphere. </a:t>
            </a:r>
            <a:endParaRPr lang="en-US" sz="2800" b="1" dirty="0" smtClean="0">
              <a:solidFill>
                <a:prstClr val="black"/>
              </a:solidFill>
            </a:endParaRPr>
          </a:p>
          <a:p>
            <a:endParaRPr lang="en-US" sz="2800" b="1" dirty="0">
              <a:solidFill>
                <a:prstClr val="black"/>
              </a:solidFill>
            </a:endParaRPr>
          </a:p>
          <a:p>
            <a:r>
              <a:rPr lang="en-US" sz="2800" b="1" dirty="0">
                <a:solidFill>
                  <a:prstClr val="black"/>
                </a:solidFill>
              </a:rPr>
              <a:t>It may seem to be a good idea to stop harvesting the forest and to increase the standing volume in the forest in order to store more carbon there. </a:t>
            </a:r>
            <a:endParaRPr lang="en-US" sz="2800" b="1" dirty="0" smtClean="0">
              <a:solidFill>
                <a:prstClr val="black"/>
              </a:solidFill>
            </a:endParaRPr>
          </a:p>
          <a:p>
            <a:endParaRPr lang="en-US" sz="2800" b="1" dirty="0">
              <a:solidFill>
                <a:prstClr val="black"/>
              </a:solidFill>
            </a:endParaRPr>
          </a:p>
          <a:p>
            <a:r>
              <a:rPr lang="en-US" sz="2800" b="1" dirty="0" smtClean="0">
                <a:solidFill>
                  <a:prstClr val="black"/>
                </a:solidFill>
              </a:rPr>
              <a:t>Then</a:t>
            </a:r>
            <a:r>
              <a:rPr lang="en-US" sz="2800" b="1" dirty="0">
                <a:solidFill>
                  <a:prstClr val="black"/>
                </a:solidFill>
              </a:rPr>
              <a:t>, however, we forget that if we increase harvesting, we can store more carbon below ground, in the coal and oil reserves. </a:t>
            </a:r>
            <a:endParaRPr lang="en-US" sz="2800" b="1" dirty="0" smtClean="0">
              <a:solidFill>
                <a:prstClr val="black"/>
              </a:solidFill>
            </a:endParaRPr>
          </a:p>
          <a:p>
            <a:endParaRPr lang="en-US" sz="2800" b="1" dirty="0">
              <a:solidFill>
                <a:prstClr val="black"/>
              </a:solidFill>
            </a:endParaRPr>
          </a:p>
          <a:p>
            <a:r>
              <a:rPr lang="en-US" sz="2800" b="1" dirty="0">
                <a:solidFill>
                  <a:prstClr val="black"/>
                </a:solidFill>
              </a:rPr>
              <a:t>Furthermore, forests, where the harvest level is lower than the growth, will sooner or later reach a state of dynamic equilibrium, where the standing volume does not increase anymore. </a:t>
            </a:r>
            <a:endParaRPr lang="en-US" sz="2800" b="1" dirty="0" smtClean="0">
              <a:solidFill>
                <a:prstClr val="black"/>
              </a:solidFill>
            </a:endParaRPr>
          </a:p>
          <a:p>
            <a:endParaRPr lang="en-US" dirty="0">
              <a:solidFill>
                <a:prstClr val="black"/>
              </a:solidFill>
            </a:endParaRPr>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25</a:t>
            </a:fld>
            <a:endParaRPr lang="sv-SE">
              <a:solidFill>
                <a:prstClr val="black">
                  <a:tint val="75000"/>
                </a:prstClr>
              </a:solidFill>
            </a:endParaRPr>
          </a:p>
        </p:txBody>
      </p:sp>
    </p:spTree>
    <p:extLst>
      <p:ext uri="{BB962C8B-B14F-4D97-AF65-F5344CB8AC3E}">
        <p14:creationId xmlns:p14="http://schemas.microsoft.com/office/powerpoint/2010/main" val="1242833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09303" y="375375"/>
            <a:ext cx="10972800" cy="6555641"/>
          </a:xfrm>
          <a:prstGeom prst="rect">
            <a:avLst/>
          </a:prstGeom>
        </p:spPr>
        <p:txBody>
          <a:bodyPr wrap="square">
            <a:spAutoFit/>
          </a:bodyPr>
          <a:lstStyle/>
          <a:p>
            <a:r>
              <a:rPr lang="en-US" sz="3200" b="1" dirty="0"/>
              <a:t>This happens even if the harvest level reaches zero. </a:t>
            </a:r>
            <a:endParaRPr lang="en-US" sz="3200" b="1" dirty="0" smtClean="0"/>
          </a:p>
          <a:p>
            <a:endParaRPr lang="en-US" sz="3200" b="1" dirty="0"/>
          </a:p>
          <a:p>
            <a:r>
              <a:rPr lang="en-US" sz="3200" b="1" dirty="0"/>
              <a:t>Trees grow old and tall. Then they die because of </a:t>
            </a:r>
            <a:r>
              <a:rPr lang="en-US" sz="3200" b="1" dirty="0" err="1"/>
              <a:t>windthrows</a:t>
            </a:r>
            <a:r>
              <a:rPr lang="en-US" sz="3200" b="1" dirty="0"/>
              <a:t>, insect damages and forest fires. </a:t>
            </a:r>
            <a:endParaRPr lang="en-US" sz="3200" b="1" dirty="0" smtClean="0"/>
          </a:p>
          <a:p>
            <a:endParaRPr lang="en-US" sz="3200" b="1" dirty="0"/>
          </a:p>
          <a:p>
            <a:r>
              <a:rPr lang="en-US" sz="3200" b="1" dirty="0" smtClean="0"/>
              <a:t>In </a:t>
            </a:r>
            <a:r>
              <a:rPr lang="en-US" sz="3200" b="1" dirty="0"/>
              <a:t>the long run, the carbon found in the old trees comes back to the atmosphere. </a:t>
            </a:r>
            <a:endParaRPr lang="en-US" sz="3200" b="1" dirty="0" smtClean="0"/>
          </a:p>
          <a:p>
            <a:endParaRPr lang="en-US" sz="3200" b="1" dirty="0"/>
          </a:p>
          <a:p>
            <a:r>
              <a:rPr lang="en-US" sz="3200" b="1" dirty="0" smtClean="0"/>
              <a:t>Such forests, </a:t>
            </a:r>
            <a:r>
              <a:rPr lang="en-US" sz="3200" b="1" dirty="0"/>
              <a:t>in dynamic equilibrium, do not contribute to solving the global warming problem any more. </a:t>
            </a:r>
            <a:endParaRPr lang="en-US" sz="3200" b="1" dirty="0" smtClean="0"/>
          </a:p>
          <a:p>
            <a:endParaRPr lang="en-US" sz="3200" b="1" dirty="0"/>
          </a:p>
          <a:p>
            <a:r>
              <a:rPr lang="en-US" sz="3200" b="1" dirty="0" smtClean="0"/>
              <a:t>Very </a:t>
            </a:r>
            <a:r>
              <a:rPr lang="en-US" sz="3200" b="1" dirty="0"/>
              <a:t>large forest areas in </a:t>
            </a:r>
            <a:r>
              <a:rPr lang="en-US" sz="3200" b="1" dirty="0" smtClean="0"/>
              <a:t>our world have </a:t>
            </a:r>
            <a:r>
              <a:rPr lang="en-US" sz="3200" b="1" dirty="0"/>
              <a:t>these properties</a:t>
            </a:r>
            <a:r>
              <a:rPr lang="en-US" sz="3200" b="1" dirty="0" smtClean="0"/>
              <a:t>.</a:t>
            </a:r>
          </a:p>
          <a:p>
            <a:endParaRPr lang="en-US" dirty="0"/>
          </a:p>
          <a:p>
            <a:endParaRPr lang="en-US" dirty="0"/>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26</a:t>
            </a:fld>
            <a:endParaRPr lang="sv-SE">
              <a:solidFill>
                <a:prstClr val="black">
                  <a:tint val="75000"/>
                </a:prstClr>
              </a:solidFill>
            </a:endParaRPr>
          </a:p>
        </p:txBody>
      </p:sp>
    </p:spTree>
    <p:extLst>
      <p:ext uri="{BB962C8B-B14F-4D97-AF65-F5344CB8AC3E}">
        <p14:creationId xmlns:p14="http://schemas.microsoft.com/office/powerpoint/2010/main" val="2435465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52845" y="770106"/>
            <a:ext cx="11068595" cy="6278642"/>
          </a:xfrm>
          <a:prstGeom prst="rect">
            <a:avLst/>
          </a:prstGeom>
        </p:spPr>
        <p:txBody>
          <a:bodyPr wrap="square">
            <a:spAutoFit/>
          </a:bodyPr>
          <a:lstStyle/>
          <a:p>
            <a:r>
              <a:rPr lang="en-US" sz="3200" b="1" dirty="0"/>
              <a:t>This fundamental principle may seem simple and obvious</a:t>
            </a:r>
            <a:r>
              <a:rPr lang="en-US" sz="3200" b="1" dirty="0" smtClean="0"/>
              <a:t>.</a:t>
            </a:r>
          </a:p>
          <a:p>
            <a:endParaRPr lang="en-US" sz="3200" b="1" dirty="0"/>
          </a:p>
          <a:p>
            <a:r>
              <a:rPr lang="en-US" sz="3200" b="1" dirty="0" smtClean="0"/>
              <a:t>However</a:t>
            </a:r>
            <a:r>
              <a:rPr lang="en-US" sz="3200" b="1" dirty="0"/>
              <a:t>, in the debate and literature on global warming, many reports and articles suggest that we should increase the standing volume in the forests, since the trees contain carbon</a:t>
            </a:r>
            <a:r>
              <a:rPr lang="en-US" sz="3200" b="1" dirty="0" smtClean="0"/>
              <a:t>.</a:t>
            </a:r>
          </a:p>
          <a:p>
            <a:endParaRPr lang="en-US" sz="3200" b="1" dirty="0"/>
          </a:p>
          <a:p>
            <a:r>
              <a:rPr lang="en-US" sz="3200" b="1" dirty="0" smtClean="0"/>
              <a:t>The </a:t>
            </a:r>
            <a:r>
              <a:rPr lang="en-US" sz="3200" b="1" dirty="0"/>
              <a:t>ideal is often considered to be to stop harvesting completely. </a:t>
            </a:r>
            <a:endParaRPr lang="en-US" sz="3200" b="1" dirty="0" smtClean="0"/>
          </a:p>
          <a:p>
            <a:endParaRPr lang="en-US" sz="3200" b="1" dirty="0"/>
          </a:p>
          <a:p>
            <a:r>
              <a:rPr lang="en-US" sz="3200" b="1" dirty="0" smtClean="0"/>
              <a:t>The </a:t>
            </a:r>
            <a:r>
              <a:rPr lang="en-US" sz="3200" b="1" dirty="0"/>
              <a:t>alternative to harvest trees and to store more carbon below ground, as coal and oil, is completely ignored. </a:t>
            </a:r>
            <a:endParaRPr lang="en-US" sz="3200" b="1" dirty="0" smtClean="0"/>
          </a:p>
          <a:p>
            <a:endParaRPr lang="en-US" sz="3200" b="1" dirty="0"/>
          </a:p>
          <a:p>
            <a:endParaRPr lang="en-US" dirty="0" smtClean="0"/>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27</a:t>
            </a:fld>
            <a:endParaRPr lang="sv-SE">
              <a:solidFill>
                <a:prstClr val="black">
                  <a:tint val="75000"/>
                </a:prstClr>
              </a:solidFill>
            </a:endParaRPr>
          </a:p>
        </p:txBody>
      </p:sp>
    </p:spTree>
    <p:extLst>
      <p:ext uri="{BB962C8B-B14F-4D97-AF65-F5344CB8AC3E}">
        <p14:creationId xmlns:p14="http://schemas.microsoft.com/office/powerpoint/2010/main" val="1135962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18010" y="302688"/>
            <a:ext cx="11477897" cy="6278642"/>
          </a:xfrm>
          <a:prstGeom prst="rect">
            <a:avLst/>
          </a:prstGeom>
        </p:spPr>
        <p:txBody>
          <a:bodyPr wrap="square">
            <a:spAutoFit/>
          </a:bodyPr>
          <a:lstStyle/>
          <a:p>
            <a:r>
              <a:rPr lang="en-US" sz="3200" b="1" dirty="0"/>
              <a:t>The authors of these articles can often not show any analytical models and derivations that support the conclusions. </a:t>
            </a:r>
            <a:endParaRPr lang="en-US" sz="3200" b="1" dirty="0" smtClean="0"/>
          </a:p>
          <a:p>
            <a:endParaRPr lang="en-US" sz="3200" b="1" dirty="0"/>
          </a:p>
          <a:p>
            <a:r>
              <a:rPr lang="en-US" sz="3200" b="1" dirty="0" smtClean="0"/>
              <a:t>In </a:t>
            </a:r>
            <a:r>
              <a:rPr lang="en-US" sz="3200" b="1" dirty="0"/>
              <a:t>other cases, models and derivations with completely unrealistic and </a:t>
            </a:r>
            <a:r>
              <a:rPr lang="en-US" sz="3200" b="1" dirty="0" err="1"/>
              <a:t>irrelvant</a:t>
            </a:r>
            <a:r>
              <a:rPr lang="en-US" sz="3200" b="1" dirty="0"/>
              <a:t> assumptions concerning model structure and parameter assumptions are reported</a:t>
            </a:r>
            <a:r>
              <a:rPr lang="en-US" sz="3200" b="1" dirty="0" smtClean="0"/>
              <a:t>.</a:t>
            </a:r>
          </a:p>
          <a:p>
            <a:endParaRPr lang="en-US" sz="3200" b="1" dirty="0"/>
          </a:p>
          <a:p>
            <a:r>
              <a:rPr lang="en-US" sz="3200" b="1" dirty="0"/>
              <a:t>The largest forest in the world is found in Russian Federation</a:t>
            </a:r>
            <a:r>
              <a:rPr lang="en-US" sz="3200" b="1" dirty="0" smtClean="0"/>
              <a:t>.</a:t>
            </a:r>
          </a:p>
          <a:p>
            <a:endParaRPr lang="en-US" sz="3200" b="1" dirty="0"/>
          </a:p>
          <a:p>
            <a:r>
              <a:rPr lang="en-US" sz="3200" b="1" dirty="0" smtClean="0"/>
              <a:t>There</a:t>
            </a:r>
            <a:r>
              <a:rPr lang="en-US" sz="3200" b="1" dirty="0"/>
              <a:t>, large forest areas have a very low degree of industrial utilization. Furthermore, the total harvest level in Russian Federation is very low in relation to the volume of standing timber. </a:t>
            </a:r>
            <a:endParaRPr lang="en-US" sz="3200" b="1" dirty="0" smtClean="0"/>
          </a:p>
          <a:p>
            <a:endParaRPr lang="en-US" dirty="0"/>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28</a:t>
            </a:fld>
            <a:endParaRPr lang="sv-SE">
              <a:solidFill>
                <a:prstClr val="black">
                  <a:tint val="75000"/>
                </a:prstClr>
              </a:solidFill>
            </a:endParaRPr>
          </a:p>
        </p:txBody>
      </p:sp>
    </p:spTree>
    <p:extLst>
      <p:ext uri="{BB962C8B-B14F-4D97-AF65-F5344CB8AC3E}">
        <p14:creationId xmlns:p14="http://schemas.microsoft.com/office/powerpoint/2010/main" val="3967273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83474" y="1071154"/>
            <a:ext cx="11268892" cy="4377597"/>
          </a:xfrm>
          <a:prstGeom prst="rect">
            <a:avLst/>
          </a:prstGeom>
        </p:spPr>
        <p:txBody>
          <a:bodyPr wrap="square">
            <a:spAutoFit/>
          </a:bodyPr>
          <a:lstStyle/>
          <a:p>
            <a:r>
              <a:rPr lang="en-US" sz="3200" b="1" dirty="0"/>
              <a:t>In </a:t>
            </a:r>
            <a:r>
              <a:rPr lang="en-US" sz="3200" b="1" dirty="0" err="1"/>
              <a:t>neighbour</a:t>
            </a:r>
            <a:r>
              <a:rPr lang="en-US" sz="3200" b="1" dirty="0"/>
              <a:t> countries, such as Sweden, Finland and Norway, with similar natural conditions, the harvest level, in relation to the standing volume, is many times higher. </a:t>
            </a:r>
            <a:endParaRPr lang="en-US" sz="3200" b="1" dirty="0" smtClean="0"/>
          </a:p>
          <a:p>
            <a:endParaRPr lang="en-US" sz="3200" b="1" dirty="0"/>
          </a:p>
          <a:p>
            <a:r>
              <a:rPr lang="en-US" sz="3200" b="1" dirty="0" smtClean="0"/>
              <a:t>Still</a:t>
            </a:r>
            <a:r>
              <a:rPr lang="en-US" sz="3200" b="1" dirty="0"/>
              <a:t>, even in these </a:t>
            </a:r>
            <a:r>
              <a:rPr lang="en-US" sz="3200" b="1" dirty="0" err="1"/>
              <a:t>neighbour</a:t>
            </a:r>
            <a:r>
              <a:rPr lang="en-US" sz="3200" b="1" dirty="0"/>
              <a:t> countries, the standing volume in the forest is increasing over time. </a:t>
            </a:r>
            <a:endParaRPr lang="en-US" sz="3200" b="1" dirty="0" smtClean="0"/>
          </a:p>
          <a:p>
            <a:endParaRPr lang="en-US" sz="3200" b="1" dirty="0"/>
          </a:p>
          <a:p>
            <a:r>
              <a:rPr lang="en-US" sz="3200" b="1" dirty="0" smtClean="0"/>
              <a:t>This </a:t>
            </a:r>
            <a:r>
              <a:rPr lang="en-US" sz="3200" b="1" dirty="0"/>
              <a:t>situation is clearly documented by FAO. </a:t>
            </a:r>
            <a:endParaRPr lang="en-US" sz="3200" b="1" dirty="0" smtClean="0"/>
          </a:p>
          <a:p>
            <a:endParaRPr lang="en-US" dirty="0"/>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29</a:t>
            </a:fld>
            <a:endParaRPr lang="sv-SE">
              <a:solidFill>
                <a:prstClr val="black">
                  <a:tint val="75000"/>
                </a:prstClr>
              </a:solidFill>
            </a:endParaRPr>
          </a:p>
        </p:txBody>
      </p:sp>
    </p:spTree>
    <p:extLst>
      <p:ext uri="{BB962C8B-B14F-4D97-AF65-F5344CB8AC3E}">
        <p14:creationId xmlns:p14="http://schemas.microsoft.com/office/powerpoint/2010/main" val="2854639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87679" y="365125"/>
            <a:ext cx="11077303" cy="1325563"/>
          </a:xfrm>
        </p:spPr>
        <p:txBody>
          <a:bodyPr>
            <a:normAutofit fontScale="90000"/>
          </a:bodyPr>
          <a:lstStyle/>
          <a:p>
            <a:r>
              <a:rPr lang="sv-SE" sz="2400" b="1" dirty="0" err="1">
                <a:solidFill>
                  <a:srgbClr val="00B050"/>
                </a:solidFill>
                <a:latin typeface="Arial Black" panose="020B0A04020102020204" pitchFamily="34" charset="0"/>
              </a:rPr>
              <a:t>Should</a:t>
            </a:r>
            <a:r>
              <a:rPr lang="sv-SE" sz="2400" b="1" dirty="0">
                <a:solidFill>
                  <a:srgbClr val="00B050"/>
                </a:solidFill>
                <a:latin typeface="Arial Black" panose="020B0A04020102020204" pitchFamily="34" charset="0"/>
              </a:rPr>
              <a:t> a </a:t>
            </a:r>
            <a:r>
              <a:rPr lang="sv-SE" sz="2400" b="1" dirty="0" err="1">
                <a:solidFill>
                  <a:srgbClr val="00B050"/>
                </a:solidFill>
                <a:latin typeface="Arial Black" panose="020B0A04020102020204" pitchFamily="34" charset="0"/>
              </a:rPr>
              <a:t>forest</a:t>
            </a:r>
            <a:r>
              <a:rPr lang="sv-SE" sz="2400" b="1" dirty="0">
                <a:solidFill>
                  <a:srgbClr val="00B050"/>
                </a:solidFill>
                <a:latin typeface="Arial Black" panose="020B0A04020102020204" pitchFamily="34" charset="0"/>
              </a:rPr>
              <a:t> be </a:t>
            </a:r>
            <a:r>
              <a:rPr lang="sv-SE" sz="2400" b="1" dirty="0" err="1">
                <a:solidFill>
                  <a:srgbClr val="00B050"/>
                </a:solidFill>
                <a:latin typeface="Arial Black" panose="020B0A04020102020204" pitchFamily="34" charset="0"/>
              </a:rPr>
              <a:t>optimally</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managed</a:t>
            </a:r>
            <a:r>
              <a:rPr lang="sv-SE" sz="2400" b="1" dirty="0">
                <a:solidFill>
                  <a:srgbClr val="00B050"/>
                </a:solidFill>
                <a:latin typeface="Arial Black" panose="020B0A04020102020204" pitchFamily="34" charset="0"/>
              </a:rPr>
              <a:t> or </a:t>
            </a:r>
            <a:r>
              <a:rPr lang="sv-SE" sz="2400" b="1" dirty="0" err="1">
                <a:solidFill>
                  <a:srgbClr val="00B050"/>
                </a:solidFill>
                <a:latin typeface="Arial Black" panose="020B0A04020102020204" pitchFamily="34" charset="0"/>
              </a:rPr>
              <a:t>develop</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without</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control</a:t>
            </a:r>
            <a:r>
              <a:rPr lang="sv-SE" sz="2400" b="1" dirty="0">
                <a:solidFill>
                  <a:srgbClr val="00B050"/>
                </a:solidFill>
                <a:latin typeface="Arial Black" panose="020B0A04020102020204" pitchFamily="34" charset="0"/>
              </a:rPr>
              <a:t>? </a:t>
            </a:r>
            <a:br>
              <a:rPr lang="sv-SE" sz="2400" b="1" dirty="0">
                <a:solidFill>
                  <a:srgbClr val="00B050"/>
                </a:solidFill>
                <a:latin typeface="Arial Black" panose="020B0A04020102020204" pitchFamily="34" charset="0"/>
              </a:rPr>
            </a:br>
            <a:r>
              <a:rPr lang="sv-SE" sz="1800" b="1" i="1" dirty="0">
                <a:solidFill>
                  <a:srgbClr val="00B050"/>
                </a:solidFill>
                <a:latin typeface="Arial Black" panose="020B0A04020102020204" pitchFamily="34" charset="0"/>
              </a:rPr>
              <a:t>- </a:t>
            </a:r>
            <a:r>
              <a:rPr lang="sv-SE" sz="1800" b="1" i="1" dirty="0" err="1">
                <a:solidFill>
                  <a:srgbClr val="00B050"/>
                </a:solidFill>
                <a:latin typeface="Arial Black" panose="020B0A04020102020204" pitchFamily="34" charset="0"/>
              </a:rPr>
              <a:t>Dynamic</a:t>
            </a:r>
            <a:r>
              <a:rPr lang="sv-SE" sz="1800" b="1" i="1" dirty="0">
                <a:solidFill>
                  <a:srgbClr val="00B050"/>
                </a:solidFill>
                <a:latin typeface="Arial Black" panose="020B0A04020102020204" pitchFamily="34" charset="0"/>
              </a:rPr>
              <a:t> </a:t>
            </a:r>
            <a:r>
              <a:rPr lang="sv-SE" sz="1800" b="1" i="1" dirty="0" err="1">
                <a:solidFill>
                  <a:srgbClr val="00B050"/>
                </a:solidFill>
                <a:latin typeface="Arial Black" panose="020B0A04020102020204" pitchFamily="34" charset="0"/>
              </a:rPr>
              <a:t>consequences</a:t>
            </a:r>
            <a:r>
              <a:rPr lang="sv-SE" sz="1800" b="1" i="1" dirty="0">
                <a:solidFill>
                  <a:srgbClr val="00B050"/>
                </a:solidFill>
                <a:latin typeface="Arial Black" panose="020B0A04020102020204" pitchFamily="34" charset="0"/>
              </a:rPr>
              <a:t> for </a:t>
            </a:r>
            <a:r>
              <a:rPr lang="sv-SE" sz="1800" b="1" i="1" dirty="0" err="1">
                <a:solidFill>
                  <a:srgbClr val="00B050"/>
                </a:solidFill>
                <a:latin typeface="Arial Black" panose="020B0A04020102020204" pitchFamily="34" charset="0"/>
              </a:rPr>
              <a:t>biodiversity</a:t>
            </a:r>
            <a:r>
              <a:rPr lang="sv-SE" sz="1800" b="1" i="1" dirty="0">
                <a:solidFill>
                  <a:srgbClr val="00B050"/>
                </a:solidFill>
                <a:latin typeface="Arial Black" panose="020B0A04020102020204" pitchFamily="34" charset="0"/>
              </a:rPr>
              <a:t>, global </a:t>
            </a:r>
            <a:r>
              <a:rPr lang="sv-SE" sz="1800" b="1" i="1" dirty="0" err="1">
                <a:solidFill>
                  <a:srgbClr val="00B050"/>
                </a:solidFill>
                <a:latin typeface="Arial Black" panose="020B0A04020102020204" pitchFamily="34" charset="0"/>
              </a:rPr>
              <a:t>warming</a:t>
            </a:r>
            <a:r>
              <a:rPr lang="sv-SE" sz="1800" b="1" i="1" dirty="0">
                <a:solidFill>
                  <a:srgbClr val="00B050"/>
                </a:solidFill>
                <a:latin typeface="Arial Black" panose="020B0A04020102020204" pitchFamily="34" charset="0"/>
              </a:rPr>
              <a:t> and </a:t>
            </a:r>
            <a:r>
              <a:rPr lang="sv-SE" sz="1800" b="1" i="1" dirty="0" err="1">
                <a:solidFill>
                  <a:srgbClr val="00B050"/>
                </a:solidFill>
                <a:latin typeface="Arial Black" panose="020B0A04020102020204" pitchFamily="34" charset="0"/>
              </a:rPr>
              <a:t>economics</a:t>
            </a:r>
            <a:r>
              <a:rPr lang="sv-SE" sz="1800" b="1" i="1" dirty="0">
                <a:solidFill>
                  <a:srgbClr val="00B050"/>
                </a:solidFill>
                <a:latin typeface="Arial Black" panose="020B0A04020102020204" pitchFamily="34" charset="0"/>
              </a:rPr>
              <a:t>.</a:t>
            </a:r>
            <a:br>
              <a:rPr lang="sv-SE" sz="1800" b="1" i="1" dirty="0">
                <a:solidFill>
                  <a:srgbClr val="00B050"/>
                </a:solidFill>
                <a:latin typeface="Arial Black" panose="020B0A04020102020204" pitchFamily="34" charset="0"/>
              </a:rPr>
            </a:br>
            <a:r>
              <a:rPr lang="en-US" sz="1800" b="1" dirty="0" smtClean="0"/>
              <a:t>Workshop </a:t>
            </a:r>
            <a:r>
              <a:rPr lang="en-US" sz="1800" b="1" dirty="0"/>
              <a:t>at: </a:t>
            </a:r>
            <a:r>
              <a:rPr lang="en-US" sz="1800" b="1" dirty="0" err="1"/>
              <a:t>Gorgan</a:t>
            </a:r>
            <a:r>
              <a:rPr lang="en-US" sz="1800" b="1" dirty="0"/>
              <a:t> University of Agricultural Sciences and Natural Resources (GUASNR), November 2017 </a:t>
            </a:r>
            <a:br>
              <a:rPr lang="en-US" sz="1800" b="1" dirty="0"/>
            </a:br>
            <a:r>
              <a:rPr lang="en-US" sz="1800" b="1" dirty="0" smtClean="0"/>
              <a:t>Panel </a:t>
            </a:r>
            <a:r>
              <a:rPr lang="en-US" sz="1800" b="1" dirty="0"/>
              <a:t>presentation Version </a:t>
            </a:r>
            <a:r>
              <a:rPr lang="en-US" sz="1800" b="1" dirty="0" smtClean="0"/>
              <a:t>17-11-06</a:t>
            </a:r>
            <a:r>
              <a:rPr lang="en-US" sz="1800" b="1" dirty="0"/>
              <a:t/>
            </a:r>
            <a:br>
              <a:rPr lang="en-US" sz="1800" b="1" dirty="0"/>
            </a:br>
            <a:r>
              <a:rPr lang="en-US" sz="1800" b="1" dirty="0">
                <a:solidFill>
                  <a:srgbClr val="00B050"/>
                </a:solidFill>
                <a:latin typeface="Arial Black" panose="020B0A04020102020204" pitchFamily="34" charset="0"/>
              </a:rPr>
              <a:t>Peter </a:t>
            </a:r>
            <a:r>
              <a:rPr lang="en-US" sz="1800" b="1" dirty="0" err="1" smtClean="0">
                <a:solidFill>
                  <a:srgbClr val="00B050"/>
                </a:solidFill>
                <a:latin typeface="Arial Black" panose="020B0A04020102020204" pitchFamily="34" charset="0"/>
              </a:rPr>
              <a:t>Lohmander</a:t>
            </a:r>
            <a:r>
              <a:rPr lang="en-US" sz="1800" b="1" dirty="0" smtClean="0"/>
              <a:t/>
            </a:r>
            <a:br>
              <a:rPr lang="en-US" sz="1800" b="1" dirty="0" smtClean="0"/>
            </a:br>
            <a:r>
              <a:rPr lang="en-US" sz="1800" b="1" dirty="0" smtClean="0"/>
              <a:t/>
            </a:r>
            <a:br>
              <a:rPr lang="en-US" sz="1800" b="1" dirty="0" smtClean="0"/>
            </a:br>
            <a:r>
              <a:rPr lang="sv-SE" sz="2700" b="1" u="sng" dirty="0" smtClean="0">
                <a:latin typeface="Arial Black" panose="020B0A04020102020204" pitchFamily="34" charset="0"/>
              </a:rPr>
              <a:t>Abstract part 2</a:t>
            </a:r>
            <a:endParaRPr lang="sv-SE" sz="2700" b="1" u="sng" dirty="0">
              <a:latin typeface="Arial Black" panose="020B0A04020102020204" pitchFamily="34" charset="0"/>
            </a:endParaRPr>
          </a:p>
        </p:txBody>
      </p:sp>
      <p:sp>
        <p:nvSpPr>
          <p:cNvPr id="5" name="Platshållare för innehåll 4"/>
          <p:cNvSpPr>
            <a:spLocks noGrp="1"/>
          </p:cNvSpPr>
          <p:nvPr>
            <p:ph idx="1"/>
          </p:nvPr>
        </p:nvSpPr>
        <p:spPr>
          <a:xfrm>
            <a:off x="487678" y="2005012"/>
            <a:ext cx="10866121" cy="4351338"/>
          </a:xfrm>
        </p:spPr>
        <p:txBody>
          <a:bodyPr>
            <a:normAutofit fontScale="92500" lnSpcReduction="20000"/>
          </a:bodyPr>
          <a:lstStyle/>
          <a:p>
            <a:r>
              <a:rPr lang="en-US" b="1" dirty="0" smtClean="0"/>
              <a:t>The </a:t>
            </a:r>
            <a:r>
              <a:rPr lang="en-US" b="1" dirty="0"/>
              <a:t>most efficient way to use the forest in several </a:t>
            </a:r>
            <a:r>
              <a:rPr lang="en-US" b="1" dirty="0" smtClean="0"/>
              <a:t>regions </a:t>
            </a:r>
            <a:r>
              <a:rPr lang="en-US" b="1" dirty="0"/>
              <a:t>of the world with low degree of forest harvesting, is to </a:t>
            </a:r>
            <a:r>
              <a:rPr lang="en-US" b="1" dirty="0" smtClean="0"/>
              <a:t>increase </a:t>
            </a:r>
            <a:r>
              <a:rPr lang="en-US" b="1" dirty="0"/>
              <a:t>harvesting</a:t>
            </a:r>
            <a:r>
              <a:rPr lang="en-US" b="1" dirty="0" smtClean="0"/>
              <a:t>. </a:t>
            </a:r>
            <a:r>
              <a:rPr lang="en-US" dirty="0" smtClean="0"/>
              <a:t>Forest </a:t>
            </a:r>
            <a:r>
              <a:rPr lang="en-US" dirty="0"/>
              <a:t>resources can replace some fossil fuels such as coal and oil in the production of energy, in particular in combined heat and power stations. </a:t>
            </a:r>
            <a:r>
              <a:rPr lang="en-US" dirty="0" smtClean="0"/>
              <a:t>Before </a:t>
            </a:r>
            <a:r>
              <a:rPr lang="en-US" dirty="0"/>
              <a:t>some of the forest resources, such as timber and pulpwood, are used for energy production, they can be used for wood and paper products. When these products are wasted, the waste wood and waste paper can also be used in energy production. </a:t>
            </a:r>
            <a:r>
              <a:rPr lang="en-US" b="1" dirty="0"/>
              <a:t>It may seem to be a good idea to stop harvesting the forest and to increase the standing volume in the forest in order to store more carbon there. </a:t>
            </a:r>
            <a:r>
              <a:rPr lang="en-US" b="1" dirty="0" smtClean="0"/>
              <a:t>Then</a:t>
            </a:r>
            <a:r>
              <a:rPr lang="en-US" b="1" dirty="0"/>
              <a:t>, however, we forget that if we increase harvesting, we can store more carbon below ground, in the coal and oil reserves. </a:t>
            </a:r>
            <a:r>
              <a:rPr lang="en-US" b="1" dirty="0" smtClean="0"/>
              <a:t>Furthermore</a:t>
            </a:r>
            <a:r>
              <a:rPr lang="en-US" b="1" dirty="0"/>
              <a:t>, forests, where the harvest level is lower than the growth, will sooner or later reach a state of dynamic equilibrium, where the standing volume does not increase anymore. Such </a:t>
            </a:r>
            <a:r>
              <a:rPr lang="en-US" b="1" dirty="0" smtClean="0"/>
              <a:t>forests, </a:t>
            </a:r>
            <a:r>
              <a:rPr lang="en-US" b="1" dirty="0"/>
              <a:t>in dynamic equilibrium, do not contribute to solving the global warming problem any more. </a:t>
            </a:r>
          </a:p>
          <a:p>
            <a:endParaRPr lang="en-US" b="1" dirty="0"/>
          </a:p>
          <a:p>
            <a:endParaRPr lang="en-US" dirty="0"/>
          </a:p>
          <a:p>
            <a:endParaRPr lang="sv-SE" dirty="0"/>
          </a:p>
        </p:txBody>
      </p:sp>
      <p:sp>
        <p:nvSpPr>
          <p:cNvPr id="2" name="Platshållare för bildnummer 1"/>
          <p:cNvSpPr>
            <a:spLocks noGrp="1"/>
          </p:cNvSpPr>
          <p:nvPr>
            <p:ph type="sldNum" sz="quarter" idx="12"/>
          </p:nvPr>
        </p:nvSpPr>
        <p:spPr/>
        <p:txBody>
          <a:bodyPr/>
          <a:lstStyle/>
          <a:p>
            <a:fld id="{85111A96-47C8-494A-B243-62058D04ED01}" type="slidenum">
              <a:rPr lang="sv-SE" smtClean="0">
                <a:solidFill>
                  <a:prstClr val="black">
                    <a:tint val="75000"/>
                  </a:prstClr>
                </a:solidFill>
              </a:rPr>
              <a:pPr/>
              <a:t>3</a:t>
            </a:fld>
            <a:endParaRPr lang="sv-SE" dirty="0">
              <a:solidFill>
                <a:prstClr val="black">
                  <a:tint val="75000"/>
                </a:prstClr>
              </a:solidFill>
            </a:endParaRPr>
          </a:p>
        </p:txBody>
      </p:sp>
    </p:spTree>
    <p:extLst>
      <p:ext uri="{BB962C8B-B14F-4D97-AF65-F5344CB8AC3E}">
        <p14:creationId xmlns:p14="http://schemas.microsoft.com/office/powerpoint/2010/main" val="3928901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83474" y="1056476"/>
            <a:ext cx="11103429" cy="4308872"/>
          </a:xfrm>
          <a:prstGeom prst="rect">
            <a:avLst/>
          </a:prstGeom>
        </p:spPr>
        <p:txBody>
          <a:bodyPr wrap="square">
            <a:spAutoFit/>
          </a:bodyPr>
          <a:lstStyle/>
          <a:p>
            <a:r>
              <a:rPr lang="en-US" sz="3200" b="1" dirty="0"/>
              <a:t>Of course, it is valuable to several wildlife species to keep large, more or less natural, forests and reserves. </a:t>
            </a:r>
            <a:endParaRPr lang="en-US" sz="3200" b="1" dirty="0" smtClean="0"/>
          </a:p>
          <a:p>
            <a:endParaRPr lang="en-US" sz="3200" b="1" dirty="0"/>
          </a:p>
          <a:p>
            <a:r>
              <a:rPr lang="en-US" sz="3200" b="1" dirty="0" smtClean="0"/>
              <a:t>The </a:t>
            </a:r>
            <a:r>
              <a:rPr lang="en-US" sz="3200" b="1" dirty="0"/>
              <a:t>areas of natural forests are however very large. </a:t>
            </a:r>
            <a:endParaRPr lang="en-US" sz="3200" b="1" dirty="0" smtClean="0"/>
          </a:p>
          <a:p>
            <a:endParaRPr lang="en-US" sz="3200" b="1" dirty="0"/>
          </a:p>
          <a:p>
            <a:r>
              <a:rPr lang="en-US" sz="3200" b="1" dirty="0" smtClean="0"/>
              <a:t>Furthermore</a:t>
            </a:r>
            <a:r>
              <a:rPr lang="en-US" sz="3200" b="1" dirty="0"/>
              <a:t>, with optimized continuous cover forestry methods, it is possible to combine strongly increased and profitable harvesting with environmental considerations</a:t>
            </a:r>
            <a:r>
              <a:rPr lang="en-US" sz="3200" b="1" dirty="0" smtClean="0"/>
              <a:t>.</a:t>
            </a:r>
          </a:p>
          <a:p>
            <a:r>
              <a:rPr lang="en-US" dirty="0" smtClean="0"/>
              <a:t> </a:t>
            </a:r>
            <a:endParaRPr lang="en-US" dirty="0"/>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30</a:t>
            </a:fld>
            <a:endParaRPr lang="sv-SE">
              <a:solidFill>
                <a:prstClr val="black">
                  <a:tint val="75000"/>
                </a:prstClr>
              </a:solidFill>
            </a:endParaRPr>
          </a:p>
        </p:txBody>
      </p:sp>
    </p:spTree>
    <p:extLst>
      <p:ext uri="{BB962C8B-B14F-4D97-AF65-F5344CB8AC3E}">
        <p14:creationId xmlns:p14="http://schemas.microsoft.com/office/powerpoint/2010/main" val="3888745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9390" y="241299"/>
            <a:ext cx="6940304" cy="5714939"/>
          </a:xfrm>
        </p:spPr>
      </p:pic>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31</a:t>
            </a:fld>
            <a:endParaRPr lang="sv-SE">
              <a:solidFill>
                <a:prstClr val="black">
                  <a:tint val="75000"/>
                </a:prstClr>
              </a:solidFill>
            </a:endParaRPr>
          </a:p>
        </p:txBody>
      </p:sp>
      <p:sp>
        <p:nvSpPr>
          <p:cNvPr id="6" name="Rektangel 5"/>
          <p:cNvSpPr/>
          <p:nvPr/>
        </p:nvSpPr>
        <p:spPr>
          <a:xfrm>
            <a:off x="927100" y="6138802"/>
            <a:ext cx="9766300" cy="400110"/>
          </a:xfrm>
          <a:prstGeom prst="rect">
            <a:avLst/>
          </a:prstGeom>
        </p:spPr>
        <p:txBody>
          <a:bodyPr wrap="square">
            <a:spAutoFit/>
          </a:bodyPr>
          <a:lstStyle/>
          <a:p>
            <a:r>
              <a:rPr lang="en-US" sz="2000" dirty="0">
                <a:solidFill>
                  <a:prstClr val="black"/>
                </a:solidFill>
                <a:ea typeface="Calibri" panose="020F0502020204030204" pitchFamily="34" charset="0"/>
                <a:cs typeface="Times New Roman" panose="02020603050405020304" pitchFamily="18" charset="0"/>
              </a:rPr>
              <a:t>The Lohmander Energy, Forest, Fossil Fuels, CCS and Climate System Optimization Model</a:t>
            </a:r>
            <a:endParaRPr lang="sv-SE" dirty="0">
              <a:solidFill>
                <a:prstClr val="black"/>
              </a:solidFill>
            </a:endParaRPr>
          </a:p>
        </p:txBody>
      </p:sp>
    </p:spTree>
    <p:extLst>
      <p:ext uri="{BB962C8B-B14F-4D97-AF65-F5344CB8AC3E}">
        <p14:creationId xmlns:p14="http://schemas.microsoft.com/office/powerpoint/2010/main" val="618365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dirty="0" smtClean="0">
                <a:solidFill>
                  <a:prstClr val="black">
                    <a:tint val="75000"/>
                  </a:prstClr>
                </a:solidFill>
              </a:rPr>
              <a:t> </a:t>
            </a:r>
            <a:fld id="{CF7C3FE0-6EB4-418C-82E7-2F09A4F41151}" type="slidenum">
              <a:rPr lang="sv-SE" smtClean="0">
                <a:solidFill>
                  <a:prstClr val="black">
                    <a:tint val="75000"/>
                  </a:prstClr>
                </a:solidFill>
              </a:rPr>
              <a:pPr/>
              <a:t>32</a:t>
            </a:fld>
            <a:endParaRPr lang="sv-SE" dirty="0">
              <a:solidFill>
                <a:prstClr val="black">
                  <a:tint val="75000"/>
                </a:prstClr>
              </a:solidFill>
            </a:endParaRPr>
          </a:p>
        </p:txBody>
      </p:sp>
      <mc:AlternateContent xmlns:mc="http://schemas.openxmlformats.org/markup-compatibility/2006" xmlns:a14="http://schemas.microsoft.com/office/drawing/2010/main">
        <mc:Choice Requires="a14">
          <p:sp>
            <p:nvSpPr>
              <p:cNvPr id="5" name="Rektangel 4"/>
              <p:cNvSpPr/>
              <p:nvPr/>
            </p:nvSpPr>
            <p:spPr>
              <a:xfrm>
                <a:off x="495300" y="546100"/>
                <a:ext cx="7785100" cy="5452262"/>
              </a:xfrm>
              <a:prstGeom prst="rect">
                <a:avLst/>
              </a:prstGeom>
            </p:spPr>
            <p:txBody>
              <a:bodyPr wrap="square">
                <a:spAutoFit/>
              </a:bodyPr>
              <a:lstStyle/>
              <a:p>
                <a:pPr/>
                <a:r>
                  <a:rPr lang="sv-SE" dirty="0" smtClean="0">
                    <a:solidFill>
                      <a:prstClr val="black"/>
                    </a:solidFill>
                    <a:ea typeface="Calibri" panose="020F0502020204030204" pitchFamily="34" charset="0"/>
                    <a:cs typeface="Times New Roman" panose="02020603050405020304" pitchFamily="18" charset="0"/>
                  </a:rPr>
                  <a:t/>
                </a:r>
                <a:br>
                  <a:rPr lang="sv-SE" dirty="0" smtClean="0">
                    <a:solidFill>
                      <a:prstClr val="black"/>
                    </a:solidFill>
                    <a:ea typeface="Calibri" panose="020F0502020204030204" pitchFamily="34"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a:rPr lang="sv-SE"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𝑴𝒂𝒙</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𝒁</m:t>
                      </m:r>
                      <m:r>
                        <a:rPr lang="sv-SE" sz="40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sv-SE" sz="4000" b="1" i="1"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sv-SE" sz="4000" b="1" i="1"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smtClean="0">
                              <a:solidFill>
                                <a:srgbClr val="0070C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40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𝝅</m:t>
                          </m:r>
                        </m:sub>
                      </m:sSub>
                      <m:d>
                        <m:d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𝑭</m:t>
                              </m:r>
                            </m:sub>
                          </m:sSub>
                          <m:d>
                            <m:dPr>
                              <m:ctrlP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r>
                                <a:rPr lang="sv-SE" sz="40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e>
                          </m:d>
                          <m: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𝒉</m:t>
                              </m:r>
                            </m:sub>
                          </m:sSub>
                          <m:d>
                            <m:dPr>
                              <m:ctrlP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r>
                                <a:rPr lang="sv-SE" sz="40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d>
                          <m: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𝑺</m:t>
                              </m:r>
                            </m:sub>
                          </m:sSub>
                          <m:d>
                            <m:dPr>
                              <m:ctrlP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r>
                                <a:rPr lang="sv-SE" sz="40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𝑺</m:t>
                              </m:r>
                            </m:e>
                          </m:d>
                        </m:e>
                      </m:d>
                    </m:oMath>
                  </m:oMathPara>
                </a14:m>
                <a:endParaRPr lang="sv-SE" sz="4000" b="1" i="1"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endParaRPr lang="sv-SE" sz="4000" b="1" i="1"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smtClean="0">
                              <a:solidFill>
                                <a:srgbClr val="0070C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40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𝑮</m:t>
                          </m:r>
                        </m:sub>
                      </m:sSub>
                      <m:d>
                        <m:d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4000" b="1" i="1" smtClean="0">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ctrlPr>
                            </m:dPr>
                            <m:e>
                              <m: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t>𝟏</m:t>
                              </m:r>
                              <m: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t>𝜶</m:t>
                                  </m:r>
                                </m:e>
                                <m:sub>
                                  <m: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t>𝑭</m:t>
                                  </m:r>
                                </m:sub>
                              </m:sSub>
                            </m:e>
                          </m:d>
                          <m:r>
                            <a:rPr lang="sv-SE" sz="40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t>𝜶</m:t>
                              </m:r>
                            </m:e>
                            <m:sub>
                              <m: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t>𝒉</m:t>
                              </m:r>
                            </m:sub>
                          </m:sSub>
                          <m:r>
                            <a:rPr lang="sv-SE" sz="40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t>𝜶</m:t>
                              </m:r>
                            </m:e>
                            <m:sub>
                              <m: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t>𝑺</m:t>
                              </m:r>
                            </m:sub>
                          </m:sSub>
                          <m:r>
                            <a:rPr lang="sv-SE" sz="40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𝑺</m:t>
                          </m:r>
                        </m:e>
                      </m:d>
                    </m:oMath>
                  </m:oMathPara>
                </a14:m>
                <a:endParaRPr lang="sv-SE" sz="4000" b="1" dirty="0" smtClean="0">
                  <a:solidFill>
                    <a:prstClr val="black"/>
                  </a:solidFill>
                  <a:ea typeface="Calibri" panose="020F0502020204030204" pitchFamily="34" charset="0"/>
                  <a:cs typeface="Times New Roman" panose="02020603050405020304" pitchFamily="18" charset="0"/>
                </a:endParaRPr>
              </a:p>
              <a:p>
                <a:endParaRPr lang="sv-SE" sz="4000" b="1" dirty="0" smtClean="0">
                  <a:solidFill>
                    <a:prstClr val="black"/>
                  </a:solidFill>
                  <a:ea typeface="Calibri" panose="020F0502020204030204" pitchFamily="34" charset="0"/>
                  <a:cs typeface="Times New Roman" panose="02020603050405020304" pitchFamily="18" charset="0"/>
                </a:endParaRPr>
              </a:p>
              <a:p>
                <a:r>
                  <a:rPr lang="sv-SE" sz="4000" b="1" dirty="0">
                    <a:solidFill>
                      <a:prstClr val="black"/>
                    </a:solidFill>
                    <a:ea typeface="Calibri" panose="020F0502020204030204" pitchFamily="34" charset="0"/>
                    <a:cs typeface="Times New Roman" panose="02020603050405020304" pitchFamily="18" charset="0"/>
                  </a:rPr>
                  <a:t/>
                </a:r>
                <a:br>
                  <a:rPr lang="sv-SE" sz="4000" b="1" dirty="0">
                    <a:solidFill>
                      <a:prstClr val="black"/>
                    </a:solidFill>
                    <a:ea typeface="Calibri" panose="020F0502020204030204" pitchFamily="34" charset="0"/>
                    <a:cs typeface="Times New Roman" panose="02020603050405020304" pitchFamily="18" charset="0"/>
                  </a:rPr>
                </a:br>
                <a:r>
                  <a:rPr lang="sv-SE" sz="4000" b="1" dirty="0" smtClean="0">
                    <a:solidFill>
                      <a:prstClr val="black"/>
                    </a:solidFill>
                    <a:ea typeface="Calibri" panose="020F0502020204030204" pitchFamily="34" charset="0"/>
                    <a:cs typeface="Times New Roman" panose="02020603050405020304" pitchFamily="18" charset="0"/>
                  </a:rPr>
                  <a:t> s.t</a:t>
                </a:r>
                <a:r>
                  <a:rPr lang="sv-SE" sz="4000" b="1" dirty="0">
                    <a:solidFill>
                      <a:prstClr val="black"/>
                    </a:solidFill>
                    <a:ea typeface="Calibri" panose="020F0502020204030204" pitchFamily="34" charset="0"/>
                    <a:cs typeface="Times New Roman" panose="02020603050405020304" pitchFamily="18" charset="0"/>
                  </a:rPr>
                  <a:t>. </a:t>
                </a:r>
                <a:r>
                  <a:rPr lang="sv-SE" sz="4000" b="1" dirty="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sv-SE" sz="4000" b="1" i="1" smtClean="0">
                        <a:solidFill>
                          <a:srgbClr val="7030A0"/>
                        </a:solidFill>
                        <a:latin typeface="Cambria Math" panose="02040503050406030204" pitchFamily="18" charset="0"/>
                        <a:ea typeface="Calibri" panose="020F0502020204030204" pitchFamily="34" charset="0"/>
                        <a:cs typeface="Times New Roman" panose="02020603050405020304" pitchFamily="18" charset="0"/>
                      </a:rPr>
                      <m:t>𝑴</m:t>
                    </m:r>
                  </m:oMath>
                </a14:m>
                <a:endParaRPr lang="sv-SE" sz="4000" dirty="0">
                  <a:solidFill>
                    <a:srgbClr val="7030A0"/>
                  </a:solidFill>
                </a:endParaRPr>
              </a:p>
            </p:txBody>
          </p:sp>
        </mc:Choice>
        <mc:Fallback xmlns="">
          <p:sp>
            <p:nvSpPr>
              <p:cNvPr id="5" name="Rektangel 4"/>
              <p:cNvSpPr>
                <a:spLocks noRot="1" noChangeAspect="1" noMove="1" noResize="1" noEditPoints="1" noAdjustHandles="1" noChangeArrowheads="1" noChangeShapeType="1" noTextEdit="1"/>
              </p:cNvSpPr>
              <p:nvPr/>
            </p:nvSpPr>
            <p:spPr>
              <a:xfrm>
                <a:off x="495300" y="546100"/>
                <a:ext cx="7785100" cy="5452262"/>
              </a:xfrm>
              <a:prstGeom prst="rect">
                <a:avLst/>
              </a:prstGeom>
              <a:blipFill rotWithShape="0">
                <a:blip r:embed="rId2"/>
                <a:stretch>
                  <a:fillRect l="-1253" b="-3915"/>
                </a:stretch>
              </a:blipFill>
            </p:spPr>
            <p:txBody>
              <a:bodyPr/>
              <a:lstStyle/>
              <a:p>
                <a:r>
                  <a:rPr lang="sv-SE">
                    <a:noFill/>
                  </a:rPr>
                  <a:t> </a:t>
                </a:r>
              </a:p>
            </p:txBody>
          </p:sp>
        </mc:Fallback>
      </mc:AlternateContent>
      <p:sp>
        <p:nvSpPr>
          <p:cNvPr id="6" name="textruta 5"/>
          <p:cNvSpPr txBox="1"/>
          <p:nvPr/>
        </p:nvSpPr>
        <p:spPr>
          <a:xfrm>
            <a:off x="8686800" y="698500"/>
            <a:ext cx="3009900" cy="1077218"/>
          </a:xfrm>
          <a:prstGeom prst="rect">
            <a:avLst/>
          </a:prstGeom>
          <a:noFill/>
        </p:spPr>
        <p:txBody>
          <a:bodyPr wrap="square" rtlCol="0">
            <a:spAutoFit/>
          </a:bodyPr>
          <a:lstStyle/>
          <a:p>
            <a:r>
              <a:rPr lang="sv-SE" sz="3200" b="1" dirty="0" err="1" smtClean="0">
                <a:solidFill>
                  <a:prstClr val="black"/>
                </a:solidFill>
              </a:rPr>
              <a:t>Objective</a:t>
            </a:r>
            <a:r>
              <a:rPr lang="sv-SE" sz="3200" b="1" dirty="0" smtClean="0">
                <a:solidFill>
                  <a:prstClr val="black"/>
                </a:solidFill>
              </a:rPr>
              <a:t> </a:t>
            </a:r>
            <a:r>
              <a:rPr lang="sv-SE" sz="3200" b="1" dirty="0" err="1" smtClean="0">
                <a:solidFill>
                  <a:prstClr val="black"/>
                </a:solidFill>
              </a:rPr>
              <a:t>function</a:t>
            </a:r>
            <a:endParaRPr lang="sv-SE" sz="3200" b="1" dirty="0">
              <a:solidFill>
                <a:prstClr val="black"/>
              </a:solidFill>
            </a:endParaRPr>
          </a:p>
        </p:txBody>
      </p:sp>
      <p:sp>
        <p:nvSpPr>
          <p:cNvPr id="7" name="textruta 6"/>
          <p:cNvSpPr txBox="1"/>
          <p:nvPr/>
        </p:nvSpPr>
        <p:spPr>
          <a:xfrm>
            <a:off x="8737600" y="1969234"/>
            <a:ext cx="3124200" cy="1077218"/>
          </a:xfrm>
          <a:prstGeom prst="rect">
            <a:avLst/>
          </a:prstGeom>
          <a:noFill/>
        </p:spPr>
        <p:txBody>
          <a:bodyPr wrap="square" rtlCol="0">
            <a:spAutoFit/>
          </a:bodyPr>
          <a:lstStyle/>
          <a:p>
            <a:r>
              <a:rPr lang="sv-SE" sz="3200" b="1" dirty="0" err="1" smtClean="0">
                <a:solidFill>
                  <a:srgbClr val="FF0000"/>
                </a:solidFill>
              </a:rPr>
              <a:t>Costs</a:t>
            </a:r>
            <a:r>
              <a:rPr lang="sv-SE" sz="3200" b="1" dirty="0" smtClean="0">
                <a:solidFill>
                  <a:srgbClr val="FF0000"/>
                </a:solidFill>
              </a:rPr>
              <a:t> </a:t>
            </a:r>
            <a:r>
              <a:rPr lang="sv-SE" sz="3200" b="1" dirty="0" err="1" smtClean="0">
                <a:solidFill>
                  <a:srgbClr val="FF0000"/>
                </a:solidFill>
              </a:rPr>
              <a:t>of</a:t>
            </a:r>
            <a:r>
              <a:rPr lang="sv-SE" sz="3200" b="1" dirty="0" smtClean="0">
                <a:solidFill>
                  <a:srgbClr val="FF0000"/>
                </a:solidFill>
              </a:rPr>
              <a:t> operations</a:t>
            </a:r>
            <a:endParaRPr lang="sv-SE" sz="3200" b="1" dirty="0">
              <a:solidFill>
                <a:srgbClr val="FF0000"/>
              </a:solidFill>
            </a:endParaRPr>
          </a:p>
        </p:txBody>
      </p:sp>
      <p:sp>
        <p:nvSpPr>
          <p:cNvPr id="8" name="textruta 7"/>
          <p:cNvSpPr txBox="1"/>
          <p:nvPr/>
        </p:nvSpPr>
        <p:spPr>
          <a:xfrm>
            <a:off x="8737600" y="3272231"/>
            <a:ext cx="2913212" cy="1077218"/>
          </a:xfrm>
          <a:prstGeom prst="rect">
            <a:avLst/>
          </a:prstGeom>
          <a:noFill/>
        </p:spPr>
        <p:txBody>
          <a:bodyPr wrap="square" rtlCol="0">
            <a:spAutoFit/>
          </a:bodyPr>
          <a:lstStyle/>
          <a:p>
            <a:r>
              <a:rPr lang="sv-SE" sz="3200" b="1" dirty="0" err="1" smtClean="0">
                <a:solidFill>
                  <a:srgbClr val="00B050"/>
                </a:solidFill>
              </a:rPr>
              <a:t>Costs</a:t>
            </a:r>
            <a:r>
              <a:rPr lang="sv-SE" sz="3200" b="1" dirty="0" smtClean="0">
                <a:solidFill>
                  <a:srgbClr val="00B050"/>
                </a:solidFill>
              </a:rPr>
              <a:t> </a:t>
            </a:r>
            <a:r>
              <a:rPr lang="sv-SE" sz="3200" b="1" dirty="0" err="1" smtClean="0">
                <a:solidFill>
                  <a:srgbClr val="00B050"/>
                </a:solidFill>
              </a:rPr>
              <a:t>of</a:t>
            </a:r>
            <a:r>
              <a:rPr lang="sv-SE" sz="3200" b="1" dirty="0" smtClean="0">
                <a:solidFill>
                  <a:srgbClr val="00B050"/>
                </a:solidFill>
              </a:rPr>
              <a:t> CO2 in </a:t>
            </a:r>
            <a:r>
              <a:rPr lang="sv-SE" sz="3200" b="1" dirty="0" err="1" smtClean="0">
                <a:solidFill>
                  <a:srgbClr val="00B050"/>
                </a:solidFill>
              </a:rPr>
              <a:t>atmosphere</a:t>
            </a:r>
            <a:endParaRPr lang="sv-SE" sz="3200" b="1" dirty="0">
              <a:solidFill>
                <a:srgbClr val="00B050"/>
              </a:solidFill>
            </a:endParaRPr>
          </a:p>
        </p:txBody>
      </p:sp>
      <p:sp>
        <p:nvSpPr>
          <p:cNvPr id="9" name="textruta 8"/>
          <p:cNvSpPr txBox="1"/>
          <p:nvPr/>
        </p:nvSpPr>
        <p:spPr>
          <a:xfrm>
            <a:off x="8801100" y="5053353"/>
            <a:ext cx="3238500" cy="1077218"/>
          </a:xfrm>
          <a:prstGeom prst="rect">
            <a:avLst/>
          </a:prstGeom>
          <a:noFill/>
        </p:spPr>
        <p:txBody>
          <a:bodyPr wrap="square" rtlCol="0">
            <a:spAutoFit/>
          </a:bodyPr>
          <a:lstStyle/>
          <a:p>
            <a:r>
              <a:rPr lang="sv-SE" sz="3200" b="1" dirty="0" smtClean="0">
                <a:solidFill>
                  <a:srgbClr val="7030A0"/>
                </a:solidFill>
              </a:rPr>
              <a:t>Energy input </a:t>
            </a:r>
            <a:r>
              <a:rPr lang="sv-SE" sz="3200" b="1" dirty="0" err="1" smtClean="0">
                <a:solidFill>
                  <a:srgbClr val="7030A0"/>
                </a:solidFill>
              </a:rPr>
              <a:t>constraint</a:t>
            </a:r>
            <a:endParaRPr lang="sv-SE" sz="3200" b="1" dirty="0">
              <a:solidFill>
                <a:srgbClr val="7030A0"/>
              </a:solidFill>
            </a:endParaRPr>
          </a:p>
        </p:txBody>
      </p:sp>
    </p:spTree>
    <p:extLst>
      <p:ext uri="{BB962C8B-B14F-4D97-AF65-F5344CB8AC3E}">
        <p14:creationId xmlns:p14="http://schemas.microsoft.com/office/powerpoint/2010/main" val="37311819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85111A96-47C8-494A-B243-62058D04ED01}" type="slidenum">
              <a:rPr lang="sv-SE" smtClean="0">
                <a:solidFill>
                  <a:prstClr val="black">
                    <a:tint val="75000"/>
                  </a:prstClr>
                </a:solidFill>
              </a:rPr>
              <a:pPr/>
              <a:t>33</a:t>
            </a:fld>
            <a:endParaRPr lang="sv-SE">
              <a:solidFill>
                <a:prstClr val="black">
                  <a:tint val="75000"/>
                </a:prstClr>
              </a:solidFill>
            </a:endParaRPr>
          </a:p>
        </p:txBody>
      </p:sp>
      <p:sp>
        <p:nvSpPr>
          <p:cNvPr id="5" name="Rektangel 4"/>
          <p:cNvSpPr/>
          <p:nvPr/>
        </p:nvSpPr>
        <p:spPr>
          <a:xfrm>
            <a:off x="618307" y="1178207"/>
            <a:ext cx="11146973" cy="3528402"/>
          </a:xfrm>
          <a:prstGeom prst="rect">
            <a:avLst/>
          </a:prstGeom>
        </p:spPr>
        <p:txBody>
          <a:bodyPr wrap="square">
            <a:spAutoFit/>
          </a:bodyPr>
          <a:lstStyle/>
          <a:p>
            <a:pPr>
              <a:lnSpc>
                <a:spcPct val="107000"/>
              </a:lnSpc>
              <a:spcAft>
                <a:spcPts val="800"/>
              </a:spcAft>
            </a:pPr>
            <a:r>
              <a:rPr lang="sv-SE" sz="2800" b="1" i="1" dirty="0" smtClean="0">
                <a:solidFill>
                  <a:srgbClr val="FF0000"/>
                </a:solidFill>
                <a:ea typeface="Calibri" panose="020F0502020204030204" pitchFamily="34" charset="0"/>
                <a:cs typeface="Times New Roman" panose="02020603050405020304" pitchFamily="18" charset="0"/>
              </a:rPr>
              <a:t>General </a:t>
            </a:r>
            <a:r>
              <a:rPr lang="sv-SE" sz="2800" b="1" i="1" dirty="0" err="1" smtClean="0">
                <a:solidFill>
                  <a:srgbClr val="FF0000"/>
                </a:solidFill>
                <a:ea typeface="Calibri" panose="020F0502020204030204" pitchFamily="34" charset="0"/>
                <a:cs typeface="Times New Roman" panose="02020603050405020304" pitchFamily="18" charset="0"/>
              </a:rPr>
              <a:t>function</a:t>
            </a:r>
            <a:r>
              <a:rPr lang="sv-SE" sz="2800" b="1" i="1" dirty="0" smtClean="0">
                <a:solidFill>
                  <a:srgbClr val="FF0000"/>
                </a:solidFill>
                <a:ea typeface="Calibri" panose="020F0502020204030204" pitchFamily="34" charset="0"/>
                <a:cs typeface="Times New Roman" panose="02020603050405020304" pitchFamily="18" charset="0"/>
              </a:rPr>
              <a:t> derivations and </a:t>
            </a:r>
            <a:r>
              <a:rPr lang="sv-SE" sz="2800" b="1" i="1" dirty="0" err="1" smtClean="0">
                <a:solidFill>
                  <a:srgbClr val="FF0000"/>
                </a:solidFill>
                <a:ea typeface="Calibri" panose="020F0502020204030204" pitchFamily="34" charset="0"/>
                <a:cs typeface="Times New Roman" panose="02020603050405020304" pitchFamily="18" charset="0"/>
              </a:rPr>
              <a:t>many</a:t>
            </a:r>
            <a:r>
              <a:rPr lang="sv-SE" sz="2800" b="1" i="1" dirty="0" smtClean="0">
                <a:solidFill>
                  <a:srgbClr val="FF0000"/>
                </a:solidFill>
                <a:ea typeface="Calibri" panose="020F0502020204030204" pitchFamily="34" charset="0"/>
                <a:cs typeface="Times New Roman" panose="02020603050405020304" pitchFamily="18" charset="0"/>
              </a:rPr>
              <a:t> general </a:t>
            </a:r>
            <a:r>
              <a:rPr lang="sv-SE" sz="2800" b="1" i="1" dirty="0" err="1" smtClean="0">
                <a:solidFill>
                  <a:srgbClr val="FF0000"/>
                </a:solidFill>
                <a:ea typeface="Calibri" panose="020F0502020204030204" pitchFamily="34" charset="0"/>
                <a:cs typeface="Times New Roman" panose="02020603050405020304" pitchFamily="18" charset="0"/>
              </a:rPr>
              <a:t>proofs</a:t>
            </a:r>
            <a:r>
              <a:rPr lang="sv-SE" sz="2800" b="1" i="1" dirty="0" smtClean="0">
                <a:solidFill>
                  <a:srgbClr val="FF0000"/>
                </a:solidFill>
                <a:ea typeface="Calibri" panose="020F0502020204030204" pitchFamily="34" charset="0"/>
                <a:cs typeface="Times New Roman" panose="02020603050405020304" pitchFamily="18" charset="0"/>
              </a:rPr>
              <a:t> </a:t>
            </a:r>
            <a:r>
              <a:rPr lang="sv-SE" sz="2800" b="1" i="1" dirty="0" err="1" smtClean="0">
                <a:solidFill>
                  <a:srgbClr val="FF0000"/>
                </a:solidFill>
                <a:ea typeface="Calibri" panose="020F0502020204030204" pitchFamily="34" charset="0"/>
                <a:cs typeface="Times New Roman" panose="02020603050405020304" pitchFamily="18" charset="0"/>
              </a:rPr>
              <a:t>are</a:t>
            </a:r>
            <a:r>
              <a:rPr lang="sv-SE" sz="2800" b="1" i="1" dirty="0" smtClean="0">
                <a:solidFill>
                  <a:srgbClr val="FF0000"/>
                </a:solidFill>
                <a:ea typeface="Calibri" panose="020F0502020204030204" pitchFamily="34" charset="0"/>
                <a:cs typeface="Times New Roman" panose="02020603050405020304" pitchFamily="18" charset="0"/>
              </a:rPr>
              <a:t> </a:t>
            </a:r>
            <a:r>
              <a:rPr lang="sv-SE" sz="2800" b="1" i="1" dirty="0" err="1" smtClean="0">
                <a:solidFill>
                  <a:srgbClr val="FF0000"/>
                </a:solidFill>
                <a:ea typeface="Calibri" panose="020F0502020204030204" pitchFamily="34" charset="0"/>
                <a:cs typeface="Times New Roman" panose="02020603050405020304" pitchFamily="18" charset="0"/>
              </a:rPr>
              <a:t>found</a:t>
            </a:r>
            <a:r>
              <a:rPr lang="sv-SE" sz="2800" b="1" i="1" dirty="0" smtClean="0">
                <a:solidFill>
                  <a:srgbClr val="FF0000"/>
                </a:solidFill>
                <a:ea typeface="Calibri" panose="020F0502020204030204" pitchFamily="34" charset="0"/>
                <a:cs typeface="Times New Roman" panose="02020603050405020304" pitchFamily="18" charset="0"/>
              </a:rPr>
              <a:t> </a:t>
            </a:r>
            <a:r>
              <a:rPr lang="sv-SE" sz="2800" b="1" i="1" dirty="0" err="1" smtClean="0">
                <a:solidFill>
                  <a:srgbClr val="FF0000"/>
                </a:solidFill>
                <a:ea typeface="Calibri" panose="020F0502020204030204" pitchFamily="34" charset="0"/>
                <a:cs typeface="Times New Roman" panose="02020603050405020304" pitchFamily="18" charset="0"/>
              </a:rPr>
              <a:t>here</a:t>
            </a:r>
            <a:r>
              <a:rPr lang="sv-SE" sz="2800" b="1" i="1" dirty="0" smtClean="0">
                <a:solidFill>
                  <a:srgbClr val="FF0000"/>
                </a:solidFill>
                <a:ea typeface="Calibri" panose="020F0502020204030204" pitchFamily="34" charset="0"/>
                <a:cs typeface="Times New Roman" panose="02020603050405020304" pitchFamily="18" charset="0"/>
              </a:rPr>
              <a:t>:</a:t>
            </a:r>
          </a:p>
          <a:p>
            <a:pPr>
              <a:lnSpc>
                <a:spcPct val="107000"/>
              </a:lnSpc>
              <a:spcAft>
                <a:spcPts val="800"/>
              </a:spcAft>
            </a:pPr>
            <a:endParaRPr lang="sv-SE" dirty="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endParaRPr lang="sv-SE" dirty="0" smtClean="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r>
              <a:rPr lang="sv-SE" dirty="0" smtClean="0">
                <a:solidFill>
                  <a:prstClr val="black"/>
                </a:solidFill>
                <a:ea typeface="Calibri" panose="020F0502020204030204" pitchFamily="34" charset="0"/>
                <a:cs typeface="Times New Roman" panose="02020603050405020304" pitchFamily="18" charset="0"/>
              </a:rPr>
              <a:t>[</a:t>
            </a:r>
            <a:r>
              <a:rPr lang="sv-SE" dirty="0">
                <a:solidFill>
                  <a:prstClr val="black"/>
                </a:solidFill>
                <a:ea typeface="Calibri" panose="020F0502020204030204" pitchFamily="34" charset="0"/>
                <a:cs typeface="Times New Roman" panose="02020603050405020304" pitchFamily="18" charset="0"/>
              </a:rPr>
              <a:t>19] </a:t>
            </a:r>
            <a:r>
              <a:rPr lang="sv-SE" dirty="0" err="1">
                <a:solidFill>
                  <a:prstClr val="black"/>
                </a:solidFill>
                <a:ea typeface="Calibri" panose="020F0502020204030204" pitchFamily="34" charset="0"/>
                <a:cs typeface="Times New Roman" panose="02020603050405020304" pitchFamily="18" charset="0"/>
              </a:rPr>
              <a:t>Lohmander</a:t>
            </a:r>
            <a:r>
              <a:rPr lang="sv-SE" dirty="0">
                <a:solidFill>
                  <a:prstClr val="black"/>
                </a:solidFill>
                <a:ea typeface="Calibri" panose="020F0502020204030204" pitchFamily="34" charset="0"/>
                <a:cs typeface="Times New Roman" panose="02020603050405020304" pitchFamily="18" charset="0"/>
              </a:rPr>
              <a:t>, P., </a:t>
            </a:r>
            <a:r>
              <a:rPr lang="sv-SE" b="1" dirty="0" err="1">
                <a:solidFill>
                  <a:prstClr val="black"/>
                </a:solidFill>
                <a:ea typeface="Calibri" panose="020F0502020204030204" pitchFamily="34" charset="0"/>
                <a:cs typeface="Times New Roman" panose="02020603050405020304" pitchFamily="18" charset="0"/>
              </a:rPr>
              <a:t>With</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expanded</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bioenergy</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based</a:t>
            </a:r>
            <a:r>
              <a:rPr lang="sv-SE" b="1" dirty="0">
                <a:solidFill>
                  <a:prstClr val="black"/>
                </a:solidFill>
                <a:ea typeface="Calibri" panose="020F0502020204030204" pitchFamily="34" charset="0"/>
                <a:cs typeface="Times New Roman" panose="02020603050405020304" pitchFamily="18" charset="0"/>
              </a:rPr>
              <a:t> on </a:t>
            </a:r>
            <a:r>
              <a:rPr lang="sv-SE" b="1" dirty="0" err="1">
                <a:solidFill>
                  <a:prstClr val="black"/>
                </a:solidFill>
                <a:ea typeface="Calibri" panose="020F0502020204030204" pitchFamily="34" charset="0"/>
                <a:cs typeface="Times New Roman" panose="02020603050405020304" pitchFamily="18" charset="0"/>
              </a:rPr>
              <a:t>forest</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resources</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we</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may</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simultaneously</a:t>
            </a:r>
            <a:r>
              <a:rPr lang="sv-SE" b="1" dirty="0">
                <a:solidFill>
                  <a:prstClr val="black"/>
                </a:solidFill>
                <a:ea typeface="Calibri" panose="020F0502020204030204" pitchFamily="34" charset="0"/>
                <a:cs typeface="Times New Roman" panose="02020603050405020304" pitchFamily="18" charset="0"/>
              </a:rPr>
              <a:t> and </a:t>
            </a:r>
            <a:r>
              <a:rPr lang="sv-SE" b="1" dirty="0" err="1">
                <a:solidFill>
                  <a:prstClr val="black"/>
                </a:solidFill>
                <a:ea typeface="Calibri" panose="020F0502020204030204" pitchFamily="34" charset="0"/>
                <a:cs typeface="Times New Roman" panose="02020603050405020304" pitchFamily="18" charset="0"/>
              </a:rPr>
              <a:t>sustainably</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reduce</a:t>
            </a:r>
            <a:r>
              <a:rPr lang="sv-SE" b="1" dirty="0">
                <a:solidFill>
                  <a:prstClr val="black"/>
                </a:solidFill>
                <a:ea typeface="Calibri" panose="020F0502020204030204" pitchFamily="34" charset="0"/>
                <a:cs typeface="Times New Roman" panose="02020603050405020304" pitchFamily="18" charset="0"/>
              </a:rPr>
              <a:t> global </a:t>
            </a:r>
            <a:r>
              <a:rPr lang="sv-SE" b="1" dirty="0" err="1">
                <a:solidFill>
                  <a:prstClr val="black"/>
                </a:solidFill>
                <a:ea typeface="Calibri" panose="020F0502020204030204" pitchFamily="34" charset="0"/>
                <a:cs typeface="Times New Roman" panose="02020603050405020304" pitchFamily="18" charset="0"/>
              </a:rPr>
              <a:t>warming</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improve</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economic</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results</a:t>
            </a:r>
            <a:r>
              <a:rPr lang="sv-SE" b="1" dirty="0">
                <a:solidFill>
                  <a:prstClr val="black"/>
                </a:solidFill>
                <a:ea typeface="Calibri" panose="020F0502020204030204" pitchFamily="34" charset="0"/>
                <a:cs typeface="Times New Roman" panose="02020603050405020304" pitchFamily="18" charset="0"/>
              </a:rPr>
              <a:t>, international relations and </a:t>
            </a:r>
            <a:r>
              <a:rPr lang="sv-SE" b="1" dirty="0" err="1">
                <a:solidFill>
                  <a:prstClr val="black"/>
                </a:solidFill>
                <a:ea typeface="Calibri" panose="020F0502020204030204" pitchFamily="34" charset="0"/>
                <a:cs typeface="Times New Roman" panose="02020603050405020304" pitchFamily="18" charset="0"/>
              </a:rPr>
              <a:t>environmental</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conditions</a:t>
            </a:r>
            <a:r>
              <a:rPr lang="sv-SE" dirty="0">
                <a:solidFill>
                  <a:prstClr val="black"/>
                </a:solidFill>
                <a:ea typeface="Calibri" panose="020F0502020204030204" pitchFamily="34" charset="0"/>
                <a:cs typeface="Times New Roman" panose="02020603050405020304" pitchFamily="18" charset="0"/>
              </a:rPr>
              <a:t>, BIT’S 4th </a:t>
            </a:r>
            <a:r>
              <a:rPr lang="sv-SE" dirty="0" err="1">
                <a:solidFill>
                  <a:prstClr val="black"/>
                </a:solidFill>
                <a:ea typeface="Calibri" panose="020F0502020204030204" pitchFamily="34" charset="0"/>
                <a:cs typeface="Times New Roman" panose="02020603050405020304" pitchFamily="18" charset="0"/>
              </a:rPr>
              <a:t>Annual</a:t>
            </a:r>
            <a:r>
              <a:rPr lang="sv-SE" dirty="0">
                <a:solidFill>
                  <a:prstClr val="black"/>
                </a:solidFill>
                <a:ea typeface="Calibri" panose="020F0502020204030204" pitchFamily="34" charset="0"/>
                <a:cs typeface="Times New Roman" panose="02020603050405020304" pitchFamily="18" charset="0"/>
              </a:rPr>
              <a:t> World Congress </a:t>
            </a:r>
            <a:r>
              <a:rPr lang="sv-SE" dirty="0" err="1">
                <a:solidFill>
                  <a:prstClr val="black"/>
                </a:solidFill>
                <a:ea typeface="Calibri" panose="020F0502020204030204" pitchFamily="34" charset="0"/>
                <a:cs typeface="Times New Roman" panose="02020603050405020304" pitchFamily="18" charset="0"/>
              </a:rPr>
              <a:t>of</a:t>
            </a:r>
            <a:r>
              <a:rPr lang="sv-SE" dirty="0">
                <a:solidFill>
                  <a:prstClr val="black"/>
                </a:solidFill>
                <a:ea typeface="Calibri" panose="020F0502020204030204" pitchFamily="34" charset="0"/>
                <a:cs typeface="Times New Roman" panose="02020603050405020304" pitchFamily="18" charset="0"/>
              </a:rPr>
              <a:t> Bioenergy-2014, Qingdao International Convention Center, China </a:t>
            </a:r>
            <a:br>
              <a:rPr lang="sv-SE" dirty="0">
                <a:solidFill>
                  <a:prstClr val="black"/>
                </a:solidFill>
                <a:ea typeface="Calibri" panose="020F0502020204030204" pitchFamily="34" charset="0"/>
                <a:cs typeface="Times New Roman" panose="02020603050405020304" pitchFamily="18" charset="0"/>
              </a:rPr>
            </a:br>
            <a:r>
              <a:rPr lang="sv-SE" u="sng" dirty="0">
                <a:solidFill>
                  <a:srgbClr val="0563C1"/>
                </a:solidFill>
                <a:ea typeface="Calibri" panose="020F0502020204030204" pitchFamily="34" charset="0"/>
                <a:cs typeface="Times New Roman" panose="02020603050405020304" pitchFamily="18" charset="0"/>
                <a:hlinkClick r:id="rId2"/>
              </a:rPr>
              <a:t>http://www.Lohmander.com/PLWCBE2014A.pptx</a:t>
            </a:r>
            <a:r>
              <a:rPr lang="sv-SE" dirty="0">
                <a:solidFill>
                  <a:prstClr val="black"/>
                </a:solidFill>
                <a:ea typeface="Calibri" panose="020F0502020204030204" pitchFamily="34" charset="0"/>
                <a:cs typeface="Times New Roman" panose="02020603050405020304" pitchFamily="18" charset="0"/>
              </a:rPr>
              <a:t/>
            </a:r>
            <a:br>
              <a:rPr lang="sv-SE" dirty="0">
                <a:solidFill>
                  <a:prstClr val="black"/>
                </a:solidFill>
                <a:ea typeface="Calibri" panose="020F0502020204030204" pitchFamily="34" charset="0"/>
                <a:cs typeface="Times New Roman" panose="02020603050405020304" pitchFamily="18" charset="0"/>
              </a:rPr>
            </a:br>
            <a:r>
              <a:rPr lang="sv-SE" u="sng" dirty="0">
                <a:solidFill>
                  <a:srgbClr val="0563C1"/>
                </a:solidFill>
                <a:ea typeface="Calibri" panose="020F0502020204030204" pitchFamily="34" charset="0"/>
                <a:cs typeface="Times New Roman" panose="02020603050405020304" pitchFamily="18" charset="0"/>
                <a:hlinkClick r:id="rId3"/>
              </a:rPr>
              <a:t>http://www.Lohmander.com/PLWCBE2014A.pdf</a:t>
            </a:r>
            <a:r>
              <a:rPr lang="sv-SE" dirty="0">
                <a:solidFill>
                  <a:prstClr val="black"/>
                </a:solidFill>
                <a:ea typeface="Calibri" panose="020F0502020204030204" pitchFamily="34" charset="0"/>
                <a:cs typeface="Times New Roman" panose="02020603050405020304" pitchFamily="18" charset="0"/>
              </a:rPr>
              <a:t/>
            </a:r>
            <a:br>
              <a:rPr lang="sv-SE" dirty="0">
                <a:solidFill>
                  <a:prstClr val="black"/>
                </a:solidFill>
                <a:ea typeface="Calibri" panose="020F0502020204030204" pitchFamily="34" charset="0"/>
                <a:cs typeface="Times New Roman" panose="02020603050405020304" pitchFamily="18" charset="0"/>
              </a:rPr>
            </a:br>
            <a:r>
              <a:rPr lang="sv-SE" u="sng" dirty="0">
                <a:solidFill>
                  <a:srgbClr val="0563C1"/>
                </a:solidFill>
                <a:ea typeface="Calibri" panose="020F0502020204030204" pitchFamily="34" charset="0"/>
                <a:cs typeface="Times New Roman" panose="02020603050405020304" pitchFamily="18" charset="0"/>
                <a:hlinkClick r:id="rId4"/>
              </a:rPr>
              <a:t>http://www.Lohmander.com/WCBE2014_Expansion.pdf</a:t>
            </a:r>
            <a:r>
              <a:rPr lang="sv-SE" dirty="0">
                <a:solidFill>
                  <a:prstClr val="black"/>
                </a:solidFill>
                <a:ea typeface="Calibri" panose="020F0502020204030204" pitchFamily="34" charset="0"/>
                <a:cs typeface="Times New Roman" panose="02020603050405020304" pitchFamily="18" charset="0"/>
              </a:rPr>
              <a:t/>
            </a:r>
            <a:br>
              <a:rPr lang="sv-SE" dirty="0">
                <a:solidFill>
                  <a:prstClr val="black"/>
                </a:solidFill>
                <a:ea typeface="Calibri" panose="020F0502020204030204" pitchFamily="34" charset="0"/>
                <a:cs typeface="Times New Roman" panose="02020603050405020304" pitchFamily="18" charset="0"/>
              </a:rPr>
            </a:br>
            <a:r>
              <a:rPr lang="sv-SE" u="sng" dirty="0">
                <a:solidFill>
                  <a:srgbClr val="0563C1"/>
                </a:solidFill>
                <a:ea typeface="Calibri" panose="020F0502020204030204" pitchFamily="34" charset="0"/>
                <a:cs typeface="Times New Roman" panose="02020603050405020304" pitchFamily="18" charset="0"/>
                <a:hlinkClick r:id="rId5"/>
              </a:rPr>
              <a:t>http://www.bitcongress.com/wcbe2014/</a:t>
            </a:r>
            <a:endParaRPr lang="sv-SE"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33975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11" y="-461638"/>
            <a:ext cx="9842749" cy="6477290"/>
          </a:xfrm>
          <a:prstGeom prst="rect">
            <a:avLst/>
          </a:prstGeom>
        </p:spPr>
      </p:pic>
      <p:sp>
        <p:nvSpPr>
          <p:cNvPr id="3" name="Rektangel 2"/>
          <p:cNvSpPr/>
          <p:nvPr/>
        </p:nvSpPr>
        <p:spPr>
          <a:xfrm>
            <a:off x="645811" y="6172941"/>
            <a:ext cx="8679401" cy="685059"/>
          </a:xfrm>
          <a:prstGeom prst="rect">
            <a:avLst/>
          </a:prstGeom>
        </p:spPr>
        <p:txBody>
          <a:bodyPr wrap="square">
            <a:spAutoFit/>
          </a:bodyPr>
          <a:lstStyle/>
          <a:p>
            <a:pPr>
              <a:lnSpc>
                <a:spcPct val="107000"/>
              </a:lnSpc>
              <a:spcAft>
                <a:spcPts val="800"/>
              </a:spcAft>
            </a:pPr>
            <a:r>
              <a:rPr lang="sv-SE" dirty="0">
                <a:solidFill>
                  <a:prstClr val="black"/>
                </a:solidFill>
                <a:ea typeface="Calibri" panose="020F0502020204030204" pitchFamily="34" charset="0"/>
                <a:cs typeface="Times New Roman" panose="02020603050405020304" pitchFamily="18" charset="0"/>
              </a:rPr>
              <a:t>[14] </a:t>
            </a:r>
            <a:r>
              <a:rPr lang="sv-SE" dirty="0" err="1">
                <a:solidFill>
                  <a:prstClr val="black"/>
                </a:solidFill>
                <a:ea typeface="Calibri" panose="020F0502020204030204" pitchFamily="34" charset="0"/>
                <a:cs typeface="Times New Roman" panose="02020603050405020304" pitchFamily="18" charset="0"/>
              </a:rPr>
              <a:t>Lohmander</a:t>
            </a:r>
            <a:r>
              <a:rPr lang="sv-SE" dirty="0">
                <a:solidFill>
                  <a:prstClr val="black"/>
                </a:solidFill>
                <a:ea typeface="Calibri" panose="020F0502020204030204" pitchFamily="34" charset="0"/>
                <a:cs typeface="Times New Roman" panose="02020603050405020304" pitchFamily="18" charset="0"/>
              </a:rPr>
              <a:t>, P., </a:t>
            </a:r>
            <a:r>
              <a:rPr lang="sv-SE" b="1" dirty="0">
                <a:solidFill>
                  <a:prstClr val="black"/>
                </a:solidFill>
                <a:ea typeface="Calibri" panose="020F0502020204030204" pitchFamily="34" charset="0"/>
                <a:cs typeface="Times New Roman" panose="02020603050405020304" pitchFamily="18" charset="0"/>
              </a:rPr>
              <a:t>Software for illustration </a:t>
            </a:r>
            <a:r>
              <a:rPr lang="sv-SE" b="1" dirty="0" err="1">
                <a:solidFill>
                  <a:prstClr val="black"/>
                </a:solidFill>
                <a:ea typeface="Calibri" panose="020F0502020204030204" pitchFamily="34" charset="0"/>
                <a:cs typeface="Times New Roman" panose="02020603050405020304" pitchFamily="18" charset="0"/>
              </a:rPr>
              <a:t>of</a:t>
            </a:r>
            <a:r>
              <a:rPr lang="sv-SE" b="1" dirty="0">
                <a:solidFill>
                  <a:prstClr val="black"/>
                </a:solidFill>
                <a:ea typeface="Calibri" panose="020F0502020204030204" pitchFamily="34" charset="0"/>
                <a:cs typeface="Times New Roman" panose="02020603050405020304" pitchFamily="18" charset="0"/>
              </a:rPr>
              <a:t> the CO2 and </a:t>
            </a:r>
            <a:r>
              <a:rPr lang="sv-SE" b="1" dirty="0" err="1">
                <a:solidFill>
                  <a:prstClr val="black"/>
                </a:solidFill>
                <a:ea typeface="Calibri" panose="020F0502020204030204" pitchFamily="34" charset="0"/>
                <a:cs typeface="Times New Roman" panose="02020603050405020304" pitchFamily="18" charset="0"/>
              </a:rPr>
              <a:t>forest</a:t>
            </a:r>
            <a:r>
              <a:rPr lang="sv-SE" b="1" dirty="0">
                <a:solidFill>
                  <a:prstClr val="black"/>
                </a:solidFill>
                <a:ea typeface="Calibri" panose="020F0502020204030204" pitchFamily="34" charset="0"/>
                <a:cs typeface="Times New Roman" panose="02020603050405020304" pitchFamily="18" charset="0"/>
              </a:rPr>
              <a:t> management </a:t>
            </a:r>
            <a:r>
              <a:rPr lang="sv-SE" b="1" dirty="0" err="1">
                <a:solidFill>
                  <a:prstClr val="black"/>
                </a:solidFill>
                <a:ea typeface="Calibri" panose="020F0502020204030204" pitchFamily="34" charset="0"/>
                <a:cs typeface="Times New Roman" panose="02020603050405020304" pitchFamily="18" charset="0"/>
              </a:rPr>
              <a:t>issue</a:t>
            </a:r>
            <a:r>
              <a:rPr lang="sv-SE" b="1" dirty="0">
                <a:solidFill>
                  <a:prstClr val="black"/>
                </a:solidFill>
                <a:ea typeface="Calibri" panose="020F0502020204030204" pitchFamily="34" charset="0"/>
                <a:cs typeface="Times New Roman" panose="02020603050405020304" pitchFamily="18" charset="0"/>
              </a:rPr>
              <a:t> in combination </a:t>
            </a:r>
            <a:r>
              <a:rPr lang="sv-SE" b="1" dirty="0" err="1">
                <a:solidFill>
                  <a:prstClr val="black"/>
                </a:solidFill>
                <a:ea typeface="Calibri" panose="020F0502020204030204" pitchFamily="34" charset="0"/>
                <a:cs typeface="Times New Roman" panose="02020603050405020304" pitchFamily="18" charset="0"/>
              </a:rPr>
              <a:t>with</a:t>
            </a:r>
            <a:r>
              <a:rPr lang="sv-SE" b="1" dirty="0">
                <a:solidFill>
                  <a:prstClr val="black"/>
                </a:solidFill>
                <a:ea typeface="Calibri" panose="020F0502020204030204" pitchFamily="34" charset="0"/>
                <a:cs typeface="Times New Roman" panose="02020603050405020304" pitchFamily="18" charset="0"/>
              </a:rPr>
              <a:t> CCS </a:t>
            </a:r>
            <a:r>
              <a:rPr lang="sv-SE" b="1" dirty="0" err="1">
                <a:solidFill>
                  <a:prstClr val="black"/>
                </a:solidFill>
                <a:ea typeface="Calibri" panose="020F0502020204030204" pitchFamily="34" charset="0"/>
                <a:cs typeface="Times New Roman" panose="02020603050405020304" pitchFamily="18" charset="0"/>
              </a:rPr>
              <a:t>technology</a:t>
            </a:r>
            <a:r>
              <a:rPr lang="sv-SE" dirty="0">
                <a:solidFill>
                  <a:prstClr val="black"/>
                </a:solidFill>
                <a:ea typeface="Calibri" panose="020F0502020204030204" pitchFamily="34" charset="0"/>
                <a:cs typeface="Times New Roman" panose="02020603050405020304" pitchFamily="18" charset="0"/>
              </a:rPr>
              <a:t>, 2008, </a:t>
            </a:r>
            <a:r>
              <a:rPr lang="sv-SE" i="1" u="sng" dirty="0">
                <a:solidFill>
                  <a:srgbClr val="0563C1"/>
                </a:solidFill>
                <a:ea typeface="Calibri" panose="020F0502020204030204" pitchFamily="34" charset="0"/>
                <a:cs typeface="Times New Roman" panose="02020603050405020304" pitchFamily="18" charset="0"/>
                <a:hlinkClick r:id="rId3"/>
              </a:rPr>
              <a:t>http://www.lohmander.com/co2ill2/co2ill2.htm</a:t>
            </a:r>
            <a:endParaRPr lang="sv-SE" dirty="0">
              <a:solidFill>
                <a:prstClr val="black"/>
              </a:solidFill>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78F35D4C-469F-40D3-8499-3E4E06BA0BA7}" type="slidenum">
              <a:rPr lang="sv-SE" smtClean="0">
                <a:solidFill>
                  <a:prstClr val="black">
                    <a:tint val="75000"/>
                  </a:prstClr>
                </a:solidFill>
              </a:rPr>
              <a:pPr/>
              <a:t>34</a:t>
            </a:fld>
            <a:endParaRPr lang="sv-SE">
              <a:solidFill>
                <a:prstClr val="black">
                  <a:tint val="75000"/>
                </a:prstClr>
              </a:solidFill>
            </a:endParaRPr>
          </a:p>
        </p:txBody>
      </p:sp>
    </p:spTree>
    <p:extLst>
      <p:ext uri="{BB962C8B-B14F-4D97-AF65-F5344CB8AC3E}">
        <p14:creationId xmlns:p14="http://schemas.microsoft.com/office/powerpoint/2010/main" val="179238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134E8247-E5DB-4495-8D6D-4E106A29AAD8}" type="slidenum">
              <a:rPr lang="sv-SE" altLang="sv-SE">
                <a:solidFill>
                  <a:srgbClr val="000000"/>
                </a:solidFill>
              </a:rPr>
              <a:pPr/>
              <a:t>35</a:t>
            </a:fld>
            <a:endParaRPr lang="sv-SE" altLang="sv-SE">
              <a:solidFill>
                <a:srgbClr val="000000"/>
              </a:solidFill>
            </a:endParaRPr>
          </a:p>
        </p:txBody>
      </p:sp>
      <p:pic>
        <p:nvPicPr>
          <p:cNvPr id="36868" name="Picture 4" descr="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324600" cy="4235450"/>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200" y="1295400"/>
            <a:ext cx="55118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1415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solidFill>
                  <a:prstClr val="black">
                    <a:tint val="75000"/>
                  </a:prstClr>
                </a:solidFill>
              </a:rPr>
              <a:pPr/>
              <a:t>36</a:t>
            </a:fld>
            <a:endParaRPr lang="sv-SE">
              <a:solidFill>
                <a:prstClr val="black">
                  <a:tint val="75000"/>
                </a:prstClr>
              </a:solidFill>
            </a:endParaRPr>
          </a:p>
        </p:txBody>
      </p:sp>
      <p:sp>
        <p:nvSpPr>
          <p:cNvPr id="4" name="Rectangle 2"/>
          <p:cNvSpPr>
            <a:spLocks noChangeArrowheads="1"/>
          </p:cNvSpPr>
          <p:nvPr/>
        </p:nvSpPr>
        <p:spPr bwMode="auto">
          <a:xfrm>
            <a:off x="468630" y="3726179"/>
            <a:ext cx="116694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solidFill>
                <a:prstClr val="black"/>
              </a:solidFill>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572860513"/>
              </p:ext>
            </p:extLst>
          </p:nvPr>
        </p:nvGraphicFramePr>
        <p:xfrm>
          <a:off x="468630" y="4443910"/>
          <a:ext cx="10843708" cy="822960"/>
        </p:xfrm>
        <a:graphic>
          <a:graphicData uri="http://schemas.openxmlformats.org/presentationml/2006/ole">
            <mc:AlternateContent xmlns:mc="http://schemas.openxmlformats.org/markup-compatibility/2006">
              <mc:Choice xmlns:v="urn:schemas-microsoft-com:vml" Requires="v">
                <p:oleObj spid="_x0000_s9222" name="Equation" r:id="rId3" imgW="6400800" imgH="482600" progId="Equation.DSMT4">
                  <p:embed/>
                </p:oleObj>
              </mc:Choice>
              <mc:Fallback>
                <p:oleObj name="Equation" r:id="rId3" imgW="6400800" imgH="482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 y="4443910"/>
                        <a:ext cx="10843708" cy="822960"/>
                      </a:xfrm>
                      <a:prstGeom prst="rect">
                        <a:avLst/>
                      </a:prstGeom>
                      <a:noFill/>
                    </p:spPr>
                  </p:pic>
                </p:oleObj>
              </mc:Fallback>
            </mc:AlternateContent>
          </a:graphicData>
        </a:graphic>
      </p:graphicFrame>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solidFill>
                <a:prstClr val="black"/>
              </a:solidFill>
            </a:endParaRPr>
          </a:p>
        </p:txBody>
      </p:sp>
      <p:graphicFrame>
        <p:nvGraphicFramePr>
          <p:cNvPr id="7" name="Objekt 6"/>
          <p:cNvGraphicFramePr>
            <a:graphicFrameLocks noChangeAspect="1"/>
          </p:cNvGraphicFramePr>
          <p:nvPr>
            <p:extLst>
              <p:ext uri="{D42A27DB-BD31-4B8C-83A1-F6EECF244321}">
                <p14:modId xmlns:p14="http://schemas.microsoft.com/office/powerpoint/2010/main" val="3601909649"/>
              </p:ext>
            </p:extLst>
          </p:nvPr>
        </p:nvGraphicFramePr>
        <p:xfrm>
          <a:off x="468630" y="2333810"/>
          <a:ext cx="11337732" cy="788966"/>
        </p:xfrm>
        <a:graphic>
          <a:graphicData uri="http://schemas.openxmlformats.org/presentationml/2006/ole">
            <mc:AlternateContent xmlns:mc="http://schemas.openxmlformats.org/markup-compatibility/2006">
              <mc:Choice xmlns:v="urn:schemas-microsoft-com:vml" Requires="v">
                <p:oleObj spid="_x0000_s9223" name="Equation" r:id="rId5" imgW="3695700" imgH="254000" progId="Equation.DSMT4">
                  <p:embed/>
                </p:oleObj>
              </mc:Choice>
              <mc:Fallback>
                <p:oleObj name="Equation" r:id="rId5" imgW="3695700" imgH="254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630" y="2333810"/>
                        <a:ext cx="11337732" cy="788966"/>
                      </a:xfrm>
                      <a:prstGeom prst="rect">
                        <a:avLst/>
                      </a:prstGeom>
                      <a:noFill/>
                    </p:spPr>
                  </p:pic>
                </p:oleObj>
              </mc:Fallback>
            </mc:AlternateContent>
          </a:graphicData>
        </a:graphic>
      </p:graphicFrame>
      <p:sp>
        <p:nvSpPr>
          <p:cNvPr id="8" name="textruta 7"/>
          <p:cNvSpPr txBox="1"/>
          <p:nvPr/>
        </p:nvSpPr>
        <p:spPr>
          <a:xfrm>
            <a:off x="933650" y="672013"/>
            <a:ext cx="9220858" cy="954107"/>
          </a:xfrm>
          <a:prstGeom prst="rect">
            <a:avLst/>
          </a:prstGeom>
          <a:noFill/>
        </p:spPr>
        <p:txBody>
          <a:bodyPr wrap="none" rtlCol="0">
            <a:spAutoFit/>
          </a:bodyPr>
          <a:lstStyle/>
          <a:p>
            <a:r>
              <a:rPr lang="sv-SE" sz="2800" b="1" i="1" dirty="0" smtClean="0">
                <a:solidFill>
                  <a:srgbClr val="0070C0"/>
                </a:solidFill>
              </a:rPr>
              <a:t>General </a:t>
            </a:r>
            <a:r>
              <a:rPr lang="sv-SE" sz="2800" b="1" i="1" dirty="0" err="1" smtClean="0">
                <a:solidFill>
                  <a:srgbClr val="0070C0"/>
                </a:solidFill>
              </a:rPr>
              <a:t>optimization</a:t>
            </a:r>
            <a:r>
              <a:rPr lang="sv-SE" sz="2800" b="1" i="1" dirty="0" smtClean="0">
                <a:solidFill>
                  <a:srgbClr val="0070C0"/>
                </a:solidFill>
              </a:rPr>
              <a:t> problem </a:t>
            </a:r>
            <a:r>
              <a:rPr lang="sv-SE" sz="2800" b="1" i="1" dirty="0" err="1" smtClean="0">
                <a:solidFill>
                  <a:srgbClr val="0070C0"/>
                </a:solidFill>
              </a:rPr>
              <a:t>analyzed</a:t>
            </a:r>
            <a:r>
              <a:rPr lang="sv-SE" sz="2800" b="1" i="1" dirty="0" smtClean="0">
                <a:solidFill>
                  <a:srgbClr val="0070C0"/>
                </a:solidFill>
              </a:rPr>
              <a:t> by Peter </a:t>
            </a:r>
            <a:r>
              <a:rPr lang="sv-SE" sz="2800" b="1" i="1" dirty="0" err="1" smtClean="0">
                <a:solidFill>
                  <a:srgbClr val="0070C0"/>
                </a:solidFill>
              </a:rPr>
              <a:t>Lohmander</a:t>
            </a:r>
            <a:r>
              <a:rPr lang="sv-SE" sz="2800" b="1" i="1" dirty="0" smtClean="0">
                <a:solidFill>
                  <a:srgbClr val="0070C0"/>
                </a:solidFill>
              </a:rPr>
              <a:t> </a:t>
            </a:r>
          </a:p>
          <a:p>
            <a:r>
              <a:rPr lang="sv-SE" sz="2800" b="1" i="1" dirty="0" err="1" smtClean="0">
                <a:solidFill>
                  <a:srgbClr val="0070C0"/>
                </a:solidFill>
              </a:rPr>
              <a:t>before</a:t>
            </a:r>
            <a:r>
              <a:rPr lang="sv-SE" sz="2800" b="1" i="1" dirty="0" smtClean="0">
                <a:solidFill>
                  <a:srgbClr val="0070C0"/>
                </a:solidFill>
              </a:rPr>
              <a:t> and </a:t>
            </a:r>
            <a:r>
              <a:rPr lang="sv-SE" sz="2800" b="1" i="1" dirty="0" err="1" smtClean="0">
                <a:solidFill>
                  <a:srgbClr val="0070C0"/>
                </a:solidFill>
              </a:rPr>
              <a:t>during</a:t>
            </a:r>
            <a:r>
              <a:rPr lang="sv-SE" sz="2800" b="1" i="1" dirty="0" smtClean="0">
                <a:solidFill>
                  <a:srgbClr val="0070C0"/>
                </a:solidFill>
              </a:rPr>
              <a:t> the </a:t>
            </a:r>
            <a:r>
              <a:rPr lang="sv-SE" sz="2800" b="1" i="1" dirty="0" err="1" smtClean="0">
                <a:solidFill>
                  <a:srgbClr val="0070C0"/>
                </a:solidFill>
              </a:rPr>
              <a:t>Gorgan</a:t>
            </a:r>
            <a:r>
              <a:rPr lang="sv-SE" sz="2800" b="1" i="1" dirty="0" smtClean="0">
                <a:solidFill>
                  <a:srgbClr val="0070C0"/>
                </a:solidFill>
              </a:rPr>
              <a:t> workshop in November 2017</a:t>
            </a:r>
            <a:endParaRPr lang="sv-SE" sz="2800" b="1" i="1" dirty="0">
              <a:solidFill>
                <a:srgbClr val="0070C0"/>
              </a:solidFill>
            </a:endParaRPr>
          </a:p>
        </p:txBody>
      </p:sp>
      <p:sp>
        <p:nvSpPr>
          <p:cNvPr id="9" name="textruta 8"/>
          <p:cNvSpPr txBox="1"/>
          <p:nvPr/>
        </p:nvSpPr>
        <p:spPr>
          <a:xfrm>
            <a:off x="2050181" y="3716165"/>
            <a:ext cx="3443315" cy="369332"/>
          </a:xfrm>
          <a:prstGeom prst="rect">
            <a:avLst/>
          </a:prstGeom>
          <a:noFill/>
        </p:spPr>
        <p:txBody>
          <a:bodyPr wrap="none" rtlCol="0">
            <a:spAutoFit/>
          </a:bodyPr>
          <a:lstStyle/>
          <a:p>
            <a:r>
              <a:rPr lang="sv-SE" b="1" dirty="0" smtClean="0"/>
              <a:t>Present </a:t>
            </a:r>
            <a:r>
              <a:rPr lang="sv-SE" b="1" dirty="0" err="1" smtClean="0"/>
              <a:t>value</a:t>
            </a:r>
            <a:r>
              <a:rPr lang="sv-SE" b="1" dirty="0" smtClean="0"/>
              <a:t> </a:t>
            </a:r>
            <a:r>
              <a:rPr lang="sv-SE" b="1" dirty="0" err="1" smtClean="0"/>
              <a:t>of</a:t>
            </a:r>
            <a:r>
              <a:rPr lang="sv-SE" b="1" dirty="0" smtClean="0"/>
              <a:t> </a:t>
            </a:r>
            <a:r>
              <a:rPr lang="sv-SE" b="1" dirty="0" err="1" smtClean="0"/>
              <a:t>forest</a:t>
            </a:r>
            <a:r>
              <a:rPr lang="sv-SE" b="1" dirty="0" smtClean="0"/>
              <a:t> </a:t>
            </a:r>
            <a:r>
              <a:rPr lang="sv-SE" b="1" dirty="0" err="1" smtClean="0"/>
              <a:t>production</a:t>
            </a:r>
            <a:endParaRPr lang="sv-SE" b="1" dirty="0"/>
          </a:p>
        </p:txBody>
      </p:sp>
      <p:sp>
        <p:nvSpPr>
          <p:cNvPr id="10" name="textruta 9"/>
          <p:cNvSpPr txBox="1"/>
          <p:nvPr/>
        </p:nvSpPr>
        <p:spPr>
          <a:xfrm>
            <a:off x="6602931" y="3738572"/>
            <a:ext cx="3823034" cy="369332"/>
          </a:xfrm>
          <a:prstGeom prst="rect">
            <a:avLst/>
          </a:prstGeom>
          <a:noFill/>
        </p:spPr>
        <p:txBody>
          <a:bodyPr wrap="none" rtlCol="0">
            <a:spAutoFit/>
          </a:bodyPr>
          <a:lstStyle/>
          <a:p>
            <a:r>
              <a:rPr lang="sv-SE" b="1" dirty="0" smtClean="0"/>
              <a:t>Present </a:t>
            </a:r>
            <a:r>
              <a:rPr lang="sv-SE" b="1" dirty="0" err="1" smtClean="0"/>
              <a:t>value</a:t>
            </a:r>
            <a:r>
              <a:rPr lang="sv-SE" b="1" dirty="0" smtClean="0"/>
              <a:t> </a:t>
            </a:r>
            <a:r>
              <a:rPr lang="sv-SE" b="1" dirty="0" err="1" smtClean="0"/>
              <a:t>of</a:t>
            </a:r>
            <a:r>
              <a:rPr lang="sv-SE" b="1" dirty="0" smtClean="0"/>
              <a:t> </a:t>
            </a:r>
            <a:r>
              <a:rPr lang="sv-SE" b="1" dirty="0" err="1" smtClean="0"/>
              <a:t>totally</a:t>
            </a:r>
            <a:r>
              <a:rPr lang="sv-SE" b="1" dirty="0" smtClean="0"/>
              <a:t> </a:t>
            </a:r>
            <a:r>
              <a:rPr lang="sv-SE" b="1" dirty="0" err="1" smtClean="0"/>
              <a:t>stored</a:t>
            </a:r>
            <a:r>
              <a:rPr lang="sv-SE" b="1" dirty="0" smtClean="0"/>
              <a:t> </a:t>
            </a:r>
            <a:r>
              <a:rPr lang="sv-SE" b="1" dirty="0" err="1" smtClean="0"/>
              <a:t>carbon</a:t>
            </a:r>
            <a:r>
              <a:rPr lang="sv-SE" b="1" dirty="0" smtClean="0"/>
              <a:t> </a:t>
            </a:r>
            <a:endParaRPr lang="sv-SE" b="1" dirty="0"/>
          </a:p>
        </p:txBody>
      </p:sp>
      <p:sp>
        <p:nvSpPr>
          <p:cNvPr id="11" name="Rektangel med rundade hörn 10"/>
          <p:cNvSpPr/>
          <p:nvPr/>
        </p:nvSpPr>
        <p:spPr>
          <a:xfrm>
            <a:off x="2050181" y="3590223"/>
            <a:ext cx="3443315" cy="68339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med rundade hörn 11"/>
          <p:cNvSpPr/>
          <p:nvPr/>
        </p:nvSpPr>
        <p:spPr>
          <a:xfrm>
            <a:off x="6602931" y="3590223"/>
            <a:ext cx="3823034" cy="683394"/>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p:cNvCxnSpPr/>
          <p:nvPr/>
        </p:nvCxnSpPr>
        <p:spPr>
          <a:xfrm flipH="1" flipV="1">
            <a:off x="2858703" y="3088504"/>
            <a:ext cx="57751" cy="49671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ak pil 15"/>
          <p:cNvCxnSpPr/>
          <p:nvPr/>
        </p:nvCxnSpPr>
        <p:spPr>
          <a:xfrm flipH="1" flipV="1">
            <a:off x="5306527" y="2999818"/>
            <a:ext cx="1301477" cy="667697"/>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Rektangel med rundade hörn 18"/>
          <p:cNvSpPr/>
          <p:nvPr/>
        </p:nvSpPr>
        <p:spPr>
          <a:xfrm>
            <a:off x="2125579" y="4443910"/>
            <a:ext cx="3919086" cy="7344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med rundade hörn 19"/>
          <p:cNvSpPr/>
          <p:nvPr/>
        </p:nvSpPr>
        <p:spPr>
          <a:xfrm>
            <a:off x="6235567" y="4438218"/>
            <a:ext cx="5218496" cy="828652"/>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54132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88573" y="943075"/>
            <a:ext cx="9788433" cy="5244513"/>
          </a:xfrm>
          <a:prstGeom prst="rect">
            <a:avLst/>
          </a:prstGeom>
        </p:spPr>
        <p:txBody>
          <a:bodyPr wrap="square">
            <a:spAutoFit/>
          </a:bodyPr>
          <a:lstStyle/>
          <a:p>
            <a:pPr lvl="0">
              <a:lnSpc>
                <a:spcPct val="107000"/>
              </a:lnSpc>
              <a:spcAft>
                <a:spcPts val="800"/>
              </a:spcAft>
            </a:pP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[13]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Guidelines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Economically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Rational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Coordinated</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Dynamic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Development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 Forest and Bio Energy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Sectors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with</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CO2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constraints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Proceedings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from the 16th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European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Biomass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Conference and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Exhibition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Valencia,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Spain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02-06 June, 2008 (In the version in the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link</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below</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earlier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misprint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has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been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corrected</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http://www.Lohmander.com/Valencia2008.pdf</a:t>
            </a: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[14]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Software for illustration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 CO2 and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management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issue</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combination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with</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CCS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technology</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2008, </a:t>
            </a:r>
            <a:r>
              <a:rPr lang="sv-SE" i="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http://www.lohmander.com/co2ill2/co2ill2.htm</a:t>
            </a: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19]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With</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expanded</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bioenergy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based</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on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resources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we</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may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simultaneously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sustainably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reduce</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global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warming</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improve</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economic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results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international relations and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environmental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conditions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BIT’S 4th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Annual</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World Congress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Bioenergy-2014, Qingdao International Convention Center, China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http://www.Lohmander.com/PLWCBE2014A.pptx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http://www.Lohmander.com/PLWCBE2014A.pdf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http://www.Lohmander.com/WCBE2014_Expansion.pdf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http://www.bitcongress.com/wcbe2014</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37</a:t>
            </a:fld>
            <a:endParaRPr lang="sv-SE">
              <a:solidFill>
                <a:prstClr val="black">
                  <a:tint val="75000"/>
                </a:prstClr>
              </a:solidFill>
            </a:endParaRPr>
          </a:p>
        </p:txBody>
      </p:sp>
    </p:spTree>
    <p:extLst>
      <p:ext uri="{BB962C8B-B14F-4D97-AF65-F5344CB8AC3E}">
        <p14:creationId xmlns:p14="http://schemas.microsoft.com/office/powerpoint/2010/main" val="39758355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ktangel 1"/>
          <p:cNvSpPr/>
          <p:nvPr/>
        </p:nvSpPr>
        <p:spPr>
          <a:xfrm>
            <a:off x="984067" y="1060158"/>
            <a:ext cx="9640389" cy="3046988"/>
          </a:xfrm>
          <a:prstGeom prst="rect">
            <a:avLst/>
          </a:prstGeom>
        </p:spPr>
        <p:txBody>
          <a:bodyPr wrap="square">
            <a:spAutoFit/>
          </a:bodyPr>
          <a:lstStyle/>
          <a:p>
            <a:r>
              <a:rPr lang="en-US" sz="3200" b="1" dirty="0">
                <a:solidFill>
                  <a:srgbClr val="FF0000"/>
                </a:solidFill>
              </a:rPr>
              <a:t>Conclusion: </a:t>
            </a:r>
            <a:endParaRPr lang="en-US" sz="3200" b="1" dirty="0" smtClean="0">
              <a:solidFill>
                <a:srgbClr val="FF0000"/>
              </a:solidFill>
            </a:endParaRPr>
          </a:p>
          <a:p>
            <a:endParaRPr lang="en-US" sz="3200" b="1" dirty="0"/>
          </a:p>
          <a:p>
            <a:r>
              <a:rPr lang="en-US" sz="3200" b="1" dirty="0" smtClean="0"/>
              <a:t>It </a:t>
            </a:r>
            <a:r>
              <a:rPr lang="en-US" sz="3200" b="1" dirty="0"/>
              <a:t>is possible to simultaneously and sustainably obtain higher total </a:t>
            </a:r>
            <a:r>
              <a:rPr lang="en-US" sz="3200" b="1" dirty="0" err="1"/>
              <a:t>profitalibilty</a:t>
            </a:r>
            <a:r>
              <a:rPr lang="en-US" sz="3200" b="1" dirty="0"/>
              <a:t>, with consideration of the environment, and to more efficiently fight global warming.</a:t>
            </a:r>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38</a:t>
            </a:fld>
            <a:endParaRPr lang="sv-SE">
              <a:solidFill>
                <a:prstClr val="black">
                  <a:tint val="75000"/>
                </a:prstClr>
              </a:solidFill>
            </a:endParaRPr>
          </a:p>
        </p:txBody>
      </p:sp>
    </p:spTree>
    <p:extLst>
      <p:ext uri="{BB962C8B-B14F-4D97-AF65-F5344CB8AC3E}">
        <p14:creationId xmlns:p14="http://schemas.microsoft.com/office/powerpoint/2010/main" val="8547688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1105353"/>
            <a:ext cx="10515600" cy="1925229"/>
          </a:xfrm>
        </p:spPr>
        <p:txBody>
          <a:bodyPr>
            <a:normAutofit fontScale="90000"/>
          </a:bodyPr>
          <a:lstStyle/>
          <a:p>
            <a:r>
              <a:rPr lang="sv-SE" b="1" dirty="0" smtClean="0">
                <a:latin typeface="Arial Black" panose="020B0A04020102020204" pitchFamily="34" charset="0"/>
              </a:rPr>
              <a:t>ON ECONOMIC RESULTS:</a:t>
            </a:r>
            <a:br>
              <a:rPr lang="sv-SE" b="1" dirty="0" smtClean="0">
                <a:latin typeface="Arial Black" panose="020B0A04020102020204" pitchFamily="34" charset="0"/>
              </a:rPr>
            </a:br>
            <a:r>
              <a:rPr lang="sv-SE" b="1" i="1" dirty="0" smtClean="0">
                <a:solidFill>
                  <a:srgbClr val="FF0000"/>
                </a:solidFill>
              </a:rPr>
              <a:t/>
            </a:r>
            <a:br>
              <a:rPr lang="sv-SE" b="1" i="1" dirty="0" smtClean="0">
                <a:solidFill>
                  <a:srgbClr val="FF0000"/>
                </a:solidFill>
              </a:rPr>
            </a:br>
            <a:r>
              <a:rPr lang="sv-SE" b="1" i="1" dirty="0" err="1" smtClean="0">
                <a:solidFill>
                  <a:srgbClr val="FF0000"/>
                </a:solidFill>
              </a:rPr>
              <a:t>How</a:t>
            </a:r>
            <a:r>
              <a:rPr lang="sv-SE" b="1" i="1" dirty="0" smtClean="0">
                <a:solidFill>
                  <a:srgbClr val="FF0000"/>
                </a:solidFill>
              </a:rPr>
              <a:t> </a:t>
            </a:r>
            <a:r>
              <a:rPr lang="sv-SE" b="1" i="1" dirty="0" err="1" smtClean="0">
                <a:solidFill>
                  <a:srgbClr val="FF0000"/>
                </a:solidFill>
              </a:rPr>
              <a:t>should</a:t>
            </a:r>
            <a:r>
              <a:rPr lang="sv-SE" b="1" i="1" dirty="0" smtClean="0">
                <a:solidFill>
                  <a:srgbClr val="FF0000"/>
                </a:solidFill>
              </a:rPr>
              <a:t> </a:t>
            </a:r>
            <a:r>
              <a:rPr lang="sv-SE" b="1" i="1" dirty="0" err="1" smtClean="0">
                <a:solidFill>
                  <a:srgbClr val="FF0000"/>
                </a:solidFill>
              </a:rPr>
              <a:t>we</a:t>
            </a:r>
            <a:r>
              <a:rPr lang="sv-SE" b="1" i="1" dirty="0" smtClean="0">
                <a:solidFill>
                  <a:srgbClr val="FF0000"/>
                </a:solidFill>
              </a:rPr>
              <a:t> </a:t>
            </a:r>
            <a:r>
              <a:rPr lang="sv-SE" b="1" i="1" dirty="0" err="1" smtClean="0">
                <a:solidFill>
                  <a:srgbClr val="FF0000"/>
                </a:solidFill>
              </a:rPr>
              <a:t>manage</a:t>
            </a:r>
            <a:r>
              <a:rPr lang="sv-SE" b="1" i="1" dirty="0" smtClean="0">
                <a:solidFill>
                  <a:srgbClr val="FF0000"/>
                </a:solidFill>
              </a:rPr>
              <a:t> the </a:t>
            </a:r>
            <a:r>
              <a:rPr lang="sv-SE" b="1" i="1" dirty="0" err="1" smtClean="0">
                <a:solidFill>
                  <a:srgbClr val="FF0000"/>
                </a:solidFill>
              </a:rPr>
              <a:t>forest</a:t>
            </a:r>
            <a:r>
              <a:rPr lang="sv-SE" b="1" i="1" dirty="0" smtClean="0">
                <a:solidFill>
                  <a:srgbClr val="FF0000"/>
                </a:solidFill>
              </a:rPr>
              <a:t> </a:t>
            </a:r>
            <a:r>
              <a:rPr lang="sv-SE" b="1" i="1" dirty="0" err="1" smtClean="0">
                <a:solidFill>
                  <a:srgbClr val="FF0000"/>
                </a:solidFill>
              </a:rPr>
              <a:t>if</a:t>
            </a:r>
            <a:r>
              <a:rPr lang="sv-SE" b="1" i="1" dirty="0" smtClean="0">
                <a:solidFill>
                  <a:srgbClr val="FF0000"/>
                </a:solidFill>
              </a:rPr>
              <a:t> </a:t>
            </a:r>
            <a:r>
              <a:rPr lang="sv-SE" b="1" i="1" dirty="0" err="1" smtClean="0">
                <a:solidFill>
                  <a:srgbClr val="FF0000"/>
                </a:solidFill>
              </a:rPr>
              <a:t>we</a:t>
            </a:r>
            <a:r>
              <a:rPr lang="sv-SE" b="1" i="1" dirty="0" smtClean="0">
                <a:solidFill>
                  <a:srgbClr val="FF0000"/>
                </a:solidFill>
              </a:rPr>
              <a:t> </a:t>
            </a:r>
            <a:r>
              <a:rPr lang="sv-SE" b="1" i="1" dirty="0" err="1" smtClean="0">
                <a:solidFill>
                  <a:srgbClr val="FF0000"/>
                </a:solidFill>
              </a:rPr>
              <a:t>are</a:t>
            </a:r>
            <a:r>
              <a:rPr lang="sv-SE" b="1" i="1" dirty="0" smtClean="0">
                <a:solidFill>
                  <a:srgbClr val="FF0000"/>
                </a:solidFill>
              </a:rPr>
              <a:t> </a:t>
            </a:r>
            <a:r>
              <a:rPr lang="sv-SE" b="1" i="1" dirty="0" err="1" smtClean="0">
                <a:solidFill>
                  <a:srgbClr val="FF0000"/>
                </a:solidFill>
              </a:rPr>
              <a:t>interested</a:t>
            </a:r>
            <a:r>
              <a:rPr lang="sv-SE" b="1" i="1" dirty="0" smtClean="0">
                <a:solidFill>
                  <a:srgbClr val="FF0000"/>
                </a:solidFill>
              </a:rPr>
              <a:t> in </a:t>
            </a:r>
            <a:r>
              <a:rPr lang="sv-SE" b="1" i="1" dirty="0" err="1" smtClean="0">
                <a:solidFill>
                  <a:srgbClr val="FF0000"/>
                </a:solidFill>
              </a:rPr>
              <a:t>production</a:t>
            </a:r>
            <a:r>
              <a:rPr lang="sv-SE" b="1" i="1" dirty="0" smtClean="0">
                <a:solidFill>
                  <a:srgbClr val="FF0000"/>
                </a:solidFill>
              </a:rPr>
              <a:t> </a:t>
            </a:r>
            <a:r>
              <a:rPr lang="sv-SE" b="1" i="1" dirty="0" err="1" smtClean="0">
                <a:solidFill>
                  <a:srgbClr val="FF0000"/>
                </a:solidFill>
              </a:rPr>
              <a:t>economic</a:t>
            </a:r>
            <a:r>
              <a:rPr lang="sv-SE" b="1" i="1" dirty="0" smtClean="0">
                <a:solidFill>
                  <a:srgbClr val="FF0000"/>
                </a:solidFill>
              </a:rPr>
              <a:t> </a:t>
            </a:r>
            <a:r>
              <a:rPr lang="sv-SE" b="1" i="1" dirty="0" err="1" smtClean="0">
                <a:solidFill>
                  <a:srgbClr val="FF0000"/>
                </a:solidFill>
              </a:rPr>
              <a:t>results</a:t>
            </a:r>
            <a:r>
              <a:rPr lang="sv-SE" b="1" i="1" dirty="0" smtClean="0">
                <a:solidFill>
                  <a:srgbClr val="FF0000"/>
                </a:solidFill>
              </a:rPr>
              <a:t>, the </a:t>
            </a:r>
            <a:r>
              <a:rPr lang="sv-SE" b="1" i="1" dirty="0" err="1" smtClean="0">
                <a:solidFill>
                  <a:srgbClr val="FF0000"/>
                </a:solidFill>
              </a:rPr>
              <a:t>value</a:t>
            </a:r>
            <a:r>
              <a:rPr lang="sv-SE" b="1" i="1" dirty="0" smtClean="0">
                <a:solidFill>
                  <a:srgbClr val="FF0000"/>
                </a:solidFill>
              </a:rPr>
              <a:t> </a:t>
            </a:r>
            <a:r>
              <a:rPr lang="sv-SE" b="1" i="1" dirty="0" err="1" smtClean="0">
                <a:solidFill>
                  <a:srgbClr val="FF0000"/>
                </a:solidFill>
              </a:rPr>
              <a:t>of</a:t>
            </a:r>
            <a:r>
              <a:rPr lang="sv-SE" b="1" i="1" dirty="0" smtClean="0">
                <a:solidFill>
                  <a:srgbClr val="FF0000"/>
                </a:solidFill>
              </a:rPr>
              <a:t> </a:t>
            </a:r>
            <a:r>
              <a:rPr lang="sv-SE" b="1" i="1" dirty="0" err="1" smtClean="0">
                <a:solidFill>
                  <a:srgbClr val="FF0000"/>
                </a:solidFill>
              </a:rPr>
              <a:t>recreation</a:t>
            </a:r>
            <a:r>
              <a:rPr lang="sv-SE" b="1" i="1" dirty="0" smtClean="0">
                <a:solidFill>
                  <a:srgbClr val="FF0000"/>
                </a:solidFill>
              </a:rPr>
              <a:t>, </a:t>
            </a:r>
            <a:r>
              <a:rPr lang="sv-SE" b="1" i="1" dirty="0" err="1" smtClean="0">
                <a:solidFill>
                  <a:srgbClr val="FF0000"/>
                </a:solidFill>
              </a:rPr>
              <a:t>tourism</a:t>
            </a:r>
            <a:r>
              <a:rPr lang="sv-SE" b="1" i="1" dirty="0" smtClean="0">
                <a:solidFill>
                  <a:srgbClr val="FF0000"/>
                </a:solidFill>
              </a:rPr>
              <a:t> and the </a:t>
            </a:r>
            <a:r>
              <a:rPr lang="sv-SE" b="1" i="1" dirty="0" err="1" smtClean="0">
                <a:solidFill>
                  <a:srgbClr val="FF0000"/>
                </a:solidFill>
              </a:rPr>
              <a:t>environment</a:t>
            </a:r>
            <a:r>
              <a:rPr lang="sv-SE" b="1" i="1" dirty="0" smtClean="0">
                <a:solidFill>
                  <a:srgbClr val="FF0000"/>
                </a:solidFill>
              </a:rPr>
              <a:t>?</a:t>
            </a:r>
            <a:endParaRPr lang="sv-SE" b="1" i="1" dirty="0">
              <a:solidFill>
                <a:srgbClr val="FF0000"/>
              </a:solidFill>
            </a:endParaRPr>
          </a:p>
        </p:txBody>
      </p:sp>
      <p:sp>
        <p:nvSpPr>
          <p:cNvPr id="3" name="Platshållare för innehåll 2"/>
          <p:cNvSpPr>
            <a:spLocks noGrp="1"/>
          </p:cNvSpPr>
          <p:nvPr>
            <p:ph idx="1"/>
          </p:nvPr>
        </p:nvSpPr>
        <p:spPr>
          <a:xfrm>
            <a:off x="838200" y="2769325"/>
            <a:ext cx="10515600" cy="3407637"/>
          </a:xfrm>
        </p:spPr>
        <p:txBody>
          <a:bodyPr/>
          <a:lstStyle/>
          <a:p>
            <a:pPr marL="0" indent="0">
              <a:buNone/>
            </a:pPr>
            <a:endParaRPr lang="sv-SE" dirty="0" smtClean="0"/>
          </a:p>
          <a:p>
            <a:pPr marL="0" indent="0">
              <a:buNone/>
            </a:pPr>
            <a:endParaRPr lang="sv-SE" dirty="0"/>
          </a:p>
        </p:txBody>
      </p:sp>
      <p:sp>
        <p:nvSpPr>
          <p:cNvPr id="4" name="Platshållare för bildnummer 3"/>
          <p:cNvSpPr>
            <a:spLocks noGrp="1"/>
          </p:cNvSpPr>
          <p:nvPr>
            <p:ph type="sldNum" sz="quarter" idx="12"/>
          </p:nvPr>
        </p:nvSpPr>
        <p:spPr/>
        <p:txBody>
          <a:bodyPr/>
          <a:lstStyle/>
          <a:p>
            <a:fld id="{85111A96-47C8-494A-B243-62058D04ED01}" type="slidenum">
              <a:rPr lang="sv-SE" smtClean="0">
                <a:solidFill>
                  <a:prstClr val="black">
                    <a:tint val="75000"/>
                  </a:prstClr>
                </a:solidFill>
              </a:rPr>
              <a:pPr/>
              <a:t>39</a:t>
            </a:fld>
            <a:endParaRPr lang="sv-SE">
              <a:solidFill>
                <a:prstClr val="black">
                  <a:tint val="75000"/>
                </a:prstClr>
              </a:solidFill>
            </a:endParaRPr>
          </a:p>
        </p:txBody>
      </p:sp>
    </p:spTree>
    <p:extLst>
      <p:ext uri="{BB962C8B-B14F-4D97-AF65-F5344CB8AC3E}">
        <p14:creationId xmlns:p14="http://schemas.microsoft.com/office/powerpoint/2010/main" val="1683566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87679" y="365125"/>
            <a:ext cx="11077303" cy="1325563"/>
          </a:xfrm>
        </p:spPr>
        <p:txBody>
          <a:bodyPr>
            <a:normAutofit fontScale="90000"/>
          </a:bodyPr>
          <a:lstStyle/>
          <a:p>
            <a:r>
              <a:rPr lang="sv-SE" sz="2400" b="1" dirty="0" err="1">
                <a:solidFill>
                  <a:srgbClr val="00B050"/>
                </a:solidFill>
                <a:latin typeface="Arial Black" panose="020B0A04020102020204" pitchFamily="34" charset="0"/>
              </a:rPr>
              <a:t>Should</a:t>
            </a:r>
            <a:r>
              <a:rPr lang="sv-SE" sz="2400" b="1" dirty="0">
                <a:solidFill>
                  <a:srgbClr val="00B050"/>
                </a:solidFill>
                <a:latin typeface="Arial Black" panose="020B0A04020102020204" pitchFamily="34" charset="0"/>
              </a:rPr>
              <a:t> a </a:t>
            </a:r>
            <a:r>
              <a:rPr lang="sv-SE" sz="2400" b="1" dirty="0" err="1">
                <a:solidFill>
                  <a:srgbClr val="00B050"/>
                </a:solidFill>
                <a:latin typeface="Arial Black" panose="020B0A04020102020204" pitchFamily="34" charset="0"/>
              </a:rPr>
              <a:t>forest</a:t>
            </a:r>
            <a:r>
              <a:rPr lang="sv-SE" sz="2400" b="1" dirty="0">
                <a:solidFill>
                  <a:srgbClr val="00B050"/>
                </a:solidFill>
                <a:latin typeface="Arial Black" panose="020B0A04020102020204" pitchFamily="34" charset="0"/>
              </a:rPr>
              <a:t> be </a:t>
            </a:r>
            <a:r>
              <a:rPr lang="sv-SE" sz="2400" b="1" dirty="0" err="1">
                <a:solidFill>
                  <a:srgbClr val="00B050"/>
                </a:solidFill>
                <a:latin typeface="Arial Black" panose="020B0A04020102020204" pitchFamily="34" charset="0"/>
              </a:rPr>
              <a:t>optimally</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managed</a:t>
            </a:r>
            <a:r>
              <a:rPr lang="sv-SE" sz="2400" b="1" dirty="0">
                <a:solidFill>
                  <a:srgbClr val="00B050"/>
                </a:solidFill>
                <a:latin typeface="Arial Black" panose="020B0A04020102020204" pitchFamily="34" charset="0"/>
              </a:rPr>
              <a:t> or </a:t>
            </a:r>
            <a:r>
              <a:rPr lang="sv-SE" sz="2400" b="1" dirty="0" err="1">
                <a:solidFill>
                  <a:srgbClr val="00B050"/>
                </a:solidFill>
                <a:latin typeface="Arial Black" panose="020B0A04020102020204" pitchFamily="34" charset="0"/>
              </a:rPr>
              <a:t>develop</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without</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control</a:t>
            </a:r>
            <a:r>
              <a:rPr lang="sv-SE" sz="2400" b="1" dirty="0">
                <a:solidFill>
                  <a:srgbClr val="00B050"/>
                </a:solidFill>
                <a:latin typeface="Arial Black" panose="020B0A04020102020204" pitchFamily="34" charset="0"/>
              </a:rPr>
              <a:t>? </a:t>
            </a:r>
            <a:br>
              <a:rPr lang="sv-SE" sz="2400" b="1" dirty="0">
                <a:solidFill>
                  <a:srgbClr val="00B050"/>
                </a:solidFill>
                <a:latin typeface="Arial Black" panose="020B0A04020102020204" pitchFamily="34" charset="0"/>
              </a:rPr>
            </a:br>
            <a:r>
              <a:rPr lang="sv-SE" sz="1800" b="1" i="1" dirty="0">
                <a:solidFill>
                  <a:srgbClr val="00B050"/>
                </a:solidFill>
                <a:latin typeface="Arial Black" panose="020B0A04020102020204" pitchFamily="34" charset="0"/>
              </a:rPr>
              <a:t>- </a:t>
            </a:r>
            <a:r>
              <a:rPr lang="sv-SE" sz="1800" b="1" i="1" dirty="0" err="1">
                <a:solidFill>
                  <a:srgbClr val="00B050"/>
                </a:solidFill>
                <a:latin typeface="Arial Black" panose="020B0A04020102020204" pitchFamily="34" charset="0"/>
              </a:rPr>
              <a:t>Dynamic</a:t>
            </a:r>
            <a:r>
              <a:rPr lang="sv-SE" sz="1800" b="1" i="1" dirty="0">
                <a:solidFill>
                  <a:srgbClr val="00B050"/>
                </a:solidFill>
                <a:latin typeface="Arial Black" panose="020B0A04020102020204" pitchFamily="34" charset="0"/>
              </a:rPr>
              <a:t> </a:t>
            </a:r>
            <a:r>
              <a:rPr lang="sv-SE" sz="1800" b="1" i="1" dirty="0" err="1">
                <a:solidFill>
                  <a:srgbClr val="00B050"/>
                </a:solidFill>
                <a:latin typeface="Arial Black" panose="020B0A04020102020204" pitchFamily="34" charset="0"/>
              </a:rPr>
              <a:t>consequences</a:t>
            </a:r>
            <a:r>
              <a:rPr lang="sv-SE" sz="1800" b="1" i="1" dirty="0">
                <a:solidFill>
                  <a:srgbClr val="00B050"/>
                </a:solidFill>
                <a:latin typeface="Arial Black" panose="020B0A04020102020204" pitchFamily="34" charset="0"/>
              </a:rPr>
              <a:t> for </a:t>
            </a:r>
            <a:r>
              <a:rPr lang="sv-SE" sz="1800" b="1" i="1" dirty="0" err="1">
                <a:solidFill>
                  <a:srgbClr val="00B050"/>
                </a:solidFill>
                <a:latin typeface="Arial Black" panose="020B0A04020102020204" pitchFamily="34" charset="0"/>
              </a:rPr>
              <a:t>biodiversity</a:t>
            </a:r>
            <a:r>
              <a:rPr lang="sv-SE" sz="1800" b="1" i="1" dirty="0">
                <a:solidFill>
                  <a:srgbClr val="00B050"/>
                </a:solidFill>
                <a:latin typeface="Arial Black" panose="020B0A04020102020204" pitchFamily="34" charset="0"/>
              </a:rPr>
              <a:t>, global </a:t>
            </a:r>
            <a:r>
              <a:rPr lang="sv-SE" sz="1800" b="1" i="1" dirty="0" err="1">
                <a:solidFill>
                  <a:srgbClr val="00B050"/>
                </a:solidFill>
                <a:latin typeface="Arial Black" panose="020B0A04020102020204" pitchFamily="34" charset="0"/>
              </a:rPr>
              <a:t>warming</a:t>
            </a:r>
            <a:r>
              <a:rPr lang="sv-SE" sz="1800" b="1" i="1" dirty="0">
                <a:solidFill>
                  <a:srgbClr val="00B050"/>
                </a:solidFill>
                <a:latin typeface="Arial Black" panose="020B0A04020102020204" pitchFamily="34" charset="0"/>
              </a:rPr>
              <a:t> and </a:t>
            </a:r>
            <a:r>
              <a:rPr lang="sv-SE" sz="1800" b="1" i="1" dirty="0" err="1">
                <a:solidFill>
                  <a:srgbClr val="00B050"/>
                </a:solidFill>
                <a:latin typeface="Arial Black" panose="020B0A04020102020204" pitchFamily="34" charset="0"/>
              </a:rPr>
              <a:t>economics</a:t>
            </a:r>
            <a:r>
              <a:rPr lang="sv-SE" sz="1800" b="1" i="1" dirty="0">
                <a:solidFill>
                  <a:srgbClr val="00B050"/>
                </a:solidFill>
                <a:latin typeface="Arial Black" panose="020B0A04020102020204" pitchFamily="34" charset="0"/>
              </a:rPr>
              <a:t>.</a:t>
            </a:r>
            <a:br>
              <a:rPr lang="sv-SE" sz="1800" b="1" i="1" dirty="0">
                <a:solidFill>
                  <a:srgbClr val="00B050"/>
                </a:solidFill>
                <a:latin typeface="Arial Black" panose="020B0A04020102020204" pitchFamily="34" charset="0"/>
              </a:rPr>
            </a:br>
            <a:r>
              <a:rPr lang="en-US" sz="1800" b="1" dirty="0" smtClean="0"/>
              <a:t>Workshop </a:t>
            </a:r>
            <a:r>
              <a:rPr lang="en-US" sz="1800" b="1" dirty="0"/>
              <a:t>at: </a:t>
            </a:r>
            <a:r>
              <a:rPr lang="en-US" sz="1800" b="1" dirty="0" err="1"/>
              <a:t>Gorgan</a:t>
            </a:r>
            <a:r>
              <a:rPr lang="en-US" sz="1800" b="1" dirty="0"/>
              <a:t> University of Agricultural Sciences and Natural Resources (GUASNR), November 2017 </a:t>
            </a:r>
            <a:br>
              <a:rPr lang="en-US" sz="1800" b="1" dirty="0"/>
            </a:br>
            <a:r>
              <a:rPr lang="en-US" sz="1800" b="1" dirty="0" smtClean="0"/>
              <a:t>Panel </a:t>
            </a:r>
            <a:r>
              <a:rPr lang="en-US" sz="1800" b="1" dirty="0"/>
              <a:t>presentation Version </a:t>
            </a:r>
            <a:r>
              <a:rPr lang="en-US" sz="1800" b="1" dirty="0" smtClean="0"/>
              <a:t>17-11-06</a:t>
            </a:r>
            <a:r>
              <a:rPr lang="en-US" sz="1800" b="1" dirty="0"/>
              <a:t/>
            </a:r>
            <a:br>
              <a:rPr lang="en-US" sz="1800" b="1" dirty="0"/>
            </a:br>
            <a:r>
              <a:rPr lang="en-US" sz="1800" b="1" dirty="0">
                <a:solidFill>
                  <a:srgbClr val="00B050"/>
                </a:solidFill>
                <a:latin typeface="Arial Black" panose="020B0A04020102020204" pitchFamily="34" charset="0"/>
              </a:rPr>
              <a:t>Peter </a:t>
            </a:r>
            <a:r>
              <a:rPr lang="en-US" sz="1800" b="1" dirty="0" err="1" smtClean="0">
                <a:solidFill>
                  <a:srgbClr val="00B050"/>
                </a:solidFill>
                <a:latin typeface="Arial Black" panose="020B0A04020102020204" pitchFamily="34" charset="0"/>
              </a:rPr>
              <a:t>Lohmander</a:t>
            </a:r>
            <a:r>
              <a:rPr lang="en-US" sz="1800" b="1" dirty="0" smtClean="0"/>
              <a:t/>
            </a:r>
            <a:br>
              <a:rPr lang="en-US" sz="1800" b="1" dirty="0" smtClean="0"/>
            </a:br>
            <a:r>
              <a:rPr lang="en-US" sz="1800" b="1" dirty="0" smtClean="0"/>
              <a:t/>
            </a:r>
            <a:br>
              <a:rPr lang="en-US" sz="1800" b="1" dirty="0" smtClean="0"/>
            </a:br>
            <a:r>
              <a:rPr lang="sv-SE" sz="2700" b="1" u="sng" dirty="0" smtClean="0">
                <a:latin typeface="Arial Black" panose="020B0A04020102020204" pitchFamily="34" charset="0"/>
              </a:rPr>
              <a:t>Abstract part 3</a:t>
            </a:r>
            <a:endParaRPr lang="sv-SE" sz="2700" b="1" u="sng" dirty="0">
              <a:latin typeface="Arial Black" panose="020B0A04020102020204" pitchFamily="34" charset="0"/>
            </a:endParaRPr>
          </a:p>
        </p:txBody>
      </p:sp>
      <p:sp>
        <p:nvSpPr>
          <p:cNvPr id="5" name="Platshållare för innehåll 4"/>
          <p:cNvSpPr>
            <a:spLocks noGrp="1"/>
          </p:cNvSpPr>
          <p:nvPr>
            <p:ph idx="1"/>
          </p:nvPr>
        </p:nvSpPr>
        <p:spPr>
          <a:xfrm>
            <a:off x="487678" y="2005012"/>
            <a:ext cx="10866121" cy="4351338"/>
          </a:xfrm>
        </p:spPr>
        <p:txBody>
          <a:bodyPr>
            <a:normAutofit/>
          </a:bodyPr>
          <a:lstStyle/>
          <a:p>
            <a:r>
              <a:rPr lang="en-US" b="1" dirty="0"/>
              <a:t>It is important to utilize the environmentally and </a:t>
            </a:r>
            <a:r>
              <a:rPr lang="en-US" b="1" dirty="0" smtClean="0"/>
              <a:t>recreationally </a:t>
            </a:r>
            <a:r>
              <a:rPr lang="en-US" b="1" dirty="0"/>
              <a:t>valuable forest areas in the best possible way</a:t>
            </a:r>
            <a:r>
              <a:rPr lang="en-US" b="1" dirty="0" smtClean="0"/>
              <a:t>. In </a:t>
            </a:r>
            <a:r>
              <a:rPr lang="en-US" b="1" dirty="0"/>
              <a:t>order to utilize these areas in the optimal way, it is necessary to </a:t>
            </a:r>
            <a:r>
              <a:rPr lang="en-US" b="1" dirty="0" smtClean="0"/>
              <a:t>optimize </a:t>
            </a:r>
            <a:r>
              <a:rPr lang="en-US" b="1" dirty="0"/>
              <a:t>and control the number of visitors to the sensitive areas</a:t>
            </a:r>
            <a:r>
              <a:rPr lang="en-US" b="1" dirty="0" smtClean="0"/>
              <a:t>.</a:t>
            </a:r>
            <a:r>
              <a:rPr lang="en-US" dirty="0" smtClean="0"/>
              <a:t> Free </a:t>
            </a:r>
            <a:r>
              <a:rPr lang="en-US" dirty="0"/>
              <a:t>access may seem to be the best alternative. Then, however, </a:t>
            </a:r>
            <a:r>
              <a:rPr lang="en-US" dirty="0" smtClean="0"/>
              <a:t>it </a:t>
            </a:r>
            <a:r>
              <a:rPr lang="en-US" dirty="0"/>
              <a:t>has been proved that the total value of recreation and </a:t>
            </a:r>
            <a:r>
              <a:rPr lang="en-US" dirty="0" smtClean="0"/>
              <a:t>tourism is </a:t>
            </a:r>
            <a:r>
              <a:rPr lang="en-US" dirty="0"/>
              <a:t>lower than if the optimal number of visitors is determined and applied. </a:t>
            </a:r>
            <a:r>
              <a:rPr lang="en-US" b="1" dirty="0" smtClean="0"/>
              <a:t>Free </a:t>
            </a:r>
            <a:r>
              <a:rPr lang="en-US" b="1" dirty="0"/>
              <a:t>access leads to environmental degradation and reduced total utility</a:t>
            </a:r>
            <a:r>
              <a:rPr lang="en-US" b="1" dirty="0" smtClean="0"/>
              <a:t>.</a:t>
            </a:r>
            <a:r>
              <a:rPr lang="en-US" dirty="0" smtClean="0"/>
              <a:t> </a:t>
            </a:r>
            <a:endParaRPr lang="en-US" dirty="0"/>
          </a:p>
          <a:p>
            <a:endParaRPr lang="sv-SE" dirty="0"/>
          </a:p>
        </p:txBody>
      </p:sp>
      <p:sp>
        <p:nvSpPr>
          <p:cNvPr id="2" name="Platshållare för bildnummer 1"/>
          <p:cNvSpPr>
            <a:spLocks noGrp="1"/>
          </p:cNvSpPr>
          <p:nvPr>
            <p:ph type="sldNum" sz="quarter" idx="12"/>
          </p:nvPr>
        </p:nvSpPr>
        <p:spPr/>
        <p:txBody>
          <a:bodyPr/>
          <a:lstStyle/>
          <a:p>
            <a:fld id="{85111A96-47C8-494A-B243-62058D04ED01}" type="slidenum">
              <a:rPr lang="sv-SE" smtClean="0">
                <a:solidFill>
                  <a:prstClr val="black">
                    <a:tint val="75000"/>
                  </a:prstClr>
                </a:solidFill>
              </a:rPr>
              <a:pPr/>
              <a:t>4</a:t>
            </a:fld>
            <a:endParaRPr lang="sv-SE">
              <a:solidFill>
                <a:prstClr val="black">
                  <a:tint val="75000"/>
                </a:prstClr>
              </a:solidFill>
            </a:endParaRPr>
          </a:p>
        </p:txBody>
      </p:sp>
    </p:spTree>
    <p:extLst>
      <p:ext uri="{BB962C8B-B14F-4D97-AF65-F5344CB8AC3E}">
        <p14:creationId xmlns:p14="http://schemas.microsoft.com/office/powerpoint/2010/main" val="11375345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44434" y="846465"/>
            <a:ext cx="10058400" cy="4981107"/>
          </a:xfrm>
          <a:prstGeom prst="rect">
            <a:avLst/>
          </a:prstGeom>
        </p:spPr>
        <p:txBody>
          <a:bodyPr wrap="square">
            <a:spAutoFit/>
          </a:bodyPr>
          <a:lstStyle/>
          <a:p>
            <a:pPr lvl="0">
              <a:lnSpc>
                <a:spcPct val="107000"/>
              </a:lnSpc>
              <a:spcAft>
                <a:spcPts val="800"/>
              </a:spcAft>
            </a:pP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ON OPTIMAL TOURISM AND RECREATION IN ENVIRONMENTALLY AND RECREATIONALLY VALUABLE FORESTS</a:t>
            </a:r>
          </a:p>
          <a:p>
            <a:pPr lvl="0">
              <a:lnSpc>
                <a:spcPct val="107000"/>
              </a:lnSpc>
              <a:spcAft>
                <a:spcPts val="800"/>
              </a:spcAft>
            </a:pPr>
            <a:endPar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i="1"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Source: </a:t>
            </a:r>
            <a:endParaRPr lang="sv-SE" i="1" u="sng"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16]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Zazykina</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Rational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sustainable</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utilization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resources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with</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consideration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recreation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tourism</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bioenergy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 global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warming</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problem, paper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pulp</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timber</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production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mathematical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approach</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Proceedings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 II international workshop on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Ecological</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tourism</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Trends and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perspectives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on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development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the global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world</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Saint Petersburg Forest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Technical</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Academy, April 15-16, 2010</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http://www.Lohmander.com/SPb201004/Lohmander_Zazykina_SPbFTA_2010.pdf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http://www.Lohmander.com/SPb201004/Lohmander_Zazykina_SPbFTA_2010.doc</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http://www.Lohmander.com/SPb201004/PPT_Lohmander_Zazykina_SPbFTA_2010.ppt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http://www.Lohmander.com/SPb201004/PPT_Lohmander_Zazykina_SPbFTA_2010.pdf</a:t>
            </a: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40</a:t>
            </a:fld>
            <a:endParaRPr lang="sv-SE">
              <a:solidFill>
                <a:prstClr val="black">
                  <a:tint val="75000"/>
                </a:prstClr>
              </a:solidFill>
            </a:endParaRPr>
          </a:p>
        </p:txBody>
      </p:sp>
    </p:spTree>
    <p:extLst>
      <p:ext uri="{BB962C8B-B14F-4D97-AF65-F5344CB8AC3E}">
        <p14:creationId xmlns:p14="http://schemas.microsoft.com/office/powerpoint/2010/main" val="16347923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5"/>
          <p:cNvSpPr>
            <a:spLocks noGrp="1"/>
          </p:cNvSpPr>
          <p:nvPr>
            <p:ph type="sldNum" sz="quarter" idx="12"/>
          </p:nvPr>
        </p:nvSpPr>
        <p:spPr/>
        <p:txBody>
          <a:bodyPr/>
          <a:lstStyle/>
          <a:p>
            <a:fld id="{30275AE5-ADEB-4A2F-AB83-0CA474F83719}" type="slidenum">
              <a:rPr lang="sv-SE" altLang="sv-SE">
                <a:solidFill>
                  <a:srgbClr val="000000"/>
                </a:solidFill>
              </a:rPr>
              <a:pPr/>
              <a:t>41</a:t>
            </a:fld>
            <a:endParaRPr lang="sv-SE" altLang="sv-SE">
              <a:solidFill>
                <a:srgbClr val="000000"/>
              </a:solidFill>
            </a:endParaRPr>
          </a:p>
        </p:txBody>
      </p:sp>
      <p:sp>
        <p:nvSpPr>
          <p:cNvPr id="13314" name="Rectangle 2"/>
          <p:cNvSpPr>
            <a:spLocks noGrp="1" noChangeArrowheads="1"/>
          </p:cNvSpPr>
          <p:nvPr>
            <p:ph type="title"/>
          </p:nvPr>
        </p:nvSpPr>
        <p:spPr/>
        <p:txBody>
          <a:bodyPr/>
          <a:lstStyle/>
          <a:p>
            <a:r>
              <a:rPr lang="en-GB" altLang="sv-SE" sz="4000" b="1" dirty="0" smtClean="0">
                <a:solidFill>
                  <a:srgbClr val="CC0000"/>
                </a:solidFill>
              </a:rPr>
              <a:t>Proof </a:t>
            </a:r>
            <a:r>
              <a:rPr lang="en-GB" altLang="sv-SE" sz="4000" b="1" dirty="0">
                <a:solidFill>
                  <a:srgbClr val="CC0000"/>
                </a:solidFill>
              </a:rPr>
              <a:t>that wild tourism is not economically optimal</a:t>
            </a:r>
            <a:r>
              <a:rPr lang="en-GB" altLang="sv-SE" sz="4000" dirty="0"/>
              <a:t> </a:t>
            </a:r>
            <a:endParaRPr lang="sv-SE" altLang="sv-SE" sz="4000" dirty="0"/>
          </a:p>
        </p:txBody>
      </p:sp>
      <p:sp>
        <p:nvSpPr>
          <p:cNvPr id="13317" name="Rectangle 5"/>
          <p:cNvSpPr>
            <a:spLocks noChangeArrowheads="1"/>
          </p:cNvSpPr>
          <p:nvPr/>
        </p:nvSpPr>
        <p:spPr bwMode="auto">
          <a:xfrm>
            <a:off x="1524001" y="2787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sv-SE">
              <a:solidFill>
                <a:srgbClr val="000000"/>
              </a:solidFill>
            </a:endParaRPr>
          </a:p>
        </p:txBody>
      </p:sp>
      <p:graphicFrame>
        <p:nvGraphicFramePr>
          <p:cNvPr id="13316" name="Object 4"/>
          <p:cNvGraphicFramePr>
            <a:graphicFrameLocks noChangeAspect="1"/>
          </p:cNvGraphicFramePr>
          <p:nvPr/>
        </p:nvGraphicFramePr>
        <p:xfrm>
          <a:off x="2286000" y="1676401"/>
          <a:ext cx="7543800" cy="4892675"/>
        </p:xfrm>
        <a:graphic>
          <a:graphicData uri="http://schemas.openxmlformats.org/presentationml/2006/ole">
            <mc:AlternateContent xmlns:mc="http://schemas.openxmlformats.org/markup-compatibility/2006">
              <mc:Choice xmlns:v="urn:schemas-microsoft-com:vml" Requires="v">
                <p:oleObj spid="_x0000_s8215" name="Equation" r:id="rId3" imgW="1409700" imgH="914400" progId="Equation.DSMT4">
                  <p:embed/>
                </p:oleObj>
              </mc:Choice>
              <mc:Fallback>
                <p:oleObj name="Equation" r:id="rId3" imgW="1409700" imgH="914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676401"/>
                        <a:ext cx="7543800"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183682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3"/>
          <p:cNvSpPr>
            <a:spLocks noGrp="1"/>
          </p:cNvSpPr>
          <p:nvPr>
            <p:ph type="sldNum" sz="quarter" idx="12"/>
          </p:nvPr>
        </p:nvSpPr>
        <p:spPr/>
        <p:txBody>
          <a:bodyPr/>
          <a:lstStyle/>
          <a:p>
            <a:fld id="{C1DA3DF1-9FE4-48D5-952A-74D3E0C25266}" type="slidenum">
              <a:rPr lang="sv-SE" altLang="sv-SE">
                <a:solidFill>
                  <a:srgbClr val="000000"/>
                </a:solidFill>
              </a:rPr>
              <a:pPr/>
              <a:t>42</a:t>
            </a:fld>
            <a:endParaRPr lang="sv-SE" altLang="sv-SE">
              <a:solidFill>
                <a:srgbClr val="000000"/>
              </a:solidFill>
            </a:endParaRPr>
          </a:p>
        </p:txBody>
      </p:sp>
      <p:pic>
        <p:nvPicPr>
          <p:cNvPr id="38914" name="Picture 2" descr="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0"/>
            <a:ext cx="6953250" cy="4656138"/>
          </a:xfrm>
          <a:prstGeom prst="rect">
            <a:avLst/>
          </a:prstGeom>
          <a:noFill/>
          <a:extLst>
            <a:ext uri="{909E8E84-426E-40DD-AFC4-6F175D3DCCD1}">
              <a14:hiddenFill xmlns:a14="http://schemas.microsoft.com/office/drawing/2010/main">
                <a:solidFill>
                  <a:srgbClr val="FFFFFF"/>
                </a:solidFill>
              </a14:hiddenFill>
            </a:ext>
          </a:extLst>
        </p:spPr>
      </p:pic>
      <p:pic>
        <p:nvPicPr>
          <p:cNvPr id="38915" name="Picture 3"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4949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4002088"/>
            <a:ext cx="4191000" cy="2855912"/>
          </a:xfrm>
          <a:prstGeom prst="rect">
            <a:avLst/>
          </a:prstGeom>
          <a:noFill/>
          <a:extLst>
            <a:ext uri="{909E8E84-426E-40DD-AFC4-6F175D3DCCD1}">
              <a14:hiddenFill xmlns:a14="http://schemas.microsoft.com/office/drawing/2010/main">
                <a:solidFill>
                  <a:srgbClr val="FFFFFF"/>
                </a:solidFill>
              </a14:hiddenFill>
            </a:ext>
          </a:extLst>
        </p:spPr>
      </p:pic>
      <p:pic>
        <p:nvPicPr>
          <p:cNvPr id="389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6096001"/>
            <a:ext cx="35814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4400" y="6172200"/>
            <a:ext cx="1981200"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6054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5"/>
          <p:cNvSpPr>
            <a:spLocks noGrp="1"/>
          </p:cNvSpPr>
          <p:nvPr>
            <p:ph type="sldNum" sz="quarter" idx="12"/>
          </p:nvPr>
        </p:nvSpPr>
        <p:spPr/>
        <p:txBody>
          <a:bodyPr/>
          <a:lstStyle/>
          <a:p>
            <a:fld id="{ECC16CF8-52BE-48BC-A23B-DB18DA45CE47}" type="slidenum">
              <a:rPr lang="sv-SE" altLang="sv-SE">
                <a:solidFill>
                  <a:srgbClr val="000000"/>
                </a:solidFill>
              </a:rPr>
              <a:pPr/>
              <a:t>43</a:t>
            </a:fld>
            <a:endParaRPr lang="sv-SE" altLang="sv-SE">
              <a:solidFill>
                <a:srgbClr val="000000"/>
              </a:solidFill>
            </a:endParaRPr>
          </a:p>
        </p:txBody>
      </p:sp>
      <p:sp>
        <p:nvSpPr>
          <p:cNvPr id="14338" name="Rectangle 2"/>
          <p:cNvSpPr>
            <a:spLocks noGrp="1" noChangeArrowheads="1"/>
          </p:cNvSpPr>
          <p:nvPr>
            <p:ph type="title"/>
          </p:nvPr>
        </p:nvSpPr>
        <p:spPr/>
        <p:txBody>
          <a:bodyPr/>
          <a:lstStyle/>
          <a:p>
            <a:r>
              <a:rPr lang="en-GB" altLang="sv-SE" sz="4000" b="1" dirty="0" smtClean="0">
                <a:solidFill>
                  <a:srgbClr val="CC0000"/>
                </a:solidFill>
              </a:rPr>
              <a:t>The </a:t>
            </a:r>
            <a:r>
              <a:rPr lang="en-GB" altLang="sv-SE" sz="4000" b="1" dirty="0">
                <a:solidFill>
                  <a:srgbClr val="CC0000"/>
                </a:solidFill>
              </a:rPr>
              <a:t>case of free access (“Wild tourism”)</a:t>
            </a:r>
            <a:r>
              <a:rPr lang="en-GB" altLang="sv-SE" sz="4000" dirty="0"/>
              <a:t> </a:t>
            </a:r>
            <a:endParaRPr lang="sv-SE" altLang="sv-SE" sz="4000" dirty="0"/>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47825"/>
            <a:ext cx="78486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362201"/>
            <a:ext cx="78486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492501"/>
            <a:ext cx="7848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343401"/>
            <a:ext cx="78486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3404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5"/>
          <p:cNvSpPr>
            <a:spLocks noGrp="1"/>
          </p:cNvSpPr>
          <p:nvPr>
            <p:ph type="sldNum" sz="quarter" idx="12"/>
          </p:nvPr>
        </p:nvSpPr>
        <p:spPr/>
        <p:txBody>
          <a:bodyPr/>
          <a:lstStyle/>
          <a:p>
            <a:fld id="{D0BF2B55-9340-40B7-B6ED-626BC87F62E6}" type="slidenum">
              <a:rPr lang="sv-SE" altLang="sv-SE">
                <a:solidFill>
                  <a:srgbClr val="000000"/>
                </a:solidFill>
              </a:rPr>
              <a:pPr/>
              <a:t>44</a:t>
            </a:fld>
            <a:endParaRPr lang="sv-SE" altLang="sv-SE">
              <a:solidFill>
                <a:srgbClr val="000000"/>
              </a:solidFill>
            </a:endParaRP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04813"/>
            <a:ext cx="6858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19200"/>
            <a:ext cx="68580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846388"/>
            <a:ext cx="69342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886200"/>
            <a:ext cx="69342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648201"/>
            <a:ext cx="69342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8328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5"/>
          <p:cNvSpPr>
            <a:spLocks noGrp="1"/>
          </p:cNvSpPr>
          <p:nvPr>
            <p:ph type="sldNum" sz="quarter" idx="12"/>
          </p:nvPr>
        </p:nvSpPr>
        <p:spPr/>
        <p:txBody>
          <a:bodyPr/>
          <a:lstStyle/>
          <a:p>
            <a:fld id="{4A240B17-B418-4990-B175-490592F2E19C}" type="slidenum">
              <a:rPr lang="sv-SE" altLang="sv-SE">
                <a:solidFill>
                  <a:srgbClr val="000000"/>
                </a:solidFill>
              </a:rPr>
              <a:pPr/>
              <a:t>45</a:t>
            </a:fld>
            <a:endParaRPr lang="sv-SE" altLang="sv-SE">
              <a:solidFill>
                <a:srgbClr val="000000"/>
              </a:solidFill>
            </a:endParaRP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44613"/>
            <a:ext cx="8839200" cy="154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860676"/>
            <a:ext cx="8839200" cy="114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1759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3"/>
          <p:cNvSpPr>
            <a:spLocks noGrp="1"/>
          </p:cNvSpPr>
          <p:nvPr>
            <p:ph type="sldNum" sz="quarter" idx="12"/>
          </p:nvPr>
        </p:nvSpPr>
        <p:spPr/>
        <p:txBody>
          <a:bodyPr/>
          <a:lstStyle/>
          <a:p>
            <a:fld id="{8E198E73-878C-478F-997F-94B092C9F416}" type="slidenum">
              <a:rPr lang="sv-SE" altLang="sv-SE">
                <a:solidFill>
                  <a:srgbClr val="000000"/>
                </a:solidFill>
              </a:rPr>
              <a:pPr/>
              <a:t>46</a:t>
            </a:fld>
            <a:endParaRPr lang="sv-SE" altLang="sv-SE">
              <a:solidFill>
                <a:srgbClr val="000000"/>
              </a:solidFill>
            </a:endParaRPr>
          </a:p>
        </p:txBody>
      </p:sp>
      <p:pic>
        <p:nvPicPr>
          <p:cNvPr id="40962" name="Picture 2" descr="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0"/>
            <a:ext cx="6953250" cy="4656138"/>
          </a:xfrm>
          <a:prstGeom prst="rect">
            <a:avLst/>
          </a:prstGeom>
          <a:noFill/>
          <a:extLst>
            <a:ext uri="{909E8E84-426E-40DD-AFC4-6F175D3DCCD1}">
              <a14:hiddenFill xmlns:a14="http://schemas.microsoft.com/office/drawing/2010/main">
                <a:solidFill>
                  <a:srgbClr val="FFFFFF"/>
                </a:solidFill>
              </a14:hiddenFill>
            </a:ext>
          </a:extLst>
        </p:spPr>
      </p:pic>
      <p:pic>
        <p:nvPicPr>
          <p:cNvPr id="40963" name="Picture 3"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4949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4002088"/>
            <a:ext cx="4191000" cy="2855912"/>
          </a:xfrm>
          <a:prstGeom prst="rect">
            <a:avLst/>
          </a:prstGeom>
          <a:noFill/>
          <a:extLst>
            <a:ext uri="{909E8E84-426E-40DD-AFC4-6F175D3DCCD1}">
              <a14:hiddenFill xmlns:a14="http://schemas.microsoft.com/office/drawing/2010/main">
                <a:solidFill>
                  <a:srgbClr val="FFFFFF"/>
                </a:solidFill>
              </a14:hiddenFill>
            </a:ext>
          </a:extLst>
        </p:spPr>
      </p:pic>
      <p:pic>
        <p:nvPicPr>
          <p:cNvPr id="409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066800"/>
            <a:ext cx="2743200" cy="210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3846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5"/>
          <p:cNvSpPr>
            <a:spLocks noGrp="1"/>
          </p:cNvSpPr>
          <p:nvPr>
            <p:ph type="sldNum" sz="quarter" idx="12"/>
          </p:nvPr>
        </p:nvSpPr>
        <p:spPr/>
        <p:txBody>
          <a:bodyPr/>
          <a:lstStyle/>
          <a:p>
            <a:fld id="{26FFD399-82D0-4977-9EAE-DFA12389838F}" type="slidenum">
              <a:rPr lang="sv-SE" altLang="sv-SE">
                <a:solidFill>
                  <a:srgbClr val="000000"/>
                </a:solidFill>
              </a:rPr>
              <a:pPr/>
              <a:t>47</a:t>
            </a:fld>
            <a:endParaRPr lang="sv-SE" altLang="sv-SE">
              <a:solidFill>
                <a:srgbClr val="000000"/>
              </a:solidFill>
            </a:endParaRPr>
          </a:p>
        </p:txBody>
      </p:sp>
      <p:sp>
        <p:nvSpPr>
          <p:cNvPr id="15362" name="Rectangle 2"/>
          <p:cNvSpPr>
            <a:spLocks noGrp="1" noChangeArrowheads="1"/>
          </p:cNvSpPr>
          <p:nvPr>
            <p:ph type="title"/>
          </p:nvPr>
        </p:nvSpPr>
        <p:spPr/>
        <p:txBody>
          <a:bodyPr/>
          <a:lstStyle/>
          <a:p>
            <a:r>
              <a:rPr lang="en-GB" altLang="sv-SE" sz="4000" b="1" dirty="0" smtClean="0">
                <a:solidFill>
                  <a:srgbClr val="CC0000"/>
                </a:solidFill>
              </a:rPr>
              <a:t>The </a:t>
            </a:r>
            <a:r>
              <a:rPr lang="en-GB" altLang="sv-SE" sz="4000" b="1" dirty="0">
                <a:solidFill>
                  <a:srgbClr val="CC0000"/>
                </a:solidFill>
              </a:rPr>
              <a:t>case of optimally controlled tourism</a:t>
            </a:r>
            <a:endParaRPr lang="sv-SE" altLang="sv-SE" sz="4000" b="1" dirty="0">
              <a:solidFill>
                <a:srgbClr val="CC0000"/>
              </a:solidFill>
            </a:endParaRP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00"/>
            <a:ext cx="914400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4752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CF9A54D-122D-4796-8D73-D19B42D87CB1}" type="slidenum">
              <a:rPr lang="sv-SE" altLang="sv-SE">
                <a:solidFill>
                  <a:srgbClr val="000000"/>
                </a:solidFill>
              </a:rPr>
              <a:pPr/>
              <a:t>48</a:t>
            </a:fld>
            <a:endParaRPr lang="sv-SE" altLang="sv-SE">
              <a:solidFill>
                <a:srgbClr val="000000"/>
              </a:solidFill>
            </a:endParaRP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5763"/>
            <a:ext cx="5867400" cy="138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52600"/>
            <a:ext cx="28194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572001"/>
            <a:ext cx="8534400" cy="117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048000"/>
            <a:ext cx="8534400"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0303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3"/>
          <p:cNvSpPr>
            <a:spLocks noGrp="1"/>
          </p:cNvSpPr>
          <p:nvPr>
            <p:ph type="sldNum" sz="quarter" idx="12"/>
          </p:nvPr>
        </p:nvSpPr>
        <p:spPr/>
        <p:txBody>
          <a:bodyPr/>
          <a:lstStyle/>
          <a:p>
            <a:fld id="{3A30760E-48FB-45AC-9F73-AFA04AF539B6}" type="slidenum">
              <a:rPr lang="sv-SE" altLang="sv-SE">
                <a:solidFill>
                  <a:srgbClr val="000000"/>
                </a:solidFill>
              </a:rPr>
              <a:pPr/>
              <a:t>49</a:t>
            </a:fld>
            <a:endParaRPr lang="sv-SE" altLang="sv-SE">
              <a:solidFill>
                <a:srgbClr val="000000"/>
              </a:solidFill>
            </a:endParaRPr>
          </a:p>
        </p:txBody>
      </p:sp>
      <p:pic>
        <p:nvPicPr>
          <p:cNvPr id="43010" name="Picture 2" descr="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0"/>
            <a:ext cx="6953250" cy="4656138"/>
          </a:xfrm>
          <a:prstGeom prst="rect">
            <a:avLst/>
          </a:prstGeom>
          <a:noFill/>
          <a:extLst>
            <a:ext uri="{909E8E84-426E-40DD-AFC4-6F175D3DCCD1}">
              <a14:hiddenFill xmlns:a14="http://schemas.microsoft.com/office/drawing/2010/main">
                <a:solidFill>
                  <a:srgbClr val="FFFFFF"/>
                </a:solidFill>
              </a14:hiddenFill>
            </a:ext>
          </a:extLst>
        </p:spPr>
      </p:pic>
      <p:pic>
        <p:nvPicPr>
          <p:cNvPr id="43011" name="Picture 3"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4949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4002088"/>
            <a:ext cx="4191000" cy="2855912"/>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219200"/>
            <a:ext cx="3048000" cy="191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584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87679" y="365125"/>
            <a:ext cx="11077303" cy="1325563"/>
          </a:xfrm>
        </p:spPr>
        <p:txBody>
          <a:bodyPr>
            <a:normAutofit fontScale="90000"/>
          </a:bodyPr>
          <a:lstStyle/>
          <a:p>
            <a:r>
              <a:rPr lang="sv-SE" sz="2400" b="1" dirty="0" err="1">
                <a:solidFill>
                  <a:srgbClr val="00B050"/>
                </a:solidFill>
                <a:latin typeface="Arial Black" panose="020B0A04020102020204" pitchFamily="34" charset="0"/>
              </a:rPr>
              <a:t>Should</a:t>
            </a:r>
            <a:r>
              <a:rPr lang="sv-SE" sz="2400" b="1" dirty="0">
                <a:solidFill>
                  <a:srgbClr val="00B050"/>
                </a:solidFill>
                <a:latin typeface="Arial Black" panose="020B0A04020102020204" pitchFamily="34" charset="0"/>
              </a:rPr>
              <a:t> a </a:t>
            </a:r>
            <a:r>
              <a:rPr lang="sv-SE" sz="2400" b="1" dirty="0" err="1">
                <a:solidFill>
                  <a:srgbClr val="00B050"/>
                </a:solidFill>
                <a:latin typeface="Arial Black" panose="020B0A04020102020204" pitchFamily="34" charset="0"/>
              </a:rPr>
              <a:t>forest</a:t>
            </a:r>
            <a:r>
              <a:rPr lang="sv-SE" sz="2400" b="1" dirty="0">
                <a:solidFill>
                  <a:srgbClr val="00B050"/>
                </a:solidFill>
                <a:latin typeface="Arial Black" panose="020B0A04020102020204" pitchFamily="34" charset="0"/>
              </a:rPr>
              <a:t> be </a:t>
            </a:r>
            <a:r>
              <a:rPr lang="sv-SE" sz="2400" b="1" dirty="0" err="1">
                <a:solidFill>
                  <a:srgbClr val="00B050"/>
                </a:solidFill>
                <a:latin typeface="Arial Black" panose="020B0A04020102020204" pitchFamily="34" charset="0"/>
              </a:rPr>
              <a:t>optimally</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managed</a:t>
            </a:r>
            <a:r>
              <a:rPr lang="sv-SE" sz="2400" b="1" dirty="0">
                <a:solidFill>
                  <a:srgbClr val="00B050"/>
                </a:solidFill>
                <a:latin typeface="Arial Black" panose="020B0A04020102020204" pitchFamily="34" charset="0"/>
              </a:rPr>
              <a:t> or </a:t>
            </a:r>
            <a:r>
              <a:rPr lang="sv-SE" sz="2400" b="1" dirty="0" err="1">
                <a:solidFill>
                  <a:srgbClr val="00B050"/>
                </a:solidFill>
                <a:latin typeface="Arial Black" panose="020B0A04020102020204" pitchFamily="34" charset="0"/>
              </a:rPr>
              <a:t>develop</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without</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control</a:t>
            </a:r>
            <a:r>
              <a:rPr lang="sv-SE" sz="2400" b="1" dirty="0">
                <a:solidFill>
                  <a:srgbClr val="00B050"/>
                </a:solidFill>
                <a:latin typeface="Arial Black" panose="020B0A04020102020204" pitchFamily="34" charset="0"/>
              </a:rPr>
              <a:t>? </a:t>
            </a:r>
            <a:br>
              <a:rPr lang="sv-SE" sz="2400" b="1" dirty="0">
                <a:solidFill>
                  <a:srgbClr val="00B050"/>
                </a:solidFill>
                <a:latin typeface="Arial Black" panose="020B0A04020102020204" pitchFamily="34" charset="0"/>
              </a:rPr>
            </a:br>
            <a:r>
              <a:rPr lang="sv-SE" sz="1800" b="1" i="1" dirty="0">
                <a:solidFill>
                  <a:srgbClr val="00B050"/>
                </a:solidFill>
                <a:latin typeface="Arial Black" panose="020B0A04020102020204" pitchFamily="34" charset="0"/>
              </a:rPr>
              <a:t>- </a:t>
            </a:r>
            <a:r>
              <a:rPr lang="sv-SE" sz="1800" b="1" i="1" dirty="0" err="1">
                <a:solidFill>
                  <a:srgbClr val="00B050"/>
                </a:solidFill>
                <a:latin typeface="Arial Black" panose="020B0A04020102020204" pitchFamily="34" charset="0"/>
              </a:rPr>
              <a:t>Dynamic</a:t>
            </a:r>
            <a:r>
              <a:rPr lang="sv-SE" sz="1800" b="1" i="1" dirty="0">
                <a:solidFill>
                  <a:srgbClr val="00B050"/>
                </a:solidFill>
                <a:latin typeface="Arial Black" panose="020B0A04020102020204" pitchFamily="34" charset="0"/>
              </a:rPr>
              <a:t> </a:t>
            </a:r>
            <a:r>
              <a:rPr lang="sv-SE" sz="1800" b="1" i="1" dirty="0" err="1">
                <a:solidFill>
                  <a:srgbClr val="00B050"/>
                </a:solidFill>
                <a:latin typeface="Arial Black" panose="020B0A04020102020204" pitchFamily="34" charset="0"/>
              </a:rPr>
              <a:t>consequences</a:t>
            </a:r>
            <a:r>
              <a:rPr lang="sv-SE" sz="1800" b="1" i="1" dirty="0">
                <a:solidFill>
                  <a:srgbClr val="00B050"/>
                </a:solidFill>
                <a:latin typeface="Arial Black" panose="020B0A04020102020204" pitchFamily="34" charset="0"/>
              </a:rPr>
              <a:t> for </a:t>
            </a:r>
            <a:r>
              <a:rPr lang="sv-SE" sz="1800" b="1" i="1" dirty="0" err="1">
                <a:solidFill>
                  <a:srgbClr val="00B050"/>
                </a:solidFill>
                <a:latin typeface="Arial Black" panose="020B0A04020102020204" pitchFamily="34" charset="0"/>
              </a:rPr>
              <a:t>biodiversity</a:t>
            </a:r>
            <a:r>
              <a:rPr lang="sv-SE" sz="1800" b="1" i="1" dirty="0">
                <a:solidFill>
                  <a:srgbClr val="00B050"/>
                </a:solidFill>
                <a:latin typeface="Arial Black" panose="020B0A04020102020204" pitchFamily="34" charset="0"/>
              </a:rPr>
              <a:t>, global </a:t>
            </a:r>
            <a:r>
              <a:rPr lang="sv-SE" sz="1800" b="1" i="1" dirty="0" err="1">
                <a:solidFill>
                  <a:srgbClr val="00B050"/>
                </a:solidFill>
                <a:latin typeface="Arial Black" panose="020B0A04020102020204" pitchFamily="34" charset="0"/>
              </a:rPr>
              <a:t>warming</a:t>
            </a:r>
            <a:r>
              <a:rPr lang="sv-SE" sz="1800" b="1" i="1" dirty="0">
                <a:solidFill>
                  <a:srgbClr val="00B050"/>
                </a:solidFill>
                <a:latin typeface="Arial Black" panose="020B0A04020102020204" pitchFamily="34" charset="0"/>
              </a:rPr>
              <a:t> and </a:t>
            </a:r>
            <a:r>
              <a:rPr lang="sv-SE" sz="1800" b="1" i="1" dirty="0" err="1">
                <a:solidFill>
                  <a:srgbClr val="00B050"/>
                </a:solidFill>
                <a:latin typeface="Arial Black" panose="020B0A04020102020204" pitchFamily="34" charset="0"/>
              </a:rPr>
              <a:t>economics</a:t>
            </a:r>
            <a:r>
              <a:rPr lang="sv-SE" sz="1800" b="1" i="1" dirty="0">
                <a:solidFill>
                  <a:srgbClr val="00B050"/>
                </a:solidFill>
                <a:latin typeface="Arial Black" panose="020B0A04020102020204" pitchFamily="34" charset="0"/>
              </a:rPr>
              <a:t>.</a:t>
            </a:r>
            <a:br>
              <a:rPr lang="sv-SE" sz="1800" b="1" i="1" dirty="0">
                <a:solidFill>
                  <a:srgbClr val="00B050"/>
                </a:solidFill>
                <a:latin typeface="Arial Black" panose="020B0A04020102020204" pitchFamily="34" charset="0"/>
              </a:rPr>
            </a:br>
            <a:r>
              <a:rPr lang="en-US" sz="1800" b="1" dirty="0" smtClean="0"/>
              <a:t>Workshop </a:t>
            </a:r>
            <a:r>
              <a:rPr lang="en-US" sz="1800" b="1" dirty="0"/>
              <a:t>at: </a:t>
            </a:r>
            <a:r>
              <a:rPr lang="en-US" sz="1800" b="1" dirty="0" err="1"/>
              <a:t>Gorgan</a:t>
            </a:r>
            <a:r>
              <a:rPr lang="en-US" sz="1800" b="1" dirty="0"/>
              <a:t> University of Agricultural Sciences and Natural Resources (GUASNR), November 2017 </a:t>
            </a:r>
            <a:br>
              <a:rPr lang="en-US" sz="1800" b="1" dirty="0"/>
            </a:br>
            <a:r>
              <a:rPr lang="en-US" sz="1800" b="1" dirty="0" smtClean="0"/>
              <a:t>Panel </a:t>
            </a:r>
            <a:r>
              <a:rPr lang="en-US" sz="1800" b="1" dirty="0"/>
              <a:t>presentation Version </a:t>
            </a:r>
            <a:r>
              <a:rPr lang="en-US" sz="1800" b="1" dirty="0" smtClean="0"/>
              <a:t>17-11-06</a:t>
            </a:r>
            <a:r>
              <a:rPr lang="en-US" sz="1800" b="1" dirty="0"/>
              <a:t/>
            </a:r>
            <a:br>
              <a:rPr lang="en-US" sz="1800" b="1" dirty="0"/>
            </a:br>
            <a:r>
              <a:rPr lang="en-US" sz="1800" b="1" dirty="0">
                <a:solidFill>
                  <a:srgbClr val="00B050"/>
                </a:solidFill>
                <a:latin typeface="Arial Black" panose="020B0A04020102020204" pitchFamily="34" charset="0"/>
              </a:rPr>
              <a:t>Peter </a:t>
            </a:r>
            <a:r>
              <a:rPr lang="en-US" sz="1800" b="1" dirty="0" err="1" smtClean="0">
                <a:solidFill>
                  <a:srgbClr val="00B050"/>
                </a:solidFill>
                <a:latin typeface="Arial Black" panose="020B0A04020102020204" pitchFamily="34" charset="0"/>
              </a:rPr>
              <a:t>Lohmander</a:t>
            </a:r>
            <a:r>
              <a:rPr lang="en-US" sz="1800" b="1" dirty="0" smtClean="0"/>
              <a:t/>
            </a:r>
            <a:br>
              <a:rPr lang="en-US" sz="1800" b="1" dirty="0" smtClean="0"/>
            </a:br>
            <a:r>
              <a:rPr lang="en-US" sz="1800" b="1" dirty="0" smtClean="0"/>
              <a:t/>
            </a:r>
            <a:br>
              <a:rPr lang="en-US" sz="1800" b="1" dirty="0" smtClean="0"/>
            </a:br>
            <a:r>
              <a:rPr lang="sv-SE" sz="2700" b="1" u="sng" dirty="0" smtClean="0">
                <a:latin typeface="Arial Black" panose="020B0A04020102020204" pitchFamily="34" charset="0"/>
              </a:rPr>
              <a:t>Abstract part 4</a:t>
            </a:r>
            <a:endParaRPr lang="sv-SE" sz="2700" b="1" u="sng" dirty="0">
              <a:latin typeface="Arial Black" panose="020B0A04020102020204" pitchFamily="34" charset="0"/>
            </a:endParaRPr>
          </a:p>
        </p:txBody>
      </p:sp>
      <p:sp>
        <p:nvSpPr>
          <p:cNvPr id="5" name="Platshållare för innehåll 4"/>
          <p:cNvSpPr>
            <a:spLocks noGrp="1"/>
          </p:cNvSpPr>
          <p:nvPr>
            <p:ph idx="1"/>
          </p:nvPr>
        </p:nvSpPr>
        <p:spPr>
          <a:xfrm>
            <a:off x="487678" y="2005012"/>
            <a:ext cx="10866121" cy="4351338"/>
          </a:xfrm>
        </p:spPr>
        <p:txBody>
          <a:bodyPr>
            <a:normAutofit fontScale="92500" lnSpcReduction="10000"/>
          </a:bodyPr>
          <a:lstStyle/>
          <a:p>
            <a:r>
              <a:rPr lang="en-US" b="1" dirty="0"/>
              <a:t>With adaptive optimization of forest management, it is possible to obtain the very best production economic result. </a:t>
            </a:r>
            <a:r>
              <a:rPr lang="en-US" dirty="0"/>
              <a:t>A typical objective function is the expected present value. Many other types of objective functions can however also be used. Optimal forest management normally means that you should periodically harvest the largest trees, also taking the stochastic price variations and other stochastic events into account. Of course, the objective function may also include the value of tourism, recreation etc.. </a:t>
            </a:r>
            <a:r>
              <a:rPr lang="en-US" dirty="0" smtClean="0"/>
              <a:t>In </a:t>
            </a:r>
            <a:r>
              <a:rPr lang="en-US" dirty="0"/>
              <a:t>case the forest is not managed at all, the result can not be better than the optimal result obtained with </a:t>
            </a:r>
            <a:r>
              <a:rPr lang="en-US" dirty="0" smtClean="0"/>
              <a:t>optimized </a:t>
            </a:r>
            <a:r>
              <a:rPr lang="en-US" dirty="0"/>
              <a:t>management</a:t>
            </a:r>
            <a:r>
              <a:rPr lang="en-US" dirty="0" smtClean="0"/>
              <a:t>. </a:t>
            </a:r>
            <a:r>
              <a:rPr lang="en-US" b="1" dirty="0" smtClean="0"/>
              <a:t>Economic </a:t>
            </a:r>
            <a:r>
              <a:rPr lang="en-US" b="1" dirty="0"/>
              <a:t>results normally decrease if management stops completely. There may be severe and costly damages and CO2 emissions by wild forest fires, </a:t>
            </a:r>
            <a:r>
              <a:rPr lang="en-US" b="1" dirty="0" err="1"/>
              <a:t>windthrows</a:t>
            </a:r>
            <a:r>
              <a:rPr lang="en-US" b="1" dirty="0"/>
              <a:t> and so on. Employment in the forest sector is reduced.</a:t>
            </a:r>
          </a:p>
          <a:p>
            <a:endParaRPr lang="sv-SE" dirty="0"/>
          </a:p>
        </p:txBody>
      </p:sp>
      <p:sp>
        <p:nvSpPr>
          <p:cNvPr id="2" name="Platshållare för bildnummer 1"/>
          <p:cNvSpPr>
            <a:spLocks noGrp="1"/>
          </p:cNvSpPr>
          <p:nvPr>
            <p:ph type="sldNum" sz="quarter" idx="12"/>
          </p:nvPr>
        </p:nvSpPr>
        <p:spPr/>
        <p:txBody>
          <a:bodyPr/>
          <a:lstStyle/>
          <a:p>
            <a:fld id="{85111A96-47C8-494A-B243-62058D04ED01}" type="slidenum">
              <a:rPr lang="sv-SE" smtClean="0">
                <a:solidFill>
                  <a:prstClr val="black">
                    <a:tint val="75000"/>
                  </a:prstClr>
                </a:solidFill>
              </a:rPr>
              <a:pPr/>
              <a:t>5</a:t>
            </a:fld>
            <a:endParaRPr lang="sv-SE">
              <a:solidFill>
                <a:prstClr val="black">
                  <a:tint val="75000"/>
                </a:prstClr>
              </a:solidFill>
            </a:endParaRPr>
          </a:p>
        </p:txBody>
      </p:sp>
    </p:spTree>
    <p:extLst>
      <p:ext uri="{BB962C8B-B14F-4D97-AF65-F5344CB8AC3E}">
        <p14:creationId xmlns:p14="http://schemas.microsoft.com/office/powerpoint/2010/main" val="2984446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92963" y="795270"/>
            <a:ext cx="11298146" cy="5262979"/>
          </a:xfrm>
          <a:prstGeom prst="rect">
            <a:avLst/>
          </a:prstGeom>
          <a:noFill/>
        </p:spPr>
        <p:txBody>
          <a:bodyPr wrap="square" rtlCol="0">
            <a:spAutoFit/>
          </a:bodyPr>
          <a:lstStyle/>
          <a:p>
            <a:r>
              <a:rPr lang="sv-SE" sz="2800" b="1" u="sng" dirty="0" err="1" smtClean="0">
                <a:solidFill>
                  <a:srgbClr val="FF0000"/>
                </a:solidFill>
              </a:rPr>
              <a:t>Conclusion</a:t>
            </a:r>
            <a:r>
              <a:rPr lang="sv-SE" sz="2800" b="1" u="sng" dirty="0" err="1">
                <a:solidFill>
                  <a:srgbClr val="FF0000"/>
                </a:solidFill>
              </a:rPr>
              <a:t>s</a:t>
            </a:r>
            <a:r>
              <a:rPr lang="sv-SE" sz="2800" b="1" u="sng" dirty="0" smtClean="0">
                <a:solidFill>
                  <a:srgbClr val="FF0000"/>
                </a:solidFill>
              </a:rPr>
              <a:t>:</a:t>
            </a:r>
          </a:p>
          <a:p>
            <a:endParaRPr lang="sv-SE" sz="2800" b="1" dirty="0">
              <a:solidFill>
                <a:prstClr val="black"/>
              </a:solidFill>
            </a:endParaRPr>
          </a:p>
          <a:p>
            <a:r>
              <a:rPr lang="sv-SE" sz="2800" b="1" dirty="0" smtClean="0">
                <a:solidFill>
                  <a:prstClr val="black"/>
                </a:solidFill>
              </a:rPr>
              <a:t>It is </a:t>
            </a:r>
            <a:r>
              <a:rPr lang="sv-SE" sz="2800" b="1" dirty="0" err="1" smtClean="0">
                <a:solidFill>
                  <a:prstClr val="black"/>
                </a:solidFill>
              </a:rPr>
              <a:t>important</a:t>
            </a:r>
            <a:r>
              <a:rPr lang="sv-SE" sz="2800" b="1" dirty="0" smtClean="0">
                <a:solidFill>
                  <a:prstClr val="black"/>
                </a:solidFill>
              </a:rPr>
              <a:t> to </a:t>
            </a:r>
            <a:r>
              <a:rPr lang="sv-SE" sz="2800" b="1" dirty="0" err="1" smtClean="0">
                <a:solidFill>
                  <a:prstClr val="black"/>
                </a:solidFill>
              </a:rPr>
              <a:t>utilize</a:t>
            </a:r>
            <a:r>
              <a:rPr lang="sv-SE" sz="2800" b="1" dirty="0" smtClean="0">
                <a:solidFill>
                  <a:prstClr val="black"/>
                </a:solidFill>
              </a:rPr>
              <a:t> the </a:t>
            </a:r>
            <a:r>
              <a:rPr lang="sv-SE" sz="2800" b="1" dirty="0" err="1" smtClean="0">
                <a:solidFill>
                  <a:prstClr val="black"/>
                </a:solidFill>
              </a:rPr>
              <a:t>environmentally</a:t>
            </a:r>
            <a:r>
              <a:rPr lang="sv-SE" sz="2800" b="1" dirty="0" smtClean="0">
                <a:solidFill>
                  <a:prstClr val="black"/>
                </a:solidFill>
              </a:rPr>
              <a:t> and </a:t>
            </a:r>
          </a:p>
          <a:p>
            <a:r>
              <a:rPr lang="sv-SE" sz="2800" b="1" dirty="0" err="1" smtClean="0">
                <a:solidFill>
                  <a:prstClr val="black"/>
                </a:solidFill>
              </a:rPr>
              <a:t>recreationally</a:t>
            </a:r>
            <a:r>
              <a:rPr lang="sv-SE" sz="2800" b="1" dirty="0" smtClean="0">
                <a:solidFill>
                  <a:prstClr val="black"/>
                </a:solidFill>
              </a:rPr>
              <a:t> </a:t>
            </a:r>
            <a:r>
              <a:rPr lang="sv-SE" sz="2800" b="1" dirty="0" err="1" smtClean="0">
                <a:solidFill>
                  <a:prstClr val="black"/>
                </a:solidFill>
              </a:rPr>
              <a:t>valuable</a:t>
            </a:r>
            <a:r>
              <a:rPr lang="sv-SE" sz="2800" b="1" dirty="0" smtClean="0">
                <a:solidFill>
                  <a:prstClr val="black"/>
                </a:solidFill>
              </a:rPr>
              <a:t> </a:t>
            </a:r>
            <a:r>
              <a:rPr lang="sv-SE" sz="2800" b="1" dirty="0" err="1" smtClean="0">
                <a:solidFill>
                  <a:prstClr val="black"/>
                </a:solidFill>
              </a:rPr>
              <a:t>forest</a:t>
            </a:r>
            <a:r>
              <a:rPr lang="sv-SE" sz="2800" b="1" dirty="0" smtClean="0">
                <a:solidFill>
                  <a:prstClr val="black"/>
                </a:solidFill>
              </a:rPr>
              <a:t> areas in the best </a:t>
            </a:r>
            <a:r>
              <a:rPr lang="sv-SE" sz="2800" b="1" dirty="0" err="1" smtClean="0">
                <a:solidFill>
                  <a:prstClr val="black"/>
                </a:solidFill>
              </a:rPr>
              <a:t>possible</a:t>
            </a:r>
            <a:r>
              <a:rPr lang="sv-SE" sz="2800" b="1" dirty="0" smtClean="0">
                <a:solidFill>
                  <a:prstClr val="black"/>
                </a:solidFill>
              </a:rPr>
              <a:t> </a:t>
            </a:r>
            <a:r>
              <a:rPr lang="sv-SE" sz="2800" b="1" dirty="0" err="1" smtClean="0">
                <a:solidFill>
                  <a:prstClr val="black"/>
                </a:solidFill>
              </a:rPr>
              <a:t>way</a:t>
            </a:r>
            <a:r>
              <a:rPr lang="sv-SE" sz="2800" b="1" dirty="0" smtClean="0">
                <a:solidFill>
                  <a:prstClr val="black"/>
                </a:solidFill>
              </a:rPr>
              <a:t>.</a:t>
            </a:r>
          </a:p>
          <a:p>
            <a:endParaRPr lang="sv-SE" sz="2800" b="1" dirty="0">
              <a:solidFill>
                <a:prstClr val="black"/>
              </a:solidFill>
            </a:endParaRPr>
          </a:p>
          <a:p>
            <a:r>
              <a:rPr lang="sv-SE" sz="2800" b="1" dirty="0" smtClean="0">
                <a:solidFill>
                  <a:prstClr val="black"/>
                </a:solidFill>
              </a:rPr>
              <a:t>In order to </a:t>
            </a:r>
            <a:r>
              <a:rPr lang="sv-SE" sz="2800" b="1" dirty="0" err="1" smtClean="0">
                <a:solidFill>
                  <a:prstClr val="black"/>
                </a:solidFill>
              </a:rPr>
              <a:t>utilize</a:t>
            </a:r>
            <a:r>
              <a:rPr lang="sv-SE" sz="2800" b="1" dirty="0" smtClean="0">
                <a:solidFill>
                  <a:prstClr val="black"/>
                </a:solidFill>
              </a:rPr>
              <a:t> </a:t>
            </a:r>
            <a:r>
              <a:rPr lang="sv-SE" sz="2800" b="1" dirty="0" err="1" smtClean="0">
                <a:solidFill>
                  <a:prstClr val="black"/>
                </a:solidFill>
              </a:rPr>
              <a:t>these</a:t>
            </a:r>
            <a:r>
              <a:rPr lang="sv-SE" sz="2800" b="1" dirty="0" smtClean="0">
                <a:solidFill>
                  <a:prstClr val="black"/>
                </a:solidFill>
              </a:rPr>
              <a:t> areas in the optimal </a:t>
            </a:r>
            <a:r>
              <a:rPr lang="sv-SE" sz="2800" b="1" dirty="0" err="1" smtClean="0">
                <a:solidFill>
                  <a:prstClr val="black"/>
                </a:solidFill>
              </a:rPr>
              <a:t>way</a:t>
            </a:r>
            <a:r>
              <a:rPr lang="sv-SE" sz="2800" b="1" dirty="0" smtClean="0">
                <a:solidFill>
                  <a:prstClr val="black"/>
                </a:solidFill>
              </a:rPr>
              <a:t>, it is </a:t>
            </a:r>
            <a:r>
              <a:rPr lang="sv-SE" sz="2800" b="1" dirty="0" err="1" smtClean="0">
                <a:solidFill>
                  <a:prstClr val="black"/>
                </a:solidFill>
              </a:rPr>
              <a:t>necessary</a:t>
            </a:r>
            <a:r>
              <a:rPr lang="sv-SE" sz="2800" b="1" dirty="0" smtClean="0">
                <a:solidFill>
                  <a:prstClr val="black"/>
                </a:solidFill>
              </a:rPr>
              <a:t> to </a:t>
            </a:r>
          </a:p>
          <a:p>
            <a:r>
              <a:rPr lang="sv-SE" sz="2800" b="1" dirty="0" err="1" smtClean="0">
                <a:solidFill>
                  <a:prstClr val="black"/>
                </a:solidFill>
              </a:rPr>
              <a:t>optimize</a:t>
            </a:r>
            <a:r>
              <a:rPr lang="sv-SE" sz="2800" b="1" dirty="0" smtClean="0">
                <a:solidFill>
                  <a:prstClr val="black"/>
                </a:solidFill>
              </a:rPr>
              <a:t> and </a:t>
            </a:r>
            <a:r>
              <a:rPr lang="sv-SE" sz="2800" b="1" dirty="0" err="1" smtClean="0">
                <a:solidFill>
                  <a:prstClr val="black"/>
                </a:solidFill>
              </a:rPr>
              <a:t>control</a:t>
            </a:r>
            <a:r>
              <a:rPr lang="sv-SE" sz="2800" b="1" dirty="0" smtClean="0">
                <a:solidFill>
                  <a:prstClr val="black"/>
                </a:solidFill>
              </a:rPr>
              <a:t> the </a:t>
            </a:r>
            <a:r>
              <a:rPr lang="sv-SE" sz="2800" b="1" dirty="0" err="1" smtClean="0">
                <a:solidFill>
                  <a:prstClr val="black"/>
                </a:solidFill>
              </a:rPr>
              <a:t>number</a:t>
            </a:r>
            <a:r>
              <a:rPr lang="sv-SE" sz="2800" b="1" dirty="0" smtClean="0">
                <a:solidFill>
                  <a:prstClr val="black"/>
                </a:solidFill>
              </a:rPr>
              <a:t> </a:t>
            </a:r>
            <a:r>
              <a:rPr lang="sv-SE" sz="2800" b="1" dirty="0" err="1" smtClean="0">
                <a:solidFill>
                  <a:prstClr val="black"/>
                </a:solidFill>
              </a:rPr>
              <a:t>of</a:t>
            </a:r>
            <a:r>
              <a:rPr lang="sv-SE" sz="2800" b="1" dirty="0" smtClean="0">
                <a:solidFill>
                  <a:prstClr val="black"/>
                </a:solidFill>
              </a:rPr>
              <a:t> </a:t>
            </a:r>
            <a:r>
              <a:rPr lang="sv-SE" sz="2800" b="1" dirty="0" err="1" smtClean="0">
                <a:solidFill>
                  <a:prstClr val="black"/>
                </a:solidFill>
              </a:rPr>
              <a:t>visitors</a:t>
            </a:r>
            <a:r>
              <a:rPr lang="sv-SE" sz="2800" b="1" dirty="0">
                <a:solidFill>
                  <a:prstClr val="black"/>
                </a:solidFill>
              </a:rPr>
              <a:t> </a:t>
            </a:r>
            <a:r>
              <a:rPr lang="sv-SE" sz="2800" b="1" dirty="0" smtClean="0">
                <a:solidFill>
                  <a:prstClr val="black"/>
                </a:solidFill>
              </a:rPr>
              <a:t>to the sensitive areas.</a:t>
            </a:r>
          </a:p>
          <a:p>
            <a:endParaRPr lang="sv-SE" sz="2800" b="1" dirty="0">
              <a:solidFill>
                <a:prstClr val="black"/>
              </a:solidFill>
            </a:endParaRPr>
          </a:p>
          <a:p>
            <a:r>
              <a:rPr lang="sv-SE" sz="2800" b="1" dirty="0" err="1" smtClean="0">
                <a:solidFill>
                  <a:prstClr val="black"/>
                </a:solidFill>
              </a:rPr>
              <a:t>Free</a:t>
            </a:r>
            <a:r>
              <a:rPr lang="sv-SE" sz="2800" b="1" dirty="0" smtClean="0">
                <a:solidFill>
                  <a:prstClr val="black"/>
                </a:solidFill>
              </a:rPr>
              <a:t> access </a:t>
            </a:r>
            <a:r>
              <a:rPr lang="sv-SE" sz="2800" b="1" dirty="0" err="1" smtClean="0">
                <a:solidFill>
                  <a:prstClr val="black"/>
                </a:solidFill>
              </a:rPr>
              <a:t>may</a:t>
            </a:r>
            <a:r>
              <a:rPr lang="sv-SE" sz="2800" b="1" dirty="0" smtClean="0">
                <a:solidFill>
                  <a:prstClr val="black"/>
                </a:solidFill>
              </a:rPr>
              <a:t> </a:t>
            </a:r>
            <a:r>
              <a:rPr lang="sv-SE" sz="2800" b="1" dirty="0" err="1" smtClean="0">
                <a:solidFill>
                  <a:prstClr val="black"/>
                </a:solidFill>
              </a:rPr>
              <a:t>seem</a:t>
            </a:r>
            <a:r>
              <a:rPr lang="sv-SE" sz="2800" b="1" dirty="0" smtClean="0">
                <a:solidFill>
                  <a:prstClr val="black"/>
                </a:solidFill>
              </a:rPr>
              <a:t> to be the best alternative. </a:t>
            </a:r>
            <a:r>
              <a:rPr lang="sv-SE" sz="2800" b="1" dirty="0" err="1" smtClean="0">
                <a:solidFill>
                  <a:prstClr val="black"/>
                </a:solidFill>
              </a:rPr>
              <a:t>Then</a:t>
            </a:r>
            <a:r>
              <a:rPr lang="sv-SE" sz="2800" b="1" dirty="0" smtClean="0">
                <a:solidFill>
                  <a:prstClr val="black"/>
                </a:solidFill>
              </a:rPr>
              <a:t>, </a:t>
            </a:r>
            <a:r>
              <a:rPr lang="sv-SE" sz="2800" b="1" dirty="0" err="1" smtClean="0">
                <a:solidFill>
                  <a:prstClr val="black"/>
                </a:solidFill>
              </a:rPr>
              <a:t>however</a:t>
            </a:r>
            <a:r>
              <a:rPr lang="sv-SE" sz="2800" b="1" dirty="0" smtClean="0">
                <a:solidFill>
                  <a:prstClr val="black"/>
                </a:solidFill>
              </a:rPr>
              <a:t>, </a:t>
            </a:r>
          </a:p>
          <a:p>
            <a:r>
              <a:rPr lang="sv-SE" sz="2800" b="1" dirty="0" smtClean="0">
                <a:solidFill>
                  <a:prstClr val="black"/>
                </a:solidFill>
              </a:rPr>
              <a:t>it has </a:t>
            </a:r>
            <a:r>
              <a:rPr lang="sv-SE" sz="2800" b="1" dirty="0" err="1" smtClean="0">
                <a:solidFill>
                  <a:prstClr val="black"/>
                </a:solidFill>
              </a:rPr>
              <a:t>been</a:t>
            </a:r>
            <a:r>
              <a:rPr lang="sv-SE" sz="2800" b="1" dirty="0" smtClean="0">
                <a:solidFill>
                  <a:prstClr val="black"/>
                </a:solidFill>
              </a:rPr>
              <a:t> </a:t>
            </a:r>
            <a:r>
              <a:rPr lang="sv-SE" sz="2800" b="1" dirty="0" err="1" smtClean="0">
                <a:solidFill>
                  <a:prstClr val="black"/>
                </a:solidFill>
              </a:rPr>
              <a:t>proved</a:t>
            </a:r>
            <a:r>
              <a:rPr lang="sv-SE" sz="2800" b="1" dirty="0" smtClean="0">
                <a:solidFill>
                  <a:prstClr val="black"/>
                </a:solidFill>
              </a:rPr>
              <a:t> </a:t>
            </a:r>
            <a:r>
              <a:rPr lang="sv-SE" sz="2800" b="1" dirty="0" err="1" smtClean="0">
                <a:solidFill>
                  <a:prstClr val="black"/>
                </a:solidFill>
              </a:rPr>
              <a:t>that</a:t>
            </a:r>
            <a:r>
              <a:rPr lang="sv-SE" sz="2800" b="1" dirty="0" smtClean="0">
                <a:solidFill>
                  <a:prstClr val="black"/>
                </a:solidFill>
              </a:rPr>
              <a:t> the total </a:t>
            </a:r>
            <a:r>
              <a:rPr lang="sv-SE" sz="2800" b="1" dirty="0" err="1" smtClean="0">
                <a:solidFill>
                  <a:prstClr val="black"/>
                </a:solidFill>
              </a:rPr>
              <a:t>value</a:t>
            </a:r>
            <a:r>
              <a:rPr lang="sv-SE" sz="2800" b="1" dirty="0" smtClean="0">
                <a:solidFill>
                  <a:prstClr val="black"/>
                </a:solidFill>
              </a:rPr>
              <a:t> </a:t>
            </a:r>
            <a:r>
              <a:rPr lang="sv-SE" sz="2800" b="1" dirty="0" err="1" smtClean="0">
                <a:solidFill>
                  <a:prstClr val="black"/>
                </a:solidFill>
              </a:rPr>
              <a:t>of</a:t>
            </a:r>
            <a:r>
              <a:rPr lang="sv-SE" sz="2800" b="1" dirty="0" smtClean="0">
                <a:solidFill>
                  <a:prstClr val="black"/>
                </a:solidFill>
              </a:rPr>
              <a:t> </a:t>
            </a:r>
            <a:r>
              <a:rPr lang="sv-SE" sz="2800" b="1" dirty="0" err="1" smtClean="0">
                <a:solidFill>
                  <a:prstClr val="black"/>
                </a:solidFill>
              </a:rPr>
              <a:t>recreation</a:t>
            </a:r>
            <a:r>
              <a:rPr lang="sv-SE" sz="2800" b="1" dirty="0" smtClean="0">
                <a:solidFill>
                  <a:prstClr val="black"/>
                </a:solidFill>
              </a:rPr>
              <a:t> and </a:t>
            </a:r>
            <a:r>
              <a:rPr lang="sv-SE" sz="2800" b="1" dirty="0" err="1" smtClean="0">
                <a:solidFill>
                  <a:prstClr val="black"/>
                </a:solidFill>
              </a:rPr>
              <a:t>tourism</a:t>
            </a:r>
            <a:endParaRPr lang="sv-SE" sz="2800" b="1" dirty="0" smtClean="0">
              <a:solidFill>
                <a:prstClr val="black"/>
              </a:solidFill>
            </a:endParaRPr>
          </a:p>
          <a:p>
            <a:r>
              <a:rPr lang="sv-SE" sz="2800" b="1" dirty="0" smtClean="0">
                <a:solidFill>
                  <a:prstClr val="black"/>
                </a:solidFill>
              </a:rPr>
              <a:t>is </a:t>
            </a:r>
            <a:r>
              <a:rPr lang="sv-SE" sz="2800" b="1" dirty="0" err="1" smtClean="0">
                <a:solidFill>
                  <a:prstClr val="black"/>
                </a:solidFill>
              </a:rPr>
              <a:t>lower</a:t>
            </a:r>
            <a:r>
              <a:rPr lang="sv-SE" sz="2800" b="1" dirty="0" smtClean="0">
                <a:solidFill>
                  <a:prstClr val="black"/>
                </a:solidFill>
              </a:rPr>
              <a:t> </a:t>
            </a:r>
            <a:r>
              <a:rPr lang="sv-SE" sz="2800" b="1" dirty="0" err="1" smtClean="0">
                <a:solidFill>
                  <a:prstClr val="black"/>
                </a:solidFill>
              </a:rPr>
              <a:t>than</a:t>
            </a:r>
            <a:r>
              <a:rPr lang="sv-SE" sz="2800" b="1" dirty="0" smtClean="0">
                <a:solidFill>
                  <a:prstClr val="black"/>
                </a:solidFill>
              </a:rPr>
              <a:t> </a:t>
            </a:r>
            <a:r>
              <a:rPr lang="sv-SE" sz="2800" b="1" dirty="0" err="1" smtClean="0">
                <a:solidFill>
                  <a:prstClr val="black"/>
                </a:solidFill>
              </a:rPr>
              <a:t>if</a:t>
            </a:r>
            <a:r>
              <a:rPr lang="sv-SE" sz="2800" b="1" dirty="0" smtClean="0">
                <a:solidFill>
                  <a:prstClr val="black"/>
                </a:solidFill>
              </a:rPr>
              <a:t> the optimal </a:t>
            </a:r>
            <a:r>
              <a:rPr lang="sv-SE" sz="2800" b="1" dirty="0" err="1" smtClean="0">
                <a:solidFill>
                  <a:prstClr val="black"/>
                </a:solidFill>
              </a:rPr>
              <a:t>number</a:t>
            </a:r>
            <a:r>
              <a:rPr lang="sv-SE" sz="2800" b="1" dirty="0" smtClean="0">
                <a:solidFill>
                  <a:prstClr val="black"/>
                </a:solidFill>
              </a:rPr>
              <a:t> </a:t>
            </a:r>
            <a:r>
              <a:rPr lang="sv-SE" sz="2800" b="1" dirty="0" err="1" smtClean="0">
                <a:solidFill>
                  <a:prstClr val="black"/>
                </a:solidFill>
              </a:rPr>
              <a:t>of</a:t>
            </a:r>
            <a:r>
              <a:rPr lang="sv-SE" sz="2800" b="1" dirty="0" smtClean="0">
                <a:solidFill>
                  <a:prstClr val="black"/>
                </a:solidFill>
              </a:rPr>
              <a:t> </a:t>
            </a:r>
            <a:r>
              <a:rPr lang="sv-SE" sz="2800" b="1" dirty="0" err="1" smtClean="0">
                <a:solidFill>
                  <a:prstClr val="black"/>
                </a:solidFill>
              </a:rPr>
              <a:t>visitors</a:t>
            </a:r>
            <a:r>
              <a:rPr lang="sv-SE" sz="2800" b="1" dirty="0" smtClean="0">
                <a:solidFill>
                  <a:prstClr val="black"/>
                </a:solidFill>
              </a:rPr>
              <a:t> is </a:t>
            </a:r>
            <a:r>
              <a:rPr lang="sv-SE" sz="2800" b="1" dirty="0" err="1" smtClean="0">
                <a:solidFill>
                  <a:prstClr val="black"/>
                </a:solidFill>
              </a:rPr>
              <a:t>determined</a:t>
            </a:r>
            <a:r>
              <a:rPr lang="sv-SE" sz="2800" b="1" dirty="0" smtClean="0">
                <a:solidFill>
                  <a:prstClr val="black"/>
                </a:solidFill>
              </a:rPr>
              <a:t> and </a:t>
            </a:r>
            <a:r>
              <a:rPr lang="sv-SE" sz="2800" b="1" dirty="0" err="1" smtClean="0">
                <a:solidFill>
                  <a:prstClr val="black"/>
                </a:solidFill>
              </a:rPr>
              <a:t>applied</a:t>
            </a:r>
            <a:r>
              <a:rPr lang="sv-SE" sz="2800" b="1" dirty="0" smtClean="0">
                <a:solidFill>
                  <a:prstClr val="black"/>
                </a:solidFill>
              </a:rPr>
              <a:t>. </a:t>
            </a:r>
          </a:p>
          <a:p>
            <a:r>
              <a:rPr lang="sv-SE" sz="2800" b="1" dirty="0" err="1" smtClean="0">
                <a:solidFill>
                  <a:prstClr val="black"/>
                </a:solidFill>
              </a:rPr>
              <a:t>Free</a:t>
            </a:r>
            <a:r>
              <a:rPr lang="sv-SE" sz="2800" b="1" dirty="0" smtClean="0">
                <a:solidFill>
                  <a:prstClr val="black"/>
                </a:solidFill>
              </a:rPr>
              <a:t> access </a:t>
            </a:r>
            <a:r>
              <a:rPr lang="sv-SE" sz="2800" b="1" dirty="0" err="1" smtClean="0">
                <a:solidFill>
                  <a:prstClr val="black"/>
                </a:solidFill>
              </a:rPr>
              <a:t>leads</a:t>
            </a:r>
            <a:r>
              <a:rPr lang="sv-SE" sz="2800" b="1" dirty="0" smtClean="0">
                <a:solidFill>
                  <a:prstClr val="black"/>
                </a:solidFill>
              </a:rPr>
              <a:t> to </a:t>
            </a:r>
            <a:r>
              <a:rPr lang="sv-SE" sz="2800" b="1" dirty="0" err="1" smtClean="0">
                <a:solidFill>
                  <a:prstClr val="black"/>
                </a:solidFill>
              </a:rPr>
              <a:t>environmental</a:t>
            </a:r>
            <a:r>
              <a:rPr lang="sv-SE" sz="2800" b="1" dirty="0" smtClean="0">
                <a:solidFill>
                  <a:prstClr val="black"/>
                </a:solidFill>
              </a:rPr>
              <a:t> degradation and </a:t>
            </a:r>
            <a:r>
              <a:rPr lang="sv-SE" sz="2800" b="1" dirty="0" err="1" smtClean="0">
                <a:solidFill>
                  <a:prstClr val="black"/>
                </a:solidFill>
              </a:rPr>
              <a:t>reduced</a:t>
            </a:r>
            <a:r>
              <a:rPr lang="sv-SE" sz="2800" b="1" dirty="0" smtClean="0">
                <a:solidFill>
                  <a:prstClr val="black"/>
                </a:solidFill>
              </a:rPr>
              <a:t> total </a:t>
            </a:r>
            <a:r>
              <a:rPr lang="sv-SE" sz="2800" b="1" dirty="0" err="1" smtClean="0">
                <a:solidFill>
                  <a:prstClr val="black"/>
                </a:solidFill>
              </a:rPr>
              <a:t>utility</a:t>
            </a:r>
            <a:r>
              <a:rPr lang="sv-SE" sz="2800" b="1" dirty="0" smtClean="0">
                <a:solidFill>
                  <a:prstClr val="black"/>
                </a:solidFill>
              </a:rPr>
              <a:t>.</a:t>
            </a:r>
            <a:endParaRPr lang="sv-SE" sz="2800" b="1" dirty="0">
              <a:solidFill>
                <a:prstClr val="black"/>
              </a:solidFill>
            </a:endParaRPr>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50</a:t>
            </a:fld>
            <a:endParaRPr lang="sv-SE">
              <a:solidFill>
                <a:prstClr val="black">
                  <a:tint val="75000"/>
                </a:prstClr>
              </a:solidFill>
            </a:endParaRPr>
          </a:p>
        </p:txBody>
      </p:sp>
    </p:spTree>
    <p:extLst>
      <p:ext uri="{BB962C8B-B14F-4D97-AF65-F5344CB8AC3E}">
        <p14:creationId xmlns:p14="http://schemas.microsoft.com/office/powerpoint/2010/main" val="35007854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b="1" i="1" dirty="0" err="1" smtClean="0">
                <a:latin typeface="Arial Black" panose="020B0A04020102020204" pitchFamily="34" charset="0"/>
              </a:rPr>
              <a:t>Conclusions</a:t>
            </a:r>
            <a:r>
              <a:rPr lang="sv-SE" b="1" i="1" dirty="0" smtClean="0">
                <a:latin typeface="Arial Black" panose="020B0A04020102020204" pitchFamily="34" charset="0"/>
              </a:rPr>
              <a:t> </a:t>
            </a:r>
            <a:r>
              <a:rPr lang="sv-SE" b="1" i="1" dirty="0" err="1" smtClean="0">
                <a:latin typeface="Arial Black" panose="020B0A04020102020204" pitchFamily="34" charset="0"/>
              </a:rPr>
              <a:t>concerning</a:t>
            </a:r>
            <a:r>
              <a:rPr lang="sv-SE" b="1" i="1" dirty="0" smtClean="0">
                <a:latin typeface="Arial Black" panose="020B0A04020102020204" pitchFamily="34" charset="0"/>
              </a:rPr>
              <a:t> </a:t>
            </a:r>
            <a:r>
              <a:rPr lang="sv-SE" b="1" i="1" dirty="0" err="1" smtClean="0">
                <a:latin typeface="Arial Black" panose="020B0A04020102020204" pitchFamily="34" charset="0"/>
              </a:rPr>
              <a:t>economics</a:t>
            </a:r>
            <a:r>
              <a:rPr lang="sv-SE" b="1" i="1" dirty="0" smtClean="0">
                <a:latin typeface="Arial Black" panose="020B0A04020102020204" pitchFamily="34" charset="0"/>
              </a:rPr>
              <a:t> and </a:t>
            </a:r>
            <a:r>
              <a:rPr lang="sv-SE" b="1" i="1" dirty="0" err="1" smtClean="0">
                <a:latin typeface="Arial Black" panose="020B0A04020102020204" pitchFamily="34" charset="0"/>
              </a:rPr>
              <a:t>values</a:t>
            </a:r>
            <a:endParaRPr lang="sv-SE" b="1" i="1" dirty="0">
              <a:latin typeface="Arial Black" panose="020B0A04020102020204" pitchFamily="34" charset="0"/>
            </a:endParaRPr>
          </a:p>
        </p:txBody>
      </p:sp>
      <p:sp>
        <p:nvSpPr>
          <p:cNvPr id="4" name="Platshållare för innehåll 3"/>
          <p:cNvSpPr>
            <a:spLocks noGrp="1"/>
          </p:cNvSpPr>
          <p:nvPr>
            <p:ph idx="1"/>
          </p:nvPr>
        </p:nvSpPr>
        <p:spPr>
          <a:xfrm>
            <a:off x="838200" y="1876926"/>
            <a:ext cx="10515600" cy="4384536"/>
          </a:xfrm>
        </p:spPr>
        <p:txBody>
          <a:bodyPr>
            <a:normAutofit fontScale="85000" lnSpcReduction="20000"/>
          </a:bodyPr>
          <a:lstStyle/>
          <a:p>
            <a:r>
              <a:rPr lang="sv-SE" dirty="0" err="1"/>
              <a:t>W</a:t>
            </a:r>
            <a:r>
              <a:rPr lang="sv-SE" dirty="0" err="1" smtClean="0"/>
              <a:t>ith</a:t>
            </a:r>
            <a:r>
              <a:rPr lang="sv-SE" dirty="0" smtClean="0"/>
              <a:t> adaptive </a:t>
            </a:r>
            <a:r>
              <a:rPr lang="sv-SE" dirty="0" err="1" smtClean="0"/>
              <a:t>optimization</a:t>
            </a:r>
            <a:r>
              <a:rPr lang="sv-SE" dirty="0" smtClean="0"/>
              <a:t> </a:t>
            </a:r>
            <a:r>
              <a:rPr lang="sv-SE" dirty="0" err="1" smtClean="0"/>
              <a:t>of</a:t>
            </a:r>
            <a:r>
              <a:rPr lang="sv-SE" dirty="0" smtClean="0"/>
              <a:t> </a:t>
            </a:r>
            <a:r>
              <a:rPr lang="sv-SE" dirty="0" err="1" smtClean="0"/>
              <a:t>forest</a:t>
            </a:r>
            <a:r>
              <a:rPr lang="sv-SE" dirty="0" smtClean="0"/>
              <a:t> management, it is </a:t>
            </a:r>
            <a:r>
              <a:rPr lang="sv-SE" dirty="0" err="1" smtClean="0"/>
              <a:t>possible</a:t>
            </a:r>
            <a:r>
              <a:rPr lang="sv-SE" dirty="0" smtClean="0"/>
              <a:t> to </a:t>
            </a:r>
            <a:r>
              <a:rPr lang="sv-SE" dirty="0" err="1" smtClean="0"/>
              <a:t>obtain</a:t>
            </a:r>
            <a:r>
              <a:rPr lang="sv-SE" dirty="0" smtClean="0"/>
              <a:t> the </a:t>
            </a:r>
            <a:r>
              <a:rPr lang="sv-SE" dirty="0" err="1" smtClean="0"/>
              <a:t>very</a:t>
            </a:r>
            <a:r>
              <a:rPr lang="sv-SE" dirty="0" smtClean="0"/>
              <a:t> best </a:t>
            </a:r>
            <a:r>
              <a:rPr lang="sv-SE" dirty="0" err="1" smtClean="0"/>
              <a:t>production</a:t>
            </a:r>
            <a:r>
              <a:rPr lang="sv-SE" dirty="0" smtClean="0"/>
              <a:t> </a:t>
            </a:r>
            <a:r>
              <a:rPr lang="sv-SE" dirty="0" err="1" smtClean="0"/>
              <a:t>economic</a:t>
            </a:r>
            <a:r>
              <a:rPr lang="sv-SE" dirty="0" smtClean="0"/>
              <a:t> </a:t>
            </a:r>
            <a:r>
              <a:rPr lang="sv-SE" dirty="0" err="1" smtClean="0"/>
              <a:t>result</a:t>
            </a:r>
            <a:r>
              <a:rPr lang="sv-SE" dirty="0" smtClean="0"/>
              <a:t>. A </a:t>
            </a:r>
            <a:r>
              <a:rPr lang="sv-SE" dirty="0" err="1" smtClean="0"/>
              <a:t>typical</a:t>
            </a:r>
            <a:r>
              <a:rPr lang="sv-SE" dirty="0" smtClean="0"/>
              <a:t> </a:t>
            </a:r>
            <a:r>
              <a:rPr lang="sv-SE" dirty="0" err="1" smtClean="0"/>
              <a:t>objective</a:t>
            </a:r>
            <a:r>
              <a:rPr lang="sv-SE" dirty="0" smtClean="0"/>
              <a:t> </a:t>
            </a:r>
            <a:r>
              <a:rPr lang="sv-SE" dirty="0" err="1" smtClean="0"/>
              <a:t>function</a:t>
            </a:r>
            <a:r>
              <a:rPr lang="sv-SE" dirty="0" smtClean="0"/>
              <a:t> is the </a:t>
            </a:r>
            <a:r>
              <a:rPr lang="sv-SE" dirty="0" err="1" smtClean="0"/>
              <a:t>expected</a:t>
            </a:r>
            <a:r>
              <a:rPr lang="sv-SE" dirty="0" smtClean="0"/>
              <a:t> present </a:t>
            </a:r>
            <a:r>
              <a:rPr lang="sv-SE" dirty="0" err="1" smtClean="0"/>
              <a:t>value</a:t>
            </a:r>
            <a:r>
              <a:rPr lang="sv-SE" dirty="0" smtClean="0"/>
              <a:t>. </a:t>
            </a:r>
            <a:r>
              <a:rPr lang="sv-SE" dirty="0" err="1" smtClean="0"/>
              <a:t>Many</a:t>
            </a:r>
            <a:r>
              <a:rPr lang="sv-SE" dirty="0" smtClean="0"/>
              <a:t> </a:t>
            </a:r>
            <a:r>
              <a:rPr lang="sv-SE" dirty="0" err="1" smtClean="0"/>
              <a:t>other</a:t>
            </a:r>
            <a:r>
              <a:rPr lang="sv-SE" dirty="0" smtClean="0"/>
              <a:t> </a:t>
            </a:r>
            <a:r>
              <a:rPr lang="sv-SE" dirty="0" err="1" smtClean="0"/>
              <a:t>types</a:t>
            </a:r>
            <a:r>
              <a:rPr lang="sv-SE" dirty="0" smtClean="0"/>
              <a:t> </a:t>
            </a:r>
            <a:r>
              <a:rPr lang="sv-SE" dirty="0" err="1" smtClean="0"/>
              <a:t>of</a:t>
            </a:r>
            <a:r>
              <a:rPr lang="sv-SE" dirty="0" smtClean="0"/>
              <a:t> </a:t>
            </a:r>
            <a:r>
              <a:rPr lang="sv-SE" dirty="0" err="1" smtClean="0"/>
              <a:t>objective</a:t>
            </a:r>
            <a:r>
              <a:rPr lang="sv-SE" dirty="0" smtClean="0"/>
              <a:t> </a:t>
            </a:r>
            <a:r>
              <a:rPr lang="sv-SE" dirty="0" err="1" smtClean="0"/>
              <a:t>functions</a:t>
            </a:r>
            <a:r>
              <a:rPr lang="sv-SE" dirty="0" smtClean="0"/>
              <a:t> </a:t>
            </a:r>
            <a:r>
              <a:rPr lang="sv-SE" dirty="0" err="1" smtClean="0"/>
              <a:t>can</a:t>
            </a:r>
            <a:r>
              <a:rPr lang="sv-SE" dirty="0" smtClean="0"/>
              <a:t> </a:t>
            </a:r>
            <a:r>
              <a:rPr lang="sv-SE" dirty="0" err="1" smtClean="0"/>
              <a:t>however</a:t>
            </a:r>
            <a:r>
              <a:rPr lang="sv-SE" dirty="0" smtClean="0"/>
              <a:t> </a:t>
            </a:r>
            <a:r>
              <a:rPr lang="sv-SE" dirty="0" err="1" smtClean="0"/>
              <a:t>also</a:t>
            </a:r>
            <a:r>
              <a:rPr lang="sv-SE" dirty="0" smtClean="0"/>
              <a:t> be </a:t>
            </a:r>
            <a:r>
              <a:rPr lang="sv-SE" dirty="0" err="1" smtClean="0"/>
              <a:t>used</a:t>
            </a:r>
            <a:r>
              <a:rPr lang="sv-SE" dirty="0" smtClean="0"/>
              <a:t>. Optimal </a:t>
            </a:r>
            <a:r>
              <a:rPr lang="sv-SE" dirty="0" err="1" smtClean="0"/>
              <a:t>forest</a:t>
            </a:r>
            <a:r>
              <a:rPr lang="sv-SE" dirty="0" smtClean="0"/>
              <a:t> management </a:t>
            </a:r>
            <a:r>
              <a:rPr lang="sv-SE" dirty="0" err="1" smtClean="0"/>
              <a:t>normally</a:t>
            </a:r>
            <a:r>
              <a:rPr lang="sv-SE" dirty="0" smtClean="0"/>
              <a:t> </a:t>
            </a:r>
            <a:r>
              <a:rPr lang="sv-SE" dirty="0" err="1" smtClean="0"/>
              <a:t>means</a:t>
            </a:r>
            <a:r>
              <a:rPr lang="sv-SE" dirty="0" smtClean="0"/>
              <a:t> </a:t>
            </a:r>
            <a:r>
              <a:rPr lang="sv-SE" dirty="0" err="1" smtClean="0"/>
              <a:t>that</a:t>
            </a:r>
            <a:r>
              <a:rPr lang="sv-SE" dirty="0" smtClean="0"/>
              <a:t> </a:t>
            </a:r>
            <a:r>
              <a:rPr lang="sv-SE" dirty="0" err="1" smtClean="0"/>
              <a:t>you</a:t>
            </a:r>
            <a:r>
              <a:rPr lang="sv-SE" dirty="0" smtClean="0"/>
              <a:t> </a:t>
            </a:r>
            <a:r>
              <a:rPr lang="sv-SE" dirty="0" err="1" smtClean="0"/>
              <a:t>should</a:t>
            </a:r>
            <a:r>
              <a:rPr lang="sv-SE" dirty="0" smtClean="0"/>
              <a:t> </a:t>
            </a:r>
            <a:r>
              <a:rPr lang="sv-SE" dirty="0" err="1" smtClean="0"/>
              <a:t>periodically</a:t>
            </a:r>
            <a:r>
              <a:rPr lang="sv-SE" dirty="0" smtClean="0"/>
              <a:t> </a:t>
            </a:r>
            <a:r>
              <a:rPr lang="sv-SE" dirty="0" err="1" smtClean="0"/>
              <a:t>harvest</a:t>
            </a:r>
            <a:r>
              <a:rPr lang="sv-SE" dirty="0" smtClean="0"/>
              <a:t> the </a:t>
            </a:r>
            <a:r>
              <a:rPr lang="sv-SE" dirty="0" err="1" smtClean="0"/>
              <a:t>largest</a:t>
            </a:r>
            <a:r>
              <a:rPr lang="sv-SE" dirty="0" smtClean="0"/>
              <a:t> </a:t>
            </a:r>
            <a:r>
              <a:rPr lang="sv-SE" dirty="0" err="1" smtClean="0"/>
              <a:t>trees</a:t>
            </a:r>
            <a:r>
              <a:rPr lang="sv-SE" dirty="0" smtClean="0"/>
              <a:t>, </a:t>
            </a:r>
            <a:r>
              <a:rPr lang="sv-SE" dirty="0" err="1" smtClean="0"/>
              <a:t>also</a:t>
            </a:r>
            <a:r>
              <a:rPr lang="sv-SE" dirty="0" smtClean="0"/>
              <a:t> </a:t>
            </a:r>
            <a:r>
              <a:rPr lang="sv-SE" dirty="0" err="1" smtClean="0"/>
              <a:t>taking</a:t>
            </a:r>
            <a:r>
              <a:rPr lang="sv-SE" dirty="0" smtClean="0"/>
              <a:t> the </a:t>
            </a:r>
            <a:r>
              <a:rPr lang="sv-SE" dirty="0" err="1" smtClean="0"/>
              <a:t>stochastic</a:t>
            </a:r>
            <a:r>
              <a:rPr lang="sv-SE" dirty="0" smtClean="0"/>
              <a:t> </a:t>
            </a:r>
            <a:r>
              <a:rPr lang="sv-SE" dirty="0" err="1" smtClean="0"/>
              <a:t>price</a:t>
            </a:r>
            <a:r>
              <a:rPr lang="sv-SE" dirty="0" smtClean="0"/>
              <a:t> variations and </a:t>
            </a:r>
            <a:r>
              <a:rPr lang="sv-SE" dirty="0" err="1" smtClean="0"/>
              <a:t>other</a:t>
            </a:r>
            <a:r>
              <a:rPr lang="sv-SE" dirty="0" smtClean="0"/>
              <a:t> </a:t>
            </a:r>
            <a:r>
              <a:rPr lang="sv-SE" dirty="0" err="1" smtClean="0"/>
              <a:t>stochastic</a:t>
            </a:r>
            <a:r>
              <a:rPr lang="sv-SE" dirty="0" smtClean="0"/>
              <a:t> events </a:t>
            </a:r>
            <a:r>
              <a:rPr lang="sv-SE" dirty="0" err="1" smtClean="0"/>
              <a:t>into</a:t>
            </a:r>
            <a:r>
              <a:rPr lang="sv-SE" dirty="0" smtClean="0"/>
              <a:t> </a:t>
            </a:r>
            <a:r>
              <a:rPr lang="sv-SE" dirty="0" err="1" smtClean="0"/>
              <a:t>account</a:t>
            </a:r>
            <a:r>
              <a:rPr lang="sv-SE" dirty="0" smtClean="0"/>
              <a:t>. </a:t>
            </a:r>
            <a:r>
              <a:rPr lang="sv-SE" dirty="0" err="1" smtClean="0"/>
              <a:t>Of</a:t>
            </a:r>
            <a:r>
              <a:rPr lang="sv-SE" dirty="0" smtClean="0"/>
              <a:t> </a:t>
            </a:r>
            <a:r>
              <a:rPr lang="sv-SE" dirty="0" err="1" smtClean="0"/>
              <a:t>course</a:t>
            </a:r>
            <a:r>
              <a:rPr lang="sv-SE" dirty="0" smtClean="0"/>
              <a:t>, the </a:t>
            </a:r>
            <a:r>
              <a:rPr lang="sv-SE" dirty="0" err="1" smtClean="0"/>
              <a:t>objective</a:t>
            </a:r>
            <a:r>
              <a:rPr lang="sv-SE" dirty="0" smtClean="0"/>
              <a:t> </a:t>
            </a:r>
            <a:r>
              <a:rPr lang="sv-SE" dirty="0" err="1" smtClean="0"/>
              <a:t>function</a:t>
            </a:r>
            <a:r>
              <a:rPr lang="sv-SE" dirty="0" smtClean="0"/>
              <a:t> </a:t>
            </a:r>
            <a:r>
              <a:rPr lang="sv-SE" dirty="0" err="1" smtClean="0"/>
              <a:t>may</a:t>
            </a:r>
            <a:r>
              <a:rPr lang="sv-SE" dirty="0" smtClean="0"/>
              <a:t> </a:t>
            </a:r>
            <a:r>
              <a:rPr lang="sv-SE" dirty="0" err="1" smtClean="0"/>
              <a:t>also</a:t>
            </a:r>
            <a:r>
              <a:rPr lang="sv-SE" dirty="0" smtClean="0"/>
              <a:t> </a:t>
            </a:r>
            <a:r>
              <a:rPr lang="sv-SE" dirty="0" err="1" smtClean="0"/>
              <a:t>include</a:t>
            </a:r>
            <a:r>
              <a:rPr lang="sv-SE" dirty="0" smtClean="0"/>
              <a:t> the </a:t>
            </a:r>
            <a:r>
              <a:rPr lang="sv-SE" dirty="0" err="1" smtClean="0"/>
              <a:t>value</a:t>
            </a:r>
            <a:r>
              <a:rPr lang="sv-SE" dirty="0" smtClean="0"/>
              <a:t> </a:t>
            </a:r>
            <a:r>
              <a:rPr lang="sv-SE" dirty="0" err="1" smtClean="0"/>
              <a:t>of</a:t>
            </a:r>
            <a:r>
              <a:rPr lang="sv-SE" dirty="0" smtClean="0"/>
              <a:t> </a:t>
            </a:r>
            <a:r>
              <a:rPr lang="sv-SE" dirty="0" err="1" smtClean="0"/>
              <a:t>tourism</a:t>
            </a:r>
            <a:r>
              <a:rPr lang="sv-SE" dirty="0" smtClean="0"/>
              <a:t>, </a:t>
            </a:r>
            <a:r>
              <a:rPr lang="sv-SE" dirty="0" err="1" smtClean="0"/>
              <a:t>recreation</a:t>
            </a:r>
            <a:r>
              <a:rPr lang="sv-SE" dirty="0" smtClean="0"/>
              <a:t> etc.. </a:t>
            </a:r>
          </a:p>
          <a:p>
            <a:r>
              <a:rPr lang="sv-SE" dirty="0" smtClean="0"/>
              <a:t>In </a:t>
            </a:r>
            <a:r>
              <a:rPr lang="sv-SE" dirty="0" err="1" smtClean="0"/>
              <a:t>case</a:t>
            </a:r>
            <a:r>
              <a:rPr lang="sv-SE" dirty="0" smtClean="0"/>
              <a:t> the </a:t>
            </a:r>
            <a:r>
              <a:rPr lang="sv-SE" dirty="0" err="1" smtClean="0"/>
              <a:t>forest</a:t>
            </a:r>
            <a:r>
              <a:rPr lang="sv-SE" dirty="0" smtClean="0"/>
              <a:t> is not </a:t>
            </a:r>
            <a:r>
              <a:rPr lang="sv-SE" dirty="0" err="1" smtClean="0"/>
              <a:t>managed</a:t>
            </a:r>
            <a:r>
              <a:rPr lang="sv-SE" dirty="0" smtClean="0"/>
              <a:t> at all, the </a:t>
            </a:r>
            <a:r>
              <a:rPr lang="sv-SE" dirty="0" err="1" smtClean="0"/>
              <a:t>result</a:t>
            </a:r>
            <a:r>
              <a:rPr lang="sv-SE" dirty="0" smtClean="0"/>
              <a:t> </a:t>
            </a:r>
            <a:r>
              <a:rPr lang="sv-SE" dirty="0" err="1" smtClean="0"/>
              <a:t>can</a:t>
            </a:r>
            <a:r>
              <a:rPr lang="sv-SE" dirty="0" smtClean="0"/>
              <a:t> not be </a:t>
            </a:r>
            <a:r>
              <a:rPr lang="sv-SE" dirty="0" err="1" smtClean="0"/>
              <a:t>better</a:t>
            </a:r>
            <a:r>
              <a:rPr lang="sv-SE" dirty="0" smtClean="0"/>
              <a:t> </a:t>
            </a:r>
            <a:r>
              <a:rPr lang="sv-SE" dirty="0" err="1" smtClean="0"/>
              <a:t>than</a:t>
            </a:r>
            <a:r>
              <a:rPr lang="sv-SE" dirty="0" smtClean="0"/>
              <a:t> the optimal </a:t>
            </a:r>
            <a:r>
              <a:rPr lang="sv-SE" dirty="0" err="1" smtClean="0"/>
              <a:t>result</a:t>
            </a:r>
            <a:r>
              <a:rPr lang="sv-SE" dirty="0" smtClean="0"/>
              <a:t> </a:t>
            </a:r>
            <a:r>
              <a:rPr lang="sv-SE" dirty="0" err="1" smtClean="0"/>
              <a:t>obtained</a:t>
            </a:r>
            <a:r>
              <a:rPr lang="sv-SE" dirty="0" smtClean="0"/>
              <a:t> </a:t>
            </a:r>
            <a:r>
              <a:rPr lang="sv-SE" dirty="0" err="1" smtClean="0"/>
              <a:t>with</a:t>
            </a:r>
            <a:r>
              <a:rPr lang="sv-SE" dirty="0" smtClean="0"/>
              <a:t> </a:t>
            </a:r>
            <a:r>
              <a:rPr lang="sv-SE" dirty="0" err="1" smtClean="0"/>
              <a:t>opimized</a:t>
            </a:r>
            <a:r>
              <a:rPr lang="sv-SE" dirty="0" smtClean="0"/>
              <a:t> management.</a:t>
            </a:r>
          </a:p>
          <a:p>
            <a:pPr marL="0" indent="0">
              <a:buNone/>
            </a:pPr>
            <a:endParaRPr lang="sv-SE" b="1" i="1" u="sng" dirty="0" smtClean="0">
              <a:solidFill>
                <a:srgbClr val="FF0000"/>
              </a:solidFill>
            </a:endParaRPr>
          </a:p>
          <a:p>
            <a:pPr marL="0" indent="0">
              <a:buNone/>
            </a:pPr>
            <a:r>
              <a:rPr lang="sv-SE" b="1" i="1" u="sng" dirty="0" err="1" smtClean="0">
                <a:solidFill>
                  <a:srgbClr val="FF0000"/>
                </a:solidFill>
              </a:rPr>
              <a:t>Summary</a:t>
            </a:r>
            <a:r>
              <a:rPr lang="sv-SE" b="1" i="1" u="sng" dirty="0" smtClean="0">
                <a:solidFill>
                  <a:srgbClr val="FF0000"/>
                </a:solidFill>
              </a:rPr>
              <a:t>:</a:t>
            </a:r>
            <a:r>
              <a:rPr lang="sv-SE" b="1" dirty="0" smtClean="0">
                <a:solidFill>
                  <a:srgbClr val="FF0000"/>
                </a:solidFill>
              </a:rPr>
              <a:t> </a:t>
            </a:r>
          </a:p>
          <a:p>
            <a:pPr marL="0" indent="0">
              <a:buNone/>
            </a:pPr>
            <a:r>
              <a:rPr lang="sv-SE" b="1" dirty="0" err="1" smtClean="0">
                <a:solidFill>
                  <a:srgbClr val="FF0000"/>
                </a:solidFill>
              </a:rPr>
              <a:t>Economic</a:t>
            </a:r>
            <a:r>
              <a:rPr lang="sv-SE" b="1" dirty="0" smtClean="0">
                <a:solidFill>
                  <a:srgbClr val="FF0000"/>
                </a:solidFill>
              </a:rPr>
              <a:t> </a:t>
            </a:r>
            <a:r>
              <a:rPr lang="sv-SE" b="1" dirty="0" err="1" smtClean="0">
                <a:solidFill>
                  <a:srgbClr val="FF0000"/>
                </a:solidFill>
              </a:rPr>
              <a:t>results</a:t>
            </a:r>
            <a:r>
              <a:rPr lang="sv-SE" b="1" dirty="0" smtClean="0">
                <a:solidFill>
                  <a:srgbClr val="FF0000"/>
                </a:solidFill>
              </a:rPr>
              <a:t> </a:t>
            </a:r>
            <a:r>
              <a:rPr lang="sv-SE" b="1" dirty="0" err="1" smtClean="0">
                <a:solidFill>
                  <a:srgbClr val="FF0000"/>
                </a:solidFill>
              </a:rPr>
              <a:t>normally</a:t>
            </a:r>
            <a:r>
              <a:rPr lang="sv-SE" b="1" dirty="0" smtClean="0">
                <a:solidFill>
                  <a:srgbClr val="FF0000"/>
                </a:solidFill>
              </a:rPr>
              <a:t> </a:t>
            </a:r>
            <a:r>
              <a:rPr lang="sv-SE" b="1" dirty="0" err="1" smtClean="0">
                <a:solidFill>
                  <a:srgbClr val="FF0000"/>
                </a:solidFill>
              </a:rPr>
              <a:t>decrease</a:t>
            </a:r>
            <a:r>
              <a:rPr lang="sv-SE" b="1" dirty="0" smtClean="0">
                <a:solidFill>
                  <a:srgbClr val="FF0000"/>
                </a:solidFill>
              </a:rPr>
              <a:t> </a:t>
            </a:r>
            <a:r>
              <a:rPr lang="sv-SE" b="1" dirty="0" err="1" smtClean="0">
                <a:solidFill>
                  <a:srgbClr val="FF0000"/>
                </a:solidFill>
              </a:rPr>
              <a:t>if</a:t>
            </a:r>
            <a:r>
              <a:rPr lang="sv-SE" b="1" dirty="0" smtClean="0">
                <a:solidFill>
                  <a:srgbClr val="FF0000"/>
                </a:solidFill>
              </a:rPr>
              <a:t> management stops </a:t>
            </a:r>
            <a:r>
              <a:rPr lang="sv-SE" b="1" dirty="0" err="1" smtClean="0">
                <a:solidFill>
                  <a:srgbClr val="FF0000"/>
                </a:solidFill>
              </a:rPr>
              <a:t>completely</a:t>
            </a:r>
            <a:r>
              <a:rPr lang="sv-SE" b="1" dirty="0" smtClean="0">
                <a:solidFill>
                  <a:srgbClr val="FF0000"/>
                </a:solidFill>
              </a:rPr>
              <a:t>. </a:t>
            </a:r>
            <a:r>
              <a:rPr lang="sv-SE" b="1" dirty="0" err="1" smtClean="0">
                <a:solidFill>
                  <a:srgbClr val="FF0000"/>
                </a:solidFill>
              </a:rPr>
              <a:t>There</a:t>
            </a:r>
            <a:r>
              <a:rPr lang="sv-SE" b="1" dirty="0" smtClean="0">
                <a:solidFill>
                  <a:srgbClr val="FF0000"/>
                </a:solidFill>
              </a:rPr>
              <a:t> </a:t>
            </a:r>
            <a:r>
              <a:rPr lang="sv-SE" b="1" dirty="0" err="1" smtClean="0">
                <a:solidFill>
                  <a:srgbClr val="FF0000"/>
                </a:solidFill>
              </a:rPr>
              <a:t>may</a:t>
            </a:r>
            <a:r>
              <a:rPr lang="sv-SE" b="1" dirty="0" smtClean="0">
                <a:solidFill>
                  <a:srgbClr val="FF0000"/>
                </a:solidFill>
              </a:rPr>
              <a:t> be </a:t>
            </a:r>
            <a:r>
              <a:rPr lang="sv-SE" b="1" dirty="0" err="1" smtClean="0">
                <a:solidFill>
                  <a:srgbClr val="FF0000"/>
                </a:solidFill>
              </a:rPr>
              <a:t>severe</a:t>
            </a:r>
            <a:r>
              <a:rPr lang="sv-SE" b="1" dirty="0" smtClean="0">
                <a:solidFill>
                  <a:srgbClr val="FF0000"/>
                </a:solidFill>
              </a:rPr>
              <a:t> and </a:t>
            </a:r>
            <a:r>
              <a:rPr lang="sv-SE" b="1" dirty="0" err="1" smtClean="0">
                <a:solidFill>
                  <a:srgbClr val="FF0000"/>
                </a:solidFill>
              </a:rPr>
              <a:t>costly</a:t>
            </a:r>
            <a:r>
              <a:rPr lang="sv-SE" b="1" dirty="0" smtClean="0">
                <a:solidFill>
                  <a:srgbClr val="FF0000"/>
                </a:solidFill>
              </a:rPr>
              <a:t> </a:t>
            </a:r>
            <a:r>
              <a:rPr lang="sv-SE" b="1" dirty="0" err="1" smtClean="0">
                <a:solidFill>
                  <a:srgbClr val="FF0000"/>
                </a:solidFill>
              </a:rPr>
              <a:t>damages</a:t>
            </a:r>
            <a:r>
              <a:rPr lang="sv-SE" b="1" dirty="0" smtClean="0">
                <a:solidFill>
                  <a:srgbClr val="FF0000"/>
                </a:solidFill>
              </a:rPr>
              <a:t> and CO2 emissions by </a:t>
            </a:r>
            <a:r>
              <a:rPr lang="sv-SE" b="1" dirty="0" err="1" smtClean="0">
                <a:solidFill>
                  <a:srgbClr val="FF0000"/>
                </a:solidFill>
              </a:rPr>
              <a:t>wild</a:t>
            </a:r>
            <a:r>
              <a:rPr lang="sv-SE" b="1" dirty="0" smtClean="0">
                <a:solidFill>
                  <a:srgbClr val="FF0000"/>
                </a:solidFill>
              </a:rPr>
              <a:t> </a:t>
            </a:r>
            <a:r>
              <a:rPr lang="sv-SE" b="1" dirty="0" err="1" smtClean="0">
                <a:solidFill>
                  <a:srgbClr val="FF0000"/>
                </a:solidFill>
              </a:rPr>
              <a:t>forest</a:t>
            </a:r>
            <a:r>
              <a:rPr lang="sv-SE" b="1" dirty="0" smtClean="0">
                <a:solidFill>
                  <a:srgbClr val="FF0000"/>
                </a:solidFill>
              </a:rPr>
              <a:t> </a:t>
            </a:r>
            <a:r>
              <a:rPr lang="sv-SE" b="1" dirty="0" err="1" smtClean="0">
                <a:solidFill>
                  <a:srgbClr val="FF0000"/>
                </a:solidFill>
              </a:rPr>
              <a:t>fires</a:t>
            </a:r>
            <a:r>
              <a:rPr lang="sv-SE" b="1" dirty="0" smtClean="0">
                <a:solidFill>
                  <a:srgbClr val="FF0000"/>
                </a:solidFill>
              </a:rPr>
              <a:t>, </a:t>
            </a:r>
            <a:r>
              <a:rPr lang="sv-SE" b="1" dirty="0" err="1" smtClean="0">
                <a:solidFill>
                  <a:srgbClr val="FF0000"/>
                </a:solidFill>
              </a:rPr>
              <a:t>windthrows</a:t>
            </a:r>
            <a:r>
              <a:rPr lang="sv-SE" b="1" dirty="0" smtClean="0">
                <a:solidFill>
                  <a:srgbClr val="FF0000"/>
                </a:solidFill>
              </a:rPr>
              <a:t> and so on. </a:t>
            </a:r>
            <a:r>
              <a:rPr lang="sv-SE" b="1" dirty="0" err="1" smtClean="0">
                <a:solidFill>
                  <a:srgbClr val="FF0000"/>
                </a:solidFill>
              </a:rPr>
              <a:t>Employment</a:t>
            </a:r>
            <a:r>
              <a:rPr lang="sv-SE" b="1" dirty="0" smtClean="0">
                <a:solidFill>
                  <a:srgbClr val="FF0000"/>
                </a:solidFill>
              </a:rPr>
              <a:t> in the </a:t>
            </a:r>
            <a:r>
              <a:rPr lang="sv-SE" b="1" dirty="0" err="1" smtClean="0">
                <a:solidFill>
                  <a:srgbClr val="FF0000"/>
                </a:solidFill>
              </a:rPr>
              <a:t>forest</a:t>
            </a:r>
            <a:r>
              <a:rPr lang="sv-SE" b="1" dirty="0" smtClean="0">
                <a:solidFill>
                  <a:srgbClr val="FF0000"/>
                </a:solidFill>
              </a:rPr>
              <a:t> </a:t>
            </a:r>
            <a:r>
              <a:rPr lang="sv-SE" b="1" dirty="0" err="1" smtClean="0">
                <a:solidFill>
                  <a:srgbClr val="FF0000"/>
                </a:solidFill>
              </a:rPr>
              <a:t>sector</a:t>
            </a:r>
            <a:r>
              <a:rPr lang="sv-SE" b="1" dirty="0" smtClean="0">
                <a:solidFill>
                  <a:srgbClr val="FF0000"/>
                </a:solidFill>
              </a:rPr>
              <a:t> is </a:t>
            </a:r>
            <a:r>
              <a:rPr lang="sv-SE" b="1" dirty="0" err="1" smtClean="0">
                <a:solidFill>
                  <a:srgbClr val="FF0000"/>
                </a:solidFill>
              </a:rPr>
              <a:t>reduced</a:t>
            </a:r>
            <a:r>
              <a:rPr lang="sv-SE" b="1" dirty="0" smtClean="0">
                <a:solidFill>
                  <a:srgbClr val="FF0000"/>
                </a:solidFill>
              </a:rPr>
              <a:t>.</a:t>
            </a:r>
          </a:p>
        </p:txBody>
      </p:sp>
      <p:sp>
        <p:nvSpPr>
          <p:cNvPr id="5" name="Platshållare för bildnummer 4"/>
          <p:cNvSpPr>
            <a:spLocks noGrp="1"/>
          </p:cNvSpPr>
          <p:nvPr>
            <p:ph type="sldNum" sz="quarter" idx="12"/>
          </p:nvPr>
        </p:nvSpPr>
        <p:spPr/>
        <p:txBody>
          <a:bodyPr/>
          <a:lstStyle/>
          <a:p>
            <a:fld id="{78F35D4C-469F-40D3-8499-3E4E06BA0BA7}" type="slidenum">
              <a:rPr lang="sv-SE" smtClean="0">
                <a:solidFill>
                  <a:prstClr val="black">
                    <a:tint val="75000"/>
                  </a:prstClr>
                </a:solidFill>
              </a:rPr>
              <a:pPr/>
              <a:t>51</a:t>
            </a:fld>
            <a:endParaRPr lang="sv-SE">
              <a:solidFill>
                <a:prstClr val="black">
                  <a:tint val="75000"/>
                </a:prstClr>
              </a:solidFill>
            </a:endParaRPr>
          </a:p>
        </p:txBody>
      </p:sp>
    </p:spTree>
    <p:extLst>
      <p:ext uri="{BB962C8B-B14F-4D97-AF65-F5344CB8AC3E}">
        <p14:creationId xmlns:p14="http://schemas.microsoft.com/office/powerpoint/2010/main" val="16716008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96685" y="348743"/>
            <a:ext cx="10746377" cy="6001643"/>
          </a:xfrm>
          <a:prstGeom prst="rect">
            <a:avLst/>
          </a:prstGeom>
        </p:spPr>
        <p:txBody>
          <a:bodyPr wrap="square">
            <a:spAutoFit/>
          </a:bodyPr>
          <a:lstStyle/>
          <a:p>
            <a:pPr>
              <a:spcAft>
                <a:spcPts val="0"/>
              </a:spcAft>
            </a:pPr>
            <a:r>
              <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Workshop </a:t>
            </a:r>
            <a:r>
              <a:rPr lang="sv-SE" sz="2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References</a:t>
            </a:r>
            <a:endPar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The </a:t>
            </a:r>
            <a:r>
              <a:rPr lang="sv-SE" dirty="0" err="1">
                <a:latin typeface="Calibri" panose="020F0502020204030204" pitchFamily="34" charset="0"/>
                <a:ea typeface="Calibri" panose="020F0502020204030204" pitchFamily="34" charset="0"/>
                <a:cs typeface="Times New Roman" panose="02020603050405020304" pitchFamily="18" charset="0"/>
              </a:rPr>
              <a:t>following</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literature</a:t>
            </a:r>
            <a:r>
              <a:rPr lang="sv-SE" dirty="0">
                <a:latin typeface="Calibri" panose="020F0502020204030204" pitchFamily="34" charset="0"/>
                <a:ea typeface="Calibri" panose="020F0502020204030204" pitchFamily="34" charset="0"/>
                <a:cs typeface="Times New Roman" panose="02020603050405020304" pitchFamily="18" charset="0"/>
              </a:rPr>
              <a:t> and presentations </a:t>
            </a:r>
            <a:r>
              <a:rPr lang="sv-SE" dirty="0" err="1">
                <a:latin typeface="Calibri" panose="020F0502020204030204" pitchFamily="34" charset="0"/>
                <a:ea typeface="Calibri" panose="020F0502020204030204" pitchFamily="34" charset="0"/>
                <a:cs typeface="Times New Roman" panose="02020603050405020304" pitchFamily="18" charset="0"/>
              </a:rPr>
              <a:t>will</a:t>
            </a:r>
            <a:r>
              <a:rPr lang="sv-SE" dirty="0">
                <a:latin typeface="Calibri" panose="020F0502020204030204" pitchFamily="34" charset="0"/>
                <a:ea typeface="Calibri" panose="020F0502020204030204" pitchFamily="34" charset="0"/>
                <a:cs typeface="Times New Roman" panose="02020603050405020304" pitchFamily="18" charset="0"/>
              </a:rPr>
              <a:t> be </a:t>
            </a:r>
            <a:r>
              <a:rPr lang="sv-SE" dirty="0" err="1">
                <a:latin typeface="Calibri" panose="020F0502020204030204" pitchFamily="34" charset="0"/>
                <a:ea typeface="Calibri" panose="020F0502020204030204" pitchFamily="34" charset="0"/>
                <a:cs typeface="Times New Roman" panose="02020603050405020304" pitchFamily="18" charset="0"/>
              </a:rPr>
              <a:t>used</a:t>
            </a:r>
            <a:r>
              <a:rPr lang="sv-SE" dirty="0">
                <a:latin typeface="Calibri" panose="020F0502020204030204" pitchFamily="34" charset="0"/>
                <a:ea typeface="Calibri" panose="020F0502020204030204" pitchFamily="34" charset="0"/>
                <a:cs typeface="Times New Roman" panose="02020603050405020304" pitchFamily="18" charset="0"/>
              </a:rPr>
              <a:t> as </a:t>
            </a:r>
            <a:r>
              <a:rPr lang="sv-SE" dirty="0" err="1">
                <a:latin typeface="Calibri" panose="020F0502020204030204" pitchFamily="34" charset="0"/>
                <a:ea typeface="Calibri" panose="020F0502020204030204" pitchFamily="34" charset="0"/>
                <a:cs typeface="Times New Roman" panose="02020603050405020304" pitchFamily="18" charset="0"/>
              </a:rPr>
              <a:t>background</a:t>
            </a:r>
            <a:r>
              <a:rPr lang="sv-SE" dirty="0">
                <a:latin typeface="Calibri" panose="020F0502020204030204" pitchFamily="34" charset="0"/>
                <a:ea typeface="Calibri" panose="020F0502020204030204" pitchFamily="34" charset="0"/>
                <a:cs typeface="Times New Roman" panose="02020603050405020304" pitchFamily="18" charset="0"/>
              </a:rPr>
              <a:t> to the workshop sessions. In the </a:t>
            </a:r>
            <a:r>
              <a:rPr lang="sv-SE" dirty="0" err="1">
                <a:latin typeface="Calibri" panose="020F0502020204030204" pitchFamily="34" charset="0"/>
                <a:ea typeface="Calibri" panose="020F0502020204030204" pitchFamily="34" charset="0"/>
                <a:cs typeface="Times New Roman" panose="02020603050405020304" pitchFamily="18" charset="0"/>
              </a:rPr>
              <a:t>schedule</a:t>
            </a:r>
            <a:r>
              <a:rPr lang="sv-SE" dirty="0">
                <a:latin typeface="Calibri" panose="020F0502020204030204" pitchFamily="34" charset="0"/>
                <a:ea typeface="Calibri" panose="020F0502020204030204" pitchFamily="34" charset="0"/>
                <a:cs typeface="Times New Roman" panose="02020603050405020304" pitchFamily="18" charset="0"/>
              </a:rPr>
              <a:t>, the </a:t>
            </a:r>
            <a:r>
              <a:rPr lang="sv-SE" dirty="0" err="1">
                <a:latin typeface="Calibri" panose="020F0502020204030204" pitchFamily="34" charset="0"/>
                <a:ea typeface="Calibri" panose="020F0502020204030204" pitchFamily="34" charset="0"/>
                <a:cs typeface="Times New Roman" panose="02020603050405020304" pitchFamily="18" charset="0"/>
              </a:rPr>
              <a:t>references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relevance</a:t>
            </a:r>
            <a:r>
              <a:rPr lang="sv-SE" dirty="0">
                <a:latin typeface="Calibri" panose="020F0502020204030204" pitchFamily="34" charset="0"/>
                <a:ea typeface="Calibri" panose="020F0502020204030204" pitchFamily="34" charset="0"/>
                <a:cs typeface="Times New Roman" panose="02020603050405020304" pitchFamily="18" charset="0"/>
              </a:rPr>
              <a:t> to </a:t>
            </a:r>
            <a:r>
              <a:rPr lang="sv-SE" dirty="0" err="1">
                <a:latin typeface="Calibri" panose="020F0502020204030204" pitchFamily="34" charset="0"/>
                <a:ea typeface="Calibri" panose="020F0502020204030204" pitchFamily="34" charset="0"/>
                <a:cs typeface="Times New Roman" panose="02020603050405020304" pitchFamily="18" charset="0"/>
              </a:rPr>
              <a:t>each</a:t>
            </a:r>
            <a:r>
              <a:rPr lang="sv-SE" dirty="0">
                <a:latin typeface="Calibri" panose="020F0502020204030204" pitchFamily="34" charset="0"/>
                <a:ea typeface="Calibri" panose="020F0502020204030204" pitchFamily="34" charset="0"/>
                <a:cs typeface="Times New Roman" panose="02020603050405020304" pitchFamily="18" charset="0"/>
              </a:rPr>
              <a:t> session </a:t>
            </a:r>
            <a:r>
              <a:rPr lang="sv-SE" dirty="0" err="1">
                <a:latin typeface="Calibri" panose="020F0502020204030204" pitchFamily="34" charset="0"/>
                <a:ea typeface="Calibri" panose="020F0502020204030204" pitchFamily="34" charset="0"/>
                <a:cs typeface="Times New Roman" panose="02020603050405020304" pitchFamily="18" charset="0"/>
              </a:rPr>
              <a:t>are</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printed</a:t>
            </a:r>
            <a:r>
              <a:rPr lang="sv-SE" dirty="0">
                <a:latin typeface="Calibri" panose="020F0502020204030204" pitchFamily="34" charset="0"/>
                <a:ea typeface="Calibri" panose="020F0502020204030204" pitchFamily="34" charset="0"/>
                <a:cs typeface="Times New Roman" panose="02020603050405020304" pitchFamily="18" charset="0"/>
              </a:rPr>
              <a:t>.</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i="1" dirty="0">
                <a:latin typeface="Calibri" panose="020F0502020204030204" pitchFamily="34"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[1]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extraction</a:t>
            </a:r>
            <a:r>
              <a:rPr lang="sv-SE" b="1" dirty="0">
                <a:latin typeface="Calibri" panose="020F0502020204030204" pitchFamily="34" charset="0"/>
                <a:ea typeface="Calibri" panose="020F0502020204030204" pitchFamily="34" charset="0"/>
                <a:cs typeface="Times New Roman" panose="02020603050405020304" pitchFamily="18" charset="0"/>
              </a:rPr>
              <a:t> under risk</a:t>
            </a:r>
            <a:r>
              <a:rPr lang="sv-SE" dirty="0">
                <a:latin typeface="Calibri" panose="020F0502020204030204" pitchFamily="34" charset="0"/>
                <a:ea typeface="Calibri" panose="020F0502020204030204" pitchFamily="34" charset="0"/>
                <a:cs typeface="Times New Roman" panose="02020603050405020304" pitchFamily="18" charset="0"/>
              </a:rPr>
              <a:t>, IIASA, International </a:t>
            </a:r>
            <a:r>
              <a:rPr lang="sv-SE" dirty="0" err="1">
                <a:latin typeface="Calibri" panose="020F0502020204030204" pitchFamily="34" charset="0"/>
                <a:ea typeface="Calibri" panose="020F0502020204030204" pitchFamily="34" charset="0"/>
                <a:cs typeface="Times New Roman" panose="02020603050405020304" pitchFamily="18" charset="0"/>
              </a:rPr>
              <a:t>Institute</a:t>
            </a:r>
            <a:r>
              <a:rPr lang="sv-SE" dirty="0">
                <a:latin typeface="Calibri" panose="020F0502020204030204" pitchFamily="34" charset="0"/>
                <a:ea typeface="Calibri" panose="020F0502020204030204" pitchFamily="34" charset="0"/>
                <a:cs typeface="Times New Roman" panose="02020603050405020304" pitchFamily="18" charset="0"/>
              </a:rPr>
              <a:t> for </a:t>
            </a:r>
            <a:r>
              <a:rPr lang="sv-SE" dirty="0" err="1">
                <a:latin typeface="Calibri" panose="020F0502020204030204" pitchFamily="34" charset="0"/>
                <a:ea typeface="Calibri" panose="020F0502020204030204" pitchFamily="34" charset="0"/>
                <a:cs typeface="Times New Roman" panose="02020603050405020304" pitchFamily="18" charset="0"/>
              </a:rPr>
              <a:t>Applied</a:t>
            </a:r>
            <a:r>
              <a:rPr lang="sv-SE" dirty="0">
                <a:latin typeface="Calibri" panose="020F0502020204030204" pitchFamily="34" charset="0"/>
                <a:ea typeface="Calibri" panose="020F0502020204030204" pitchFamily="34" charset="0"/>
                <a:cs typeface="Times New Roman" panose="02020603050405020304" pitchFamily="18" charset="0"/>
              </a:rPr>
              <a:t> Systems </a:t>
            </a:r>
            <a:r>
              <a:rPr lang="sv-SE" dirty="0" err="1">
                <a:latin typeface="Calibri" panose="020F0502020204030204" pitchFamily="34" charset="0"/>
                <a:ea typeface="Calibri" panose="020F0502020204030204" pitchFamily="34" charset="0"/>
                <a:cs typeface="Times New Roman" panose="02020603050405020304" pitchFamily="18" charset="0"/>
              </a:rPr>
              <a:t>Analysis</a:t>
            </a:r>
            <a:r>
              <a:rPr lang="sv-SE" dirty="0">
                <a:latin typeface="Calibri" panose="020F0502020204030204" pitchFamily="34" charset="0"/>
                <a:ea typeface="Calibri" panose="020F0502020204030204" pitchFamily="34" charset="0"/>
                <a:cs typeface="Times New Roman" panose="02020603050405020304" pitchFamily="18" charset="0"/>
              </a:rPr>
              <a:t>, Systems and </a:t>
            </a:r>
            <a:r>
              <a:rPr lang="sv-SE" dirty="0" err="1">
                <a:latin typeface="Calibri" panose="020F0502020204030204" pitchFamily="34" charset="0"/>
                <a:ea typeface="Calibri" panose="020F0502020204030204" pitchFamily="34" charset="0"/>
                <a:cs typeface="Times New Roman" panose="02020603050405020304" pitchFamily="18" charset="0"/>
              </a:rPr>
              <a:t>Decisions</a:t>
            </a:r>
            <a:r>
              <a:rPr lang="sv-SE" dirty="0">
                <a:latin typeface="Calibri" panose="020F0502020204030204" pitchFamily="34" charset="0"/>
                <a:ea typeface="Calibri" panose="020F0502020204030204" pitchFamily="34" charset="0"/>
                <a:cs typeface="Times New Roman" panose="02020603050405020304" pitchFamily="18" charset="0"/>
              </a:rPr>
              <a:t> Sciences, WP-86-16, </a:t>
            </a:r>
            <a:r>
              <a:rPr lang="sv-SE" dirty="0" err="1">
                <a:latin typeface="Calibri" panose="020F0502020204030204" pitchFamily="34" charset="0"/>
                <a:ea typeface="Calibri" panose="020F0502020204030204" pitchFamily="34" charset="0"/>
                <a:cs typeface="Times New Roman" panose="02020603050405020304" pitchFamily="18" charset="0"/>
              </a:rPr>
              <a:t>March</a:t>
            </a:r>
            <a:r>
              <a:rPr lang="sv-SE" dirty="0">
                <a:latin typeface="Calibri" panose="020F0502020204030204" pitchFamily="34" charset="0"/>
                <a:ea typeface="Calibri" panose="020F0502020204030204" pitchFamily="34" charset="0"/>
                <a:cs typeface="Times New Roman" panose="02020603050405020304" pitchFamily="18" charset="0"/>
              </a:rPr>
              <a:t> 1986 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http://www.iiasa.ac.at/Admin/PUB/Documents/WP-86-016.pdf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http://www.lohmander.com/WP-86-016.pdf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[2]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Pulse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extraction</a:t>
            </a:r>
            <a:r>
              <a:rPr lang="sv-SE" b="1" dirty="0">
                <a:latin typeface="Calibri" panose="020F0502020204030204" pitchFamily="34" charset="0"/>
                <a:ea typeface="Calibri" panose="020F0502020204030204" pitchFamily="34" charset="0"/>
                <a:cs typeface="Times New Roman" panose="02020603050405020304" pitchFamily="18" charset="0"/>
              </a:rPr>
              <a:t> under risk and a </a:t>
            </a:r>
            <a:r>
              <a:rPr lang="sv-SE" b="1" dirty="0" err="1">
                <a:latin typeface="Calibri" panose="020F0502020204030204" pitchFamily="34" charset="0"/>
                <a:ea typeface="Calibri" panose="020F0502020204030204" pitchFamily="34" charset="0"/>
                <a:cs typeface="Times New Roman" panose="02020603050405020304" pitchFamily="18" charset="0"/>
              </a:rPr>
              <a:t>numerical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application</a:t>
            </a:r>
            <a:r>
              <a:rPr lang="sv-SE" dirty="0">
                <a:latin typeface="Calibri" panose="020F0502020204030204" pitchFamily="34" charset="0"/>
                <a:ea typeface="Calibri" panose="020F0502020204030204" pitchFamily="34" charset="0"/>
                <a:cs typeface="Times New Roman" panose="02020603050405020304" pitchFamily="18" charset="0"/>
              </a:rPr>
              <a:t>, IIASA, International </a:t>
            </a:r>
            <a:r>
              <a:rPr lang="sv-SE" dirty="0" err="1">
                <a:latin typeface="Calibri" panose="020F0502020204030204" pitchFamily="34" charset="0"/>
                <a:ea typeface="Calibri" panose="020F0502020204030204" pitchFamily="34" charset="0"/>
                <a:cs typeface="Times New Roman" panose="02020603050405020304" pitchFamily="18" charset="0"/>
              </a:rPr>
              <a:t>Institute</a:t>
            </a:r>
            <a:r>
              <a:rPr lang="sv-SE" dirty="0">
                <a:latin typeface="Calibri" panose="020F0502020204030204" pitchFamily="34" charset="0"/>
                <a:ea typeface="Calibri" panose="020F0502020204030204" pitchFamily="34" charset="0"/>
                <a:cs typeface="Times New Roman" panose="02020603050405020304" pitchFamily="18" charset="0"/>
              </a:rPr>
              <a:t> for </a:t>
            </a:r>
            <a:r>
              <a:rPr lang="sv-SE" dirty="0" err="1">
                <a:latin typeface="Calibri" panose="020F0502020204030204" pitchFamily="34" charset="0"/>
                <a:ea typeface="Calibri" panose="020F0502020204030204" pitchFamily="34" charset="0"/>
                <a:cs typeface="Times New Roman" panose="02020603050405020304" pitchFamily="18" charset="0"/>
              </a:rPr>
              <a:t>Applied</a:t>
            </a:r>
            <a:r>
              <a:rPr lang="sv-SE" dirty="0">
                <a:latin typeface="Calibri" panose="020F0502020204030204" pitchFamily="34" charset="0"/>
                <a:ea typeface="Calibri" panose="020F0502020204030204" pitchFamily="34" charset="0"/>
                <a:cs typeface="Times New Roman" panose="02020603050405020304" pitchFamily="18" charset="0"/>
              </a:rPr>
              <a:t> Systems </a:t>
            </a:r>
            <a:r>
              <a:rPr lang="sv-SE" dirty="0" err="1">
                <a:latin typeface="Calibri" panose="020F0502020204030204" pitchFamily="34" charset="0"/>
                <a:ea typeface="Calibri" panose="020F0502020204030204" pitchFamily="34" charset="0"/>
                <a:cs typeface="Times New Roman" panose="02020603050405020304" pitchFamily="18" charset="0"/>
              </a:rPr>
              <a:t>Analysis</a:t>
            </a:r>
            <a:r>
              <a:rPr lang="sv-SE" dirty="0">
                <a:latin typeface="Calibri" panose="020F0502020204030204" pitchFamily="34" charset="0"/>
                <a:ea typeface="Calibri" panose="020F0502020204030204" pitchFamily="34" charset="0"/>
                <a:cs typeface="Times New Roman" panose="02020603050405020304" pitchFamily="18" charset="0"/>
              </a:rPr>
              <a:t>, Systems and </a:t>
            </a:r>
            <a:r>
              <a:rPr lang="sv-SE" dirty="0" err="1">
                <a:latin typeface="Calibri" panose="020F0502020204030204" pitchFamily="34" charset="0"/>
                <a:ea typeface="Calibri" panose="020F0502020204030204" pitchFamily="34" charset="0"/>
                <a:cs typeface="Times New Roman" panose="02020603050405020304" pitchFamily="18" charset="0"/>
              </a:rPr>
              <a:t>Decisions</a:t>
            </a:r>
            <a:r>
              <a:rPr lang="sv-SE" dirty="0">
                <a:latin typeface="Calibri" panose="020F0502020204030204" pitchFamily="34" charset="0"/>
                <a:ea typeface="Calibri" panose="020F0502020204030204" pitchFamily="34" charset="0"/>
                <a:cs typeface="Times New Roman" panose="02020603050405020304" pitchFamily="18" charset="0"/>
              </a:rPr>
              <a:t> Sciences, WP-87-49, June 1987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http://www.iiasa.ac.at/Admin/PUB/Documents/WP-87-049.pdf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http://www.lohmander.com/WP-87-049.pdf</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[3]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extraction</a:t>
            </a:r>
            <a:r>
              <a:rPr lang="sv-SE" b="1" dirty="0">
                <a:latin typeface="Calibri" panose="020F0502020204030204" pitchFamily="34" charset="0"/>
                <a:ea typeface="Calibri" panose="020F0502020204030204" pitchFamily="34" charset="0"/>
                <a:cs typeface="Times New Roman" panose="02020603050405020304" pitchFamily="18" charset="0"/>
              </a:rPr>
              <a:t> under risk</a:t>
            </a:r>
            <a:r>
              <a:rPr lang="sv-SE" dirty="0">
                <a:latin typeface="Calibri" panose="020F0502020204030204" pitchFamily="34" charset="0"/>
                <a:ea typeface="Calibri" panose="020F0502020204030204" pitchFamily="34" charset="0"/>
                <a:cs typeface="Times New Roman" panose="02020603050405020304" pitchFamily="18" charset="0"/>
              </a:rPr>
              <a:t>, SYSTEMS ANALYSIS - MODELLING - SIMULATION, Vol. 5, No. 2, 131-151, 1988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http://www.Lohmander.com/PL_SAMS_5_2_1988.pdf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[4]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Pulse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extraction</a:t>
            </a:r>
            <a:r>
              <a:rPr lang="sv-SE" b="1" dirty="0">
                <a:latin typeface="Calibri" panose="020F0502020204030204" pitchFamily="34" charset="0"/>
                <a:ea typeface="Calibri" panose="020F0502020204030204" pitchFamily="34" charset="0"/>
                <a:cs typeface="Times New Roman" panose="02020603050405020304" pitchFamily="18" charset="0"/>
              </a:rPr>
              <a:t> under risk and a </a:t>
            </a:r>
            <a:r>
              <a:rPr lang="sv-SE" b="1" dirty="0" err="1">
                <a:latin typeface="Calibri" panose="020F0502020204030204" pitchFamily="34" charset="0"/>
                <a:ea typeface="Calibri" panose="020F0502020204030204" pitchFamily="34" charset="0"/>
                <a:cs typeface="Times New Roman" panose="02020603050405020304" pitchFamily="18" charset="0"/>
              </a:rPr>
              <a:t>numerical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application</a:t>
            </a:r>
            <a:r>
              <a:rPr lang="sv-SE" dirty="0">
                <a:latin typeface="Calibri" panose="020F0502020204030204" pitchFamily="34" charset="0"/>
                <a:ea typeface="Calibri" panose="020F0502020204030204" pitchFamily="34" charset="0"/>
                <a:cs typeface="Times New Roman" panose="02020603050405020304" pitchFamily="18" charset="0"/>
              </a:rPr>
              <a:t>, SYSTEMS ANALYSIS -MODELLING - SIMULATION, Vol. 5, No. 4, 339-354, 1988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http://www.Lohmander.com/PL_SAMS_5_4_1988.pdf</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52</a:t>
            </a:fld>
            <a:endParaRPr lang="sv-SE"/>
          </a:p>
        </p:txBody>
      </p:sp>
    </p:spTree>
    <p:extLst>
      <p:ext uri="{BB962C8B-B14F-4D97-AF65-F5344CB8AC3E}">
        <p14:creationId xmlns:p14="http://schemas.microsoft.com/office/powerpoint/2010/main" val="12125711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22811" y="1140426"/>
            <a:ext cx="10911840" cy="4822730"/>
          </a:xfrm>
          <a:prstGeom prst="rect">
            <a:avLst/>
          </a:prstGeom>
        </p:spPr>
        <p:txBody>
          <a:bodyPr wrap="square">
            <a:spAutoFit/>
          </a:bodyPr>
          <a:lstStyle/>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[5]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harvesting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 </a:t>
            </a:r>
            <a:r>
              <a:rPr lang="sv-SE" b="1" dirty="0" err="1">
                <a:latin typeface="Calibri" panose="020F0502020204030204" pitchFamily="34" charset="0"/>
                <a:ea typeface="Calibri" panose="020F0502020204030204" pitchFamily="34" charset="0"/>
                <a:cs typeface="Times New Roman" panose="02020603050405020304" pitchFamily="18" charset="0"/>
              </a:rPr>
              <a:t>nonlinear</a:t>
            </a:r>
            <a:r>
              <a:rPr lang="sv-SE" b="1" dirty="0">
                <a:latin typeface="Calibri" panose="020F0502020204030204" pitchFamily="34" charset="0"/>
                <a:ea typeface="Calibri" panose="020F0502020204030204" pitchFamily="34" charset="0"/>
                <a:cs typeface="Times New Roman" panose="02020603050405020304" pitchFamily="18" charset="0"/>
              </a:rPr>
              <a:t> stock </a:t>
            </a:r>
            <a:r>
              <a:rPr lang="sv-SE" b="1" dirty="0" err="1">
                <a:latin typeface="Calibri" panose="020F0502020204030204" pitchFamily="34" charset="0"/>
                <a:ea typeface="Calibri" panose="020F0502020204030204" pitchFamily="34" charset="0"/>
                <a:cs typeface="Times New Roman" panose="02020603050405020304" pitchFamily="18" charset="0"/>
              </a:rPr>
              <a:t>dependent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growth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prices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the adaptive stock </a:t>
            </a:r>
            <a:r>
              <a:rPr lang="sv-SE" b="1" dirty="0" err="1">
                <a:latin typeface="Calibri" panose="020F0502020204030204" pitchFamily="34" charset="0"/>
                <a:ea typeface="Calibri" panose="020F0502020204030204" pitchFamily="34" charset="0"/>
                <a:cs typeface="Times New Roman" panose="02020603050405020304" pitchFamily="18" charset="0"/>
              </a:rPr>
              <a:t>control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via a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quasi</a:t>
            </a:r>
            <a:r>
              <a:rPr lang="sv-SE" b="1" dirty="0">
                <a:latin typeface="Calibri" panose="020F0502020204030204" pitchFamily="34" charset="0"/>
                <a:ea typeface="Calibri" panose="020F0502020204030204" pitchFamily="34" charset="0"/>
                <a:cs typeface="Times New Roman" panose="02020603050405020304" pitchFamily="18" charset="0"/>
              </a:rPr>
              <a:t>-gradient </a:t>
            </a:r>
            <a:r>
              <a:rPr lang="sv-SE" b="1" dirty="0" err="1">
                <a:latin typeface="Calibri" panose="020F0502020204030204" pitchFamily="34" charset="0"/>
                <a:ea typeface="Calibri" panose="020F0502020204030204" pitchFamily="34" charset="0"/>
                <a:cs typeface="Times New Roman" panose="02020603050405020304" pitchFamily="18" charset="0"/>
              </a:rPr>
              <a:t>method</a:t>
            </a:r>
            <a:r>
              <a:rPr lang="sv-SE" dirty="0">
                <a:latin typeface="Calibri" panose="020F0502020204030204" pitchFamily="34" charset="0"/>
                <a:ea typeface="Calibri" panose="020F0502020204030204" pitchFamily="34" charset="0"/>
                <a:cs typeface="Times New Roman" panose="02020603050405020304" pitchFamily="18" charset="0"/>
              </a:rPr>
              <a:t>, Swedish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Agricultural Sciences, Dept.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Forest </a:t>
            </a:r>
            <a:r>
              <a:rPr lang="sv-SE" dirty="0" err="1">
                <a:latin typeface="Calibri" panose="020F0502020204030204" pitchFamily="34" charset="0"/>
                <a:ea typeface="Calibri" panose="020F0502020204030204" pitchFamily="34" charset="0"/>
                <a:cs typeface="Times New Roman" panose="02020603050405020304" pitchFamily="18" charset="0"/>
              </a:rPr>
              <a:t>Economics</a:t>
            </a:r>
            <a:r>
              <a:rPr lang="sv-SE" dirty="0">
                <a:latin typeface="Calibri" panose="020F0502020204030204" pitchFamily="34" charset="0"/>
                <a:ea typeface="Calibri" panose="020F0502020204030204" pitchFamily="34" charset="0"/>
                <a:cs typeface="Times New Roman" panose="02020603050405020304" pitchFamily="18" charset="0"/>
              </a:rPr>
              <a:t>, No. 144, 1992</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http://www.Lohmander.com/Lohmander_R144_1992.pdf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[6]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harvesting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 </a:t>
            </a:r>
            <a:r>
              <a:rPr lang="sv-SE" b="1" dirty="0" err="1">
                <a:latin typeface="Calibri" panose="020F0502020204030204" pitchFamily="34" charset="0"/>
                <a:ea typeface="Calibri" panose="020F0502020204030204" pitchFamily="34" charset="0"/>
                <a:cs typeface="Times New Roman" panose="02020603050405020304" pitchFamily="18" charset="0"/>
              </a:rPr>
              <a:t>nonlinear</a:t>
            </a:r>
            <a:r>
              <a:rPr lang="sv-SE" b="1" dirty="0">
                <a:latin typeface="Calibri" panose="020F0502020204030204" pitchFamily="34" charset="0"/>
                <a:ea typeface="Calibri" panose="020F0502020204030204" pitchFamily="34" charset="0"/>
                <a:cs typeface="Times New Roman" panose="02020603050405020304" pitchFamily="18" charset="0"/>
              </a:rPr>
              <a:t> stock </a:t>
            </a:r>
            <a:r>
              <a:rPr lang="sv-SE" b="1" dirty="0" err="1">
                <a:latin typeface="Calibri" panose="020F0502020204030204" pitchFamily="34" charset="0"/>
                <a:ea typeface="Calibri" panose="020F0502020204030204" pitchFamily="34" charset="0"/>
                <a:cs typeface="Times New Roman" panose="02020603050405020304" pitchFamily="18" charset="0"/>
              </a:rPr>
              <a:t>dependent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growth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prices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the adaptive stock </a:t>
            </a:r>
            <a:r>
              <a:rPr lang="sv-SE" b="1" dirty="0" err="1">
                <a:latin typeface="Calibri" panose="020F0502020204030204" pitchFamily="34" charset="0"/>
                <a:ea typeface="Calibri" panose="020F0502020204030204" pitchFamily="34" charset="0"/>
                <a:cs typeface="Times New Roman" panose="02020603050405020304" pitchFamily="18" charset="0"/>
              </a:rPr>
              <a:t>control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via a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quasi</a:t>
            </a:r>
            <a:r>
              <a:rPr lang="sv-SE" b="1" dirty="0">
                <a:latin typeface="Calibri" panose="020F0502020204030204" pitchFamily="34" charset="0"/>
                <a:ea typeface="Calibri" panose="020F0502020204030204" pitchFamily="34" charset="0"/>
                <a:cs typeface="Times New Roman" panose="02020603050405020304" pitchFamily="18" charset="0"/>
              </a:rPr>
              <a:t>-gradient </a:t>
            </a:r>
            <a:r>
              <a:rPr lang="sv-SE" b="1" dirty="0" err="1">
                <a:latin typeface="Calibri" panose="020F0502020204030204" pitchFamily="34" charset="0"/>
                <a:ea typeface="Calibri" panose="020F0502020204030204" pitchFamily="34" charset="0"/>
                <a:cs typeface="Times New Roman" panose="02020603050405020304" pitchFamily="18" charset="0"/>
              </a:rPr>
              <a:t>method</a:t>
            </a:r>
            <a:r>
              <a:rPr lang="sv-SE" dirty="0">
                <a:latin typeface="Calibri" panose="020F0502020204030204" pitchFamily="34" charset="0"/>
                <a:ea typeface="Calibri" panose="020F0502020204030204" pitchFamily="34" charset="0"/>
                <a:cs typeface="Times New Roman" panose="02020603050405020304" pitchFamily="18" charset="0"/>
              </a:rPr>
              <a:t>, in: Hagner, M. (editor), </a:t>
            </a:r>
            <a:r>
              <a:rPr lang="sv-SE" dirty="0" err="1">
                <a:latin typeface="Calibri" panose="020F0502020204030204" pitchFamily="34" charset="0"/>
                <a:ea typeface="Calibri" panose="020F0502020204030204" pitchFamily="34" charset="0"/>
                <a:cs typeface="Times New Roman" panose="02020603050405020304" pitchFamily="18" charset="0"/>
              </a:rPr>
              <a:t>Silvicultural</a:t>
            </a:r>
            <a:r>
              <a:rPr lang="sv-SE" dirty="0">
                <a:latin typeface="Calibri" panose="020F0502020204030204" pitchFamily="34" charset="0"/>
                <a:ea typeface="Calibri" panose="020F0502020204030204" pitchFamily="34" charset="0"/>
                <a:cs typeface="Times New Roman" panose="02020603050405020304" pitchFamily="18" charset="0"/>
              </a:rPr>
              <a:t> Alternatives, </a:t>
            </a:r>
            <a:r>
              <a:rPr lang="sv-SE" dirty="0" err="1">
                <a:latin typeface="Calibri" panose="020F0502020204030204" pitchFamily="34" charset="0"/>
                <a:ea typeface="Calibri" panose="020F0502020204030204" pitchFamily="34" charset="0"/>
                <a:cs typeface="Times New Roman" panose="02020603050405020304" pitchFamily="18" charset="0"/>
              </a:rPr>
              <a:t>Proceedings</a:t>
            </a:r>
            <a:r>
              <a:rPr lang="sv-SE" dirty="0">
                <a:latin typeface="Calibri" panose="020F0502020204030204" pitchFamily="34" charset="0"/>
                <a:ea typeface="Calibri" panose="020F0502020204030204" pitchFamily="34" charset="0"/>
                <a:cs typeface="Times New Roman" panose="02020603050405020304" pitchFamily="18" charset="0"/>
              </a:rPr>
              <a:t> from an </a:t>
            </a:r>
            <a:r>
              <a:rPr lang="sv-SE" dirty="0" err="1">
                <a:latin typeface="Calibri" panose="020F0502020204030204" pitchFamily="34" charset="0"/>
                <a:ea typeface="Calibri" panose="020F0502020204030204" pitchFamily="34" charset="0"/>
                <a:cs typeface="Times New Roman" panose="02020603050405020304" pitchFamily="18" charset="0"/>
              </a:rPr>
              <a:t>internordic</a:t>
            </a:r>
            <a:r>
              <a:rPr lang="sv-SE" dirty="0">
                <a:latin typeface="Calibri" panose="020F0502020204030204" pitchFamily="34" charset="0"/>
                <a:ea typeface="Calibri" panose="020F0502020204030204" pitchFamily="34" charset="0"/>
                <a:cs typeface="Times New Roman" panose="02020603050405020304" pitchFamily="18" charset="0"/>
              </a:rPr>
              <a:t> workshop, June 22-25, 1992, Swedish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Agricultural Sciences, Dept.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Silviculture</a:t>
            </a:r>
            <a:r>
              <a:rPr lang="sv-SE" dirty="0">
                <a:latin typeface="Calibri" panose="020F0502020204030204" pitchFamily="34" charset="0"/>
                <a:ea typeface="Calibri" panose="020F0502020204030204" pitchFamily="34" charset="0"/>
                <a:cs typeface="Times New Roman" panose="02020603050405020304" pitchFamily="18" charset="0"/>
              </a:rPr>
              <a:t>, No. 35, 198-214, 1992</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http://www.Lohmander.com/Lohmander_SilvAlt_1992.pdf</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[7] </a:t>
            </a:r>
            <a:r>
              <a:rPr lang="sv-SE" sz="1600" dirty="0" err="1">
                <a:latin typeface="Calibri" panose="020F0502020204030204" pitchFamily="34" charset="0"/>
                <a:ea typeface="Calibri" panose="020F0502020204030204" pitchFamily="34" charset="0"/>
                <a:cs typeface="Times New Roman" panose="02020603050405020304" pitchFamily="18" charset="0"/>
              </a:rPr>
              <a:t>Lohmander</a:t>
            </a:r>
            <a:r>
              <a:rPr lang="sv-SE" sz="1600" dirty="0">
                <a:latin typeface="Calibri" panose="020F0502020204030204" pitchFamily="34" charset="0"/>
                <a:ea typeface="Calibri" panose="020F0502020204030204" pitchFamily="34" charset="0"/>
                <a:cs typeface="Times New Roman" panose="02020603050405020304" pitchFamily="18" charset="0"/>
              </a:rPr>
              <a:t>, P., </a:t>
            </a:r>
            <a:r>
              <a:rPr lang="sv-SE" sz="1600" b="1" dirty="0">
                <a:latin typeface="Calibri" panose="020F0502020204030204" pitchFamily="34" charset="0"/>
                <a:ea typeface="Calibri" panose="020F0502020204030204" pitchFamily="34" charset="0"/>
                <a:cs typeface="Times New Roman" panose="02020603050405020304" pitchFamily="18" charset="0"/>
              </a:rPr>
              <a:t>The multi species </a:t>
            </a:r>
            <a:r>
              <a:rPr lang="sv-SE" sz="1600" b="1" dirty="0" err="1">
                <a:latin typeface="Calibri" panose="020F0502020204030204" pitchFamily="34" charset="0"/>
                <a:ea typeface="Calibri" panose="020F0502020204030204" pitchFamily="34" charset="0"/>
                <a:cs typeface="Times New Roman" panose="02020603050405020304" pitchFamily="18" charset="0"/>
              </a:rPr>
              <a:t>forest</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stand</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stochastic</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prices</a:t>
            </a:r>
            <a:r>
              <a:rPr lang="sv-SE" sz="1600" b="1" dirty="0">
                <a:latin typeface="Calibri" panose="020F0502020204030204" pitchFamily="34" charset="0"/>
                <a:ea typeface="Calibri" panose="020F0502020204030204" pitchFamily="34" charset="0"/>
                <a:cs typeface="Times New Roman" panose="02020603050405020304" pitchFamily="18" charset="0"/>
              </a:rPr>
              <a:t> and adaptive </a:t>
            </a:r>
            <a:r>
              <a:rPr lang="sv-SE" sz="1600" b="1" dirty="0" err="1">
                <a:latin typeface="Calibri" panose="020F0502020204030204" pitchFamily="34" charset="0"/>
                <a:ea typeface="Calibri" panose="020F0502020204030204" pitchFamily="34" charset="0"/>
                <a:cs typeface="Times New Roman" panose="02020603050405020304" pitchFamily="18" charset="0"/>
              </a:rPr>
              <a:t>selective</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thinning</a:t>
            </a:r>
            <a:r>
              <a:rPr lang="sv-SE" sz="1600" dirty="0">
                <a:latin typeface="Calibri" panose="020F0502020204030204" pitchFamily="34" charset="0"/>
                <a:ea typeface="Calibri" panose="020F0502020204030204" pitchFamily="34" charset="0"/>
                <a:cs typeface="Times New Roman" panose="02020603050405020304" pitchFamily="18" charset="0"/>
              </a:rPr>
              <a:t>, SYSTEMS ANALYSIS - MODELLING - SIMULATION, Vol. 9, 229-250, 1992 </a:t>
            </a:r>
            <a:br>
              <a:rPr lang="sv-SE" sz="1600" dirty="0">
                <a:latin typeface="Calibri" panose="020F0502020204030204" pitchFamily="34" charset="0"/>
                <a:ea typeface="Calibri" panose="020F0502020204030204" pitchFamily="34" charset="0"/>
                <a:cs typeface="Times New Roman" panose="02020603050405020304" pitchFamily="18" charset="0"/>
              </a:rPr>
            </a:br>
            <a:r>
              <a:rPr lang="sv-SE"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http://www.Lohmander.com/PL_SAMS_9_1992.pdf</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[8] </a:t>
            </a:r>
            <a:r>
              <a:rPr lang="sv-SE" sz="1600" dirty="0" err="1">
                <a:latin typeface="Calibri" panose="020F0502020204030204" pitchFamily="34" charset="0"/>
                <a:ea typeface="Calibri" panose="020F0502020204030204" pitchFamily="34" charset="0"/>
                <a:cs typeface="Times New Roman" panose="02020603050405020304" pitchFamily="18" charset="0"/>
              </a:rPr>
              <a:t>Lohmander</a:t>
            </a:r>
            <a:r>
              <a:rPr lang="sv-SE" sz="1600" dirty="0">
                <a:latin typeface="Calibri" panose="020F0502020204030204" pitchFamily="34" charset="0"/>
                <a:ea typeface="Calibri" panose="020F0502020204030204" pitchFamily="34" charset="0"/>
                <a:cs typeface="Times New Roman" panose="02020603050405020304" pitchFamily="18" charset="0"/>
              </a:rPr>
              <a:t>, P., </a:t>
            </a:r>
            <a:r>
              <a:rPr lang="sv-SE" sz="1600" b="1" dirty="0" err="1">
                <a:latin typeface="Calibri" panose="020F0502020204030204" pitchFamily="34" charset="0"/>
                <a:ea typeface="Calibri" panose="020F0502020204030204" pitchFamily="34" charset="0"/>
                <a:cs typeface="Times New Roman" panose="02020603050405020304" pitchFamily="18" charset="0"/>
              </a:rPr>
              <a:t>Economic</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two</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stage</a:t>
            </a:r>
            <a:r>
              <a:rPr lang="sv-SE" sz="1600" b="1" dirty="0">
                <a:latin typeface="Calibri" panose="020F0502020204030204" pitchFamily="34" charset="0"/>
                <a:ea typeface="Calibri" panose="020F0502020204030204" pitchFamily="34" charset="0"/>
                <a:cs typeface="Times New Roman" panose="02020603050405020304" pitchFamily="18" charset="0"/>
              </a:rPr>
              <a:t> multi period species management in a </a:t>
            </a:r>
            <a:r>
              <a:rPr lang="sv-SE" sz="1600" b="1" dirty="0" err="1">
                <a:latin typeface="Calibri" panose="020F0502020204030204" pitchFamily="34" charset="0"/>
                <a:ea typeface="Calibri" panose="020F0502020204030204" pitchFamily="34" charset="0"/>
                <a:cs typeface="Times New Roman" panose="02020603050405020304" pitchFamily="18" charset="0"/>
              </a:rPr>
              <a:t>stochastic</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environment</a:t>
            </a:r>
            <a:r>
              <a:rPr lang="sv-SE" sz="1600" b="1" dirty="0">
                <a:latin typeface="Calibri" panose="020F0502020204030204" pitchFamily="34" charset="0"/>
                <a:ea typeface="Calibri" panose="020F0502020204030204" pitchFamily="34" charset="0"/>
                <a:cs typeface="Times New Roman" panose="02020603050405020304" pitchFamily="18" charset="0"/>
              </a:rPr>
              <a:t>: The </a:t>
            </a:r>
            <a:r>
              <a:rPr lang="sv-SE" sz="1600" b="1" dirty="0" err="1">
                <a:latin typeface="Calibri" panose="020F0502020204030204" pitchFamily="34" charset="0"/>
                <a:ea typeface="Calibri" panose="020F0502020204030204" pitchFamily="34" charset="0"/>
                <a:cs typeface="Times New Roman" panose="02020603050405020304" pitchFamily="18" charset="0"/>
              </a:rPr>
              <a:t>value</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of</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selective</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thinning</a:t>
            </a:r>
            <a:r>
              <a:rPr lang="sv-SE" sz="1600" b="1" dirty="0">
                <a:latin typeface="Calibri" panose="020F0502020204030204" pitchFamily="34" charset="0"/>
                <a:ea typeface="Calibri" panose="020F0502020204030204" pitchFamily="34" charset="0"/>
                <a:cs typeface="Times New Roman" panose="02020603050405020304" pitchFamily="18" charset="0"/>
              </a:rPr>
              <a:t> options and </a:t>
            </a:r>
            <a:r>
              <a:rPr lang="sv-SE" sz="1600" b="1" dirty="0" err="1">
                <a:latin typeface="Calibri" panose="020F0502020204030204" pitchFamily="34" charset="0"/>
                <a:ea typeface="Calibri" panose="020F0502020204030204" pitchFamily="34" charset="0"/>
                <a:cs typeface="Times New Roman" panose="02020603050405020304" pitchFamily="18" charset="0"/>
              </a:rPr>
              <a:t>stochastic</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growth</a:t>
            </a:r>
            <a:r>
              <a:rPr lang="sv-SE" sz="1600" b="1" dirty="0">
                <a:latin typeface="Calibri" panose="020F0502020204030204" pitchFamily="34" charset="0"/>
                <a:ea typeface="Calibri" panose="020F0502020204030204" pitchFamily="34" charset="0"/>
                <a:cs typeface="Times New Roman" panose="02020603050405020304" pitchFamily="18" charset="0"/>
              </a:rPr>
              <a:t> parameters</a:t>
            </a:r>
            <a:r>
              <a:rPr lang="sv-SE" sz="1600" dirty="0" smtClean="0">
                <a:latin typeface="Calibri" panose="020F0502020204030204" pitchFamily="34" charset="0"/>
                <a:ea typeface="Calibri" panose="020F0502020204030204" pitchFamily="34" charset="0"/>
                <a:cs typeface="Times New Roman" panose="02020603050405020304" pitchFamily="18" charset="0"/>
              </a:rPr>
              <a:t>, SYSTEMS </a:t>
            </a:r>
            <a:r>
              <a:rPr lang="sv-SE" sz="1600" dirty="0">
                <a:latin typeface="Calibri" panose="020F0502020204030204" pitchFamily="34" charset="0"/>
                <a:ea typeface="Calibri" panose="020F0502020204030204" pitchFamily="34" charset="0"/>
                <a:cs typeface="Times New Roman" panose="02020603050405020304" pitchFamily="18" charset="0"/>
              </a:rPr>
              <a:t>ANALYSIS - MODELLING -SIMULATION, Vol. 11, 287-302, 1993 </a:t>
            </a:r>
            <a:br>
              <a:rPr lang="sv-SE" sz="1600" dirty="0">
                <a:latin typeface="Calibri" panose="020F0502020204030204" pitchFamily="34" charset="0"/>
                <a:ea typeface="Calibri" panose="020F0502020204030204" pitchFamily="34" charset="0"/>
                <a:cs typeface="Times New Roman" panose="02020603050405020304" pitchFamily="18" charset="0"/>
              </a:rPr>
            </a:br>
            <a:r>
              <a:rPr lang="sv-SE"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http://www.Lohmander.com/PL_SAMS_11_1993.pdf</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53</a:t>
            </a:fld>
            <a:endParaRPr lang="sv-SE"/>
          </a:p>
        </p:txBody>
      </p:sp>
    </p:spTree>
    <p:extLst>
      <p:ext uri="{BB962C8B-B14F-4D97-AF65-F5344CB8AC3E}">
        <p14:creationId xmlns:p14="http://schemas.microsoft.com/office/powerpoint/2010/main" val="12180790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35427" y="435102"/>
            <a:ext cx="10842173" cy="5984331"/>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[9]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sequential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decisions</a:t>
            </a:r>
            <a:r>
              <a:rPr lang="sv-SE" b="1" dirty="0">
                <a:latin typeface="Calibri" panose="020F0502020204030204" pitchFamily="34" charset="0"/>
                <a:ea typeface="Calibri" panose="020F0502020204030204" pitchFamily="34" charset="0"/>
                <a:cs typeface="Times New Roman" panose="02020603050405020304" pitchFamily="18" charset="0"/>
              </a:rPr>
              <a:t> under risk</a:t>
            </a:r>
            <a:r>
              <a:rPr lang="sv-SE" dirty="0">
                <a:latin typeface="Calibri" panose="020F0502020204030204" pitchFamily="34" charset="0"/>
                <a:ea typeface="Calibri" panose="020F0502020204030204" pitchFamily="34" charset="0"/>
                <a:cs typeface="Times New Roman" panose="02020603050405020304" pitchFamily="18" charset="0"/>
              </a:rPr>
              <a:t>, ANNALS OF OPERATIONS RESEARCH, Vol. 95, </a:t>
            </a:r>
            <a:r>
              <a:rPr lang="sv-SE" dirty="0" err="1">
                <a:latin typeface="Calibri" panose="020F0502020204030204" pitchFamily="34" charset="0"/>
                <a:ea typeface="Calibri" panose="020F0502020204030204" pitchFamily="34" charset="0"/>
                <a:cs typeface="Times New Roman" panose="02020603050405020304" pitchFamily="18" charset="0"/>
              </a:rPr>
              <a:t>pp</a:t>
            </a:r>
            <a:r>
              <a:rPr lang="sv-SE" dirty="0">
                <a:latin typeface="Calibri" panose="020F0502020204030204" pitchFamily="34" charset="0"/>
                <a:ea typeface="Calibri" panose="020F0502020204030204" pitchFamily="34" charset="0"/>
                <a:cs typeface="Times New Roman" panose="02020603050405020304" pitchFamily="18" charset="0"/>
              </a:rPr>
              <a:t>. 217-228, 2000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www.Lohmander.com/PL_AOR_95_2000.pdf</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[10]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Adaptive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Forest Management in a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World</a:t>
            </a:r>
            <a:r>
              <a:rPr lang="sv-SE" dirty="0">
                <a:latin typeface="Calibri" panose="020F0502020204030204" pitchFamily="34" charset="0"/>
                <a:ea typeface="Calibri" panose="020F0502020204030204" pitchFamily="34" charset="0"/>
                <a:cs typeface="Times New Roman" panose="02020603050405020304" pitchFamily="18" charset="0"/>
              </a:rPr>
              <a:t>, in </a:t>
            </a:r>
            <a:r>
              <a:rPr lang="sv-SE" dirty="0" err="1">
                <a:latin typeface="Calibri" panose="020F0502020204030204" pitchFamily="34" charset="0"/>
                <a:ea typeface="Calibri" panose="020F0502020204030204" pitchFamily="34" charset="0"/>
                <a:cs typeface="Times New Roman" panose="02020603050405020304" pitchFamily="18" charset="0"/>
              </a:rPr>
              <a:t>Weintraub</a:t>
            </a:r>
            <a:r>
              <a:rPr lang="sv-SE" dirty="0">
                <a:latin typeface="Calibri" panose="020F0502020204030204" pitchFamily="34" charset="0"/>
                <a:ea typeface="Calibri" panose="020F0502020204030204" pitchFamily="34" charset="0"/>
                <a:cs typeface="Times New Roman" panose="02020603050405020304" pitchFamily="18" charset="0"/>
              </a:rPr>
              <a:t> A. et al (Editors), </a:t>
            </a:r>
            <a:r>
              <a:rPr lang="sv-SE" dirty="0" err="1">
                <a:latin typeface="Calibri" panose="020F0502020204030204" pitchFamily="34" charset="0"/>
                <a:ea typeface="Calibri" panose="020F0502020204030204" pitchFamily="34" charset="0"/>
                <a:cs typeface="Times New Roman" panose="02020603050405020304" pitchFamily="18" charset="0"/>
              </a:rPr>
              <a:t>Handbook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Operations Research in </a:t>
            </a:r>
            <a:r>
              <a:rPr lang="sv-SE" dirty="0" err="1">
                <a:latin typeface="Calibri" panose="020F0502020204030204" pitchFamily="34" charset="0"/>
                <a:ea typeface="Calibri" panose="020F0502020204030204" pitchFamily="34" charset="0"/>
                <a:cs typeface="Times New Roman" panose="02020603050405020304" pitchFamily="18" charset="0"/>
              </a:rPr>
              <a:t>Natural</a:t>
            </a:r>
            <a:r>
              <a:rPr lang="sv-SE" dirty="0">
                <a:latin typeface="Calibri" panose="020F0502020204030204" pitchFamily="34" charset="0"/>
                <a:ea typeface="Calibri" panose="020F0502020204030204" pitchFamily="34" charset="0"/>
                <a:cs typeface="Times New Roman" panose="02020603050405020304" pitchFamily="18" charset="0"/>
              </a:rPr>
              <a:t> Resources, Springer, Springer Science, International Series in Operations Research and Management Science, New York, USA, </a:t>
            </a:r>
            <a:r>
              <a:rPr lang="sv-SE" dirty="0" err="1">
                <a:latin typeface="Calibri" panose="020F0502020204030204" pitchFamily="34" charset="0"/>
                <a:ea typeface="Calibri" panose="020F0502020204030204" pitchFamily="34" charset="0"/>
                <a:cs typeface="Times New Roman" panose="02020603050405020304" pitchFamily="18" charset="0"/>
              </a:rPr>
              <a:t>pp</a:t>
            </a:r>
            <a:r>
              <a:rPr lang="sv-SE" dirty="0">
                <a:latin typeface="Calibri" panose="020F0502020204030204" pitchFamily="34" charset="0"/>
                <a:ea typeface="Calibri" panose="020F0502020204030204" pitchFamily="34" charset="0"/>
                <a:cs typeface="Times New Roman" panose="02020603050405020304" pitchFamily="18" charset="0"/>
              </a:rPr>
              <a:t> 525-544, 2007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http://www.amazon.ca/gp/reader/0387718141/ref=sib_dp_pt/701-0734992-1741115#reader-link</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www.Lohmander.com/PL_Handbook2007.pdf</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[11] </a:t>
            </a:r>
            <a:r>
              <a:rPr lang="sv-SE" dirty="0" err="1">
                <a:latin typeface="Calibri" panose="020F0502020204030204" pitchFamily="34" charset="0"/>
                <a:ea typeface="Calibri" panose="020F0502020204030204" pitchFamily="34" charset="0"/>
                <a:cs typeface="Times New Roman" panose="02020603050405020304" pitchFamily="18" charset="0"/>
              </a:rPr>
              <a:t>Mohammadi</a:t>
            </a:r>
            <a:r>
              <a:rPr lang="sv-SE" dirty="0">
                <a:latin typeface="Calibri" panose="020F0502020204030204" pitchFamily="34" charset="0"/>
                <a:ea typeface="Calibri" panose="020F0502020204030204" pitchFamily="34" charset="0"/>
                <a:cs typeface="Times New Roman" panose="02020603050405020304" pitchFamily="18" charset="0"/>
              </a:rPr>
              <a:t>, L.S.,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Stumpage Prices in the </a:t>
            </a:r>
            <a:r>
              <a:rPr lang="sv-SE" b="1" dirty="0" err="1">
                <a:latin typeface="Calibri" panose="020F0502020204030204" pitchFamily="34" charset="0"/>
                <a:ea typeface="Calibri" panose="020F0502020204030204" pitchFamily="34" charset="0"/>
                <a:cs typeface="Times New Roman" panose="02020603050405020304" pitchFamily="18" charset="0"/>
              </a:rPr>
              <a:t>Iranian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Caspian</a:t>
            </a:r>
            <a:r>
              <a:rPr lang="sv-SE" b="1" dirty="0">
                <a:latin typeface="Calibri" panose="020F0502020204030204" pitchFamily="34" charset="0"/>
                <a:ea typeface="Calibri" panose="020F0502020204030204" pitchFamily="34" charset="0"/>
                <a:cs typeface="Times New Roman" panose="02020603050405020304" pitchFamily="18" charset="0"/>
              </a:rPr>
              <a:t> Forests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Asian</a:t>
            </a:r>
            <a:r>
              <a:rPr lang="sv-SE" dirty="0">
                <a:latin typeface="Calibri" panose="020F0502020204030204" pitchFamily="34" charset="0"/>
                <a:ea typeface="Calibri" panose="020F0502020204030204" pitchFamily="34" charset="0"/>
                <a:cs typeface="Times New Roman" panose="02020603050405020304" pitchFamily="18" charset="0"/>
              </a:rPr>
              <a:t> Journal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Plant Sciences, 6 (7): 1027-1036, 2007, ISSN 1682-3974, 2007 </a:t>
            </a:r>
            <a:r>
              <a:rPr lang="sv-SE" dirty="0" err="1">
                <a:latin typeface="Calibri" panose="020F0502020204030204" pitchFamily="34" charset="0"/>
                <a:ea typeface="Calibri" panose="020F0502020204030204" pitchFamily="34" charset="0"/>
                <a:cs typeface="Times New Roman" panose="02020603050405020304" pitchFamily="18" charset="0"/>
              </a:rPr>
              <a:t>Asian</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Network</a:t>
            </a:r>
            <a:r>
              <a:rPr lang="sv-SE" dirty="0">
                <a:latin typeface="Calibri" panose="020F0502020204030204" pitchFamily="34" charset="0"/>
                <a:ea typeface="Calibri" panose="020F0502020204030204" pitchFamily="34" charset="0"/>
                <a:cs typeface="Times New Roman" panose="02020603050405020304" pitchFamily="18" charset="0"/>
              </a:rPr>
              <a:t> for </a:t>
            </a:r>
            <a:r>
              <a:rPr lang="sv-SE" dirty="0" err="1">
                <a:latin typeface="Calibri" panose="020F0502020204030204" pitchFamily="34" charset="0"/>
                <a:ea typeface="Calibri" panose="020F0502020204030204" pitchFamily="34" charset="0"/>
                <a:cs typeface="Times New Roman" panose="02020603050405020304" pitchFamily="18" charset="0"/>
              </a:rPr>
              <a:t>Scientific</a:t>
            </a:r>
            <a:r>
              <a:rPr lang="sv-SE" dirty="0">
                <a:latin typeface="Calibri" panose="020F0502020204030204" pitchFamily="34" charset="0"/>
                <a:ea typeface="Calibri" panose="020F0502020204030204" pitchFamily="34" charset="0"/>
                <a:cs typeface="Times New Roman" panose="02020603050405020304" pitchFamily="18" charset="0"/>
              </a:rPr>
              <a:t> Information,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http://ansijournals.com/ajps/2007/1027-1036.pdf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www.Lohmander.com/MoLo2007.pdf</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r>
              <a:rPr lang="sv-SE" dirty="0">
                <a:latin typeface="Calibri" panose="020F0502020204030204" pitchFamily="34" charset="0"/>
                <a:ea typeface="Calibri" panose="020F0502020204030204" pitchFamily="34" charset="0"/>
                <a:cs typeface="Times New Roman" panose="02020603050405020304" pitchFamily="18" charset="0"/>
              </a:rPr>
              <a:t>[12]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Mohammadi</a:t>
            </a:r>
            <a:r>
              <a:rPr lang="sv-SE" dirty="0">
                <a:latin typeface="Calibri" panose="020F0502020204030204" pitchFamily="34" charset="0"/>
                <a:ea typeface="Calibri" panose="020F0502020204030204" pitchFamily="34" charset="0"/>
                <a:cs typeface="Times New Roman" panose="02020603050405020304" pitchFamily="18" charset="0"/>
              </a:rPr>
              <a:t>, S.,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Forest Management in an </a:t>
            </a:r>
            <a:r>
              <a:rPr lang="sv-SE" b="1" dirty="0" err="1">
                <a:latin typeface="Calibri" panose="020F0502020204030204" pitchFamily="34" charset="0"/>
                <a:ea typeface="Calibri" panose="020F0502020204030204" pitchFamily="34" charset="0"/>
                <a:cs typeface="Times New Roman" panose="02020603050405020304" pitchFamily="18" charset="0"/>
              </a:rPr>
              <a:t>Uneven-Aged</a:t>
            </a:r>
            <a:r>
              <a:rPr lang="sv-SE" b="1" dirty="0">
                <a:latin typeface="Calibri" panose="020F0502020204030204" pitchFamily="34" charset="0"/>
                <a:ea typeface="Calibri" panose="020F0502020204030204" pitchFamily="34" charset="0"/>
                <a:cs typeface="Times New Roman" panose="02020603050405020304" pitchFamily="18" charset="0"/>
              </a:rPr>
              <a:t> Forest in the North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Iran</a:t>
            </a:r>
            <a:r>
              <a:rPr lang="sv-SE" dirty="0">
                <a:latin typeface="Calibri" panose="020F0502020204030204" pitchFamily="34" charset="0"/>
                <a:ea typeface="Calibri" panose="020F0502020204030204" pitchFamily="34" charset="0"/>
                <a:cs typeface="Times New Roman" panose="02020603050405020304" pitchFamily="18" charset="0"/>
              </a:rPr>
              <a:t>, Journal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Applied</a:t>
            </a:r>
            <a:r>
              <a:rPr lang="sv-SE" dirty="0">
                <a:latin typeface="Calibri" panose="020F0502020204030204" pitchFamily="34" charset="0"/>
                <a:ea typeface="Calibri" panose="020F0502020204030204" pitchFamily="34" charset="0"/>
                <a:cs typeface="Times New Roman" panose="02020603050405020304" pitchFamily="18" charset="0"/>
              </a:rPr>
              <a:t> Sciences 8(11), 2008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http://ansijournals.com/jas/2008/1995-2007.pdf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http://www.Lohmander.com/LoMoOCC.pdf</a:t>
            </a:r>
            <a:endParaRPr lang="sv-SE" dirty="0"/>
          </a:p>
        </p:txBody>
      </p:sp>
      <p:sp>
        <p:nvSpPr>
          <p:cNvPr id="3" name="Platshållare för bildnummer 2"/>
          <p:cNvSpPr>
            <a:spLocks noGrp="1"/>
          </p:cNvSpPr>
          <p:nvPr>
            <p:ph type="sldNum" sz="quarter" idx="12"/>
          </p:nvPr>
        </p:nvSpPr>
        <p:spPr/>
        <p:txBody>
          <a:bodyPr/>
          <a:lstStyle/>
          <a:p>
            <a:fld id="{85111A96-47C8-494A-B243-62058D04ED01}" type="slidenum">
              <a:rPr lang="sv-SE" smtClean="0"/>
              <a:t>54</a:t>
            </a:fld>
            <a:endParaRPr lang="sv-SE"/>
          </a:p>
        </p:txBody>
      </p:sp>
    </p:spTree>
    <p:extLst>
      <p:ext uri="{BB962C8B-B14F-4D97-AF65-F5344CB8AC3E}">
        <p14:creationId xmlns:p14="http://schemas.microsoft.com/office/powerpoint/2010/main" val="7489879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70263" y="864983"/>
            <a:ext cx="10833463" cy="5438284"/>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[13]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Guidelines</a:t>
            </a:r>
            <a:r>
              <a:rPr lang="sv-SE" b="1" dirty="0">
                <a:latin typeface="Calibri" panose="020F0502020204030204" pitchFamily="34" charset="0"/>
                <a:ea typeface="Calibri" panose="020F0502020204030204" pitchFamily="34" charset="0"/>
                <a:cs typeface="Times New Roman" panose="02020603050405020304" pitchFamily="18" charset="0"/>
              </a:rPr>
              <a:t> for </a:t>
            </a:r>
            <a:r>
              <a:rPr lang="sv-SE" b="1" dirty="0" err="1">
                <a:latin typeface="Calibri" panose="020F0502020204030204" pitchFamily="34" charset="0"/>
                <a:ea typeface="Calibri" panose="020F0502020204030204" pitchFamily="34" charset="0"/>
                <a:cs typeface="Times New Roman" panose="02020603050405020304" pitchFamily="18" charset="0"/>
              </a:rPr>
              <a:t>Economically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Rational</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Coordinated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Dynamic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Development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the Forest and Bio Energy </a:t>
            </a:r>
            <a:r>
              <a:rPr lang="sv-SE" b="1" dirty="0" err="1">
                <a:latin typeface="Calibri" panose="020F0502020204030204" pitchFamily="34" charset="0"/>
                <a:ea typeface="Calibri" panose="020F0502020204030204" pitchFamily="34" charset="0"/>
                <a:cs typeface="Times New Roman" panose="02020603050405020304" pitchFamily="18" charset="0"/>
              </a:rPr>
              <a:t>Sectors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CO2 </a:t>
            </a:r>
            <a:r>
              <a:rPr lang="sv-SE" b="1" dirty="0" err="1">
                <a:latin typeface="Calibri" panose="020F0502020204030204" pitchFamily="34" charset="0"/>
                <a:ea typeface="Calibri" panose="020F0502020204030204" pitchFamily="34" charset="0"/>
                <a:cs typeface="Times New Roman" panose="02020603050405020304" pitchFamily="18" charset="0"/>
              </a:rPr>
              <a:t>constraints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Proceedings</a:t>
            </a:r>
            <a:r>
              <a:rPr lang="sv-SE" dirty="0">
                <a:latin typeface="Calibri" panose="020F0502020204030204" pitchFamily="34" charset="0"/>
                <a:ea typeface="Calibri" panose="020F0502020204030204" pitchFamily="34" charset="0"/>
                <a:cs typeface="Times New Roman" panose="02020603050405020304" pitchFamily="18" charset="0"/>
              </a:rPr>
              <a:t> from the 16th </a:t>
            </a:r>
            <a:r>
              <a:rPr lang="sv-SE" dirty="0" err="1">
                <a:latin typeface="Calibri" panose="020F0502020204030204" pitchFamily="34" charset="0"/>
                <a:ea typeface="Calibri" panose="020F0502020204030204" pitchFamily="34" charset="0"/>
                <a:cs typeface="Times New Roman" panose="02020603050405020304" pitchFamily="18" charset="0"/>
              </a:rPr>
              <a:t>European</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Biomass</a:t>
            </a:r>
            <a:r>
              <a:rPr lang="sv-SE" dirty="0">
                <a:latin typeface="Calibri" panose="020F0502020204030204" pitchFamily="34" charset="0"/>
                <a:ea typeface="Calibri" panose="020F0502020204030204" pitchFamily="34" charset="0"/>
                <a:cs typeface="Times New Roman" panose="02020603050405020304" pitchFamily="18" charset="0"/>
              </a:rPr>
              <a:t> Conference and </a:t>
            </a:r>
            <a:r>
              <a:rPr lang="sv-SE" dirty="0" err="1">
                <a:latin typeface="Calibri" panose="020F0502020204030204" pitchFamily="34" charset="0"/>
                <a:ea typeface="Calibri" panose="020F0502020204030204" pitchFamily="34" charset="0"/>
                <a:cs typeface="Times New Roman" panose="02020603050405020304" pitchFamily="18" charset="0"/>
              </a:rPr>
              <a:t>Exhibition</a:t>
            </a:r>
            <a:r>
              <a:rPr lang="sv-SE" dirty="0">
                <a:latin typeface="Calibri" panose="020F0502020204030204" pitchFamily="34" charset="0"/>
                <a:ea typeface="Calibri" panose="020F0502020204030204" pitchFamily="34" charset="0"/>
                <a:cs typeface="Times New Roman" panose="02020603050405020304" pitchFamily="18" charset="0"/>
              </a:rPr>
              <a:t>, Valencia, </a:t>
            </a:r>
            <a:r>
              <a:rPr lang="sv-SE" dirty="0" err="1">
                <a:latin typeface="Calibri" panose="020F0502020204030204" pitchFamily="34" charset="0"/>
                <a:ea typeface="Calibri" panose="020F0502020204030204" pitchFamily="34" charset="0"/>
                <a:cs typeface="Times New Roman" panose="02020603050405020304" pitchFamily="18" charset="0"/>
              </a:rPr>
              <a:t>Spain</a:t>
            </a:r>
            <a:r>
              <a:rPr lang="sv-SE" dirty="0">
                <a:latin typeface="Calibri" panose="020F0502020204030204" pitchFamily="34" charset="0"/>
                <a:ea typeface="Calibri" panose="020F0502020204030204" pitchFamily="34" charset="0"/>
                <a:cs typeface="Times New Roman" panose="02020603050405020304" pitchFamily="18" charset="0"/>
              </a:rPr>
              <a:t>, 02-06 June, 2008 (In the version in the </a:t>
            </a:r>
            <a:r>
              <a:rPr lang="sv-SE" dirty="0" err="1">
                <a:latin typeface="Calibri" panose="020F0502020204030204" pitchFamily="34" charset="0"/>
                <a:ea typeface="Calibri" panose="020F0502020204030204" pitchFamily="34" charset="0"/>
                <a:cs typeface="Times New Roman" panose="02020603050405020304" pitchFamily="18" charset="0"/>
              </a:rPr>
              <a:t>link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below</a:t>
            </a:r>
            <a:r>
              <a:rPr lang="sv-SE" dirty="0">
                <a:latin typeface="Calibri" panose="020F0502020204030204" pitchFamily="34" charset="0"/>
                <a:ea typeface="Calibri" panose="020F0502020204030204" pitchFamily="34" charset="0"/>
                <a:cs typeface="Times New Roman" panose="02020603050405020304" pitchFamily="18" charset="0"/>
              </a:rPr>
              <a:t>, an </a:t>
            </a:r>
            <a:r>
              <a:rPr lang="sv-SE" dirty="0" err="1">
                <a:latin typeface="Calibri" panose="020F0502020204030204" pitchFamily="34" charset="0"/>
                <a:ea typeface="Calibri" panose="020F0502020204030204" pitchFamily="34" charset="0"/>
                <a:cs typeface="Times New Roman" panose="02020603050405020304" pitchFamily="18" charset="0"/>
              </a:rPr>
              <a:t>earlier</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misprint</a:t>
            </a:r>
            <a:r>
              <a:rPr lang="sv-SE" dirty="0">
                <a:latin typeface="Calibri" panose="020F0502020204030204" pitchFamily="34" charset="0"/>
                <a:ea typeface="Calibri" panose="020F0502020204030204" pitchFamily="34" charset="0"/>
                <a:cs typeface="Times New Roman" panose="02020603050405020304" pitchFamily="18" charset="0"/>
              </a:rPr>
              <a:t> has </a:t>
            </a:r>
            <a:r>
              <a:rPr lang="sv-SE" dirty="0" err="1">
                <a:latin typeface="Calibri" panose="020F0502020204030204" pitchFamily="34" charset="0"/>
                <a:ea typeface="Calibri" panose="020F0502020204030204" pitchFamily="34" charset="0"/>
                <a:cs typeface="Times New Roman" panose="02020603050405020304" pitchFamily="18" charset="0"/>
              </a:rPr>
              <a:t>been</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corrected</a:t>
            </a:r>
            <a:r>
              <a:rPr lang="sv-SE" dirty="0">
                <a:latin typeface="Calibri" panose="020F0502020204030204" pitchFamily="34" charset="0"/>
                <a:ea typeface="Calibri" panose="020F0502020204030204" pitchFamily="34" charset="0"/>
                <a:cs typeface="Times New Roman" panose="02020603050405020304" pitchFamily="18" charset="0"/>
              </a:rPr>
              <a:t>. )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http://www.Lohmander.com/Valencia2008.pdf</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[14]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Software for illustration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the CO2 and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management </a:t>
            </a:r>
            <a:r>
              <a:rPr lang="sv-SE" b="1" dirty="0" err="1">
                <a:latin typeface="Calibri" panose="020F0502020204030204" pitchFamily="34" charset="0"/>
                <a:ea typeface="Calibri" panose="020F0502020204030204" pitchFamily="34" charset="0"/>
                <a:cs typeface="Times New Roman" panose="02020603050405020304" pitchFamily="18" charset="0"/>
              </a:rPr>
              <a:t>issue</a:t>
            </a:r>
            <a:r>
              <a:rPr lang="sv-SE" b="1" dirty="0">
                <a:latin typeface="Calibri" panose="020F0502020204030204" pitchFamily="34" charset="0"/>
                <a:ea typeface="Calibri" panose="020F0502020204030204" pitchFamily="34" charset="0"/>
                <a:cs typeface="Times New Roman" panose="02020603050405020304" pitchFamily="18" charset="0"/>
              </a:rPr>
              <a:t> in combination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CCS </a:t>
            </a:r>
            <a:r>
              <a:rPr lang="sv-SE" b="1" dirty="0" err="1">
                <a:latin typeface="Calibri" panose="020F0502020204030204" pitchFamily="34" charset="0"/>
                <a:ea typeface="Calibri" panose="020F0502020204030204" pitchFamily="34" charset="0"/>
                <a:cs typeface="Times New Roman" panose="02020603050405020304" pitchFamily="18" charset="0"/>
              </a:rPr>
              <a:t>technology</a:t>
            </a:r>
            <a:r>
              <a:rPr lang="sv-SE" dirty="0">
                <a:latin typeface="Calibri" panose="020F0502020204030204" pitchFamily="34" charset="0"/>
                <a:ea typeface="Calibri" panose="020F0502020204030204" pitchFamily="34" charset="0"/>
                <a:cs typeface="Times New Roman" panose="02020603050405020304" pitchFamily="18" charset="0"/>
              </a:rPr>
              <a:t>, 2008, </a:t>
            </a:r>
            <a:r>
              <a:rPr lang="sv-SE" i="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http://www.lohmander.com/co2ill2/co2ill2.htm</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[15] </a:t>
            </a:r>
            <a:r>
              <a:rPr lang="sv-SE" dirty="0" err="1">
                <a:latin typeface="Calibri" panose="020F0502020204030204" pitchFamily="34" charset="0"/>
                <a:ea typeface="Calibri" panose="020F0502020204030204" pitchFamily="34" charset="0"/>
                <a:cs typeface="Times New Roman" panose="02020603050405020304" pitchFamily="18" charset="0"/>
              </a:rPr>
              <a:t>Lu</a:t>
            </a:r>
            <a:r>
              <a:rPr lang="sv-SE" dirty="0">
                <a:latin typeface="Calibri" panose="020F0502020204030204" pitchFamily="34" charset="0"/>
                <a:ea typeface="Calibri" panose="020F0502020204030204" pitchFamily="34" charset="0"/>
                <a:cs typeface="Times New Roman" panose="02020603050405020304" pitchFamily="18" charset="0"/>
              </a:rPr>
              <a:t>, F.,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Decisions</a:t>
            </a:r>
            <a:r>
              <a:rPr lang="sv-SE" b="1" dirty="0">
                <a:latin typeface="Calibri" panose="020F0502020204030204" pitchFamily="34" charset="0"/>
                <a:ea typeface="Calibri" panose="020F0502020204030204" pitchFamily="34" charset="0"/>
                <a:cs typeface="Times New Roman" panose="02020603050405020304" pitchFamily="18" charset="0"/>
              </a:rPr>
              <a:t> for Mixed Forests under Risk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Scientia</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Silvae</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Sinicae</a:t>
            </a:r>
            <a:r>
              <a:rPr lang="sv-SE" dirty="0">
                <a:latin typeface="Calibri" panose="020F0502020204030204" pitchFamily="34" charset="0"/>
                <a:ea typeface="Calibri" panose="020F0502020204030204" pitchFamily="34" charset="0"/>
                <a:cs typeface="Times New Roman" panose="02020603050405020304" pitchFamily="18" charset="0"/>
              </a:rPr>
              <a:t>, Vol. 45, No. 11, Nov. 2009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http://www.Lohmander.com/Lu_Lohmander_2009.pdf</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[16]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Zazykina</a:t>
            </a:r>
            <a:r>
              <a:rPr lang="sv-SE" dirty="0">
                <a:latin typeface="Calibri" panose="020F0502020204030204" pitchFamily="34" charset="0"/>
                <a:ea typeface="Calibri" panose="020F0502020204030204" pitchFamily="34" charset="0"/>
                <a:cs typeface="Times New Roman" panose="02020603050405020304" pitchFamily="18" charset="0"/>
              </a:rPr>
              <a:t>, L., </a:t>
            </a:r>
            <a:r>
              <a:rPr lang="sv-SE" b="1" dirty="0" err="1">
                <a:latin typeface="Calibri" panose="020F0502020204030204" pitchFamily="34" charset="0"/>
                <a:ea typeface="Calibri" panose="020F0502020204030204" pitchFamily="34" charset="0"/>
                <a:cs typeface="Times New Roman" panose="02020603050405020304" pitchFamily="18" charset="0"/>
              </a:rPr>
              <a:t>Rational</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sustainable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utilization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resources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consideration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recreation</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tourism</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bioenergy</a:t>
            </a:r>
            <a:r>
              <a:rPr lang="sv-SE" b="1" dirty="0">
                <a:latin typeface="Calibri" panose="020F0502020204030204" pitchFamily="34" charset="0"/>
                <a:ea typeface="Calibri" panose="020F0502020204030204" pitchFamily="34" charset="0"/>
                <a:cs typeface="Times New Roman" panose="02020603050405020304" pitchFamily="18" charset="0"/>
              </a:rPr>
              <a:t>, the global </a:t>
            </a:r>
            <a:r>
              <a:rPr lang="sv-SE" b="1" dirty="0" err="1">
                <a:latin typeface="Calibri" panose="020F0502020204030204" pitchFamily="34" charset="0"/>
                <a:ea typeface="Calibri" panose="020F0502020204030204" pitchFamily="34" charset="0"/>
                <a:cs typeface="Times New Roman" panose="02020603050405020304" pitchFamily="18" charset="0"/>
              </a:rPr>
              <a:t>warming</a:t>
            </a:r>
            <a:r>
              <a:rPr lang="sv-SE" b="1" dirty="0">
                <a:latin typeface="Calibri" panose="020F0502020204030204" pitchFamily="34" charset="0"/>
                <a:ea typeface="Calibri" panose="020F0502020204030204" pitchFamily="34" charset="0"/>
                <a:cs typeface="Times New Roman" panose="02020603050405020304" pitchFamily="18" charset="0"/>
              </a:rPr>
              <a:t> problem, paper </a:t>
            </a:r>
            <a:r>
              <a:rPr lang="sv-SE" b="1" dirty="0" err="1">
                <a:latin typeface="Calibri" panose="020F0502020204030204" pitchFamily="34" charset="0"/>
                <a:ea typeface="Calibri" panose="020F0502020204030204" pitchFamily="34" charset="0"/>
                <a:cs typeface="Times New Roman" panose="02020603050405020304" pitchFamily="18" charset="0"/>
              </a:rPr>
              <a:t>pulp</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timber</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production</a:t>
            </a:r>
            <a:r>
              <a:rPr lang="sv-SE" b="1" dirty="0">
                <a:latin typeface="Calibri" panose="020F0502020204030204" pitchFamily="34" charset="0"/>
                <a:ea typeface="Calibri" panose="020F0502020204030204" pitchFamily="34" charset="0"/>
                <a:cs typeface="Times New Roman" panose="02020603050405020304" pitchFamily="18" charset="0"/>
              </a:rPr>
              <a:t>: A </a:t>
            </a:r>
            <a:r>
              <a:rPr lang="sv-SE" b="1" dirty="0" err="1">
                <a:latin typeface="Calibri" panose="020F0502020204030204" pitchFamily="34" charset="0"/>
                <a:ea typeface="Calibri" panose="020F0502020204030204" pitchFamily="34" charset="0"/>
                <a:cs typeface="Times New Roman" panose="02020603050405020304" pitchFamily="18" charset="0"/>
              </a:rPr>
              <a:t>mathematical</a:t>
            </a:r>
            <a:r>
              <a:rPr lang="sv-SE" b="1" dirty="0">
                <a:latin typeface="Calibri" panose="020F0502020204030204" pitchFamily="34" charset="0"/>
                <a:ea typeface="Calibri" panose="020F0502020204030204" pitchFamily="34" charset="0"/>
                <a:cs typeface="Times New Roman" panose="02020603050405020304" pitchFamily="18" charset="0"/>
              </a:rPr>
              <a:t> approach</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Proceedings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the II international workshop on </a:t>
            </a:r>
            <a:r>
              <a:rPr lang="sv-SE" dirty="0" err="1">
                <a:latin typeface="Calibri" panose="020F0502020204030204" pitchFamily="34" charset="0"/>
                <a:ea typeface="Calibri" panose="020F0502020204030204" pitchFamily="34" charset="0"/>
                <a:cs typeface="Times New Roman" panose="02020603050405020304" pitchFamily="18" charset="0"/>
              </a:rPr>
              <a:t>Ecological</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tourism</a:t>
            </a:r>
            <a:r>
              <a:rPr lang="sv-SE" dirty="0">
                <a:latin typeface="Calibri" panose="020F0502020204030204" pitchFamily="34" charset="0"/>
                <a:ea typeface="Calibri" panose="020F0502020204030204" pitchFamily="34" charset="0"/>
                <a:cs typeface="Times New Roman" panose="02020603050405020304" pitchFamily="18" charset="0"/>
              </a:rPr>
              <a:t>, Trends and </a:t>
            </a:r>
            <a:r>
              <a:rPr lang="sv-SE" dirty="0" err="1">
                <a:latin typeface="Calibri" panose="020F0502020204030204" pitchFamily="34" charset="0"/>
                <a:ea typeface="Calibri" panose="020F0502020204030204" pitchFamily="34" charset="0"/>
                <a:cs typeface="Times New Roman" panose="02020603050405020304" pitchFamily="18" charset="0"/>
              </a:rPr>
              <a:t>perspectives</a:t>
            </a:r>
            <a:r>
              <a:rPr lang="sv-SE" dirty="0">
                <a:latin typeface="Calibri" panose="020F0502020204030204" pitchFamily="34" charset="0"/>
                <a:ea typeface="Calibri" panose="020F0502020204030204" pitchFamily="34" charset="0"/>
                <a:cs typeface="Times New Roman" panose="02020603050405020304" pitchFamily="18" charset="0"/>
              </a:rPr>
              <a:t> on </a:t>
            </a:r>
            <a:r>
              <a:rPr lang="sv-SE" dirty="0" err="1">
                <a:latin typeface="Calibri" panose="020F0502020204030204" pitchFamily="34" charset="0"/>
                <a:ea typeface="Calibri" panose="020F0502020204030204" pitchFamily="34" charset="0"/>
                <a:cs typeface="Times New Roman" panose="02020603050405020304" pitchFamily="18" charset="0"/>
              </a:rPr>
              <a:t>development</a:t>
            </a:r>
            <a:r>
              <a:rPr lang="sv-SE" dirty="0">
                <a:latin typeface="Calibri" panose="020F0502020204030204" pitchFamily="34" charset="0"/>
                <a:ea typeface="Calibri" panose="020F0502020204030204" pitchFamily="34" charset="0"/>
                <a:cs typeface="Times New Roman" panose="02020603050405020304" pitchFamily="18" charset="0"/>
              </a:rPr>
              <a:t> in the global </a:t>
            </a:r>
            <a:r>
              <a:rPr lang="sv-SE" dirty="0" err="1">
                <a:latin typeface="Calibri" panose="020F0502020204030204" pitchFamily="34" charset="0"/>
                <a:ea typeface="Calibri" panose="020F0502020204030204" pitchFamily="34" charset="0"/>
                <a:cs typeface="Times New Roman" panose="02020603050405020304" pitchFamily="18" charset="0"/>
              </a:rPr>
              <a:t>world</a:t>
            </a:r>
            <a:r>
              <a:rPr lang="sv-SE" dirty="0">
                <a:latin typeface="Calibri" panose="020F0502020204030204" pitchFamily="34" charset="0"/>
                <a:ea typeface="Calibri" panose="020F0502020204030204" pitchFamily="34" charset="0"/>
                <a:cs typeface="Times New Roman" panose="02020603050405020304" pitchFamily="18" charset="0"/>
              </a:rPr>
              <a:t>, Saint Petersburg Forest </a:t>
            </a:r>
            <a:r>
              <a:rPr lang="sv-SE" dirty="0" err="1">
                <a:latin typeface="Calibri" panose="020F0502020204030204" pitchFamily="34" charset="0"/>
                <a:ea typeface="Calibri" panose="020F0502020204030204" pitchFamily="34" charset="0"/>
                <a:cs typeface="Times New Roman" panose="02020603050405020304" pitchFamily="18" charset="0"/>
              </a:rPr>
              <a:t>Technical</a:t>
            </a:r>
            <a:r>
              <a:rPr lang="sv-SE" dirty="0">
                <a:latin typeface="Calibri" panose="020F0502020204030204" pitchFamily="34" charset="0"/>
                <a:ea typeface="Calibri" panose="020F0502020204030204" pitchFamily="34" charset="0"/>
                <a:cs typeface="Times New Roman" panose="02020603050405020304" pitchFamily="18" charset="0"/>
              </a:rPr>
              <a:t> Academy, April 15-16, 2010</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http://www.Lohmander.com/SPb201004/Lohmander_Zazykina_SPbFTA_2010.pdf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http://www.Lohmander.com/SPb201004/Lohmander_Zazykina_SPbFTA_2010.doc</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http://www.Lohmander.com/SPb201004/PPT_Lohmander_Zazykina_SPbFTA_2010.ppt</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http://www.Lohmander.com/SPb201004/PPT_Lohmander_Zazykina_SPbFTA_2010.pdf</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55</a:t>
            </a:fld>
            <a:endParaRPr lang="sv-SE"/>
          </a:p>
        </p:txBody>
      </p:sp>
    </p:spTree>
    <p:extLst>
      <p:ext uri="{BB962C8B-B14F-4D97-AF65-F5344CB8AC3E}">
        <p14:creationId xmlns:p14="http://schemas.microsoft.com/office/powerpoint/2010/main" val="3836902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79269" y="471330"/>
            <a:ext cx="10345784" cy="6211637"/>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[17]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Zazykina</a:t>
            </a:r>
            <a:r>
              <a:rPr lang="sv-SE" dirty="0">
                <a:latin typeface="Calibri" panose="020F0502020204030204" pitchFamily="34" charset="0"/>
                <a:ea typeface="Calibri" panose="020F0502020204030204" pitchFamily="34" charset="0"/>
                <a:cs typeface="Times New Roman" panose="02020603050405020304" pitchFamily="18" charset="0"/>
              </a:rPr>
              <a:t>, L., </a:t>
            </a:r>
            <a:r>
              <a:rPr lang="sv-SE" b="1" dirty="0" err="1">
                <a:latin typeface="Calibri" panose="020F0502020204030204" pitchFamily="34" charset="0"/>
                <a:ea typeface="Calibri" panose="020F0502020204030204" pitchFamily="34" charset="0"/>
                <a:cs typeface="Times New Roman" panose="02020603050405020304" pitchFamily="18" charset="0"/>
              </a:rPr>
              <a:t>Methodology</a:t>
            </a:r>
            <a:r>
              <a:rPr lang="sv-SE" b="1" dirty="0">
                <a:latin typeface="Calibri" panose="020F0502020204030204" pitchFamily="34" charset="0"/>
                <a:ea typeface="Calibri" panose="020F0502020204030204" pitchFamily="34" charset="0"/>
                <a:cs typeface="Times New Roman" panose="02020603050405020304" pitchFamily="18" charset="0"/>
              </a:rPr>
              <a:t> for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consideration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recreation</a:t>
            </a:r>
            <a:r>
              <a:rPr lang="sv-SE" b="1" dirty="0">
                <a:latin typeface="Calibri" panose="020F0502020204030204" pitchFamily="34" charset="0"/>
                <a:ea typeface="Calibri" panose="020F0502020204030204" pitchFamily="34" charset="0"/>
                <a:cs typeface="Times New Roman" panose="02020603050405020304" pitchFamily="18" charset="0"/>
              </a:rPr>
              <a:t> and the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energy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industries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Report</a:t>
            </a:r>
            <a:r>
              <a:rPr lang="sv-SE" dirty="0">
                <a:latin typeface="Calibri" panose="020F0502020204030204" pitchFamily="34" charset="0"/>
                <a:ea typeface="Calibri" panose="020F0502020204030204" pitchFamily="34" charset="0"/>
                <a:cs typeface="Times New Roman" panose="02020603050405020304" pitchFamily="18" charset="0"/>
              </a:rPr>
              <a:t> and Abstract, Forests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Eurasia</a:t>
            </a:r>
            <a:r>
              <a:rPr lang="sv-SE" dirty="0">
                <a:latin typeface="Calibri" panose="020F0502020204030204" pitchFamily="34" charset="0"/>
                <a:ea typeface="Calibri" panose="020F0502020204030204" pitchFamily="34" charset="0"/>
                <a:cs typeface="Times New Roman" panose="02020603050405020304" pitchFamily="18" charset="0"/>
              </a:rPr>
              <a:t>, Publishing House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Moscow</a:t>
            </a:r>
            <a:r>
              <a:rPr lang="sv-SE" dirty="0">
                <a:latin typeface="Calibri" panose="020F0502020204030204" pitchFamily="34" charset="0"/>
                <a:ea typeface="Calibri" panose="020F0502020204030204" pitchFamily="34" charset="0"/>
                <a:cs typeface="Times New Roman" panose="02020603050405020304" pitchFamily="18" charset="0"/>
              </a:rPr>
              <a:t> State Forest University, September 19 - 25, 2010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http://www.lohmander.com/Moscow10/Moscow10_PL_LZ.pdf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http://www.lohmander.com/Moscow10/Moscow10_PL_LZ.doc</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http://www.lohmander.com/Moscow_PL_2010.pdf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http://www.lohmander.com/Moscow_2010/Lohmander_Zazykina_Moscow_2010.ppt</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http://www.lohmander.com/Moscow_2010/Programma-LE_10_01.doc</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[18]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Zazykina</a:t>
            </a:r>
            <a:r>
              <a:rPr lang="sv-SE" dirty="0">
                <a:latin typeface="Calibri" panose="020F0502020204030204" pitchFamily="34" charset="0"/>
                <a:ea typeface="Calibri" panose="020F0502020204030204" pitchFamily="34" charset="0"/>
                <a:cs typeface="Times New Roman" panose="02020603050405020304" pitchFamily="18" charset="0"/>
              </a:rPr>
              <a:t>, L., </a:t>
            </a:r>
            <a:r>
              <a:rPr lang="sv-SE" b="1" dirty="0" err="1">
                <a:latin typeface="Calibri" panose="020F0502020204030204" pitchFamily="34" charset="0"/>
                <a:ea typeface="Calibri" panose="020F0502020204030204" pitchFamily="34" charset="0"/>
                <a:cs typeface="Times New Roman" panose="02020603050405020304" pitchFamily="18" charset="0"/>
              </a:rPr>
              <a:t>Dynamic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economical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sustainable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harvesting in </a:t>
            </a:r>
            <a:r>
              <a:rPr lang="sv-SE" b="1" dirty="0" err="1">
                <a:latin typeface="Calibri" panose="020F0502020204030204" pitchFamily="34" charset="0"/>
                <a:ea typeface="Calibri" panose="020F0502020204030204" pitchFamily="34" charset="0"/>
                <a:cs typeface="Times New Roman" panose="02020603050405020304" pitchFamily="18" charset="0"/>
              </a:rPr>
              <a:t>Russia</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consideration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energy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other</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products</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recreation</a:t>
            </a:r>
            <a:r>
              <a:rPr lang="sv-SE" dirty="0">
                <a:latin typeface="Calibri" panose="020F0502020204030204" pitchFamily="34" charset="0"/>
                <a:ea typeface="Calibri" panose="020F0502020204030204" pitchFamily="34" charset="0"/>
                <a:cs typeface="Times New Roman" panose="02020603050405020304" pitchFamily="18" charset="0"/>
              </a:rPr>
              <a:t>, SSAFR-2011, 14th Symposium for Systems </a:t>
            </a:r>
            <a:r>
              <a:rPr lang="sv-SE" dirty="0" err="1">
                <a:latin typeface="Calibri" panose="020F0502020204030204" pitchFamily="34" charset="0"/>
                <a:ea typeface="Calibri" panose="020F0502020204030204" pitchFamily="34" charset="0"/>
                <a:cs typeface="Times New Roman" panose="02020603050405020304" pitchFamily="18" charset="0"/>
              </a:rPr>
              <a:t>Analysis</a:t>
            </a:r>
            <a:r>
              <a:rPr lang="sv-SE" dirty="0">
                <a:latin typeface="Calibri" panose="020F0502020204030204" pitchFamily="34" charset="0"/>
                <a:ea typeface="Calibri" panose="020F0502020204030204" pitchFamily="34" charset="0"/>
                <a:cs typeface="Times New Roman" panose="02020603050405020304" pitchFamily="18" charset="0"/>
              </a:rPr>
              <a:t> in </a:t>
            </a:r>
            <a:r>
              <a:rPr lang="sv-SE" dirty="0" err="1">
                <a:latin typeface="Calibri" panose="020F0502020204030204" pitchFamily="34" charset="0"/>
                <a:ea typeface="Calibri" panose="020F0502020204030204" pitchFamily="34" charset="0"/>
                <a:cs typeface="Times New Roman" panose="02020603050405020304" pitchFamily="18" charset="0"/>
              </a:rPr>
              <a:t>Forestry</a:t>
            </a:r>
            <a:r>
              <a:rPr lang="sv-SE" dirty="0">
                <a:latin typeface="Calibri" panose="020F0502020204030204" pitchFamily="34" charset="0"/>
                <a:ea typeface="Calibri" panose="020F0502020204030204" pitchFamily="34" charset="0"/>
                <a:cs typeface="Times New Roman" panose="02020603050405020304" pitchFamily="18" charset="0"/>
              </a:rPr>
              <a:t>, Abstracts, </a:t>
            </a:r>
            <a:r>
              <a:rPr lang="sv-SE" dirty="0" err="1">
                <a:latin typeface="Calibri" panose="020F0502020204030204" pitchFamily="34" charset="0"/>
                <a:ea typeface="Calibri" panose="020F0502020204030204" pitchFamily="34" charset="0"/>
                <a:cs typeface="Times New Roman" panose="02020603050405020304" pitchFamily="18" charset="0"/>
              </a:rPr>
              <a:t>Maitencillo</a:t>
            </a:r>
            <a:r>
              <a:rPr lang="sv-SE" dirty="0">
                <a:latin typeface="Calibri" panose="020F0502020204030204" pitchFamily="34" charset="0"/>
                <a:ea typeface="Calibri" panose="020F0502020204030204" pitchFamily="34" charset="0"/>
                <a:cs typeface="Times New Roman" panose="02020603050405020304" pitchFamily="18" charset="0"/>
              </a:rPr>
              <a:t>, Chile, </a:t>
            </a:r>
            <a:r>
              <a:rPr lang="sv-SE" dirty="0" err="1">
                <a:latin typeface="Calibri" panose="020F0502020204030204" pitchFamily="34" charset="0"/>
                <a:ea typeface="Calibri" panose="020F0502020204030204" pitchFamily="34" charset="0"/>
                <a:cs typeface="Times New Roman" panose="02020603050405020304" pitchFamily="18" charset="0"/>
              </a:rPr>
              <a:t>March</a:t>
            </a:r>
            <a:r>
              <a:rPr lang="sv-SE" dirty="0">
                <a:latin typeface="Calibri" panose="020F0502020204030204" pitchFamily="34" charset="0"/>
                <a:ea typeface="Calibri" panose="020F0502020204030204" pitchFamily="34" charset="0"/>
                <a:cs typeface="Times New Roman" panose="02020603050405020304" pitchFamily="18" charset="0"/>
              </a:rPr>
              <a:t> 8-11, 2011,</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http://www.lohmander.com/Chile_2011/Chile_2011_Dynamic_Lohmander.ppt</a:t>
            </a:r>
            <a:r>
              <a:rPr lang="sv-SE"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[19]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expanded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bioenergy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based</a:t>
            </a:r>
            <a:r>
              <a:rPr lang="sv-SE" b="1" dirty="0">
                <a:latin typeface="Calibri" panose="020F0502020204030204" pitchFamily="34" charset="0"/>
                <a:ea typeface="Calibri" panose="020F0502020204030204" pitchFamily="34" charset="0"/>
                <a:cs typeface="Times New Roman" panose="02020603050405020304" pitchFamily="18" charset="0"/>
              </a:rPr>
              <a:t> on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resources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may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simultaneously</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sustainably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reduce</a:t>
            </a:r>
            <a:r>
              <a:rPr lang="sv-SE" b="1" dirty="0">
                <a:latin typeface="Calibri" panose="020F0502020204030204" pitchFamily="34" charset="0"/>
                <a:ea typeface="Calibri" panose="020F0502020204030204" pitchFamily="34" charset="0"/>
                <a:cs typeface="Times New Roman" panose="02020603050405020304" pitchFamily="18" charset="0"/>
              </a:rPr>
              <a:t> global </a:t>
            </a:r>
            <a:r>
              <a:rPr lang="sv-SE" b="1" dirty="0" err="1">
                <a:latin typeface="Calibri" panose="020F0502020204030204" pitchFamily="34" charset="0"/>
                <a:ea typeface="Calibri" panose="020F0502020204030204" pitchFamily="34" charset="0"/>
                <a:cs typeface="Times New Roman" panose="02020603050405020304" pitchFamily="18" charset="0"/>
              </a:rPr>
              <a:t>warming</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improve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economic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results</a:t>
            </a:r>
            <a:r>
              <a:rPr lang="sv-SE" b="1" dirty="0">
                <a:latin typeface="Calibri" panose="020F0502020204030204" pitchFamily="34" charset="0"/>
                <a:ea typeface="Calibri" panose="020F0502020204030204" pitchFamily="34" charset="0"/>
                <a:cs typeface="Times New Roman" panose="02020603050405020304" pitchFamily="18" charset="0"/>
              </a:rPr>
              <a:t>, international relations and </a:t>
            </a:r>
            <a:r>
              <a:rPr lang="sv-SE" b="1" dirty="0" err="1">
                <a:latin typeface="Calibri" panose="020F0502020204030204" pitchFamily="34" charset="0"/>
                <a:ea typeface="Calibri" panose="020F0502020204030204" pitchFamily="34" charset="0"/>
                <a:cs typeface="Times New Roman" panose="02020603050405020304" pitchFamily="18" charset="0"/>
              </a:rPr>
              <a:t>environmental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conditions</a:t>
            </a:r>
            <a:r>
              <a:rPr lang="sv-SE" dirty="0">
                <a:latin typeface="Calibri" panose="020F0502020204030204" pitchFamily="34" charset="0"/>
                <a:ea typeface="Calibri" panose="020F0502020204030204" pitchFamily="34" charset="0"/>
                <a:cs typeface="Times New Roman" panose="02020603050405020304" pitchFamily="18" charset="0"/>
              </a:rPr>
              <a:t>, BIT’S 4th </a:t>
            </a:r>
            <a:r>
              <a:rPr lang="sv-SE" dirty="0" err="1">
                <a:latin typeface="Calibri" panose="020F0502020204030204" pitchFamily="34" charset="0"/>
                <a:ea typeface="Calibri" panose="020F0502020204030204" pitchFamily="34" charset="0"/>
                <a:cs typeface="Times New Roman" panose="02020603050405020304" pitchFamily="18" charset="0"/>
              </a:rPr>
              <a:t>Annual</a:t>
            </a:r>
            <a:r>
              <a:rPr lang="sv-SE" dirty="0">
                <a:latin typeface="Calibri" panose="020F0502020204030204" pitchFamily="34" charset="0"/>
                <a:ea typeface="Calibri" panose="020F0502020204030204" pitchFamily="34" charset="0"/>
                <a:cs typeface="Times New Roman" panose="02020603050405020304" pitchFamily="18" charset="0"/>
              </a:rPr>
              <a:t> World Congress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Bioenergy-2014, Qingdao International Convention Center, China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http://www.Lohmander.com/PLWCBE2014A.pptx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http://www.Lohmander.com/PLWCBE2014A.pdf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http://www.Lohmander.com/WCBE2014_Expansion.pdf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http://www.bitcongress.com/wcbe2014</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a:t>
            </a:r>
            <a:endParaRPr lang="sv-SE"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56</a:t>
            </a:fld>
            <a:endParaRPr lang="sv-SE"/>
          </a:p>
        </p:txBody>
      </p:sp>
    </p:spTree>
    <p:extLst>
      <p:ext uri="{BB962C8B-B14F-4D97-AF65-F5344CB8AC3E}">
        <p14:creationId xmlns:p14="http://schemas.microsoft.com/office/powerpoint/2010/main" val="13450060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74766" y="998055"/>
            <a:ext cx="10781211" cy="5734775"/>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[20] </a:t>
            </a:r>
            <a:r>
              <a:rPr lang="sv-SE" dirty="0" err="1">
                <a:latin typeface="Calibri" panose="020F0502020204030204" pitchFamily="34" charset="0"/>
                <a:ea typeface="Calibri" panose="020F0502020204030204" pitchFamily="34" charset="0"/>
                <a:cs typeface="Times New Roman" panose="02020603050405020304" pitchFamily="18" charset="0"/>
              </a:rPr>
              <a:t>Mohammadi</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Limaei</a:t>
            </a:r>
            <a:r>
              <a:rPr lang="sv-SE" dirty="0">
                <a:latin typeface="Calibri" panose="020F0502020204030204" pitchFamily="34" charset="0"/>
                <a:ea typeface="Calibri" panose="020F0502020204030204" pitchFamily="34" charset="0"/>
                <a:cs typeface="Times New Roman" panose="02020603050405020304" pitchFamily="18" charset="0"/>
              </a:rPr>
              <a:t>, S.,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Olsson, L., </a:t>
            </a:r>
            <a:r>
              <a:rPr lang="sv-SE" b="1" dirty="0" err="1">
                <a:latin typeface="Calibri" panose="020F0502020204030204" pitchFamily="34" charset="0"/>
                <a:ea typeface="Calibri" panose="020F0502020204030204" pitchFamily="34" charset="0"/>
                <a:cs typeface="Times New Roman" panose="02020603050405020304" pitchFamily="18" charset="0"/>
              </a:rPr>
              <a:t>Sub</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models</a:t>
            </a:r>
            <a:r>
              <a:rPr lang="sv-SE" b="1" dirty="0">
                <a:latin typeface="Calibri" panose="020F0502020204030204" pitchFamily="34" charset="0"/>
                <a:ea typeface="Calibri" panose="020F0502020204030204" pitchFamily="34" charset="0"/>
                <a:cs typeface="Times New Roman" panose="02020603050405020304" pitchFamily="18" charset="0"/>
              </a:rPr>
              <a:t> for optimal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multi species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in Iran</a:t>
            </a:r>
            <a:r>
              <a:rPr lang="sv-SE" dirty="0">
                <a:latin typeface="Calibri" panose="020F0502020204030204" pitchFamily="34" charset="0"/>
                <a:ea typeface="Calibri" panose="020F0502020204030204" pitchFamily="34" charset="0"/>
                <a:cs typeface="Times New Roman" panose="02020603050405020304" pitchFamily="18" charset="0"/>
              </a:rPr>
              <a:t>, The 8th International Conference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Iranian</a:t>
            </a:r>
            <a:r>
              <a:rPr lang="sv-SE" dirty="0">
                <a:latin typeface="Calibri" panose="020F0502020204030204" pitchFamily="34" charset="0"/>
                <a:ea typeface="Calibri" panose="020F0502020204030204" pitchFamily="34" charset="0"/>
                <a:cs typeface="Times New Roman" panose="02020603050405020304" pitchFamily="18" charset="0"/>
              </a:rPr>
              <a:t> Operations Research </a:t>
            </a:r>
            <a:r>
              <a:rPr lang="sv-SE" dirty="0" err="1">
                <a:latin typeface="Calibri" panose="020F0502020204030204" pitchFamily="34" charset="0"/>
                <a:ea typeface="Calibri" panose="020F0502020204030204" pitchFamily="34" charset="0"/>
                <a:cs typeface="Times New Roman" panose="02020603050405020304" pitchFamily="18" charset="0"/>
              </a:rPr>
              <a:t>Society</a:t>
            </a:r>
            <a:r>
              <a:rPr lang="sv-SE" dirty="0">
                <a:latin typeface="Calibri" panose="020F0502020204030204" pitchFamily="34" charset="0"/>
                <a:ea typeface="Calibri" panose="020F0502020204030204" pitchFamily="34" charset="0"/>
                <a:cs typeface="Times New Roman" panose="02020603050405020304" pitchFamily="18" charset="0"/>
              </a:rPr>
              <a:t>,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err="1">
                <a:latin typeface="Calibri" panose="020F0502020204030204" pitchFamily="34" charset="0"/>
                <a:ea typeface="Calibri" panose="020F0502020204030204" pitchFamily="34" charset="0"/>
                <a:cs typeface="Times New Roman" panose="02020603050405020304" pitchFamily="18" charset="0"/>
              </a:rPr>
              <a:t>Department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Mathematics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Ferdowsi</a:t>
            </a:r>
            <a:r>
              <a:rPr lang="sv-SE" dirty="0">
                <a:latin typeface="Calibri" panose="020F0502020204030204" pitchFamily="34" charset="0"/>
                <a:ea typeface="Calibri" panose="020F0502020204030204" pitchFamily="34" charset="0"/>
                <a:cs typeface="Times New Roman" panose="02020603050405020304" pitchFamily="18" charset="0"/>
              </a:rPr>
              <a:t>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Mashhad, Mashhad, Iran, 21-22 May </a:t>
            </a:r>
            <a:r>
              <a:rPr lang="sv-SE" dirty="0" smtClean="0">
                <a:latin typeface="Calibri" panose="020F0502020204030204" pitchFamily="34" charset="0"/>
                <a:ea typeface="Calibri" panose="020F0502020204030204" pitchFamily="34" charset="0"/>
                <a:cs typeface="Times New Roman" panose="02020603050405020304" pitchFamily="18" charset="0"/>
              </a:rPr>
              <a:t>2015 </a:t>
            </a:r>
          </a:p>
          <a:p>
            <a:pPr>
              <a:lnSpc>
                <a:spcPct val="107000"/>
              </a:lnSpc>
              <a:spcAft>
                <a:spcPts val="800"/>
              </a:spcAft>
            </a:pPr>
            <a:r>
              <a:rPr lang="sv-SE" b="1" dirty="0" smtClean="0">
                <a:latin typeface="Calibri" panose="020F0502020204030204" pitchFamily="34" charset="0"/>
                <a:ea typeface="Calibri" panose="020F0502020204030204" pitchFamily="34" charset="0"/>
                <a:cs typeface="Times New Roman" panose="02020603050405020304" pitchFamily="18" charset="0"/>
              </a:rPr>
              <a:t>(The </a:t>
            </a:r>
            <a:r>
              <a:rPr lang="sv-SE" b="1" dirty="0" err="1" smtClean="0">
                <a:latin typeface="Calibri" panose="020F0502020204030204" pitchFamily="34" charset="0"/>
                <a:ea typeface="Calibri" panose="020F0502020204030204" pitchFamily="34" charset="0"/>
                <a:cs typeface="Times New Roman" panose="02020603050405020304" pitchFamily="18" charset="0"/>
              </a:rPr>
              <a:t>latest</a:t>
            </a:r>
            <a:r>
              <a:rPr lang="sv-SE" b="1" dirty="0" smtClean="0">
                <a:latin typeface="Calibri" panose="020F0502020204030204" pitchFamily="34" charset="0"/>
                <a:ea typeface="Calibri" panose="020F0502020204030204" pitchFamily="34" charset="0"/>
                <a:cs typeface="Times New Roman" panose="02020603050405020304" pitchFamily="18" charset="0"/>
              </a:rPr>
              <a:t> version </a:t>
            </a:r>
            <a:r>
              <a:rPr lang="sv-SE" b="1" dirty="0" err="1" smtClean="0">
                <a:latin typeface="Calibri" panose="020F0502020204030204" pitchFamily="34" charset="0"/>
                <a:ea typeface="Calibri" panose="020F0502020204030204" pitchFamily="34" charset="0"/>
                <a:cs typeface="Times New Roman" panose="02020603050405020304" pitchFamily="18" charset="0"/>
              </a:rPr>
              <a:t>of</a:t>
            </a:r>
            <a:r>
              <a:rPr lang="sv-SE" b="1" dirty="0" smtClean="0">
                <a:latin typeface="Calibri" panose="020F0502020204030204" pitchFamily="34" charset="0"/>
                <a:ea typeface="Calibri" panose="020F0502020204030204" pitchFamily="34" charset="0"/>
                <a:cs typeface="Times New Roman" panose="02020603050405020304" pitchFamily="18" charset="0"/>
              </a:rPr>
              <a:t> </a:t>
            </a:r>
            <a:r>
              <a:rPr lang="sv-SE" b="1" dirty="0" err="1" smtClean="0">
                <a:latin typeface="Calibri" panose="020F0502020204030204" pitchFamily="34" charset="0"/>
                <a:ea typeface="Calibri" panose="020F0502020204030204" pitchFamily="34" charset="0"/>
                <a:cs typeface="Times New Roman" panose="02020603050405020304" pitchFamily="18" charset="0"/>
              </a:rPr>
              <a:t>this</a:t>
            </a:r>
            <a:r>
              <a:rPr lang="sv-SE" b="1" dirty="0" smtClean="0">
                <a:latin typeface="Calibri" panose="020F0502020204030204" pitchFamily="34" charset="0"/>
                <a:ea typeface="Calibri" panose="020F0502020204030204" pitchFamily="34" charset="0"/>
                <a:cs typeface="Times New Roman" panose="02020603050405020304" pitchFamily="18" charset="0"/>
              </a:rPr>
              <a:t> </a:t>
            </a:r>
            <a:r>
              <a:rPr lang="sv-SE" b="1" dirty="0" err="1" smtClean="0">
                <a:latin typeface="Calibri" panose="020F0502020204030204" pitchFamily="34" charset="0"/>
                <a:ea typeface="Calibri" panose="020F0502020204030204" pitchFamily="34" charset="0"/>
                <a:cs typeface="Times New Roman" panose="02020603050405020304" pitchFamily="18" charset="0"/>
              </a:rPr>
              <a:t>manuscript</a:t>
            </a:r>
            <a:r>
              <a:rPr lang="sv-SE" b="1" dirty="0" smtClean="0">
                <a:latin typeface="Calibri" panose="020F0502020204030204" pitchFamily="34" charset="0"/>
                <a:ea typeface="Calibri" panose="020F0502020204030204" pitchFamily="34" charset="0"/>
                <a:cs typeface="Times New Roman" panose="02020603050405020304" pitchFamily="18" charset="0"/>
              </a:rPr>
              <a:t> has </a:t>
            </a:r>
            <a:r>
              <a:rPr lang="sv-SE" b="1" dirty="0" err="1" smtClean="0">
                <a:latin typeface="Calibri" panose="020F0502020204030204" pitchFamily="34" charset="0"/>
                <a:ea typeface="Calibri" panose="020F0502020204030204" pitchFamily="34" charset="0"/>
                <a:cs typeface="Times New Roman" panose="02020603050405020304" pitchFamily="18" charset="0"/>
              </a:rPr>
              <a:t>been</a:t>
            </a:r>
            <a:r>
              <a:rPr lang="sv-SE" b="1" dirty="0" smtClean="0">
                <a:latin typeface="Calibri" panose="020F0502020204030204" pitchFamily="34" charset="0"/>
                <a:ea typeface="Calibri" panose="020F0502020204030204" pitchFamily="34" charset="0"/>
                <a:cs typeface="Times New Roman" panose="02020603050405020304" pitchFamily="18" charset="0"/>
              </a:rPr>
              <a:t> </a:t>
            </a:r>
            <a:r>
              <a:rPr lang="sv-SE" b="1" dirty="0" err="1" smtClean="0">
                <a:latin typeface="Calibri" panose="020F0502020204030204" pitchFamily="34" charset="0"/>
                <a:ea typeface="Calibri" panose="020F0502020204030204" pitchFamily="34" charset="0"/>
                <a:cs typeface="Times New Roman" panose="02020603050405020304" pitchFamily="18" charset="0"/>
              </a:rPr>
              <a:t>accepted</a:t>
            </a:r>
            <a:r>
              <a:rPr lang="sv-SE" b="1" dirty="0" smtClean="0">
                <a:latin typeface="Calibri" panose="020F0502020204030204" pitchFamily="34" charset="0"/>
                <a:ea typeface="Calibri" panose="020F0502020204030204" pitchFamily="34" charset="0"/>
                <a:cs typeface="Times New Roman" panose="02020603050405020304" pitchFamily="18" charset="0"/>
              </a:rPr>
              <a:t> for </a:t>
            </a:r>
            <a:r>
              <a:rPr lang="sv-SE" b="1" dirty="0" err="1" smtClean="0">
                <a:latin typeface="Calibri" panose="020F0502020204030204" pitchFamily="34" charset="0"/>
                <a:ea typeface="Calibri" panose="020F0502020204030204" pitchFamily="34" charset="0"/>
                <a:cs typeface="Times New Roman" panose="02020603050405020304" pitchFamily="18" charset="0"/>
              </a:rPr>
              <a:t>publication</a:t>
            </a:r>
            <a:r>
              <a:rPr lang="sv-SE" b="1" dirty="0" smtClean="0">
                <a:latin typeface="Calibri" panose="020F0502020204030204" pitchFamily="34" charset="0"/>
                <a:ea typeface="Calibri" panose="020F0502020204030204" pitchFamily="34" charset="0"/>
                <a:cs typeface="Times New Roman" panose="02020603050405020304" pitchFamily="18" charset="0"/>
              </a:rPr>
              <a:t> in Journal </a:t>
            </a:r>
            <a:r>
              <a:rPr lang="sv-SE" b="1" dirty="0" err="1" smtClean="0">
                <a:latin typeface="Calibri" panose="020F0502020204030204" pitchFamily="34" charset="0"/>
                <a:ea typeface="Calibri" panose="020F0502020204030204" pitchFamily="34" charset="0"/>
                <a:cs typeface="Times New Roman" panose="02020603050405020304" pitchFamily="18" charset="0"/>
              </a:rPr>
              <a:t>of</a:t>
            </a:r>
            <a:r>
              <a:rPr lang="sv-SE" b="1" dirty="0" smtClean="0">
                <a:latin typeface="Calibri" panose="020F0502020204030204" pitchFamily="34" charset="0"/>
                <a:ea typeface="Calibri" panose="020F0502020204030204" pitchFamily="34" charset="0"/>
                <a:cs typeface="Times New Roman" panose="02020603050405020304" pitchFamily="18" charset="0"/>
              </a:rPr>
              <a:t> Forest Science (CAAS).</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http://www.Lohmander.com/SML_PL_LO_IRAN_ABS_2015.pdf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http://www.Lohmander.com/PL_IRAN_B_2015.pdf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http://www.Lohmander.com/PL_IRAN_B_2015.pptx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http://www.Lohmander.com/PL_OR8_Abs_15.pdf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http://www.or8.um.ac.ir</a:t>
            </a:r>
            <a:endParaRPr lang="sv-SE" dirty="0">
              <a:latin typeface="Calibri" panose="020F0502020204030204" pitchFamily="34" charset="0"/>
              <a:ea typeface="Calibri" panose="020F0502020204030204" pitchFamily="34" charset="0"/>
              <a:cs typeface="Times New Roman" panose="02020603050405020304" pitchFamily="18" charset="0"/>
            </a:endParaRPr>
          </a:p>
          <a:p>
            <a:r>
              <a:rPr lang="sv-SE" dirty="0">
                <a:latin typeface="Calibri" panose="020F0502020204030204" pitchFamily="34" charset="0"/>
                <a:ea typeface="Calibri" panose="020F0502020204030204" pitchFamily="34" charset="0"/>
                <a:cs typeface="Times New Roman" panose="02020603050405020304" pitchFamily="18" charset="0"/>
              </a:rPr>
              <a:t>[21]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Applications</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mathematical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modeling</a:t>
            </a:r>
            <a:r>
              <a:rPr lang="sv-SE" b="1" dirty="0">
                <a:latin typeface="Calibri" panose="020F0502020204030204" pitchFamily="34" charset="0"/>
                <a:ea typeface="Calibri" panose="020F0502020204030204" pitchFamily="34" charset="0"/>
                <a:cs typeface="Times New Roman" panose="02020603050405020304" pitchFamily="18" charset="0"/>
              </a:rPr>
              <a:t> in operations research, KEYNOTE</a:t>
            </a:r>
            <a:r>
              <a:rPr lang="sv-SE" dirty="0">
                <a:latin typeface="Calibri" panose="020F0502020204030204" pitchFamily="34" charset="0"/>
                <a:ea typeface="Calibri" panose="020F0502020204030204" pitchFamily="34" charset="0"/>
                <a:cs typeface="Times New Roman" panose="02020603050405020304" pitchFamily="18" charset="0"/>
              </a:rPr>
              <a:t>, International Conference on </a:t>
            </a:r>
            <a:r>
              <a:rPr lang="sv-SE" dirty="0" err="1">
                <a:latin typeface="Calibri" panose="020F0502020204030204" pitchFamily="34" charset="0"/>
                <a:ea typeface="Calibri" panose="020F0502020204030204" pitchFamily="34" charset="0"/>
                <a:cs typeface="Times New Roman" panose="02020603050405020304" pitchFamily="18" charset="0"/>
              </a:rPr>
              <a:t>Mathematics</a:t>
            </a:r>
            <a:r>
              <a:rPr lang="sv-SE" dirty="0">
                <a:latin typeface="Calibri" panose="020F0502020204030204" pitchFamily="34" charset="0"/>
                <a:ea typeface="Calibri" panose="020F0502020204030204" pitchFamily="34" charset="0"/>
                <a:cs typeface="Times New Roman" panose="02020603050405020304" pitchFamily="18" charset="0"/>
              </a:rPr>
              <a:t> and Decision Science, International Center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Optimization</a:t>
            </a:r>
            <a:r>
              <a:rPr lang="sv-SE" dirty="0">
                <a:latin typeface="Calibri" panose="020F0502020204030204" pitchFamily="34" charset="0"/>
                <a:ea typeface="Calibri" panose="020F0502020204030204" pitchFamily="34" charset="0"/>
                <a:cs typeface="Times New Roman" panose="02020603050405020304" pitchFamily="18" charset="0"/>
              </a:rPr>
              <a:t> and Decision </a:t>
            </a:r>
            <a:r>
              <a:rPr lang="sv-SE" dirty="0" err="1">
                <a:latin typeface="Calibri" panose="020F0502020204030204" pitchFamily="34" charset="0"/>
                <a:ea typeface="Calibri" panose="020F0502020204030204" pitchFamily="34" charset="0"/>
                <a:cs typeface="Times New Roman" panose="02020603050405020304" pitchFamily="18" charset="0"/>
              </a:rPr>
              <a:t>Making</a:t>
            </a:r>
            <a:r>
              <a:rPr lang="sv-SE" dirty="0">
                <a:latin typeface="Calibri" panose="020F0502020204030204" pitchFamily="34" charset="0"/>
                <a:ea typeface="Calibri" panose="020F0502020204030204" pitchFamily="34" charset="0"/>
                <a:cs typeface="Times New Roman" panose="02020603050405020304" pitchFamily="18" charset="0"/>
              </a:rPr>
              <a:t> &amp; Guangzhou University, Guangzhou, China, September 12-15, 2016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http://www.Lohmander.com/PL_KEYNOTE_MATH_2016.jpg</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http://www.Lohmander.com/PL_ICODM_2016_KEY.pptx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http://www.Lohmander.com/PL_ICODM_2016_KEY.pdf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http://www.Lohmander.com/PL_ICODM_2016_KEY_PAPER.pdf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http://www.Lohmander.com/PL_ICODM_2016_KEY_PAPER.docx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http://icodm2020.com/en/</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3" name="Platshållare för bildnummer 2"/>
          <p:cNvSpPr>
            <a:spLocks noGrp="1"/>
          </p:cNvSpPr>
          <p:nvPr>
            <p:ph type="sldNum" sz="quarter" idx="12"/>
          </p:nvPr>
        </p:nvSpPr>
        <p:spPr/>
        <p:txBody>
          <a:bodyPr/>
          <a:lstStyle/>
          <a:p>
            <a:fld id="{85111A96-47C8-494A-B243-62058D04ED01}" type="slidenum">
              <a:rPr lang="sv-SE" smtClean="0"/>
              <a:t>57</a:t>
            </a:fld>
            <a:endParaRPr lang="sv-SE"/>
          </a:p>
        </p:txBody>
      </p:sp>
    </p:spTree>
    <p:extLst>
      <p:ext uri="{BB962C8B-B14F-4D97-AF65-F5344CB8AC3E}">
        <p14:creationId xmlns:p14="http://schemas.microsoft.com/office/powerpoint/2010/main" val="17776679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74469" y="893418"/>
            <a:ext cx="11120845" cy="5355184"/>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[22]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control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spatially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distributed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interdependent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production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units</a:t>
            </a:r>
            <a:r>
              <a:rPr lang="sv-SE" dirty="0">
                <a:latin typeface="Calibri" panose="020F0502020204030204" pitchFamily="34" charset="0"/>
                <a:ea typeface="Calibri" panose="020F0502020204030204" pitchFamily="34" charset="0"/>
                <a:cs typeface="Times New Roman" panose="02020603050405020304" pitchFamily="18" charset="0"/>
              </a:rPr>
              <a:t>, International Conference on </a:t>
            </a:r>
            <a:r>
              <a:rPr lang="sv-SE" dirty="0" err="1">
                <a:latin typeface="Calibri" panose="020F0502020204030204" pitchFamily="34" charset="0"/>
                <a:ea typeface="Calibri" panose="020F0502020204030204" pitchFamily="34" charset="0"/>
                <a:cs typeface="Times New Roman" panose="02020603050405020304" pitchFamily="18" charset="0"/>
              </a:rPr>
              <a:t>Mathematics</a:t>
            </a:r>
            <a:r>
              <a:rPr lang="sv-SE" dirty="0">
                <a:latin typeface="Calibri" panose="020F0502020204030204" pitchFamily="34" charset="0"/>
                <a:ea typeface="Calibri" panose="020F0502020204030204" pitchFamily="34" charset="0"/>
                <a:cs typeface="Times New Roman" panose="02020603050405020304" pitchFamily="18" charset="0"/>
              </a:rPr>
              <a:t> and Decision Science, International Center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Optimization</a:t>
            </a:r>
            <a:r>
              <a:rPr lang="sv-SE" dirty="0">
                <a:latin typeface="Calibri" panose="020F0502020204030204" pitchFamily="34" charset="0"/>
                <a:ea typeface="Calibri" panose="020F0502020204030204" pitchFamily="34" charset="0"/>
                <a:cs typeface="Times New Roman" panose="02020603050405020304" pitchFamily="18" charset="0"/>
              </a:rPr>
              <a:t> and Decision </a:t>
            </a:r>
            <a:r>
              <a:rPr lang="sv-SE" dirty="0" err="1">
                <a:latin typeface="Calibri" panose="020F0502020204030204" pitchFamily="34" charset="0"/>
                <a:ea typeface="Calibri" panose="020F0502020204030204" pitchFamily="34" charset="0"/>
                <a:cs typeface="Times New Roman" panose="02020603050405020304" pitchFamily="18" charset="0"/>
              </a:rPr>
              <a:t>Making</a:t>
            </a:r>
            <a:r>
              <a:rPr lang="sv-SE" dirty="0">
                <a:latin typeface="Calibri" panose="020F0502020204030204" pitchFamily="34" charset="0"/>
                <a:ea typeface="Calibri" panose="020F0502020204030204" pitchFamily="34" charset="0"/>
                <a:cs typeface="Times New Roman" panose="02020603050405020304" pitchFamily="18" charset="0"/>
              </a:rPr>
              <a:t> &amp; Guangzhou University, Guangzhou, China, September 12-15, 2016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http://www.Lohmander.com/PL_BEST_PAPER_AWARD_MATH_2016.jpg</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http://www.Lohmander.com/PL_ICODM_2016_CCF.pptx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http://www.Lohmander.com/PL_ICODM_2016_CCF.pdf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http://www.Lohmander.com/PL_ICODM_2016_CCF_PAPER.pdf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http://www.Lohmander.com/PL_ICODM_2016_CCF_PAPER.docx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http://icodm2020.com/en/</a:t>
            </a:r>
            <a:endParaRPr lang="sv-SE" dirty="0">
              <a:latin typeface="Calibri" panose="020F0502020204030204" pitchFamily="34" charset="0"/>
              <a:ea typeface="Calibri" panose="020F0502020204030204" pitchFamily="34" charset="0"/>
              <a:cs typeface="Times New Roman" panose="02020603050405020304" pitchFamily="18" charset="0"/>
            </a:endParaRPr>
          </a:p>
          <a:p>
            <a:r>
              <a:rPr lang="sv-SE" dirty="0">
                <a:latin typeface="Calibri" panose="020F0502020204030204" pitchFamily="34" charset="0"/>
                <a:ea typeface="Calibri" panose="020F0502020204030204" pitchFamily="34" charset="0"/>
                <a:cs typeface="Times New Roman" panose="02020603050405020304" pitchFamily="18" charset="0"/>
              </a:rPr>
              <a:t>[23]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A general </a:t>
            </a:r>
            <a:r>
              <a:rPr lang="sv-SE" b="1" dirty="0" err="1">
                <a:latin typeface="Calibri" panose="020F0502020204030204" pitchFamily="34" charset="0"/>
                <a:ea typeface="Calibri" panose="020F0502020204030204" pitchFamily="34" charset="0"/>
                <a:cs typeface="Times New Roman" panose="02020603050405020304" pitchFamily="18" charset="0"/>
              </a:rPr>
              <a:t>dynamic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for the basal area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individual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trees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derived</a:t>
            </a:r>
            <a:r>
              <a:rPr lang="sv-SE" b="1" dirty="0">
                <a:latin typeface="Calibri" panose="020F0502020204030204" pitchFamily="34" charset="0"/>
                <a:ea typeface="Calibri" panose="020F0502020204030204" pitchFamily="34" charset="0"/>
                <a:cs typeface="Times New Roman" panose="02020603050405020304" pitchFamily="18" charset="0"/>
              </a:rPr>
              <a:t> from a </a:t>
            </a:r>
            <a:r>
              <a:rPr lang="sv-SE" b="1" dirty="0" err="1">
                <a:latin typeface="Calibri" panose="020F0502020204030204" pitchFamily="34" charset="0"/>
                <a:ea typeface="Calibri" panose="020F0502020204030204" pitchFamily="34" charset="0"/>
                <a:cs typeface="Times New Roman" panose="02020603050405020304" pitchFamily="18" charset="0"/>
              </a:rPr>
              <a:t>production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theoretically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motivated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autonomous</a:t>
            </a:r>
            <a:r>
              <a:rPr lang="sv-SE" b="1" dirty="0">
                <a:latin typeface="Calibri" panose="020F0502020204030204" pitchFamily="34" charset="0"/>
                <a:ea typeface="Calibri" panose="020F0502020204030204" pitchFamily="34" charset="0"/>
                <a:cs typeface="Times New Roman" panose="02020603050405020304" pitchFamily="18" charset="0"/>
              </a:rPr>
              <a:t> differential </a:t>
            </a:r>
            <a:r>
              <a:rPr lang="sv-SE" b="1" dirty="0" err="1">
                <a:latin typeface="Calibri" panose="020F0502020204030204" pitchFamily="34" charset="0"/>
                <a:ea typeface="Calibri" panose="020F0502020204030204" pitchFamily="34" charset="0"/>
                <a:cs typeface="Times New Roman" panose="02020603050405020304" pitchFamily="18" charset="0"/>
              </a:rPr>
              <a:t>equation</a:t>
            </a:r>
            <a:r>
              <a:rPr lang="sv-SE" dirty="0">
                <a:latin typeface="Calibri" panose="020F0502020204030204" pitchFamily="34" charset="0"/>
                <a:ea typeface="Calibri" panose="020F0502020204030204" pitchFamily="34" charset="0"/>
                <a:cs typeface="Times New Roman" panose="02020603050405020304" pitchFamily="18" charset="0"/>
              </a:rPr>
              <a:t>, National Conference on the </a:t>
            </a:r>
            <a:r>
              <a:rPr lang="sv-SE" dirty="0" err="1">
                <a:latin typeface="Calibri" panose="020F0502020204030204" pitchFamily="34" charset="0"/>
                <a:ea typeface="Calibri" panose="020F0502020204030204" pitchFamily="34" charset="0"/>
                <a:cs typeface="Times New Roman" panose="02020603050405020304" pitchFamily="18" charset="0"/>
              </a:rPr>
              <a:t>Caspian</a:t>
            </a:r>
            <a:r>
              <a:rPr lang="sv-SE" dirty="0">
                <a:latin typeface="Calibri" panose="020F0502020204030204" pitchFamily="34" charset="0"/>
                <a:ea typeface="Calibri" panose="020F0502020204030204" pitchFamily="34" charset="0"/>
                <a:cs typeface="Times New Roman" panose="02020603050405020304" pitchFamily="18" charset="0"/>
              </a:rPr>
              <a:t> Forests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Iran, "</a:t>
            </a:r>
            <a:r>
              <a:rPr lang="sv-SE" dirty="0" err="1">
                <a:latin typeface="Calibri" panose="020F0502020204030204" pitchFamily="34" charset="0"/>
                <a:ea typeface="Calibri" panose="020F0502020204030204" pitchFamily="34" charset="0"/>
                <a:cs typeface="Times New Roman" panose="02020603050405020304" pitchFamily="18" charset="0"/>
              </a:rPr>
              <a:t>Past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Current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Future</a:t>
            </a:r>
            <a:r>
              <a:rPr lang="sv-SE" dirty="0">
                <a:latin typeface="Calibri" panose="020F0502020204030204" pitchFamily="34" charset="0"/>
                <a:ea typeface="Calibri" panose="020F0502020204030204" pitchFamily="34" charset="0"/>
                <a:cs typeface="Times New Roman" panose="02020603050405020304" pitchFamily="18" charset="0"/>
              </a:rPr>
              <a:t>",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Guilan</a:t>
            </a:r>
            <a:r>
              <a:rPr lang="sv-SE" dirty="0">
                <a:latin typeface="Calibri" panose="020F0502020204030204" pitchFamily="34" charset="0"/>
                <a:ea typeface="Calibri" panose="020F0502020204030204" pitchFamily="34" charset="0"/>
                <a:cs typeface="Times New Roman" panose="02020603050405020304" pitchFamily="18" charset="0"/>
              </a:rPr>
              <a:t>, Rasht, Iran, April 26-27,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http://www.Lohmander.com/PPT_GUILAN_PL_DIFF_2017.pptx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http://www.Lohmander.com/PPT_GUILAN_PL_DIFF_2017.pdf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http://www.Lohmander.com/Paper_Guilan_Dynamic_170215.pdf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http://www.Lohmander.com/Paper_Guilan_Dynamic_170215.docx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http://conf.isc.gov.ir/forestnorth</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3" name="Platshållare för bildnummer 2"/>
          <p:cNvSpPr>
            <a:spLocks noGrp="1"/>
          </p:cNvSpPr>
          <p:nvPr>
            <p:ph type="sldNum" sz="quarter" idx="12"/>
          </p:nvPr>
        </p:nvSpPr>
        <p:spPr/>
        <p:txBody>
          <a:bodyPr/>
          <a:lstStyle/>
          <a:p>
            <a:fld id="{85111A96-47C8-494A-B243-62058D04ED01}" type="slidenum">
              <a:rPr lang="sv-SE" smtClean="0"/>
              <a:t>58</a:t>
            </a:fld>
            <a:endParaRPr lang="sv-SE"/>
          </a:p>
        </p:txBody>
      </p:sp>
    </p:spTree>
    <p:extLst>
      <p:ext uri="{BB962C8B-B14F-4D97-AF65-F5344CB8AC3E}">
        <p14:creationId xmlns:p14="http://schemas.microsoft.com/office/powerpoint/2010/main" val="22316824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91885" y="662227"/>
            <a:ext cx="11077303" cy="5130507"/>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[24] </a:t>
            </a:r>
            <a:r>
              <a:rPr lang="sv-SE" dirty="0" err="1">
                <a:latin typeface="Calibri" panose="020F0502020204030204" pitchFamily="34" charset="0"/>
                <a:ea typeface="Calibri" panose="020F0502020204030204" pitchFamily="34" charset="0"/>
                <a:cs typeface="Times New Roman" panose="02020603050405020304" pitchFamily="18" charset="0"/>
              </a:rPr>
              <a:t>Hatami</a:t>
            </a:r>
            <a:r>
              <a:rPr lang="sv-SE" dirty="0">
                <a:latin typeface="Calibri" panose="020F0502020204030204" pitchFamily="34" charset="0"/>
                <a:ea typeface="Calibri" panose="020F0502020204030204" pitchFamily="34" charset="0"/>
                <a:cs typeface="Times New Roman" panose="02020603050405020304" pitchFamily="18" charset="0"/>
              </a:rPr>
              <a:t>, N.,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Moayeri</a:t>
            </a:r>
            <a:r>
              <a:rPr lang="sv-SE" dirty="0">
                <a:latin typeface="Calibri" panose="020F0502020204030204" pitchFamily="34" charset="0"/>
                <a:ea typeface="Calibri" panose="020F0502020204030204" pitchFamily="34" charset="0"/>
                <a:cs typeface="Times New Roman" panose="02020603050405020304" pitchFamily="18" charset="0"/>
              </a:rPr>
              <a:t>, M.H., </a:t>
            </a:r>
            <a:r>
              <a:rPr lang="sv-SE" dirty="0" err="1">
                <a:latin typeface="Calibri" panose="020F0502020204030204" pitchFamily="34" charset="0"/>
                <a:ea typeface="Calibri" panose="020F0502020204030204" pitchFamily="34" charset="0"/>
                <a:cs typeface="Times New Roman" panose="02020603050405020304" pitchFamily="18" charset="0"/>
              </a:rPr>
              <a:t>Mohammadi</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Limaei</a:t>
            </a:r>
            <a:r>
              <a:rPr lang="sv-SE" dirty="0">
                <a:latin typeface="Calibri" panose="020F0502020204030204" pitchFamily="34" charset="0"/>
                <a:ea typeface="Calibri" panose="020F0502020204030204" pitchFamily="34" charset="0"/>
                <a:cs typeface="Times New Roman" panose="02020603050405020304" pitchFamily="18" charset="0"/>
              </a:rPr>
              <a:t>, S., </a:t>
            </a:r>
            <a:r>
              <a:rPr lang="sv-SE" b="1" dirty="0">
                <a:latin typeface="Calibri" panose="020F0502020204030204" pitchFamily="34" charset="0"/>
                <a:ea typeface="Calibri" panose="020F0502020204030204" pitchFamily="34" charset="0"/>
                <a:cs typeface="Times New Roman" panose="02020603050405020304" pitchFamily="18" charset="0"/>
              </a:rPr>
              <a:t>A basal area </a:t>
            </a:r>
            <a:r>
              <a:rPr lang="sv-SE" b="1" dirty="0" err="1">
                <a:latin typeface="Calibri" panose="020F0502020204030204" pitchFamily="34" charset="0"/>
                <a:ea typeface="Calibri" panose="020F0502020204030204" pitchFamily="34" charset="0"/>
                <a:cs typeface="Times New Roman" panose="02020603050405020304" pitchFamily="18" charset="0"/>
              </a:rPr>
              <a:t>increment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model</a:t>
            </a:r>
            <a:r>
              <a:rPr lang="sv-SE" b="1" dirty="0">
                <a:latin typeface="Calibri" panose="020F0502020204030204" pitchFamily="34" charset="0"/>
                <a:ea typeface="Calibri" panose="020F0502020204030204" pitchFamily="34" charset="0"/>
                <a:cs typeface="Times New Roman" panose="02020603050405020304" pitchFamily="18" charset="0"/>
              </a:rPr>
              <a:t> for </a:t>
            </a:r>
            <a:r>
              <a:rPr lang="sv-SE" b="1" dirty="0" err="1">
                <a:latin typeface="Calibri" panose="020F0502020204030204" pitchFamily="34" charset="0"/>
                <a:ea typeface="Calibri" panose="020F0502020204030204" pitchFamily="34" charset="0"/>
                <a:cs typeface="Times New Roman" panose="02020603050405020304" pitchFamily="18" charset="0"/>
              </a:rPr>
              <a:t>individual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trees</a:t>
            </a:r>
            <a:r>
              <a:rPr lang="sv-SE" b="1" dirty="0">
                <a:latin typeface="Calibri" panose="020F0502020204030204" pitchFamily="34" charset="0"/>
                <a:ea typeface="Calibri" panose="020F0502020204030204" pitchFamily="34" charset="0"/>
                <a:cs typeface="Times New Roman" panose="02020603050405020304" pitchFamily="18" charset="0"/>
              </a:rPr>
              <a:t> in mixed species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a:t>
            </a:r>
            <a:r>
              <a:rPr lang="sv-SE" b="1" dirty="0" err="1">
                <a:latin typeface="Calibri" panose="020F0502020204030204" pitchFamily="34" charset="0"/>
                <a:ea typeface="Calibri" panose="020F0502020204030204" pitchFamily="34" charset="0"/>
                <a:cs typeface="Times New Roman" panose="02020603050405020304" pitchFamily="18" charset="0"/>
              </a:rPr>
              <a:t>stands</a:t>
            </a:r>
            <a:r>
              <a:rPr lang="sv-SE" b="1" dirty="0">
                <a:latin typeface="Calibri" panose="020F0502020204030204" pitchFamily="34" charset="0"/>
                <a:ea typeface="Calibri" panose="020F0502020204030204" pitchFamily="34" charset="0"/>
                <a:cs typeface="Times New Roman" panose="02020603050405020304" pitchFamily="18" charset="0"/>
              </a:rPr>
              <a:t> in </a:t>
            </a:r>
            <a:r>
              <a:rPr lang="sv-SE" b="1" dirty="0" err="1">
                <a:latin typeface="Calibri" panose="020F0502020204030204" pitchFamily="34" charset="0"/>
                <a:ea typeface="Calibri" panose="020F0502020204030204" pitchFamily="34" charset="0"/>
                <a:cs typeface="Times New Roman" panose="02020603050405020304" pitchFamily="18" charset="0"/>
              </a:rPr>
              <a:t>Iranian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Caspian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forests</a:t>
            </a:r>
            <a:r>
              <a:rPr lang="sv-SE" dirty="0">
                <a:latin typeface="Calibri" panose="020F0502020204030204" pitchFamily="34" charset="0"/>
                <a:ea typeface="Calibri" panose="020F0502020204030204" pitchFamily="34" charset="0"/>
                <a:cs typeface="Times New Roman" panose="02020603050405020304" pitchFamily="18" charset="0"/>
              </a:rPr>
              <a:t>, National Conference on the </a:t>
            </a:r>
            <a:r>
              <a:rPr lang="sv-SE" dirty="0" err="1">
                <a:latin typeface="Calibri" panose="020F0502020204030204" pitchFamily="34" charset="0"/>
                <a:ea typeface="Calibri" panose="020F0502020204030204" pitchFamily="34" charset="0"/>
                <a:cs typeface="Times New Roman" panose="02020603050405020304" pitchFamily="18" charset="0"/>
              </a:rPr>
              <a:t>Caspian</a:t>
            </a:r>
            <a:r>
              <a:rPr lang="sv-SE" dirty="0">
                <a:latin typeface="Calibri" panose="020F0502020204030204" pitchFamily="34" charset="0"/>
                <a:ea typeface="Calibri" panose="020F0502020204030204" pitchFamily="34" charset="0"/>
                <a:cs typeface="Times New Roman" panose="02020603050405020304" pitchFamily="18" charset="0"/>
              </a:rPr>
              <a:t> Forests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Iran, "</a:t>
            </a:r>
            <a:r>
              <a:rPr lang="sv-SE" dirty="0" err="1">
                <a:latin typeface="Calibri" panose="020F0502020204030204" pitchFamily="34" charset="0"/>
                <a:ea typeface="Calibri" panose="020F0502020204030204" pitchFamily="34" charset="0"/>
                <a:cs typeface="Times New Roman" panose="02020603050405020304" pitchFamily="18" charset="0"/>
              </a:rPr>
              <a:t>Past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Current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Future</a:t>
            </a:r>
            <a:r>
              <a:rPr lang="sv-SE" dirty="0">
                <a:latin typeface="Calibri" panose="020F0502020204030204" pitchFamily="34" charset="0"/>
                <a:ea typeface="Calibri" panose="020F0502020204030204" pitchFamily="34" charset="0"/>
                <a:cs typeface="Times New Roman" panose="02020603050405020304" pitchFamily="18" charset="0"/>
              </a:rPr>
              <a:t>",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Guilan</a:t>
            </a:r>
            <a:r>
              <a:rPr lang="sv-SE" dirty="0">
                <a:latin typeface="Calibri" panose="020F0502020204030204" pitchFamily="34" charset="0"/>
                <a:ea typeface="Calibri" panose="020F0502020204030204" pitchFamily="34" charset="0"/>
                <a:cs typeface="Times New Roman" panose="02020603050405020304" pitchFamily="18" charset="0"/>
              </a:rPr>
              <a:t>, Rasht, Iran, April 26-27,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http://www.Lohmander.com/PPT_GUILAN_JOINT_2017.ppt</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http://www.Lohmander.com/PPT_GUILAN_JOINT_2017.pdf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http://www.Lohmander.com/Paper_Guilan_joint_170321.pdf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http://www.Lohmander.com/Paper_Guilan_joint_170321.docx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http://conf.isc.gov.ir/forestnorth</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[25]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control</a:t>
            </a:r>
            <a:r>
              <a:rPr lang="sv-SE" b="1" dirty="0">
                <a:latin typeface="Calibri" panose="020F0502020204030204" pitchFamily="34" charset="0"/>
                <a:ea typeface="Calibri" panose="020F0502020204030204" pitchFamily="34" charset="0"/>
                <a:cs typeface="Times New Roman" panose="02020603050405020304" pitchFamily="18" charset="0"/>
              </a:rPr>
              <a:t> in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time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Wiener </a:t>
            </a:r>
            <a:r>
              <a:rPr lang="sv-SE" b="1" dirty="0" err="1">
                <a:latin typeface="Calibri" panose="020F0502020204030204" pitchFamily="34" charset="0"/>
                <a:ea typeface="Calibri" panose="020F0502020204030204" pitchFamily="34" charset="0"/>
                <a:cs typeface="Times New Roman" panose="02020603050405020304" pitchFamily="18" charset="0"/>
              </a:rPr>
              <a:t>processes</a:t>
            </a:r>
            <a:r>
              <a:rPr lang="sv-SE" b="1" dirty="0">
                <a:latin typeface="Calibri" panose="020F0502020204030204" pitchFamily="34" charset="0"/>
                <a:ea typeface="Calibri" panose="020F0502020204030204" pitchFamily="34" charset="0"/>
                <a:cs typeface="Times New Roman" panose="02020603050405020304" pitchFamily="18" charset="0"/>
              </a:rPr>
              <a:t>: - General </a:t>
            </a:r>
            <a:r>
              <a:rPr lang="sv-SE" b="1" dirty="0" err="1">
                <a:latin typeface="Calibri" panose="020F0502020204030204" pitchFamily="34" charset="0"/>
                <a:ea typeface="Calibri" panose="020F0502020204030204" pitchFamily="34" charset="0"/>
                <a:cs typeface="Times New Roman" panose="02020603050405020304" pitchFamily="18" charset="0"/>
              </a:rPr>
              <a:t>results</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applications</a:t>
            </a:r>
            <a:r>
              <a:rPr lang="sv-SE" b="1" dirty="0">
                <a:latin typeface="Calibri" panose="020F0502020204030204" pitchFamily="34" charset="0"/>
                <a:ea typeface="Calibri" panose="020F0502020204030204" pitchFamily="34" charset="0"/>
                <a:cs typeface="Times New Roman" panose="02020603050405020304" pitchFamily="18" charset="0"/>
              </a:rPr>
              <a:t> to optimal </a:t>
            </a:r>
            <a:r>
              <a:rPr lang="sv-SE" b="1" dirty="0" err="1">
                <a:latin typeface="Calibri" panose="020F0502020204030204" pitchFamily="34" charset="0"/>
                <a:ea typeface="Calibri" panose="020F0502020204030204" pitchFamily="34" charset="0"/>
                <a:cs typeface="Times New Roman" panose="02020603050405020304" pitchFamily="18" charset="0"/>
              </a:rPr>
              <a:t>wildlife</a:t>
            </a:r>
            <a:r>
              <a:rPr lang="sv-SE" b="1" dirty="0">
                <a:latin typeface="Calibri" panose="020F0502020204030204" pitchFamily="34" charset="0"/>
                <a:ea typeface="Calibri" panose="020F0502020204030204" pitchFamily="34" charset="0"/>
                <a:cs typeface="Times New Roman" panose="02020603050405020304" pitchFamily="18" charset="0"/>
              </a:rPr>
              <a:t> management, KEYNOTE</a:t>
            </a:r>
            <a:r>
              <a:rPr lang="sv-SE" dirty="0">
                <a:latin typeface="Calibri" panose="020F0502020204030204" pitchFamily="34" charset="0"/>
                <a:ea typeface="Calibri" panose="020F0502020204030204" pitchFamily="34" charset="0"/>
                <a:cs typeface="Times New Roman" panose="02020603050405020304" pitchFamily="18" charset="0"/>
              </a:rPr>
              <a:t>, The 10th International Conference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Iranian</a:t>
            </a:r>
            <a:r>
              <a:rPr lang="sv-SE" dirty="0">
                <a:latin typeface="Calibri" panose="020F0502020204030204" pitchFamily="34" charset="0"/>
                <a:ea typeface="Calibri" panose="020F0502020204030204" pitchFamily="34" charset="0"/>
                <a:cs typeface="Times New Roman" panose="02020603050405020304" pitchFamily="18" charset="0"/>
              </a:rPr>
              <a:t> Operations Research </a:t>
            </a:r>
            <a:r>
              <a:rPr lang="sv-SE" dirty="0" err="1">
                <a:latin typeface="Calibri" panose="020F0502020204030204" pitchFamily="34" charset="0"/>
                <a:ea typeface="Calibri" panose="020F0502020204030204" pitchFamily="34" charset="0"/>
                <a:cs typeface="Times New Roman" panose="02020603050405020304" pitchFamily="18" charset="0"/>
              </a:rPr>
              <a:t>Society</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Balbosar</a:t>
            </a:r>
            <a:r>
              <a:rPr lang="sv-SE" dirty="0">
                <a:latin typeface="Calibri" panose="020F0502020204030204" pitchFamily="34" charset="0"/>
                <a:ea typeface="Calibri" panose="020F0502020204030204" pitchFamily="34" charset="0"/>
                <a:cs typeface="Times New Roman" panose="02020603050405020304" pitchFamily="18" charset="0"/>
              </a:rPr>
              <a:t>, Iran, May 3-5,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http://www.Lohmander.com/PPT_OR10_PL_KEYNOTE_2017.pptx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http://www.Lohmander.com/PPT_OR10_PL_KEYNOTE_2017.pdf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http://www.Lohmander.com/Paper_OR10_KEYNOTE_170127.pdf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http://www.Lohmander.com/Paper_OR10_KEYNOTE_170127.docx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http://www.icordm.ir/en/index.php</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59</a:t>
            </a:fld>
            <a:endParaRPr lang="sv-SE"/>
          </a:p>
        </p:txBody>
      </p:sp>
    </p:spTree>
    <p:extLst>
      <p:ext uri="{BB962C8B-B14F-4D97-AF65-F5344CB8AC3E}">
        <p14:creationId xmlns:p14="http://schemas.microsoft.com/office/powerpoint/2010/main" val="3082478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1925229"/>
          </a:xfrm>
        </p:spPr>
        <p:txBody>
          <a:bodyPr>
            <a:normAutofit/>
          </a:bodyPr>
          <a:lstStyle/>
          <a:p>
            <a:r>
              <a:rPr lang="sv-SE" b="1" dirty="0" smtClean="0">
                <a:latin typeface="Arial Black" panose="020B0A04020102020204" pitchFamily="34" charset="0"/>
              </a:rPr>
              <a:t>ON BIODIVERSITY:</a:t>
            </a:r>
            <a:r>
              <a:rPr lang="sv-SE" b="1" i="1" dirty="0" smtClean="0">
                <a:solidFill>
                  <a:srgbClr val="FF0000"/>
                </a:solidFill>
              </a:rPr>
              <a:t/>
            </a:r>
            <a:br>
              <a:rPr lang="sv-SE" b="1" i="1" dirty="0" smtClean="0">
                <a:solidFill>
                  <a:srgbClr val="FF0000"/>
                </a:solidFill>
              </a:rPr>
            </a:br>
            <a:r>
              <a:rPr lang="sv-SE" b="1" i="1" dirty="0" err="1" smtClean="0">
                <a:solidFill>
                  <a:srgbClr val="FF0000"/>
                </a:solidFill>
              </a:rPr>
              <a:t>How</a:t>
            </a:r>
            <a:r>
              <a:rPr lang="sv-SE" b="1" i="1" dirty="0" smtClean="0">
                <a:solidFill>
                  <a:srgbClr val="FF0000"/>
                </a:solidFill>
              </a:rPr>
              <a:t> </a:t>
            </a:r>
            <a:r>
              <a:rPr lang="sv-SE" b="1" i="1" dirty="0" err="1" smtClean="0">
                <a:solidFill>
                  <a:srgbClr val="FF0000"/>
                </a:solidFill>
              </a:rPr>
              <a:t>does</a:t>
            </a:r>
            <a:r>
              <a:rPr lang="sv-SE" b="1" i="1" dirty="0" smtClean="0">
                <a:solidFill>
                  <a:srgbClr val="FF0000"/>
                </a:solidFill>
              </a:rPr>
              <a:t> a </a:t>
            </a:r>
            <a:r>
              <a:rPr lang="sv-SE" b="1" i="1" dirty="0" err="1" smtClean="0">
                <a:solidFill>
                  <a:srgbClr val="FF0000"/>
                </a:solidFill>
              </a:rPr>
              <a:t>forest</a:t>
            </a:r>
            <a:r>
              <a:rPr lang="sv-SE" b="1" i="1" dirty="0" smtClean="0">
                <a:solidFill>
                  <a:srgbClr val="FF0000"/>
                </a:solidFill>
              </a:rPr>
              <a:t> </a:t>
            </a:r>
            <a:r>
              <a:rPr lang="sv-SE" b="1" i="1" dirty="0" err="1" smtClean="0">
                <a:solidFill>
                  <a:srgbClr val="FF0000"/>
                </a:solidFill>
              </a:rPr>
              <a:t>with</a:t>
            </a:r>
            <a:r>
              <a:rPr lang="sv-SE" b="1" i="1" dirty="0" smtClean="0">
                <a:solidFill>
                  <a:srgbClr val="FF0000"/>
                </a:solidFill>
              </a:rPr>
              <a:t> </a:t>
            </a:r>
            <a:r>
              <a:rPr lang="sv-SE" b="1" i="1" dirty="0" err="1" smtClean="0">
                <a:solidFill>
                  <a:srgbClr val="FF0000"/>
                </a:solidFill>
              </a:rPr>
              <a:t>two</a:t>
            </a:r>
            <a:r>
              <a:rPr lang="sv-SE" b="1" i="1" dirty="0" smtClean="0">
                <a:solidFill>
                  <a:srgbClr val="FF0000"/>
                </a:solidFill>
              </a:rPr>
              <a:t> </a:t>
            </a:r>
            <a:r>
              <a:rPr lang="sv-SE" b="1" i="1" dirty="0" err="1" smtClean="0">
                <a:solidFill>
                  <a:srgbClr val="FF0000"/>
                </a:solidFill>
              </a:rPr>
              <a:t>competing</a:t>
            </a:r>
            <a:r>
              <a:rPr lang="sv-SE" b="1" i="1" dirty="0" smtClean="0">
                <a:solidFill>
                  <a:srgbClr val="FF0000"/>
                </a:solidFill>
              </a:rPr>
              <a:t> </a:t>
            </a:r>
            <a:r>
              <a:rPr lang="sv-SE" b="1" i="1" dirty="0" err="1" smtClean="0">
                <a:solidFill>
                  <a:srgbClr val="FF0000"/>
                </a:solidFill>
              </a:rPr>
              <a:t>tree</a:t>
            </a:r>
            <a:r>
              <a:rPr lang="sv-SE" b="1" i="1" dirty="0" smtClean="0">
                <a:solidFill>
                  <a:srgbClr val="FF0000"/>
                </a:solidFill>
              </a:rPr>
              <a:t> species </a:t>
            </a:r>
            <a:r>
              <a:rPr lang="sv-SE" b="1" i="1" dirty="0" err="1" smtClean="0">
                <a:solidFill>
                  <a:srgbClr val="FF0000"/>
                </a:solidFill>
              </a:rPr>
              <a:t>develop</a:t>
            </a:r>
            <a:r>
              <a:rPr lang="sv-SE" b="1" i="1" dirty="0" smtClean="0">
                <a:solidFill>
                  <a:srgbClr val="FF0000"/>
                </a:solidFill>
              </a:rPr>
              <a:t> over </a:t>
            </a:r>
            <a:r>
              <a:rPr lang="sv-SE" b="1" i="1" dirty="0" err="1" smtClean="0">
                <a:solidFill>
                  <a:srgbClr val="FF0000"/>
                </a:solidFill>
              </a:rPr>
              <a:t>time</a:t>
            </a:r>
            <a:r>
              <a:rPr lang="sv-SE" b="1" i="1" dirty="0" smtClean="0">
                <a:solidFill>
                  <a:srgbClr val="FF0000"/>
                </a:solidFill>
              </a:rPr>
              <a:t>, </a:t>
            </a:r>
            <a:r>
              <a:rPr lang="sv-SE" b="1" i="1" dirty="0" err="1" smtClean="0">
                <a:solidFill>
                  <a:srgbClr val="FF0000"/>
                </a:solidFill>
              </a:rPr>
              <a:t>without</a:t>
            </a:r>
            <a:r>
              <a:rPr lang="sv-SE" b="1" i="1" dirty="0" smtClean="0">
                <a:solidFill>
                  <a:srgbClr val="FF0000"/>
                </a:solidFill>
              </a:rPr>
              <a:t> </a:t>
            </a:r>
            <a:r>
              <a:rPr lang="sv-SE" b="1" i="1" dirty="0" err="1" smtClean="0">
                <a:solidFill>
                  <a:srgbClr val="FF0000"/>
                </a:solidFill>
              </a:rPr>
              <a:t>control</a:t>
            </a:r>
            <a:r>
              <a:rPr lang="sv-SE" b="1" i="1" dirty="0" smtClean="0">
                <a:solidFill>
                  <a:srgbClr val="FF0000"/>
                </a:solidFill>
              </a:rPr>
              <a:t>?</a:t>
            </a:r>
            <a:endParaRPr lang="sv-SE" b="1" i="1" dirty="0">
              <a:solidFill>
                <a:srgbClr val="FF0000"/>
              </a:solidFill>
            </a:endParaRPr>
          </a:p>
        </p:txBody>
      </p:sp>
      <p:sp>
        <p:nvSpPr>
          <p:cNvPr id="3" name="Platshållare för innehåll 2"/>
          <p:cNvSpPr>
            <a:spLocks noGrp="1"/>
          </p:cNvSpPr>
          <p:nvPr>
            <p:ph idx="1"/>
          </p:nvPr>
        </p:nvSpPr>
        <p:spPr>
          <a:xfrm>
            <a:off x="838200" y="2769325"/>
            <a:ext cx="10515600" cy="3407637"/>
          </a:xfrm>
        </p:spPr>
        <p:txBody>
          <a:bodyPr/>
          <a:lstStyle/>
          <a:p>
            <a:pPr marL="0" indent="0">
              <a:buNone/>
            </a:pPr>
            <a:r>
              <a:rPr lang="sv-SE" dirty="0" err="1" smtClean="0"/>
              <a:t>This</a:t>
            </a:r>
            <a:r>
              <a:rPr lang="sv-SE" dirty="0" smtClean="0"/>
              <a:t> problem has </a:t>
            </a:r>
            <a:r>
              <a:rPr lang="sv-SE" dirty="0" err="1" smtClean="0"/>
              <a:t>been</a:t>
            </a:r>
            <a:r>
              <a:rPr lang="sv-SE" dirty="0" smtClean="0"/>
              <a:t> </a:t>
            </a:r>
            <a:r>
              <a:rPr lang="sv-SE" dirty="0" err="1" smtClean="0"/>
              <a:t>studied</a:t>
            </a:r>
            <a:r>
              <a:rPr lang="sv-SE" dirty="0" smtClean="0"/>
              <a:t> via systems </a:t>
            </a:r>
            <a:r>
              <a:rPr lang="sv-SE" dirty="0" err="1" smtClean="0"/>
              <a:t>of</a:t>
            </a:r>
            <a:r>
              <a:rPr lang="sv-SE" dirty="0" smtClean="0"/>
              <a:t> differential </a:t>
            </a:r>
            <a:r>
              <a:rPr lang="sv-SE" dirty="0" err="1" smtClean="0"/>
              <a:t>equations</a:t>
            </a:r>
            <a:r>
              <a:rPr lang="sv-SE" dirty="0" smtClean="0"/>
              <a:t>, </a:t>
            </a:r>
            <a:r>
              <a:rPr lang="sv-SE" dirty="0" err="1" smtClean="0"/>
              <a:t>during</a:t>
            </a:r>
            <a:r>
              <a:rPr lang="sv-SE" dirty="0" smtClean="0"/>
              <a:t> </a:t>
            </a:r>
            <a:r>
              <a:rPr lang="sv-SE" dirty="0" err="1" smtClean="0"/>
              <a:t>many</a:t>
            </a:r>
            <a:r>
              <a:rPr lang="sv-SE" dirty="0" smtClean="0"/>
              <a:t> </a:t>
            </a:r>
            <a:r>
              <a:rPr lang="sv-SE" dirty="0" err="1" smtClean="0"/>
              <a:t>years</a:t>
            </a:r>
            <a:r>
              <a:rPr lang="sv-SE" dirty="0" smtClean="0"/>
              <a:t> and by </a:t>
            </a:r>
            <a:r>
              <a:rPr lang="sv-SE" dirty="0" err="1" smtClean="0"/>
              <a:t>many</a:t>
            </a:r>
            <a:r>
              <a:rPr lang="sv-SE" dirty="0" smtClean="0"/>
              <a:t> </a:t>
            </a:r>
            <a:r>
              <a:rPr lang="sv-SE" dirty="0" err="1" smtClean="0"/>
              <a:t>authors</a:t>
            </a:r>
            <a:r>
              <a:rPr lang="sv-SE" dirty="0" smtClean="0"/>
              <a:t>.</a:t>
            </a:r>
          </a:p>
          <a:p>
            <a:pPr marL="0" indent="0">
              <a:buNone/>
            </a:pPr>
            <a:r>
              <a:rPr lang="sv-SE" dirty="0" smtClean="0"/>
              <a:t> </a:t>
            </a:r>
          </a:p>
          <a:p>
            <a:pPr marL="0" indent="0">
              <a:buNone/>
            </a:pPr>
            <a:r>
              <a:rPr lang="sv-SE" dirty="0" smtClean="0"/>
              <a:t>The ”</a:t>
            </a:r>
            <a:r>
              <a:rPr lang="sv-SE" dirty="0" err="1" smtClean="0"/>
              <a:t>principle</a:t>
            </a:r>
            <a:r>
              <a:rPr lang="sv-SE" dirty="0" smtClean="0"/>
              <a:t> </a:t>
            </a:r>
            <a:r>
              <a:rPr lang="sv-SE" dirty="0" err="1" smtClean="0"/>
              <a:t>of</a:t>
            </a:r>
            <a:r>
              <a:rPr lang="sv-SE" dirty="0" smtClean="0"/>
              <a:t> </a:t>
            </a:r>
            <a:r>
              <a:rPr lang="sv-SE" dirty="0" err="1" smtClean="0"/>
              <a:t>competitive</a:t>
            </a:r>
            <a:r>
              <a:rPr lang="sv-SE" dirty="0" smtClean="0"/>
              <a:t> </a:t>
            </a:r>
            <a:r>
              <a:rPr lang="sv-SE" dirty="0" err="1" smtClean="0"/>
              <a:t>exclusion</a:t>
            </a:r>
            <a:r>
              <a:rPr lang="sv-SE" dirty="0" smtClean="0"/>
              <a:t>” is </a:t>
            </a:r>
            <a:r>
              <a:rPr lang="sv-SE" dirty="0" err="1" smtClean="0"/>
              <a:t>often</a:t>
            </a:r>
            <a:r>
              <a:rPr lang="sv-SE" dirty="0" smtClean="0"/>
              <a:t> </a:t>
            </a:r>
            <a:r>
              <a:rPr lang="sv-SE" dirty="0" err="1" smtClean="0"/>
              <a:t>mentioned</a:t>
            </a:r>
            <a:r>
              <a:rPr lang="sv-SE" dirty="0" smtClean="0"/>
              <a:t> in </a:t>
            </a:r>
            <a:r>
              <a:rPr lang="sv-SE" dirty="0" err="1" smtClean="0"/>
              <a:t>this</a:t>
            </a:r>
            <a:r>
              <a:rPr lang="sv-SE" dirty="0" smtClean="0"/>
              <a:t> </a:t>
            </a:r>
            <a:r>
              <a:rPr lang="sv-SE" dirty="0" err="1" smtClean="0"/>
              <a:t>context</a:t>
            </a:r>
            <a:r>
              <a:rPr lang="sv-SE" dirty="0" smtClean="0"/>
              <a:t>.</a:t>
            </a:r>
          </a:p>
          <a:p>
            <a:pPr marL="0" indent="0">
              <a:buNone/>
            </a:pPr>
            <a:endParaRPr lang="sv-SE" dirty="0" smtClean="0"/>
          </a:p>
          <a:p>
            <a:pPr marL="0" indent="0">
              <a:buNone/>
            </a:pPr>
            <a:r>
              <a:rPr lang="sv-SE" dirty="0" err="1" smtClean="0"/>
              <a:t>Here</a:t>
            </a:r>
            <a:r>
              <a:rPr lang="sv-SE" dirty="0" smtClean="0"/>
              <a:t>, the </a:t>
            </a:r>
            <a:r>
              <a:rPr lang="sv-SE" dirty="0" err="1" smtClean="0"/>
              <a:t>main</a:t>
            </a:r>
            <a:r>
              <a:rPr lang="sv-SE" dirty="0" smtClean="0"/>
              <a:t> </a:t>
            </a:r>
            <a:r>
              <a:rPr lang="sv-SE" dirty="0" err="1" smtClean="0"/>
              <a:t>ideas</a:t>
            </a:r>
            <a:r>
              <a:rPr lang="sv-SE" dirty="0" smtClean="0"/>
              <a:t> and </a:t>
            </a:r>
            <a:r>
              <a:rPr lang="sv-SE" dirty="0" err="1" smtClean="0"/>
              <a:t>some</a:t>
            </a:r>
            <a:r>
              <a:rPr lang="sv-SE" dirty="0" smtClean="0"/>
              <a:t> new observations </a:t>
            </a:r>
            <a:r>
              <a:rPr lang="sv-SE" dirty="0" err="1" smtClean="0"/>
              <a:t>will</a:t>
            </a:r>
            <a:r>
              <a:rPr lang="sv-SE" dirty="0" smtClean="0"/>
              <a:t> be </a:t>
            </a:r>
            <a:r>
              <a:rPr lang="sv-SE" dirty="0" err="1" smtClean="0"/>
              <a:t>shown</a:t>
            </a:r>
            <a:r>
              <a:rPr lang="sv-SE" dirty="0"/>
              <a:t>.</a:t>
            </a:r>
            <a:endParaRPr lang="sv-SE" dirty="0" smtClean="0"/>
          </a:p>
          <a:p>
            <a:pPr marL="0" indent="0">
              <a:buNone/>
            </a:pPr>
            <a:endParaRPr lang="sv-SE" dirty="0" smtClean="0"/>
          </a:p>
          <a:p>
            <a:pPr marL="0" indent="0">
              <a:buNone/>
            </a:pPr>
            <a:endParaRPr lang="sv-SE" dirty="0"/>
          </a:p>
        </p:txBody>
      </p:sp>
      <p:sp>
        <p:nvSpPr>
          <p:cNvPr id="4" name="Platshållare för bildnummer 3"/>
          <p:cNvSpPr>
            <a:spLocks noGrp="1"/>
          </p:cNvSpPr>
          <p:nvPr>
            <p:ph type="sldNum" sz="quarter" idx="12"/>
          </p:nvPr>
        </p:nvSpPr>
        <p:spPr/>
        <p:txBody>
          <a:bodyPr/>
          <a:lstStyle/>
          <a:p>
            <a:fld id="{85111A96-47C8-494A-B243-62058D04ED01}" type="slidenum">
              <a:rPr lang="sv-SE" smtClean="0"/>
              <a:t>6</a:t>
            </a:fld>
            <a:endParaRPr lang="sv-SE"/>
          </a:p>
        </p:txBody>
      </p:sp>
    </p:spTree>
    <p:extLst>
      <p:ext uri="{BB962C8B-B14F-4D97-AF65-F5344CB8AC3E}">
        <p14:creationId xmlns:p14="http://schemas.microsoft.com/office/powerpoint/2010/main" val="41372317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245326" y="794214"/>
            <a:ext cx="8595360" cy="3648691"/>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[26]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ICMDS 2016 Conference </a:t>
            </a:r>
            <a:r>
              <a:rPr lang="sv-SE" b="1" dirty="0" err="1">
                <a:latin typeface="Calibri" panose="020F0502020204030204" pitchFamily="34" charset="0"/>
                <a:ea typeface="Calibri" panose="020F0502020204030204" pitchFamily="34" charset="0"/>
                <a:cs typeface="Times New Roman" panose="02020603050405020304" pitchFamily="18" charset="0"/>
              </a:rPr>
              <a:t>report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Fuzzy</a:t>
            </a:r>
            <a:r>
              <a:rPr lang="sv-SE" dirty="0">
                <a:latin typeface="Calibri" panose="020F0502020204030204" pitchFamily="34" charset="0"/>
                <a:ea typeface="Calibri" panose="020F0502020204030204" pitchFamily="34" charset="0"/>
                <a:cs typeface="Times New Roman" panose="02020603050405020304" pitchFamily="18" charset="0"/>
              </a:rPr>
              <a:t> Information and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Elsevier, Vol. 9, </a:t>
            </a:r>
            <a:r>
              <a:rPr lang="sv-SE" dirty="0" err="1">
                <a:latin typeface="Calibri" panose="020F0502020204030204" pitchFamily="34" charset="0"/>
                <a:ea typeface="Calibri" panose="020F0502020204030204" pitchFamily="34" charset="0"/>
                <a:cs typeface="Times New Roman" panose="02020603050405020304" pitchFamily="18" charset="0"/>
              </a:rPr>
              <a:t>Issue</a:t>
            </a:r>
            <a:r>
              <a:rPr lang="sv-SE" dirty="0">
                <a:latin typeface="Calibri" panose="020F0502020204030204" pitchFamily="34" charset="0"/>
                <a:ea typeface="Calibri" panose="020F0502020204030204" pitchFamily="34" charset="0"/>
                <a:cs typeface="Times New Roman" panose="02020603050405020304" pitchFamily="18" charset="0"/>
              </a:rPr>
              <a:t> 2, June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https://authors.elsevier.com/sd/article/S1616865817301486</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[27]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Olsson, J.O., Fagerberg, N., Bergh, J., </a:t>
            </a:r>
            <a:r>
              <a:rPr lang="sv-SE" dirty="0" err="1">
                <a:latin typeface="Calibri" panose="020F0502020204030204" pitchFamily="34" charset="0"/>
                <a:ea typeface="Calibri" panose="020F0502020204030204" pitchFamily="34" charset="0"/>
                <a:cs typeface="Times New Roman" panose="02020603050405020304" pitchFamily="18" charset="0"/>
              </a:rPr>
              <a:t>Adamopoulos</a:t>
            </a:r>
            <a:r>
              <a:rPr lang="sv-SE" dirty="0">
                <a:latin typeface="Calibri" panose="020F0502020204030204" pitchFamily="34" charset="0"/>
                <a:ea typeface="Calibri" panose="020F0502020204030204" pitchFamily="34" charset="0"/>
                <a:cs typeface="Times New Roman" panose="02020603050405020304" pitchFamily="18" charset="0"/>
              </a:rPr>
              <a:t>, S., </a:t>
            </a:r>
            <a:r>
              <a:rPr lang="sv-SE" b="1" dirty="0" err="1">
                <a:latin typeface="Calibri" panose="020F0502020204030204" pitchFamily="34" charset="0"/>
                <a:ea typeface="Calibri" panose="020F0502020204030204" pitchFamily="34" charset="0"/>
                <a:cs typeface="Times New Roman" panose="02020603050405020304" pitchFamily="18" charset="0"/>
              </a:rPr>
              <a:t>High</a:t>
            </a:r>
            <a:r>
              <a:rPr lang="sv-SE" b="1" dirty="0">
                <a:latin typeface="Calibri" panose="020F0502020204030204" pitchFamily="34" charset="0"/>
                <a:ea typeface="Calibri" panose="020F0502020204030204" pitchFamily="34" charset="0"/>
                <a:cs typeface="Times New Roman" panose="02020603050405020304" pitchFamily="18" charset="0"/>
              </a:rPr>
              <a:t> resolution adaptive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a:t>
            </a:r>
            <a:r>
              <a:rPr lang="sv-SE" b="1" dirty="0" err="1">
                <a:latin typeface="Calibri" panose="020F0502020204030204" pitchFamily="34" charset="0"/>
                <a:ea typeface="Calibri" panose="020F0502020204030204" pitchFamily="34" charset="0"/>
                <a:cs typeface="Times New Roman" panose="02020603050405020304" pitchFamily="18" charset="0"/>
              </a:rPr>
              <a:t>spruce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management in </a:t>
            </a:r>
            <a:r>
              <a:rPr lang="sv-SE" b="1" dirty="0" err="1">
                <a:latin typeface="Calibri" panose="020F0502020204030204" pitchFamily="34" charset="0"/>
                <a:ea typeface="Calibri" panose="020F0502020204030204" pitchFamily="34" charset="0"/>
                <a:cs typeface="Times New Roman" panose="02020603050405020304" pitchFamily="18" charset="0"/>
              </a:rPr>
              <a:t>southern</a:t>
            </a:r>
            <a:r>
              <a:rPr lang="sv-SE" b="1" dirty="0">
                <a:latin typeface="Calibri" panose="020F0502020204030204" pitchFamily="34" charset="0"/>
                <a:ea typeface="Calibri" panose="020F0502020204030204" pitchFamily="34" charset="0"/>
                <a:cs typeface="Times New Roman" panose="02020603050405020304" pitchFamily="18" charset="0"/>
              </a:rPr>
              <a:t> Sweden</a:t>
            </a:r>
            <a:r>
              <a:rPr lang="sv-SE" dirty="0">
                <a:latin typeface="Calibri" panose="020F0502020204030204" pitchFamily="34" charset="0"/>
                <a:ea typeface="Calibri" panose="020F0502020204030204" pitchFamily="34" charset="0"/>
                <a:cs typeface="Times New Roman" panose="02020603050405020304" pitchFamily="18" charset="0"/>
              </a:rPr>
              <a:t>, SSAFR 2017, Symposium on Systems </a:t>
            </a:r>
            <a:r>
              <a:rPr lang="sv-SE" dirty="0" err="1">
                <a:latin typeface="Calibri" panose="020F0502020204030204" pitchFamily="34" charset="0"/>
                <a:ea typeface="Calibri" panose="020F0502020204030204" pitchFamily="34" charset="0"/>
                <a:cs typeface="Times New Roman" panose="02020603050405020304" pitchFamily="18" charset="0"/>
              </a:rPr>
              <a:t>Analysis</a:t>
            </a:r>
            <a:r>
              <a:rPr lang="sv-SE" dirty="0">
                <a:latin typeface="Calibri" panose="020F0502020204030204" pitchFamily="34" charset="0"/>
                <a:ea typeface="Calibri" panose="020F0502020204030204" pitchFamily="34" charset="0"/>
                <a:cs typeface="Times New Roman" panose="02020603050405020304" pitchFamily="18" charset="0"/>
              </a:rPr>
              <a:t> in Forest Resources, Clearwater </a:t>
            </a:r>
            <a:r>
              <a:rPr lang="sv-SE" dirty="0" err="1">
                <a:latin typeface="Calibri" panose="020F0502020204030204" pitchFamily="34" charset="0"/>
                <a:ea typeface="Calibri" panose="020F0502020204030204" pitchFamily="34" charset="0"/>
                <a:cs typeface="Times New Roman" panose="02020603050405020304" pitchFamily="18" charset="0"/>
              </a:rPr>
              <a:t>Resort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Suquamish</a:t>
            </a:r>
            <a:r>
              <a:rPr lang="sv-SE" dirty="0">
                <a:latin typeface="Calibri" panose="020F0502020204030204" pitchFamily="34" charset="0"/>
                <a:ea typeface="Calibri" panose="020F0502020204030204" pitchFamily="34" charset="0"/>
                <a:cs typeface="Times New Roman" panose="02020603050405020304" pitchFamily="18" charset="0"/>
              </a:rPr>
              <a:t>, Washington, (</a:t>
            </a:r>
            <a:r>
              <a:rPr lang="sv-SE" dirty="0" err="1">
                <a:latin typeface="Calibri" panose="020F0502020204030204" pitchFamily="34" charset="0"/>
                <a:ea typeface="Calibri" panose="020F0502020204030204" pitchFamily="34" charset="0"/>
                <a:cs typeface="Times New Roman" panose="02020603050405020304" pitchFamily="18" charset="0"/>
              </a:rPr>
              <a:t>near</a:t>
            </a:r>
            <a:r>
              <a:rPr lang="sv-SE" dirty="0">
                <a:latin typeface="Calibri" panose="020F0502020204030204" pitchFamily="34" charset="0"/>
                <a:ea typeface="Calibri" panose="020F0502020204030204" pitchFamily="34" charset="0"/>
                <a:cs typeface="Times New Roman" panose="02020603050405020304" pitchFamily="18" charset="0"/>
              </a:rPr>
              <a:t> Seattle), August 27-30,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http://www.Lohmander.com/SSAFR_2017_Lohmander_et_al.pptx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http://www.Lohmander.com/SSAFR_2017_Lohmander_et_al.pdf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http://www.Lohmander.com/SSAFR_2017_Lohmander_Soft.txt</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SSAFR 2017</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60</a:t>
            </a:fld>
            <a:endParaRPr lang="sv-SE"/>
          </a:p>
        </p:txBody>
      </p:sp>
    </p:spTree>
    <p:extLst>
      <p:ext uri="{BB962C8B-B14F-4D97-AF65-F5344CB8AC3E}">
        <p14:creationId xmlns:p14="http://schemas.microsoft.com/office/powerpoint/2010/main" val="34725513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84663" y="863747"/>
            <a:ext cx="9204960" cy="3738139"/>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[28]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Applications</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Mathematical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Modeling</a:t>
            </a:r>
            <a:r>
              <a:rPr lang="sv-SE" b="1" dirty="0">
                <a:latin typeface="Calibri" panose="020F0502020204030204" pitchFamily="34" charset="0"/>
                <a:ea typeface="Calibri" panose="020F0502020204030204" pitchFamily="34" charset="0"/>
                <a:cs typeface="Times New Roman" panose="02020603050405020304" pitchFamily="18" charset="0"/>
              </a:rPr>
              <a:t> in Operations Research</a:t>
            </a:r>
            <a:r>
              <a:rPr lang="sv-SE" dirty="0">
                <a:latin typeface="Calibri" panose="020F0502020204030204" pitchFamily="34" charset="0"/>
                <a:ea typeface="Calibri" panose="020F0502020204030204" pitchFamily="34" charset="0"/>
                <a:cs typeface="Times New Roman" panose="02020603050405020304" pitchFamily="18" charset="0"/>
              </a:rPr>
              <a:t>, In: Cao BY. (ed) </a:t>
            </a:r>
            <a:r>
              <a:rPr lang="sv-SE" dirty="0" err="1">
                <a:latin typeface="Calibri" panose="020F0502020204030204" pitchFamily="34" charset="0"/>
                <a:ea typeface="Calibri" panose="020F0502020204030204" pitchFamily="34" charset="0"/>
                <a:cs typeface="Times New Roman" panose="02020603050405020304" pitchFamily="18" charset="0"/>
              </a:rPr>
              <a:t>Fuzzy</a:t>
            </a:r>
            <a:r>
              <a:rPr lang="sv-SE" dirty="0">
                <a:latin typeface="Calibri" panose="020F0502020204030204" pitchFamily="34" charset="0"/>
                <a:ea typeface="Calibri" panose="020F0502020204030204" pitchFamily="34" charset="0"/>
                <a:cs typeface="Times New Roman" panose="02020603050405020304" pitchFamily="18" charset="0"/>
              </a:rPr>
              <a:t> Information and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and Decision. IWDS 2016. </a:t>
            </a:r>
            <a:r>
              <a:rPr lang="sv-SE" dirty="0" err="1">
                <a:latin typeface="Calibri" panose="020F0502020204030204" pitchFamily="34" charset="0"/>
                <a:ea typeface="Calibri" panose="020F0502020204030204" pitchFamily="34" charset="0"/>
                <a:cs typeface="Times New Roman" panose="02020603050405020304" pitchFamily="18" charset="0"/>
              </a:rPr>
              <a:t>Advances</a:t>
            </a:r>
            <a:r>
              <a:rPr lang="sv-SE" dirty="0">
                <a:latin typeface="Calibri" panose="020F0502020204030204" pitchFamily="34" charset="0"/>
                <a:ea typeface="Calibri" panose="020F0502020204030204" pitchFamily="34" charset="0"/>
                <a:cs typeface="Times New Roman" panose="02020603050405020304" pitchFamily="18" charset="0"/>
              </a:rPr>
              <a:t> in Intelligent Systems and </a:t>
            </a:r>
            <a:r>
              <a:rPr lang="sv-SE" dirty="0" err="1">
                <a:latin typeface="Calibri" panose="020F0502020204030204" pitchFamily="34" charset="0"/>
                <a:ea typeface="Calibri" panose="020F0502020204030204" pitchFamily="34" charset="0"/>
                <a:cs typeface="Times New Roman" panose="02020603050405020304" pitchFamily="18" charset="0"/>
              </a:rPr>
              <a:t>Computing</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vol</a:t>
            </a:r>
            <a:r>
              <a:rPr lang="sv-SE" dirty="0">
                <a:latin typeface="Calibri" panose="020F0502020204030204" pitchFamily="34" charset="0"/>
                <a:ea typeface="Calibri" panose="020F0502020204030204" pitchFamily="34" charset="0"/>
                <a:cs typeface="Times New Roman" panose="02020603050405020304" pitchFamily="18" charset="0"/>
              </a:rPr>
              <a:t> 646. Springer, Cham, 2018, </a:t>
            </a:r>
            <a:endParaRPr lang="sv-SE"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smtClean="0">
                <a:latin typeface="Calibri" panose="020F0502020204030204" pitchFamily="34" charset="0"/>
                <a:ea typeface="Calibri" panose="020F0502020204030204" pitchFamily="34" charset="0"/>
                <a:cs typeface="Times New Roman" panose="02020603050405020304" pitchFamily="18" charset="0"/>
              </a:rPr>
              <a:t>Print </a:t>
            </a:r>
            <a:r>
              <a:rPr lang="sv-SE" dirty="0">
                <a:latin typeface="Calibri" panose="020F0502020204030204" pitchFamily="34" charset="0"/>
                <a:ea typeface="Calibri" panose="020F0502020204030204" pitchFamily="34" charset="0"/>
                <a:cs typeface="Times New Roman" panose="02020603050405020304" pitchFamily="18" charset="0"/>
              </a:rPr>
              <a:t>ISBN 978-3-319-66513-9, Online ISBN 978-3-319-66514-6, </a:t>
            </a:r>
            <a:r>
              <a:rPr lang="sv-SE" dirty="0" err="1">
                <a:latin typeface="Calibri" panose="020F0502020204030204" pitchFamily="34" charset="0"/>
                <a:ea typeface="Calibri" panose="020F0502020204030204" pitchFamily="34" charset="0"/>
                <a:cs typeface="Times New Roman" panose="02020603050405020304" pitchFamily="18" charset="0"/>
              </a:rPr>
              <a:t>eBook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Package</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LAMMOR,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https://doi.org/10.1007/978-3-319-66514-6_5</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[29]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Dynamic</a:t>
            </a:r>
            <a:r>
              <a:rPr lang="sv-SE" b="1" dirty="0">
                <a:latin typeface="Calibri" panose="020F0502020204030204" pitchFamily="34" charset="0"/>
                <a:ea typeface="Calibri" panose="020F0502020204030204" pitchFamily="34" charset="0"/>
                <a:cs typeface="Times New Roman" panose="02020603050405020304" pitchFamily="18" charset="0"/>
              </a:rPr>
              <a:t> Control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Spatially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Distributed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Interdependent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smtClean="0">
                <a:latin typeface="Calibri" panose="020F0502020204030204" pitchFamily="34" charset="0"/>
                <a:ea typeface="Calibri" panose="020F0502020204030204" pitchFamily="34" charset="0"/>
                <a:cs typeface="Times New Roman" panose="02020603050405020304" pitchFamily="18" charset="0"/>
              </a:rPr>
              <a:t>Production</a:t>
            </a:r>
            <a:r>
              <a:rPr lang="sv-SE" b="1" dirty="0" smtClean="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Units</a:t>
            </a:r>
            <a:r>
              <a:rPr lang="sv-SE" dirty="0">
                <a:latin typeface="Calibri" panose="020F0502020204030204" pitchFamily="34" charset="0"/>
                <a:ea typeface="Calibri" panose="020F0502020204030204" pitchFamily="34" charset="0"/>
                <a:cs typeface="Times New Roman" panose="02020603050405020304" pitchFamily="18" charset="0"/>
              </a:rPr>
              <a:t>. In: Cao BY. (ed) </a:t>
            </a:r>
            <a:r>
              <a:rPr lang="sv-SE" dirty="0" err="1">
                <a:latin typeface="Calibri" panose="020F0502020204030204" pitchFamily="34" charset="0"/>
                <a:ea typeface="Calibri" panose="020F0502020204030204" pitchFamily="34" charset="0"/>
                <a:cs typeface="Times New Roman" panose="02020603050405020304" pitchFamily="18" charset="0"/>
              </a:rPr>
              <a:t>Fuzzy</a:t>
            </a:r>
            <a:r>
              <a:rPr lang="sv-SE" dirty="0">
                <a:latin typeface="Calibri" panose="020F0502020204030204" pitchFamily="34" charset="0"/>
                <a:ea typeface="Calibri" panose="020F0502020204030204" pitchFamily="34" charset="0"/>
                <a:cs typeface="Times New Roman" panose="02020603050405020304" pitchFamily="18" charset="0"/>
              </a:rPr>
              <a:t> Information and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and Decision. IWDS 2016. </a:t>
            </a:r>
            <a:r>
              <a:rPr lang="sv-SE" dirty="0" err="1" smtClean="0">
                <a:latin typeface="Calibri" panose="020F0502020204030204" pitchFamily="34" charset="0"/>
                <a:ea typeface="Calibri" panose="020F0502020204030204" pitchFamily="34" charset="0"/>
                <a:cs typeface="Times New Roman" panose="02020603050405020304" pitchFamily="18" charset="0"/>
              </a:rPr>
              <a:t>Advances</a:t>
            </a:r>
            <a:r>
              <a:rPr lang="sv-SE" dirty="0" smtClean="0">
                <a:latin typeface="Calibri" panose="020F0502020204030204" pitchFamily="34" charset="0"/>
                <a:ea typeface="Calibri" panose="020F0502020204030204" pitchFamily="34" charset="0"/>
                <a:cs typeface="Times New Roman" panose="02020603050405020304" pitchFamily="18" charset="0"/>
              </a:rPr>
              <a:t> </a:t>
            </a:r>
            <a:r>
              <a:rPr lang="sv-SE" dirty="0">
                <a:latin typeface="Calibri" panose="020F0502020204030204" pitchFamily="34" charset="0"/>
                <a:ea typeface="Calibri" panose="020F0502020204030204" pitchFamily="34" charset="0"/>
                <a:cs typeface="Times New Roman" panose="02020603050405020304" pitchFamily="18" charset="0"/>
              </a:rPr>
              <a:t>in Intelligent Systems and </a:t>
            </a:r>
            <a:r>
              <a:rPr lang="sv-SE" dirty="0" err="1">
                <a:latin typeface="Calibri" panose="020F0502020204030204" pitchFamily="34" charset="0"/>
                <a:ea typeface="Calibri" panose="020F0502020204030204" pitchFamily="34" charset="0"/>
                <a:cs typeface="Times New Roman" panose="02020603050405020304" pitchFamily="18" charset="0"/>
              </a:rPr>
              <a:t>Computing</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vol</a:t>
            </a:r>
            <a:r>
              <a:rPr lang="sv-SE" dirty="0">
                <a:latin typeface="Calibri" panose="020F0502020204030204" pitchFamily="34" charset="0"/>
                <a:ea typeface="Calibri" panose="020F0502020204030204" pitchFamily="34" charset="0"/>
                <a:cs typeface="Times New Roman" panose="02020603050405020304" pitchFamily="18" charset="0"/>
              </a:rPr>
              <a:t> 646. Springer, Cham, 2018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Print ISBN 978-3-319-66513-9, Online ISBN 978-3-319-66514-6, </a:t>
            </a:r>
            <a:r>
              <a:rPr lang="sv-SE" dirty="0" err="1">
                <a:latin typeface="Calibri" panose="020F0502020204030204" pitchFamily="34" charset="0"/>
                <a:ea typeface="Calibri" panose="020F0502020204030204" pitchFamily="34" charset="0"/>
                <a:cs typeface="Times New Roman" panose="02020603050405020304" pitchFamily="18" charset="0"/>
              </a:rPr>
              <a:t>eBook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Package</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LOSDCSDI,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https://doi.org/10.1007/978-3-319-66514-6_13</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61</a:t>
            </a:fld>
            <a:endParaRPr lang="sv-SE"/>
          </a:p>
        </p:txBody>
      </p:sp>
    </p:spTree>
    <p:extLst>
      <p:ext uri="{BB962C8B-B14F-4D97-AF65-F5344CB8AC3E}">
        <p14:creationId xmlns:p14="http://schemas.microsoft.com/office/powerpoint/2010/main" val="24524911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63000">
              <a:srgbClr val="FFFF00"/>
            </a:gs>
            <a:gs pos="89000">
              <a:schemeClr val="accent1">
                <a:lumMod val="40000"/>
                <a:lumOff val="60000"/>
              </a:schemeClr>
            </a:gs>
            <a:gs pos="100000">
              <a:srgbClr val="FFFF66">
                <a:gamma/>
                <a:shade val="76078"/>
                <a:invGamma/>
              </a:srgbClr>
            </a:gs>
          </a:gsLst>
          <a:lin ang="2700000" scaled="1"/>
        </a:gra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62</a:t>
            </a:fld>
            <a:endParaRPr lang="sv-SE"/>
          </a:p>
        </p:txBody>
      </p:sp>
      <p:sp>
        <p:nvSpPr>
          <p:cNvPr id="3" name="textruta 2"/>
          <p:cNvSpPr txBox="1"/>
          <p:nvPr/>
        </p:nvSpPr>
        <p:spPr>
          <a:xfrm>
            <a:off x="1405288" y="1886552"/>
            <a:ext cx="9625840" cy="3108543"/>
          </a:xfrm>
          <a:prstGeom prst="rect">
            <a:avLst/>
          </a:prstGeom>
          <a:noFill/>
        </p:spPr>
        <p:txBody>
          <a:bodyPr wrap="none" rtlCol="0">
            <a:spAutoFit/>
          </a:bodyPr>
          <a:lstStyle/>
          <a:p>
            <a:r>
              <a:rPr lang="sv-SE" sz="2800" b="1" i="1" dirty="0" err="1" smtClean="0">
                <a:solidFill>
                  <a:srgbClr val="0070C0"/>
                </a:solidFill>
                <a:latin typeface="Constantia" panose="02030602050306030303" pitchFamily="18" charset="0"/>
              </a:rPr>
              <a:t>Thank</a:t>
            </a:r>
            <a:r>
              <a:rPr lang="sv-SE" sz="2800" b="1" i="1" dirty="0" smtClean="0">
                <a:solidFill>
                  <a:srgbClr val="0070C0"/>
                </a:solidFill>
                <a:latin typeface="Constantia" panose="02030602050306030303" pitchFamily="18" charset="0"/>
              </a:rPr>
              <a:t> </a:t>
            </a:r>
            <a:r>
              <a:rPr lang="sv-SE" sz="2800" b="1" i="1" dirty="0" err="1" smtClean="0">
                <a:solidFill>
                  <a:srgbClr val="0070C0"/>
                </a:solidFill>
                <a:latin typeface="Constantia" panose="02030602050306030303" pitchFamily="18" charset="0"/>
              </a:rPr>
              <a:t>you</a:t>
            </a:r>
            <a:r>
              <a:rPr lang="sv-SE" sz="2800" b="1" i="1" dirty="0" smtClean="0">
                <a:solidFill>
                  <a:srgbClr val="0070C0"/>
                </a:solidFill>
                <a:latin typeface="Constantia" panose="02030602050306030303" pitchFamily="18" charset="0"/>
              </a:rPr>
              <a:t> </a:t>
            </a:r>
            <a:r>
              <a:rPr lang="sv-SE" sz="2800" b="1" i="1" dirty="0" err="1" smtClean="0">
                <a:solidFill>
                  <a:srgbClr val="0070C0"/>
                </a:solidFill>
                <a:latin typeface="Constantia" panose="02030602050306030303" pitchFamily="18" charset="0"/>
              </a:rPr>
              <a:t>very</a:t>
            </a:r>
            <a:r>
              <a:rPr lang="sv-SE" sz="2800" b="1" i="1" dirty="0" smtClean="0">
                <a:solidFill>
                  <a:srgbClr val="0070C0"/>
                </a:solidFill>
                <a:latin typeface="Constantia" panose="02030602050306030303" pitchFamily="18" charset="0"/>
              </a:rPr>
              <a:t> </a:t>
            </a:r>
            <a:r>
              <a:rPr lang="sv-SE" sz="2800" b="1" i="1" dirty="0" err="1" smtClean="0">
                <a:solidFill>
                  <a:srgbClr val="0070C0"/>
                </a:solidFill>
                <a:latin typeface="Constantia" panose="02030602050306030303" pitchFamily="18" charset="0"/>
              </a:rPr>
              <a:t>much</a:t>
            </a:r>
            <a:r>
              <a:rPr lang="sv-SE" sz="2800" b="1" i="1" dirty="0" smtClean="0">
                <a:solidFill>
                  <a:srgbClr val="0070C0"/>
                </a:solidFill>
                <a:latin typeface="Constantia" panose="02030602050306030303" pitchFamily="18" charset="0"/>
              </a:rPr>
              <a:t> for </a:t>
            </a:r>
            <a:r>
              <a:rPr lang="sv-SE" sz="2800" b="1" i="1" dirty="0" err="1" smtClean="0">
                <a:solidFill>
                  <a:srgbClr val="0070C0"/>
                </a:solidFill>
                <a:latin typeface="Constantia" panose="02030602050306030303" pitchFamily="18" charset="0"/>
              </a:rPr>
              <a:t>your</a:t>
            </a:r>
            <a:r>
              <a:rPr lang="sv-SE" sz="2800" b="1" i="1" dirty="0" smtClean="0">
                <a:solidFill>
                  <a:srgbClr val="0070C0"/>
                </a:solidFill>
                <a:latin typeface="Constantia" panose="02030602050306030303" pitchFamily="18" charset="0"/>
              </a:rPr>
              <a:t> </a:t>
            </a:r>
            <a:r>
              <a:rPr lang="sv-SE" sz="2800" b="1" i="1" dirty="0" err="1" smtClean="0">
                <a:solidFill>
                  <a:srgbClr val="0070C0"/>
                </a:solidFill>
                <a:latin typeface="Constantia" panose="02030602050306030303" pitchFamily="18" charset="0"/>
              </a:rPr>
              <a:t>time</a:t>
            </a:r>
            <a:r>
              <a:rPr lang="sv-SE" sz="2800" b="1" i="1" dirty="0" smtClean="0">
                <a:solidFill>
                  <a:srgbClr val="0070C0"/>
                </a:solidFill>
                <a:latin typeface="Constantia" panose="02030602050306030303" pitchFamily="18" charset="0"/>
              </a:rPr>
              <a:t>!</a:t>
            </a:r>
          </a:p>
          <a:p>
            <a:endParaRPr lang="sv-SE" sz="2800" b="1" i="1" dirty="0" smtClean="0">
              <a:solidFill>
                <a:srgbClr val="0070C0"/>
              </a:solidFill>
              <a:latin typeface="Constantia" panose="02030602050306030303" pitchFamily="18" charset="0"/>
            </a:endParaRPr>
          </a:p>
          <a:p>
            <a:r>
              <a:rPr lang="sv-SE" sz="2800" b="1" i="1" dirty="0" smtClean="0">
                <a:solidFill>
                  <a:srgbClr val="0070C0"/>
                </a:solidFill>
                <a:latin typeface="Constantia" panose="02030602050306030303" pitchFamily="18" charset="0"/>
              </a:rPr>
              <a:t>I look forward to </a:t>
            </a:r>
            <a:r>
              <a:rPr lang="sv-SE" sz="2800" b="1" i="1" dirty="0" err="1" smtClean="0">
                <a:solidFill>
                  <a:srgbClr val="0070C0"/>
                </a:solidFill>
                <a:latin typeface="Constantia" panose="02030602050306030303" pitchFamily="18" charset="0"/>
              </a:rPr>
              <a:t>discussion</a:t>
            </a:r>
            <a:r>
              <a:rPr lang="sv-SE" sz="2800" b="1" i="1" dirty="0" smtClean="0">
                <a:solidFill>
                  <a:srgbClr val="0070C0"/>
                </a:solidFill>
                <a:latin typeface="Constantia" panose="02030602050306030303" pitchFamily="18" charset="0"/>
              </a:rPr>
              <a:t>, </a:t>
            </a:r>
            <a:r>
              <a:rPr lang="sv-SE" sz="2800" b="1" i="1" dirty="0" err="1" smtClean="0">
                <a:solidFill>
                  <a:srgbClr val="0070C0"/>
                </a:solidFill>
                <a:latin typeface="Constantia" panose="02030602050306030303" pitchFamily="18" charset="0"/>
              </a:rPr>
              <a:t>questions</a:t>
            </a:r>
            <a:r>
              <a:rPr lang="sv-SE" sz="2800" b="1" i="1" dirty="0" smtClean="0">
                <a:solidFill>
                  <a:srgbClr val="0070C0"/>
                </a:solidFill>
                <a:latin typeface="Constantia" panose="02030602050306030303" pitchFamily="18" charset="0"/>
              </a:rPr>
              <a:t> and </a:t>
            </a:r>
            <a:r>
              <a:rPr lang="sv-SE" sz="2800" b="1" i="1" dirty="0" err="1" smtClean="0">
                <a:solidFill>
                  <a:srgbClr val="0070C0"/>
                </a:solidFill>
                <a:latin typeface="Constantia" panose="02030602050306030303" pitchFamily="18" charset="0"/>
              </a:rPr>
              <a:t>cooperation</a:t>
            </a:r>
            <a:r>
              <a:rPr lang="sv-SE" sz="2800" b="1" i="1" dirty="0" smtClean="0">
                <a:solidFill>
                  <a:srgbClr val="0070C0"/>
                </a:solidFill>
                <a:latin typeface="Constantia" panose="02030602050306030303" pitchFamily="18" charset="0"/>
              </a:rPr>
              <a:t>!</a:t>
            </a:r>
          </a:p>
          <a:p>
            <a:endParaRPr lang="sv-SE" sz="2800" b="1" i="1" dirty="0">
              <a:solidFill>
                <a:srgbClr val="0070C0"/>
              </a:solidFill>
              <a:latin typeface="Constantia" panose="02030602050306030303" pitchFamily="18" charset="0"/>
            </a:endParaRPr>
          </a:p>
          <a:p>
            <a:r>
              <a:rPr lang="sv-SE" sz="2800" b="1" i="1" dirty="0" smtClean="0">
                <a:solidFill>
                  <a:srgbClr val="0070C0"/>
                </a:solidFill>
                <a:latin typeface="Constantia" panose="02030602050306030303" pitchFamily="18" charset="0"/>
              </a:rPr>
              <a:t>On the </a:t>
            </a:r>
            <a:r>
              <a:rPr lang="sv-SE" sz="2800" b="1" i="1" dirty="0" err="1" smtClean="0">
                <a:solidFill>
                  <a:srgbClr val="0070C0"/>
                </a:solidFill>
                <a:latin typeface="Constantia" panose="02030602050306030303" pitchFamily="18" charset="0"/>
              </a:rPr>
              <a:t>following</a:t>
            </a:r>
            <a:r>
              <a:rPr lang="sv-SE" sz="2800" b="1" i="1" dirty="0" smtClean="0">
                <a:solidFill>
                  <a:srgbClr val="0070C0"/>
                </a:solidFill>
                <a:latin typeface="Constantia" panose="02030602050306030303" pitchFamily="18" charset="0"/>
              </a:rPr>
              <a:t> pages, the abstract </a:t>
            </a:r>
            <a:r>
              <a:rPr lang="sv-SE" sz="2800" b="1" i="1" dirty="0" err="1" smtClean="0">
                <a:solidFill>
                  <a:srgbClr val="0070C0"/>
                </a:solidFill>
                <a:latin typeface="Constantia" panose="02030602050306030303" pitchFamily="18" charset="0"/>
              </a:rPr>
              <a:t>follows</a:t>
            </a:r>
            <a:r>
              <a:rPr lang="sv-SE" sz="2800" b="1" i="1" dirty="0" smtClean="0">
                <a:solidFill>
                  <a:srgbClr val="0070C0"/>
                </a:solidFill>
                <a:latin typeface="Constantia" panose="02030602050306030303" pitchFamily="18" charset="0"/>
              </a:rPr>
              <a:t>.</a:t>
            </a:r>
          </a:p>
          <a:p>
            <a:endParaRPr lang="sv-SE" sz="2800" b="1" i="1" dirty="0">
              <a:solidFill>
                <a:srgbClr val="0070C0"/>
              </a:solidFill>
              <a:latin typeface="Constantia" panose="02030602050306030303" pitchFamily="18" charset="0"/>
            </a:endParaRPr>
          </a:p>
          <a:p>
            <a:r>
              <a:rPr lang="sv-SE" sz="2800" b="1" i="1" dirty="0" smtClean="0">
                <a:solidFill>
                  <a:srgbClr val="0070C0"/>
                </a:solidFill>
                <a:latin typeface="Constantia" panose="02030602050306030303" pitchFamily="18" charset="0"/>
              </a:rPr>
              <a:t>Peter </a:t>
            </a:r>
            <a:r>
              <a:rPr lang="sv-SE" sz="2800" b="1" i="1" dirty="0" err="1" smtClean="0">
                <a:solidFill>
                  <a:srgbClr val="0070C0"/>
                </a:solidFill>
                <a:latin typeface="Constantia" panose="02030602050306030303" pitchFamily="18" charset="0"/>
              </a:rPr>
              <a:t>Lohmander</a:t>
            </a:r>
            <a:endParaRPr lang="sv-SE" sz="2800" b="1" i="1" dirty="0">
              <a:solidFill>
                <a:srgbClr val="0070C0"/>
              </a:solidFill>
              <a:latin typeface="Constantia" panose="02030602050306030303" pitchFamily="18" charset="0"/>
            </a:endParaRPr>
          </a:p>
        </p:txBody>
      </p:sp>
    </p:spTree>
    <p:extLst>
      <p:ext uri="{BB962C8B-B14F-4D97-AF65-F5344CB8AC3E}">
        <p14:creationId xmlns:p14="http://schemas.microsoft.com/office/powerpoint/2010/main" val="17536846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0" y="344774"/>
            <a:ext cx="11528431" cy="2219133"/>
          </a:xfrm>
        </p:spPr>
        <p:txBody>
          <a:bodyPr>
            <a:normAutofit/>
          </a:bodyPr>
          <a:lstStyle/>
          <a:p>
            <a:pPr algn="l">
              <a:lnSpc>
                <a:spcPct val="100000"/>
              </a:lnSpc>
              <a:spcBef>
                <a:spcPts val="0"/>
              </a:spcBef>
            </a:pPr>
            <a:r>
              <a:rPr lang="sv-SE" sz="2400" b="1" dirty="0" err="1" smtClean="0">
                <a:solidFill>
                  <a:srgbClr val="00B050"/>
                </a:solidFill>
                <a:latin typeface="Arial Black" panose="020B0A04020102020204" pitchFamily="34" charset="0"/>
              </a:rPr>
              <a:t>Should</a:t>
            </a:r>
            <a:r>
              <a:rPr lang="sv-SE" sz="2400" b="1" dirty="0" smtClean="0">
                <a:solidFill>
                  <a:srgbClr val="00B050"/>
                </a:solidFill>
                <a:latin typeface="Arial Black" panose="020B0A04020102020204" pitchFamily="34" charset="0"/>
              </a:rPr>
              <a:t> </a:t>
            </a:r>
            <a:r>
              <a:rPr lang="sv-SE" sz="2400" b="1" dirty="0">
                <a:solidFill>
                  <a:srgbClr val="00B050"/>
                </a:solidFill>
                <a:latin typeface="Arial Black" panose="020B0A04020102020204" pitchFamily="34" charset="0"/>
              </a:rPr>
              <a:t>a </a:t>
            </a:r>
            <a:r>
              <a:rPr lang="sv-SE" sz="2400" b="1" dirty="0" err="1">
                <a:solidFill>
                  <a:srgbClr val="00B050"/>
                </a:solidFill>
                <a:latin typeface="Arial Black" panose="020B0A04020102020204" pitchFamily="34" charset="0"/>
              </a:rPr>
              <a:t>forest</a:t>
            </a:r>
            <a:r>
              <a:rPr lang="sv-SE" sz="2400" b="1" dirty="0">
                <a:solidFill>
                  <a:srgbClr val="00B050"/>
                </a:solidFill>
                <a:latin typeface="Arial Black" panose="020B0A04020102020204" pitchFamily="34" charset="0"/>
              </a:rPr>
              <a:t> be </a:t>
            </a:r>
            <a:r>
              <a:rPr lang="sv-SE" sz="2400" b="1" dirty="0" err="1">
                <a:solidFill>
                  <a:srgbClr val="00B050"/>
                </a:solidFill>
                <a:latin typeface="Arial Black" panose="020B0A04020102020204" pitchFamily="34" charset="0"/>
              </a:rPr>
              <a:t>optimally</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managed</a:t>
            </a:r>
            <a:r>
              <a:rPr lang="sv-SE" sz="2400" b="1" dirty="0">
                <a:solidFill>
                  <a:srgbClr val="00B050"/>
                </a:solidFill>
                <a:latin typeface="Arial Black" panose="020B0A04020102020204" pitchFamily="34" charset="0"/>
              </a:rPr>
              <a:t> or </a:t>
            </a:r>
            <a:r>
              <a:rPr lang="sv-SE" sz="2400" b="1" dirty="0" err="1">
                <a:solidFill>
                  <a:srgbClr val="00B050"/>
                </a:solidFill>
                <a:latin typeface="Arial Black" panose="020B0A04020102020204" pitchFamily="34" charset="0"/>
              </a:rPr>
              <a:t>develop</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without</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control</a:t>
            </a:r>
            <a:r>
              <a:rPr lang="sv-SE" sz="2400" b="1" dirty="0">
                <a:solidFill>
                  <a:srgbClr val="00B050"/>
                </a:solidFill>
                <a:latin typeface="Arial Black" panose="020B0A04020102020204" pitchFamily="34" charset="0"/>
              </a:rPr>
              <a:t>? </a:t>
            </a:r>
            <a:r>
              <a:rPr lang="sv-SE" sz="2400" b="1" dirty="0" smtClean="0">
                <a:solidFill>
                  <a:srgbClr val="00B050"/>
                </a:solidFill>
                <a:latin typeface="Arial Black" panose="020B0A04020102020204" pitchFamily="34" charset="0"/>
              </a:rPr>
              <a:t/>
            </a:r>
            <a:br>
              <a:rPr lang="sv-SE" sz="2400" b="1" dirty="0" smtClean="0">
                <a:solidFill>
                  <a:srgbClr val="00B050"/>
                </a:solidFill>
                <a:latin typeface="Arial Black" panose="020B0A04020102020204" pitchFamily="34" charset="0"/>
              </a:rPr>
            </a:br>
            <a:r>
              <a:rPr lang="sv-SE" sz="1800" b="1" i="1" dirty="0" smtClean="0">
                <a:solidFill>
                  <a:srgbClr val="00B050"/>
                </a:solidFill>
                <a:latin typeface="Arial Black" panose="020B0A04020102020204" pitchFamily="34" charset="0"/>
              </a:rPr>
              <a:t>- </a:t>
            </a:r>
            <a:r>
              <a:rPr lang="sv-SE" sz="1800" b="1" i="1" dirty="0" err="1" smtClean="0">
                <a:solidFill>
                  <a:srgbClr val="00B050"/>
                </a:solidFill>
                <a:latin typeface="Arial Black" panose="020B0A04020102020204" pitchFamily="34" charset="0"/>
              </a:rPr>
              <a:t>Dynamic</a:t>
            </a:r>
            <a:r>
              <a:rPr lang="sv-SE" sz="1800" b="1" i="1" dirty="0" smtClean="0">
                <a:solidFill>
                  <a:srgbClr val="00B050"/>
                </a:solidFill>
                <a:latin typeface="Arial Black" panose="020B0A04020102020204" pitchFamily="34" charset="0"/>
              </a:rPr>
              <a:t> </a:t>
            </a:r>
            <a:r>
              <a:rPr lang="sv-SE" sz="1800" b="1" i="1" dirty="0" err="1">
                <a:solidFill>
                  <a:srgbClr val="00B050"/>
                </a:solidFill>
                <a:latin typeface="Arial Black" panose="020B0A04020102020204" pitchFamily="34" charset="0"/>
              </a:rPr>
              <a:t>consequences</a:t>
            </a:r>
            <a:r>
              <a:rPr lang="sv-SE" sz="1800" b="1" i="1" dirty="0">
                <a:solidFill>
                  <a:srgbClr val="00B050"/>
                </a:solidFill>
                <a:latin typeface="Arial Black" panose="020B0A04020102020204" pitchFamily="34" charset="0"/>
              </a:rPr>
              <a:t> for </a:t>
            </a:r>
            <a:r>
              <a:rPr lang="sv-SE" sz="1800" b="1" i="1" dirty="0" err="1">
                <a:solidFill>
                  <a:srgbClr val="00B050"/>
                </a:solidFill>
                <a:latin typeface="Arial Black" panose="020B0A04020102020204" pitchFamily="34" charset="0"/>
              </a:rPr>
              <a:t>biodiversity</a:t>
            </a:r>
            <a:r>
              <a:rPr lang="sv-SE" sz="1800" b="1" i="1" dirty="0">
                <a:solidFill>
                  <a:srgbClr val="00B050"/>
                </a:solidFill>
                <a:latin typeface="Arial Black" panose="020B0A04020102020204" pitchFamily="34" charset="0"/>
              </a:rPr>
              <a:t>, global </a:t>
            </a:r>
            <a:r>
              <a:rPr lang="sv-SE" sz="1800" b="1" i="1" dirty="0" err="1">
                <a:solidFill>
                  <a:srgbClr val="00B050"/>
                </a:solidFill>
                <a:latin typeface="Arial Black" panose="020B0A04020102020204" pitchFamily="34" charset="0"/>
              </a:rPr>
              <a:t>warming</a:t>
            </a:r>
            <a:r>
              <a:rPr lang="sv-SE" sz="1800" b="1" i="1" dirty="0">
                <a:solidFill>
                  <a:srgbClr val="00B050"/>
                </a:solidFill>
                <a:latin typeface="Arial Black" panose="020B0A04020102020204" pitchFamily="34" charset="0"/>
              </a:rPr>
              <a:t> and </a:t>
            </a:r>
            <a:r>
              <a:rPr lang="sv-SE" sz="1800" b="1" i="1" dirty="0" err="1">
                <a:solidFill>
                  <a:srgbClr val="00B050"/>
                </a:solidFill>
                <a:latin typeface="Arial Black" panose="020B0A04020102020204" pitchFamily="34" charset="0"/>
              </a:rPr>
              <a:t>economics</a:t>
            </a:r>
            <a:r>
              <a:rPr lang="sv-SE" sz="1800" b="1" i="1" dirty="0">
                <a:solidFill>
                  <a:srgbClr val="00B050"/>
                </a:solidFill>
                <a:latin typeface="Arial Black" panose="020B0A04020102020204" pitchFamily="34" charset="0"/>
              </a:rPr>
              <a:t>.</a:t>
            </a:r>
            <a:br>
              <a:rPr lang="sv-SE" sz="1800" b="1" i="1" dirty="0">
                <a:solidFill>
                  <a:srgbClr val="00B050"/>
                </a:solidFill>
                <a:latin typeface="Arial Black" panose="020B0A04020102020204" pitchFamily="34" charset="0"/>
              </a:rPr>
            </a:br>
            <a:r>
              <a:rPr lang="sv-SE" sz="1800" b="1" dirty="0" err="1" smtClean="0">
                <a:effectLst/>
                <a:latin typeface="Calibri" panose="020F0502020204030204" pitchFamily="34" charset="0"/>
                <a:ea typeface="Calibri" panose="020F0502020204030204" pitchFamily="34" charset="0"/>
                <a:cs typeface="Times New Roman" panose="02020603050405020304" pitchFamily="18" charset="0"/>
              </a:rPr>
              <a:t>Gorgan</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 University </a:t>
            </a:r>
            <a:r>
              <a:rPr lang="sv-SE" sz="1800" b="1"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 Agricultural Sciences and </a:t>
            </a:r>
            <a:r>
              <a:rPr lang="sv-SE" sz="1800" b="1" dirty="0" err="1" smtClean="0">
                <a:effectLst/>
                <a:latin typeface="Calibri" panose="020F0502020204030204" pitchFamily="34" charset="0"/>
                <a:ea typeface="Calibri" panose="020F0502020204030204" pitchFamily="34" charset="0"/>
                <a:cs typeface="Times New Roman" panose="02020603050405020304" pitchFamily="18" charset="0"/>
              </a:rPr>
              <a:t>Natural</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 Resources (GUASNR), November 2017 </a:t>
            </a:r>
            <a:b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br>
            <a:r>
              <a:rPr lang="en-US" sz="1800" b="1" dirty="0" smtClean="0">
                <a:latin typeface="Calibri" panose="020F0502020204030204" pitchFamily="34" charset="0"/>
                <a:ea typeface="Calibri" panose="020F0502020204030204" pitchFamily="34" charset="0"/>
                <a:cs typeface="Times New Roman" panose="02020603050405020304" pitchFamily="18" charset="0"/>
              </a:rPr>
              <a:t>Panel presentation </a:t>
            </a:r>
            <a:r>
              <a:rPr lang="en-US" sz="1100" b="1" i="1" dirty="0" smtClean="0">
                <a:latin typeface="Times New Roman" panose="02020603050405020304" pitchFamily="18" charset="0"/>
                <a:ea typeface="+mn-ea"/>
                <a:cs typeface="Times New Roman" panose="02020603050405020304" pitchFamily="18" charset="0"/>
              </a:rPr>
              <a:t>Version 17-11-06</a:t>
            </a:r>
            <a:br>
              <a:rPr lang="en-US" sz="1100" b="1" i="1" dirty="0" smtClean="0">
                <a:latin typeface="Times New Roman" panose="02020603050405020304" pitchFamily="18" charset="0"/>
                <a:ea typeface="+mn-ea"/>
                <a:cs typeface="Times New Roman" panose="02020603050405020304" pitchFamily="18" charset="0"/>
              </a:rPr>
            </a:br>
            <a:r>
              <a:rPr lang="en-US" sz="1100" b="1" i="1" dirty="0" smtClean="0">
                <a:latin typeface="Times New Roman" panose="02020603050405020304" pitchFamily="18" charset="0"/>
                <a:ea typeface="+mn-ea"/>
                <a:cs typeface="Times New Roman" panose="02020603050405020304" pitchFamily="18" charset="0"/>
              </a:rPr>
              <a:t/>
            </a:r>
            <a:br>
              <a:rPr lang="en-US" sz="1100" b="1" i="1" dirty="0" smtClean="0">
                <a:latin typeface="Times New Roman" panose="02020603050405020304" pitchFamily="18" charset="0"/>
                <a:ea typeface="+mn-ea"/>
                <a:cs typeface="Times New Roman" panose="02020603050405020304" pitchFamily="18" charset="0"/>
              </a:rPr>
            </a:br>
            <a:r>
              <a:rPr lang="en-US" sz="2200" b="1" dirty="0" smtClean="0">
                <a:latin typeface="Times New Roman" panose="02020603050405020304" pitchFamily="18" charset="0"/>
                <a:ea typeface="+mn-ea"/>
                <a:cs typeface="Times New Roman" panose="02020603050405020304" pitchFamily="18" charset="0"/>
              </a:rPr>
              <a:t>Peter </a:t>
            </a:r>
            <a:r>
              <a:rPr lang="en-US" sz="2200" b="1" dirty="0" err="1" smtClean="0">
                <a:latin typeface="Times New Roman" panose="02020603050405020304" pitchFamily="18" charset="0"/>
                <a:ea typeface="+mn-ea"/>
                <a:cs typeface="Times New Roman" panose="02020603050405020304" pitchFamily="18" charset="0"/>
              </a:rPr>
              <a:t>Lohmander</a:t>
            </a:r>
            <a:r>
              <a:rPr lang="en-US" sz="2000" b="1" dirty="0" smtClean="0">
                <a:latin typeface="Times New Roman" panose="02020603050405020304" pitchFamily="18" charset="0"/>
                <a:ea typeface="+mn-ea"/>
                <a:cs typeface="Times New Roman" panose="02020603050405020304" pitchFamily="18" charset="0"/>
              </a:rPr>
              <a:t/>
            </a:r>
            <a:br>
              <a:rPr lang="en-US" sz="2000" b="1" dirty="0" smtClean="0">
                <a:latin typeface="Times New Roman" panose="02020603050405020304" pitchFamily="18" charset="0"/>
                <a:ea typeface="+mn-ea"/>
                <a:cs typeface="Times New Roman" panose="02020603050405020304" pitchFamily="18" charset="0"/>
              </a:rPr>
            </a:br>
            <a:r>
              <a:rPr lang="en-US" sz="2000" dirty="0" smtClean="0">
                <a:latin typeface="Times New Roman" panose="02020603050405020304" pitchFamily="18" charset="0"/>
                <a:ea typeface="+mn-ea"/>
                <a:cs typeface="Times New Roman" panose="02020603050405020304" pitchFamily="18" charset="0"/>
              </a:rPr>
              <a:t>Professor Dr., Optimal Solutions, </a:t>
            </a:r>
            <a:r>
              <a:rPr lang="en-US" sz="2000" dirty="0" smtClean="0">
                <a:latin typeface="Times New Roman" panose="02020603050405020304" pitchFamily="18" charset="0"/>
                <a:ea typeface="+mn-ea"/>
                <a:cs typeface="Times New Roman" panose="02020603050405020304" pitchFamily="18" charset="0"/>
                <a:hlinkClick r:id="rId3"/>
              </a:rPr>
              <a:t>www.Lohmander.com</a:t>
            </a:r>
            <a:r>
              <a:rPr lang="en-US" sz="2000" dirty="0" smtClean="0">
                <a:latin typeface="Times New Roman" panose="02020603050405020304" pitchFamily="18" charset="0"/>
                <a:ea typeface="+mn-ea"/>
                <a:cs typeface="Times New Roman" panose="02020603050405020304" pitchFamily="18" charset="0"/>
              </a:rPr>
              <a:t>  &amp; </a:t>
            </a:r>
            <a:r>
              <a:rPr lang="en-US" sz="2000" dirty="0" smtClean="0">
                <a:latin typeface="Times New Roman" panose="02020603050405020304" pitchFamily="18" charset="0"/>
                <a:ea typeface="+mn-ea"/>
                <a:cs typeface="Times New Roman" panose="02020603050405020304" pitchFamily="18" charset="0"/>
                <a:hlinkClick r:id="rId4"/>
              </a:rPr>
              <a:t>Peter@Lohmander.com</a:t>
            </a:r>
            <a:r>
              <a:rPr lang="en-US" sz="2000" dirty="0" smtClean="0">
                <a:latin typeface="Times New Roman" panose="02020603050405020304" pitchFamily="18" charset="0"/>
                <a:ea typeface="+mn-ea"/>
                <a:cs typeface="Times New Roman" panose="02020603050405020304" pitchFamily="18" charset="0"/>
              </a:rPr>
              <a:t>  </a:t>
            </a:r>
            <a:endParaRPr lang="sv-SE" sz="2200" dirty="0">
              <a:latin typeface="Times New Roman" panose="02020603050405020304" pitchFamily="18" charset="0"/>
              <a:cs typeface="Times New Roman" panose="02020603050405020304" pitchFamily="18" charset="0"/>
            </a:endParaRPr>
          </a:p>
        </p:txBody>
      </p:sp>
      <p:pic>
        <p:nvPicPr>
          <p:cNvPr id="6" name="Bildobjekt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5437" y="2550077"/>
            <a:ext cx="3926564" cy="4307923"/>
          </a:xfrm>
          <a:prstGeom prst="rect">
            <a:avLst/>
          </a:prstGeom>
        </p:spPr>
      </p:pic>
      <p:pic>
        <p:nvPicPr>
          <p:cNvPr id="3" name="Bildobjekt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564" y="2577737"/>
            <a:ext cx="8412000" cy="4280263"/>
          </a:xfrm>
          <a:prstGeom prst="rect">
            <a:avLst/>
          </a:prstGeom>
        </p:spPr>
      </p:pic>
    </p:spTree>
    <p:extLst>
      <p:ext uri="{BB962C8B-B14F-4D97-AF65-F5344CB8AC3E}">
        <p14:creationId xmlns:p14="http://schemas.microsoft.com/office/powerpoint/2010/main" val="8006339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87679" y="365125"/>
            <a:ext cx="11077303" cy="1325563"/>
          </a:xfrm>
        </p:spPr>
        <p:txBody>
          <a:bodyPr>
            <a:normAutofit fontScale="90000"/>
          </a:bodyPr>
          <a:lstStyle/>
          <a:p>
            <a:r>
              <a:rPr lang="sv-SE" sz="2400" b="1" dirty="0" err="1">
                <a:solidFill>
                  <a:srgbClr val="00B050"/>
                </a:solidFill>
                <a:latin typeface="Arial Black" panose="020B0A04020102020204" pitchFamily="34" charset="0"/>
              </a:rPr>
              <a:t>Should</a:t>
            </a:r>
            <a:r>
              <a:rPr lang="sv-SE" sz="2400" b="1" dirty="0">
                <a:solidFill>
                  <a:srgbClr val="00B050"/>
                </a:solidFill>
                <a:latin typeface="Arial Black" panose="020B0A04020102020204" pitchFamily="34" charset="0"/>
              </a:rPr>
              <a:t> a </a:t>
            </a:r>
            <a:r>
              <a:rPr lang="sv-SE" sz="2400" b="1" dirty="0" err="1">
                <a:solidFill>
                  <a:srgbClr val="00B050"/>
                </a:solidFill>
                <a:latin typeface="Arial Black" panose="020B0A04020102020204" pitchFamily="34" charset="0"/>
              </a:rPr>
              <a:t>forest</a:t>
            </a:r>
            <a:r>
              <a:rPr lang="sv-SE" sz="2400" b="1" dirty="0">
                <a:solidFill>
                  <a:srgbClr val="00B050"/>
                </a:solidFill>
                <a:latin typeface="Arial Black" panose="020B0A04020102020204" pitchFamily="34" charset="0"/>
              </a:rPr>
              <a:t> be </a:t>
            </a:r>
            <a:r>
              <a:rPr lang="sv-SE" sz="2400" b="1" dirty="0" err="1">
                <a:solidFill>
                  <a:srgbClr val="00B050"/>
                </a:solidFill>
                <a:latin typeface="Arial Black" panose="020B0A04020102020204" pitchFamily="34" charset="0"/>
              </a:rPr>
              <a:t>optimally</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managed</a:t>
            </a:r>
            <a:r>
              <a:rPr lang="sv-SE" sz="2400" b="1" dirty="0">
                <a:solidFill>
                  <a:srgbClr val="00B050"/>
                </a:solidFill>
                <a:latin typeface="Arial Black" panose="020B0A04020102020204" pitchFamily="34" charset="0"/>
              </a:rPr>
              <a:t> or </a:t>
            </a:r>
            <a:r>
              <a:rPr lang="sv-SE" sz="2400" b="1" dirty="0" err="1">
                <a:solidFill>
                  <a:srgbClr val="00B050"/>
                </a:solidFill>
                <a:latin typeface="Arial Black" panose="020B0A04020102020204" pitchFamily="34" charset="0"/>
              </a:rPr>
              <a:t>develop</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without</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control</a:t>
            </a:r>
            <a:r>
              <a:rPr lang="sv-SE" sz="2400" b="1" dirty="0">
                <a:solidFill>
                  <a:srgbClr val="00B050"/>
                </a:solidFill>
                <a:latin typeface="Arial Black" panose="020B0A04020102020204" pitchFamily="34" charset="0"/>
              </a:rPr>
              <a:t>? </a:t>
            </a:r>
            <a:br>
              <a:rPr lang="sv-SE" sz="2400" b="1" dirty="0">
                <a:solidFill>
                  <a:srgbClr val="00B050"/>
                </a:solidFill>
                <a:latin typeface="Arial Black" panose="020B0A04020102020204" pitchFamily="34" charset="0"/>
              </a:rPr>
            </a:br>
            <a:r>
              <a:rPr lang="sv-SE" sz="1800" b="1" i="1" dirty="0">
                <a:solidFill>
                  <a:srgbClr val="00B050"/>
                </a:solidFill>
                <a:latin typeface="Arial Black" panose="020B0A04020102020204" pitchFamily="34" charset="0"/>
              </a:rPr>
              <a:t>- </a:t>
            </a:r>
            <a:r>
              <a:rPr lang="sv-SE" sz="1800" b="1" i="1" dirty="0" err="1">
                <a:solidFill>
                  <a:srgbClr val="00B050"/>
                </a:solidFill>
                <a:latin typeface="Arial Black" panose="020B0A04020102020204" pitchFamily="34" charset="0"/>
              </a:rPr>
              <a:t>Dynamic</a:t>
            </a:r>
            <a:r>
              <a:rPr lang="sv-SE" sz="1800" b="1" i="1" dirty="0">
                <a:solidFill>
                  <a:srgbClr val="00B050"/>
                </a:solidFill>
                <a:latin typeface="Arial Black" panose="020B0A04020102020204" pitchFamily="34" charset="0"/>
              </a:rPr>
              <a:t> </a:t>
            </a:r>
            <a:r>
              <a:rPr lang="sv-SE" sz="1800" b="1" i="1" dirty="0" err="1">
                <a:solidFill>
                  <a:srgbClr val="00B050"/>
                </a:solidFill>
                <a:latin typeface="Arial Black" panose="020B0A04020102020204" pitchFamily="34" charset="0"/>
              </a:rPr>
              <a:t>consequences</a:t>
            </a:r>
            <a:r>
              <a:rPr lang="sv-SE" sz="1800" b="1" i="1" dirty="0">
                <a:solidFill>
                  <a:srgbClr val="00B050"/>
                </a:solidFill>
                <a:latin typeface="Arial Black" panose="020B0A04020102020204" pitchFamily="34" charset="0"/>
              </a:rPr>
              <a:t> for </a:t>
            </a:r>
            <a:r>
              <a:rPr lang="sv-SE" sz="1800" b="1" i="1" dirty="0" err="1">
                <a:solidFill>
                  <a:srgbClr val="00B050"/>
                </a:solidFill>
                <a:latin typeface="Arial Black" panose="020B0A04020102020204" pitchFamily="34" charset="0"/>
              </a:rPr>
              <a:t>biodiversity</a:t>
            </a:r>
            <a:r>
              <a:rPr lang="sv-SE" sz="1800" b="1" i="1" dirty="0">
                <a:solidFill>
                  <a:srgbClr val="00B050"/>
                </a:solidFill>
                <a:latin typeface="Arial Black" panose="020B0A04020102020204" pitchFamily="34" charset="0"/>
              </a:rPr>
              <a:t>, global </a:t>
            </a:r>
            <a:r>
              <a:rPr lang="sv-SE" sz="1800" b="1" i="1" dirty="0" err="1">
                <a:solidFill>
                  <a:srgbClr val="00B050"/>
                </a:solidFill>
                <a:latin typeface="Arial Black" panose="020B0A04020102020204" pitchFamily="34" charset="0"/>
              </a:rPr>
              <a:t>warming</a:t>
            </a:r>
            <a:r>
              <a:rPr lang="sv-SE" sz="1800" b="1" i="1" dirty="0">
                <a:solidFill>
                  <a:srgbClr val="00B050"/>
                </a:solidFill>
                <a:latin typeface="Arial Black" panose="020B0A04020102020204" pitchFamily="34" charset="0"/>
              </a:rPr>
              <a:t> and </a:t>
            </a:r>
            <a:r>
              <a:rPr lang="sv-SE" sz="1800" b="1" i="1" dirty="0" err="1">
                <a:solidFill>
                  <a:srgbClr val="00B050"/>
                </a:solidFill>
                <a:latin typeface="Arial Black" panose="020B0A04020102020204" pitchFamily="34" charset="0"/>
              </a:rPr>
              <a:t>economics</a:t>
            </a:r>
            <a:r>
              <a:rPr lang="sv-SE" sz="1800" b="1" i="1" dirty="0">
                <a:solidFill>
                  <a:srgbClr val="00B050"/>
                </a:solidFill>
                <a:latin typeface="Arial Black" panose="020B0A04020102020204" pitchFamily="34" charset="0"/>
              </a:rPr>
              <a:t>.</a:t>
            </a:r>
            <a:br>
              <a:rPr lang="sv-SE" sz="1800" b="1" i="1" dirty="0">
                <a:solidFill>
                  <a:srgbClr val="00B050"/>
                </a:solidFill>
                <a:latin typeface="Arial Black" panose="020B0A04020102020204" pitchFamily="34" charset="0"/>
              </a:rPr>
            </a:br>
            <a:r>
              <a:rPr lang="en-US" sz="1800" b="1" dirty="0" smtClean="0"/>
              <a:t>Workshop </a:t>
            </a:r>
            <a:r>
              <a:rPr lang="en-US" sz="1800" b="1" dirty="0"/>
              <a:t>at: </a:t>
            </a:r>
            <a:r>
              <a:rPr lang="en-US" sz="1800" b="1" dirty="0" err="1"/>
              <a:t>Gorgan</a:t>
            </a:r>
            <a:r>
              <a:rPr lang="en-US" sz="1800" b="1" dirty="0"/>
              <a:t> University of Agricultural Sciences and Natural Resources (GUASNR), November 2017 </a:t>
            </a:r>
            <a:br>
              <a:rPr lang="en-US" sz="1800" b="1" dirty="0"/>
            </a:br>
            <a:r>
              <a:rPr lang="en-US" sz="1800" b="1" dirty="0" smtClean="0"/>
              <a:t>Panel </a:t>
            </a:r>
            <a:r>
              <a:rPr lang="en-US" sz="1800" b="1" dirty="0"/>
              <a:t>presentation Version </a:t>
            </a:r>
            <a:r>
              <a:rPr lang="en-US" sz="1800" b="1" dirty="0" smtClean="0"/>
              <a:t>17-11-06</a:t>
            </a:r>
            <a:r>
              <a:rPr lang="en-US" sz="1800" b="1" dirty="0"/>
              <a:t/>
            </a:r>
            <a:br>
              <a:rPr lang="en-US" sz="1800" b="1" dirty="0"/>
            </a:br>
            <a:r>
              <a:rPr lang="en-US" sz="1800" b="1" dirty="0">
                <a:solidFill>
                  <a:srgbClr val="00B050"/>
                </a:solidFill>
                <a:latin typeface="Arial Black" panose="020B0A04020102020204" pitchFamily="34" charset="0"/>
              </a:rPr>
              <a:t>Peter </a:t>
            </a:r>
            <a:r>
              <a:rPr lang="en-US" sz="1800" b="1" dirty="0" err="1" smtClean="0">
                <a:solidFill>
                  <a:srgbClr val="00B050"/>
                </a:solidFill>
                <a:latin typeface="Arial Black" panose="020B0A04020102020204" pitchFamily="34" charset="0"/>
              </a:rPr>
              <a:t>Lohmander</a:t>
            </a:r>
            <a:r>
              <a:rPr lang="en-US" sz="1800" b="1" dirty="0" smtClean="0"/>
              <a:t/>
            </a:r>
            <a:br>
              <a:rPr lang="en-US" sz="1800" b="1" dirty="0" smtClean="0"/>
            </a:br>
            <a:r>
              <a:rPr lang="en-US" sz="1800" b="1" dirty="0" smtClean="0"/>
              <a:t/>
            </a:r>
            <a:br>
              <a:rPr lang="en-US" sz="1800" b="1" dirty="0" smtClean="0"/>
            </a:br>
            <a:r>
              <a:rPr lang="sv-SE" sz="2700" b="1" u="sng" dirty="0" smtClean="0">
                <a:latin typeface="Arial Black" panose="020B0A04020102020204" pitchFamily="34" charset="0"/>
              </a:rPr>
              <a:t>Abstract part 1</a:t>
            </a:r>
            <a:endParaRPr lang="sv-SE" sz="2700" b="1" u="sng" dirty="0">
              <a:latin typeface="Arial Black" panose="020B0A04020102020204" pitchFamily="34" charset="0"/>
            </a:endParaRPr>
          </a:p>
        </p:txBody>
      </p:sp>
      <p:sp>
        <p:nvSpPr>
          <p:cNvPr id="5" name="Platshållare för innehåll 4"/>
          <p:cNvSpPr>
            <a:spLocks noGrp="1"/>
          </p:cNvSpPr>
          <p:nvPr>
            <p:ph idx="1"/>
          </p:nvPr>
        </p:nvSpPr>
        <p:spPr>
          <a:xfrm>
            <a:off x="487678" y="2005012"/>
            <a:ext cx="10866121" cy="4351338"/>
          </a:xfrm>
        </p:spPr>
        <p:txBody>
          <a:bodyPr>
            <a:normAutofit fontScale="92500"/>
          </a:bodyPr>
          <a:lstStyle/>
          <a:p>
            <a:r>
              <a:rPr lang="en-US" b="1" dirty="0"/>
              <a:t>With active forestry, with sequential </a:t>
            </a:r>
            <a:r>
              <a:rPr lang="en-US" b="1" dirty="0" err="1"/>
              <a:t>thinnings</a:t>
            </a:r>
            <a:r>
              <a:rPr lang="en-US" b="1" dirty="0"/>
              <a:t>, biodiversity may be higher than without harvesting. </a:t>
            </a:r>
            <a:r>
              <a:rPr lang="en-US" dirty="0" smtClean="0"/>
              <a:t>In </a:t>
            </a:r>
            <a:r>
              <a:rPr lang="en-US" dirty="0"/>
              <a:t>three of the four cases </a:t>
            </a:r>
            <a:r>
              <a:rPr lang="en-US" dirty="0" smtClean="0"/>
              <a:t>studied in the analysis, without control, the </a:t>
            </a:r>
            <a:r>
              <a:rPr lang="en-US" dirty="0"/>
              <a:t>forests with </a:t>
            </a:r>
            <a:r>
              <a:rPr lang="en-US" dirty="0" smtClean="0"/>
              <a:t>two </a:t>
            </a:r>
            <a:r>
              <a:rPr lang="en-US" dirty="0"/>
              <a:t>competing tree species develop </a:t>
            </a:r>
            <a:r>
              <a:rPr lang="en-US" dirty="0" smtClean="0"/>
              <a:t>into forests </a:t>
            </a:r>
            <a:r>
              <a:rPr lang="en-US" dirty="0"/>
              <a:t>with only one tree species</a:t>
            </a:r>
            <a:r>
              <a:rPr lang="en-US" dirty="0" smtClean="0"/>
              <a:t>. In </a:t>
            </a:r>
            <a:r>
              <a:rPr lang="en-US" dirty="0"/>
              <a:t>case we are interested to keep several tree </a:t>
            </a:r>
            <a:r>
              <a:rPr lang="en-US" dirty="0" smtClean="0"/>
              <a:t>species in </a:t>
            </a:r>
            <a:r>
              <a:rPr lang="en-US" dirty="0"/>
              <a:t>the forest, this can be obtained if we </a:t>
            </a:r>
            <a:r>
              <a:rPr lang="en-US" dirty="0" smtClean="0"/>
              <a:t>control the forest and </a:t>
            </a:r>
            <a:r>
              <a:rPr lang="en-US" dirty="0" err="1" smtClean="0"/>
              <a:t>sequentally</a:t>
            </a:r>
            <a:r>
              <a:rPr lang="en-US" dirty="0" smtClean="0"/>
              <a:t> make </a:t>
            </a:r>
            <a:r>
              <a:rPr lang="en-US" dirty="0"/>
              <a:t>species selective </a:t>
            </a:r>
            <a:r>
              <a:rPr lang="en-US" dirty="0" err="1"/>
              <a:t>thinnings</a:t>
            </a:r>
            <a:r>
              <a:rPr lang="en-US" dirty="0" smtClean="0"/>
              <a:t>. If </a:t>
            </a:r>
            <a:r>
              <a:rPr lang="en-US" dirty="0"/>
              <a:t>we </a:t>
            </a:r>
            <a:r>
              <a:rPr lang="en-US" dirty="0" smtClean="0"/>
              <a:t>control the forest and have </a:t>
            </a:r>
            <a:r>
              <a:rPr lang="en-US" dirty="0"/>
              <a:t>several tree species in the forest stand, we may sequentially adapt the species selective harvest decisions to unpredictable changes in prices, environmental changes, species specific damages etc. </a:t>
            </a:r>
            <a:r>
              <a:rPr lang="en-US" b="1" dirty="0" smtClean="0"/>
              <a:t>With optimal control, the </a:t>
            </a:r>
            <a:r>
              <a:rPr lang="en-US" b="1" dirty="0"/>
              <a:t>expected economic result is improved in relation to if we only have one tree species in the forest. </a:t>
            </a:r>
            <a:r>
              <a:rPr lang="en-US" b="1" dirty="0" smtClean="0"/>
              <a:t>We </a:t>
            </a:r>
            <a:r>
              <a:rPr lang="en-US" b="1" dirty="0"/>
              <a:t>can also avoid natural disasters where all trees die.</a:t>
            </a:r>
          </a:p>
          <a:p>
            <a:endParaRPr lang="en-US" dirty="0"/>
          </a:p>
          <a:p>
            <a:endParaRPr lang="sv-SE" dirty="0"/>
          </a:p>
        </p:txBody>
      </p:sp>
      <p:sp>
        <p:nvSpPr>
          <p:cNvPr id="2" name="Platshållare för bildnummer 1"/>
          <p:cNvSpPr>
            <a:spLocks noGrp="1"/>
          </p:cNvSpPr>
          <p:nvPr>
            <p:ph type="sldNum" sz="quarter" idx="12"/>
          </p:nvPr>
        </p:nvSpPr>
        <p:spPr/>
        <p:txBody>
          <a:bodyPr/>
          <a:lstStyle/>
          <a:p>
            <a:fld id="{85111A96-47C8-494A-B243-62058D04ED01}" type="slidenum">
              <a:rPr lang="sv-SE" smtClean="0">
                <a:solidFill>
                  <a:prstClr val="black">
                    <a:tint val="75000"/>
                  </a:prstClr>
                </a:solidFill>
              </a:rPr>
              <a:pPr/>
              <a:t>64</a:t>
            </a:fld>
            <a:endParaRPr lang="sv-SE">
              <a:solidFill>
                <a:prstClr val="black">
                  <a:tint val="75000"/>
                </a:prstClr>
              </a:solidFill>
            </a:endParaRPr>
          </a:p>
        </p:txBody>
      </p:sp>
    </p:spTree>
    <p:extLst>
      <p:ext uri="{BB962C8B-B14F-4D97-AF65-F5344CB8AC3E}">
        <p14:creationId xmlns:p14="http://schemas.microsoft.com/office/powerpoint/2010/main" val="35740906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87679" y="365125"/>
            <a:ext cx="11077303" cy="1325563"/>
          </a:xfrm>
        </p:spPr>
        <p:txBody>
          <a:bodyPr>
            <a:normAutofit fontScale="90000"/>
          </a:bodyPr>
          <a:lstStyle/>
          <a:p>
            <a:r>
              <a:rPr lang="sv-SE" sz="2400" b="1" dirty="0" err="1">
                <a:solidFill>
                  <a:srgbClr val="00B050"/>
                </a:solidFill>
                <a:latin typeface="Arial Black" panose="020B0A04020102020204" pitchFamily="34" charset="0"/>
              </a:rPr>
              <a:t>Should</a:t>
            </a:r>
            <a:r>
              <a:rPr lang="sv-SE" sz="2400" b="1" dirty="0">
                <a:solidFill>
                  <a:srgbClr val="00B050"/>
                </a:solidFill>
                <a:latin typeface="Arial Black" panose="020B0A04020102020204" pitchFamily="34" charset="0"/>
              </a:rPr>
              <a:t> a </a:t>
            </a:r>
            <a:r>
              <a:rPr lang="sv-SE" sz="2400" b="1" dirty="0" err="1">
                <a:solidFill>
                  <a:srgbClr val="00B050"/>
                </a:solidFill>
                <a:latin typeface="Arial Black" panose="020B0A04020102020204" pitchFamily="34" charset="0"/>
              </a:rPr>
              <a:t>forest</a:t>
            </a:r>
            <a:r>
              <a:rPr lang="sv-SE" sz="2400" b="1" dirty="0">
                <a:solidFill>
                  <a:srgbClr val="00B050"/>
                </a:solidFill>
                <a:latin typeface="Arial Black" panose="020B0A04020102020204" pitchFamily="34" charset="0"/>
              </a:rPr>
              <a:t> be </a:t>
            </a:r>
            <a:r>
              <a:rPr lang="sv-SE" sz="2400" b="1" dirty="0" err="1">
                <a:solidFill>
                  <a:srgbClr val="00B050"/>
                </a:solidFill>
                <a:latin typeface="Arial Black" panose="020B0A04020102020204" pitchFamily="34" charset="0"/>
              </a:rPr>
              <a:t>optimally</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managed</a:t>
            </a:r>
            <a:r>
              <a:rPr lang="sv-SE" sz="2400" b="1" dirty="0">
                <a:solidFill>
                  <a:srgbClr val="00B050"/>
                </a:solidFill>
                <a:latin typeface="Arial Black" panose="020B0A04020102020204" pitchFamily="34" charset="0"/>
              </a:rPr>
              <a:t> or </a:t>
            </a:r>
            <a:r>
              <a:rPr lang="sv-SE" sz="2400" b="1" dirty="0" err="1">
                <a:solidFill>
                  <a:srgbClr val="00B050"/>
                </a:solidFill>
                <a:latin typeface="Arial Black" panose="020B0A04020102020204" pitchFamily="34" charset="0"/>
              </a:rPr>
              <a:t>develop</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without</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control</a:t>
            </a:r>
            <a:r>
              <a:rPr lang="sv-SE" sz="2400" b="1" dirty="0">
                <a:solidFill>
                  <a:srgbClr val="00B050"/>
                </a:solidFill>
                <a:latin typeface="Arial Black" panose="020B0A04020102020204" pitchFamily="34" charset="0"/>
              </a:rPr>
              <a:t>? </a:t>
            </a:r>
            <a:br>
              <a:rPr lang="sv-SE" sz="2400" b="1" dirty="0">
                <a:solidFill>
                  <a:srgbClr val="00B050"/>
                </a:solidFill>
                <a:latin typeface="Arial Black" panose="020B0A04020102020204" pitchFamily="34" charset="0"/>
              </a:rPr>
            </a:br>
            <a:r>
              <a:rPr lang="sv-SE" sz="1800" b="1" i="1" dirty="0">
                <a:solidFill>
                  <a:srgbClr val="00B050"/>
                </a:solidFill>
                <a:latin typeface="Arial Black" panose="020B0A04020102020204" pitchFamily="34" charset="0"/>
              </a:rPr>
              <a:t>- </a:t>
            </a:r>
            <a:r>
              <a:rPr lang="sv-SE" sz="1800" b="1" i="1" dirty="0" err="1">
                <a:solidFill>
                  <a:srgbClr val="00B050"/>
                </a:solidFill>
                <a:latin typeface="Arial Black" panose="020B0A04020102020204" pitchFamily="34" charset="0"/>
              </a:rPr>
              <a:t>Dynamic</a:t>
            </a:r>
            <a:r>
              <a:rPr lang="sv-SE" sz="1800" b="1" i="1" dirty="0">
                <a:solidFill>
                  <a:srgbClr val="00B050"/>
                </a:solidFill>
                <a:latin typeface="Arial Black" panose="020B0A04020102020204" pitchFamily="34" charset="0"/>
              </a:rPr>
              <a:t> </a:t>
            </a:r>
            <a:r>
              <a:rPr lang="sv-SE" sz="1800" b="1" i="1" dirty="0" err="1">
                <a:solidFill>
                  <a:srgbClr val="00B050"/>
                </a:solidFill>
                <a:latin typeface="Arial Black" panose="020B0A04020102020204" pitchFamily="34" charset="0"/>
              </a:rPr>
              <a:t>consequences</a:t>
            </a:r>
            <a:r>
              <a:rPr lang="sv-SE" sz="1800" b="1" i="1" dirty="0">
                <a:solidFill>
                  <a:srgbClr val="00B050"/>
                </a:solidFill>
                <a:latin typeface="Arial Black" panose="020B0A04020102020204" pitchFamily="34" charset="0"/>
              </a:rPr>
              <a:t> for </a:t>
            </a:r>
            <a:r>
              <a:rPr lang="sv-SE" sz="1800" b="1" i="1" dirty="0" err="1">
                <a:solidFill>
                  <a:srgbClr val="00B050"/>
                </a:solidFill>
                <a:latin typeface="Arial Black" panose="020B0A04020102020204" pitchFamily="34" charset="0"/>
              </a:rPr>
              <a:t>biodiversity</a:t>
            </a:r>
            <a:r>
              <a:rPr lang="sv-SE" sz="1800" b="1" i="1" dirty="0">
                <a:solidFill>
                  <a:srgbClr val="00B050"/>
                </a:solidFill>
                <a:latin typeface="Arial Black" panose="020B0A04020102020204" pitchFamily="34" charset="0"/>
              </a:rPr>
              <a:t>, global </a:t>
            </a:r>
            <a:r>
              <a:rPr lang="sv-SE" sz="1800" b="1" i="1" dirty="0" err="1">
                <a:solidFill>
                  <a:srgbClr val="00B050"/>
                </a:solidFill>
                <a:latin typeface="Arial Black" panose="020B0A04020102020204" pitchFamily="34" charset="0"/>
              </a:rPr>
              <a:t>warming</a:t>
            </a:r>
            <a:r>
              <a:rPr lang="sv-SE" sz="1800" b="1" i="1" dirty="0">
                <a:solidFill>
                  <a:srgbClr val="00B050"/>
                </a:solidFill>
                <a:latin typeface="Arial Black" panose="020B0A04020102020204" pitchFamily="34" charset="0"/>
              </a:rPr>
              <a:t> and </a:t>
            </a:r>
            <a:r>
              <a:rPr lang="sv-SE" sz="1800" b="1" i="1" dirty="0" err="1">
                <a:solidFill>
                  <a:srgbClr val="00B050"/>
                </a:solidFill>
                <a:latin typeface="Arial Black" panose="020B0A04020102020204" pitchFamily="34" charset="0"/>
              </a:rPr>
              <a:t>economics</a:t>
            </a:r>
            <a:r>
              <a:rPr lang="sv-SE" sz="1800" b="1" i="1" dirty="0">
                <a:solidFill>
                  <a:srgbClr val="00B050"/>
                </a:solidFill>
                <a:latin typeface="Arial Black" panose="020B0A04020102020204" pitchFamily="34" charset="0"/>
              </a:rPr>
              <a:t>.</a:t>
            </a:r>
            <a:br>
              <a:rPr lang="sv-SE" sz="1800" b="1" i="1" dirty="0">
                <a:solidFill>
                  <a:srgbClr val="00B050"/>
                </a:solidFill>
                <a:latin typeface="Arial Black" panose="020B0A04020102020204" pitchFamily="34" charset="0"/>
              </a:rPr>
            </a:br>
            <a:r>
              <a:rPr lang="en-US" sz="1800" b="1" dirty="0" smtClean="0"/>
              <a:t>Workshop </a:t>
            </a:r>
            <a:r>
              <a:rPr lang="en-US" sz="1800" b="1" dirty="0"/>
              <a:t>at: </a:t>
            </a:r>
            <a:r>
              <a:rPr lang="en-US" sz="1800" b="1" dirty="0" err="1"/>
              <a:t>Gorgan</a:t>
            </a:r>
            <a:r>
              <a:rPr lang="en-US" sz="1800" b="1" dirty="0"/>
              <a:t> University of Agricultural Sciences and Natural Resources (GUASNR), November 2017 </a:t>
            </a:r>
            <a:br>
              <a:rPr lang="en-US" sz="1800" b="1" dirty="0"/>
            </a:br>
            <a:r>
              <a:rPr lang="en-US" sz="1800" b="1" dirty="0" smtClean="0"/>
              <a:t>Panel </a:t>
            </a:r>
            <a:r>
              <a:rPr lang="en-US" sz="1800" b="1" dirty="0"/>
              <a:t>presentation Version </a:t>
            </a:r>
            <a:r>
              <a:rPr lang="en-US" sz="1800" b="1" dirty="0" smtClean="0"/>
              <a:t>17-11-06</a:t>
            </a:r>
            <a:r>
              <a:rPr lang="en-US" sz="1800" b="1" dirty="0"/>
              <a:t/>
            </a:r>
            <a:br>
              <a:rPr lang="en-US" sz="1800" b="1" dirty="0"/>
            </a:br>
            <a:r>
              <a:rPr lang="en-US" sz="1800" b="1" dirty="0">
                <a:solidFill>
                  <a:srgbClr val="00B050"/>
                </a:solidFill>
                <a:latin typeface="Arial Black" panose="020B0A04020102020204" pitchFamily="34" charset="0"/>
              </a:rPr>
              <a:t>Peter </a:t>
            </a:r>
            <a:r>
              <a:rPr lang="en-US" sz="1800" b="1" dirty="0" err="1" smtClean="0">
                <a:solidFill>
                  <a:srgbClr val="00B050"/>
                </a:solidFill>
                <a:latin typeface="Arial Black" panose="020B0A04020102020204" pitchFamily="34" charset="0"/>
              </a:rPr>
              <a:t>Lohmander</a:t>
            </a:r>
            <a:r>
              <a:rPr lang="en-US" sz="1800" b="1" dirty="0" smtClean="0"/>
              <a:t/>
            </a:r>
            <a:br>
              <a:rPr lang="en-US" sz="1800" b="1" dirty="0" smtClean="0"/>
            </a:br>
            <a:r>
              <a:rPr lang="en-US" sz="1800" b="1" dirty="0" smtClean="0"/>
              <a:t/>
            </a:r>
            <a:br>
              <a:rPr lang="en-US" sz="1800" b="1" dirty="0" smtClean="0"/>
            </a:br>
            <a:r>
              <a:rPr lang="sv-SE" sz="2700" b="1" u="sng" dirty="0" smtClean="0">
                <a:latin typeface="Arial Black" panose="020B0A04020102020204" pitchFamily="34" charset="0"/>
              </a:rPr>
              <a:t>Abstract part 2</a:t>
            </a:r>
            <a:endParaRPr lang="sv-SE" sz="2700" b="1" u="sng" dirty="0">
              <a:latin typeface="Arial Black" panose="020B0A04020102020204" pitchFamily="34" charset="0"/>
            </a:endParaRPr>
          </a:p>
        </p:txBody>
      </p:sp>
      <p:sp>
        <p:nvSpPr>
          <p:cNvPr id="5" name="Platshållare för innehåll 4"/>
          <p:cNvSpPr>
            <a:spLocks noGrp="1"/>
          </p:cNvSpPr>
          <p:nvPr>
            <p:ph idx="1"/>
          </p:nvPr>
        </p:nvSpPr>
        <p:spPr>
          <a:xfrm>
            <a:off x="487678" y="2005012"/>
            <a:ext cx="10866121" cy="4351338"/>
          </a:xfrm>
        </p:spPr>
        <p:txBody>
          <a:bodyPr>
            <a:normAutofit fontScale="92500" lnSpcReduction="20000"/>
          </a:bodyPr>
          <a:lstStyle/>
          <a:p>
            <a:r>
              <a:rPr lang="en-US" b="1" dirty="0" smtClean="0"/>
              <a:t>The </a:t>
            </a:r>
            <a:r>
              <a:rPr lang="en-US" b="1" dirty="0"/>
              <a:t>most efficient way to use the forest in several </a:t>
            </a:r>
            <a:r>
              <a:rPr lang="en-US" b="1" dirty="0" smtClean="0"/>
              <a:t>regions </a:t>
            </a:r>
            <a:r>
              <a:rPr lang="en-US" b="1" dirty="0"/>
              <a:t>of the world with low degree of forest harvesting, is to </a:t>
            </a:r>
            <a:r>
              <a:rPr lang="en-US" b="1" dirty="0" smtClean="0"/>
              <a:t>increase </a:t>
            </a:r>
            <a:r>
              <a:rPr lang="en-US" b="1" dirty="0"/>
              <a:t>harvesting</a:t>
            </a:r>
            <a:r>
              <a:rPr lang="en-US" b="1" dirty="0" smtClean="0"/>
              <a:t>. </a:t>
            </a:r>
            <a:r>
              <a:rPr lang="en-US" dirty="0" smtClean="0"/>
              <a:t>Forest </a:t>
            </a:r>
            <a:r>
              <a:rPr lang="en-US" dirty="0"/>
              <a:t>resources can replace some fossil fuels such as coal and oil in the production of energy, in particular in combined heat and power stations. </a:t>
            </a:r>
            <a:r>
              <a:rPr lang="en-US" dirty="0" smtClean="0"/>
              <a:t>Before </a:t>
            </a:r>
            <a:r>
              <a:rPr lang="en-US" dirty="0"/>
              <a:t>some of the forest resources, such as timber and pulpwood, are used for energy production, they can be used for wood and paper products. When these products are wasted, the waste wood and waste paper can also be used in energy production. </a:t>
            </a:r>
            <a:r>
              <a:rPr lang="en-US" b="1" dirty="0"/>
              <a:t>It may seem to be a good idea to stop harvesting the forest and to increase the standing volume in the forest in order to store more carbon there. </a:t>
            </a:r>
            <a:r>
              <a:rPr lang="en-US" b="1" dirty="0" smtClean="0"/>
              <a:t>Then</a:t>
            </a:r>
            <a:r>
              <a:rPr lang="en-US" b="1" dirty="0"/>
              <a:t>, however, we forget that if we increase harvesting, we can store more carbon below ground, in the coal and oil reserves. </a:t>
            </a:r>
            <a:r>
              <a:rPr lang="en-US" b="1" dirty="0" smtClean="0"/>
              <a:t>Furthermore</a:t>
            </a:r>
            <a:r>
              <a:rPr lang="en-US" b="1" dirty="0"/>
              <a:t>, forests, where the harvest level is lower than the growth, will sooner or later reach a state of dynamic equilibrium, where the standing volume does not increase anymore. Such </a:t>
            </a:r>
            <a:r>
              <a:rPr lang="en-US" b="1" dirty="0" smtClean="0"/>
              <a:t>forests, </a:t>
            </a:r>
            <a:r>
              <a:rPr lang="en-US" b="1" dirty="0"/>
              <a:t>in dynamic equilibrium, do not contribute to solving the global warming problem any more. </a:t>
            </a:r>
          </a:p>
          <a:p>
            <a:endParaRPr lang="en-US" b="1" dirty="0"/>
          </a:p>
          <a:p>
            <a:endParaRPr lang="en-US" dirty="0"/>
          </a:p>
          <a:p>
            <a:endParaRPr lang="sv-SE" dirty="0"/>
          </a:p>
        </p:txBody>
      </p:sp>
      <p:sp>
        <p:nvSpPr>
          <p:cNvPr id="2" name="Platshållare för bildnummer 1"/>
          <p:cNvSpPr>
            <a:spLocks noGrp="1"/>
          </p:cNvSpPr>
          <p:nvPr>
            <p:ph type="sldNum" sz="quarter" idx="12"/>
          </p:nvPr>
        </p:nvSpPr>
        <p:spPr/>
        <p:txBody>
          <a:bodyPr/>
          <a:lstStyle/>
          <a:p>
            <a:fld id="{85111A96-47C8-494A-B243-62058D04ED01}" type="slidenum">
              <a:rPr lang="sv-SE" smtClean="0">
                <a:solidFill>
                  <a:prstClr val="black">
                    <a:tint val="75000"/>
                  </a:prstClr>
                </a:solidFill>
              </a:rPr>
              <a:pPr/>
              <a:t>65</a:t>
            </a:fld>
            <a:endParaRPr lang="sv-SE" dirty="0">
              <a:solidFill>
                <a:prstClr val="black">
                  <a:tint val="75000"/>
                </a:prstClr>
              </a:solidFill>
            </a:endParaRPr>
          </a:p>
        </p:txBody>
      </p:sp>
    </p:spTree>
    <p:extLst>
      <p:ext uri="{BB962C8B-B14F-4D97-AF65-F5344CB8AC3E}">
        <p14:creationId xmlns:p14="http://schemas.microsoft.com/office/powerpoint/2010/main" val="33112799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87679" y="365125"/>
            <a:ext cx="11077303" cy="1325563"/>
          </a:xfrm>
        </p:spPr>
        <p:txBody>
          <a:bodyPr>
            <a:normAutofit fontScale="90000"/>
          </a:bodyPr>
          <a:lstStyle/>
          <a:p>
            <a:r>
              <a:rPr lang="sv-SE" sz="2400" b="1" dirty="0" err="1">
                <a:solidFill>
                  <a:srgbClr val="00B050"/>
                </a:solidFill>
                <a:latin typeface="Arial Black" panose="020B0A04020102020204" pitchFamily="34" charset="0"/>
              </a:rPr>
              <a:t>Should</a:t>
            </a:r>
            <a:r>
              <a:rPr lang="sv-SE" sz="2400" b="1" dirty="0">
                <a:solidFill>
                  <a:srgbClr val="00B050"/>
                </a:solidFill>
                <a:latin typeface="Arial Black" panose="020B0A04020102020204" pitchFamily="34" charset="0"/>
              </a:rPr>
              <a:t> a </a:t>
            </a:r>
            <a:r>
              <a:rPr lang="sv-SE" sz="2400" b="1" dirty="0" err="1">
                <a:solidFill>
                  <a:srgbClr val="00B050"/>
                </a:solidFill>
                <a:latin typeface="Arial Black" panose="020B0A04020102020204" pitchFamily="34" charset="0"/>
              </a:rPr>
              <a:t>forest</a:t>
            </a:r>
            <a:r>
              <a:rPr lang="sv-SE" sz="2400" b="1" dirty="0">
                <a:solidFill>
                  <a:srgbClr val="00B050"/>
                </a:solidFill>
                <a:latin typeface="Arial Black" panose="020B0A04020102020204" pitchFamily="34" charset="0"/>
              </a:rPr>
              <a:t> be </a:t>
            </a:r>
            <a:r>
              <a:rPr lang="sv-SE" sz="2400" b="1" dirty="0" err="1">
                <a:solidFill>
                  <a:srgbClr val="00B050"/>
                </a:solidFill>
                <a:latin typeface="Arial Black" panose="020B0A04020102020204" pitchFamily="34" charset="0"/>
              </a:rPr>
              <a:t>optimally</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managed</a:t>
            </a:r>
            <a:r>
              <a:rPr lang="sv-SE" sz="2400" b="1" dirty="0">
                <a:solidFill>
                  <a:srgbClr val="00B050"/>
                </a:solidFill>
                <a:latin typeface="Arial Black" panose="020B0A04020102020204" pitchFamily="34" charset="0"/>
              </a:rPr>
              <a:t> or </a:t>
            </a:r>
            <a:r>
              <a:rPr lang="sv-SE" sz="2400" b="1" dirty="0" err="1">
                <a:solidFill>
                  <a:srgbClr val="00B050"/>
                </a:solidFill>
                <a:latin typeface="Arial Black" panose="020B0A04020102020204" pitchFamily="34" charset="0"/>
              </a:rPr>
              <a:t>develop</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without</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control</a:t>
            </a:r>
            <a:r>
              <a:rPr lang="sv-SE" sz="2400" b="1" dirty="0">
                <a:solidFill>
                  <a:srgbClr val="00B050"/>
                </a:solidFill>
                <a:latin typeface="Arial Black" panose="020B0A04020102020204" pitchFamily="34" charset="0"/>
              </a:rPr>
              <a:t>? </a:t>
            </a:r>
            <a:br>
              <a:rPr lang="sv-SE" sz="2400" b="1" dirty="0">
                <a:solidFill>
                  <a:srgbClr val="00B050"/>
                </a:solidFill>
                <a:latin typeface="Arial Black" panose="020B0A04020102020204" pitchFamily="34" charset="0"/>
              </a:rPr>
            </a:br>
            <a:r>
              <a:rPr lang="sv-SE" sz="1800" b="1" i="1" dirty="0">
                <a:solidFill>
                  <a:srgbClr val="00B050"/>
                </a:solidFill>
                <a:latin typeface="Arial Black" panose="020B0A04020102020204" pitchFamily="34" charset="0"/>
              </a:rPr>
              <a:t>- </a:t>
            </a:r>
            <a:r>
              <a:rPr lang="sv-SE" sz="1800" b="1" i="1" dirty="0" err="1">
                <a:solidFill>
                  <a:srgbClr val="00B050"/>
                </a:solidFill>
                <a:latin typeface="Arial Black" panose="020B0A04020102020204" pitchFamily="34" charset="0"/>
              </a:rPr>
              <a:t>Dynamic</a:t>
            </a:r>
            <a:r>
              <a:rPr lang="sv-SE" sz="1800" b="1" i="1" dirty="0">
                <a:solidFill>
                  <a:srgbClr val="00B050"/>
                </a:solidFill>
                <a:latin typeface="Arial Black" panose="020B0A04020102020204" pitchFamily="34" charset="0"/>
              </a:rPr>
              <a:t> </a:t>
            </a:r>
            <a:r>
              <a:rPr lang="sv-SE" sz="1800" b="1" i="1" dirty="0" err="1">
                <a:solidFill>
                  <a:srgbClr val="00B050"/>
                </a:solidFill>
                <a:latin typeface="Arial Black" panose="020B0A04020102020204" pitchFamily="34" charset="0"/>
              </a:rPr>
              <a:t>consequences</a:t>
            </a:r>
            <a:r>
              <a:rPr lang="sv-SE" sz="1800" b="1" i="1" dirty="0">
                <a:solidFill>
                  <a:srgbClr val="00B050"/>
                </a:solidFill>
                <a:latin typeface="Arial Black" panose="020B0A04020102020204" pitchFamily="34" charset="0"/>
              </a:rPr>
              <a:t> for </a:t>
            </a:r>
            <a:r>
              <a:rPr lang="sv-SE" sz="1800" b="1" i="1" dirty="0" err="1">
                <a:solidFill>
                  <a:srgbClr val="00B050"/>
                </a:solidFill>
                <a:latin typeface="Arial Black" panose="020B0A04020102020204" pitchFamily="34" charset="0"/>
              </a:rPr>
              <a:t>biodiversity</a:t>
            </a:r>
            <a:r>
              <a:rPr lang="sv-SE" sz="1800" b="1" i="1" dirty="0">
                <a:solidFill>
                  <a:srgbClr val="00B050"/>
                </a:solidFill>
                <a:latin typeface="Arial Black" panose="020B0A04020102020204" pitchFamily="34" charset="0"/>
              </a:rPr>
              <a:t>, global </a:t>
            </a:r>
            <a:r>
              <a:rPr lang="sv-SE" sz="1800" b="1" i="1" dirty="0" err="1">
                <a:solidFill>
                  <a:srgbClr val="00B050"/>
                </a:solidFill>
                <a:latin typeface="Arial Black" panose="020B0A04020102020204" pitchFamily="34" charset="0"/>
              </a:rPr>
              <a:t>warming</a:t>
            </a:r>
            <a:r>
              <a:rPr lang="sv-SE" sz="1800" b="1" i="1" dirty="0">
                <a:solidFill>
                  <a:srgbClr val="00B050"/>
                </a:solidFill>
                <a:latin typeface="Arial Black" panose="020B0A04020102020204" pitchFamily="34" charset="0"/>
              </a:rPr>
              <a:t> and </a:t>
            </a:r>
            <a:r>
              <a:rPr lang="sv-SE" sz="1800" b="1" i="1" dirty="0" err="1">
                <a:solidFill>
                  <a:srgbClr val="00B050"/>
                </a:solidFill>
                <a:latin typeface="Arial Black" panose="020B0A04020102020204" pitchFamily="34" charset="0"/>
              </a:rPr>
              <a:t>economics</a:t>
            </a:r>
            <a:r>
              <a:rPr lang="sv-SE" sz="1800" b="1" i="1" dirty="0">
                <a:solidFill>
                  <a:srgbClr val="00B050"/>
                </a:solidFill>
                <a:latin typeface="Arial Black" panose="020B0A04020102020204" pitchFamily="34" charset="0"/>
              </a:rPr>
              <a:t>.</a:t>
            </a:r>
            <a:br>
              <a:rPr lang="sv-SE" sz="1800" b="1" i="1" dirty="0">
                <a:solidFill>
                  <a:srgbClr val="00B050"/>
                </a:solidFill>
                <a:latin typeface="Arial Black" panose="020B0A04020102020204" pitchFamily="34" charset="0"/>
              </a:rPr>
            </a:br>
            <a:r>
              <a:rPr lang="en-US" sz="1800" b="1" dirty="0" smtClean="0"/>
              <a:t>Workshop </a:t>
            </a:r>
            <a:r>
              <a:rPr lang="en-US" sz="1800" b="1" dirty="0"/>
              <a:t>at: </a:t>
            </a:r>
            <a:r>
              <a:rPr lang="en-US" sz="1800" b="1" dirty="0" err="1"/>
              <a:t>Gorgan</a:t>
            </a:r>
            <a:r>
              <a:rPr lang="en-US" sz="1800" b="1" dirty="0"/>
              <a:t> University of Agricultural Sciences and Natural Resources (GUASNR), November 2017 </a:t>
            </a:r>
            <a:br>
              <a:rPr lang="en-US" sz="1800" b="1" dirty="0"/>
            </a:br>
            <a:r>
              <a:rPr lang="en-US" sz="1800" b="1" dirty="0" smtClean="0"/>
              <a:t>Panel </a:t>
            </a:r>
            <a:r>
              <a:rPr lang="en-US" sz="1800" b="1" dirty="0"/>
              <a:t>presentation Version </a:t>
            </a:r>
            <a:r>
              <a:rPr lang="en-US" sz="1800" b="1" dirty="0" smtClean="0"/>
              <a:t>17-11-06</a:t>
            </a:r>
            <a:r>
              <a:rPr lang="en-US" sz="1800" b="1" dirty="0"/>
              <a:t/>
            </a:r>
            <a:br>
              <a:rPr lang="en-US" sz="1800" b="1" dirty="0"/>
            </a:br>
            <a:r>
              <a:rPr lang="en-US" sz="1800" b="1" dirty="0">
                <a:solidFill>
                  <a:srgbClr val="00B050"/>
                </a:solidFill>
                <a:latin typeface="Arial Black" panose="020B0A04020102020204" pitchFamily="34" charset="0"/>
              </a:rPr>
              <a:t>Peter </a:t>
            </a:r>
            <a:r>
              <a:rPr lang="en-US" sz="1800" b="1" dirty="0" err="1" smtClean="0">
                <a:solidFill>
                  <a:srgbClr val="00B050"/>
                </a:solidFill>
                <a:latin typeface="Arial Black" panose="020B0A04020102020204" pitchFamily="34" charset="0"/>
              </a:rPr>
              <a:t>Lohmander</a:t>
            </a:r>
            <a:r>
              <a:rPr lang="en-US" sz="1800" b="1" dirty="0" smtClean="0"/>
              <a:t/>
            </a:r>
            <a:br>
              <a:rPr lang="en-US" sz="1800" b="1" dirty="0" smtClean="0"/>
            </a:br>
            <a:r>
              <a:rPr lang="en-US" sz="1800" b="1" dirty="0" smtClean="0"/>
              <a:t/>
            </a:r>
            <a:br>
              <a:rPr lang="en-US" sz="1800" b="1" dirty="0" smtClean="0"/>
            </a:br>
            <a:r>
              <a:rPr lang="sv-SE" sz="2700" b="1" u="sng" dirty="0" smtClean="0">
                <a:latin typeface="Arial Black" panose="020B0A04020102020204" pitchFamily="34" charset="0"/>
              </a:rPr>
              <a:t>Abstract part 3</a:t>
            </a:r>
            <a:endParaRPr lang="sv-SE" sz="2700" b="1" u="sng" dirty="0">
              <a:latin typeface="Arial Black" panose="020B0A04020102020204" pitchFamily="34" charset="0"/>
            </a:endParaRPr>
          </a:p>
        </p:txBody>
      </p:sp>
      <p:sp>
        <p:nvSpPr>
          <p:cNvPr id="5" name="Platshållare för innehåll 4"/>
          <p:cNvSpPr>
            <a:spLocks noGrp="1"/>
          </p:cNvSpPr>
          <p:nvPr>
            <p:ph idx="1"/>
          </p:nvPr>
        </p:nvSpPr>
        <p:spPr>
          <a:xfrm>
            <a:off x="487678" y="2005012"/>
            <a:ext cx="10866121" cy="4351338"/>
          </a:xfrm>
        </p:spPr>
        <p:txBody>
          <a:bodyPr>
            <a:normAutofit/>
          </a:bodyPr>
          <a:lstStyle/>
          <a:p>
            <a:r>
              <a:rPr lang="en-US" b="1" dirty="0"/>
              <a:t>It is important to utilize the environmentally and </a:t>
            </a:r>
            <a:r>
              <a:rPr lang="en-US" b="1" dirty="0" smtClean="0"/>
              <a:t>recreationally </a:t>
            </a:r>
            <a:r>
              <a:rPr lang="en-US" b="1" dirty="0"/>
              <a:t>valuable forest areas in the best possible way</a:t>
            </a:r>
            <a:r>
              <a:rPr lang="en-US" b="1" dirty="0" smtClean="0"/>
              <a:t>. In </a:t>
            </a:r>
            <a:r>
              <a:rPr lang="en-US" b="1" dirty="0"/>
              <a:t>order to utilize these areas in the optimal way, it is necessary to </a:t>
            </a:r>
            <a:r>
              <a:rPr lang="en-US" b="1" dirty="0" smtClean="0"/>
              <a:t>optimize </a:t>
            </a:r>
            <a:r>
              <a:rPr lang="en-US" b="1" dirty="0"/>
              <a:t>and control the number of visitors to the sensitive areas</a:t>
            </a:r>
            <a:r>
              <a:rPr lang="en-US" b="1" dirty="0" smtClean="0"/>
              <a:t>.</a:t>
            </a:r>
            <a:r>
              <a:rPr lang="en-US" dirty="0" smtClean="0"/>
              <a:t> Free </a:t>
            </a:r>
            <a:r>
              <a:rPr lang="en-US" dirty="0"/>
              <a:t>access may seem to be the best alternative. Then, however, </a:t>
            </a:r>
            <a:r>
              <a:rPr lang="en-US" dirty="0" smtClean="0"/>
              <a:t>it </a:t>
            </a:r>
            <a:r>
              <a:rPr lang="en-US" dirty="0"/>
              <a:t>has been proved that the total value of recreation and </a:t>
            </a:r>
            <a:r>
              <a:rPr lang="en-US" dirty="0" smtClean="0"/>
              <a:t>tourism is </a:t>
            </a:r>
            <a:r>
              <a:rPr lang="en-US" dirty="0"/>
              <a:t>lower than if the optimal number of visitors is determined and applied. </a:t>
            </a:r>
            <a:r>
              <a:rPr lang="en-US" b="1" dirty="0" smtClean="0"/>
              <a:t>Free </a:t>
            </a:r>
            <a:r>
              <a:rPr lang="en-US" b="1" dirty="0"/>
              <a:t>access leads to environmental degradation and reduced total utility</a:t>
            </a:r>
            <a:r>
              <a:rPr lang="en-US" b="1" dirty="0" smtClean="0"/>
              <a:t>.</a:t>
            </a:r>
            <a:r>
              <a:rPr lang="en-US" dirty="0" smtClean="0"/>
              <a:t> </a:t>
            </a:r>
            <a:endParaRPr lang="en-US" dirty="0"/>
          </a:p>
          <a:p>
            <a:endParaRPr lang="sv-SE" dirty="0"/>
          </a:p>
        </p:txBody>
      </p:sp>
      <p:sp>
        <p:nvSpPr>
          <p:cNvPr id="2" name="Platshållare för bildnummer 1"/>
          <p:cNvSpPr>
            <a:spLocks noGrp="1"/>
          </p:cNvSpPr>
          <p:nvPr>
            <p:ph type="sldNum" sz="quarter" idx="12"/>
          </p:nvPr>
        </p:nvSpPr>
        <p:spPr/>
        <p:txBody>
          <a:bodyPr/>
          <a:lstStyle/>
          <a:p>
            <a:fld id="{85111A96-47C8-494A-B243-62058D04ED01}" type="slidenum">
              <a:rPr lang="sv-SE" smtClean="0">
                <a:solidFill>
                  <a:prstClr val="black">
                    <a:tint val="75000"/>
                  </a:prstClr>
                </a:solidFill>
              </a:rPr>
              <a:pPr/>
              <a:t>66</a:t>
            </a:fld>
            <a:endParaRPr lang="sv-SE">
              <a:solidFill>
                <a:prstClr val="black">
                  <a:tint val="75000"/>
                </a:prstClr>
              </a:solidFill>
            </a:endParaRPr>
          </a:p>
        </p:txBody>
      </p:sp>
    </p:spTree>
    <p:extLst>
      <p:ext uri="{BB962C8B-B14F-4D97-AF65-F5344CB8AC3E}">
        <p14:creationId xmlns:p14="http://schemas.microsoft.com/office/powerpoint/2010/main" val="30650785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87679" y="365125"/>
            <a:ext cx="11077303" cy="1325563"/>
          </a:xfrm>
        </p:spPr>
        <p:txBody>
          <a:bodyPr>
            <a:normAutofit fontScale="90000"/>
          </a:bodyPr>
          <a:lstStyle/>
          <a:p>
            <a:r>
              <a:rPr lang="sv-SE" sz="2400" b="1" dirty="0" err="1">
                <a:solidFill>
                  <a:srgbClr val="00B050"/>
                </a:solidFill>
                <a:latin typeface="Arial Black" panose="020B0A04020102020204" pitchFamily="34" charset="0"/>
              </a:rPr>
              <a:t>Should</a:t>
            </a:r>
            <a:r>
              <a:rPr lang="sv-SE" sz="2400" b="1" dirty="0">
                <a:solidFill>
                  <a:srgbClr val="00B050"/>
                </a:solidFill>
                <a:latin typeface="Arial Black" panose="020B0A04020102020204" pitchFamily="34" charset="0"/>
              </a:rPr>
              <a:t> a </a:t>
            </a:r>
            <a:r>
              <a:rPr lang="sv-SE" sz="2400" b="1" dirty="0" err="1">
                <a:solidFill>
                  <a:srgbClr val="00B050"/>
                </a:solidFill>
                <a:latin typeface="Arial Black" panose="020B0A04020102020204" pitchFamily="34" charset="0"/>
              </a:rPr>
              <a:t>forest</a:t>
            </a:r>
            <a:r>
              <a:rPr lang="sv-SE" sz="2400" b="1" dirty="0">
                <a:solidFill>
                  <a:srgbClr val="00B050"/>
                </a:solidFill>
                <a:latin typeface="Arial Black" panose="020B0A04020102020204" pitchFamily="34" charset="0"/>
              </a:rPr>
              <a:t> be </a:t>
            </a:r>
            <a:r>
              <a:rPr lang="sv-SE" sz="2400" b="1" dirty="0" err="1">
                <a:solidFill>
                  <a:srgbClr val="00B050"/>
                </a:solidFill>
                <a:latin typeface="Arial Black" panose="020B0A04020102020204" pitchFamily="34" charset="0"/>
              </a:rPr>
              <a:t>optimally</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managed</a:t>
            </a:r>
            <a:r>
              <a:rPr lang="sv-SE" sz="2400" b="1" dirty="0">
                <a:solidFill>
                  <a:srgbClr val="00B050"/>
                </a:solidFill>
                <a:latin typeface="Arial Black" panose="020B0A04020102020204" pitchFamily="34" charset="0"/>
              </a:rPr>
              <a:t> or </a:t>
            </a:r>
            <a:r>
              <a:rPr lang="sv-SE" sz="2400" b="1" dirty="0" err="1">
                <a:solidFill>
                  <a:srgbClr val="00B050"/>
                </a:solidFill>
                <a:latin typeface="Arial Black" panose="020B0A04020102020204" pitchFamily="34" charset="0"/>
              </a:rPr>
              <a:t>develop</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without</a:t>
            </a:r>
            <a:r>
              <a:rPr lang="sv-SE" sz="2400" b="1" dirty="0">
                <a:solidFill>
                  <a:srgbClr val="00B050"/>
                </a:solidFill>
                <a:latin typeface="Arial Black" panose="020B0A04020102020204" pitchFamily="34" charset="0"/>
              </a:rPr>
              <a:t> </a:t>
            </a:r>
            <a:r>
              <a:rPr lang="sv-SE" sz="2400" b="1" dirty="0" err="1">
                <a:solidFill>
                  <a:srgbClr val="00B050"/>
                </a:solidFill>
                <a:latin typeface="Arial Black" panose="020B0A04020102020204" pitchFamily="34" charset="0"/>
              </a:rPr>
              <a:t>control</a:t>
            </a:r>
            <a:r>
              <a:rPr lang="sv-SE" sz="2400" b="1" dirty="0">
                <a:solidFill>
                  <a:srgbClr val="00B050"/>
                </a:solidFill>
                <a:latin typeface="Arial Black" panose="020B0A04020102020204" pitchFamily="34" charset="0"/>
              </a:rPr>
              <a:t>? </a:t>
            </a:r>
            <a:br>
              <a:rPr lang="sv-SE" sz="2400" b="1" dirty="0">
                <a:solidFill>
                  <a:srgbClr val="00B050"/>
                </a:solidFill>
                <a:latin typeface="Arial Black" panose="020B0A04020102020204" pitchFamily="34" charset="0"/>
              </a:rPr>
            </a:br>
            <a:r>
              <a:rPr lang="sv-SE" sz="1800" b="1" i="1" dirty="0">
                <a:solidFill>
                  <a:srgbClr val="00B050"/>
                </a:solidFill>
                <a:latin typeface="Arial Black" panose="020B0A04020102020204" pitchFamily="34" charset="0"/>
              </a:rPr>
              <a:t>- </a:t>
            </a:r>
            <a:r>
              <a:rPr lang="sv-SE" sz="1800" b="1" i="1" dirty="0" err="1">
                <a:solidFill>
                  <a:srgbClr val="00B050"/>
                </a:solidFill>
                <a:latin typeface="Arial Black" panose="020B0A04020102020204" pitchFamily="34" charset="0"/>
              </a:rPr>
              <a:t>Dynamic</a:t>
            </a:r>
            <a:r>
              <a:rPr lang="sv-SE" sz="1800" b="1" i="1" dirty="0">
                <a:solidFill>
                  <a:srgbClr val="00B050"/>
                </a:solidFill>
                <a:latin typeface="Arial Black" panose="020B0A04020102020204" pitchFamily="34" charset="0"/>
              </a:rPr>
              <a:t> </a:t>
            </a:r>
            <a:r>
              <a:rPr lang="sv-SE" sz="1800" b="1" i="1" dirty="0" err="1">
                <a:solidFill>
                  <a:srgbClr val="00B050"/>
                </a:solidFill>
                <a:latin typeface="Arial Black" panose="020B0A04020102020204" pitchFamily="34" charset="0"/>
              </a:rPr>
              <a:t>consequences</a:t>
            </a:r>
            <a:r>
              <a:rPr lang="sv-SE" sz="1800" b="1" i="1" dirty="0">
                <a:solidFill>
                  <a:srgbClr val="00B050"/>
                </a:solidFill>
                <a:latin typeface="Arial Black" panose="020B0A04020102020204" pitchFamily="34" charset="0"/>
              </a:rPr>
              <a:t> for </a:t>
            </a:r>
            <a:r>
              <a:rPr lang="sv-SE" sz="1800" b="1" i="1" dirty="0" err="1">
                <a:solidFill>
                  <a:srgbClr val="00B050"/>
                </a:solidFill>
                <a:latin typeface="Arial Black" panose="020B0A04020102020204" pitchFamily="34" charset="0"/>
              </a:rPr>
              <a:t>biodiversity</a:t>
            </a:r>
            <a:r>
              <a:rPr lang="sv-SE" sz="1800" b="1" i="1" dirty="0">
                <a:solidFill>
                  <a:srgbClr val="00B050"/>
                </a:solidFill>
                <a:latin typeface="Arial Black" panose="020B0A04020102020204" pitchFamily="34" charset="0"/>
              </a:rPr>
              <a:t>, global </a:t>
            </a:r>
            <a:r>
              <a:rPr lang="sv-SE" sz="1800" b="1" i="1" dirty="0" err="1">
                <a:solidFill>
                  <a:srgbClr val="00B050"/>
                </a:solidFill>
                <a:latin typeface="Arial Black" panose="020B0A04020102020204" pitchFamily="34" charset="0"/>
              </a:rPr>
              <a:t>warming</a:t>
            </a:r>
            <a:r>
              <a:rPr lang="sv-SE" sz="1800" b="1" i="1" dirty="0">
                <a:solidFill>
                  <a:srgbClr val="00B050"/>
                </a:solidFill>
                <a:latin typeface="Arial Black" panose="020B0A04020102020204" pitchFamily="34" charset="0"/>
              </a:rPr>
              <a:t> and </a:t>
            </a:r>
            <a:r>
              <a:rPr lang="sv-SE" sz="1800" b="1" i="1" dirty="0" err="1">
                <a:solidFill>
                  <a:srgbClr val="00B050"/>
                </a:solidFill>
                <a:latin typeface="Arial Black" panose="020B0A04020102020204" pitchFamily="34" charset="0"/>
              </a:rPr>
              <a:t>economics</a:t>
            </a:r>
            <a:r>
              <a:rPr lang="sv-SE" sz="1800" b="1" i="1" dirty="0">
                <a:solidFill>
                  <a:srgbClr val="00B050"/>
                </a:solidFill>
                <a:latin typeface="Arial Black" panose="020B0A04020102020204" pitchFamily="34" charset="0"/>
              </a:rPr>
              <a:t>.</a:t>
            </a:r>
            <a:br>
              <a:rPr lang="sv-SE" sz="1800" b="1" i="1" dirty="0">
                <a:solidFill>
                  <a:srgbClr val="00B050"/>
                </a:solidFill>
                <a:latin typeface="Arial Black" panose="020B0A04020102020204" pitchFamily="34" charset="0"/>
              </a:rPr>
            </a:br>
            <a:r>
              <a:rPr lang="en-US" sz="1800" b="1" dirty="0" smtClean="0"/>
              <a:t>Workshop </a:t>
            </a:r>
            <a:r>
              <a:rPr lang="en-US" sz="1800" b="1" dirty="0"/>
              <a:t>at: </a:t>
            </a:r>
            <a:r>
              <a:rPr lang="en-US" sz="1800" b="1" dirty="0" err="1"/>
              <a:t>Gorgan</a:t>
            </a:r>
            <a:r>
              <a:rPr lang="en-US" sz="1800" b="1" dirty="0"/>
              <a:t> University of Agricultural Sciences and Natural Resources (GUASNR), November 2017 </a:t>
            </a:r>
            <a:br>
              <a:rPr lang="en-US" sz="1800" b="1" dirty="0"/>
            </a:br>
            <a:r>
              <a:rPr lang="en-US" sz="1800" b="1" dirty="0" smtClean="0"/>
              <a:t>Panel </a:t>
            </a:r>
            <a:r>
              <a:rPr lang="en-US" sz="1800" b="1" dirty="0"/>
              <a:t>presentation Version </a:t>
            </a:r>
            <a:r>
              <a:rPr lang="en-US" sz="1800" b="1" dirty="0" smtClean="0"/>
              <a:t>17-11-06</a:t>
            </a:r>
            <a:r>
              <a:rPr lang="en-US" sz="1800" b="1" dirty="0"/>
              <a:t/>
            </a:r>
            <a:br>
              <a:rPr lang="en-US" sz="1800" b="1" dirty="0"/>
            </a:br>
            <a:r>
              <a:rPr lang="en-US" sz="1800" b="1" dirty="0">
                <a:solidFill>
                  <a:srgbClr val="00B050"/>
                </a:solidFill>
                <a:latin typeface="Arial Black" panose="020B0A04020102020204" pitchFamily="34" charset="0"/>
              </a:rPr>
              <a:t>Peter </a:t>
            </a:r>
            <a:r>
              <a:rPr lang="en-US" sz="1800" b="1" dirty="0" err="1" smtClean="0">
                <a:solidFill>
                  <a:srgbClr val="00B050"/>
                </a:solidFill>
                <a:latin typeface="Arial Black" panose="020B0A04020102020204" pitchFamily="34" charset="0"/>
              </a:rPr>
              <a:t>Lohmander</a:t>
            </a:r>
            <a:r>
              <a:rPr lang="en-US" sz="1800" b="1" dirty="0" smtClean="0"/>
              <a:t/>
            </a:r>
            <a:br>
              <a:rPr lang="en-US" sz="1800" b="1" dirty="0" smtClean="0"/>
            </a:br>
            <a:r>
              <a:rPr lang="en-US" sz="1800" b="1" dirty="0" smtClean="0"/>
              <a:t/>
            </a:r>
            <a:br>
              <a:rPr lang="en-US" sz="1800" b="1" dirty="0" smtClean="0"/>
            </a:br>
            <a:r>
              <a:rPr lang="sv-SE" sz="2700" b="1" u="sng" dirty="0" smtClean="0">
                <a:latin typeface="Arial Black" panose="020B0A04020102020204" pitchFamily="34" charset="0"/>
              </a:rPr>
              <a:t>Abstract part 4</a:t>
            </a:r>
            <a:endParaRPr lang="sv-SE" sz="2700" b="1" u="sng" dirty="0">
              <a:latin typeface="Arial Black" panose="020B0A04020102020204" pitchFamily="34" charset="0"/>
            </a:endParaRPr>
          </a:p>
        </p:txBody>
      </p:sp>
      <p:sp>
        <p:nvSpPr>
          <p:cNvPr id="5" name="Platshållare för innehåll 4"/>
          <p:cNvSpPr>
            <a:spLocks noGrp="1"/>
          </p:cNvSpPr>
          <p:nvPr>
            <p:ph idx="1"/>
          </p:nvPr>
        </p:nvSpPr>
        <p:spPr>
          <a:xfrm>
            <a:off x="487678" y="2005012"/>
            <a:ext cx="10866121" cy="4351338"/>
          </a:xfrm>
        </p:spPr>
        <p:txBody>
          <a:bodyPr>
            <a:normAutofit fontScale="92500" lnSpcReduction="10000"/>
          </a:bodyPr>
          <a:lstStyle/>
          <a:p>
            <a:r>
              <a:rPr lang="en-US" b="1" dirty="0"/>
              <a:t>With adaptive optimization of forest management, it is possible to obtain the very best production economic result. </a:t>
            </a:r>
            <a:r>
              <a:rPr lang="en-US" dirty="0"/>
              <a:t>A typical objective function is the expected present value. Many other types of objective functions can however also be used. Optimal forest management normally means that you should periodically harvest the largest trees, also taking the stochastic price variations and other stochastic events into account. Of course, the objective function may also include the value of tourism, recreation etc.. </a:t>
            </a:r>
            <a:r>
              <a:rPr lang="en-US" dirty="0" smtClean="0"/>
              <a:t>In </a:t>
            </a:r>
            <a:r>
              <a:rPr lang="en-US" dirty="0"/>
              <a:t>case the forest is not managed at all, the result can not be better than the optimal result obtained with </a:t>
            </a:r>
            <a:r>
              <a:rPr lang="en-US" dirty="0" smtClean="0"/>
              <a:t>optimized </a:t>
            </a:r>
            <a:r>
              <a:rPr lang="en-US" dirty="0"/>
              <a:t>management</a:t>
            </a:r>
            <a:r>
              <a:rPr lang="en-US" dirty="0" smtClean="0"/>
              <a:t>. </a:t>
            </a:r>
            <a:r>
              <a:rPr lang="en-US" b="1" dirty="0" smtClean="0"/>
              <a:t>Economic </a:t>
            </a:r>
            <a:r>
              <a:rPr lang="en-US" b="1" dirty="0"/>
              <a:t>results normally decrease if management stops completely. There may be severe and costly damages and CO2 emissions by wild forest fires, </a:t>
            </a:r>
            <a:r>
              <a:rPr lang="en-US" b="1" dirty="0" err="1"/>
              <a:t>windthrows</a:t>
            </a:r>
            <a:r>
              <a:rPr lang="en-US" b="1" dirty="0"/>
              <a:t> and so on. Employment in the forest sector is reduced.</a:t>
            </a:r>
          </a:p>
          <a:p>
            <a:endParaRPr lang="sv-SE" dirty="0"/>
          </a:p>
        </p:txBody>
      </p:sp>
      <p:sp>
        <p:nvSpPr>
          <p:cNvPr id="2" name="Platshållare för bildnummer 1"/>
          <p:cNvSpPr>
            <a:spLocks noGrp="1"/>
          </p:cNvSpPr>
          <p:nvPr>
            <p:ph type="sldNum" sz="quarter" idx="12"/>
          </p:nvPr>
        </p:nvSpPr>
        <p:spPr/>
        <p:txBody>
          <a:bodyPr/>
          <a:lstStyle/>
          <a:p>
            <a:fld id="{85111A96-47C8-494A-B243-62058D04ED01}" type="slidenum">
              <a:rPr lang="sv-SE" smtClean="0">
                <a:solidFill>
                  <a:prstClr val="black">
                    <a:tint val="75000"/>
                  </a:prstClr>
                </a:solidFill>
              </a:rPr>
              <a:pPr/>
              <a:t>67</a:t>
            </a:fld>
            <a:endParaRPr lang="sv-SE">
              <a:solidFill>
                <a:prstClr val="black">
                  <a:tint val="75000"/>
                </a:prstClr>
              </a:solidFill>
            </a:endParaRPr>
          </a:p>
        </p:txBody>
      </p:sp>
    </p:spTree>
    <p:extLst>
      <p:ext uri="{BB962C8B-B14F-4D97-AF65-F5344CB8AC3E}">
        <p14:creationId xmlns:p14="http://schemas.microsoft.com/office/powerpoint/2010/main" val="7457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9000">
              <a:srgbClr val="FFFF00"/>
            </a:gs>
            <a:gs pos="76000">
              <a:schemeClr val="accent1">
                <a:lumMod val="45000"/>
                <a:lumOff val="55000"/>
              </a:schemeClr>
            </a:gs>
            <a:gs pos="9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276795" y="283464"/>
            <a:ext cx="11620500" cy="2039112"/>
          </a:xfrm>
        </p:spPr>
        <p:txBody>
          <a:bodyPr>
            <a:normAutofit/>
          </a:bodyPr>
          <a:lstStyle/>
          <a:p>
            <a:r>
              <a:rPr lang="en-US" sz="4000" b="1" dirty="0">
                <a:latin typeface="Times New Roman" panose="02020603050405020304" pitchFamily="18" charset="0"/>
                <a:cs typeface="Times New Roman" panose="02020603050405020304" pitchFamily="18" charset="0"/>
              </a:rPr>
              <a:t> SUB MODELS FOR OPTIMAL CONTINUOUS COVER MULTI SPECIES FORESTRY IN </a:t>
            </a:r>
            <a:r>
              <a:rPr lang="en-US" sz="4000" b="1" dirty="0" smtClean="0">
                <a:latin typeface="Times New Roman" panose="02020603050405020304" pitchFamily="18" charset="0"/>
                <a:cs typeface="Times New Roman" panose="02020603050405020304" pitchFamily="18" charset="0"/>
              </a:rPr>
              <a:t>IRAN</a:t>
            </a:r>
            <a:br>
              <a:rPr lang="en-US" sz="4000" b="1" dirty="0" smtClean="0">
                <a:latin typeface="Times New Roman" panose="02020603050405020304" pitchFamily="18" charset="0"/>
                <a:cs typeface="Times New Roman" panose="02020603050405020304" pitchFamily="18" charset="0"/>
              </a:rPr>
            </a:br>
            <a:r>
              <a:rPr lang="en-US" sz="2000" b="1" dirty="0" smtClean="0">
                <a:solidFill>
                  <a:srgbClr val="00B050"/>
                </a:solidFill>
                <a:latin typeface="Times New Roman" panose="02020603050405020304" pitchFamily="18" charset="0"/>
                <a:cs typeface="Times New Roman" panose="02020603050405020304" pitchFamily="18" charset="0"/>
              </a:rPr>
              <a:t>(</a:t>
            </a:r>
            <a:r>
              <a:rPr lang="en-US" sz="2000" b="1" i="1" dirty="0" smtClean="0">
                <a:solidFill>
                  <a:srgbClr val="00B050"/>
                </a:solidFill>
                <a:latin typeface="Times New Roman" panose="02020603050405020304" pitchFamily="18" charset="0"/>
                <a:cs typeface="Times New Roman" panose="02020603050405020304" pitchFamily="18" charset="0"/>
              </a:rPr>
              <a:t>One part of the joint presentation by </a:t>
            </a:r>
            <a:r>
              <a:rPr lang="en-US" sz="2000" b="1" i="1" dirty="0" err="1" smtClean="0">
                <a:solidFill>
                  <a:srgbClr val="00B050"/>
                </a:solidFill>
                <a:latin typeface="Times New Roman" panose="02020603050405020304" pitchFamily="18" charset="0"/>
                <a:cs typeface="Times New Roman" panose="02020603050405020304" pitchFamily="18" charset="0"/>
              </a:rPr>
              <a:t>Soleiman</a:t>
            </a:r>
            <a:r>
              <a:rPr lang="en-US" sz="2000" b="1" i="1" dirty="0" smtClean="0">
                <a:solidFill>
                  <a:srgbClr val="00B050"/>
                </a:solidFill>
                <a:latin typeface="Times New Roman" panose="02020603050405020304" pitchFamily="18" charset="0"/>
                <a:cs typeface="Times New Roman" panose="02020603050405020304" pitchFamily="18" charset="0"/>
              </a:rPr>
              <a:t> </a:t>
            </a:r>
            <a:r>
              <a:rPr lang="en-US" sz="2000" b="1" i="1" dirty="0" err="1" smtClean="0">
                <a:solidFill>
                  <a:srgbClr val="00B050"/>
                </a:solidFill>
                <a:latin typeface="Times New Roman" panose="02020603050405020304" pitchFamily="18" charset="0"/>
                <a:cs typeface="Times New Roman" panose="02020603050405020304" pitchFamily="18" charset="0"/>
              </a:rPr>
              <a:t>Mohammadi</a:t>
            </a:r>
            <a:r>
              <a:rPr lang="en-US" sz="2000" b="1" i="1" dirty="0" smtClean="0">
                <a:solidFill>
                  <a:srgbClr val="00B050"/>
                </a:solidFill>
                <a:latin typeface="Times New Roman" panose="02020603050405020304" pitchFamily="18" charset="0"/>
                <a:cs typeface="Times New Roman" panose="02020603050405020304" pitchFamily="18" charset="0"/>
              </a:rPr>
              <a:t> </a:t>
            </a:r>
            <a:r>
              <a:rPr lang="en-US" sz="2000" b="1" i="1" dirty="0" err="1" smtClean="0">
                <a:solidFill>
                  <a:srgbClr val="00B050"/>
                </a:solidFill>
                <a:latin typeface="Times New Roman" panose="02020603050405020304" pitchFamily="18" charset="0"/>
                <a:cs typeface="Times New Roman" panose="02020603050405020304" pitchFamily="18" charset="0"/>
              </a:rPr>
              <a:t>Limaei</a:t>
            </a:r>
            <a:r>
              <a:rPr lang="en-US" sz="2000" b="1" i="1" dirty="0" smtClean="0">
                <a:solidFill>
                  <a:srgbClr val="00B050"/>
                </a:solidFill>
                <a:latin typeface="Times New Roman" panose="02020603050405020304" pitchFamily="18" charset="0"/>
                <a:cs typeface="Times New Roman" panose="02020603050405020304" pitchFamily="18" charset="0"/>
              </a:rPr>
              <a:t>, </a:t>
            </a:r>
            <a:r>
              <a:rPr lang="en-US" sz="2000" b="1" i="1" dirty="0" err="1" smtClean="0">
                <a:solidFill>
                  <a:srgbClr val="00B050"/>
                </a:solidFill>
                <a:latin typeface="Times New Roman" panose="02020603050405020304" pitchFamily="18" charset="0"/>
                <a:cs typeface="Times New Roman" panose="02020603050405020304" pitchFamily="18" charset="0"/>
              </a:rPr>
              <a:t>PeterLohmander</a:t>
            </a:r>
            <a:r>
              <a:rPr lang="en-US" sz="2000" b="1" i="1" dirty="0" smtClean="0">
                <a:solidFill>
                  <a:srgbClr val="00B050"/>
                </a:solidFill>
                <a:latin typeface="Times New Roman" panose="02020603050405020304" pitchFamily="18" charset="0"/>
                <a:cs typeface="Times New Roman" panose="02020603050405020304" pitchFamily="18" charset="0"/>
              </a:rPr>
              <a:t> and Leif Olsson  </a:t>
            </a:r>
            <a:r>
              <a:rPr lang="en-US" sz="2000" b="1" dirty="0" smtClean="0">
                <a:solidFill>
                  <a:srgbClr val="00B050"/>
                </a:solidFill>
                <a:latin typeface="Times New Roman" panose="02020603050405020304" pitchFamily="18" charset="0"/>
                <a:cs typeface="Times New Roman" panose="02020603050405020304" pitchFamily="18" charset="0"/>
              </a:rPr>
              <a:t>) </a:t>
            </a:r>
            <a:r>
              <a:rPr lang="sv-SE" sz="2000" b="1" dirty="0" smtClean="0">
                <a:solidFill>
                  <a:srgbClr val="00B050"/>
                </a:solidFill>
                <a:latin typeface="Times New Roman" panose="02020603050405020304" pitchFamily="18" charset="0"/>
                <a:cs typeface="Times New Roman" panose="02020603050405020304" pitchFamily="18" charset="0"/>
              </a:rPr>
              <a:t> </a:t>
            </a:r>
            <a:endParaRPr lang="sv-SE" sz="2000" dirty="0">
              <a:solidFill>
                <a:srgbClr val="00B050"/>
              </a:solidFill>
            </a:endParaRPr>
          </a:p>
        </p:txBody>
      </p:sp>
      <p:sp>
        <p:nvSpPr>
          <p:cNvPr id="3" name="Underrubrik 2"/>
          <p:cNvSpPr>
            <a:spLocks noGrp="1"/>
          </p:cNvSpPr>
          <p:nvPr>
            <p:ph type="subTitle" idx="1"/>
          </p:nvPr>
        </p:nvSpPr>
        <p:spPr>
          <a:xfrm>
            <a:off x="425045" y="2743200"/>
            <a:ext cx="7315200" cy="3835401"/>
          </a:xfrm>
        </p:spPr>
        <p:txBody>
          <a:bodyPr>
            <a:normAutofit lnSpcReduction="10000"/>
          </a:bodyPr>
          <a:lstStyle/>
          <a:p>
            <a:r>
              <a:rPr lang="en-GB" b="1" dirty="0" smtClean="0">
                <a:solidFill>
                  <a:srgbClr val="181512"/>
                </a:solidFill>
                <a:effectLst/>
                <a:latin typeface="Times New Roman" panose="02020603050405020304" pitchFamily="18" charset="0"/>
                <a:ea typeface="Times New Roman" panose="02020603050405020304" pitchFamily="18" charset="0"/>
              </a:rPr>
              <a:t>Professor </a:t>
            </a:r>
            <a:r>
              <a:rPr lang="en-GB" b="1" dirty="0" smtClean="0">
                <a:solidFill>
                  <a:srgbClr val="000000"/>
                </a:solidFill>
                <a:effectLst/>
                <a:latin typeface="Times New Roman" panose="02020603050405020304" pitchFamily="18" charset="0"/>
                <a:ea typeface="Times New Roman" panose="02020603050405020304" pitchFamily="18" charset="0"/>
              </a:rPr>
              <a:t>Dr Peter Lohmander </a:t>
            </a:r>
          </a:p>
          <a:p>
            <a:r>
              <a:rPr lang="en-GB" dirty="0" smtClean="0">
                <a:solidFill>
                  <a:srgbClr val="000000"/>
                </a:solidFill>
                <a:effectLst/>
                <a:latin typeface="Times New Roman" panose="02020603050405020304" pitchFamily="18" charset="0"/>
                <a:ea typeface="Times New Roman" panose="02020603050405020304" pitchFamily="18" charset="0"/>
              </a:rPr>
              <a:t>SLU, Sweden, </a:t>
            </a:r>
            <a:r>
              <a:rPr lang="en-GB" u="sng" dirty="0" smtClean="0">
                <a:solidFill>
                  <a:srgbClr val="000000"/>
                </a:solidFill>
                <a:effectLst/>
                <a:latin typeface="Times New Roman" panose="02020603050405020304" pitchFamily="18" charset="0"/>
                <a:ea typeface="Times New Roman" panose="02020603050405020304" pitchFamily="18" charset="0"/>
                <a:hlinkClick r:id="rId2"/>
              </a:rPr>
              <a:t>http://www.Lohmander.com</a:t>
            </a:r>
            <a:r>
              <a:rPr lang="en-GB" dirty="0" smtClean="0">
                <a:solidFill>
                  <a:srgbClr val="000000"/>
                </a:solidFill>
                <a:effectLst/>
                <a:latin typeface="Times New Roman" panose="02020603050405020304" pitchFamily="18" charset="0"/>
                <a:ea typeface="Times New Roman" panose="02020603050405020304" pitchFamily="18" charset="0"/>
              </a:rPr>
              <a:t> </a:t>
            </a:r>
          </a:p>
          <a:p>
            <a:r>
              <a:rPr lang="en-GB" dirty="0" smtClean="0">
                <a:solidFill>
                  <a:srgbClr val="000000"/>
                </a:solidFill>
                <a:latin typeface="Times New Roman" panose="02020603050405020304" pitchFamily="18" charset="0"/>
                <a:ea typeface="Times New Roman" panose="02020603050405020304" pitchFamily="18" charset="0"/>
                <a:hlinkClick r:id="rId3"/>
              </a:rPr>
              <a:t>Peter@Lohmander.com</a:t>
            </a:r>
            <a:r>
              <a:rPr lang="en-GB" dirty="0" smtClean="0">
                <a:solidFill>
                  <a:srgbClr val="000000"/>
                </a:solidFill>
                <a:latin typeface="Times New Roman" panose="02020603050405020304" pitchFamily="18" charset="0"/>
                <a:ea typeface="Times New Roman" panose="02020603050405020304" pitchFamily="18" charset="0"/>
              </a:rPr>
              <a:t> </a:t>
            </a:r>
            <a:endParaRPr lang="sv-SE" dirty="0" smtClean="0">
              <a:effectLst/>
              <a:latin typeface="Times New Roman" panose="02020603050405020304" pitchFamily="18" charset="0"/>
              <a:ea typeface="Times New Roman" panose="02020603050405020304" pitchFamily="18" charset="0"/>
            </a:endParaRPr>
          </a:p>
          <a:p>
            <a:r>
              <a:rPr lang="en-GB" dirty="0" smtClean="0">
                <a:solidFill>
                  <a:srgbClr val="000000"/>
                </a:solidFill>
                <a:effectLst/>
                <a:latin typeface="Times New Roman" panose="02020603050405020304" pitchFamily="18" charset="0"/>
                <a:ea typeface="Times New Roman" panose="02020603050405020304" pitchFamily="18" charset="0"/>
              </a:rPr>
              <a:t> </a:t>
            </a:r>
            <a:endParaRPr lang="sv-SE" dirty="0" smtClean="0">
              <a:effectLst/>
              <a:latin typeface="Times New Roman" panose="02020603050405020304" pitchFamily="18" charset="0"/>
              <a:ea typeface="Times New Roman" panose="02020603050405020304" pitchFamily="18" charset="0"/>
            </a:endParaRPr>
          </a:p>
          <a:p>
            <a:r>
              <a:rPr lang="en-US" b="1" dirty="0" smtClean="0">
                <a:solidFill>
                  <a:srgbClr val="FF0000"/>
                </a:solidFill>
                <a:effectLst/>
                <a:latin typeface="Times New Roman" panose="02020603050405020304" pitchFamily="18" charset="0"/>
                <a:ea typeface="Times New Roman" panose="02020603050405020304" pitchFamily="18" charset="0"/>
              </a:rPr>
              <a:t>The 8th International Conference of </a:t>
            </a:r>
          </a:p>
          <a:p>
            <a:r>
              <a:rPr lang="en-US" b="1" dirty="0" smtClean="0">
                <a:solidFill>
                  <a:srgbClr val="FF0000"/>
                </a:solidFill>
                <a:effectLst/>
                <a:latin typeface="Times New Roman" panose="02020603050405020304" pitchFamily="18" charset="0"/>
                <a:ea typeface="Times New Roman" panose="02020603050405020304" pitchFamily="18" charset="0"/>
              </a:rPr>
              <a:t>Iranian Operations Research Society </a:t>
            </a:r>
          </a:p>
          <a:p>
            <a:r>
              <a:rPr lang="en-US" sz="1900" dirty="0" smtClean="0">
                <a:solidFill>
                  <a:srgbClr val="002060"/>
                </a:solidFill>
                <a:effectLst/>
                <a:latin typeface="Times New Roman" panose="02020603050405020304" pitchFamily="18" charset="0"/>
                <a:ea typeface="Times New Roman" panose="02020603050405020304" pitchFamily="18" charset="0"/>
              </a:rPr>
              <a:t>Department of Mathematics Ferdowsi University of Mashhad,  Mashhad, Iran. </a:t>
            </a:r>
          </a:p>
          <a:p>
            <a:r>
              <a:rPr lang="en-US" sz="1900" dirty="0" smtClean="0">
                <a:solidFill>
                  <a:srgbClr val="002060"/>
                </a:solidFill>
                <a:effectLst/>
                <a:latin typeface="Times New Roman" panose="02020603050405020304" pitchFamily="18" charset="0"/>
                <a:ea typeface="Times New Roman" panose="02020603050405020304" pitchFamily="18" charset="0"/>
              </a:rPr>
              <a:t>www.or8.um.ac.ir</a:t>
            </a:r>
          </a:p>
          <a:p>
            <a:r>
              <a:rPr lang="en-US" sz="1900" dirty="0" smtClean="0">
                <a:solidFill>
                  <a:srgbClr val="002060"/>
                </a:solidFill>
                <a:latin typeface="Times New Roman" panose="02020603050405020304" pitchFamily="18" charset="0"/>
                <a:ea typeface="Times New Roman" panose="02020603050405020304" pitchFamily="18" charset="0"/>
              </a:rPr>
              <a:t>21-22 May 2015</a:t>
            </a:r>
            <a:r>
              <a:rPr lang="en-US" sz="1900" dirty="0" smtClean="0">
                <a:solidFill>
                  <a:srgbClr val="002060"/>
                </a:solidFill>
                <a:effectLst/>
                <a:latin typeface="Times New Roman" panose="02020603050405020304" pitchFamily="18" charset="0"/>
                <a:ea typeface="Times New Roman" panose="02020603050405020304" pitchFamily="18" charset="0"/>
              </a:rPr>
              <a:t> </a:t>
            </a:r>
            <a:endParaRPr lang="en-GB" sz="1900" dirty="0" smtClean="0">
              <a:solidFill>
                <a:srgbClr val="002060"/>
              </a:solidFill>
              <a:effectLst/>
              <a:latin typeface="Times New Roman" panose="02020603050405020304" pitchFamily="18" charset="0"/>
              <a:ea typeface="Times New Roman" panose="02020603050405020304" pitchFamily="18" charset="0"/>
            </a:endParaRPr>
          </a:p>
          <a:p>
            <a:endParaRPr lang="sv-SE" dirty="0" smtClean="0">
              <a:effectLst/>
              <a:latin typeface="Times New Roman" panose="02020603050405020304" pitchFamily="18" charset="0"/>
              <a:ea typeface="Times New Roman" panose="02020603050405020304" pitchFamily="18" charset="0"/>
            </a:endParaRPr>
          </a:p>
          <a:p>
            <a:endParaRPr lang="sv-SE" dirty="0"/>
          </a:p>
        </p:txBody>
      </p:sp>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1463" y="2743200"/>
            <a:ext cx="3750538" cy="4114800"/>
          </a:xfrm>
          <a:prstGeom prst="rect">
            <a:avLst/>
          </a:prstGeom>
        </p:spPr>
      </p:pic>
    </p:spTree>
    <p:extLst>
      <p:ext uri="{BB962C8B-B14F-4D97-AF65-F5344CB8AC3E}">
        <p14:creationId xmlns:p14="http://schemas.microsoft.com/office/powerpoint/2010/main" val="3129836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i="1" dirty="0" smtClean="0">
                <a:solidFill>
                  <a:srgbClr val="FF0000"/>
                </a:solidFill>
              </a:rPr>
              <a:t>A </a:t>
            </a:r>
            <a:r>
              <a:rPr lang="sv-SE" b="1" i="1" dirty="0" err="1" smtClean="0">
                <a:solidFill>
                  <a:srgbClr val="FF0000"/>
                </a:solidFill>
              </a:rPr>
              <a:t>dynamic</a:t>
            </a:r>
            <a:r>
              <a:rPr lang="sv-SE" b="1" i="1" dirty="0" smtClean="0">
                <a:solidFill>
                  <a:srgbClr val="FF0000"/>
                </a:solidFill>
              </a:rPr>
              <a:t> </a:t>
            </a:r>
            <a:r>
              <a:rPr lang="sv-SE" b="1" i="1" dirty="0" err="1" smtClean="0">
                <a:solidFill>
                  <a:srgbClr val="FF0000"/>
                </a:solidFill>
              </a:rPr>
              <a:t>two</a:t>
            </a:r>
            <a:r>
              <a:rPr lang="sv-SE" b="1" i="1" dirty="0" smtClean="0">
                <a:solidFill>
                  <a:srgbClr val="FF0000"/>
                </a:solidFill>
              </a:rPr>
              <a:t> species </a:t>
            </a:r>
            <a:r>
              <a:rPr lang="sv-SE" b="1" i="1" dirty="0" err="1" smtClean="0">
                <a:solidFill>
                  <a:srgbClr val="FF0000"/>
                </a:solidFill>
              </a:rPr>
              <a:t>model</a:t>
            </a:r>
            <a:r>
              <a:rPr lang="sv-SE" b="1" i="1" dirty="0" smtClean="0">
                <a:solidFill>
                  <a:srgbClr val="FF0000"/>
                </a:solidFill>
              </a:rPr>
              <a:t> </a:t>
            </a:r>
            <a:r>
              <a:rPr lang="sv-SE" b="1" i="1" dirty="0" err="1" smtClean="0">
                <a:solidFill>
                  <a:srgbClr val="FF0000"/>
                </a:solidFill>
              </a:rPr>
              <a:t>with</a:t>
            </a:r>
            <a:r>
              <a:rPr lang="sv-SE" b="1" i="1" dirty="0" smtClean="0">
                <a:solidFill>
                  <a:srgbClr val="FF0000"/>
                </a:solidFill>
              </a:rPr>
              <a:t> </a:t>
            </a:r>
            <a:r>
              <a:rPr lang="sv-SE" b="1" i="1" dirty="0" err="1" smtClean="0">
                <a:solidFill>
                  <a:srgbClr val="FF0000"/>
                </a:solidFill>
              </a:rPr>
              <a:t>competition</a:t>
            </a:r>
            <a:r>
              <a:rPr lang="sv-SE" b="1" i="1" dirty="0" smtClean="0">
                <a:solidFill>
                  <a:srgbClr val="FF0000"/>
                </a:solidFill>
              </a:rPr>
              <a:t/>
            </a:r>
            <a:br>
              <a:rPr lang="sv-SE" b="1" i="1" dirty="0" smtClean="0">
                <a:solidFill>
                  <a:srgbClr val="FF0000"/>
                </a:solidFill>
              </a:rPr>
            </a:br>
            <a:r>
              <a:rPr lang="sv-SE" sz="3200" b="1" i="1" dirty="0" smtClean="0">
                <a:solidFill>
                  <a:srgbClr val="00B0F0"/>
                </a:solidFill>
              </a:rPr>
              <a:t>(A system </a:t>
            </a:r>
            <a:r>
              <a:rPr lang="sv-SE" sz="3200" b="1" i="1" dirty="0" err="1" smtClean="0">
                <a:solidFill>
                  <a:srgbClr val="00B0F0"/>
                </a:solidFill>
              </a:rPr>
              <a:t>of</a:t>
            </a:r>
            <a:r>
              <a:rPr lang="sv-SE" sz="3200" b="1" i="1" dirty="0" smtClean="0">
                <a:solidFill>
                  <a:srgbClr val="00B0F0"/>
                </a:solidFill>
              </a:rPr>
              <a:t> </a:t>
            </a:r>
            <a:r>
              <a:rPr lang="sv-SE" sz="3200" b="1" i="1" dirty="0" err="1" smtClean="0">
                <a:solidFill>
                  <a:srgbClr val="00B0F0"/>
                </a:solidFill>
              </a:rPr>
              <a:t>two</a:t>
            </a:r>
            <a:r>
              <a:rPr lang="sv-SE" sz="3200" b="1" i="1" dirty="0" smtClean="0">
                <a:solidFill>
                  <a:srgbClr val="00B0F0"/>
                </a:solidFill>
              </a:rPr>
              <a:t> ”</a:t>
            </a:r>
            <a:r>
              <a:rPr lang="sv-SE" sz="3200" b="1" i="1" dirty="0" err="1" smtClean="0">
                <a:solidFill>
                  <a:srgbClr val="00B0F0"/>
                </a:solidFill>
              </a:rPr>
              <a:t>extended</a:t>
            </a:r>
            <a:r>
              <a:rPr lang="sv-SE" sz="3200" b="1" i="1" dirty="0" smtClean="0">
                <a:solidFill>
                  <a:srgbClr val="00B0F0"/>
                </a:solidFill>
              </a:rPr>
              <a:t> </a:t>
            </a:r>
            <a:r>
              <a:rPr lang="sv-SE" sz="3200" b="1" i="1" dirty="0" err="1" smtClean="0">
                <a:solidFill>
                  <a:srgbClr val="00B0F0"/>
                </a:solidFill>
              </a:rPr>
              <a:t>logistic</a:t>
            </a:r>
            <a:r>
              <a:rPr lang="sv-SE" sz="3200" b="1" i="1" dirty="0" smtClean="0">
                <a:solidFill>
                  <a:srgbClr val="00B0F0"/>
                </a:solidFill>
              </a:rPr>
              <a:t> </a:t>
            </a:r>
            <a:r>
              <a:rPr lang="sv-SE" sz="3200" b="1" i="1" dirty="0" err="1" smtClean="0">
                <a:solidFill>
                  <a:srgbClr val="00B0F0"/>
                </a:solidFill>
              </a:rPr>
              <a:t>models</a:t>
            </a:r>
            <a:r>
              <a:rPr lang="sv-SE" sz="3200" b="1" i="1" dirty="0" smtClean="0">
                <a:solidFill>
                  <a:srgbClr val="00B0F0"/>
                </a:solidFill>
              </a:rPr>
              <a:t>”)</a:t>
            </a:r>
            <a:endParaRPr lang="sv-SE" sz="3200" b="1" i="1" dirty="0">
              <a:solidFill>
                <a:srgbClr val="00B0F0"/>
              </a:solidFill>
            </a:endParaRPr>
          </a:p>
        </p:txBody>
      </p:sp>
      <p:graphicFrame>
        <p:nvGraphicFramePr>
          <p:cNvPr id="4" name="Objekt 3"/>
          <p:cNvGraphicFramePr>
            <a:graphicFrameLocks noChangeAspect="1"/>
          </p:cNvGraphicFramePr>
          <p:nvPr>
            <p:extLst/>
          </p:nvPr>
        </p:nvGraphicFramePr>
        <p:xfrm>
          <a:off x="1344613" y="1911350"/>
          <a:ext cx="8478837" cy="3806825"/>
        </p:xfrm>
        <a:graphic>
          <a:graphicData uri="http://schemas.openxmlformats.org/presentationml/2006/ole">
            <mc:AlternateContent xmlns:mc="http://schemas.openxmlformats.org/markup-compatibility/2006">
              <mc:Choice xmlns:v="urn:schemas-microsoft-com:vml" Requires="v">
                <p:oleObj spid="_x0000_s1064" name="Equation" r:id="rId3" imgW="1866600" imgH="838080" progId="Equation.DSMT4">
                  <p:embed/>
                </p:oleObj>
              </mc:Choice>
              <mc:Fallback>
                <p:oleObj name="Equation" r:id="rId3" imgW="1866600" imgH="838080" progId="Equation.DSMT4">
                  <p:embed/>
                  <p:pic>
                    <p:nvPicPr>
                      <p:cNvPr id="0" name=""/>
                      <p:cNvPicPr/>
                      <p:nvPr/>
                    </p:nvPicPr>
                    <p:blipFill>
                      <a:blip r:embed="rId4"/>
                      <a:stretch>
                        <a:fillRect/>
                      </a:stretch>
                    </p:blipFill>
                    <p:spPr>
                      <a:xfrm>
                        <a:off x="1344613" y="1911350"/>
                        <a:ext cx="8478837" cy="3806825"/>
                      </a:xfrm>
                      <a:prstGeom prst="rect">
                        <a:avLst/>
                      </a:prstGeom>
                    </p:spPr>
                  </p:pic>
                </p:oleObj>
              </mc:Fallback>
            </mc:AlternateContent>
          </a:graphicData>
        </a:graphic>
      </p:graphicFrame>
      <p:sp>
        <p:nvSpPr>
          <p:cNvPr id="3" name="Platshållare för bildnummer 2"/>
          <p:cNvSpPr>
            <a:spLocks noGrp="1"/>
          </p:cNvSpPr>
          <p:nvPr>
            <p:ph type="sldNum" sz="quarter" idx="12"/>
          </p:nvPr>
        </p:nvSpPr>
        <p:spPr/>
        <p:txBody>
          <a:bodyPr/>
          <a:lstStyle/>
          <a:p>
            <a:fld id="{35C07A7F-E443-484D-8340-46B12C3912CC}" type="slidenum">
              <a:rPr lang="sv-SE" smtClean="0">
                <a:solidFill>
                  <a:prstClr val="black">
                    <a:tint val="75000"/>
                  </a:prstClr>
                </a:solidFill>
              </a:rPr>
              <a:pPr/>
              <a:t>8</a:t>
            </a:fld>
            <a:endParaRPr lang="sv-SE">
              <a:solidFill>
                <a:prstClr val="black">
                  <a:tint val="75000"/>
                </a:prstClr>
              </a:solidFill>
            </a:endParaRPr>
          </a:p>
        </p:txBody>
      </p:sp>
    </p:spTree>
    <p:extLst>
      <p:ext uri="{BB962C8B-B14F-4D97-AF65-F5344CB8AC3E}">
        <p14:creationId xmlns:p14="http://schemas.microsoft.com/office/powerpoint/2010/main" val="3090405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d 3"/>
          <p:cNvSpPr/>
          <p:nvPr/>
        </p:nvSpPr>
        <p:spPr>
          <a:xfrm flipV="1">
            <a:off x="2066542" y="1856232"/>
            <a:ext cx="146305" cy="324612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5" name="Höger 4"/>
          <p:cNvSpPr/>
          <p:nvPr/>
        </p:nvSpPr>
        <p:spPr>
          <a:xfrm>
            <a:off x="1984248" y="4901184"/>
            <a:ext cx="5586984" cy="13716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6" name="textruta 5"/>
          <p:cNvSpPr txBox="1"/>
          <p:nvPr/>
        </p:nvSpPr>
        <p:spPr>
          <a:xfrm>
            <a:off x="7653796" y="4620158"/>
            <a:ext cx="420624" cy="584775"/>
          </a:xfrm>
          <a:prstGeom prst="rect">
            <a:avLst/>
          </a:prstGeom>
          <a:noFill/>
        </p:spPr>
        <p:txBody>
          <a:bodyPr wrap="square" rtlCol="0">
            <a:spAutoFit/>
          </a:bodyPr>
          <a:lstStyle/>
          <a:p>
            <a:r>
              <a:rPr lang="sv-SE" sz="3200" b="1" dirty="0" smtClean="0">
                <a:solidFill>
                  <a:prstClr val="black"/>
                </a:solidFill>
                <a:latin typeface="Times New Roman" panose="02020603050405020304" pitchFamily="18" charset="0"/>
                <a:cs typeface="Times New Roman" panose="02020603050405020304" pitchFamily="18" charset="0"/>
              </a:rPr>
              <a:t>x</a:t>
            </a:r>
          </a:p>
        </p:txBody>
      </p:sp>
      <p:sp>
        <p:nvSpPr>
          <p:cNvPr id="7" name="Rektangel 6"/>
          <p:cNvSpPr/>
          <p:nvPr/>
        </p:nvSpPr>
        <p:spPr>
          <a:xfrm>
            <a:off x="1964596" y="1208948"/>
            <a:ext cx="389850" cy="584775"/>
          </a:xfrm>
          <a:prstGeom prst="rect">
            <a:avLst/>
          </a:prstGeom>
        </p:spPr>
        <p:txBody>
          <a:bodyPr wrap="none">
            <a:spAutoFit/>
          </a:bodyPr>
          <a:lstStyle/>
          <a:p>
            <a:r>
              <a:rPr lang="sv-SE" sz="3200" b="1" dirty="0" smtClean="0">
                <a:solidFill>
                  <a:prstClr val="black"/>
                </a:solidFill>
                <a:latin typeface="Times New Roman" panose="02020603050405020304" pitchFamily="18" charset="0"/>
                <a:cs typeface="Times New Roman" panose="02020603050405020304" pitchFamily="18" charset="0"/>
              </a:rPr>
              <a:t>y</a:t>
            </a:r>
            <a:endParaRPr lang="sv-SE" sz="3200" b="1" dirty="0">
              <a:solidFill>
                <a:prstClr val="black"/>
              </a:solidFill>
              <a:latin typeface="Times New Roman" panose="02020603050405020304" pitchFamily="18" charset="0"/>
              <a:cs typeface="Times New Roman" panose="02020603050405020304" pitchFamily="18" charset="0"/>
            </a:endParaRPr>
          </a:p>
        </p:txBody>
      </p:sp>
      <p:sp>
        <p:nvSpPr>
          <p:cNvPr id="8" name="Rektangel 7"/>
          <p:cNvSpPr/>
          <p:nvPr/>
        </p:nvSpPr>
        <p:spPr>
          <a:xfrm>
            <a:off x="1444411" y="4640687"/>
            <a:ext cx="338554" cy="461665"/>
          </a:xfrm>
          <a:prstGeom prst="rect">
            <a:avLst/>
          </a:prstGeom>
        </p:spPr>
        <p:txBody>
          <a:bodyPr wrap="none">
            <a:spAutoFit/>
          </a:bodyPr>
          <a:lstStyle/>
          <a:p>
            <a:r>
              <a:rPr lang="sv-SE" sz="2400" b="1" dirty="0" smtClean="0">
                <a:solidFill>
                  <a:prstClr val="black"/>
                </a:solidFill>
                <a:latin typeface="Times New Roman" panose="02020603050405020304" pitchFamily="18" charset="0"/>
                <a:cs typeface="Times New Roman" panose="02020603050405020304" pitchFamily="18" charset="0"/>
              </a:rPr>
              <a:t>0</a:t>
            </a:r>
            <a:endParaRPr lang="sv-SE" sz="2400" b="1" dirty="0">
              <a:solidFill>
                <a:prstClr val="black"/>
              </a:solidFill>
              <a:latin typeface="Times New Roman" panose="02020603050405020304" pitchFamily="18" charset="0"/>
              <a:cs typeface="Times New Roman" panose="02020603050405020304" pitchFamily="18" charset="0"/>
            </a:endParaRPr>
          </a:p>
        </p:txBody>
      </p:sp>
      <p:sp>
        <p:nvSpPr>
          <p:cNvPr id="10" name="Rektangel 9"/>
          <p:cNvSpPr/>
          <p:nvPr/>
        </p:nvSpPr>
        <p:spPr>
          <a:xfrm>
            <a:off x="1984248" y="5199257"/>
            <a:ext cx="338554" cy="461665"/>
          </a:xfrm>
          <a:prstGeom prst="rect">
            <a:avLst/>
          </a:prstGeom>
        </p:spPr>
        <p:txBody>
          <a:bodyPr wrap="none">
            <a:spAutoFit/>
          </a:bodyPr>
          <a:lstStyle/>
          <a:p>
            <a:r>
              <a:rPr lang="sv-SE" sz="2400" b="1" dirty="0" smtClean="0">
                <a:solidFill>
                  <a:prstClr val="black"/>
                </a:solidFill>
                <a:latin typeface="Times New Roman" panose="02020603050405020304" pitchFamily="18" charset="0"/>
                <a:cs typeface="Times New Roman" panose="02020603050405020304" pitchFamily="18" charset="0"/>
              </a:rPr>
              <a:t>0</a:t>
            </a:r>
            <a:endParaRPr lang="sv-SE" sz="2400" b="1" dirty="0">
              <a:solidFill>
                <a:prstClr val="black"/>
              </a:solidFill>
              <a:latin typeface="Times New Roman" panose="02020603050405020304" pitchFamily="18" charset="0"/>
              <a:cs typeface="Times New Roman" panose="02020603050405020304" pitchFamily="18" charset="0"/>
            </a:endParaRPr>
          </a:p>
        </p:txBody>
      </p:sp>
      <p:cxnSp>
        <p:nvCxnSpPr>
          <p:cNvPr id="3" name="Rak 2"/>
          <p:cNvCxnSpPr/>
          <p:nvPr/>
        </p:nvCxnSpPr>
        <p:spPr>
          <a:xfrm>
            <a:off x="1600200" y="2496312"/>
            <a:ext cx="3177540" cy="331012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1600200" y="2002925"/>
            <a:ext cx="5593404" cy="380254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3959157" y="4968424"/>
            <a:ext cx="58366" cy="2308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15" name="Rektangel 14"/>
          <p:cNvSpPr/>
          <p:nvPr/>
        </p:nvSpPr>
        <p:spPr>
          <a:xfrm>
            <a:off x="5955468" y="4982854"/>
            <a:ext cx="58366" cy="2308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16" name="Rektangel 15"/>
          <p:cNvSpPr/>
          <p:nvPr/>
        </p:nvSpPr>
        <p:spPr>
          <a:xfrm flipV="1">
            <a:off x="1840973" y="2299503"/>
            <a:ext cx="298721" cy="717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sp>
        <p:nvSpPr>
          <p:cNvPr id="17" name="Rektangel 16"/>
          <p:cNvSpPr/>
          <p:nvPr/>
        </p:nvSpPr>
        <p:spPr>
          <a:xfrm flipV="1">
            <a:off x="1834887" y="3028089"/>
            <a:ext cx="298721" cy="717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graphicFrame>
        <p:nvGraphicFramePr>
          <p:cNvPr id="12" name="Objekt 11"/>
          <p:cNvGraphicFramePr>
            <a:graphicFrameLocks noChangeAspect="1"/>
          </p:cNvGraphicFramePr>
          <p:nvPr/>
        </p:nvGraphicFramePr>
        <p:xfrm>
          <a:off x="861296" y="1918084"/>
          <a:ext cx="412345" cy="762838"/>
        </p:xfrm>
        <a:graphic>
          <a:graphicData uri="http://schemas.openxmlformats.org/presentationml/2006/ole">
            <mc:AlternateContent xmlns:mc="http://schemas.openxmlformats.org/markup-compatibility/2006">
              <mc:Choice xmlns:v="urn:schemas-microsoft-com:vml" Requires="v">
                <p:oleObj spid="_x0000_s2354" name="Equation" r:id="rId3" imgW="253800" imgH="469800" progId="Equation.DSMT4">
                  <p:embed/>
                </p:oleObj>
              </mc:Choice>
              <mc:Fallback>
                <p:oleObj name="Equation" r:id="rId3" imgW="253800" imgH="469800" progId="Equation.DSMT4">
                  <p:embed/>
                  <p:pic>
                    <p:nvPicPr>
                      <p:cNvPr id="0" name=""/>
                      <p:cNvPicPr/>
                      <p:nvPr/>
                    </p:nvPicPr>
                    <p:blipFill>
                      <a:blip r:embed="rId4"/>
                      <a:stretch>
                        <a:fillRect/>
                      </a:stretch>
                    </p:blipFill>
                    <p:spPr>
                      <a:xfrm>
                        <a:off x="861296" y="1918084"/>
                        <a:ext cx="412345" cy="762838"/>
                      </a:xfrm>
                      <a:prstGeom prst="rect">
                        <a:avLst/>
                      </a:prstGeom>
                    </p:spPr>
                  </p:pic>
                </p:oleObj>
              </mc:Fallback>
            </mc:AlternateContent>
          </a:graphicData>
        </a:graphic>
      </p:graphicFrame>
      <p:graphicFrame>
        <p:nvGraphicFramePr>
          <p:cNvPr id="13" name="Objekt 12"/>
          <p:cNvGraphicFramePr>
            <a:graphicFrameLocks noChangeAspect="1"/>
          </p:cNvGraphicFramePr>
          <p:nvPr/>
        </p:nvGraphicFramePr>
        <p:xfrm>
          <a:off x="861296" y="2752014"/>
          <a:ext cx="415587" cy="727278"/>
        </p:xfrm>
        <a:graphic>
          <a:graphicData uri="http://schemas.openxmlformats.org/presentationml/2006/ole">
            <mc:AlternateContent xmlns:mc="http://schemas.openxmlformats.org/markup-compatibility/2006">
              <mc:Choice xmlns:v="urn:schemas-microsoft-com:vml" Requires="v">
                <p:oleObj spid="_x0000_s2355" name="Equation" r:id="rId5" imgW="253800" imgH="444240" progId="Equation.DSMT4">
                  <p:embed/>
                </p:oleObj>
              </mc:Choice>
              <mc:Fallback>
                <p:oleObj name="Equation" r:id="rId5" imgW="253800" imgH="444240" progId="Equation.DSMT4">
                  <p:embed/>
                  <p:pic>
                    <p:nvPicPr>
                      <p:cNvPr id="0" name=""/>
                      <p:cNvPicPr/>
                      <p:nvPr/>
                    </p:nvPicPr>
                    <p:blipFill>
                      <a:blip r:embed="rId6"/>
                      <a:stretch>
                        <a:fillRect/>
                      </a:stretch>
                    </p:blipFill>
                    <p:spPr>
                      <a:xfrm>
                        <a:off x="861296" y="2752014"/>
                        <a:ext cx="415587" cy="727278"/>
                      </a:xfrm>
                      <a:prstGeom prst="rect">
                        <a:avLst/>
                      </a:prstGeom>
                    </p:spPr>
                  </p:pic>
                </p:oleObj>
              </mc:Fallback>
            </mc:AlternateContent>
          </a:graphicData>
        </a:graphic>
      </p:graphicFrame>
      <p:graphicFrame>
        <p:nvGraphicFramePr>
          <p:cNvPr id="18" name="Objekt 17"/>
          <p:cNvGraphicFramePr>
            <a:graphicFrameLocks noChangeAspect="1"/>
          </p:cNvGraphicFramePr>
          <p:nvPr/>
        </p:nvGraphicFramePr>
        <p:xfrm>
          <a:off x="5762269" y="5276889"/>
          <a:ext cx="503130" cy="886467"/>
        </p:xfrm>
        <a:graphic>
          <a:graphicData uri="http://schemas.openxmlformats.org/presentationml/2006/ole">
            <mc:AlternateContent xmlns:mc="http://schemas.openxmlformats.org/markup-compatibility/2006">
              <mc:Choice xmlns:v="urn:schemas-microsoft-com:vml" Requires="v">
                <p:oleObj spid="_x0000_s2356" name="Equation" r:id="rId7" imgW="266400" imgH="469800" progId="Equation.DSMT4">
                  <p:embed/>
                </p:oleObj>
              </mc:Choice>
              <mc:Fallback>
                <p:oleObj name="Equation" r:id="rId7" imgW="266400" imgH="469800" progId="Equation.DSMT4">
                  <p:embed/>
                  <p:pic>
                    <p:nvPicPr>
                      <p:cNvPr id="0" name=""/>
                      <p:cNvPicPr/>
                      <p:nvPr/>
                    </p:nvPicPr>
                    <p:blipFill>
                      <a:blip r:embed="rId8"/>
                      <a:stretch>
                        <a:fillRect/>
                      </a:stretch>
                    </p:blipFill>
                    <p:spPr>
                      <a:xfrm>
                        <a:off x="5762269" y="5276889"/>
                        <a:ext cx="503130" cy="886467"/>
                      </a:xfrm>
                      <a:prstGeom prst="rect">
                        <a:avLst/>
                      </a:prstGeom>
                    </p:spPr>
                  </p:pic>
                </p:oleObj>
              </mc:Fallback>
            </mc:AlternateContent>
          </a:graphicData>
        </a:graphic>
      </p:graphicFrame>
      <p:graphicFrame>
        <p:nvGraphicFramePr>
          <p:cNvPr id="19" name="Objekt 18"/>
          <p:cNvGraphicFramePr>
            <a:graphicFrameLocks noChangeAspect="1"/>
          </p:cNvGraphicFramePr>
          <p:nvPr/>
        </p:nvGraphicFramePr>
        <p:xfrm>
          <a:off x="3768608" y="5302562"/>
          <a:ext cx="497829" cy="806010"/>
        </p:xfrm>
        <a:graphic>
          <a:graphicData uri="http://schemas.openxmlformats.org/presentationml/2006/ole">
            <mc:AlternateContent xmlns:mc="http://schemas.openxmlformats.org/markup-compatibility/2006">
              <mc:Choice xmlns:v="urn:schemas-microsoft-com:vml" Requires="v">
                <p:oleObj spid="_x0000_s2357" name="Equation" r:id="rId9" imgW="266400" imgH="431640" progId="Equation.DSMT4">
                  <p:embed/>
                </p:oleObj>
              </mc:Choice>
              <mc:Fallback>
                <p:oleObj name="Equation" r:id="rId9" imgW="266400" imgH="431640" progId="Equation.DSMT4">
                  <p:embed/>
                  <p:pic>
                    <p:nvPicPr>
                      <p:cNvPr id="0" name=""/>
                      <p:cNvPicPr/>
                      <p:nvPr/>
                    </p:nvPicPr>
                    <p:blipFill>
                      <a:blip r:embed="rId10"/>
                      <a:stretch>
                        <a:fillRect/>
                      </a:stretch>
                    </p:blipFill>
                    <p:spPr>
                      <a:xfrm>
                        <a:off x="3768608" y="5302562"/>
                        <a:ext cx="497829" cy="806010"/>
                      </a:xfrm>
                      <a:prstGeom prst="rect">
                        <a:avLst/>
                      </a:prstGeom>
                    </p:spPr>
                  </p:pic>
                </p:oleObj>
              </mc:Fallback>
            </mc:AlternateContent>
          </a:graphicData>
        </a:graphic>
      </p:graphicFrame>
      <p:cxnSp>
        <p:nvCxnSpPr>
          <p:cNvPr id="22" name="Rak pil 21"/>
          <p:cNvCxnSpPr/>
          <p:nvPr/>
        </p:nvCxnSpPr>
        <p:spPr>
          <a:xfrm flipV="1">
            <a:off x="2370367" y="4333816"/>
            <a:ext cx="558808" cy="4189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ak pil 24"/>
          <p:cNvCxnSpPr/>
          <p:nvPr/>
        </p:nvCxnSpPr>
        <p:spPr>
          <a:xfrm flipH="1" flipV="1">
            <a:off x="2679189" y="3002086"/>
            <a:ext cx="408847" cy="4736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ak pil 25"/>
          <p:cNvCxnSpPr/>
          <p:nvPr/>
        </p:nvCxnSpPr>
        <p:spPr>
          <a:xfrm flipH="1" flipV="1">
            <a:off x="3432363" y="4044879"/>
            <a:ext cx="4853" cy="6177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ak pil 26"/>
          <p:cNvCxnSpPr/>
          <p:nvPr/>
        </p:nvCxnSpPr>
        <p:spPr>
          <a:xfrm flipH="1">
            <a:off x="4377596" y="4151376"/>
            <a:ext cx="8002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ak pil 28"/>
          <p:cNvCxnSpPr/>
          <p:nvPr/>
        </p:nvCxnSpPr>
        <p:spPr>
          <a:xfrm flipH="1">
            <a:off x="4456558" y="2680693"/>
            <a:ext cx="493335" cy="3758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Rak pil 38"/>
          <p:cNvCxnSpPr/>
          <p:nvPr/>
        </p:nvCxnSpPr>
        <p:spPr>
          <a:xfrm flipH="1">
            <a:off x="3362676" y="3475771"/>
            <a:ext cx="8002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Rak pil 39"/>
          <p:cNvCxnSpPr/>
          <p:nvPr/>
        </p:nvCxnSpPr>
        <p:spPr>
          <a:xfrm flipH="1" flipV="1">
            <a:off x="2753991" y="3462525"/>
            <a:ext cx="4853" cy="6177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Rak pil 40"/>
          <p:cNvCxnSpPr/>
          <p:nvPr/>
        </p:nvCxnSpPr>
        <p:spPr>
          <a:xfrm flipH="1" flipV="1">
            <a:off x="3783082" y="4052597"/>
            <a:ext cx="379882" cy="5383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Rak pil 41"/>
          <p:cNvCxnSpPr/>
          <p:nvPr/>
        </p:nvCxnSpPr>
        <p:spPr>
          <a:xfrm flipH="1">
            <a:off x="5375924" y="3372095"/>
            <a:ext cx="493335" cy="3758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Rektangel 42"/>
          <p:cNvSpPr/>
          <p:nvPr/>
        </p:nvSpPr>
        <p:spPr>
          <a:xfrm>
            <a:off x="752191" y="480213"/>
            <a:ext cx="1460656" cy="523220"/>
          </a:xfrm>
          <a:prstGeom prst="rect">
            <a:avLst/>
          </a:prstGeom>
        </p:spPr>
        <p:txBody>
          <a:bodyPr wrap="none">
            <a:spAutoFit/>
          </a:bodyPr>
          <a:lstStyle/>
          <a:p>
            <a:r>
              <a:rPr lang="sv-SE" sz="2800" b="1" i="1" dirty="0" smtClean="0">
                <a:solidFill>
                  <a:srgbClr val="7030A0"/>
                </a:solidFill>
                <a:latin typeface="Times New Roman" panose="02020603050405020304" pitchFamily="18" charset="0"/>
                <a:cs typeface="Times New Roman" panose="02020603050405020304" pitchFamily="18" charset="0"/>
              </a:rPr>
              <a:t>CASE 1.</a:t>
            </a:r>
            <a:endParaRPr lang="sv-SE" sz="2800" b="1" i="1" dirty="0">
              <a:solidFill>
                <a:srgbClr val="7030A0"/>
              </a:solidFill>
              <a:latin typeface="Times New Roman" panose="02020603050405020304" pitchFamily="18" charset="0"/>
              <a:cs typeface="Times New Roman" panose="02020603050405020304" pitchFamily="18" charset="0"/>
            </a:endParaRPr>
          </a:p>
        </p:txBody>
      </p:sp>
      <p:sp>
        <p:nvSpPr>
          <p:cNvPr id="44" name="Ellips 43"/>
          <p:cNvSpPr/>
          <p:nvPr/>
        </p:nvSpPr>
        <p:spPr>
          <a:xfrm>
            <a:off x="1997938" y="2185027"/>
            <a:ext cx="283974" cy="311285"/>
          </a:xfrm>
          <a:prstGeom prst="ellipse">
            <a:avLst/>
          </a:prstGeom>
          <a:solidFill>
            <a:srgbClr val="FF0000"/>
          </a:solidFill>
          <a:ln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mtClean="0">
              <a:solidFill>
                <a:prstClr val="white"/>
              </a:solidFill>
            </a:endParaRPr>
          </a:p>
        </p:txBody>
      </p:sp>
      <p:graphicFrame>
        <p:nvGraphicFramePr>
          <p:cNvPr id="45" name="Objekt 44"/>
          <p:cNvGraphicFramePr>
            <a:graphicFrameLocks noChangeAspect="1"/>
          </p:cNvGraphicFramePr>
          <p:nvPr/>
        </p:nvGraphicFramePr>
        <p:xfrm>
          <a:off x="5943600" y="504825"/>
          <a:ext cx="5780088" cy="1201738"/>
        </p:xfrm>
        <a:graphic>
          <a:graphicData uri="http://schemas.openxmlformats.org/presentationml/2006/ole">
            <mc:AlternateContent xmlns:mc="http://schemas.openxmlformats.org/markup-compatibility/2006">
              <mc:Choice xmlns:v="urn:schemas-microsoft-com:vml" Requires="v">
                <p:oleObj spid="_x0000_s2358" name="Equation" r:id="rId11" imgW="3174840" imgH="660240" progId="Equation.DSMT4">
                  <p:embed/>
                </p:oleObj>
              </mc:Choice>
              <mc:Fallback>
                <p:oleObj name="Equation" r:id="rId11" imgW="3174840" imgH="660240" progId="Equation.DSMT4">
                  <p:embed/>
                  <p:pic>
                    <p:nvPicPr>
                      <p:cNvPr id="0" name=""/>
                      <p:cNvPicPr/>
                      <p:nvPr/>
                    </p:nvPicPr>
                    <p:blipFill>
                      <a:blip r:embed="rId12"/>
                      <a:stretch>
                        <a:fillRect/>
                      </a:stretch>
                    </p:blipFill>
                    <p:spPr>
                      <a:xfrm>
                        <a:off x="5943600" y="504825"/>
                        <a:ext cx="5780088" cy="1201738"/>
                      </a:xfrm>
                      <a:prstGeom prst="rect">
                        <a:avLst/>
                      </a:prstGeom>
                    </p:spPr>
                  </p:pic>
                </p:oleObj>
              </mc:Fallback>
            </mc:AlternateContent>
          </a:graphicData>
        </a:graphic>
      </p:graphicFrame>
      <p:graphicFrame>
        <p:nvGraphicFramePr>
          <p:cNvPr id="46" name="Objekt 45"/>
          <p:cNvGraphicFramePr>
            <a:graphicFrameLocks noChangeAspect="1"/>
          </p:cNvGraphicFramePr>
          <p:nvPr/>
        </p:nvGraphicFramePr>
        <p:xfrm>
          <a:off x="6318415" y="2370171"/>
          <a:ext cx="5026380" cy="868757"/>
        </p:xfrm>
        <a:graphic>
          <a:graphicData uri="http://schemas.openxmlformats.org/presentationml/2006/ole">
            <mc:AlternateContent xmlns:mc="http://schemas.openxmlformats.org/markup-compatibility/2006">
              <mc:Choice xmlns:v="urn:schemas-microsoft-com:vml" Requires="v">
                <p:oleObj spid="_x0000_s2359" name="Equation" r:id="rId13" imgW="3085920" imgH="533160" progId="Equation.DSMT4">
                  <p:embed/>
                </p:oleObj>
              </mc:Choice>
              <mc:Fallback>
                <p:oleObj name="Equation" r:id="rId13" imgW="3085920" imgH="533160" progId="Equation.DSMT4">
                  <p:embed/>
                  <p:pic>
                    <p:nvPicPr>
                      <p:cNvPr id="0" name=""/>
                      <p:cNvPicPr/>
                      <p:nvPr/>
                    </p:nvPicPr>
                    <p:blipFill>
                      <a:blip r:embed="rId14"/>
                      <a:stretch>
                        <a:fillRect/>
                      </a:stretch>
                    </p:blipFill>
                    <p:spPr>
                      <a:xfrm>
                        <a:off x="6318415" y="2370171"/>
                        <a:ext cx="5026380" cy="868757"/>
                      </a:xfrm>
                      <a:prstGeom prst="rect">
                        <a:avLst/>
                      </a:prstGeom>
                    </p:spPr>
                  </p:pic>
                </p:oleObj>
              </mc:Fallback>
            </mc:AlternateContent>
          </a:graphicData>
        </a:graphic>
      </p:graphicFrame>
      <p:sp>
        <p:nvSpPr>
          <p:cNvPr id="47" name="Rektangel 46"/>
          <p:cNvSpPr/>
          <p:nvPr/>
        </p:nvSpPr>
        <p:spPr>
          <a:xfrm>
            <a:off x="10188484" y="3366546"/>
            <a:ext cx="1535204" cy="1569660"/>
          </a:xfrm>
          <a:prstGeom prst="rect">
            <a:avLst/>
          </a:prstGeom>
          <a:noFill/>
        </p:spPr>
        <p:txBody>
          <a:bodyPr wrap="square" lIns="91440" tIns="45720" rIns="91440" bIns="45720">
            <a:spAutoFit/>
          </a:bodyPr>
          <a:lstStyle/>
          <a:p>
            <a:pPr algn="ctr"/>
            <a:r>
              <a:rPr lang="sv-SE" sz="3200" b="1" dirty="0" err="1" smtClean="0">
                <a:ln w="22225">
                  <a:solidFill>
                    <a:srgbClr val="ED7D31"/>
                  </a:solidFill>
                  <a:prstDash val="solid"/>
                </a:ln>
                <a:solidFill>
                  <a:srgbClr val="FF0000"/>
                </a:solidFill>
              </a:rPr>
              <a:t>Unique</a:t>
            </a:r>
            <a:endParaRPr lang="sv-SE" sz="3200" b="1" dirty="0" smtClean="0">
              <a:ln w="22225">
                <a:solidFill>
                  <a:srgbClr val="ED7D31"/>
                </a:solidFill>
                <a:prstDash val="solid"/>
              </a:ln>
              <a:solidFill>
                <a:srgbClr val="FF0000"/>
              </a:solidFill>
            </a:endParaRPr>
          </a:p>
          <a:p>
            <a:pPr algn="ctr"/>
            <a:r>
              <a:rPr lang="sv-SE" sz="3200" b="1" dirty="0" smtClean="0">
                <a:ln w="22225">
                  <a:solidFill>
                    <a:srgbClr val="ED7D31"/>
                  </a:solidFill>
                  <a:prstDash val="solid"/>
                </a:ln>
                <a:solidFill>
                  <a:srgbClr val="FF0000"/>
                </a:solidFill>
              </a:rPr>
              <a:t>and</a:t>
            </a:r>
          </a:p>
          <a:p>
            <a:pPr algn="ctr"/>
            <a:r>
              <a:rPr lang="sv-SE" sz="3200" b="1" dirty="0" err="1" smtClean="0">
                <a:ln w="22225">
                  <a:solidFill>
                    <a:srgbClr val="ED7D31"/>
                  </a:solidFill>
                  <a:prstDash val="solid"/>
                </a:ln>
                <a:solidFill>
                  <a:srgbClr val="FF0000"/>
                </a:solidFill>
              </a:rPr>
              <a:t>Stable</a:t>
            </a:r>
            <a:endParaRPr lang="sv-SE" sz="3200" b="1" dirty="0" smtClean="0">
              <a:ln w="22225">
                <a:solidFill>
                  <a:srgbClr val="ED7D31"/>
                </a:solidFill>
                <a:prstDash val="solid"/>
              </a:ln>
              <a:solidFill>
                <a:srgbClr val="FF0000"/>
              </a:solidFill>
            </a:endParaRPr>
          </a:p>
        </p:txBody>
      </p:sp>
      <p:cxnSp>
        <p:nvCxnSpPr>
          <p:cNvPr id="48" name="Rak pil 47"/>
          <p:cNvCxnSpPr/>
          <p:nvPr/>
        </p:nvCxnSpPr>
        <p:spPr>
          <a:xfrm flipH="1">
            <a:off x="3575919" y="2086800"/>
            <a:ext cx="493335" cy="3758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1" name="Objekt 50"/>
          <p:cNvGraphicFramePr>
            <a:graphicFrameLocks noChangeAspect="1"/>
          </p:cNvGraphicFramePr>
          <p:nvPr/>
        </p:nvGraphicFramePr>
        <p:xfrm>
          <a:off x="4779865" y="5809846"/>
          <a:ext cx="596059" cy="468332"/>
        </p:xfrm>
        <a:graphic>
          <a:graphicData uri="http://schemas.openxmlformats.org/presentationml/2006/ole">
            <mc:AlternateContent xmlns:mc="http://schemas.openxmlformats.org/markup-compatibility/2006">
              <mc:Choice xmlns:v="urn:schemas-microsoft-com:vml" Requires="v">
                <p:oleObj spid="_x0000_s2360" name="Equation" r:id="rId15" imgW="355320" imgH="279360" progId="Equation.DSMT4">
                  <p:embed/>
                </p:oleObj>
              </mc:Choice>
              <mc:Fallback>
                <p:oleObj name="Equation" r:id="rId15" imgW="355320" imgH="279360" progId="Equation.DSMT4">
                  <p:embed/>
                  <p:pic>
                    <p:nvPicPr>
                      <p:cNvPr id="0" name=""/>
                      <p:cNvPicPr/>
                      <p:nvPr/>
                    </p:nvPicPr>
                    <p:blipFill>
                      <a:blip r:embed="rId16"/>
                      <a:stretch>
                        <a:fillRect/>
                      </a:stretch>
                    </p:blipFill>
                    <p:spPr>
                      <a:xfrm>
                        <a:off x="4779865" y="5809846"/>
                        <a:ext cx="596059" cy="468332"/>
                      </a:xfrm>
                      <a:prstGeom prst="rect">
                        <a:avLst/>
                      </a:prstGeom>
                    </p:spPr>
                  </p:pic>
                </p:oleObj>
              </mc:Fallback>
            </mc:AlternateContent>
          </a:graphicData>
        </a:graphic>
      </p:graphicFrame>
      <p:graphicFrame>
        <p:nvGraphicFramePr>
          <p:cNvPr id="52" name="Objekt 51"/>
          <p:cNvGraphicFramePr>
            <a:graphicFrameLocks noChangeAspect="1"/>
          </p:cNvGraphicFramePr>
          <p:nvPr/>
        </p:nvGraphicFramePr>
        <p:xfrm>
          <a:off x="7249928" y="5741932"/>
          <a:ext cx="524544" cy="449609"/>
        </p:xfrm>
        <a:graphic>
          <a:graphicData uri="http://schemas.openxmlformats.org/presentationml/2006/ole">
            <mc:AlternateContent xmlns:mc="http://schemas.openxmlformats.org/markup-compatibility/2006">
              <mc:Choice xmlns:v="urn:schemas-microsoft-com:vml" Requires="v">
                <p:oleObj spid="_x0000_s2361" name="Equation" r:id="rId17" imgW="355320" imgH="304560" progId="Equation.DSMT4">
                  <p:embed/>
                </p:oleObj>
              </mc:Choice>
              <mc:Fallback>
                <p:oleObj name="Equation" r:id="rId17" imgW="355320" imgH="304560" progId="Equation.DSMT4">
                  <p:embed/>
                  <p:pic>
                    <p:nvPicPr>
                      <p:cNvPr id="0" name=""/>
                      <p:cNvPicPr/>
                      <p:nvPr/>
                    </p:nvPicPr>
                    <p:blipFill>
                      <a:blip r:embed="rId18"/>
                      <a:stretch>
                        <a:fillRect/>
                      </a:stretch>
                    </p:blipFill>
                    <p:spPr>
                      <a:xfrm>
                        <a:off x="7249928" y="5741932"/>
                        <a:ext cx="524544" cy="449609"/>
                      </a:xfrm>
                      <a:prstGeom prst="rect">
                        <a:avLst/>
                      </a:prstGeom>
                    </p:spPr>
                  </p:pic>
                </p:oleObj>
              </mc:Fallback>
            </mc:AlternateContent>
          </a:graphicData>
        </a:graphic>
      </p:graphicFrame>
      <p:sp>
        <p:nvSpPr>
          <p:cNvPr id="2" name="Platshållare för bildnummer 1"/>
          <p:cNvSpPr>
            <a:spLocks noGrp="1"/>
          </p:cNvSpPr>
          <p:nvPr>
            <p:ph type="sldNum" sz="quarter" idx="12"/>
          </p:nvPr>
        </p:nvSpPr>
        <p:spPr/>
        <p:txBody>
          <a:bodyPr/>
          <a:lstStyle/>
          <a:p>
            <a:fld id="{78F35D4C-469F-40D3-8499-3E4E06BA0BA7}" type="slidenum">
              <a:rPr lang="sv-SE" smtClean="0">
                <a:solidFill>
                  <a:prstClr val="black">
                    <a:tint val="75000"/>
                  </a:prstClr>
                </a:solidFill>
              </a:rPr>
              <a:pPr/>
              <a:t>9</a:t>
            </a:fld>
            <a:endParaRPr lang="sv-SE">
              <a:solidFill>
                <a:prstClr val="black">
                  <a:tint val="75000"/>
                </a:prstClr>
              </a:solidFill>
            </a:endParaRPr>
          </a:p>
        </p:txBody>
      </p:sp>
    </p:spTree>
    <p:extLst>
      <p:ext uri="{BB962C8B-B14F-4D97-AF65-F5344CB8AC3E}">
        <p14:creationId xmlns:p14="http://schemas.microsoft.com/office/powerpoint/2010/main" val="3735431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3517</Words>
  <Application>Microsoft Office PowerPoint</Application>
  <PresentationFormat>Bredbild</PresentationFormat>
  <Paragraphs>339</Paragraphs>
  <Slides>67</Slides>
  <Notes>3</Notes>
  <HiddenSlides>0</HiddenSlides>
  <MMClips>0</MMClips>
  <ScaleCrop>false</ScaleCrop>
  <HeadingPairs>
    <vt:vector size="8" baseType="variant">
      <vt:variant>
        <vt:lpstr>Använt teckensnitt</vt:lpstr>
      </vt:variant>
      <vt:variant>
        <vt:i4>7</vt:i4>
      </vt:variant>
      <vt:variant>
        <vt:lpstr>Tema</vt:lpstr>
      </vt:variant>
      <vt:variant>
        <vt:i4>4</vt:i4>
      </vt:variant>
      <vt:variant>
        <vt:lpstr>Serverprogram för OLE-inbäddning</vt:lpstr>
      </vt:variant>
      <vt:variant>
        <vt:i4>1</vt:i4>
      </vt:variant>
      <vt:variant>
        <vt:lpstr>Bildrubriker</vt:lpstr>
      </vt:variant>
      <vt:variant>
        <vt:i4>67</vt:i4>
      </vt:variant>
    </vt:vector>
  </HeadingPairs>
  <TitlesOfParts>
    <vt:vector size="79" baseType="lpstr">
      <vt:lpstr>Arial</vt:lpstr>
      <vt:lpstr>Arial Black</vt:lpstr>
      <vt:lpstr>Calibri</vt:lpstr>
      <vt:lpstr>Calibri Light</vt:lpstr>
      <vt:lpstr>Cambria Math</vt:lpstr>
      <vt:lpstr>Constantia</vt:lpstr>
      <vt:lpstr>Times New Roman</vt:lpstr>
      <vt:lpstr>Office-tema</vt:lpstr>
      <vt:lpstr>2_Office-tema</vt:lpstr>
      <vt:lpstr>1_Office-tema</vt:lpstr>
      <vt:lpstr>1_Default Design</vt:lpstr>
      <vt:lpstr>Equation</vt:lpstr>
      <vt:lpstr>Should a forest be optimally managed or develop without control?  - Dynamic consequences for biodiversity, global warming and economics. Gorgan University of Agricultural Sciences and Natural Resources (GUASNR), November 2017  Panel presentation Version 17-11-06  Peter Lohmander Professor Dr., Optimal Solutions, www.Lohmander.com  &amp; Peter@Lohmander.com  </vt:lpstr>
      <vt:lpstr>Should a forest be optimally managed or develop without control?  - Dynamic consequences for biodiversity, global warming and economics. Workshop at: Gorgan University of Agricultural Sciences and Natural Resources (GUASNR), November 2017  Panel presentation Version 17-11-06 Peter Lohmander  Abstract part 1</vt:lpstr>
      <vt:lpstr>Should a forest be optimally managed or develop without control?  - Dynamic consequences for biodiversity, global warming and economics. Workshop at: Gorgan University of Agricultural Sciences and Natural Resources (GUASNR), November 2017  Panel presentation Version 17-11-06 Peter Lohmander  Abstract part 2</vt:lpstr>
      <vt:lpstr>Should a forest be optimally managed or develop without control?  - Dynamic consequences for biodiversity, global warming and economics. Workshop at: Gorgan University of Agricultural Sciences and Natural Resources (GUASNR), November 2017  Panel presentation Version 17-11-06 Peter Lohmander  Abstract part 3</vt:lpstr>
      <vt:lpstr>Should a forest be optimally managed or develop without control?  - Dynamic consequences for biodiversity, global warming and economics. Workshop at: Gorgan University of Agricultural Sciences and Natural Resources (GUASNR), November 2017  Panel presentation Version 17-11-06 Peter Lohmander  Abstract part 4</vt:lpstr>
      <vt:lpstr>ON BIODIVERSITY: How does a forest with two competing tree species develop over time, without control?</vt:lpstr>
      <vt:lpstr> SUB MODELS FOR OPTIMAL CONTINUOUS COVER MULTI SPECIES FORESTRY IN IRAN (One part of the joint presentation by Soleiman Mohammadi Limaei, PeterLohmander and Leif Olsson  )  </vt:lpstr>
      <vt:lpstr>A dynamic two species model with competition (A system of two ”extended logistic models”)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ON GLOBAL WARMING:  How should we manage the forest if we are interested to avoid global warming?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ON ECONOMIC RESULTS:  How should we manage the forest if we are interested in production economic results, the value of recreation, tourism and the environment?</vt:lpstr>
      <vt:lpstr>PowerPoint-presentation</vt:lpstr>
      <vt:lpstr>Proof that wild tourism is not economically optimal </vt:lpstr>
      <vt:lpstr>PowerPoint-presentation</vt:lpstr>
      <vt:lpstr>The case of free access (“Wild tourism”) </vt:lpstr>
      <vt:lpstr>PowerPoint-presentation</vt:lpstr>
      <vt:lpstr>PowerPoint-presentation</vt:lpstr>
      <vt:lpstr>PowerPoint-presentation</vt:lpstr>
      <vt:lpstr>The case of optimally controlled tourism</vt:lpstr>
      <vt:lpstr>PowerPoint-presentation</vt:lpstr>
      <vt:lpstr>PowerPoint-presentation</vt:lpstr>
      <vt:lpstr>PowerPoint-presentation</vt:lpstr>
      <vt:lpstr>Conclusions concerning economics and values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Should a forest be optimally managed or develop without control?  - Dynamic consequences for biodiversity, global warming and economics. Gorgan University of Agricultural Sciences and Natural Resources (GUASNR), November 2017  Panel presentation Version 17-11-06  Peter Lohmander Professor Dr., Optimal Solutions, www.Lohmander.com  &amp; Peter@Lohmander.com  </vt:lpstr>
      <vt:lpstr>Should a forest be optimally managed or develop without control?  - Dynamic consequences for biodiversity, global warming and economics. Workshop at: Gorgan University of Agricultural Sciences and Natural Resources (GUASNR), November 2017  Panel presentation Version 17-11-06 Peter Lohmander  Abstract part 1</vt:lpstr>
      <vt:lpstr>Should a forest be optimally managed or develop without control?  - Dynamic consequences for biodiversity, global warming and economics. Workshop at: Gorgan University of Agricultural Sciences and Natural Resources (GUASNR), November 2017  Panel presentation Version 17-11-06 Peter Lohmander  Abstract part 2</vt:lpstr>
      <vt:lpstr>Should a forest be optimally managed or develop without control?  - Dynamic consequences for biodiversity, global warming and economics. Workshop at: Gorgan University of Agricultural Sciences and Natural Resources (GUASNR), November 2017  Panel presentation Version 17-11-06 Peter Lohmander  Abstract part 3</vt:lpstr>
      <vt:lpstr>Should a forest be optimally managed or develop without control?  - Dynamic consequences for biodiversity, global warming and economics. Workshop at: Gorgan University of Agricultural Sciences and Natural Resources (GUASNR), November 2017  Panel presentation Version 17-11-06 Peter Lohmander  Abstract part 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management optimization - considering biodiversity, global warming and economics goals Workshop at: Gorgan University of Agricultural Sciences and Natural Resources (GUASNR) Version 17-11-04   Peter Lohmander Professor Dr., Optimal Solutions www.Lohmander.com &amp; Peter@Lohmander.com</dc:title>
  <dc:creator>Peter</dc:creator>
  <cp:lastModifiedBy>Peter</cp:lastModifiedBy>
  <cp:revision>54</cp:revision>
  <dcterms:created xsi:type="dcterms:W3CDTF">2017-11-04T16:34:27Z</dcterms:created>
  <dcterms:modified xsi:type="dcterms:W3CDTF">2017-11-06T15:56:36Z</dcterms:modified>
</cp:coreProperties>
</file>