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Lst>
  <p:notesMasterIdLst>
    <p:notesMasterId r:id="rId72"/>
  </p:notesMasterIdLst>
  <p:sldIdLst>
    <p:sldId id="256" r:id="rId5"/>
    <p:sldId id="322" r:id="rId6"/>
    <p:sldId id="442" r:id="rId7"/>
    <p:sldId id="456" r:id="rId8"/>
    <p:sldId id="439" r:id="rId9"/>
    <p:sldId id="440" r:id="rId10"/>
    <p:sldId id="441" r:id="rId11"/>
    <p:sldId id="443" r:id="rId12"/>
    <p:sldId id="267" r:id="rId13"/>
    <p:sldId id="268" r:id="rId14"/>
    <p:sldId id="269" r:id="rId15"/>
    <p:sldId id="270" r:id="rId16"/>
    <p:sldId id="271" r:id="rId17"/>
    <p:sldId id="275" r:id="rId18"/>
    <p:sldId id="276" r:id="rId19"/>
    <p:sldId id="274" r:id="rId20"/>
    <p:sldId id="273" r:id="rId21"/>
    <p:sldId id="272" r:id="rId22"/>
    <p:sldId id="288" r:id="rId23"/>
    <p:sldId id="282" r:id="rId24"/>
    <p:sldId id="283" r:id="rId25"/>
    <p:sldId id="284" r:id="rId26"/>
    <p:sldId id="289" r:id="rId27"/>
    <p:sldId id="281" r:id="rId28"/>
    <p:sldId id="290" r:id="rId29"/>
    <p:sldId id="291" r:id="rId30"/>
    <p:sldId id="265" r:id="rId31"/>
    <p:sldId id="285" r:id="rId32"/>
    <p:sldId id="292" r:id="rId33"/>
    <p:sldId id="287" r:id="rId34"/>
    <p:sldId id="437" r:id="rId35"/>
    <p:sldId id="286" r:id="rId36"/>
    <p:sldId id="327" r:id="rId37"/>
    <p:sldId id="444" r:id="rId38"/>
    <p:sldId id="303" r:id="rId39"/>
    <p:sldId id="326" r:id="rId40"/>
    <p:sldId id="433" r:id="rId41"/>
    <p:sldId id="434" r:id="rId42"/>
    <p:sldId id="435" r:id="rId43"/>
    <p:sldId id="436" r:id="rId44"/>
    <p:sldId id="294" r:id="rId45"/>
    <p:sldId id="430" r:id="rId46"/>
    <p:sldId id="431" r:id="rId47"/>
    <p:sldId id="432" r:id="rId48"/>
    <p:sldId id="306" r:id="rId49"/>
    <p:sldId id="318" r:id="rId50"/>
    <p:sldId id="308" r:id="rId51"/>
    <p:sldId id="309" r:id="rId52"/>
    <p:sldId id="310" r:id="rId53"/>
    <p:sldId id="311" r:id="rId54"/>
    <p:sldId id="312" r:id="rId55"/>
    <p:sldId id="313" r:id="rId56"/>
    <p:sldId id="315" r:id="rId57"/>
    <p:sldId id="304" r:id="rId58"/>
    <p:sldId id="305" r:id="rId59"/>
    <p:sldId id="328" r:id="rId60"/>
    <p:sldId id="446" r:id="rId61"/>
    <p:sldId id="449" r:id="rId62"/>
    <p:sldId id="450" r:id="rId63"/>
    <p:sldId id="445" r:id="rId64"/>
    <p:sldId id="451" r:id="rId65"/>
    <p:sldId id="452" r:id="rId66"/>
    <p:sldId id="453" r:id="rId67"/>
    <p:sldId id="454" r:id="rId68"/>
    <p:sldId id="447" r:id="rId69"/>
    <p:sldId id="455" r:id="rId70"/>
    <p:sldId id="438" r:id="rId71"/>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82" d="100"/>
          <a:sy n="82" d="100"/>
        </p:scale>
        <p:origin x="8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91D13-4076-4B8B-A2A2-36C82C1DBD43}" type="datetimeFigureOut">
              <a:rPr lang="en-SE" smtClean="0"/>
              <a:t>2021-03-30</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CC902-057B-4025-9560-08F96CBCF2D0}" type="slidenum">
              <a:rPr lang="en-SE" smtClean="0"/>
              <a:t>‹#›</a:t>
            </a:fld>
            <a:endParaRPr lang="en-SE"/>
          </a:p>
        </p:txBody>
      </p:sp>
    </p:spTree>
    <p:extLst>
      <p:ext uri="{BB962C8B-B14F-4D97-AF65-F5344CB8AC3E}">
        <p14:creationId xmlns:p14="http://schemas.microsoft.com/office/powerpoint/2010/main" val="2249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43DF-0FE0-4F1B-B24B-52510410B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FC92F608-0DB3-4753-89F5-472CBC950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8B67A9E3-16F3-4DAB-8D7D-BD8F936610F3}"/>
              </a:ext>
            </a:extLst>
          </p:cNvPr>
          <p:cNvSpPr>
            <a:spLocks noGrp="1"/>
          </p:cNvSpPr>
          <p:nvPr>
            <p:ph type="dt" sz="half" idx="10"/>
          </p:nvPr>
        </p:nvSpPr>
        <p:spPr/>
        <p:txBody>
          <a:bodyPr/>
          <a:lstStyle/>
          <a:p>
            <a:fld id="{F81FF31A-90A6-4BF6-A5E7-AF45BDC7B056}" type="datetime8">
              <a:rPr lang="en-SE" smtClean="0"/>
              <a:t>2021-03-30 18:21</a:t>
            </a:fld>
            <a:endParaRPr lang="en-SE"/>
          </a:p>
        </p:txBody>
      </p:sp>
      <p:sp>
        <p:nvSpPr>
          <p:cNvPr id="5" name="Footer Placeholder 4">
            <a:extLst>
              <a:ext uri="{FF2B5EF4-FFF2-40B4-BE49-F238E27FC236}">
                <a16:creationId xmlns:a16="http://schemas.microsoft.com/office/drawing/2014/main" id="{E4F05B25-4D07-42A4-BA01-4ACE44725E4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E86A4ADA-9EBE-4D68-B156-3F8A30984B27}"/>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302470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65F0-5160-4CD7-874E-26C8966C129E}"/>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DCD81B01-BC84-4D3F-84F7-689D6C4464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16C28484-ADEF-4ED9-B2C9-E77709A3D932}"/>
              </a:ext>
            </a:extLst>
          </p:cNvPr>
          <p:cNvSpPr>
            <a:spLocks noGrp="1"/>
          </p:cNvSpPr>
          <p:nvPr>
            <p:ph type="dt" sz="half" idx="10"/>
          </p:nvPr>
        </p:nvSpPr>
        <p:spPr/>
        <p:txBody>
          <a:bodyPr/>
          <a:lstStyle/>
          <a:p>
            <a:fld id="{FF1F8B6C-133D-49AC-A7E1-866B77FE5B92}" type="datetime8">
              <a:rPr lang="en-SE" smtClean="0"/>
              <a:t>2021-03-30 18:21</a:t>
            </a:fld>
            <a:endParaRPr lang="en-SE"/>
          </a:p>
        </p:txBody>
      </p:sp>
      <p:sp>
        <p:nvSpPr>
          <p:cNvPr id="5" name="Footer Placeholder 4">
            <a:extLst>
              <a:ext uri="{FF2B5EF4-FFF2-40B4-BE49-F238E27FC236}">
                <a16:creationId xmlns:a16="http://schemas.microsoft.com/office/drawing/2014/main" id="{9A71EC67-2661-4AA4-BA20-58365FB3E971}"/>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F108D1D-EED0-4F9E-A89B-B3DB177B6A5D}"/>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63148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DAD7AD-3DF6-46F5-9777-CC1E12A2C6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BBD22C57-1C9B-44A6-8262-536EEE59CD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C38AC57D-CA63-470B-8095-3309B31350C4}"/>
              </a:ext>
            </a:extLst>
          </p:cNvPr>
          <p:cNvSpPr>
            <a:spLocks noGrp="1"/>
          </p:cNvSpPr>
          <p:nvPr>
            <p:ph type="dt" sz="half" idx="10"/>
          </p:nvPr>
        </p:nvSpPr>
        <p:spPr/>
        <p:txBody>
          <a:bodyPr/>
          <a:lstStyle/>
          <a:p>
            <a:fld id="{6C61E063-462E-492A-880E-FF22054E0A91}" type="datetime8">
              <a:rPr lang="en-SE" smtClean="0"/>
              <a:t>2021-03-30 18:21</a:t>
            </a:fld>
            <a:endParaRPr lang="en-SE"/>
          </a:p>
        </p:txBody>
      </p:sp>
      <p:sp>
        <p:nvSpPr>
          <p:cNvPr id="5" name="Footer Placeholder 4">
            <a:extLst>
              <a:ext uri="{FF2B5EF4-FFF2-40B4-BE49-F238E27FC236}">
                <a16:creationId xmlns:a16="http://schemas.microsoft.com/office/drawing/2014/main" id="{99BDFACF-F3AA-43CD-B37D-DF9567E65571}"/>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50BFA827-A313-4EDA-A696-9B02EAA3C315}"/>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140873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FECC-C453-4176-9D0C-8F78418EF2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BA32FD4B-1F17-4D72-8724-0EA498715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DA7BCCED-F47A-4D8B-AC0C-103F54882DE6}"/>
              </a:ext>
            </a:extLst>
          </p:cNvPr>
          <p:cNvSpPr>
            <a:spLocks noGrp="1"/>
          </p:cNvSpPr>
          <p:nvPr>
            <p:ph type="dt" sz="half" idx="10"/>
          </p:nvPr>
        </p:nvSpPr>
        <p:spPr/>
        <p:txBody>
          <a:bodyPr/>
          <a:lstStyle/>
          <a:p>
            <a:fld id="{1BEFADC1-1E8A-465C-9164-5E1AC2F5A958}" type="datetimeFigureOut">
              <a:rPr lang="en-SE" smtClean="0"/>
              <a:t>2021-03-30</a:t>
            </a:fld>
            <a:endParaRPr lang="en-SE"/>
          </a:p>
        </p:txBody>
      </p:sp>
      <p:sp>
        <p:nvSpPr>
          <p:cNvPr id="5" name="Footer Placeholder 4">
            <a:extLst>
              <a:ext uri="{FF2B5EF4-FFF2-40B4-BE49-F238E27FC236}">
                <a16:creationId xmlns:a16="http://schemas.microsoft.com/office/drawing/2014/main" id="{BA87C5ED-05CA-4C84-B4E5-3B697A2EF56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551232B2-7B07-4C3A-8333-15A8A2A8FE6B}"/>
              </a:ext>
            </a:extLst>
          </p:cNvPr>
          <p:cNvSpPr>
            <a:spLocks noGrp="1"/>
          </p:cNvSpPr>
          <p:nvPr>
            <p:ph type="sldNum" sz="quarter" idx="12"/>
          </p:nvPr>
        </p:nvSpPr>
        <p:spPr/>
        <p:txBody>
          <a:bodyPr/>
          <a:lstStyle/>
          <a:p>
            <a:fld id="{0F89DB44-5208-44D4-92AD-C448EEBC64D4}" type="slidenum">
              <a:rPr lang="en-SE" smtClean="0"/>
              <a:t>‹#›</a:t>
            </a:fld>
            <a:endParaRPr lang="en-SE"/>
          </a:p>
        </p:txBody>
      </p:sp>
    </p:spTree>
    <p:extLst>
      <p:ext uri="{BB962C8B-B14F-4D97-AF65-F5344CB8AC3E}">
        <p14:creationId xmlns:p14="http://schemas.microsoft.com/office/powerpoint/2010/main" val="358030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CEE0-CB5B-4353-B807-E9D86DEC0AE1}"/>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3DA7EBAA-301C-44E1-B550-08DFD7D7C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121EB21E-F6F8-46AA-95F7-62C789B540AF}"/>
              </a:ext>
            </a:extLst>
          </p:cNvPr>
          <p:cNvSpPr>
            <a:spLocks noGrp="1"/>
          </p:cNvSpPr>
          <p:nvPr>
            <p:ph type="dt" sz="half" idx="10"/>
          </p:nvPr>
        </p:nvSpPr>
        <p:spPr/>
        <p:txBody>
          <a:bodyPr/>
          <a:lstStyle/>
          <a:p>
            <a:fld id="{1BEFADC1-1E8A-465C-9164-5E1AC2F5A958}" type="datetimeFigureOut">
              <a:rPr lang="en-SE" smtClean="0"/>
              <a:t>2021-03-30</a:t>
            </a:fld>
            <a:endParaRPr lang="en-SE"/>
          </a:p>
        </p:txBody>
      </p:sp>
      <p:sp>
        <p:nvSpPr>
          <p:cNvPr id="5" name="Footer Placeholder 4">
            <a:extLst>
              <a:ext uri="{FF2B5EF4-FFF2-40B4-BE49-F238E27FC236}">
                <a16:creationId xmlns:a16="http://schemas.microsoft.com/office/drawing/2014/main" id="{A530FCB0-FAB7-4124-9FC7-628554646D2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8011026D-3A8C-45BB-9E0B-97319BD0F2F8}"/>
              </a:ext>
            </a:extLst>
          </p:cNvPr>
          <p:cNvSpPr>
            <a:spLocks noGrp="1"/>
          </p:cNvSpPr>
          <p:nvPr>
            <p:ph type="sldNum" sz="quarter" idx="12"/>
          </p:nvPr>
        </p:nvSpPr>
        <p:spPr/>
        <p:txBody>
          <a:bodyPr/>
          <a:lstStyle/>
          <a:p>
            <a:fld id="{0F89DB44-5208-44D4-92AD-C448EEBC64D4}" type="slidenum">
              <a:rPr lang="en-SE" smtClean="0"/>
              <a:t>‹#›</a:t>
            </a:fld>
            <a:endParaRPr lang="en-SE"/>
          </a:p>
        </p:txBody>
      </p:sp>
    </p:spTree>
    <p:extLst>
      <p:ext uri="{BB962C8B-B14F-4D97-AF65-F5344CB8AC3E}">
        <p14:creationId xmlns:p14="http://schemas.microsoft.com/office/powerpoint/2010/main" val="3124537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53BD-7585-4F75-BF17-1DF88D8E09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15281CB7-7420-402C-A5FC-2CA7F78204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549668-DEEA-40EA-932E-B00A4A68E308}"/>
              </a:ext>
            </a:extLst>
          </p:cNvPr>
          <p:cNvSpPr>
            <a:spLocks noGrp="1"/>
          </p:cNvSpPr>
          <p:nvPr>
            <p:ph type="dt" sz="half" idx="10"/>
          </p:nvPr>
        </p:nvSpPr>
        <p:spPr/>
        <p:txBody>
          <a:bodyPr/>
          <a:lstStyle/>
          <a:p>
            <a:fld id="{1BEFADC1-1E8A-465C-9164-5E1AC2F5A958}" type="datetimeFigureOut">
              <a:rPr lang="en-SE" smtClean="0"/>
              <a:t>2021-03-30</a:t>
            </a:fld>
            <a:endParaRPr lang="en-SE"/>
          </a:p>
        </p:txBody>
      </p:sp>
      <p:sp>
        <p:nvSpPr>
          <p:cNvPr id="5" name="Footer Placeholder 4">
            <a:extLst>
              <a:ext uri="{FF2B5EF4-FFF2-40B4-BE49-F238E27FC236}">
                <a16:creationId xmlns:a16="http://schemas.microsoft.com/office/drawing/2014/main" id="{65B86D18-2E83-493E-A7BE-9F14E2E2E73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F03B1F31-1E82-420D-B403-AA96F72DF21F}"/>
              </a:ext>
            </a:extLst>
          </p:cNvPr>
          <p:cNvSpPr>
            <a:spLocks noGrp="1"/>
          </p:cNvSpPr>
          <p:nvPr>
            <p:ph type="sldNum" sz="quarter" idx="12"/>
          </p:nvPr>
        </p:nvSpPr>
        <p:spPr/>
        <p:txBody>
          <a:bodyPr/>
          <a:lstStyle/>
          <a:p>
            <a:fld id="{0F89DB44-5208-44D4-92AD-C448EEBC64D4}" type="slidenum">
              <a:rPr lang="en-SE" smtClean="0"/>
              <a:t>‹#›</a:t>
            </a:fld>
            <a:endParaRPr lang="en-SE"/>
          </a:p>
        </p:txBody>
      </p:sp>
    </p:spTree>
    <p:extLst>
      <p:ext uri="{BB962C8B-B14F-4D97-AF65-F5344CB8AC3E}">
        <p14:creationId xmlns:p14="http://schemas.microsoft.com/office/powerpoint/2010/main" val="374166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D03F-B353-41FC-9AD3-8B269AF5A045}"/>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19542596-F9C8-42B4-B394-BA320BD908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8E73E928-3583-4A42-ACEB-C2F262BE0C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6698D8B0-7BBE-4D6D-BC01-964522B423D5}"/>
              </a:ext>
            </a:extLst>
          </p:cNvPr>
          <p:cNvSpPr>
            <a:spLocks noGrp="1"/>
          </p:cNvSpPr>
          <p:nvPr>
            <p:ph type="dt" sz="half" idx="10"/>
          </p:nvPr>
        </p:nvSpPr>
        <p:spPr/>
        <p:txBody>
          <a:bodyPr/>
          <a:lstStyle/>
          <a:p>
            <a:fld id="{1BEFADC1-1E8A-465C-9164-5E1AC2F5A958}" type="datetimeFigureOut">
              <a:rPr lang="en-SE" smtClean="0"/>
              <a:t>2021-03-30</a:t>
            </a:fld>
            <a:endParaRPr lang="en-SE"/>
          </a:p>
        </p:txBody>
      </p:sp>
      <p:sp>
        <p:nvSpPr>
          <p:cNvPr id="6" name="Footer Placeholder 5">
            <a:extLst>
              <a:ext uri="{FF2B5EF4-FFF2-40B4-BE49-F238E27FC236}">
                <a16:creationId xmlns:a16="http://schemas.microsoft.com/office/drawing/2014/main" id="{9CD8128A-8973-4A1A-ACB6-E10CD8A9A071}"/>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C0A201F-E078-417B-B135-7E47103C40E0}"/>
              </a:ext>
            </a:extLst>
          </p:cNvPr>
          <p:cNvSpPr>
            <a:spLocks noGrp="1"/>
          </p:cNvSpPr>
          <p:nvPr>
            <p:ph type="sldNum" sz="quarter" idx="12"/>
          </p:nvPr>
        </p:nvSpPr>
        <p:spPr/>
        <p:txBody>
          <a:bodyPr/>
          <a:lstStyle/>
          <a:p>
            <a:fld id="{0F89DB44-5208-44D4-92AD-C448EEBC64D4}" type="slidenum">
              <a:rPr lang="en-SE" smtClean="0"/>
              <a:t>‹#›</a:t>
            </a:fld>
            <a:endParaRPr lang="en-SE"/>
          </a:p>
        </p:txBody>
      </p:sp>
    </p:spTree>
    <p:extLst>
      <p:ext uri="{BB962C8B-B14F-4D97-AF65-F5344CB8AC3E}">
        <p14:creationId xmlns:p14="http://schemas.microsoft.com/office/powerpoint/2010/main" val="1201996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D250-7C9C-4E91-A03F-3B3DEDFFCBAD}"/>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6715D912-5467-4143-84A7-B9ACE4594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0BEE66-C016-4103-A61D-68F2D1F271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485DE22C-36D3-4960-8FE1-3371E18650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483D1B-880C-4D5B-81E3-ECCAD3CA28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11CC006F-C5C5-47A0-8F9E-4A107407861B}"/>
              </a:ext>
            </a:extLst>
          </p:cNvPr>
          <p:cNvSpPr>
            <a:spLocks noGrp="1"/>
          </p:cNvSpPr>
          <p:nvPr>
            <p:ph type="dt" sz="half" idx="10"/>
          </p:nvPr>
        </p:nvSpPr>
        <p:spPr/>
        <p:txBody>
          <a:bodyPr/>
          <a:lstStyle/>
          <a:p>
            <a:fld id="{1BEFADC1-1E8A-465C-9164-5E1AC2F5A958}" type="datetimeFigureOut">
              <a:rPr lang="en-SE" smtClean="0"/>
              <a:t>2021-03-30</a:t>
            </a:fld>
            <a:endParaRPr lang="en-SE"/>
          </a:p>
        </p:txBody>
      </p:sp>
      <p:sp>
        <p:nvSpPr>
          <p:cNvPr id="8" name="Footer Placeholder 7">
            <a:extLst>
              <a:ext uri="{FF2B5EF4-FFF2-40B4-BE49-F238E27FC236}">
                <a16:creationId xmlns:a16="http://schemas.microsoft.com/office/drawing/2014/main" id="{2B102FC1-916D-4255-8135-D00D57CAF9F9}"/>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71D3BB0D-B4C6-4FD8-9EDA-699F0EEC2EC0}"/>
              </a:ext>
            </a:extLst>
          </p:cNvPr>
          <p:cNvSpPr>
            <a:spLocks noGrp="1"/>
          </p:cNvSpPr>
          <p:nvPr>
            <p:ph type="sldNum" sz="quarter" idx="12"/>
          </p:nvPr>
        </p:nvSpPr>
        <p:spPr/>
        <p:txBody>
          <a:bodyPr/>
          <a:lstStyle/>
          <a:p>
            <a:fld id="{0F89DB44-5208-44D4-92AD-C448EEBC64D4}" type="slidenum">
              <a:rPr lang="en-SE" smtClean="0"/>
              <a:t>‹#›</a:t>
            </a:fld>
            <a:endParaRPr lang="en-SE"/>
          </a:p>
        </p:txBody>
      </p:sp>
    </p:spTree>
    <p:extLst>
      <p:ext uri="{BB962C8B-B14F-4D97-AF65-F5344CB8AC3E}">
        <p14:creationId xmlns:p14="http://schemas.microsoft.com/office/powerpoint/2010/main" val="3634960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8386-7929-4B54-819B-716D2A826163}"/>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AB6FB0F4-1886-415C-9F50-65F66EE02AC5}"/>
              </a:ext>
            </a:extLst>
          </p:cNvPr>
          <p:cNvSpPr>
            <a:spLocks noGrp="1"/>
          </p:cNvSpPr>
          <p:nvPr>
            <p:ph type="dt" sz="half" idx="10"/>
          </p:nvPr>
        </p:nvSpPr>
        <p:spPr/>
        <p:txBody>
          <a:bodyPr/>
          <a:lstStyle/>
          <a:p>
            <a:fld id="{1BEFADC1-1E8A-465C-9164-5E1AC2F5A958}" type="datetimeFigureOut">
              <a:rPr lang="en-SE" smtClean="0"/>
              <a:t>2021-03-30</a:t>
            </a:fld>
            <a:endParaRPr lang="en-SE"/>
          </a:p>
        </p:txBody>
      </p:sp>
      <p:sp>
        <p:nvSpPr>
          <p:cNvPr id="4" name="Footer Placeholder 3">
            <a:extLst>
              <a:ext uri="{FF2B5EF4-FFF2-40B4-BE49-F238E27FC236}">
                <a16:creationId xmlns:a16="http://schemas.microsoft.com/office/drawing/2014/main" id="{43C827E6-293A-49B2-9E9D-0283417E3874}"/>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B5221CDE-403B-485C-833C-726880A00C0D}"/>
              </a:ext>
            </a:extLst>
          </p:cNvPr>
          <p:cNvSpPr>
            <a:spLocks noGrp="1"/>
          </p:cNvSpPr>
          <p:nvPr>
            <p:ph type="sldNum" sz="quarter" idx="12"/>
          </p:nvPr>
        </p:nvSpPr>
        <p:spPr/>
        <p:txBody>
          <a:bodyPr/>
          <a:lstStyle/>
          <a:p>
            <a:fld id="{0F89DB44-5208-44D4-92AD-C448EEBC64D4}" type="slidenum">
              <a:rPr lang="en-SE" smtClean="0"/>
              <a:t>‹#›</a:t>
            </a:fld>
            <a:endParaRPr lang="en-SE"/>
          </a:p>
        </p:txBody>
      </p:sp>
    </p:spTree>
    <p:extLst>
      <p:ext uri="{BB962C8B-B14F-4D97-AF65-F5344CB8AC3E}">
        <p14:creationId xmlns:p14="http://schemas.microsoft.com/office/powerpoint/2010/main" val="3368125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31FBA-5B1B-42B1-9983-39280AFE0FA5}"/>
              </a:ext>
            </a:extLst>
          </p:cNvPr>
          <p:cNvSpPr>
            <a:spLocks noGrp="1"/>
          </p:cNvSpPr>
          <p:nvPr>
            <p:ph type="dt" sz="half" idx="10"/>
          </p:nvPr>
        </p:nvSpPr>
        <p:spPr/>
        <p:txBody>
          <a:bodyPr/>
          <a:lstStyle/>
          <a:p>
            <a:fld id="{1BEFADC1-1E8A-465C-9164-5E1AC2F5A958}" type="datetimeFigureOut">
              <a:rPr lang="en-SE" smtClean="0"/>
              <a:t>2021-03-30</a:t>
            </a:fld>
            <a:endParaRPr lang="en-SE"/>
          </a:p>
        </p:txBody>
      </p:sp>
      <p:sp>
        <p:nvSpPr>
          <p:cNvPr id="3" name="Footer Placeholder 2">
            <a:extLst>
              <a:ext uri="{FF2B5EF4-FFF2-40B4-BE49-F238E27FC236}">
                <a16:creationId xmlns:a16="http://schemas.microsoft.com/office/drawing/2014/main" id="{CF2E7A13-EE4D-442E-811B-0DCADB06B470}"/>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EA80390B-4835-46AB-B8C3-70C8BE2704F5}"/>
              </a:ext>
            </a:extLst>
          </p:cNvPr>
          <p:cNvSpPr>
            <a:spLocks noGrp="1"/>
          </p:cNvSpPr>
          <p:nvPr>
            <p:ph type="sldNum" sz="quarter" idx="12"/>
          </p:nvPr>
        </p:nvSpPr>
        <p:spPr/>
        <p:txBody>
          <a:bodyPr/>
          <a:lstStyle/>
          <a:p>
            <a:fld id="{0F89DB44-5208-44D4-92AD-C448EEBC64D4}" type="slidenum">
              <a:rPr lang="en-SE" smtClean="0"/>
              <a:t>‹#›</a:t>
            </a:fld>
            <a:endParaRPr lang="en-SE"/>
          </a:p>
        </p:txBody>
      </p:sp>
    </p:spTree>
    <p:extLst>
      <p:ext uri="{BB962C8B-B14F-4D97-AF65-F5344CB8AC3E}">
        <p14:creationId xmlns:p14="http://schemas.microsoft.com/office/powerpoint/2010/main" val="2390265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1011-9D13-4975-A940-B8B037D9A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F50A78EF-EB98-49EF-94E3-504B5E2BA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064C4A6D-AC43-42E6-BED8-C0AC7C3F9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D58A0-FA39-40D9-A3CF-BF8246C9C1B4}"/>
              </a:ext>
            </a:extLst>
          </p:cNvPr>
          <p:cNvSpPr>
            <a:spLocks noGrp="1"/>
          </p:cNvSpPr>
          <p:nvPr>
            <p:ph type="dt" sz="half" idx="10"/>
          </p:nvPr>
        </p:nvSpPr>
        <p:spPr/>
        <p:txBody>
          <a:bodyPr/>
          <a:lstStyle/>
          <a:p>
            <a:fld id="{1BEFADC1-1E8A-465C-9164-5E1AC2F5A958}" type="datetimeFigureOut">
              <a:rPr lang="en-SE" smtClean="0"/>
              <a:t>2021-03-30</a:t>
            </a:fld>
            <a:endParaRPr lang="en-SE"/>
          </a:p>
        </p:txBody>
      </p:sp>
      <p:sp>
        <p:nvSpPr>
          <p:cNvPr id="6" name="Footer Placeholder 5">
            <a:extLst>
              <a:ext uri="{FF2B5EF4-FFF2-40B4-BE49-F238E27FC236}">
                <a16:creationId xmlns:a16="http://schemas.microsoft.com/office/drawing/2014/main" id="{42256B2E-E624-4AB8-83AC-8C691C1DD875}"/>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D5DC8B98-05D3-4778-B830-9A7660AD9082}"/>
              </a:ext>
            </a:extLst>
          </p:cNvPr>
          <p:cNvSpPr>
            <a:spLocks noGrp="1"/>
          </p:cNvSpPr>
          <p:nvPr>
            <p:ph type="sldNum" sz="quarter" idx="12"/>
          </p:nvPr>
        </p:nvSpPr>
        <p:spPr/>
        <p:txBody>
          <a:bodyPr/>
          <a:lstStyle/>
          <a:p>
            <a:fld id="{0F89DB44-5208-44D4-92AD-C448EEBC64D4}" type="slidenum">
              <a:rPr lang="en-SE" smtClean="0"/>
              <a:t>‹#›</a:t>
            </a:fld>
            <a:endParaRPr lang="en-SE"/>
          </a:p>
        </p:txBody>
      </p:sp>
    </p:spTree>
    <p:extLst>
      <p:ext uri="{BB962C8B-B14F-4D97-AF65-F5344CB8AC3E}">
        <p14:creationId xmlns:p14="http://schemas.microsoft.com/office/powerpoint/2010/main" val="304215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A224-46E4-40BC-BEE3-F2053D671ED2}"/>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507D2AD3-96EF-4C9D-B6E8-01037E398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B61FB68E-0F1C-41F2-A7B3-93E58127F1B7}"/>
              </a:ext>
            </a:extLst>
          </p:cNvPr>
          <p:cNvSpPr>
            <a:spLocks noGrp="1"/>
          </p:cNvSpPr>
          <p:nvPr>
            <p:ph type="dt" sz="half" idx="10"/>
          </p:nvPr>
        </p:nvSpPr>
        <p:spPr/>
        <p:txBody>
          <a:bodyPr/>
          <a:lstStyle/>
          <a:p>
            <a:fld id="{65E36CE6-5CD1-4113-A1E6-9ED676440FC6}" type="datetime8">
              <a:rPr lang="en-SE" smtClean="0"/>
              <a:t>2021-03-30 18:21</a:t>
            </a:fld>
            <a:endParaRPr lang="en-SE"/>
          </a:p>
        </p:txBody>
      </p:sp>
      <p:sp>
        <p:nvSpPr>
          <p:cNvPr id="5" name="Footer Placeholder 4">
            <a:extLst>
              <a:ext uri="{FF2B5EF4-FFF2-40B4-BE49-F238E27FC236}">
                <a16:creationId xmlns:a16="http://schemas.microsoft.com/office/drawing/2014/main" id="{F431BA29-978B-4886-A26A-91D4AEB03B5E}"/>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592D2B2-90BB-446B-9248-7834D6647A65}"/>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1307711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1E02-1271-4716-820D-87A2DDD75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B7954CDC-F378-4165-A5BF-8F09F483AA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EFBEC83E-6F3E-470D-BCD0-CD52ED527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C1B57-786E-4997-8B01-7568B0F1190F}"/>
              </a:ext>
            </a:extLst>
          </p:cNvPr>
          <p:cNvSpPr>
            <a:spLocks noGrp="1"/>
          </p:cNvSpPr>
          <p:nvPr>
            <p:ph type="dt" sz="half" idx="10"/>
          </p:nvPr>
        </p:nvSpPr>
        <p:spPr/>
        <p:txBody>
          <a:bodyPr/>
          <a:lstStyle/>
          <a:p>
            <a:fld id="{1BEFADC1-1E8A-465C-9164-5E1AC2F5A958}" type="datetimeFigureOut">
              <a:rPr lang="en-SE" smtClean="0"/>
              <a:t>2021-03-30</a:t>
            </a:fld>
            <a:endParaRPr lang="en-SE"/>
          </a:p>
        </p:txBody>
      </p:sp>
      <p:sp>
        <p:nvSpPr>
          <p:cNvPr id="6" name="Footer Placeholder 5">
            <a:extLst>
              <a:ext uri="{FF2B5EF4-FFF2-40B4-BE49-F238E27FC236}">
                <a16:creationId xmlns:a16="http://schemas.microsoft.com/office/drawing/2014/main" id="{1D7E3FE8-5D38-41CE-96B6-292AAE9CC62C}"/>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05A1F84-F5EE-4969-A6AB-A0CA51D67A57}"/>
              </a:ext>
            </a:extLst>
          </p:cNvPr>
          <p:cNvSpPr>
            <a:spLocks noGrp="1"/>
          </p:cNvSpPr>
          <p:nvPr>
            <p:ph type="sldNum" sz="quarter" idx="12"/>
          </p:nvPr>
        </p:nvSpPr>
        <p:spPr/>
        <p:txBody>
          <a:bodyPr/>
          <a:lstStyle/>
          <a:p>
            <a:fld id="{0F89DB44-5208-44D4-92AD-C448EEBC64D4}" type="slidenum">
              <a:rPr lang="en-SE" smtClean="0"/>
              <a:t>‹#›</a:t>
            </a:fld>
            <a:endParaRPr lang="en-SE"/>
          </a:p>
        </p:txBody>
      </p:sp>
    </p:spTree>
    <p:extLst>
      <p:ext uri="{BB962C8B-B14F-4D97-AF65-F5344CB8AC3E}">
        <p14:creationId xmlns:p14="http://schemas.microsoft.com/office/powerpoint/2010/main" val="3536114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43E6-A65F-49C2-AF24-9CAC5692C2A0}"/>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2367E601-A075-427B-8144-9F8643C8A3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EF09E264-E770-41DA-B616-E49EFE939C18}"/>
              </a:ext>
            </a:extLst>
          </p:cNvPr>
          <p:cNvSpPr>
            <a:spLocks noGrp="1"/>
          </p:cNvSpPr>
          <p:nvPr>
            <p:ph type="dt" sz="half" idx="10"/>
          </p:nvPr>
        </p:nvSpPr>
        <p:spPr/>
        <p:txBody>
          <a:bodyPr/>
          <a:lstStyle/>
          <a:p>
            <a:fld id="{1BEFADC1-1E8A-465C-9164-5E1AC2F5A958}" type="datetimeFigureOut">
              <a:rPr lang="en-SE" smtClean="0"/>
              <a:t>2021-03-30</a:t>
            </a:fld>
            <a:endParaRPr lang="en-SE"/>
          </a:p>
        </p:txBody>
      </p:sp>
      <p:sp>
        <p:nvSpPr>
          <p:cNvPr id="5" name="Footer Placeholder 4">
            <a:extLst>
              <a:ext uri="{FF2B5EF4-FFF2-40B4-BE49-F238E27FC236}">
                <a16:creationId xmlns:a16="http://schemas.microsoft.com/office/drawing/2014/main" id="{29F698B7-CD2A-4323-A65D-CFD98D8A08C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789B2153-303A-42E3-939E-D3DC7087FF84}"/>
              </a:ext>
            </a:extLst>
          </p:cNvPr>
          <p:cNvSpPr>
            <a:spLocks noGrp="1"/>
          </p:cNvSpPr>
          <p:nvPr>
            <p:ph type="sldNum" sz="quarter" idx="12"/>
          </p:nvPr>
        </p:nvSpPr>
        <p:spPr/>
        <p:txBody>
          <a:bodyPr/>
          <a:lstStyle/>
          <a:p>
            <a:fld id="{0F89DB44-5208-44D4-92AD-C448EEBC64D4}" type="slidenum">
              <a:rPr lang="en-SE" smtClean="0"/>
              <a:t>‹#›</a:t>
            </a:fld>
            <a:endParaRPr lang="en-SE"/>
          </a:p>
        </p:txBody>
      </p:sp>
    </p:spTree>
    <p:extLst>
      <p:ext uri="{BB962C8B-B14F-4D97-AF65-F5344CB8AC3E}">
        <p14:creationId xmlns:p14="http://schemas.microsoft.com/office/powerpoint/2010/main" val="3921822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D6DE96-D814-4F46-924F-58DC65DF2B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CE76DA87-138F-44E1-8189-0C49F0FE7E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AF50B9B4-0E1E-4503-AD82-B212498A5ECC}"/>
              </a:ext>
            </a:extLst>
          </p:cNvPr>
          <p:cNvSpPr>
            <a:spLocks noGrp="1"/>
          </p:cNvSpPr>
          <p:nvPr>
            <p:ph type="dt" sz="half" idx="10"/>
          </p:nvPr>
        </p:nvSpPr>
        <p:spPr/>
        <p:txBody>
          <a:bodyPr/>
          <a:lstStyle/>
          <a:p>
            <a:fld id="{1BEFADC1-1E8A-465C-9164-5E1AC2F5A958}" type="datetimeFigureOut">
              <a:rPr lang="en-SE" smtClean="0"/>
              <a:t>2021-03-30</a:t>
            </a:fld>
            <a:endParaRPr lang="en-SE"/>
          </a:p>
        </p:txBody>
      </p:sp>
      <p:sp>
        <p:nvSpPr>
          <p:cNvPr id="5" name="Footer Placeholder 4">
            <a:extLst>
              <a:ext uri="{FF2B5EF4-FFF2-40B4-BE49-F238E27FC236}">
                <a16:creationId xmlns:a16="http://schemas.microsoft.com/office/drawing/2014/main" id="{E42E903F-9726-48E7-887F-9AB86DB067CC}"/>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B4DB36D1-D395-4BEB-8E4F-F86156B2D960}"/>
              </a:ext>
            </a:extLst>
          </p:cNvPr>
          <p:cNvSpPr>
            <a:spLocks noGrp="1"/>
          </p:cNvSpPr>
          <p:nvPr>
            <p:ph type="sldNum" sz="quarter" idx="12"/>
          </p:nvPr>
        </p:nvSpPr>
        <p:spPr/>
        <p:txBody>
          <a:bodyPr/>
          <a:lstStyle/>
          <a:p>
            <a:fld id="{0F89DB44-5208-44D4-92AD-C448EEBC64D4}" type="slidenum">
              <a:rPr lang="en-SE" smtClean="0"/>
              <a:t>‹#›</a:t>
            </a:fld>
            <a:endParaRPr lang="en-SE"/>
          </a:p>
        </p:txBody>
      </p:sp>
    </p:spTree>
    <p:extLst>
      <p:ext uri="{BB962C8B-B14F-4D97-AF65-F5344CB8AC3E}">
        <p14:creationId xmlns:p14="http://schemas.microsoft.com/office/powerpoint/2010/main" val="3469428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CB4B6295-26D5-4573-B08A-39CF9FFD285B}" type="datetime1">
              <a:rPr lang="sv-SE" smtClean="0"/>
              <a:t>2021-03-30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3933886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CE7CB9-EFDA-4DA8-BA13-2855E4C9435A}" type="datetime1">
              <a:rPr lang="sv-SE" smtClean="0"/>
              <a:t>2021-03-30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2360889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6160CC55-5BFF-4230-AFA3-65EEDF245A07}" type="datetime1">
              <a:rPr lang="sv-SE" smtClean="0"/>
              <a:t>2021-03-30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1716187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3DCF8BA-2A14-4373-AFD4-EE232FD59E2C}" type="datetime1">
              <a:rPr lang="sv-SE" smtClean="0"/>
              <a:t>2021-03-30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4228548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A6BE66D2-61A1-4AA0-8CBD-2E947A470C38}" type="datetime1">
              <a:rPr lang="sv-SE" smtClean="0"/>
              <a:t>2021-03-30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3072329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955DE0C-01FB-4F20-9A03-73266919D7EF}" type="datetime1">
              <a:rPr lang="sv-SE" smtClean="0"/>
              <a:t>2021-03-30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444122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9E36562-83AC-49D9-B4E9-0865A87378AF}" type="datetime1">
              <a:rPr lang="sv-SE" smtClean="0"/>
              <a:t>2021-03-30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264766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0293-C4B6-49DD-998C-4CF945197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0F3DA7C3-06A6-4C49-AF5F-B0B65E6C3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10C7F4-094F-4145-913F-0EA77B18386B}"/>
              </a:ext>
            </a:extLst>
          </p:cNvPr>
          <p:cNvSpPr>
            <a:spLocks noGrp="1"/>
          </p:cNvSpPr>
          <p:nvPr>
            <p:ph type="dt" sz="half" idx="10"/>
          </p:nvPr>
        </p:nvSpPr>
        <p:spPr/>
        <p:txBody>
          <a:bodyPr/>
          <a:lstStyle/>
          <a:p>
            <a:fld id="{FB42574E-C7D9-45A1-B91F-BAC321D056D8}" type="datetime8">
              <a:rPr lang="en-SE" smtClean="0"/>
              <a:t>2021-03-30 18:21</a:t>
            </a:fld>
            <a:endParaRPr lang="en-SE"/>
          </a:p>
        </p:txBody>
      </p:sp>
      <p:sp>
        <p:nvSpPr>
          <p:cNvPr id="5" name="Footer Placeholder 4">
            <a:extLst>
              <a:ext uri="{FF2B5EF4-FFF2-40B4-BE49-F238E27FC236}">
                <a16:creationId xmlns:a16="http://schemas.microsoft.com/office/drawing/2014/main" id="{F69893A0-4B6F-46BE-BEBB-332DD539287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07127134-CA0B-46EE-A5D7-691A2505D5CA}"/>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2201233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5784752-A9DB-4807-9E0B-78F5018888DA}" type="datetime1">
              <a:rPr lang="sv-SE" smtClean="0"/>
              <a:t>2021-03-30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1905524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FB7B03F5-EE76-48AA-8035-24199E73AD68}" type="datetime1">
              <a:rPr lang="sv-SE" smtClean="0"/>
              <a:t>2021-03-30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4279077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6AE77A8-033F-410C-B471-841B9EB799C7}" type="datetime1">
              <a:rPr lang="sv-SE" smtClean="0"/>
              <a:t>2021-03-30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1657348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ECD23DE-A873-491A-ACBE-616D7A8E6CA5}" type="datetime1">
              <a:rPr lang="sv-SE" smtClean="0"/>
              <a:t>2021-03-30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4D83055-B480-425C-AE2D-0955F072BBF0}" type="slidenum">
              <a:rPr lang="sv-SE" smtClean="0"/>
              <a:t>‹#›</a:t>
            </a:fld>
            <a:endParaRPr lang="sv-SE"/>
          </a:p>
        </p:txBody>
      </p:sp>
    </p:spTree>
    <p:extLst>
      <p:ext uri="{BB962C8B-B14F-4D97-AF65-F5344CB8AC3E}">
        <p14:creationId xmlns:p14="http://schemas.microsoft.com/office/powerpoint/2010/main" val="4101313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ECED491B-AF72-4D86-B21E-67FC90CB535E}" type="datetime1">
              <a:rPr lang="sv-SE" smtClean="0">
                <a:solidFill>
                  <a:prstClr val="black">
                    <a:tint val="75000"/>
                  </a:prstClr>
                </a:solidFill>
              </a:rPr>
              <a:pPr/>
              <a:t>2021-03-30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12892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6D2AAC3-1D5D-4C63-8313-AFFA2A1EB24D}" type="datetime1">
              <a:rPr lang="sv-SE" smtClean="0">
                <a:solidFill>
                  <a:prstClr val="black">
                    <a:tint val="75000"/>
                  </a:prstClr>
                </a:solidFill>
              </a:rPr>
              <a:pPr/>
              <a:t>2021-03-30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17819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solidFill>
                  <a:prstClr val="black">
                    <a:tint val="75000"/>
                  </a:prstClr>
                </a:solidFill>
              </a:rPr>
              <a:pPr/>
              <a:t>2021-03-30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54766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76929C6-A6FC-498A-A296-0582F21E6294}" type="datetime1">
              <a:rPr lang="sv-SE" smtClean="0">
                <a:solidFill>
                  <a:prstClr val="black">
                    <a:tint val="75000"/>
                  </a:prstClr>
                </a:solidFill>
              </a:rPr>
              <a:pPr/>
              <a:t>2021-03-30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06035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FB3E7FAE-AA71-4C59-869D-C0ACC13911BD}" type="datetime1">
              <a:rPr lang="sv-SE" smtClean="0">
                <a:solidFill>
                  <a:prstClr val="black">
                    <a:tint val="75000"/>
                  </a:prstClr>
                </a:solidFill>
              </a:rPr>
              <a:pPr/>
              <a:t>2021-03-30</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78311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9DC8937-9845-4681-A57B-EA1A6A66E7C5}" type="datetime1">
              <a:rPr lang="sv-SE" smtClean="0">
                <a:solidFill>
                  <a:prstClr val="black">
                    <a:tint val="75000"/>
                  </a:prstClr>
                </a:solidFill>
              </a:rPr>
              <a:pPr/>
              <a:t>2021-03-30</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7775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134-A1DA-411A-AA0E-3206FE914224}"/>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9887C0FA-7C74-4AD9-883D-54B5A5626E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9529962A-CF57-4122-A110-CD237257D7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8699C9DF-8318-43CC-A662-537F2E174AA6}"/>
              </a:ext>
            </a:extLst>
          </p:cNvPr>
          <p:cNvSpPr>
            <a:spLocks noGrp="1"/>
          </p:cNvSpPr>
          <p:nvPr>
            <p:ph type="dt" sz="half" idx="10"/>
          </p:nvPr>
        </p:nvSpPr>
        <p:spPr/>
        <p:txBody>
          <a:bodyPr/>
          <a:lstStyle/>
          <a:p>
            <a:fld id="{B9BED125-ADFC-4307-B98D-62393D5BB0EA}" type="datetime8">
              <a:rPr lang="en-SE" smtClean="0"/>
              <a:t>2021-03-30 18:21</a:t>
            </a:fld>
            <a:endParaRPr lang="en-SE"/>
          </a:p>
        </p:txBody>
      </p:sp>
      <p:sp>
        <p:nvSpPr>
          <p:cNvPr id="6" name="Footer Placeholder 5">
            <a:extLst>
              <a:ext uri="{FF2B5EF4-FFF2-40B4-BE49-F238E27FC236}">
                <a16:creationId xmlns:a16="http://schemas.microsoft.com/office/drawing/2014/main" id="{05710C50-52BB-4E3E-8B66-33FD229268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0F5EAC1-434C-460B-A76C-161AB2B7405E}"/>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1541344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solidFill>
                  <a:prstClr val="black">
                    <a:tint val="75000"/>
                  </a:prstClr>
                </a:solidFill>
              </a:rPr>
              <a:pPr/>
              <a:t>2021-03-30</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32544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solidFill>
                  <a:prstClr val="black">
                    <a:tint val="75000"/>
                  </a:prstClr>
                </a:solidFill>
              </a:rPr>
              <a:pPr/>
              <a:t>2021-03-30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017064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solidFill>
                  <a:prstClr val="black">
                    <a:tint val="75000"/>
                  </a:prstClr>
                </a:solidFill>
              </a:rPr>
              <a:pPr/>
              <a:t>2021-03-30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15079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1C50FC4-8EAA-40D3-B7CF-5702B1D739EF}" type="datetime1">
              <a:rPr lang="sv-SE" smtClean="0">
                <a:solidFill>
                  <a:prstClr val="black">
                    <a:tint val="75000"/>
                  </a:prstClr>
                </a:solidFill>
              </a:rPr>
              <a:pPr/>
              <a:t>2021-03-30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277197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8FBF395-88E5-47A7-8542-877239F18C32}" type="datetime1">
              <a:rPr lang="sv-SE" smtClean="0">
                <a:solidFill>
                  <a:prstClr val="black">
                    <a:tint val="75000"/>
                  </a:prstClr>
                </a:solidFill>
              </a:rPr>
              <a:pPr/>
              <a:t>2021-03-30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9866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97E9-8642-479E-B024-F934B18C2D32}"/>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95C030D6-7BF9-4BB1-A90B-B141D98D9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03EB3D-CB4F-4434-9FFF-AF6DC1782F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C9AAD593-74C0-4E9A-9FD0-7EFE0B03DA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17205C-5BB7-4D22-A021-AB182A645C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CEA3F42F-E4AB-415B-B721-C6617618C12E}"/>
              </a:ext>
            </a:extLst>
          </p:cNvPr>
          <p:cNvSpPr>
            <a:spLocks noGrp="1"/>
          </p:cNvSpPr>
          <p:nvPr>
            <p:ph type="dt" sz="half" idx="10"/>
          </p:nvPr>
        </p:nvSpPr>
        <p:spPr/>
        <p:txBody>
          <a:bodyPr/>
          <a:lstStyle/>
          <a:p>
            <a:fld id="{AC436B17-069B-4193-8CE1-CAFE1CB4358F}" type="datetime8">
              <a:rPr lang="en-SE" smtClean="0"/>
              <a:t>2021-03-30 18:21</a:t>
            </a:fld>
            <a:endParaRPr lang="en-SE"/>
          </a:p>
        </p:txBody>
      </p:sp>
      <p:sp>
        <p:nvSpPr>
          <p:cNvPr id="8" name="Footer Placeholder 7">
            <a:extLst>
              <a:ext uri="{FF2B5EF4-FFF2-40B4-BE49-F238E27FC236}">
                <a16:creationId xmlns:a16="http://schemas.microsoft.com/office/drawing/2014/main" id="{97DC837E-1401-4C23-B013-9BAB375381B6}"/>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3E9D855B-2BA3-4AAE-8EA5-5A4EF08CC80E}"/>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63560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4E55-1AE6-4A74-A3FD-35FECCFD8385}"/>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E701D0C7-578D-4CAE-A22C-5735BF06BB75}"/>
              </a:ext>
            </a:extLst>
          </p:cNvPr>
          <p:cNvSpPr>
            <a:spLocks noGrp="1"/>
          </p:cNvSpPr>
          <p:nvPr>
            <p:ph type="dt" sz="half" idx="10"/>
          </p:nvPr>
        </p:nvSpPr>
        <p:spPr/>
        <p:txBody>
          <a:bodyPr/>
          <a:lstStyle/>
          <a:p>
            <a:fld id="{CB7B0E6A-601D-4477-9465-D0BB1ECE2678}" type="datetime8">
              <a:rPr lang="en-SE" smtClean="0"/>
              <a:t>2021-03-30 18:21</a:t>
            </a:fld>
            <a:endParaRPr lang="en-SE"/>
          </a:p>
        </p:txBody>
      </p:sp>
      <p:sp>
        <p:nvSpPr>
          <p:cNvPr id="4" name="Footer Placeholder 3">
            <a:extLst>
              <a:ext uri="{FF2B5EF4-FFF2-40B4-BE49-F238E27FC236}">
                <a16:creationId xmlns:a16="http://schemas.microsoft.com/office/drawing/2014/main" id="{C0842803-4C19-47D0-AD0F-51FC3D54944C}"/>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977B7A80-82CD-47CB-A5A0-57D0FE5DD01B}"/>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91678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1EAD2-B38C-4627-894C-55F252DCBA6C}"/>
              </a:ext>
            </a:extLst>
          </p:cNvPr>
          <p:cNvSpPr>
            <a:spLocks noGrp="1"/>
          </p:cNvSpPr>
          <p:nvPr>
            <p:ph type="dt" sz="half" idx="10"/>
          </p:nvPr>
        </p:nvSpPr>
        <p:spPr/>
        <p:txBody>
          <a:bodyPr/>
          <a:lstStyle/>
          <a:p>
            <a:fld id="{BD71ED98-6129-4F46-984F-33A5CFC01A4A}" type="datetime8">
              <a:rPr lang="en-SE" smtClean="0"/>
              <a:t>2021-03-30 18:21</a:t>
            </a:fld>
            <a:endParaRPr lang="en-SE"/>
          </a:p>
        </p:txBody>
      </p:sp>
      <p:sp>
        <p:nvSpPr>
          <p:cNvPr id="3" name="Footer Placeholder 2">
            <a:extLst>
              <a:ext uri="{FF2B5EF4-FFF2-40B4-BE49-F238E27FC236}">
                <a16:creationId xmlns:a16="http://schemas.microsoft.com/office/drawing/2014/main" id="{D422F14D-CD49-4C01-B9A8-CCCA39717DD7}"/>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C1AA19EE-1778-425F-A04F-4C430DF2148E}"/>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160928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5313-6A73-49A6-B9B4-07DCAE82B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A8E5E897-EA7E-463F-A1D8-721259592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728D9EFE-D598-441D-9A23-55DAB098A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40047-7E56-436D-B9AC-69A7225A5FC5}"/>
              </a:ext>
            </a:extLst>
          </p:cNvPr>
          <p:cNvSpPr>
            <a:spLocks noGrp="1"/>
          </p:cNvSpPr>
          <p:nvPr>
            <p:ph type="dt" sz="half" idx="10"/>
          </p:nvPr>
        </p:nvSpPr>
        <p:spPr/>
        <p:txBody>
          <a:bodyPr/>
          <a:lstStyle/>
          <a:p>
            <a:fld id="{6B25112B-F764-488E-8392-03A312049C76}" type="datetime8">
              <a:rPr lang="en-SE" smtClean="0"/>
              <a:t>2021-03-30 18:21</a:t>
            </a:fld>
            <a:endParaRPr lang="en-SE"/>
          </a:p>
        </p:txBody>
      </p:sp>
      <p:sp>
        <p:nvSpPr>
          <p:cNvPr id="6" name="Footer Placeholder 5">
            <a:extLst>
              <a:ext uri="{FF2B5EF4-FFF2-40B4-BE49-F238E27FC236}">
                <a16:creationId xmlns:a16="http://schemas.microsoft.com/office/drawing/2014/main" id="{DB11B869-68FA-473C-9F34-37138ACA809C}"/>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7299994-C8C6-4AA8-95C3-A5BC895A8706}"/>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33714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EA49-7D2D-4791-A72E-C0461EE43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3D653C08-2F45-43CC-A5B0-C54111FEB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D82F310B-A4E9-448A-ACF5-B903315D6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93970-8E93-471E-A05B-806DA78BEC6F}"/>
              </a:ext>
            </a:extLst>
          </p:cNvPr>
          <p:cNvSpPr>
            <a:spLocks noGrp="1"/>
          </p:cNvSpPr>
          <p:nvPr>
            <p:ph type="dt" sz="half" idx="10"/>
          </p:nvPr>
        </p:nvSpPr>
        <p:spPr/>
        <p:txBody>
          <a:bodyPr/>
          <a:lstStyle/>
          <a:p>
            <a:fld id="{C1E16E0F-0CBF-4606-9E50-15FC178DF782}" type="datetime8">
              <a:rPr lang="en-SE" smtClean="0"/>
              <a:t>2021-03-30 18:21</a:t>
            </a:fld>
            <a:endParaRPr lang="en-SE"/>
          </a:p>
        </p:txBody>
      </p:sp>
      <p:sp>
        <p:nvSpPr>
          <p:cNvPr id="6" name="Footer Placeholder 5">
            <a:extLst>
              <a:ext uri="{FF2B5EF4-FFF2-40B4-BE49-F238E27FC236}">
                <a16:creationId xmlns:a16="http://schemas.microsoft.com/office/drawing/2014/main" id="{CD1D82DD-42FB-4DC1-B651-E3531773BE73}"/>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51FDB411-C017-4286-A49E-65C55512183B}"/>
              </a:ext>
            </a:extLst>
          </p:cNvPr>
          <p:cNvSpPr>
            <a:spLocks noGrp="1"/>
          </p:cNvSpPr>
          <p:nvPr>
            <p:ph type="sldNum" sz="quarter" idx="12"/>
          </p:nvPr>
        </p:nvSpPr>
        <p:spPr/>
        <p:txBody>
          <a:bodyPr/>
          <a:lstStyle/>
          <a:p>
            <a:fld id="{96C37B05-F578-4F05-B382-B19D25927928}" type="slidenum">
              <a:rPr lang="en-SE" smtClean="0"/>
              <a:t>‹#›</a:t>
            </a:fld>
            <a:endParaRPr lang="en-SE"/>
          </a:p>
        </p:txBody>
      </p:sp>
    </p:spTree>
    <p:extLst>
      <p:ext uri="{BB962C8B-B14F-4D97-AF65-F5344CB8AC3E}">
        <p14:creationId xmlns:p14="http://schemas.microsoft.com/office/powerpoint/2010/main" val="360437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40A31-5831-4C05-9CD8-D32FFF1128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45F6976C-B39E-4296-B3A9-E68A4ACF60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D6720010-4E00-43F9-A12F-D22A0C3D0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788F6-A903-4AA2-9E80-C734449B1E22}" type="datetime8">
              <a:rPr lang="en-SE" smtClean="0"/>
              <a:t>2021-03-30 18:21</a:t>
            </a:fld>
            <a:endParaRPr lang="en-SE"/>
          </a:p>
        </p:txBody>
      </p:sp>
      <p:sp>
        <p:nvSpPr>
          <p:cNvPr id="5" name="Footer Placeholder 4">
            <a:extLst>
              <a:ext uri="{FF2B5EF4-FFF2-40B4-BE49-F238E27FC236}">
                <a16:creationId xmlns:a16="http://schemas.microsoft.com/office/drawing/2014/main" id="{3B13A4FA-BBF9-41ED-AC78-010BD2A0F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ACF6EB37-48D2-49F3-B608-02C675A81D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37B05-F578-4F05-B382-B19D25927928}" type="slidenum">
              <a:rPr lang="en-SE" smtClean="0"/>
              <a:t>‹#›</a:t>
            </a:fld>
            <a:endParaRPr lang="en-SE"/>
          </a:p>
        </p:txBody>
      </p:sp>
    </p:spTree>
    <p:extLst>
      <p:ext uri="{BB962C8B-B14F-4D97-AF65-F5344CB8AC3E}">
        <p14:creationId xmlns:p14="http://schemas.microsoft.com/office/powerpoint/2010/main" val="3232863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EC856-20ED-4BE2-8672-2B6CAACB81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403668E3-CCD8-4DFB-8EFD-8CF8160FAB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62D6707F-EF3C-4BFF-9BD5-D8BE8E8553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FADC1-1E8A-465C-9164-5E1AC2F5A958}" type="datetimeFigureOut">
              <a:rPr lang="en-SE" smtClean="0"/>
              <a:t>2021-03-30</a:t>
            </a:fld>
            <a:endParaRPr lang="en-SE"/>
          </a:p>
        </p:txBody>
      </p:sp>
      <p:sp>
        <p:nvSpPr>
          <p:cNvPr id="5" name="Footer Placeholder 4">
            <a:extLst>
              <a:ext uri="{FF2B5EF4-FFF2-40B4-BE49-F238E27FC236}">
                <a16:creationId xmlns:a16="http://schemas.microsoft.com/office/drawing/2014/main" id="{6DC6C8D9-BCFE-44AC-BC94-2D700E240F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96E3E756-1493-4FC0-B4DA-076EE35D8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9DB44-5208-44D4-92AD-C448EEBC64D4}" type="slidenum">
              <a:rPr lang="en-SE" smtClean="0"/>
              <a:t>‹#›</a:t>
            </a:fld>
            <a:endParaRPr lang="en-SE"/>
          </a:p>
        </p:txBody>
      </p:sp>
    </p:spTree>
    <p:extLst>
      <p:ext uri="{BB962C8B-B14F-4D97-AF65-F5344CB8AC3E}">
        <p14:creationId xmlns:p14="http://schemas.microsoft.com/office/powerpoint/2010/main" val="9203009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79111-1BF3-4E0F-BD02-22AB0BED640B}" type="datetime1">
              <a:rPr lang="sv-SE" smtClean="0"/>
              <a:t>2021-03-30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83055-B480-425C-AE2D-0955F072BBF0}" type="slidenum">
              <a:rPr lang="sv-SE" smtClean="0"/>
              <a:t>‹#›</a:t>
            </a:fld>
            <a:endParaRPr lang="sv-SE"/>
          </a:p>
        </p:txBody>
      </p:sp>
    </p:spTree>
    <p:extLst>
      <p:ext uri="{BB962C8B-B14F-4D97-AF65-F5344CB8AC3E}">
        <p14:creationId xmlns:p14="http://schemas.microsoft.com/office/powerpoint/2010/main" val="17470600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solidFill>
                  <a:prstClr val="black">
                    <a:tint val="75000"/>
                  </a:prstClr>
                </a:solidFill>
              </a:rPr>
              <a:pPr/>
              <a:t>2021-03-30</a:t>
            </a:fld>
            <a:endParaRPr lang="sv-SE">
              <a:solidFill>
                <a:prstClr val="black">
                  <a:tint val="75000"/>
                </a:prstClr>
              </a:solidFill>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676363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9.bin"/><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19.emf"/><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2.bin"/><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14.bin"/><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5.bin"/><Relationship Id="rId1" Type="http://schemas.openxmlformats.org/officeDocument/2006/relationships/slideLayout" Target="../slideLayouts/slideLayout7.xml"/><Relationship Id="rId5" Type="http://schemas.openxmlformats.org/officeDocument/2006/relationships/image" Target="../media/image25.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7.bin"/><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image" Target="../media/image31.emf"/><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20.bin"/><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22.bin"/><Relationship Id="rId1" Type="http://schemas.openxmlformats.org/officeDocument/2006/relationships/slideLayout" Target="../slideLayouts/slideLayout7.xml"/><Relationship Id="rId5" Type="http://schemas.openxmlformats.org/officeDocument/2006/relationships/image" Target="../media/image25.w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medcraveonline.com/IRATJ/IRATJ-06-00211.pdf" TargetMode="External"/><Relationship Id="rId2" Type="http://schemas.openxmlformats.org/officeDocument/2006/relationships/hyperlink" Target="https://medcraveonline.com/IRATJ/IRATJ-06-00197.pdf" TargetMode="External"/><Relationship Id="rId1" Type="http://schemas.openxmlformats.org/officeDocument/2006/relationships/slideLayout" Target="../slideLayouts/slideLayout1.xml"/><Relationship Id="rId4" Type="http://schemas.openxmlformats.org/officeDocument/2006/relationships/hyperlink" Target="https://medcraveonline.com/IRATJ/IRATJ-06-00211A.pdf"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medcraveonline.com/IRATJ/IRATJ-06-00213.pdf" TargetMode="External"/><Relationship Id="rId2" Type="http://schemas.openxmlformats.org/officeDocument/2006/relationships/hyperlink" Target="http://www.cas-press.com/article_111213.html"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mailto:Peter.Lohmander@icloud.com" TargetMode="External"/><Relationship Id="rId2" Type="http://schemas.openxmlformats.org/officeDocument/2006/relationships/hyperlink" Target="mailto:Peter@Lohmander.com" TargetMode="External"/><Relationship Id="rId1" Type="http://schemas.openxmlformats.org/officeDocument/2006/relationships/slideLayout" Target="../slideLayouts/slideLayout7.xml"/><Relationship Id="rId4" Type="http://schemas.openxmlformats.org/officeDocument/2006/relationships/hyperlink" Target="http://www.lohmander.com/Information/Ref.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lohmander.com/PL_CJES_21_MANUS.pdf" TargetMode="External"/><Relationship Id="rId2" Type="http://schemas.openxmlformats.org/officeDocument/2006/relationships/hyperlink" Target="http://www.cas-press.com/article_122566.htm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AC3D-A7EC-4FA2-AA29-FD91EC8453A1}"/>
              </a:ext>
            </a:extLst>
          </p:cNvPr>
          <p:cNvSpPr>
            <a:spLocks noGrp="1"/>
          </p:cNvSpPr>
          <p:nvPr>
            <p:ph type="ctrTitle"/>
          </p:nvPr>
        </p:nvSpPr>
        <p:spPr>
          <a:xfrm>
            <a:off x="202460" y="272374"/>
            <a:ext cx="11787079" cy="1270616"/>
          </a:xfrm>
        </p:spPr>
        <p:txBody>
          <a:bodyPr>
            <a:noAutofit/>
          </a:bodyPr>
          <a:lstStyle/>
          <a:p>
            <a:r>
              <a:rPr lang="en-US" sz="3200" b="1" dirty="0">
                <a:solidFill>
                  <a:schemeClr val="accent6">
                    <a:lumMod val="50000"/>
                  </a:schemeClr>
                </a:solidFill>
                <a:effectLst/>
                <a:latin typeface="Times New Roman" panose="02020603050405020304" pitchFamily="18" charset="0"/>
                <a:ea typeface="Calibri" panose="020F0502020204030204" pitchFamily="34" charset="0"/>
              </a:rPr>
              <a:t>Global Stability via the Forced Global Warming Equation,</a:t>
            </a:r>
            <a:br>
              <a:rPr lang="en-US" sz="3200" b="1" dirty="0">
                <a:solidFill>
                  <a:schemeClr val="accent6">
                    <a:lumMod val="50000"/>
                  </a:schemeClr>
                </a:solidFill>
                <a:effectLst/>
                <a:latin typeface="Times New Roman" panose="02020603050405020304" pitchFamily="18" charset="0"/>
                <a:ea typeface="Calibri" panose="020F0502020204030204" pitchFamily="34" charset="0"/>
              </a:rPr>
            </a:br>
            <a:r>
              <a:rPr lang="en-US" sz="3200" b="1" dirty="0">
                <a:solidFill>
                  <a:schemeClr val="accent6">
                    <a:lumMod val="50000"/>
                  </a:schemeClr>
                </a:solidFill>
                <a:effectLst/>
                <a:latin typeface="Times New Roman" panose="02020603050405020304" pitchFamily="18" charset="0"/>
                <a:ea typeface="Calibri" panose="020F0502020204030204" pitchFamily="34" charset="0"/>
              </a:rPr>
              <a:t>Fire Control with Joint Fire Fighting Resources, </a:t>
            </a:r>
            <a:br>
              <a:rPr lang="en-US" sz="3200" b="1" dirty="0">
                <a:solidFill>
                  <a:schemeClr val="accent6">
                    <a:lumMod val="50000"/>
                  </a:schemeClr>
                </a:solidFill>
                <a:effectLst/>
                <a:latin typeface="Times New Roman" panose="02020603050405020304" pitchFamily="18" charset="0"/>
                <a:ea typeface="Calibri" panose="020F0502020204030204" pitchFamily="34" charset="0"/>
              </a:rPr>
            </a:br>
            <a:r>
              <a:rPr lang="en-US" sz="3200" b="1" dirty="0">
                <a:solidFill>
                  <a:schemeClr val="accent6">
                    <a:lumMod val="50000"/>
                  </a:schemeClr>
                </a:solidFill>
                <a:effectLst/>
                <a:latin typeface="Times New Roman" panose="02020603050405020304" pitchFamily="18" charset="0"/>
                <a:ea typeface="Calibri" panose="020F0502020204030204" pitchFamily="34" charset="0"/>
              </a:rPr>
              <a:t>and Optimal Forestry </a:t>
            </a:r>
            <a:r>
              <a:rPr lang="en-US" sz="800" b="1" dirty="0">
                <a:solidFill>
                  <a:schemeClr val="accent6">
                    <a:lumMod val="50000"/>
                  </a:schemeClr>
                </a:solidFill>
                <a:effectLst/>
                <a:latin typeface="Times New Roman" panose="02020603050405020304" pitchFamily="18" charset="0"/>
                <a:ea typeface="Calibri" panose="020F0502020204030204" pitchFamily="34" charset="0"/>
              </a:rPr>
              <a:t>(Edition 210330_1846)</a:t>
            </a:r>
            <a:endParaRPr lang="en-SE" sz="800" b="1" dirty="0">
              <a:solidFill>
                <a:schemeClr val="accent6">
                  <a:lumMod val="50000"/>
                </a:schemeClr>
              </a:solidFill>
            </a:endParaRPr>
          </a:p>
        </p:txBody>
      </p:sp>
      <p:pic>
        <p:nvPicPr>
          <p:cNvPr id="5" name="Picture 4">
            <a:extLst>
              <a:ext uri="{FF2B5EF4-FFF2-40B4-BE49-F238E27FC236}">
                <a16:creationId xmlns:a16="http://schemas.microsoft.com/office/drawing/2014/main" id="{948582A0-ADA5-4CBA-9A7A-F49CF6417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030" y="1621717"/>
            <a:ext cx="6206247" cy="3708664"/>
          </a:xfrm>
          <a:prstGeom prst="rect">
            <a:avLst/>
          </a:prstGeom>
        </p:spPr>
      </p:pic>
      <p:pic>
        <p:nvPicPr>
          <p:cNvPr id="6" name="Bildobjekt 5">
            <a:extLst>
              <a:ext uri="{FF2B5EF4-FFF2-40B4-BE49-F238E27FC236}">
                <a16:creationId xmlns:a16="http://schemas.microsoft.com/office/drawing/2014/main" id="{571BC64F-6285-4335-8404-06DD4C3CC9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69050" y="1621717"/>
            <a:ext cx="3730209" cy="3699061"/>
          </a:xfrm>
          <a:prstGeom prst="rect">
            <a:avLst/>
          </a:prstGeom>
        </p:spPr>
      </p:pic>
      <p:sp>
        <p:nvSpPr>
          <p:cNvPr id="8" name="Subtitle 2">
            <a:extLst>
              <a:ext uri="{FF2B5EF4-FFF2-40B4-BE49-F238E27FC236}">
                <a16:creationId xmlns:a16="http://schemas.microsoft.com/office/drawing/2014/main" id="{1A849E38-BF04-4A5A-B8BD-F7FAD3FC1207}"/>
              </a:ext>
            </a:extLst>
          </p:cNvPr>
          <p:cNvSpPr txBox="1">
            <a:spLocks/>
          </p:cNvSpPr>
          <p:nvPr/>
        </p:nvSpPr>
        <p:spPr>
          <a:xfrm>
            <a:off x="7470843" y="5536244"/>
            <a:ext cx="3628416" cy="1049382"/>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20000"/>
              </a:lnSpc>
              <a:spcAft>
                <a:spcPts val="800"/>
              </a:spcAft>
            </a:pPr>
            <a:r>
              <a:rPr lang="en-US" sz="4500" b="1" dirty="0">
                <a:latin typeface="Times New Roman" panose="02020603050405020304" pitchFamily="18" charset="0"/>
                <a:ea typeface="Calibri" panose="020F0502020204030204" pitchFamily="34" charset="0"/>
                <a:cs typeface="Times New Roman" panose="02020603050405020304" pitchFamily="18" charset="0"/>
              </a:rPr>
              <a:t>Prof. Dr. Peter Lohmander</a:t>
            </a:r>
          </a:p>
          <a:p>
            <a:pPr algn="r">
              <a:lnSpc>
                <a:spcPct val="120000"/>
              </a:lnSpc>
              <a:spcAft>
                <a:spcPts val="800"/>
              </a:spcAft>
            </a:pPr>
            <a:r>
              <a:rPr lang="en-US" sz="4500" b="1" dirty="0">
                <a:latin typeface="Times New Roman" panose="02020603050405020304" pitchFamily="18" charset="0"/>
                <a:ea typeface="Calibri" panose="020F0502020204030204" pitchFamily="34" charset="0"/>
                <a:cs typeface="Times New Roman" panose="02020603050405020304" pitchFamily="18" charset="0"/>
              </a:rPr>
              <a:t>Peter@Lohmander.com</a:t>
            </a:r>
          </a:p>
          <a:p>
            <a:pPr algn="r">
              <a:lnSpc>
                <a:spcPct val="100000"/>
              </a:lnSpc>
              <a:spcAft>
                <a:spcPts val="800"/>
              </a:spcAft>
            </a:pPr>
            <a:endParaRPr lang="en-US" sz="1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Aft>
                <a:spcPts val="800"/>
              </a:spcAft>
            </a:pPr>
            <a:endParaRPr lang="en-US" sz="1800" b="1" dirty="0">
              <a:solidFill>
                <a:srgbClr val="FFFF00"/>
              </a:solidFill>
              <a:latin typeface="Times New Roman" panose="02020603050405020304" pitchFamily="18" charset="0"/>
              <a:ea typeface="Calibri" panose="020F0502020204030204" pitchFamily="34" charset="0"/>
              <a:cs typeface="Arial" panose="020B0604020202020204" pitchFamily="34" charset="0"/>
            </a:endParaRPr>
          </a:p>
          <a:p>
            <a:pPr algn="l">
              <a:lnSpc>
                <a:spcPct val="100000"/>
              </a:lnSpc>
              <a:spcAft>
                <a:spcPts val="800"/>
              </a:spcAft>
            </a:pPr>
            <a:endParaRPr lang="en-US" sz="1800" b="1" dirty="0">
              <a:solidFill>
                <a:srgbClr val="FFFF00"/>
              </a:solidFill>
              <a:latin typeface="Times New Roman" panose="02020603050405020304" pitchFamily="18" charset="0"/>
              <a:ea typeface="Calibri" panose="020F0502020204030204" pitchFamily="34" charset="0"/>
              <a:cs typeface="Arial" panose="020B0604020202020204" pitchFamily="34" charset="0"/>
            </a:endParaRPr>
          </a:p>
          <a:p>
            <a:pPr algn="l">
              <a:lnSpc>
                <a:spcPct val="100000"/>
              </a:lnSpc>
              <a:spcAft>
                <a:spcPts val="800"/>
              </a:spcAft>
            </a:pPr>
            <a:endParaRPr lang="en-US" sz="1800" b="1" dirty="0">
              <a:solidFill>
                <a:srgbClr val="FFFF00"/>
              </a:solidFill>
              <a:latin typeface="Times New Roman" panose="02020603050405020304" pitchFamily="18" charset="0"/>
              <a:ea typeface="Calibri" panose="020F0502020204030204" pitchFamily="34" charset="0"/>
              <a:cs typeface="Arial" panose="020B0604020202020204" pitchFamily="34" charset="0"/>
            </a:endParaRPr>
          </a:p>
          <a:p>
            <a:pPr algn="l">
              <a:lnSpc>
                <a:spcPct val="100000"/>
              </a:lnSpc>
              <a:spcAft>
                <a:spcPts val="800"/>
              </a:spcAft>
            </a:pPr>
            <a:endParaRPr lang="en-SE" sz="18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l">
              <a:lnSpc>
                <a:spcPct val="110000"/>
              </a:lnSpc>
              <a:spcAft>
                <a:spcPts val="800"/>
              </a:spcAft>
            </a:pPr>
            <a:endParaRPr lang="en-SE" sz="18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endParaRPr lang="en-SE" dirty="0"/>
          </a:p>
        </p:txBody>
      </p:sp>
      <p:sp>
        <p:nvSpPr>
          <p:cNvPr id="4" name="Slide Number Placeholder 3">
            <a:extLst>
              <a:ext uri="{FF2B5EF4-FFF2-40B4-BE49-F238E27FC236}">
                <a16:creationId xmlns:a16="http://schemas.microsoft.com/office/drawing/2014/main" id="{CA9178B4-0319-4A9A-A91E-07F6F808C560}"/>
              </a:ext>
            </a:extLst>
          </p:cNvPr>
          <p:cNvSpPr>
            <a:spLocks noGrp="1"/>
          </p:cNvSpPr>
          <p:nvPr>
            <p:ph type="sldNum" sz="quarter" idx="12"/>
          </p:nvPr>
        </p:nvSpPr>
        <p:spPr/>
        <p:txBody>
          <a:bodyPr/>
          <a:lstStyle/>
          <a:p>
            <a:fld id="{96C37B05-F578-4F05-B382-B19D25927928}" type="slidenum">
              <a:rPr lang="en-SE" smtClean="0"/>
              <a:t>1</a:t>
            </a:fld>
            <a:endParaRPr lang="en-SE" dirty="0"/>
          </a:p>
        </p:txBody>
      </p:sp>
      <p:sp>
        <p:nvSpPr>
          <p:cNvPr id="13" name="TextBox 12">
            <a:extLst>
              <a:ext uri="{FF2B5EF4-FFF2-40B4-BE49-F238E27FC236}">
                <a16:creationId xmlns:a16="http://schemas.microsoft.com/office/drawing/2014/main" id="{64A1E560-89E5-46B9-9324-683ED2DB627F}"/>
              </a:ext>
            </a:extLst>
          </p:cNvPr>
          <p:cNvSpPr txBox="1"/>
          <p:nvPr/>
        </p:nvSpPr>
        <p:spPr>
          <a:xfrm>
            <a:off x="749030" y="5536244"/>
            <a:ext cx="6721813"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KEYNOTE at ICASE 2021: </a:t>
            </a:r>
          </a:p>
          <a:p>
            <a:r>
              <a:rPr lang="en-US" b="1" dirty="0">
                <a:latin typeface="Times New Roman" panose="02020603050405020304" pitchFamily="18" charset="0"/>
                <a:cs typeface="Times New Roman" panose="02020603050405020304" pitchFamily="18" charset="0"/>
              </a:rPr>
              <a:t>International Conference on Applied Science &amp; Engineering,</a:t>
            </a:r>
          </a:p>
          <a:p>
            <a:r>
              <a:rPr lang="en-US" b="1" dirty="0">
                <a:latin typeface="Times New Roman" panose="02020603050405020304" pitchFamily="18" charset="0"/>
                <a:cs typeface="Times New Roman" panose="02020603050405020304" pitchFamily="18" charset="0"/>
              </a:rPr>
              <a:t>March 31, 10.00 GMT.</a:t>
            </a:r>
            <a:endParaRPr lang="en-SE"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83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B2BF2BC-2300-418E-BD03-7E32B1397B70}"/>
              </a:ext>
            </a:extLst>
          </p:cNvPr>
          <p:cNvGraphicFramePr>
            <a:graphicFrameLocks noChangeAspect="1"/>
          </p:cNvGraphicFramePr>
          <p:nvPr/>
        </p:nvGraphicFramePr>
        <p:xfrm>
          <a:off x="941387" y="1064371"/>
          <a:ext cx="10309225" cy="3757612"/>
        </p:xfrm>
        <a:graphic>
          <a:graphicData uri="http://schemas.openxmlformats.org/presentationml/2006/ole">
            <mc:AlternateContent xmlns:mc="http://schemas.openxmlformats.org/markup-compatibility/2006">
              <mc:Choice xmlns:v="urn:schemas-microsoft-com:vml" Requires="v">
                <p:oleObj name="Equation" r:id="rId2" imgW="1079280" imgH="393480" progId="Equation.DSMT4">
                  <p:embed/>
                </p:oleObj>
              </mc:Choice>
              <mc:Fallback>
                <p:oleObj name="Equation" r:id="rId2" imgW="1079280" imgH="393480" progId="Equation.DSMT4">
                  <p:embed/>
                  <p:pic>
                    <p:nvPicPr>
                      <p:cNvPr id="4" name="Object 3">
                        <a:extLst>
                          <a:ext uri="{FF2B5EF4-FFF2-40B4-BE49-F238E27FC236}">
                            <a16:creationId xmlns:a16="http://schemas.microsoft.com/office/drawing/2014/main" id="{0B2BF2BC-2300-418E-BD03-7E32B1397B70}"/>
                          </a:ext>
                        </a:extLst>
                      </p:cNvPr>
                      <p:cNvPicPr/>
                      <p:nvPr/>
                    </p:nvPicPr>
                    <p:blipFill>
                      <a:blip r:embed="rId3"/>
                      <a:stretch>
                        <a:fillRect/>
                      </a:stretch>
                    </p:blipFill>
                    <p:spPr>
                      <a:xfrm>
                        <a:off x="941387" y="1064371"/>
                        <a:ext cx="10309225" cy="3757612"/>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CB13C121-33DD-43D9-88FA-C24EAF3CB4F5}"/>
              </a:ext>
            </a:extLst>
          </p:cNvPr>
          <p:cNvSpPr txBox="1"/>
          <p:nvPr/>
        </p:nvSpPr>
        <p:spPr>
          <a:xfrm>
            <a:off x="6615403" y="4588717"/>
            <a:ext cx="99837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&gt; 0</a:t>
            </a:r>
            <a:endParaRPr kumimoji="0" lang="en-SE"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ADCC3C1-4C94-474D-A213-09D20A062CB2}"/>
              </a:ext>
            </a:extLst>
          </p:cNvPr>
          <p:cNvSpPr txBox="1"/>
          <p:nvPr/>
        </p:nvSpPr>
        <p:spPr>
          <a:xfrm>
            <a:off x="9104941" y="4588716"/>
            <a:ext cx="115773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&lt; 0</a:t>
            </a:r>
            <a:endParaRPr kumimoji="0" lang="en-SE"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E5DFEB4-A5DC-4D9A-BDE7-654FD7833E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35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B2BF2BC-2300-418E-BD03-7E32B1397B70}"/>
              </a:ext>
            </a:extLst>
          </p:cNvPr>
          <p:cNvGraphicFramePr>
            <a:graphicFrameLocks noChangeAspect="1"/>
          </p:cNvGraphicFramePr>
          <p:nvPr/>
        </p:nvGraphicFramePr>
        <p:xfrm>
          <a:off x="382824" y="590009"/>
          <a:ext cx="11260138" cy="2965450"/>
        </p:xfrm>
        <a:graphic>
          <a:graphicData uri="http://schemas.openxmlformats.org/presentationml/2006/ole">
            <mc:AlternateContent xmlns:mc="http://schemas.openxmlformats.org/markup-compatibility/2006">
              <mc:Choice xmlns:v="urn:schemas-microsoft-com:vml" Requires="v">
                <p:oleObj name="Equation" r:id="rId2" imgW="1638000" imgH="431640" progId="Equation.DSMT4">
                  <p:embed/>
                </p:oleObj>
              </mc:Choice>
              <mc:Fallback>
                <p:oleObj name="Equation" r:id="rId2" imgW="1638000" imgH="431640" progId="Equation.DSMT4">
                  <p:embed/>
                  <p:pic>
                    <p:nvPicPr>
                      <p:cNvPr id="4" name="Object 3">
                        <a:extLst>
                          <a:ext uri="{FF2B5EF4-FFF2-40B4-BE49-F238E27FC236}">
                            <a16:creationId xmlns:a16="http://schemas.microsoft.com/office/drawing/2014/main" id="{0B2BF2BC-2300-418E-BD03-7E32B1397B70}"/>
                          </a:ext>
                        </a:extLst>
                      </p:cNvPr>
                      <p:cNvPicPr/>
                      <p:nvPr/>
                    </p:nvPicPr>
                    <p:blipFill>
                      <a:blip r:embed="rId3"/>
                      <a:stretch>
                        <a:fillRect/>
                      </a:stretch>
                    </p:blipFill>
                    <p:spPr>
                      <a:xfrm>
                        <a:off x="382824" y="590009"/>
                        <a:ext cx="11260138" cy="2965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59B0548-2882-41F6-8DF3-07FA06E36318}"/>
              </a:ext>
            </a:extLst>
          </p:cNvPr>
          <p:cNvGraphicFramePr>
            <a:graphicFrameLocks noChangeAspect="1"/>
          </p:cNvGraphicFramePr>
          <p:nvPr/>
        </p:nvGraphicFramePr>
        <p:xfrm>
          <a:off x="2514702" y="3555459"/>
          <a:ext cx="8291512" cy="2965450"/>
        </p:xfrm>
        <a:graphic>
          <a:graphicData uri="http://schemas.openxmlformats.org/presentationml/2006/ole">
            <mc:AlternateContent xmlns:mc="http://schemas.openxmlformats.org/markup-compatibility/2006">
              <mc:Choice xmlns:v="urn:schemas-microsoft-com:vml" Requires="v">
                <p:oleObj name="Equation" r:id="rId4" imgW="1206360" imgH="431640" progId="Equation.DSMT4">
                  <p:embed/>
                </p:oleObj>
              </mc:Choice>
              <mc:Fallback>
                <p:oleObj name="Equation" r:id="rId4" imgW="1206360" imgH="431640" progId="Equation.DSMT4">
                  <p:embed/>
                  <p:pic>
                    <p:nvPicPr>
                      <p:cNvPr id="6" name="Object 5">
                        <a:extLst>
                          <a:ext uri="{FF2B5EF4-FFF2-40B4-BE49-F238E27FC236}">
                            <a16:creationId xmlns:a16="http://schemas.microsoft.com/office/drawing/2014/main" id="{E59B0548-2882-41F6-8DF3-07FA06E36318}"/>
                          </a:ext>
                        </a:extLst>
                      </p:cNvPr>
                      <p:cNvPicPr/>
                      <p:nvPr/>
                    </p:nvPicPr>
                    <p:blipFill>
                      <a:blip r:embed="rId5"/>
                      <a:stretch>
                        <a:fillRect/>
                      </a:stretch>
                    </p:blipFill>
                    <p:spPr>
                      <a:xfrm>
                        <a:off x="2514702" y="3555459"/>
                        <a:ext cx="8291512" cy="296545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7D3CCDD-CF34-4D22-9285-FBE22E851F14}"/>
              </a:ext>
            </a:extLst>
          </p:cNvPr>
          <p:cNvSpPr/>
          <p:nvPr/>
        </p:nvSpPr>
        <p:spPr>
          <a:xfrm>
            <a:off x="1984443" y="3555459"/>
            <a:ext cx="9309370" cy="3098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70597522-4082-4903-BE39-CE4405C3C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24C0E3E-4115-4E48-8A08-539AD3D97AED}"/>
              </a:ext>
            </a:extLst>
          </p:cNvPr>
          <p:cNvSpPr txBox="1"/>
          <p:nvPr/>
        </p:nvSpPr>
        <p:spPr>
          <a:xfrm>
            <a:off x="7466468" y="5535038"/>
            <a:ext cx="336342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Natural “pre- industrial”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equilibrium</a:t>
            </a:r>
            <a:endParaRPr kumimoji="0" lang="en-SE"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88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2E642F-0B9A-4148-A926-9745ADBE957F}"/>
              </a:ext>
            </a:extLst>
          </p:cNvPr>
          <p:cNvPicPr>
            <a:picLocks noChangeAspect="1"/>
          </p:cNvPicPr>
          <p:nvPr/>
        </p:nvPicPr>
        <p:blipFill>
          <a:blip r:embed="rId2"/>
          <a:stretch>
            <a:fillRect/>
          </a:stretch>
        </p:blipFill>
        <p:spPr>
          <a:xfrm>
            <a:off x="363257" y="811942"/>
            <a:ext cx="9689671" cy="5822302"/>
          </a:xfrm>
          <a:prstGeom prst="rect">
            <a:avLst/>
          </a:prstGeom>
        </p:spPr>
      </p:pic>
      <p:graphicFrame>
        <p:nvGraphicFramePr>
          <p:cNvPr id="3" name="Object 2">
            <a:extLst>
              <a:ext uri="{FF2B5EF4-FFF2-40B4-BE49-F238E27FC236}">
                <a16:creationId xmlns:a16="http://schemas.microsoft.com/office/drawing/2014/main" id="{B3B38648-97AB-4969-AD89-F0D5A27AF617}"/>
              </a:ext>
            </a:extLst>
          </p:cNvPr>
          <p:cNvGraphicFramePr>
            <a:graphicFrameLocks noChangeAspect="1"/>
          </p:cNvGraphicFramePr>
          <p:nvPr/>
        </p:nvGraphicFramePr>
        <p:xfrm>
          <a:off x="2265897" y="124078"/>
          <a:ext cx="711376" cy="784130"/>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3" name="Object 2">
                        <a:extLst>
                          <a:ext uri="{FF2B5EF4-FFF2-40B4-BE49-F238E27FC236}">
                            <a16:creationId xmlns:a16="http://schemas.microsoft.com/office/drawing/2014/main" id="{B3B38648-97AB-4969-AD89-F0D5A27AF617}"/>
                          </a:ext>
                        </a:extLst>
                      </p:cNvPr>
                      <p:cNvPicPr/>
                      <p:nvPr/>
                    </p:nvPicPr>
                    <p:blipFill>
                      <a:blip r:embed="rId4"/>
                      <a:stretch>
                        <a:fillRect/>
                      </a:stretch>
                    </p:blipFill>
                    <p:spPr>
                      <a:xfrm>
                        <a:off x="2265897" y="124078"/>
                        <a:ext cx="711376" cy="78413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E3B8E8C-ABFB-4D2A-AA14-71EB84876F9C}"/>
              </a:ext>
            </a:extLst>
          </p:cNvPr>
          <p:cNvSpPr txBox="1"/>
          <p:nvPr/>
        </p:nvSpPr>
        <p:spPr>
          <a:xfrm>
            <a:off x="10151706" y="5159829"/>
            <a:ext cx="91961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Year</a:t>
            </a:r>
            <a:endParaRPr kumimoji="0" lang="en-SE"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5581760-4EB9-4B9B-A7C9-AFCC922CF374}"/>
              </a:ext>
            </a:extLst>
          </p:cNvPr>
          <p:cNvSpPr txBox="1"/>
          <p:nvPr/>
        </p:nvSpPr>
        <p:spPr>
          <a:xfrm>
            <a:off x="2977273" y="223756"/>
            <a:ext cx="50097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 = CO2 in atmosphere, ppm</a:t>
            </a:r>
            <a:endParaRPr kumimoji="0" lang="en-SE"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7C2FBBD-D844-4BBE-8F48-0FA0D33820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09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7ECBCE-84EF-4123-9379-B0A1F53B52C1}"/>
              </a:ext>
            </a:extLst>
          </p:cNvPr>
          <p:cNvPicPr>
            <a:picLocks noChangeAspect="1"/>
          </p:cNvPicPr>
          <p:nvPr/>
        </p:nvPicPr>
        <p:blipFill>
          <a:blip r:embed="rId2"/>
          <a:stretch>
            <a:fillRect/>
          </a:stretch>
        </p:blipFill>
        <p:spPr>
          <a:xfrm>
            <a:off x="709488" y="1035699"/>
            <a:ext cx="10773023" cy="5710334"/>
          </a:xfrm>
          <a:prstGeom prst="rect">
            <a:avLst/>
          </a:prstGeom>
        </p:spPr>
      </p:pic>
      <p:graphicFrame>
        <p:nvGraphicFramePr>
          <p:cNvPr id="3" name="Object 2">
            <a:extLst>
              <a:ext uri="{FF2B5EF4-FFF2-40B4-BE49-F238E27FC236}">
                <a16:creationId xmlns:a16="http://schemas.microsoft.com/office/drawing/2014/main" id="{4A9CB152-458C-4880-B739-D6125C2A56B1}"/>
              </a:ext>
            </a:extLst>
          </p:cNvPr>
          <p:cNvGraphicFramePr>
            <a:graphicFrameLocks noChangeAspect="1"/>
          </p:cNvGraphicFramePr>
          <p:nvPr/>
        </p:nvGraphicFramePr>
        <p:xfrm>
          <a:off x="2335213" y="96838"/>
          <a:ext cx="782637" cy="927100"/>
        </p:xfrm>
        <a:graphic>
          <a:graphicData uri="http://schemas.openxmlformats.org/presentationml/2006/ole">
            <mc:AlternateContent xmlns:mc="http://schemas.openxmlformats.org/markup-compatibility/2006">
              <mc:Choice xmlns:v="urn:schemas-microsoft-com:vml" Requires="v">
                <p:oleObj name="Equation" r:id="rId3" imgW="139680" imgH="164880" progId="Equation.DSMT4">
                  <p:embed/>
                </p:oleObj>
              </mc:Choice>
              <mc:Fallback>
                <p:oleObj name="Equation" r:id="rId3" imgW="139680" imgH="164880" progId="Equation.DSMT4">
                  <p:embed/>
                  <p:pic>
                    <p:nvPicPr>
                      <p:cNvPr id="3" name="Object 2">
                        <a:extLst>
                          <a:ext uri="{FF2B5EF4-FFF2-40B4-BE49-F238E27FC236}">
                            <a16:creationId xmlns:a16="http://schemas.microsoft.com/office/drawing/2014/main" id="{4A9CB152-458C-4880-B739-D6125C2A56B1}"/>
                          </a:ext>
                        </a:extLst>
                      </p:cNvPr>
                      <p:cNvPicPr/>
                      <p:nvPr/>
                    </p:nvPicPr>
                    <p:blipFill>
                      <a:blip r:embed="rId4"/>
                      <a:stretch>
                        <a:fillRect/>
                      </a:stretch>
                    </p:blipFill>
                    <p:spPr>
                      <a:xfrm>
                        <a:off x="2335213" y="96838"/>
                        <a:ext cx="782637" cy="9271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33E7374C-261C-4B68-A901-4FC12EA10392}"/>
              </a:ext>
            </a:extLst>
          </p:cNvPr>
          <p:cNvSpPr txBox="1"/>
          <p:nvPr/>
        </p:nvSpPr>
        <p:spPr>
          <a:xfrm>
            <a:off x="9806473" y="4973217"/>
            <a:ext cx="91961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Year</a:t>
            </a:r>
            <a:endParaRPr kumimoji="0" lang="en-SE"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7D4E6E9-E354-4245-8D47-CEE1C19312FB}"/>
              </a:ext>
            </a:extLst>
          </p:cNvPr>
          <p:cNvSpPr txBox="1"/>
          <p:nvPr/>
        </p:nvSpPr>
        <p:spPr>
          <a:xfrm>
            <a:off x="3170075" y="268000"/>
            <a:ext cx="60975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 Emissions, Gt per year</a:t>
            </a:r>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F24AC3C-3EEB-4385-A37F-D384515653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19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C6017F-9C57-4F15-84C0-C95215166EEE}"/>
              </a:ext>
            </a:extLst>
          </p:cNvPr>
          <p:cNvPicPr>
            <a:picLocks noChangeAspect="1"/>
          </p:cNvPicPr>
          <p:nvPr/>
        </p:nvPicPr>
        <p:blipFill>
          <a:blip r:embed="rId2"/>
          <a:stretch>
            <a:fillRect/>
          </a:stretch>
        </p:blipFill>
        <p:spPr>
          <a:xfrm>
            <a:off x="456693" y="1322160"/>
            <a:ext cx="11436944" cy="5038531"/>
          </a:xfrm>
          <a:prstGeom prst="rect">
            <a:avLst/>
          </a:prstGeom>
        </p:spPr>
      </p:pic>
      <p:sp>
        <p:nvSpPr>
          <p:cNvPr id="4" name="Rectangle 3">
            <a:extLst>
              <a:ext uri="{FF2B5EF4-FFF2-40B4-BE49-F238E27FC236}">
                <a16:creationId xmlns:a16="http://schemas.microsoft.com/office/drawing/2014/main" id="{4E81A1D2-6042-407B-9E1E-C1CE59D8E27F}"/>
              </a:ext>
            </a:extLst>
          </p:cNvPr>
          <p:cNvSpPr/>
          <p:nvPr/>
        </p:nvSpPr>
        <p:spPr>
          <a:xfrm>
            <a:off x="1072768" y="2015413"/>
            <a:ext cx="1365379" cy="309776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024C0B7-D4E4-48EC-BC1E-31F092C8B57C}"/>
              </a:ext>
            </a:extLst>
          </p:cNvPr>
          <p:cNvSpPr/>
          <p:nvPr/>
        </p:nvSpPr>
        <p:spPr>
          <a:xfrm>
            <a:off x="5671312" y="354563"/>
            <a:ext cx="1007706" cy="4758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5F90047-FBAB-40BB-8A7F-33AAA6AEEA48}"/>
              </a:ext>
            </a:extLst>
          </p:cNvPr>
          <p:cNvSpPr/>
          <p:nvPr/>
        </p:nvSpPr>
        <p:spPr>
          <a:xfrm>
            <a:off x="9460191" y="251927"/>
            <a:ext cx="1659042" cy="486124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Object 6">
            <a:extLst>
              <a:ext uri="{FF2B5EF4-FFF2-40B4-BE49-F238E27FC236}">
                <a16:creationId xmlns:a16="http://schemas.microsoft.com/office/drawing/2014/main" id="{AEBA46C5-CEE6-418B-BBE4-458A10ED9E1B}"/>
              </a:ext>
            </a:extLst>
          </p:cNvPr>
          <p:cNvGraphicFramePr>
            <a:graphicFrameLocks noChangeAspect="1"/>
          </p:cNvGraphicFramePr>
          <p:nvPr/>
        </p:nvGraphicFramePr>
        <p:xfrm>
          <a:off x="5831634" y="1003913"/>
          <a:ext cx="722572" cy="794562"/>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7" name="Object 6">
                        <a:extLst>
                          <a:ext uri="{FF2B5EF4-FFF2-40B4-BE49-F238E27FC236}">
                            <a16:creationId xmlns:a16="http://schemas.microsoft.com/office/drawing/2014/main" id="{AEBA46C5-CEE6-418B-BBE4-458A10ED9E1B}"/>
                          </a:ext>
                        </a:extLst>
                      </p:cNvPr>
                      <p:cNvPicPr/>
                      <p:nvPr/>
                    </p:nvPicPr>
                    <p:blipFill>
                      <a:blip r:embed="rId4"/>
                      <a:stretch>
                        <a:fillRect/>
                      </a:stretch>
                    </p:blipFill>
                    <p:spPr>
                      <a:xfrm>
                        <a:off x="5831634" y="1003913"/>
                        <a:ext cx="722572" cy="7945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D030DFA-F049-47FE-9CE2-920F321D487D}"/>
              </a:ext>
            </a:extLst>
          </p:cNvPr>
          <p:cNvGraphicFramePr>
            <a:graphicFrameLocks noChangeAspect="1"/>
          </p:cNvGraphicFramePr>
          <p:nvPr/>
        </p:nvGraphicFramePr>
        <p:xfrm>
          <a:off x="9912183" y="224137"/>
          <a:ext cx="709126" cy="1559552"/>
        </p:xfrm>
        <a:graphic>
          <a:graphicData uri="http://schemas.openxmlformats.org/presentationml/2006/ole">
            <mc:AlternateContent xmlns:mc="http://schemas.openxmlformats.org/markup-compatibility/2006">
              <mc:Choice xmlns:v="urn:schemas-microsoft-com:vml" Requires="v">
                <p:oleObj name="Equation" r:id="rId5" imgW="126720" imgH="279360" progId="Equation.DSMT4">
                  <p:embed/>
                </p:oleObj>
              </mc:Choice>
              <mc:Fallback>
                <p:oleObj name="Equation" r:id="rId5" imgW="126720" imgH="279360" progId="Equation.DSMT4">
                  <p:embed/>
                  <p:pic>
                    <p:nvPicPr>
                      <p:cNvPr id="8" name="Object 7">
                        <a:extLst>
                          <a:ext uri="{FF2B5EF4-FFF2-40B4-BE49-F238E27FC236}">
                            <a16:creationId xmlns:a16="http://schemas.microsoft.com/office/drawing/2014/main" id="{3D030DFA-F049-47FE-9CE2-920F321D487D}"/>
                          </a:ext>
                        </a:extLst>
                      </p:cNvPr>
                      <p:cNvPicPr/>
                      <p:nvPr/>
                    </p:nvPicPr>
                    <p:blipFill>
                      <a:blip r:embed="rId6"/>
                      <a:stretch>
                        <a:fillRect/>
                      </a:stretch>
                    </p:blipFill>
                    <p:spPr>
                      <a:xfrm>
                        <a:off x="9912183" y="224137"/>
                        <a:ext cx="709126" cy="1559552"/>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2B8C2889-4FA5-4DA2-8AA6-08FA9C5BCF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41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649E615-05A0-490F-9DC2-1457476FD9AA}"/>
              </a:ext>
            </a:extLst>
          </p:cNvPr>
          <p:cNvGraphicFramePr>
            <a:graphicFrameLocks noChangeAspect="1"/>
          </p:cNvGraphicFramePr>
          <p:nvPr/>
        </p:nvGraphicFramePr>
        <p:xfrm>
          <a:off x="2445739" y="2179569"/>
          <a:ext cx="5908675" cy="1639887"/>
        </p:xfrm>
        <a:graphic>
          <a:graphicData uri="http://schemas.openxmlformats.org/presentationml/2006/ole">
            <mc:AlternateContent xmlns:mc="http://schemas.openxmlformats.org/markup-compatibility/2006">
              <mc:Choice xmlns:v="urn:schemas-microsoft-com:vml" Requires="v">
                <p:oleObj name="Equation" r:id="rId2" imgW="1143000" imgH="317160" progId="Equation.DSMT4">
                  <p:embed/>
                </p:oleObj>
              </mc:Choice>
              <mc:Fallback>
                <p:oleObj name="Equation" r:id="rId2" imgW="1143000" imgH="317160" progId="Equation.DSMT4">
                  <p:embed/>
                  <p:pic>
                    <p:nvPicPr>
                      <p:cNvPr id="4" name="Object 3">
                        <a:extLst>
                          <a:ext uri="{FF2B5EF4-FFF2-40B4-BE49-F238E27FC236}">
                            <a16:creationId xmlns:a16="http://schemas.microsoft.com/office/drawing/2014/main" id="{E649E615-05A0-490F-9DC2-1457476FD9AA}"/>
                          </a:ext>
                        </a:extLst>
                      </p:cNvPr>
                      <p:cNvPicPr/>
                      <p:nvPr/>
                    </p:nvPicPr>
                    <p:blipFill>
                      <a:blip r:embed="rId3"/>
                      <a:stretch>
                        <a:fillRect/>
                      </a:stretch>
                    </p:blipFill>
                    <p:spPr>
                      <a:xfrm>
                        <a:off x="2445739" y="2179569"/>
                        <a:ext cx="5908675" cy="163988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8DE4734-013E-4353-A1ED-0F8B6CCC9042}"/>
              </a:ext>
            </a:extLst>
          </p:cNvPr>
          <p:cNvGraphicFramePr>
            <a:graphicFrameLocks noChangeAspect="1"/>
          </p:cNvGraphicFramePr>
          <p:nvPr/>
        </p:nvGraphicFramePr>
        <p:xfrm>
          <a:off x="1596652" y="3990583"/>
          <a:ext cx="7812087" cy="1639887"/>
        </p:xfrm>
        <a:graphic>
          <a:graphicData uri="http://schemas.openxmlformats.org/presentationml/2006/ole">
            <mc:AlternateContent xmlns:mc="http://schemas.openxmlformats.org/markup-compatibility/2006">
              <mc:Choice xmlns:v="urn:schemas-microsoft-com:vml" Requires="v">
                <p:oleObj name="Equation" r:id="rId4" imgW="1511280" imgH="317160" progId="Equation.DSMT4">
                  <p:embed/>
                </p:oleObj>
              </mc:Choice>
              <mc:Fallback>
                <p:oleObj name="Equation" r:id="rId4" imgW="1511280" imgH="317160" progId="Equation.DSMT4">
                  <p:embed/>
                  <p:pic>
                    <p:nvPicPr>
                      <p:cNvPr id="6" name="Object 5">
                        <a:extLst>
                          <a:ext uri="{FF2B5EF4-FFF2-40B4-BE49-F238E27FC236}">
                            <a16:creationId xmlns:a16="http://schemas.microsoft.com/office/drawing/2014/main" id="{E8DE4734-013E-4353-A1ED-0F8B6CCC9042}"/>
                          </a:ext>
                        </a:extLst>
                      </p:cNvPr>
                      <p:cNvPicPr/>
                      <p:nvPr/>
                    </p:nvPicPr>
                    <p:blipFill>
                      <a:blip r:embed="rId5"/>
                      <a:stretch>
                        <a:fillRect/>
                      </a:stretch>
                    </p:blipFill>
                    <p:spPr>
                      <a:xfrm>
                        <a:off x="1596652" y="3990583"/>
                        <a:ext cx="7812087" cy="16398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FB93C05-DBED-4320-A65B-96D7BF6C88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E96CA9C-13E0-4ABF-AAD6-68CCDDA9CBF3}"/>
              </a:ext>
            </a:extLst>
          </p:cNvPr>
          <p:cNvSpPr txBox="1"/>
          <p:nvPr/>
        </p:nvSpPr>
        <p:spPr>
          <a:xfrm>
            <a:off x="6682902" y="425243"/>
            <a:ext cx="2173993"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Industrial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emissions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of CO2</a:t>
            </a:r>
            <a:endParaRPr kumimoji="0" lang="en-SE"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CAD7851-6D9A-4129-854A-2651BB4DF7AD}"/>
              </a:ext>
            </a:extLst>
          </p:cNvPr>
          <p:cNvSpPr/>
          <p:nvPr/>
        </p:nvSpPr>
        <p:spPr>
          <a:xfrm>
            <a:off x="6575898" y="350196"/>
            <a:ext cx="2393004" cy="199417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Down 6">
            <a:extLst>
              <a:ext uri="{FF2B5EF4-FFF2-40B4-BE49-F238E27FC236}">
                <a16:creationId xmlns:a16="http://schemas.microsoft.com/office/drawing/2014/main" id="{7BED37C2-5A01-4839-B9AF-DF37D6F60610}"/>
              </a:ext>
            </a:extLst>
          </p:cNvPr>
          <p:cNvSpPr/>
          <p:nvPr/>
        </p:nvSpPr>
        <p:spPr>
          <a:xfrm>
            <a:off x="6955277" y="2344366"/>
            <a:ext cx="515566" cy="43774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1FF98E7-F002-42CC-BB2E-005997392AA5}"/>
              </a:ext>
            </a:extLst>
          </p:cNvPr>
          <p:cNvSpPr txBox="1"/>
          <p:nvPr/>
        </p:nvSpPr>
        <p:spPr>
          <a:xfrm>
            <a:off x="294261" y="155014"/>
            <a:ext cx="448202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7030A0"/>
                </a:solidFill>
                <a:effectLst/>
                <a:uLnTx/>
                <a:uFillTx/>
                <a:latin typeface="Calibri" panose="020F0502020204030204"/>
                <a:ea typeface="+mn-ea"/>
                <a:cs typeface="+mn-cs"/>
              </a:rPr>
              <a:t>The CO2 dynamics affected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7030A0"/>
                </a:solidFill>
                <a:effectLst/>
                <a:uLnTx/>
                <a:uFillTx/>
                <a:latin typeface="Calibri" panose="020F0502020204030204"/>
                <a:ea typeface="+mn-ea"/>
                <a:cs typeface="+mn-cs"/>
              </a:rPr>
              <a:t>industrial emissions</a:t>
            </a:r>
            <a:endParaRPr kumimoji="0" lang="en-SE" sz="4000" b="1" i="1"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263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029D5-D496-4936-AABE-1876B66AAECE}"/>
              </a:ext>
            </a:extLst>
          </p:cNvPr>
          <p:cNvPicPr>
            <a:picLocks noChangeAspect="1"/>
          </p:cNvPicPr>
          <p:nvPr/>
        </p:nvPicPr>
        <p:blipFill>
          <a:blip r:embed="rId2"/>
          <a:stretch>
            <a:fillRect/>
          </a:stretch>
        </p:blipFill>
        <p:spPr>
          <a:xfrm>
            <a:off x="681135" y="979713"/>
            <a:ext cx="10752247" cy="4934127"/>
          </a:xfrm>
          <a:prstGeom prst="rect">
            <a:avLst/>
          </a:prstGeom>
        </p:spPr>
      </p:pic>
      <p:graphicFrame>
        <p:nvGraphicFramePr>
          <p:cNvPr id="4" name="Object 3">
            <a:extLst>
              <a:ext uri="{FF2B5EF4-FFF2-40B4-BE49-F238E27FC236}">
                <a16:creationId xmlns:a16="http://schemas.microsoft.com/office/drawing/2014/main" id="{B5B5BFFB-ED19-4B56-BD06-CAC1881B758D}"/>
              </a:ext>
            </a:extLst>
          </p:cNvPr>
          <p:cNvGraphicFramePr>
            <a:graphicFrameLocks noChangeAspect="1"/>
          </p:cNvGraphicFramePr>
          <p:nvPr/>
        </p:nvGraphicFramePr>
        <p:xfrm>
          <a:off x="5864567" y="708595"/>
          <a:ext cx="988614" cy="687144"/>
        </p:xfrm>
        <a:graphic>
          <a:graphicData uri="http://schemas.openxmlformats.org/presentationml/2006/ole">
            <mc:AlternateContent xmlns:mc="http://schemas.openxmlformats.org/markup-compatibility/2006">
              <mc:Choice xmlns:v="urn:schemas-microsoft-com:vml" Requires="v">
                <p:oleObj name="Equation" r:id="rId3" imgW="291960" imgH="203040" progId="Equation.DSMT4">
                  <p:embed/>
                </p:oleObj>
              </mc:Choice>
              <mc:Fallback>
                <p:oleObj name="Equation" r:id="rId3" imgW="291960" imgH="203040" progId="Equation.DSMT4">
                  <p:embed/>
                  <p:pic>
                    <p:nvPicPr>
                      <p:cNvPr id="4" name="Object 3">
                        <a:extLst>
                          <a:ext uri="{FF2B5EF4-FFF2-40B4-BE49-F238E27FC236}">
                            <a16:creationId xmlns:a16="http://schemas.microsoft.com/office/drawing/2014/main" id="{B5B5BFFB-ED19-4B56-BD06-CAC1881B758D}"/>
                          </a:ext>
                        </a:extLst>
                      </p:cNvPr>
                      <p:cNvPicPr/>
                      <p:nvPr/>
                    </p:nvPicPr>
                    <p:blipFill>
                      <a:blip r:embed="rId4"/>
                      <a:stretch>
                        <a:fillRect/>
                      </a:stretch>
                    </p:blipFill>
                    <p:spPr>
                      <a:xfrm>
                        <a:off x="5864567" y="708595"/>
                        <a:ext cx="988614" cy="687144"/>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3C4EF75-7B0E-407B-8E4F-B1E3E40C19DB}"/>
              </a:ext>
            </a:extLst>
          </p:cNvPr>
          <p:cNvSpPr/>
          <p:nvPr/>
        </p:nvSpPr>
        <p:spPr>
          <a:xfrm>
            <a:off x="5421086" y="455044"/>
            <a:ext cx="1810138" cy="4154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3C203D4-31E3-4B7A-8254-DF7BDCDB3BBA}"/>
              </a:ext>
            </a:extLst>
          </p:cNvPr>
          <p:cNvSpPr/>
          <p:nvPr/>
        </p:nvSpPr>
        <p:spPr>
          <a:xfrm>
            <a:off x="2230016" y="1623526"/>
            <a:ext cx="1365379" cy="29857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Object 7">
            <a:extLst>
              <a:ext uri="{FF2B5EF4-FFF2-40B4-BE49-F238E27FC236}">
                <a16:creationId xmlns:a16="http://schemas.microsoft.com/office/drawing/2014/main" id="{96F1CEFF-D3DF-4D2E-AD95-1A42D483A974}"/>
              </a:ext>
            </a:extLst>
          </p:cNvPr>
          <p:cNvGraphicFramePr>
            <a:graphicFrameLocks noChangeAspect="1"/>
          </p:cNvGraphicFramePr>
          <p:nvPr/>
        </p:nvGraphicFramePr>
        <p:xfrm>
          <a:off x="7381435" y="390857"/>
          <a:ext cx="1675479" cy="1004882"/>
        </p:xfrm>
        <a:graphic>
          <a:graphicData uri="http://schemas.openxmlformats.org/presentationml/2006/ole">
            <mc:AlternateContent xmlns:mc="http://schemas.openxmlformats.org/markup-compatibility/2006">
              <mc:Choice xmlns:v="urn:schemas-microsoft-com:vml" Requires="v">
                <p:oleObj name="Equation" r:id="rId5" imgW="507960" imgH="304560" progId="Equation.DSMT4">
                  <p:embed/>
                </p:oleObj>
              </mc:Choice>
              <mc:Fallback>
                <p:oleObj name="Equation" r:id="rId5" imgW="507960" imgH="304560" progId="Equation.DSMT4">
                  <p:embed/>
                  <p:pic>
                    <p:nvPicPr>
                      <p:cNvPr id="8" name="Object 7">
                        <a:extLst>
                          <a:ext uri="{FF2B5EF4-FFF2-40B4-BE49-F238E27FC236}">
                            <a16:creationId xmlns:a16="http://schemas.microsoft.com/office/drawing/2014/main" id="{96F1CEFF-D3DF-4D2E-AD95-1A42D483A974}"/>
                          </a:ext>
                        </a:extLst>
                      </p:cNvPr>
                      <p:cNvPicPr/>
                      <p:nvPr/>
                    </p:nvPicPr>
                    <p:blipFill>
                      <a:blip r:embed="rId6"/>
                      <a:stretch>
                        <a:fillRect/>
                      </a:stretch>
                    </p:blipFill>
                    <p:spPr>
                      <a:xfrm>
                        <a:off x="7381435" y="390857"/>
                        <a:ext cx="1675479" cy="1004882"/>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68E68296-4A3B-44A2-91CA-C9D860F77CF0}"/>
              </a:ext>
            </a:extLst>
          </p:cNvPr>
          <p:cNvSpPr/>
          <p:nvPr/>
        </p:nvSpPr>
        <p:spPr>
          <a:xfrm>
            <a:off x="7288252" y="455044"/>
            <a:ext cx="1810138" cy="415427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34EF507-B46F-4E5D-9F12-C5A5C93743C5}"/>
              </a:ext>
            </a:extLst>
          </p:cNvPr>
          <p:cNvSpPr txBox="1"/>
          <p:nvPr/>
        </p:nvSpPr>
        <p:spPr>
          <a:xfrm>
            <a:off x="7363818" y="5082843"/>
            <a:ext cx="609755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Reduction of CO2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in atmosphere in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absence of emissions.</a:t>
            </a:r>
            <a:endParaRPr kumimoji="0" lang="en-SE" sz="2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ADAF6BF-207D-4A9F-B826-921AA368FDE5}"/>
              </a:ext>
            </a:extLst>
          </p:cNvPr>
          <p:cNvSpPr txBox="1"/>
          <p:nvPr/>
        </p:nvSpPr>
        <p:spPr>
          <a:xfrm>
            <a:off x="5572503" y="5523616"/>
            <a:ext cx="1507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Emissions</a:t>
            </a:r>
            <a:endParaRPr kumimoji="0" lang="en-SE"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2C21101-0906-4A76-9987-395047587D17}"/>
              </a:ext>
            </a:extLst>
          </p:cNvPr>
          <p:cNvSpPr/>
          <p:nvPr/>
        </p:nvSpPr>
        <p:spPr>
          <a:xfrm>
            <a:off x="5411674" y="5082844"/>
            <a:ext cx="1810138" cy="1320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D2A517-A051-461C-9C4F-579D281D4094}"/>
              </a:ext>
            </a:extLst>
          </p:cNvPr>
          <p:cNvSpPr/>
          <p:nvPr/>
        </p:nvSpPr>
        <p:spPr>
          <a:xfrm>
            <a:off x="7330737" y="5082844"/>
            <a:ext cx="3082225" cy="133255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C192D177-2CB5-48E1-9A6D-4269AA613873}"/>
              </a:ext>
            </a:extLst>
          </p:cNvPr>
          <p:cNvCxnSpPr>
            <a:stCxn id="13" idx="0"/>
            <a:endCxn id="6" idx="2"/>
          </p:cNvCxnSpPr>
          <p:nvPr/>
        </p:nvCxnSpPr>
        <p:spPr>
          <a:xfrm flipV="1">
            <a:off x="6316743" y="4609322"/>
            <a:ext cx="9412" cy="4735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E80EC4E-E953-426E-81C4-9C637A9986D5}"/>
              </a:ext>
            </a:extLst>
          </p:cNvPr>
          <p:cNvCxnSpPr/>
          <p:nvPr/>
        </p:nvCxnSpPr>
        <p:spPr>
          <a:xfrm flipV="1">
            <a:off x="7980702" y="4618055"/>
            <a:ext cx="9412" cy="47352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a:extLst>
              <a:ext uri="{FF2B5EF4-FFF2-40B4-BE49-F238E27FC236}">
                <a16:creationId xmlns:a16="http://schemas.microsoft.com/office/drawing/2014/main" id="{74C4451A-26D0-4CA4-8219-A9F2D15F71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56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C7825E-CB25-489E-AF60-10620C6B7537}"/>
              </a:ext>
            </a:extLst>
          </p:cNvPr>
          <p:cNvPicPr>
            <a:picLocks noChangeAspect="1"/>
          </p:cNvPicPr>
          <p:nvPr/>
        </p:nvPicPr>
        <p:blipFill>
          <a:blip r:embed="rId2"/>
          <a:stretch>
            <a:fillRect/>
          </a:stretch>
        </p:blipFill>
        <p:spPr>
          <a:xfrm>
            <a:off x="2786735" y="768801"/>
            <a:ext cx="9035151" cy="5320398"/>
          </a:xfrm>
          <a:prstGeom prst="rect">
            <a:avLst/>
          </a:prstGeom>
        </p:spPr>
      </p:pic>
      <p:sp>
        <p:nvSpPr>
          <p:cNvPr id="2" name="Rectangle 1">
            <a:extLst>
              <a:ext uri="{FF2B5EF4-FFF2-40B4-BE49-F238E27FC236}">
                <a16:creationId xmlns:a16="http://schemas.microsoft.com/office/drawing/2014/main" id="{8BD5C9CB-E107-4FD3-AF31-F58CC3DF8BB9}"/>
              </a:ext>
            </a:extLst>
          </p:cNvPr>
          <p:cNvSpPr/>
          <p:nvPr/>
        </p:nvSpPr>
        <p:spPr>
          <a:xfrm>
            <a:off x="2883159" y="1959428"/>
            <a:ext cx="7053943" cy="139026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4EF3F54-BF1D-4E31-AA21-864EF9A0B9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41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A8073-FFEB-4662-AFC5-C9C0F80FA02D}"/>
              </a:ext>
            </a:extLst>
          </p:cNvPr>
          <p:cNvPicPr>
            <a:picLocks noChangeAspect="1"/>
          </p:cNvPicPr>
          <p:nvPr/>
        </p:nvPicPr>
        <p:blipFill>
          <a:blip r:embed="rId2"/>
          <a:stretch>
            <a:fillRect/>
          </a:stretch>
        </p:blipFill>
        <p:spPr>
          <a:xfrm>
            <a:off x="2470311" y="382531"/>
            <a:ext cx="6123183" cy="3545823"/>
          </a:xfrm>
          <a:prstGeom prst="rect">
            <a:avLst/>
          </a:prstGeom>
        </p:spPr>
      </p:pic>
      <p:sp>
        <p:nvSpPr>
          <p:cNvPr id="2" name="TextBox 1">
            <a:extLst>
              <a:ext uri="{FF2B5EF4-FFF2-40B4-BE49-F238E27FC236}">
                <a16:creationId xmlns:a16="http://schemas.microsoft.com/office/drawing/2014/main" id="{D534D349-5976-4AA1-AF1A-A89804491BF0}"/>
              </a:ext>
            </a:extLst>
          </p:cNvPr>
          <p:cNvSpPr txBox="1"/>
          <p:nvPr/>
        </p:nvSpPr>
        <p:spPr>
          <a:xfrm>
            <a:off x="1825038" y="4843878"/>
            <a:ext cx="129054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Period</a:t>
            </a:r>
            <a:endParaRPr kumimoji="0" lang="en-S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D3A403A8-9651-4947-B950-855E014B4A4D}"/>
              </a:ext>
            </a:extLst>
          </p:cNvPr>
          <p:cNvGraphicFramePr>
            <a:graphicFrameLocks noChangeAspect="1"/>
          </p:cNvGraphicFramePr>
          <p:nvPr/>
        </p:nvGraphicFramePr>
        <p:xfrm>
          <a:off x="5644595" y="4396191"/>
          <a:ext cx="2098514" cy="1325707"/>
        </p:xfrm>
        <a:graphic>
          <a:graphicData uri="http://schemas.openxmlformats.org/presentationml/2006/ole">
            <mc:AlternateContent xmlns:mc="http://schemas.openxmlformats.org/markup-compatibility/2006">
              <mc:Choice xmlns:v="urn:schemas-microsoft-com:vml" Requires="v">
                <p:oleObj name="Equation" r:id="rId3" imgW="482400" imgH="304560" progId="Equation.DSMT4">
                  <p:embed/>
                </p:oleObj>
              </mc:Choice>
              <mc:Fallback>
                <p:oleObj name="Equation" r:id="rId3" imgW="482400" imgH="304560" progId="Equation.DSMT4">
                  <p:embed/>
                  <p:pic>
                    <p:nvPicPr>
                      <p:cNvPr id="4" name="Object 3">
                        <a:extLst>
                          <a:ext uri="{FF2B5EF4-FFF2-40B4-BE49-F238E27FC236}">
                            <a16:creationId xmlns:a16="http://schemas.microsoft.com/office/drawing/2014/main" id="{D3A403A8-9651-4947-B950-855E014B4A4D}"/>
                          </a:ext>
                        </a:extLst>
                      </p:cNvPr>
                      <p:cNvPicPr/>
                      <p:nvPr/>
                    </p:nvPicPr>
                    <p:blipFill>
                      <a:blip r:embed="rId4"/>
                      <a:stretch>
                        <a:fillRect/>
                      </a:stretch>
                    </p:blipFill>
                    <p:spPr>
                      <a:xfrm>
                        <a:off x="5644595" y="4396191"/>
                        <a:ext cx="2098514" cy="132570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AA9F9DC-F51E-418E-BDF2-29FCF050AF6A}"/>
              </a:ext>
            </a:extLst>
          </p:cNvPr>
          <p:cNvGraphicFramePr>
            <a:graphicFrameLocks noChangeAspect="1"/>
          </p:cNvGraphicFramePr>
          <p:nvPr/>
        </p:nvGraphicFramePr>
        <p:xfrm>
          <a:off x="3632805" y="4795639"/>
          <a:ext cx="711376" cy="784130"/>
        </p:xfrm>
        <a:graphic>
          <a:graphicData uri="http://schemas.openxmlformats.org/presentationml/2006/ole">
            <mc:AlternateContent xmlns:mc="http://schemas.openxmlformats.org/markup-compatibility/2006">
              <mc:Choice xmlns:v="urn:schemas-microsoft-com:vml" Requires="v">
                <p:oleObj name="Equation" r:id="rId5" imgW="126720" imgH="139680" progId="Equation.DSMT4">
                  <p:embed/>
                </p:oleObj>
              </mc:Choice>
              <mc:Fallback>
                <p:oleObj name="Equation" r:id="rId5" imgW="126720" imgH="139680" progId="Equation.DSMT4">
                  <p:embed/>
                  <p:pic>
                    <p:nvPicPr>
                      <p:cNvPr id="6" name="Object 5">
                        <a:extLst>
                          <a:ext uri="{FF2B5EF4-FFF2-40B4-BE49-F238E27FC236}">
                            <a16:creationId xmlns:a16="http://schemas.microsoft.com/office/drawing/2014/main" id="{9AA9F9DC-F51E-418E-BDF2-29FCF050AF6A}"/>
                          </a:ext>
                        </a:extLst>
                      </p:cNvPr>
                      <p:cNvPicPr/>
                      <p:nvPr/>
                    </p:nvPicPr>
                    <p:blipFill>
                      <a:blip r:embed="rId6"/>
                      <a:stretch>
                        <a:fillRect/>
                      </a:stretch>
                    </p:blipFill>
                    <p:spPr>
                      <a:xfrm>
                        <a:off x="3632805" y="4795639"/>
                        <a:ext cx="711376" cy="78413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57CD71A-41BC-4CAA-983F-D27CEF468D41}"/>
              </a:ext>
            </a:extLst>
          </p:cNvPr>
          <p:cNvSpPr/>
          <p:nvPr/>
        </p:nvSpPr>
        <p:spPr>
          <a:xfrm>
            <a:off x="4916433" y="4544008"/>
            <a:ext cx="4059616" cy="11778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DAE23C6-EFF1-4618-8E6C-76B077E32581}"/>
              </a:ext>
            </a:extLst>
          </p:cNvPr>
          <p:cNvSpPr/>
          <p:nvPr/>
        </p:nvSpPr>
        <p:spPr>
          <a:xfrm>
            <a:off x="3424232" y="4544008"/>
            <a:ext cx="1164120" cy="117789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0855B3E-0037-4E21-8963-6D4386C26F87}"/>
              </a:ext>
            </a:extLst>
          </p:cNvPr>
          <p:cNvSpPr/>
          <p:nvPr/>
        </p:nvSpPr>
        <p:spPr>
          <a:xfrm>
            <a:off x="1688715" y="4544008"/>
            <a:ext cx="1563192" cy="1190296"/>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38985243-B528-46D6-8F9C-F0EBD0723FA4}"/>
              </a:ext>
            </a:extLst>
          </p:cNvPr>
          <p:cNvCxnSpPr>
            <a:cxnSpLocks/>
          </p:cNvCxnSpPr>
          <p:nvPr/>
        </p:nvCxnSpPr>
        <p:spPr>
          <a:xfrm flipH="1" flipV="1">
            <a:off x="6127303" y="3928354"/>
            <a:ext cx="236176" cy="6156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E3910E-1926-4261-BFF5-05EA0C25BAF8}"/>
              </a:ext>
            </a:extLst>
          </p:cNvPr>
          <p:cNvCxnSpPr>
            <a:cxnSpLocks/>
            <a:stCxn id="7" idx="0"/>
          </p:cNvCxnSpPr>
          <p:nvPr/>
        </p:nvCxnSpPr>
        <p:spPr>
          <a:xfrm flipV="1">
            <a:off x="4006292" y="3928356"/>
            <a:ext cx="0" cy="615652"/>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854608-B7A8-40AF-9ED6-DAEF83452287}"/>
              </a:ext>
            </a:extLst>
          </p:cNvPr>
          <p:cNvCxnSpPr>
            <a:cxnSpLocks/>
            <a:stCxn id="8" idx="0"/>
          </p:cNvCxnSpPr>
          <p:nvPr/>
        </p:nvCxnSpPr>
        <p:spPr>
          <a:xfrm flipV="1">
            <a:off x="2470311" y="3928354"/>
            <a:ext cx="300881" cy="61565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E2575B5-84B5-4E34-8900-8ECA73EF7B06}"/>
              </a:ext>
            </a:extLst>
          </p:cNvPr>
          <p:cNvSpPr txBox="1"/>
          <p:nvPr/>
        </p:nvSpPr>
        <p:spPr>
          <a:xfrm>
            <a:off x="4831907" y="5836180"/>
            <a:ext cx="42187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Change of CO2 in atmosphere (in the absence of emissions)</a:t>
            </a:r>
            <a:endParaRPr kumimoji="0" lang="en-SE"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9" name="Slide Number Placeholder 28">
            <a:extLst>
              <a:ext uri="{FF2B5EF4-FFF2-40B4-BE49-F238E27FC236}">
                <a16:creationId xmlns:a16="http://schemas.microsoft.com/office/drawing/2014/main" id="{C750823E-06FA-454E-BC78-786B9BD671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01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750F2-768B-44AC-861D-0FDC74A5389B}"/>
              </a:ext>
            </a:extLst>
          </p:cNvPr>
          <p:cNvSpPr txBox="1"/>
          <p:nvPr/>
        </p:nvSpPr>
        <p:spPr>
          <a:xfrm>
            <a:off x="783771" y="585138"/>
            <a:ext cx="72125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Determination of a solution of the form</a:t>
            </a:r>
          </a:p>
        </p:txBody>
      </p:sp>
      <p:graphicFrame>
        <p:nvGraphicFramePr>
          <p:cNvPr id="3" name="Object 2">
            <a:extLst>
              <a:ext uri="{FF2B5EF4-FFF2-40B4-BE49-F238E27FC236}">
                <a16:creationId xmlns:a16="http://schemas.microsoft.com/office/drawing/2014/main" id="{D0B4C480-867F-4D66-87DA-8CB40648FD76}"/>
              </a:ext>
            </a:extLst>
          </p:cNvPr>
          <p:cNvGraphicFramePr>
            <a:graphicFrameLocks noChangeAspect="1"/>
          </p:cNvGraphicFramePr>
          <p:nvPr/>
        </p:nvGraphicFramePr>
        <p:xfrm>
          <a:off x="1854394" y="3629634"/>
          <a:ext cx="5908675" cy="1639887"/>
        </p:xfrm>
        <a:graphic>
          <a:graphicData uri="http://schemas.openxmlformats.org/presentationml/2006/ole">
            <mc:AlternateContent xmlns:mc="http://schemas.openxmlformats.org/markup-compatibility/2006">
              <mc:Choice xmlns:v="urn:schemas-microsoft-com:vml" Requires="v">
                <p:oleObj name="Equation" r:id="rId2" imgW="1143000" imgH="317160" progId="Equation.DSMT4">
                  <p:embed/>
                </p:oleObj>
              </mc:Choice>
              <mc:Fallback>
                <p:oleObj name="Equation" r:id="rId2" imgW="1143000" imgH="317160" progId="Equation.DSMT4">
                  <p:embed/>
                  <p:pic>
                    <p:nvPicPr>
                      <p:cNvPr id="3" name="Object 2">
                        <a:extLst>
                          <a:ext uri="{FF2B5EF4-FFF2-40B4-BE49-F238E27FC236}">
                            <a16:creationId xmlns:a16="http://schemas.microsoft.com/office/drawing/2014/main" id="{D0B4C480-867F-4D66-87DA-8CB40648FD76}"/>
                          </a:ext>
                        </a:extLst>
                      </p:cNvPr>
                      <p:cNvPicPr/>
                      <p:nvPr/>
                    </p:nvPicPr>
                    <p:blipFill>
                      <a:blip r:embed="rId3"/>
                      <a:stretch>
                        <a:fillRect/>
                      </a:stretch>
                    </p:blipFill>
                    <p:spPr>
                      <a:xfrm>
                        <a:off x="1854394" y="3629634"/>
                        <a:ext cx="5908675" cy="163988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7537A32-A14A-464F-AE08-5CC2EA6FD30D}"/>
              </a:ext>
            </a:extLst>
          </p:cNvPr>
          <p:cNvGraphicFramePr>
            <a:graphicFrameLocks noChangeAspect="1"/>
          </p:cNvGraphicFramePr>
          <p:nvPr/>
        </p:nvGraphicFramePr>
        <p:xfrm>
          <a:off x="1854394" y="1289454"/>
          <a:ext cx="7040563" cy="1354137"/>
        </p:xfrm>
        <a:graphic>
          <a:graphicData uri="http://schemas.openxmlformats.org/presentationml/2006/ole">
            <mc:AlternateContent xmlns:mc="http://schemas.openxmlformats.org/markup-compatibility/2006">
              <mc:Choice xmlns:v="urn:schemas-microsoft-com:vml" Requires="v">
                <p:oleObj name="Equation" r:id="rId4" imgW="1257120" imgH="241200" progId="Equation.DSMT4">
                  <p:embed/>
                </p:oleObj>
              </mc:Choice>
              <mc:Fallback>
                <p:oleObj name="Equation" r:id="rId4" imgW="1257120" imgH="241200" progId="Equation.DSMT4">
                  <p:embed/>
                  <p:pic>
                    <p:nvPicPr>
                      <p:cNvPr id="4" name="Object 3">
                        <a:extLst>
                          <a:ext uri="{FF2B5EF4-FFF2-40B4-BE49-F238E27FC236}">
                            <a16:creationId xmlns:a16="http://schemas.microsoft.com/office/drawing/2014/main" id="{A7537A32-A14A-464F-AE08-5CC2EA6FD30D}"/>
                          </a:ext>
                        </a:extLst>
                      </p:cNvPr>
                      <p:cNvPicPr/>
                      <p:nvPr/>
                    </p:nvPicPr>
                    <p:blipFill>
                      <a:blip r:embed="rId5"/>
                      <a:stretch>
                        <a:fillRect/>
                      </a:stretch>
                    </p:blipFill>
                    <p:spPr>
                      <a:xfrm>
                        <a:off x="1854394" y="1289454"/>
                        <a:ext cx="7040563" cy="135413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5A4EED1-AEA4-4EB7-9DFB-CE4F03835CFF}"/>
              </a:ext>
            </a:extLst>
          </p:cNvPr>
          <p:cNvSpPr txBox="1"/>
          <p:nvPr/>
        </p:nvSpPr>
        <p:spPr>
          <a:xfrm>
            <a:off x="849086" y="2844225"/>
            <a:ext cx="63840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to the differential equation</a:t>
            </a:r>
          </a:p>
        </p:txBody>
      </p:sp>
      <p:sp>
        <p:nvSpPr>
          <p:cNvPr id="7" name="TextBox 6">
            <a:extLst>
              <a:ext uri="{FF2B5EF4-FFF2-40B4-BE49-F238E27FC236}">
                <a16:creationId xmlns:a16="http://schemas.microsoft.com/office/drawing/2014/main" id="{E51D07EE-2E5A-4B77-8905-7ED9A501F385}"/>
              </a:ext>
            </a:extLst>
          </p:cNvPr>
          <p:cNvSpPr txBox="1"/>
          <p:nvPr/>
        </p:nvSpPr>
        <p:spPr>
          <a:xfrm>
            <a:off x="849086" y="5568546"/>
            <a:ext cx="60975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based on the historical emissions.</a:t>
            </a:r>
          </a:p>
        </p:txBody>
      </p:sp>
      <p:sp>
        <p:nvSpPr>
          <p:cNvPr id="8" name="Slide Number Placeholder 7">
            <a:extLst>
              <a:ext uri="{FF2B5EF4-FFF2-40B4-BE49-F238E27FC236}">
                <a16:creationId xmlns:a16="http://schemas.microsoft.com/office/drawing/2014/main" id="{553AFDB8-E70D-4330-935C-42A4D72331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108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997053-7459-456C-A625-2ED22FE4496B}"/>
              </a:ext>
            </a:extLst>
          </p:cNvPr>
          <p:cNvSpPr>
            <a:spLocks noGrp="1"/>
          </p:cNvSpPr>
          <p:nvPr>
            <p:ph type="sldNum" sz="quarter" idx="12"/>
          </p:nvPr>
        </p:nvSpPr>
        <p:spPr/>
        <p:txBody>
          <a:bodyPr/>
          <a:lstStyle/>
          <a:p>
            <a:pPr algn="ctr"/>
            <a:fld id="{96C37B05-F578-4F05-B382-B19D25927928}" type="slidenum">
              <a:rPr lang="en-SE" smtClean="0"/>
              <a:pPr algn="ctr"/>
              <a:t>2</a:t>
            </a:fld>
            <a:endParaRPr lang="en-SE" dirty="0"/>
          </a:p>
        </p:txBody>
      </p:sp>
      <p:pic>
        <p:nvPicPr>
          <p:cNvPr id="8" name="Picture 7">
            <a:extLst>
              <a:ext uri="{FF2B5EF4-FFF2-40B4-BE49-F238E27FC236}">
                <a16:creationId xmlns:a16="http://schemas.microsoft.com/office/drawing/2014/main" id="{6CB993B4-543E-47CD-A885-99876ED5BA80}"/>
              </a:ext>
            </a:extLst>
          </p:cNvPr>
          <p:cNvPicPr>
            <a:picLocks noChangeAspect="1"/>
          </p:cNvPicPr>
          <p:nvPr/>
        </p:nvPicPr>
        <p:blipFill>
          <a:blip r:embed="rId2"/>
          <a:stretch>
            <a:fillRect/>
          </a:stretch>
        </p:blipFill>
        <p:spPr>
          <a:xfrm>
            <a:off x="-1" y="600430"/>
            <a:ext cx="12192001" cy="2559886"/>
          </a:xfrm>
          <a:prstGeom prst="rect">
            <a:avLst/>
          </a:prstGeom>
        </p:spPr>
      </p:pic>
      <p:pic>
        <p:nvPicPr>
          <p:cNvPr id="12" name="Picture 11">
            <a:extLst>
              <a:ext uri="{FF2B5EF4-FFF2-40B4-BE49-F238E27FC236}">
                <a16:creationId xmlns:a16="http://schemas.microsoft.com/office/drawing/2014/main" id="{B4EC7DAD-9813-4BFA-AAD0-E1E980012FD6}"/>
              </a:ext>
            </a:extLst>
          </p:cNvPr>
          <p:cNvPicPr>
            <a:picLocks noChangeAspect="1"/>
          </p:cNvPicPr>
          <p:nvPr/>
        </p:nvPicPr>
        <p:blipFill>
          <a:blip r:embed="rId3"/>
          <a:stretch>
            <a:fillRect/>
          </a:stretch>
        </p:blipFill>
        <p:spPr>
          <a:xfrm>
            <a:off x="0" y="3697684"/>
            <a:ext cx="12208407" cy="2658666"/>
          </a:xfrm>
          <a:prstGeom prst="rect">
            <a:avLst/>
          </a:prstGeom>
        </p:spPr>
      </p:pic>
    </p:spTree>
    <p:extLst>
      <p:ext uri="{BB962C8B-B14F-4D97-AF65-F5344CB8AC3E}">
        <p14:creationId xmlns:p14="http://schemas.microsoft.com/office/powerpoint/2010/main" val="3543609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F44E0-8644-4B67-B7B5-3221862DA21D}"/>
              </a:ext>
            </a:extLst>
          </p:cNvPr>
          <p:cNvPicPr>
            <a:picLocks noChangeAspect="1"/>
          </p:cNvPicPr>
          <p:nvPr/>
        </p:nvPicPr>
        <p:blipFill>
          <a:blip r:embed="rId2"/>
          <a:stretch>
            <a:fillRect/>
          </a:stretch>
        </p:blipFill>
        <p:spPr>
          <a:xfrm>
            <a:off x="4142792" y="419008"/>
            <a:ext cx="6859479" cy="6247742"/>
          </a:xfrm>
          <a:prstGeom prst="rect">
            <a:avLst/>
          </a:prstGeom>
        </p:spPr>
      </p:pic>
      <p:sp>
        <p:nvSpPr>
          <p:cNvPr id="7" name="Slide Number Placeholder 6">
            <a:extLst>
              <a:ext uri="{FF2B5EF4-FFF2-40B4-BE49-F238E27FC236}">
                <a16:creationId xmlns:a16="http://schemas.microsoft.com/office/drawing/2014/main" id="{B33DA136-979C-400D-9164-AD63C2015A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9837DEF-E9CD-4E83-BD23-69B4BAEF2B6D}"/>
              </a:ext>
            </a:extLst>
          </p:cNvPr>
          <p:cNvSpPr txBox="1"/>
          <p:nvPr/>
        </p:nvSpPr>
        <p:spPr>
          <a:xfrm>
            <a:off x="501429" y="2268311"/>
            <a:ext cx="245612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Specific form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emission function</a:t>
            </a:r>
          </a:p>
        </p:txBody>
      </p:sp>
      <p:cxnSp>
        <p:nvCxnSpPr>
          <p:cNvPr id="5" name="Straight Arrow Connector 4">
            <a:extLst>
              <a:ext uri="{FF2B5EF4-FFF2-40B4-BE49-F238E27FC236}">
                <a16:creationId xmlns:a16="http://schemas.microsoft.com/office/drawing/2014/main" id="{E6FF3469-A2CD-4ECB-903A-520EAE04ABC8}"/>
              </a:ext>
            </a:extLst>
          </p:cNvPr>
          <p:cNvCxnSpPr>
            <a:cxnSpLocks/>
          </p:cNvCxnSpPr>
          <p:nvPr/>
        </p:nvCxnSpPr>
        <p:spPr>
          <a:xfrm>
            <a:off x="3265714" y="2771192"/>
            <a:ext cx="2519266" cy="1458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38C197-3127-4488-9CFF-2817A06F3AD4}"/>
              </a:ext>
            </a:extLst>
          </p:cNvPr>
          <p:cNvSpPr txBox="1"/>
          <p:nvPr/>
        </p:nvSpPr>
        <p:spPr>
          <a:xfrm>
            <a:off x="501429" y="3428999"/>
            <a:ext cx="238173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The differential equation with specific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emission function</a:t>
            </a:r>
          </a:p>
        </p:txBody>
      </p:sp>
      <p:cxnSp>
        <p:nvCxnSpPr>
          <p:cNvPr id="13" name="Straight Arrow Connector 12">
            <a:extLst>
              <a:ext uri="{FF2B5EF4-FFF2-40B4-BE49-F238E27FC236}">
                <a16:creationId xmlns:a16="http://schemas.microsoft.com/office/drawing/2014/main" id="{83E46D8C-71E5-4CF7-A415-DBFAC1858068}"/>
              </a:ext>
            </a:extLst>
          </p:cNvPr>
          <p:cNvCxnSpPr>
            <a:cxnSpLocks/>
          </p:cNvCxnSpPr>
          <p:nvPr/>
        </p:nvCxnSpPr>
        <p:spPr>
          <a:xfrm flipV="1">
            <a:off x="2883159" y="3758693"/>
            <a:ext cx="2901821" cy="76189"/>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2A24FAC-1590-4BE1-8B30-021DE902113A}"/>
              </a:ext>
            </a:extLst>
          </p:cNvPr>
          <p:cNvSpPr txBox="1"/>
          <p:nvPr/>
        </p:nvSpPr>
        <p:spPr>
          <a:xfrm>
            <a:off x="2637712" y="4478376"/>
            <a:ext cx="191160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Solution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of the homogenous differential equation.</a:t>
            </a:r>
          </a:p>
        </p:txBody>
      </p:sp>
      <p:cxnSp>
        <p:nvCxnSpPr>
          <p:cNvPr id="21" name="Straight Arrow Connector 20">
            <a:extLst>
              <a:ext uri="{FF2B5EF4-FFF2-40B4-BE49-F238E27FC236}">
                <a16:creationId xmlns:a16="http://schemas.microsoft.com/office/drawing/2014/main" id="{26BDE795-5887-407A-8858-215F5F76C412}"/>
              </a:ext>
            </a:extLst>
          </p:cNvPr>
          <p:cNvCxnSpPr>
            <a:cxnSpLocks/>
          </p:cNvCxnSpPr>
          <p:nvPr/>
        </p:nvCxnSpPr>
        <p:spPr>
          <a:xfrm>
            <a:off x="4870580" y="4581331"/>
            <a:ext cx="0" cy="165151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04B4854-08EA-49C3-8559-D46BD74110F2}"/>
              </a:ext>
            </a:extLst>
          </p:cNvPr>
          <p:cNvSpPr txBox="1"/>
          <p:nvPr/>
        </p:nvSpPr>
        <p:spPr>
          <a:xfrm>
            <a:off x="501429" y="602290"/>
            <a:ext cx="2764285"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 general functional form of the emission function is used here</a:t>
            </a:r>
          </a:p>
        </p:txBody>
      </p:sp>
      <p:cxnSp>
        <p:nvCxnSpPr>
          <p:cNvPr id="12" name="Straight Arrow Connector 11">
            <a:extLst>
              <a:ext uri="{FF2B5EF4-FFF2-40B4-BE49-F238E27FC236}">
                <a16:creationId xmlns:a16="http://schemas.microsoft.com/office/drawing/2014/main" id="{ACE8EA36-3A77-4383-BA3C-CC50A8F2C487}"/>
              </a:ext>
            </a:extLst>
          </p:cNvPr>
          <p:cNvCxnSpPr>
            <a:cxnSpLocks/>
            <a:stCxn id="11" idx="3"/>
          </p:cNvCxnSpPr>
          <p:nvPr/>
        </p:nvCxnSpPr>
        <p:spPr>
          <a:xfrm flipV="1">
            <a:off x="3265714" y="1177048"/>
            <a:ext cx="2434695" cy="2100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42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E5F28-F659-4777-80E4-2D6625763BEC}"/>
              </a:ext>
            </a:extLst>
          </p:cNvPr>
          <p:cNvPicPr>
            <a:picLocks noChangeAspect="1"/>
          </p:cNvPicPr>
          <p:nvPr/>
        </p:nvPicPr>
        <p:blipFill>
          <a:blip r:embed="rId2"/>
          <a:stretch>
            <a:fillRect/>
          </a:stretch>
        </p:blipFill>
        <p:spPr>
          <a:xfrm>
            <a:off x="4525347" y="261173"/>
            <a:ext cx="6064897" cy="6335653"/>
          </a:xfrm>
          <a:prstGeom prst="rect">
            <a:avLst/>
          </a:prstGeom>
        </p:spPr>
      </p:pic>
      <p:sp>
        <p:nvSpPr>
          <p:cNvPr id="2" name="Slide Number Placeholder 1">
            <a:extLst>
              <a:ext uri="{FF2B5EF4-FFF2-40B4-BE49-F238E27FC236}">
                <a16:creationId xmlns:a16="http://schemas.microsoft.com/office/drawing/2014/main" id="{395B6FC2-F59E-464E-9938-39BC8ED7C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4" name="Straight Arrow Connector 3">
            <a:extLst>
              <a:ext uri="{FF2B5EF4-FFF2-40B4-BE49-F238E27FC236}">
                <a16:creationId xmlns:a16="http://schemas.microsoft.com/office/drawing/2014/main" id="{71E44EA3-AD24-4E93-820C-20927546A8A9}"/>
              </a:ext>
            </a:extLst>
          </p:cNvPr>
          <p:cNvCxnSpPr>
            <a:cxnSpLocks/>
          </p:cNvCxnSpPr>
          <p:nvPr/>
        </p:nvCxnSpPr>
        <p:spPr>
          <a:xfrm>
            <a:off x="4851917" y="522514"/>
            <a:ext cx="0" cy="68333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D22E4DB-7514-43C7-92B5-86433403639F}"/>
              </a:ext>
            </a:extLst>
          </p:cNvPr>
          <p:cNvSpPr txBox="1"/>
          <p:nvPr/>
        </p:nvSpPr>
        <p:spPr>
          <a:xfrm>
            <a:off x="1919774" y="1859340"/>
            <a:ext cx="2139043"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Determination of the particular solution.</a:t>
            </a:r>
          </a:p>
        </p:txBody>
      </p:sp>
      <p:cxnSp>
        <p:nvCxnSpPr>
          <p:cNvPr id="8" name="Straight Arrow Connector 7">
            <a:extLst>
              <a:ext uri="{FF2B5EF4-FFF2-40B4-BE49-F238E27FC236}">
                <a16:creationId xmlns:a16="http://schemas.microsoft.com/office/drawing/2014/main" id="{2C949E57-D5B9-4855-AAF1-2020A05BB4C4}"/>
              </a:ext>
            </a:extLst>
          </p:cNvPr>
          <p:cNvCxnSpPr>
            <a:cxnSpLocks/>
          </p:cNvCxnSpPr>
          <p:nvPr/>
        </p:nvCxnSpPr>
        <p:spPr>
          <a:xfrm>
            <a:off x="4323183" y="1623527"/>
            <a:ext cx="0" cy="4833257"/>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63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326418-302C-419F-AF74-35E8EFD02FD9}"/>
              </a:ext>
            </a:extLst>
          </p:cNvPr>
          <p:cNvPicPr>
            <a:picLocks noChangeAspect="1"/>
          </p:cNvPicPr>
          <p:nvPr/>
        </p:nvPicPr>
        <p:blipFill>
          <a:blip r:embed="rId2"/>
          <a:stretch>
            <a:fillRect/>
          </a:stretch>
        </p:blipFill>
        <p:spPr>
          <a:xfrm>
            <a:off x="4590661" y="436943"/>
            <a:ext cx="6884732" cy="5984114"/>
          </a:xfrm>
          <a:prstGeom prst="rect">
            <a:avLst/>
          </a:prstGeom>
        </p:spPr>
      </p:pic>
      <p:sp>
        <p:nvSpPr>
          <p:cNvPr id="2" name="Slide Number Placeholder 1">
            <a:extLst>
              <a:ext uri="{FF2B5EF4-FFF2-40B4-BE49-F238E27FC236}">
                <a16:creationId xmlns:a16="http://schemas.microsoft.com/office/drawing/2014/main" id="{A978737D-1E2D-4566-A4FD-5DDC842964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4" name="Straight Arrow Connector 3">
            <a:extLst>
              <a:ext uri="{FF2B5EF4-FFF2-40B4-BE49-F238E27FC236}">
                <a16:creationId xmlns:a16="http://schemas.microsoft.com/office/drawing/2014/main" id="{94EF656A-5301-41ED-9766-57214042963C}"/>
              </a:ext>
            </a:extLst>
          </p:cNvPr>
          <p:cNvCxnSpPr>
            <a:cxnSpLocks/>
          </p:cNvCxnSpPr>
          <p:nvPr/>
        </p:nvCxnSpPr>
        <p:spPr>
          <a:xfrm>
            <a:off x="4379167" y="895738"/>
            <a:ext cx="0" cy="3974842"/>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7FB2F3A-E17A-40C0-846E-B0846BB9DC71}"/>
              </a:ext>
            </a:extLst>
          </p:cNvPr>
          <p:cNvSpPr txBox="1"/>
          <p:nvPr/>
        </p:nvSpPr>
        <p:spPr>
          <a:xfrm>
            <a:off x="895740" y="641094"/>
            <a:ext cx="3116422"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Determination of the numerical parameter values based on the historical data.</a:t>
            </a:r>
          </a:p>
        </p:txBody>
      </p:sp>
      <p:sp>
        <p:nvSpPr>
          <p:cNvPr id="8" name="TextBox 7">
            <a:extLst>
              <a:ext uri="{FF2B5EF4-FFF2-40B4-BE49-F238E27FC236}">
                <a16:creationId xmlns:a16="http://schemas.microsoft.com/office/drawing/2014/main" id="{AD114D63-2113-4ED6-BF2B-5B726B46D72E}"/>
              </a:ext>
            </a:extLst>
          </p:cNvPr>
          <p:cNvSpPr txBox="1"/>
          <p:nvPr/>
        </p:nvSpPr>
        <p:spPr>
          <a:xfrm>
            <a:off x="838200" y="4969252"/>
            <a:ext cx="364127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The solution based on the historical emissions:</a:t>
            </a:r>
          </a:p>
        </p:txBody>
      </p:sp>
      <p:sp>
        <p:nvSpPr>
          <p:cNvPr id="10" name="Arrow: Right 9">
            <a:extLst>
              <a:ext uri="{FF2B5EF4-FFF2-40B4-BE49-F238E27FC236}">
                <a16:creationId xmlns:a16="http://schemas.microsoft.com/office/drawing/2014/main" id="{A27ABEA7-CED1-4D0B-A73C-34BD6EB71BD2}"/>
              </a:ext>
            </a:extLst>
          </p:cNvPr>
          <p:cNvSpPr/>
          <p:nvPr/>
        </p:nvSpPr>
        <p:spPr>
          <a:xfrm>
            <a:off x="4292081" y="5962262"/>
            <a:ext cx="597159" cy="479116"/>
          </a:xfrm>
          <a:prstGeom prst="rightArrow">
            <a:avLst>
              <a:gd name="adj1" fmla="val 50000"/>
              <a:gd name="adj2" fmla="val 481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578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403BEFC-C3A6-42A3-8A24-DA09A1DC6746}"/>
              </a:ext>
            </a:extLst>
          </p:cNvPr>
          <p:cNvGraphicFramePr>
            <a:graphicFrameLocks noChangeAspect="1"/>
          </p:cNvGraphicFramePr>
          <p:nvPr/>
        </p:nvGraphicFramePr>
        <p:xfrm>
          <a:off x="783770" y="1785467"/>
          <a:ext cx="10723739" cy="1335009"/>
        </p:xfrm>
        <a:graphic>
          <a:graphicData uri="http://schemas.openxmlformats.org/presentationml/2006/ole">
            <mc:AlternateContent xmlns:mc="http://schemas.openxmlformats.org/markup-compatibility/2006">
              <mc:Choice xmlns:v="urn:schemas-microsoft-com:vml" Requires="v">
                <p:oleObj name="Equation" r:id="rId2" imgW="1942920" imgH="241200" progId="Equation.DSMT4">
                  <p:embed/>
                </p:oleObj>
              </mc:Choice>
              <mc:Fallback>
                <p:oleObj name="Equation" r:id="rId2" imgW="1942920" imgH="241200" progId="Equation.DSMT4">
                  <p:embed/>
                  <p:pic>
                    <p:nvPicPr>
                      <p:cNvPr id="5" name="Object 4">
                        <a:extLst>
                          <a:ext uri="{FF2B5EF4-FFF2-40B4-BE49-F238E27FC236}">
                            <a16:creationId xmlns:a16="http://schemas.microsoft.com/office/drawing/2014/main" id="{0403BEFC-C3A6-42A3-8A24-DA09A1DC6746}"/>
                          </a:ext>
                        </a:extLst>
                      </p:cNvPr>
                      <p:cNvPicPr/>
                      <p:nvPr/>
                    </p:nvPicPr>
                    <p:blipFill>
                      <a:blip r:embed="rId3"/>
                      <a:stretch>
                        <a:fillRect/>
                      </a:stretch>
                    </p:blipFill>
                    <p:spPr>
                      <a:xfrm>
                        <a:off x="783770" y="1785467"/>
                        <a:ext cx="10723739" cy="133500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3544B85-3D3B-409A-85BD-69A65A5C7AD3}"/>
              </a:ext>
            </a:extLst>
          </p:cNvPr>
          <p:cNvGraphicFramePr>
            <a:graphicFrameLocks noChangeAspect="1"/>
          </p:cNvGraphicFramePr>
          <p:nvPr/>
        </p:nvGraphicFramePr>
        <p:xfrm>
          <a:off x="783770" y="3860636"/>
          <a:ext cx="2604602" cy="2344043"/>
        </p:xfrm>
        <a:graphic>
          <a:graphicData uri="http://schemas.openxmlformats.org/presentationml/2006/ole">
            <mc:AlternateContent xmlns:mc="http://schemas.openxmlformats.org/markup-compatibility/2006">
              <mc:Choice xmlns:v="urn:schemas-microsoft-com:vml" Requires="v">
                <p:oleObj name="Equation" r:id="rId4" imgW="990360" imgH="888840" progId="Equation.DSMT4">
                  <p:embed/>
                </p:oleObj>
              </mc:Choice>
              <mc:Fallback>
                <p:oleObj name="Equation" r:id="rId4" imgW="990360" imgH="888840" progId="Equation.DSMT4">
                  <p:embed/>
                  <p:pic>
                    <p:nvPicPr>
                      <p:cNvPr id="6" name="Object 5">
                        <a:extLst>
                          <a:ext uri="{FF2B5EF4-FFF2-40B4-BE49-F238E27FC236}">
                            <a16:creationId xmlns:a16="http://schemas.microsoft.com/office/drawing/2014/main" id="{A3544B85-3D3B-409A-85BD-69A65A5C7AD3}"/>
                          </a:ext>
                        </a:extLst>
                      </p:cNvPr>
                      <p:cNvPicPr/>
                      <p:nvPr/>
                    </p:nvPicPr>
                    <p:blipFill>
                      <a:blip r:embed="rId5"/>
                      <a:stretch>
                        <a:fillRect/>
                      </a:stretch>
                    </p:blipFill>
                    <p:spPr>
                      <a:xfrm>
                        <a:off x="783770" y="3860636"/>
                        <a:ext cx="2604602" cy="234404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564B313-506B-45C8-B76A-755F0B7706CA}"/>
              </a:ext>
            </a:extLst>
          </p:cNvPr>
          <p:cNvSpPr txBox="1"/>
          <p:nvPr/>
        </p:nvSpPr>
        <p:spPr>
          <a:xfrm>
            <a:off x="783770" y="585138"/>
            <a:ext cx="1055292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The solution based on the historical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61A6F83-128F-4BBB-BEE4-BDA30B9362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379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CCA640-17E7-42E0-8EEA-F1BA9D596CC2}"/>
              </a:ext>
            </a:extLst>
          </p:cNvPr>
          <p:cNvPicPr>
            <a:picLocks noChangeAspect="1"/>
          </p:cNvPicPr>
          <p:nvPr/>
        </p:nvPicPr>
        <p:blipFill>
          <a:blip r:embed="rId2"/>
          <a:stretch>
            <a:fillRect/>
          </a:stretch>
        </p:blipFill>
        <p:spPr>
          <a:xfrm>
            <a:off x="1103170" y="569168"/>
            <a:ext cx="10342812" cy="5896947"/>
          </a:xfrm>
          <a:prstGeom prst="rect">
            <a:avLst/>
          </a:prstGeom>
        </p:spPr>
      </p:pic>
      <p:sp>
        <p:nvSpPr>
          <p:cNvPr id="2" name="TextBox 1">
            <a:extLst>
              <a:ext uri="{FF2B5EF4-FFF2-40B4-BE49-F238E27FC236}">
                <a16:creationId xmlns:a16="http://schemas.microsoft.com/office/drawing/2014/main" id="{D296BA65-0F8D-4120-9B51-850D476C0FB4}"/>
              </a:ext>
            </a:extLst>
          </p:cNvPr>
          <p:cNvSpPr txBox="1"/>
          <p:nvPr/>
        </p:nvSpPr>
        <p:spPr>
          <a:xfrm>
            <a:off x="9703837" y="4198775"/>
            <a:ext cx="110376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Calibri" panose="020F0502020204030204"/>
                <a:ea typeface="+mn-ea"/>
                <a:cs typeface="+mn-cs"/>
              </a:rPr>
              <a:t>Year</a:t>
            </a:r>
            <a:endParaRPr kumimoji="0" lang="en-SE" sz="4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A079340C-49CC-4E02-A394-8A5DF1B97E30}"/>
              </a:ext>
            </a:extLst>
          </p:cNvPr>
          <p:cNvGraphicFramePr>
            <a:graphicFrameLocks noChangeAspect="1"/>
          </p:cNvGraphicFramePr>
          <p:nvPr/>
        </p:nvGraphicFramePr>
        <p:xfrm>
          <a:off x="1324947" y="391885"/>
          <a:ext cx="1305995" cy="1439259"/>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4" name="Object 3">
                        <a:extLst>
                          <a:ext uri="{FF2B5EF4-FFF2-40B4-BE49-F238E27FC236}">
                            <a16:creationId xmlns:a16="http://schemas.microsoft.com/office/drawing/2014/main" id="{A079340C-49CC-4E02-A394-8A5DF1B97E30}"/>
                          </a:ext>
                        </a:extLst>
                      </p:cNvPr>
                      <p:cNvPicPr/>
                      <p:nvPr/>
                    </p:nvPicPr>
                    <p:blipFill>
                      <a:blip r:embed="rId4"/>
                      <a:stretch>
                        <a:fillRect/>
                      </a:stretch>
                    </p:blipFill>
                    <p:spPr>
                      <a:xfrm>
                        <a:off x="1324947" y="391885"/>
                        <a:ext cx="1305995" cy="1439259"/>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167BA3F-0B79-41E9-B492-493F5872D114}"/>
              </a:ext>
            </a:extLst>
          </p:cNvPr>
          <p:cNvSpPr txBox="1"/>
          <p:nvPr/>
        </p:nvSpPr>
        <p:spPr>
          <a:xfrm>
            <a:off x="1499897" y="1600311"/>
            <a:ext cx="609755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(ppm)</a:t>
            </a:r>
            <a:endPar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C6B173B-0ABB-4EDB-A620-D7E05CBCEDB8}"/>
              </a:ext>
            </a:extLst>
          </p:cNvPr>
          <p:cNvSpPr/>
          <p:nvPr/>
        </p:nvSpPr>
        <p:spPr>
          <a:xfrm>
            <a:off x="634481" y="4955886"/>
            <a:ext cx="5262715" cy="76673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Object 7">
            <a:extLst>
              <a:ext uri="{FF2B5EF4-FFF2-40B4-BE49-F238E27FC236}">
                <a16:creationId xmlns:a16="http://schemas.microsoft.com/office/drawing/2014/main" id="{52BEE9D7-9C6C-42D9-9A10-BEF8AC45AB99}"/>
              </a:ext>
            </a:extLst>
          </p:cNvPr>
          <p:cNvGraphicFramePr>
            <a:graphicFrameLocks noChangeAspect="1"/>
          </p:cNvGraphicFramePr>
          <p:nvPr/>
        </p:nvGraphicFramePr>
        <p:xfrm>
          <a:off x="746018" y="4955885"/>
          <a:ext cx="3581303" cy="689059"/>
        </p:xfrm>
        <a:graphic>
          <a:graphicData uri="http://schemas.openxmlformats.org/presentationml/2006/ole">
            <mc:AlternateContent xmlns:mc="http://schemas.openxmlformats.org/markup-compatibility/2006">
              <mc:Choice xmlns:v="urn:schemas-microsoft-com:vml" Requires="v">
                <p:oleObj name="Equation" r:id="rId5" imgW="1257120" imgH="241200" progId="Equation.DSMT4">
                  <p:embed/>
                </p:oleObj>
              </mc:Choice>
              <mc:Fallback>
                <p:oleObj name="Equation" r:id="rId5" imgW="1257120" imgH="241200" progId="Equation.DSMT4">
                  <p:embed/>
                  <p:pic>
                    <p:nvPicPr>
                      <p:cNvPr id="8" name="Object 7">
                        <a:extLst>
                          <a:ext uri="{FF2B5EF4-FFF2-40B4-BE49-F238E27FC236}">
                            <a16:creationId xmlns:a16="http://schemas.microsoft.com/office/drawing/2014/main" id="{52BEE9D7-9C6C-42D9-9A10-BEF8AC45AB99}"/>
                          </a:ext>
                        </a:extLst>
                      </p:cNvPr>
                      <p:cNvPicPr/>
                      <p:nvPr/>
                    </p:nvPicPr>
                    <p:blipFill>
                      <a:blip r:embed="rId6"/>
                      <a:stretch>
                        <a:fillRect/>
                      </a:stretch>
                    </p:blipFill>
                    <p:spPr>
                      <a:xfrm>
                        <a:off x="746018" y="4955885"/>
                        <a:ext cx="3581303" cy="689059"/>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3B774A7E-7EA6-4F8A-9C0B-7B3A4F49974D}"/>
              </a:ext>
            </a:extLst>
          </p:cNvPr>
          <p:cNvSpPr/>
          <p:nvPr/>
        </p:nvSpPr>
        <p:spPr>
          <a:xfrm>
            <a:off x="6008733" y="5122506"/>
            <a:ext cx="1588718" cy="60952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FD349DE9-20DE-44D3-BAF1-7B649B1873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2F521C-BD4A-4EA9-8275-5717AD15F400}"/>
              </a:ext>
            </a:extLst>
          </p:cNvPr>
          <p:cNvPicPr>
            <a:picLocks noChangeAspect="1"/>
          </p:cNvPicPr>
          <p:nvPr/>
        </p:nvPicPr>
        <p:blipFill>
          <a:blip r:embed="rId2"/>
          <a:stretch>
            <a:fillRect/>
          </a:stretch>
        </p:blipFill>
        <p:spPr>
          <a:xfrm>
            <a:off x="926393" y="932943"/>
            <a:ext cx="10067026" cy="1652570"/>
          </a:xfrm>
          <a:prstGeom prst="rect">
            <a:avLst/>
          </a:prstGeom>
        </p:spPr>
      </p:pic>
      <p:pic>
        <p:nvPicPr>
          <p:cNvPr id="4" name="Picture 3">
            <a:extLst>
              <a:ext uri="{FF2B5EF4-FFF2-40B4-BE49-F238E27FC236}">
                <a16:creationId xmlns:a16="http://schemas.microsoft.com/office/drawing/2014/main" id="{B15CD06B-251F-414F-8FAC-973116CC48C0}"/>
              </a:ext>
            </a:extLst>
          </p:cNvPr>
          <p:cNvPicPr>
            <a:picLocks noChangeAspect="1"/>
          </p:cNvPicPr>
          <p:nvPr/>
        </p:nvPicPr>
        <p:blipFill>
          <a:blip r:embed="rId3"/>
          <a:stretch>
            <a:fillRect/>
          </a:stretch>
        </p:blipFill>
        <p:spPr>
          <a:xfrm>
            <a:off x="1296955" y="2856101"/>
            <a:ext cx="6130212" cy="3473786"/>
          </a:xfrm>
          <a:prstGeom prst="rect">
            <a:avLst/>
          </a:prstGeom>
        </p:spPr>
      </p:pic>
      <p:cxnSp>
        <p:nvCxnSpPr>
          <p:cNvPr id="3" name="Straight Arrow Connector 2">
            <a:extLst>
              <a:ext uri="{FF2B5EF4-FFF2-40B4-BE49-F238E27FC236}">
                <a16:creationId xmlns:a16="http://schemas.microsoft.com/office/drawing/2014/main" id="{99667568-103D-48FB-AAEF-23C668262E74}"/>
              </a:ext>
            </a:extLst>
          </p:cNvPr>
          <p:cNvCxnSpPr>
            <a:cxnSpLocks/>
          </p:cNvCxnSpPr>
          <p:nvPr/>
        </p:nvCxnSpPr>
        <p:spPr>
          <a:xfrm flipH="1" flipV="1">
            <a:off x="5038532" y="2337788"/>
            <a:ext cx="1931435" cy="51831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6B6A91-F3EB-4DDE-BF79-44E5114854D4}"/>
              </a:ext>
            </a:extLst>
          </p:cNvPr>
          <p:cNvSpPr txBox="1"/>
          <p:nvPr/>
        </p:nvSpPr>
        <p:spPr>
          <a:xfrm>
            <a:off x="7156578" y="2655026"/>
            <a:ext cx="4780604"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The estimated differential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equation leads to stability. </a:t>
            </a:r>
            <a:endParaRPr kumimoji="0" lang="en-SE"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57A4E7-110B-41DF-B802-A918506C2188}"/>
              </a:ext>
            </a:extLst>
          </p:cNvPr>
          <p:cNvSpPr/>
          <p:nvPr/>
        </p:nvSpPr>
        <p:spPr>
          <a:xfrm>
            <a:off x="3442996" y="5029199"/>
            <a:ext cx="3526971" cy="8958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a:extLst>
              <a:ext uri="{FF2B5EF4-FFF2-40B4-BE49-F238E27FC236}">
                <a16:creationId xmlns:a16="http://schemas.microsoft.com/office/drawing/2014/main" id="{A5EDFD14-EDAC-444D-80C1-510EDAFAAB4B}"/>
              </a:ext>
            </a:extLst>
          </p:cNvPr>
          <p:cNvCxnSpPr>
            <a:cxnSpLocks/>
          </p:cNvCxnSpPr>
          <p:nvPr/>
        </p:nvCxnSpPr>
        <p:spPr>
          <a:xfrm flipH="1">
            <a:off x="7156578" y="5141167"/>
            <a:ext cx="634483" cy="3359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3054BB-3B4F-4BF2-BEFB-D18723790C57}"/>
              </a:ext>
            </a:extLst>
          </p:cNvPr>
          <p:cNvSpPr txBox="1"/>
          <p:nvPr/>
        </p:nvSpPr>
        <p:spPr>
          <a:xfrm>
            <a:off x="7940349" y="4490590"/>
            <a:ext cx="3738524" cy="20621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The estimated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equilibrium is equal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to the pre-industrial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level.</a:t>
            </a:r>
            <a:endParaRPr kumimoji="0" lang="en-SE"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9482653-7327-428E-B4B2-AC68351F1A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129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E5C24-1679-43CD-A721-70052951377C}"/>
              </a:ext>
            </a:extLst>
          </p:cNvPr>
          <p:cNvPicPr>
            <a:picLocks noChangeAspect="1"/>
          </p:cNvPicPr>
          <p:nvPr/>
        </p:nvPicPr>
        <p:blipFill>
          <a:blip r:embed="rId2"/>
          <a:stretch>
            <a:fillRect/>
          </a:stretch>
        </p:blipFill>
        <p:spPr>
          <a:xfrm>
            <a:off x="3456430" y="659605"/>
            <a:ext cx="7665214" cy="5538790"/>
          </a:xfrm>
          <a:prstGeom prst="rect">
            <a:avLst/>
          </a:prstGeom>
        </p:spPr>
      </p:pic>
      <p:sp>
        <p:nvSpPr>
          <p:cNvPr id="4" name="TextBox 3">
            <a:extLst>
              <a:ext uri="{FF2B5EF4-FFF2-40B4-BE49-F238E27FC236}">
                <a16:creationId xmlns:a16="http://schemas.microsoft.com/office/drawing/2014/main" id="{3D5E44E9-100D-4864-8A73-6D6145E2658C}"/>
              </a:ext>
            </a:extLst>
          </p:cNvPr>
          <p:cNvSpPr txBox="1"/>
          <p:nvPr/>
        </p:nvSpPr>
        <p:spPr>
          <a:xfrm>
            <a:off x="1448579" y="600753"/>
            <a:ext cx="212279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Change of CO2 in atmosphere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(in the absence of emissions)</a:t>
            </a:r>
            <a:endParaRPr kumimoji="0" lang="en-SE" sz="2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DDE9F1D1-7D11-462F-B34B-DBF73065DF8F}"/>
              </a:ext>
            </a:extLst>
          </p:cNvPr>
          <p:cNvGraphicFramePr>
            <a:graphicFrameLocks noChangeAspect="1"/>
          </p:cNvGraphicFramePr>
          <p:nvPr/>
        </p:nvGraphicFramePr>
        <p:xfrm>
          <a:off x="10985787" y="2052439"/>
          <a:ext cx="711376" cy="784130"/>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5" name="Object 4">
                        <a:extLst>
                          <a:ext uri="{FF2B5EF4-FFF2-40B4-BE49-F238E27FC236}">
                            <a16:creationId xmlns:a16="http://schemas.microsoft.com/office/drawing/2014/main" id="{DDE9F1D1-7D11-462F-B34B-DBF73065DF8F}"/>
                          </a:ext>
                        </a:extLst>
                      </p:cNvPr>
                      <p:cNvPicPr/>
                      <p:nvPr/>
                    </p:nvPicPr>
                    <p:blipFill>
                      <a:blip r:embed="rId4"/>
                      <a:stretch>
                        <a:fillRect/>
                      </a:stretch>
                    </p:blipFill>
                    <p:spPr>
                      <a:xfrm>
                        <a:off x="10985787" y="2052439"/>
                        <a:ext cx="711376" cy="784130"/>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2DCA20D7-A4AF-43B4-A931-474DF8A7A2ED}"/>
              </a:ext>
            </a:extLst>
          </p:cNvPr>
          <p:cNvSpPr/>
          <p:nvPr/>
        </p:nvSpPr>
        <p:spPr>
          <a:xfrm>
            <a:off x="7679094" y="2155372"/>
            <a:ext cx="382555" cy="4012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a:extLst>
              <a:ext uri="{FF2B5EF4-FFF2-40B4-BE49-F238E27FC236}">
                <a16:creationId xmlns:a16="http://schemas.microsoft.com/office/drawing/2014/main" id="{C3576DDD-31CC-4232-947C-7AEFEB252A1D}"/>
              </a:ext>
            </a:extLst>
          </p:cNvPr>
          <p:cNvSpPr/>
          <p:nvPr/>
        </p:nvSpPr>
        <p:spPr>
          <a:xfrm flipH="1" flipV="1">
            <a:off x="7623109" y="2845900"/>
            <a:ext cx="494523" cy="7371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489A837-B755-4C06-9310-E3944A7FFDE5}"/>
              </a:ext>
            </a:extLst>
          </p:cNvPr>
          <p:cNvSpPr txBox="1"/>
          <p:nvPr/>
        </p:nvSpPr>
        <p:spPr>
          <a:xfrm>
            <a:off x="6811346" y="3583018"/>
            <a:ext cx="229533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Pre-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industrial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equilibrium</a:t>
            </a:r>
            <a:endParaRPr kumimoji="0" lang="en-SE"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86E154E-BE3C-468C-BA77-798A0FA9E7EE}"/>
              </a:ext>
            </a:extLst>
          </p:cNvPr>
          <p:cNvSpPr txBox="1"/>
          <p:nvPr/>
        </p:nvSpPr>
        <p:spPr>
          <a:xfrm>
            <a:off x="494837" y="2052439"/>
            <a:ext cx="284994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rPr>
              <a:t>The differential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rPr>
              <a:t>equation determines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rPr>
              <a:t>the pre-industrial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rPr>
              <a:t>equilibrium correctly.</a:t>
            </a:r>
            <a:endParaRPr kumimoji="0" lang="en-SE"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D2445-FDF0-4EAA-B73B-B09896658E50}"/>
              </a:ext>
            </a:extLst>
          </p:cNvPr>
          <p:cNvSpPr/>
          <p:nvPr/>
        </p:nvSpPr>
        <p:spPr>
          <a:xfrm>
            <a:off x="289249" y="2052439"/>
            <a:ext cx="3055529" cy="46562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lide Number Placeholder 13">
            <a:extLst>
              <a:ext uri="{FF2B5EF4-FFF2-40B4-BE49-F238E27FC236}">
                <a16:creationId xmlns:a16="http://schemas.microsoft.com/office/drawing/2014/main" id="{63DA55A2-3668-4B42-9F22-B79346171B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30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59414A9-4F31-4113-875A-4DE1D12C3567}"/>
              </a:ext>
            </a:extLst>
          </p:cNvPr>
          <p:cNvSpPr>
            <a:spLocks noGrp="1"/>
          </p:cNvSpPr>
          <p:nvPr>
            <p:ph type="subTitle" idx="1"/>
          </p:nvPr>
        </p:nvSpPr>
        <p:spPr>
          <a:xfrm>
            <a:off x="979251" y="1137541"/>
            <a:ext cx="10233497" cy="3887382"/>
          </a:xfrm>
        </p:spPr>
        <p:txBody>
          <a:bodyPr>
            <a:noAutofit/>
          </a:bodyPr>
          <a:lstStyle/>
          <a:p>
            <a:pPr algn="l"/>
            <a:r>
              <a:rPr lang="en-US" b="1" dirty="0"/>
              <a:t>The differential function is applied to derive four dynamic cases of the global CO2 level, from the year 2020 until 2100, conditional on four different strategies concerning the development of global CO2 emissions:</a:t>
            </a:r>
          </a:p>
          <a:p>
            <a:pPr algn="l"/>
            <a:r>
              <a:rPr lang="en-US" b="1" dirty="0"/>
              <a:t> </a:t>
            </a:r>
          </a:p>
          <a:p>
            <a:pPr marL="571500" indent="-571500" algn="l">
              <a:buAutoNum type="romanLcPeriod"/>
            </a:pPr>
            <a:r>
              <a:rPr lang="en-US" b="1" dirty="0">
                <a:solidFill>
                  <a:srgbClr val="FF0000"/>
                </a:solidFill>
              </a:rPr>
              <a:t>Emissions continue to increase according to the trend during 1990–2018. </a:t>
            </a:r>
          </a:p>
          <a:p>
            <a:pPr marL="571500" indent="-571500" algn="l">
              <a:buAutoNum type="romanLcPeriod"/>
            </a:pPr>
            <a:r>
              <a:rPr lang="en-US" b="1" dirty="0">
                <a:solidFill>
                  <a:srgbClr val="7030A0"/>
                </a:solidFill>
              </a:rPr>
              <a:t>Emissions stay for ever at the 2020 level.</a:t>
            </a:r>
            <a:r>
              <a:rPr lang="en-US" b="1" dirty="0"/>
              <a:t> </a:t>
            </a:r>
          </a:p>
          <a:p>
            <a:pPr algn="l"/>
            <a:r>
              <a:rPr lang="en-US" b="1" dirty="0"/>
              <a:t>iii.    </a:t>
            </a:r>
            <a:r>
              <a:rPr lang="en-US" b="1" dirty="0">
                <a:solidFill>
                  <a:srgbClr val="00B0F0"/>
                </a:solidFill>
              </a:rPr>
              <a:t>Emissions are reduced with a linear trend to become zero year 2100. </a:t>
            </a:r>
          </a:p>
          <a:p>
            <a:pPr algn="l"/>
            <a:r>
              <a:rPr lang="en-US" b="1" dirty="0"/>
              <a:t>iv.    </a:t>
            </a:r>
            <a:r>
              <a:rPr lang="en-US" b="1" dirty="0">
                <a:solidFill>
                  <a:srgbClr val="00B050"/>
                </a:solidFill>
              </a:rPr>
              <a:t>Emissions are reduced with a linear trend to become zero year 2050.</a:t>
            </a:r>
            <a:endParaRPr lang="en-SE" b="1" dirty="0">
              <a:solidFill>
                <a:srgbClr val="00B050"/>
              </a:solidFill>
            </a:endParaRPr>
          </a:p>
        </p:txBody>
      </p:sp>
      <p:sp>
        <p:nvSpPr>
          <p:cNvPr id="2" name="Slide Number Placeholder 1">
            <a:extLst>
              <a:ext uri="{FF2B5EF4-FFF2-40B4-BE49-F238E27FC236}">
                <a16:creationId xmlns:a16="http://schemas.microsoft.com/office/drawing/2014/main" id="{933CDF3F-D7DA-4BE3-806F-3007C9A3DB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66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A20438-04D2-442B-8E94-BD5966399561}"/>
              </a:ext>
            </a:extLst>
          </p:cNvPr>
          <p:cNvPicPr>
            <a:picLocks noChangeAspect="1"/>
          </p:cNvPicPr>
          <p:nvPr/>
        </p:nvPicPr>
        <p:blipFill>
          <a:blip r:embed="rId2"/>
          <a:stretch>
            <a:fillRect/>
          </a:stretch>
        </p:blipFill>
        <p:spPr>
          <a:xfrm>
            <a:off x="3249711" y="569168"/>
            <a:ext cx="8161627" cy="6059656"/>
          </a:xfrm>
          <a:prstGeom prst="rect">
            <a:avLst/>
          </a:prstGeom>
        </p:spPr>
      </p:pic>
      <p:sp>
        <p:nvSpPr>
          <p:cNvPr id="2" name="TextBox 1">
            <a:extLst>
              <a:ext uri="{FF2B5EF4-FFF2-40B4-BE49-F238E27FC236}">
                <a16:creationId xmlns:a16="http://schemas.microsoft.com/office/drawing/2014/main" id="{EAF5EA77-76EB-4AF9-A3FA-BBCBDEF71C11}"/>
              </a:ext>
            </a:extLst>
          </p:cNvPr>
          <p:cNvSpPr txBox="1"/>
          <p:nvPr/>
        </p:nvSpPr>
        <p:spPr>
          <a:xfrm>
            <a:off x="410547" y="569168"/>
            <a:ext cx="2558970"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Alternative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Emission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Strategies</a:t>
            </a:r>
            <a:endParaRPr kumimoji="0" lang="en-SE"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5330E495-DEC6-44D1-8A03-0DAAD13929B8}"/>
              </a:ext>
            </a:extLst>
          </p:cNvPr>
          <p:cNvSpPr/>
          <p:nvPr/>
        </p:nvSpPr>
        <p:spPr>
          <a:xfrm>
            <a:off x="5449078" y="2341984"/>
            <a:ext cx="457199" cy="53184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A91E5D2-0C63-431E-B087-9B3948CF81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099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750F2-768B-44AC-861D-0FDC74A5389B}"/>
              </a:ext>
            </a:extLst>
          </p:cNvPr>
          <p:cNvSpPr txBox="1"/>
          <p:nvPr/>
        </p:nvSpPr>
        <p:spPr>
          <a:xfrm>
            <a:off x="783771" y="585138"/>
            <a:ext cx="91719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libri" panose="020F0502020204030204"/>
                <a:ea typeface="+mn-ea"/>
                <a:cs typeface="+mn-cs"/>
              </a:rPr>
              <a:t>Determination of a prediction model </a:t>
            </a:r>
          </a:p>
        </p:txBody>
      </p:sp>
      <p:graphicFrame>
        <p:nvGraphicFramePr>
          <p:cNvPr id="3" name="Object 2">
            <a:extLst>
              <a:ext uri="{FF2B5EF4-FFF2-40B4-BE49-F238E27FC236}">
                <a16:creationId xmlns:a16="http://schemas.microsoft.com/office/drawing/2014/main" id="{D0B4C480-867F-4D66-87DA-8CB40648FD76}"/>
              </a:ext>
            </a:extLst>
          </p:cNvPr>
          <p:cNvGraphicFramePr>
            <a:graphicFrameLocks noChangeAspect="1"/>
          </p:cNvGraphicFramePr>
          <p:nvPr/>
        </p:nvGraphicFramePr>
        <p:xfrm>
          <a:off x="1854394" y="3629634"/>
          <a:ext cx="5908675" cy="1639887"/>
        </p:xfrm>
        <a:graphic>
          <a:graphicData uri="http://schemas.openxmlformats.org/presentationml/2006/ole">
            <mc:AlternateContent xmlns:mc="http://schemas.openxmlformats.org/markup-compatibility/2006">
              <mc:Choice xmlns:v="urn:schemas-microsoft-com:vml" Requires="v">
                <p:oleObj name="Equation" r:id="rId2" imgW="1143000" imgH="317160" progId="Equation.DSMT4">
                  <p:embed/>
                </p:oleObj>
              </mc:Choice>
              <mc:Fallback>
                <p:oleObj name="Equation" r:id="rId2" imgW="1143000" imgH="317160" progId="Equation.DSMT4">
                  <p:embed/>
                  <p:pic>
                    <p:nvPicPr>
                      <p:cNvPr id="3" name="Object 2">
                        <a:extLst>
                          <a:ext uri="{FF2B5EF4-FFF2-40B4-BE49-F238E27FC236}">
                            <a16:creationId xmlns:a16="http://schemas.microsoft.com/office/drawing/2014/main" id="{D0B4C480-867F-4D66-87DA-8CB40648FD76}"/>
                          </a:ext>
                        </a:extLst>
                      </p:cNvPr>
                      <p:cNvPicPr/>
                      <p:nvPr/>
                    </p:nvPicPr>
                    <p:blipFill>
                      <a:blip r:embed="rId3"/>
                      <a:stretch>
                        <a:fillRect/>
                      </a:stretch>
                    </p:blipFill>
                    <p:spPr>
                      <a:xfrm>
                        <a:off x="1854394" y="3629634"/>
                        <a:ext cx="5908675" cy="163988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A7537A32-A14A-464F-AE08-5CC2EA6FD30D}"/>
              </a:ext>
            </a:extLst>
          </p:cNvPr>
          <p:cNvGraphicFramePr>
            <a:graphicFrameLocks noChangeAspect="1"/>
          </p:cNvGraphicFramePr>
          <p:nvPr/>
        </p:nvGraphicFramePr>
        <p:xfrm>
          <a:off x="1854394" y="1289454"/>
          <a:ext cx="7040563" cy="1354137"/>
        </p:xfrm>
        <a:graphic>
          <a:graphicData uri="http://schemas.openxmlformats.org/presentationml/2006/ole">
            <mc:AlternateContent xmlns:mc="http://schemas.openxmlformats.org/markup-compatibility/2006">
              <mc:Choice xmlns:v="urn:schemas-microsoft-com:vml" Requires="v">
                <p:oleObj name="Equation" r:id="rId4" imgW="1257120" imgH="241200" progId="Equation.DSMT4">
                  <p:embed/>
                </p:oleObj>
              </mc:Choice>
              <mc:Fallback>
                <p:oleObj name="Equation" r:id="rId4" imgW="1257120" imgH="241200" progId="Equation.DSMT4">
                  <p:embed/>
                  <p:pic>
                    <p:nvPicPr>
                      <p:cNvPr id="4" name="Object 3">
                        <a:extLst>
                          <a:ext uri="{FF2B5EF4-FFF2-40B4-BE49-F238E27FC236}">
                            <a16:creationId xmlns:a16="http://schemas.microsoft.com/office/drawing/2014/main" id="{A7537A32-A14A-464F-AE08-5CC2EA6FD30D}"/>
                          </a:ext>
                        </a:extLst>
                      </p:cNvPr>
                      <p:cNvPicPr/>
                      <p:nvPr/>
                    </p:nvPicPr>
                    <p:blipFill>
                      <a:blip r:embed="rId5"/>
                      <a:stretch>
                        <a:fillRect/>
                      </a:stretch>
                    </p:blipFill>
                    <p:spPr>
                      <a:xfrm>
                        <a:off x="1854394" y="1289454"/>
                        <a:ext cx="7040563" cy="135413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5A4EED1-AEA4-4EB7-9DFB-CE4F03835CFF}"/>
              </a:ext>
            </a:extLst>
          </p:cNvPr>
          <p:cNvSpPr txBox="1"/>
          <p:nvPr/>
        </p:nvSpPr>
        <p:spPr>
          <a:xfrm>
            <a:off x="849085" y="2844225"/>
            <a:ext cx="6913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libri" panose="020F0502020204030204"/>
                <a:ea typeface="+mn-ea"/>
                <a:cs typeface="+mn-cs"/>
              </a:rPr>
              <a:t>based on the differential equation</a:t>
            </a:r>
          </a:p>
        </p:txBody>
      </p:sp>
      <p:sp>
        <p:nvSpPr>
          <p:cNvPr id="7" name="TextBox 6">
            <a:extLst>
              <a:ext uri="{FF2B5EF4-FFF2-40B4-BE49-F238E27FC236}">
                <a16:creationId xmlns:a16="http://schemas.microsoft.com/office/drawing/2014/main" id="{E51D07EE-2E5A-4B77-8905-7ED9A501F385}"/>
              </a:ext>
            </a:extLst>
          </p:cNvPr>
          <p:cNvSpPr txBox="1"/>
          <p:nvPr/>
        </p:nvSpPr>
        <p:spPr>
          <a:xfrm>
            <a:off x="849085" y="5568546"/>
            <a:ext cx="961986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libri" panose="020F0502020204030204"/>
                <a:ea typeface="+mn-ea"/>
                <a:cs typeface="+mn-cs"/>
              </a:rPr>
              <a:t>and the different emission strategies.</a:t>
            </a:r>
          </a:p>
        </p:txBody>
      </p:sp>
      <p:sp>
        <p:nvSpPr>
          <p:cNvPr id="6" name="Slide Number Placeholder 5">
            <a:extLst>
              <a:ext uri="{FF2B5EF4-FFF2-40B4-BE49-F238E27FC236}">
                <a16:creationId xmlns:a16="http://schemas.microsoft.com/office/drawing/2014/main" id="{910229A6-D29F-4E0E-8C5F-B4F09C71BD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65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04CA6-B6CF-41A3-B83A-B571AC203ED4}"/>
              </a:ext>
            </a:extLst>
          </p:cNvPr>
          <p:cNvSpPr>
            <a:spLocks noGrp="1"/>
          </p:cNvSpPr>
          <p:nvPr>
            <p:ph type="sldNum" sz="quarter" idx="12"/>
          </p:nvPr>
        </p:nvSpPr>
        <p:spPr/>
        <p:txBody>
          <a:bodyPr/>
          <a:lstStyle/>
          <a:p>
            <a:fld id="{96C37B05-F578-4F05-B382-B19D25927928}" type="slidenum">
              <a:rPr lang="en-SE" smtClean="0"/>
              <a:t>3</a:t>
            </a:fld>
            <a:endParaRPr lang="en-SE"/>
          </a:p>
        </p:txBody>
      </p:sp>
      <p:pic>
        <p:nvPicPr>
          <p:cNvPr id="4" name="Picture 3">
            <a:extLst>
              <a:ext uri="{FF2B5EF4-FFF2-40B4-BE49-F238E27FC236}">
                <a16:creationId xmlns:a16="http://schemas.microsoft.com/office/drawing/2014/main" id="{C1C4629A-44A8-475F-9C10-9D52F9749A7D}"/>
              </a:ext>
            </a:extLst>
          </p:cNvPr>
          <p:cNvPicPr>
            <a:picLocks noChangeAspect="1"/>
          </p:cNvPicPr>
          <p:nvPr/>
        </p:nvPicPr>
        <p:blipFill>
          <a:blip r:embed="rId2"/>
          <a:stretch>
            <a:fillRect/>
          </a:stretch>
        </p:blipFill>
        <p:spPr>
          <a:xfrm>
            <a:off x="0" y="254330"/>
            <a:ext cx="12192000" cy="6337541"/>
          </a:xfrm>
          <a:prstGeom prst="rect">
            <a:avLst/>
          </a:prstGeom>
        </p:spPr>
      </p:pic>
    </p:spTree>
    <p:extLst>
      <p:ext uri="{BB962C8B-B14F-4D97-AF65-F5344CB8AC3E}">
        <p14:creationId xmlns:p14="http://schemas.microsoft.com/office/powerpoint/2010/main" val="3305235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48E14-1D41-476C-BE1A-9D6F3D34C942}"/>
              </a:ext>
            </a:extLst>
          </p:cNvPr>
          <p:cNvPicPr>
            <a:picLocks noChangeAspect="1"/>
          </p:cNvPicPr>
          <p:nvPr/>
        </p:nvPicPr>
        <p:blipFill>
          <a:blip r:embed="rId2"/>
          <a:stretch>
            <a:fillRect/>
          </a:stretch>
        </p:blipFill>
        <p:spPr>
          <a:xfrm>
            <a:off x="893263" y="220648"/>
            <a:ext cx="9771627" cy="5090129"/>
          </a:xfrm>
          <a:prstGeom prst="rect">
            <a:avLst/>
          </a:prstGeom>
        </p:spPr>
      </p:pic>
      <p:sp>
        <p:nvSpPr>
          <p:cNvPr id="5" name="Rectangle 4">
            <a:extLst>
              <a:ext uri="{FF2B5EF4-FFF2-40B4-BE49-F238E27FC236}">
                <a16:creationId xmlns:a16="http://schemas.microsoft.com/office/drawing/2014/main" id="{D40D4D06-7328-4E0E-A595-D7C608975E2F}"/>
              </a:ext>
            </a:extLst>
          </p:cNvPr>
          <p:cNvSpPr/>
          <p:nvPr/>
        </p:nvSpPr>
        <p:spPr>
          <a:xfrm>
            <a:off x="5242249" y="2957804"/>
            <a:ext cx="4124130" cy="625151"/>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50F1E10-4009-4317-BF72-2A87B3F367AE}"/>
              </a:ext>
            </a:extLst>
          </p:cNvPr>
          <p:cNvSpPr/>
          <p:nvPr/>
        </p:nvSpPr>
        <p:spPr>
          <a:xfrm>
            <a:off x="4068147" y="2957804"/>
            <a:ext cx="1091682" cy="209719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72BD5D07-619E-41D0-BB39-80C13D53AD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337B92A-70E2-4ADE-8915-57161D9CCC3A}"/>
              </a:ext>
            </a:extLst>
          </p:cNvPr>
          <p:cNvSpPr txBox="1"/>
          <p:nvPr/>
        </p:nvSpPr>
        <p:spPr>
          <a:xfrm>
            <a:off x="1430098" y="3495006"/>
            <a:ext cx="2082878"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Calibri" panose="020F0502020204030204"/>
                <a:ea typeface="+mn-ea"/>
                <a:cs typeface="+mn-cs"/>
              </a:rPr>
              <a:t>Alternative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Calibri" panose="020F0502020204030204"/>
                <a:ea typeface="+mn-ea"/>
                <a:cs typeface="+mn-cs"/>
              </a:rPr>
              <a:t>emission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Calibri" panose="020F0502020204030204"/>
                <a:ea typeface="+mn-ea"/>
                <a:cs typeface="+mn-cs"/>
              </a:rPr>
              <a:t>strategies</a:t>
            </a:r>
            <a:endParaRPr kumimoji="0" lang="en-SE" sz="32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E2335777-87BA-4C3A-B302-F861F6B28EF5}"/>
              </a:ext>
            </a:extLst>
          </p:cNvPr>
          <p:cNvSpPr/>
          <p:nvPr/>
        </p:nvSpPr>
        <p:spPr>
          <a:xfrm>
            <a:off x="3576735" y="3656237"/>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73296041-3F66-47A1-A4A4-BB696F6AE7F8}"/>
              </a:ext>
            </a:extLst>
          </p:cNvPr>
          <p:cNvSpPr/>
          <p:nvPr/>
        </p:nvSpPr>
        <p:spPr>
          <a:xfrm>
            <a:off x="3576735" y="4055529"/>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Right 11">
            <a:extLst>
              <a:ext uri="{FF2B5EF4-FFF2-40B4-BE49-F238E27FC236}">
                <a16:creationId xmlns:a16="http://schemas.microsoft.com/office/drawing/2014/main" id="{53A29F99-9758-4129-A15B-5CC752F05170}"/>
              </a:ext>
            </a:extLst>
          </p:cNvPr>
          <p:cNvSpPr/>
          <p:nvPr/>
        </p:nvSpPr>
        <p:spPr>
          <a:xfrm>
            <a:off x="3578291" y="4399531"/>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FEFC603E-712F-4575-950D-FBF7CC09AB82}"/>
              </a:ext>
            </a:extLst>
          </p:cNvPr>
          <p:cNvSpPr/>
          <p:nvPr/>
        </p:nvSpPr>
        <p:spPr>
          <a:xfrm>
            <a:off x="3576735" y="4805390"/>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AB50135-EA26-41AF-974E-32B7C9A7D979}"/>
              </a:ext>
            </a:extLst>
          </p:cNvPr>
          <p:cNvSpPr txBox="1"/>
          <p:nvPr/>
        </p:nvSpPr>
        <p:spPr>
          <a:xfrm>
            <a:off x="5159829" y="5913078"/>
            <a:ext cx="63774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Parameters in the Gt prediction function</a:t>
            </a:r>
            <a:endParaRPr kumimoji="0" lang="en-S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Arrow: Down 3">
            <a:extLst>
              <a:ext uri="{FF2B5EF4-FFF2-40B4-BE49-F238E27FC236}">
                <a16:creationId xmlns:a16="http://schemas.microsoft.com/office/drawing/2014/main" id="{291700AB-01CF-4C61-B8B5-8059C459AA3A}"/>
              </a:ext>
            </a:extLst>
          </p:cNvPr>
          <p:cNvSpPr/>
          <p:nvPr/>
        </p:nvSpPr>
        <p:spPr>
          <a:xfrm flipV="1">
            <a:off x="5418307" y="5175112"/>
            <a:ext cx="3832698" cy="75300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12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FE906D-BAB9-4EB5-9F9D-503044A32F9F}"/>
              </a:ext>
            </a:extLst>
          </p:cNvPr>
          <p:cNvPicPr>
            <a:picLocks noChangeAspect="1"/>
          </p:cNvPicPr>
          <p:nvPr/>
        </p:nvPicPr>
        <p:blipFill>
          <a:blip r:embed="rId2"/>
          <a:stretch>
            <a:fillRect/>
          </a:stretch>
        </p:blipFill>
        <p:spPr>
          <a:xfrm>
            <a:off x="1487969" y="4780076"/>
            <a:ext cx="7572690" cy="1547304"/>
          </a:xfrm>
          <a:prstGeom prst="rect">
            <a:avLst/>
          </a:prstGeom>
        </p:spPr>
      </p:pic>
      <p:sp>
        <p:nvSpPr>
          <p:cNvPr id="2" name="Rectangle 1">
            <a:extLst>
              <a:ext uri="{FF2B5EF4-FFF2-40B4-BE49-F238E27FC236}">
                <a16:creationId xmlns:a16="http://schemas.microsoft.com/office/drawing/2014/main" id="{8341C606-DD8D-427A-899A-AFF64A4DDFC2}"/>
              </a:ext>
            </a:extLst>
          </p:cNvPr>
          <p:cNvSpPr/>
          <p:nvPr/>
        </p:nvSpPr>
        <p:spPr>
          <a:xfrm>
            <a:off x="1487969" y="4728320"/>
            <a:ext cx="7430278" cy="116474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4236D9D-8F09-4B51-AAD7-955D10F32386}"/>
              </a:ext>
            </a:extLst>
          </p:cNvPr>
          <p:cNvSpPr txBox="1"/>
          <p:nvPr/>
        </p:nvSpPr>
        <p:spPr>
          <a:xfrm>
            <a:off x="9157602" y="4580536"/>
            <a:ext cx="247147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Prediction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model</a:t>
            </a:r>
            <a:endParaRPr kumimoji="0" lang="en-SE"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72BD5D07-619E-41D0-BB39-80C13D53AD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337B92A-70E2-4ADE-8915-57161D9CCC3A}"/>
              </a:ext>
            </a:extLst>
          </p:cNvPr>
          <p:cNvSpPr txBox="1"/>
          <p:nvPr/>
        </p:nvSpPr>
        <p:spPr>
          <a:xfrm>
            <a:off x="393005" y="1509813"/>
            <a:ext cx="3031920"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Alternative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emission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Calibri" panose="020F0502020204030204"/>
                <a:ea typeface="+mn-ea"/>
                <a:cs typeface="+mn-cs"/>
              </a:rPr>
              <a:t>strategies</a:t>
            </a:r>
            <a:endParaRPr kumimoji="0" lang="en-SE" sz="4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E2335777-87BA-4C3A-B302-F861F6B28EF5}"/>
              </a:ext>
            </a:extLst>
          </p:cNvPr>
          <p:cNvSpPr/>
          <p:nvPr/>
        </p:nvSpPr>
        <p:spPr>
          <a:xfrm>
            <a:off x="3504387" y="1849885"/>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73296041-3F66-47A1-A4A4-BB696F6AE7F8}"/>
              </a:ext>
            </a:extLst>
          </p:cNvPr>
          <p:cNvSpPr/>
          <p:nvPr/>
        </p:nvSpPr>
        <p:spPr>
          <a:xfrm>
            <a:off x="3504387" y="2401761"/>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Right 11">
            <a:extLst>
              <a:ext uri="{FF2B5EF4-FFF2-40B4-BE49-F238E27FC236}">
                <a16:creationId xmlns:a16="http://schemas.microsoft.com/office/drawing/2014/main" id="{53A29F99-9758-4129-A15B-5CC752F05170}"/>
              </a:ext>
            </a:extLst>
          </p:cNvPr>
          <p:cNvSpPr/>
          <p:nvPr/>
        </p:nvSpPr>
        <p:spPr>
          <a:xfrm>
            <a:off x="3504387" y="2902487"/>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FEFC603E-712F-4575-950D-FBF7CC09AB82}"/>
              </a:ext>
            </a:extLst>
          </p:cNvPr>
          <p:cNvSpPr/>
          <p:nvPr/>
        </p:nvSpPr>
        <p:spPr>
          <a:xfrm>
            <a:off x="3504387" y="3448945"/>
            <a:ext cx="363894" cy="19594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B41AD950-3A81-4B82-B900-FC0681A470A6}"/>
              </a:ext>
            </a:extLst>
          </p:cNvPr>
          <p:cNvPicPr>
            <a:picLocks noChangeAspect="1"/>
          </p:cNvPicPr>
          <p:nvPr/>
        </p:nvPicPr>
        <p:blipFill>
          <a:blip r:embed="rId3"/>
          <a:stretch>
            <a:fillRect/>
          </a:stretch>
        </p:blipFill>
        <p:spPr>
          <a:xfrm>
            <a:off x="3947743" y="977968"/>
            <a:ext cx="7406057" cy="2929611"/>
          </a:xfrm>
          <a:prstGeom prst="rect">
            <a:avLst/>
          </a:prstGeom>
        </p:spPr>
      </p:pic>
      <p:sp>
        <p:nvSpPr>
          <p:cNvPr id="14" name="TextBox 13">
            <a:extLst>
              <a:ext uri="{FF2B5EF4-FFF2-40B4-BE49-F238E27FC236}">
                <a16:creationId xmlns:a16="http://schemas.microsoft.com/office/drawing/2014/main" id="{6CFB4CD9-5751-4DE5-80E3-D6C33797EEDA}"/>
              </a:ext>
            </a:extLst>
          </p:cNvPr>
          <p:cNvSpPr txBox="1"/>
          <p:nvPr/>
        </p:nvSpPr>
        <p:spPr>
          <a:xfrm>
            <a:off x="4065904" y="412851"/>
            <a:ext cx="716973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Parameters in the ppm prediction function</a:t>
            </a:r>
            <a:endParaRPr kumimoji="0" lang="en-SE"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365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CCC6BD-EB0F-4A9D-B6BA-07BEDA3AE591}"/>
              </a:ext>
            </a:extLst>
          </p:cNvPr>
          <p:cNvPicPr>
            <a:picLocks noChangeAspect="1"/>
          </p:cNvPicPr>
          <p:nvPr/>
        </p:nvPicPr>
        <p:blipFill>
          <a:blip r:embed="rId2"/>
          <a:stretch>
            <a:fillRect/>
          </a:stretch>
        </p:blipFill>
        <p:spPr>
          <a:xfrm>
            <a:off x="4404051" y="423956"/>
            <a:ext cx="7315201" cy="5863905"/>
          </a:xfrm>
          <a:prstGeom prst="rect">
            <a:avLst/>
          </a:prstGeom>
        </p:spPr>
      </p:pic>
      <p:sp>
        <p:nvSpPr>
          <p:cNvPr id="3" name="TextBox 2">
            <a:extLst>
              <a:ext uri="{FF2B5EF4-FFF2-40B4-BE49-F238E27FC236}">
                <a16:creationId xmlns:a16="http://schemas.microsoft.com/office/drawing/2014/main" id="{3676980F-2409-42B9-A41C-0D5A253DC3C0}"/>
              </a:ext>
            </a:extLst>
          </p:cNvPr>
          <p:cNvSpPr txBox="1"/>
          <p:nvPr/>
        </p:nvSpPr>
        <p:spPr>
          <a:xfrm>
            <a:off x="242399" y="1065522"/>
            <a:ext cx="4492110" cy="51599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libri" panose="020F0502020204030204"/>
                <a:ea typeface="+mn-ea"/>
                <a:cs typeface="+mn-cs"/>
              </a:rPr>
              <a:t>The different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libri" panose="020F0502020204030204"/>
                <a:ea typeface="+mn-ea"/>
                <a:cs typeface="+mn-cs"/>
              </a:rPr>
              <a:t>emission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libri" panose="020F0502020204030204"/>
                <a:ea typeface="+mn-ea"/>
                <a:cs typeface="+mn-cs"/>
              </a:rPr>
              <a:t>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libri" panose="020F0502020204030204"/>
                <a:ea typeface="+mn-ea"/>
                <a:cs typeface="+mn-cs"/>
              </a:rPr>
              <a:t>give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libri" panose="020F0502020204030204"/>
                <a:ea typeface="+mn-ea"/>
                <a:cs typeface="+mn-cs"/>
              </a:rPr>
              <a:t>different future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libri" panose="020F0502020204030204"/>
                <a:ea typeface="+mn-ea"/>
                <a:cs typeface="+mn-cs"/>
              </a:rPr>
              <a:t>developments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libri" panose="020F0502020204030204"/>
                <a:ea typeface="+mn-ea"/>
                <a:cs typeface="+mn-cs"/>
              </a:rPr>
              <a:t>the CO2 level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libri" panose="020F0502020204030204"/>
                <a:ea typeface="+mn-ea"/>
                <a:cs typeface="+mn-cs"/>
              </a:rPr>
              <a:t>in the atmosphere.</a:t>
            </a:r>
            <a:endParaRPr kumimoji="0" lang="en-SE" sz="40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F8D09400-FD1C-4BB1-8A6B-5E480B2566D2}"/>
              </a:ext>
            </a:extLst>
          </p:cNvPr>
          <p:cNvGraphicFramePr>
            <a:graphicFrameLocks noChangeAspect="1"/>
          </p:cNvGraphicFramePr>
          <p:nvPr/>
        </p:nvGraphicFramePr>
        <p:xfrm>
          <a:off x="3588710" y="199053"/>
          <a:ext cx="973668" cy="1073021"/>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4" name="Object 3">
                        <a:extLst>
                          <a:ext uri="{FF2B5EF4-FFF2-40B4-BE49-F238E27FC236}">
                            <a16:creationId xmlns:a16="http://schemas.microsoft.com/office/drawing/2014/main" id="{F8D09400-FD1C-4BB1-8A6B-5E480B2566D2}"/>
                          </a:ext>
                        </a:extLst>
                      </p:cNvPr>
                      <p:cNvPicPr/>
                      <p:nvPr/>
                    </p:nvPicPr>
                    <p:blipFill>
                      <a:blip r:embed="rId4"/>
                      <a:stretch>
                        <a:fillRect/>
                      </a:stretch>
                    </p:blipFill>
                    <p:spPr>
                      <a:xfrm>
                        <a:off x="3588710" y="199053"/>
                        <a:ext cx="973668" cy="1073021"/>
                      </a:xfrm>
                      <a:prstGeom prst="rect">
                        <a:avLst/>
                      </a:prstGeom>
                    </p:spPr>
                  </p:pic>
                </p:oleObj>
              </mc:Fallback>
            </mc:AlternateContent>
          </a:graphicData>
        </a:graphic>
      </p:graphicFrame>
      <p:sp>
        <p:nvSpPr>
          <p:cNvPr id="2" name="Oval 1">
            <a:extLst>
              <a:ext uri="{FF2B5EF4-FFF2-40B4-BE49-F238E27FC236}">
                <a16:creationId xmlns:a16="http://schemas.microsoft.com/office/drawing/2014/main" id="{D1C4D21D-F2D9-4E7E-92AA-CE273ED2E969}"/>
              </a:ext>
            </a:extLst>
          </p:cNvPr>
          <p:cNvSpPr/>
          <p:nvPr/>
        </p:nvSpPr>
        <p:spPr>
          <a:xfrm>
            <a:off x="5747657" y="2668555"/>
            <a:ext cx="348343" cy="38255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2A01677-315E-49D8-A3B4-A7AE6F4439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E03C174-9412-4870-8FA2-0CF82E2F0E74}"/>
              </a:ext>
            </a:extLst>
          </p:cNvPr>
          <p:cNvSpPr txBox="1"/>
          <p:nvPr/>
        </p:nvSpPr>
        <p:spPr>
          <a:xfrm>
            <a:off x="7791325" y="3782006"/>
            <a:ext cx="280825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Emissions are reduced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a linear trend to become zero year 2050.</a:t>
            </a:r>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3421497-F86E-4EE4-8BA3-DF4DB20FAB41}"/>
              </a:ext>
            </a:extLst>
          </p:cNvPr>
          <p:cNvSpPr txBox="1"/>
          <p:nvPr/>
        </p:nvSpPr>
        <p:spPr>
          <a:xfrm>
            <a:off x="7457492" y="810409"/>
            <a:ext cx="314208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Emissions continue to increase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according to the trend during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1990–2018. </a:t>
            </a:r>
          </a:p>
        </p:txBody>
      </p:sp>
      <p:sp>
        <p:nvSpPr>
          <p:cNvPr id="14" name="Oval 13">
            <a:extLst>
              <a:ext uri="{FF2B5EF4-FFF2-40B4-BE49-F238E27FC236}">
                <a16:creationId xmlns:a16="http://schemas.microsoft.com/office/drawing/2014/main" id="{5EDEF520-CE39-44A7-AAE3-8944BA2B4E60}"/>
              </a:ext>
            </a:extLst>
          </p:cNvPr>
          <p:cNvSpPr/>
          <p:nvPr/>
        </p:nvSpPr>
        <p:spPr>
          <a:xfrm>
            <a:off x="10425404" y="1197228"/>
            <a:ext cx="348343" cy="3825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40545D6F-A22E-4F10-850E-37BBCDB228DC}"/>
              </a:ext>
            </a:extLst>
          </p:cNvPr>
          <p:cNvSpPr/>
          <p:nvPr/>
        </p:nvSpPr>
        <p:spPr>
          <a:xfrm>
            <a:off x="9271518" y="3355909"/>
            <a:ext cx="348343" cy="38255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E90A1829-A9B3-4A5C-AF61-70179B8921C2}"/>
              </a:ext>
            </a:extLst>
          </p:cNvPr>
          <p:cNvSpPr/>
          <p:nvPr/>
        </p:nvSpPr>
        <p:spPr>
          <a:xfrm>
            <a:off x="10425404" y="2045931"/>
            <a:ext cx="348343" cy="38255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B7DBDEA3-0AD6-4540-92C6-4BD2AFB69334}"/>
              </a:ext>
            </a:extLst>
          </p:cNvPr>
          <p:cNvSpPr/>
          <p:nvPr/>
        </p:nvSpPr>
        <p:spPr>
          <a:xfrm>
            <a:off x="10425404" y="2818330"/>
            <a:ext cx="348343" cy="382555"/>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C26B5D3-ED70-446F-8D6D-7CC7C564B344}"/>
              </a:ext>
            </a:extLst>
          </p:cNvPr>
          <p:cNvSpPr/>
          <p:nvPr/>
        </p:nvSpPr>
        <p:spPr>
          <a:xfrm>
            <a:off x="5440235" y="5909905"/>
            <a:ext cx="1026367" cy="496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no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B55A9AC-AF75-49FA-B923-E16282C3E936}"/>
              </a:ext>
            </a:extLst>
          </p:cNvPr>
          <p:cNvSpPr/>
          <p:nvPr/>
        </p:nvSpPr>
        <p:spPr>
          <a:xfrm>
            <a:off x="6934688" y="5909905"/>
            <a:ext cx="1026367" cy="49672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no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0808F5C-5CEC-42EB-ADAA-71F57F08228C}"/>
              </a:ext>
            </a:extLst>
          </p:cNvPr>
          <p:cNvSpPr/>
          <p:nvPr/>
        </p:nvSpPr>
        <p:spPr>
          <a:xfrm>
            <a:off x="8470063" y="5909905"/>
            <a:ext cx="1026367" cy="49672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no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97D3B89-8F37-44D8-AF62-EA66F3D7F58E}"/>
              </a:ext>
            </a:extLst>
          </p:cNvPr>
          <p:cNvSpPr/>
          <p:nvPr/>
        </p:nvSpPr>
        <p:spPr>
          <a:xfrm>
            <a:off x="10077063" y="5909905"/>
            <a:ext cx="1026367" cy="49672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noFill/>
              <a:effectLst/>
              <a:uLnTx/>
              <a:uFillTx/>
              <a:latin typeface="Calibri" panose="020F0502020204030204"/>
              <a:ea typeface="+mn-ea"/>
              <a:cs typeface="+mn-cs"/>
            </a:endParaRPr>
          </a:p>
        </p:txBody>
      </p:sp>
    </p:spTree>
    <p:extLst>
      <p:ext uri="{BB962C8B-B14F-4D97-AF65-F5344CB8AC3E}">
        <p14:creationId xmlns:p14="http://schemas.microsoft.com/office/powerpoint/2010/main" val="1041592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DA3D03-5AA8-4D48-865A-982DC6113589}"/>
              </a:ext>
            </a:extLst>
          </p:cNvPr>
          <p:cNvSpPr>
            <a:spLocks noGrp="1"/>
          </p:cNvSpPr>
          <p:nvPr>
            <p:ph type="ctrTitle"/>
          </p:nvPr>
        </p:nvSpPr>
        <p:spPr>
          <a:xfrm>
            <a:off x="1524000" y="581188"/>
            <a:ext cx="9144000" cy="641123"/>
          </a:xfrm>
        </p:spPr>
        <p:txBody>
          <a:bodyPr>
            <a:normAutofit fontScale="90000"/>
          </a:bodyPr>
          <a:lstStyle/>
          <a:p>
            <a:r>
              <a:rPr lang="en-US" b="1" dirty="0">
                <a:solidFill>
                  <a:srgbClr val="FF0000"/>
                </a:solidFill>
              </a:rPr>
              <a:t>Conclusions </a:t>
            </a:r>
            <a:endParaRPr lang="en-SE" b="1" dirty="0">
              <a:solidFill>
                <a:srgbClr val="FF0000"/>
              </a:solidFill>
            </a:endParaRPr>
          </a:p>
        </p:txBody>
      </p:sp>
      <p:sp>
        <p:nvSpPr>
          <p:cNvPr id="4" name="Subtitle 3">
            <a:extLst>
              <a:ext uri="{FF2B5EF4-FFF2-40B4-BE49-F238E27FC236}">
                <a16:creationId xmlns:a16="http://schemas.microsoft.com/office/drawing/2014/main" id="{13015126-4CEE-4CC0-9CC1-32B198687112}"/>
              </a:ext>
            </a:extLst>
          </p:cNvPr>
          <p:cNvSpPr>
            <a:spLocks noGrp="1"/>
          </p:cNvSpPr>
          <p:nvPr>
            <p:ph type="subTitle" idx="1"/>
          </p:nvPr>
        </p:nvSpPr>
        <p:spPr>
          <a:xfrm>
            <a:off x="1091682" y="1418253"/>
            <a:ext cx="10030408" cy="4544008"/>
          </a:xfrm>
        </p:spPr>
        <p:txBody>
          <a:bodyPr>
            <a:noAutofit/>
          </a:bodyPr>
          <a:lstStyle/>
          <a:p>
            <a:pPr algn="l"/>
            <a:r>
              <a:rPr lang="en-US" b="1" i="0" u="none" strike="noStrike" baseline="0" dirty="0">
                <a:solidFill>
                  <a:srgbClr val="000000"/>
                </a:solidFill>
                <a:latin typeface="Times New Roman" panose="02020603050405020304" pitchFamily="18" charset="0"/>
              </a:rPr>
              <a:t>#1. Now, it is possible to understand the dynamics of the CO2 level of the atmosphere, under the influence of global emissions.</a:t>
            </a:r>
          </a:p>
          <a:p>
            <a:pPr algn="l"/>
            <a:r>
              <a:rPr lang="en-US" b="1" i="0" u="none" strike="noStrike" baseline="0" dirty="0">
                <a:solidFill>
                  <a:srgbClr val="000000"/>
                </a:solidFill>
                <a:latin typeface="Times New Roman" panose="02020603050405020304" pitchFamily="18" charset="0"/>
              </a:rPr>
              <a:t> </a:t>
            </a:r>
            <a:endParaRPr lang="en-US" b="1" dirty="0">
              <a:solidFill>
                <a:srgbClr val="000000"/>
              </a:solidFill>
              <a:latin typeface="Times New Roman" panose="02020603050405020304" pitchFamily="18" charset="0"/>
            </a:endParaRPr>
          </a:p>
          <a:p>
            <a:pPr algn="l"/>
            <a:r>
              <a:rPr lang="en-US" b="1" i="0" u="none" strike="noStrike" baseline="0" dirty="0">
                <a:solidFill>
                  <a:srgbClr val="000000"/>
                </a:solidFill>
                <a:latin typeface="Times New Roman" panose="02020603050405020304" pitchFamily="18" charset="0"/>
              </a:rPr>
              <a:t>#2. A first order differential equation with emission forcing has been able to explain the development of the dynamics of the CO2 level in the atmosphere, with very high precision. </a:t>
            </a:r>
          </a:p>
          <a:p>
            <a:pPr algn="l"/>
            <a:endParaRPr lang="en-US" b="1" i="0" u="none" strike="noStrike" baseline="0" dirty="0">
              <a:solidFill>
                <a:srgbClr val="000000"/>
              </a:solidFill>
              <a:latin typeface="Times New Roman" panose="02020603050405020304" pitchFamily="18" charset="0"/>
            </a:endParaRPr>
          </a:p>
          <a:p>
            <a:pPr algn="l"/>
            <a:r>
              <a:rPr lang="en-US" b="1" i="0" u="none" strike="noStrike" baseline="0" dirty="0">
                <a:solidFill>
                  <a:srgbClr val="000000"/>
                </a:solidFill>
                <a:latin typeface="Times New Roman" panose="02020603050405020304" pitchFamily="18" charset="0"/>
              </a:rPr>
              <a:t>#3. The function shows that the CO2 equilibrium level, before the industrial revolution, was 280 ppm, which confirms earlier empirical research. </a:t>
            </a:r>
          </a:p>
          <a:p>
            <a:pPr algn="l"/>
            <a:endParaRPr lang="en-US" b="1" dirty="0">
              <a:solidFill>
                <a:srgbClr val="000000"/>
              </a:solidFill>
              <a:latin typeface="Times New Roman" panose="02020603050405020304" pitchFamily="18" charset="0"/>
            </a:endParaRPr>
          </a:p>
          <a:p>
            <a:pPr algn="l"/>
            <a:r>
              <a:rPr lang="en-US" b="1" i="0" u="none" strike="noStrike" baseline="0" dirty="0">
                <a:solidFill>
                  <a:srgbClr val="000000"/>
                </a:solidFill>
                <a:latin typeface="Times New Roman" panose="02020603050405020304" pitchFamily="18" charset="0"/>
              </a:rPr>
              <a:t>#4. The model has predicted how the global CO2 level can be dynamically changed via different emissions strategies. </a:t>
            </a:r>
            <a:endParaRPr lang="en-SE" b="1" dirty="0"/>
          </a:p>
        </p:txBody>
      </p:sp>
      <p:sp>
        <p:nvSpPr>
          <p:cNvPr id="2" name="Slide Number Placeholder 1">
            <a:extLst>
              <a:ext uri="{FF2B5EF4-FFF2-40B4-BE49-F238E27FC236}">
                <a16:creationId xmlns:a16="http://schemas.microsoft.com/office/drawing/2014/main" id="{366E1A0A-0071-4BAD-A011-0CA7A7174C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824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8B79DD-780E-49E1-9C0D-F68F53E7409D}"/>
              </a:ext>
            </a:extLst>
          </p:cNvPr>
          <p:cNvSpPr>
            <a:spLocks noGrp="1"/>
          </p:cNvSpPr>
          <p:nvPr>
            <p:ph type="sldNum" sz="quarter" idx="12"/>
          </p:nvPr>
        </p:nvSpPr>
        <p:spPr/>
        <p:txBody>
          <a:bodyPr/>
          <a:lstStyle/>
          <a:p>
            <a:fld id="{96C37B05-F578-4F05-B382-B19D25927928}" type="slidenum">
              <a:rPr lang="en-SE" smtClean="0"/>
              <a:t>34</a:t>
            </a:fld>
            <a:endParaRPr lang="en-SE"/>
          </a:p>
        </p:txBody>
      </p:sp>
      <p:pic>
        <p:nvPicPr>
          <p:cNvPr id="6" name="Picture 5">
            <a:extLst>
              <a:ext uri="{FF2B5EF4-FFF2-40B4-BE49-F238E27FC236}">
                <a16:creationId xmlns:a16="http://schemas.microsoft.com/office/drawing/2014/main" id="{19C956BB-4874-4BFF-BF56-2269F52188D9}"/>
              </a:ext>
            </a:extLst>
          </p:cNvPr>
          <p:cNvPicPr>
            <a:picLocks noChangeAspect="1"/>
          </p:cNvPicPr>
          <p:nvPr/>
        </p:nvPicPr>
        <p:blipFill>
          <a:blip r:embed="rId2"/>
          <a:stretch>
            <a:fillRect/>
          </a:stretch>
        </p:blipFill>
        <p:spPr>
          <a:xfrm>
            <a:off x="-107386" y="479968"/>
            <a:ext cx="12374879" cy="3565457"/>
          </a:xfrm>
          <a:prstGeom prst="rect">
            <a:avLst/>
          </a:prstGeom>
        </p:spPr>
      </p:pic>
      <p:pic>
        <p:nvPicPr>
          <p:cNvPr id="8" name="Picture 7">
            <a:extLst>
              <a:ext uri="{FF2B5EF4-FFF2-40B4-BE49-F238E27FC236}">
                <a16:creationId xmlns:a16="http://schemas.microsoft.com/office/drawing/2014/main" id="{5CC72E0D-E3D9-4E30-ABC6-BD4BE78E234B}"/>
              </a:ext>
            </a:extLst>
          </p:cNvPr>
          <p:cNvPicPr>
            <a:picLocks noChangeAspect="1"/>
          </p:cNvPicPr>
          <p:nvPr/>
        </p:nvPicPr>
        <p:blipFill>
          <a:blip r:embed="rId3"/>
          <a:stretch>
            <a:fillRect/>
          </a:stretch>
        </p:blipFill>
        <p:spPr>
          <a:xfrm>
            <a:off x="-15944" y="4045425"/>
            <a:ext cx="12223887" cy="706073"/>
          </a:xfrm>
          <a:prstGeom prst="rect">
            <a:avLst/>
          </a:prstGeom>
        </p:spPr>
      </p:pic>
      <p:sp>
        <p:nvSpPr>
          <p:cNvPr id="10" name="TextBox 9">
            <a:extLst>
              <a:ext uri="{FF2B5EF4-FFF2-40B4-BE49-F238E27FC236}">
                <a16:creationId xmlns:a16="http://schemas.microsoft.com/office/drawing/2014/main" id="{1B61BE79-98F6-4F8C-A7B7-D95EA5230601}"/>
              </a:ext>
            </a:extLst>
          </p:cNvPr>
          <p:cNvSpPr txBox="1"/>
          <p:nvPr/>
        </p:nvSpPr>
        <p:spPr>
          <a:xfrm>
            <a:off x="1566153" y="5327111"/>
            <a:ext cx="9007813" cy="830997"/>
          </a:xfrm>
          <a:prstGeom prst="rect">
            <a:avLst/>
          </a:prstGeom>
          <a:noFill/>
        </p:spPr>
        <p:txBody>
          <a:bodyPr wrap="square">
            <a:spAutoFit/>
          </a:bodyPr>
          <a:lstStyle/>
          <a:p>
            <a:r>
              <a:rPr lang="en-US" sz="2400" b="1" dirty="0">
                <a:solidFill>
                  <a:srgbClr val="FF0000"/>
                </a:solidFill>
              </a:rPr>
              <a:t>#2. will now be described in more details. (The complete open access article #3. can be studied at any time.) </a:t>
            </a:r>
            <a:endParaRPr lang="en-SE" sz="2400" b="1" dirty="0">
              <a:solidFill>
                <a:srgbClr val="FF0000"/>
              </a:solidFill>
            </a:endParaRPr>
          </a:p>
        </p:txBody>
      </p:sp>
    </p:spTree>
    <p:extLst>
      <p:ext uri="{BB962C8B-B14F-4D97-AF65-F5344CB8AC3E}">
        <p14:creationId xmlns:p14="http://schemas.microsoft.com/office/powerpoint/2010/main" val="3566189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43790-BB43-4757-A994-CE48270264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B693BAA-B89F-45A5-9ECB-292BCD5C2D18}"/>
              </a:ext>
            </a:extLst>
          </p:cNvPr>
          <p:cNvSpPr txBox="1"/>
          <p:nvPr/>
        </p:nvSpPr>
        <p:spPr>
          <a:xfrm>
            <a:off x="554478" y="1525805"/>
            <a:ext cx="10389139" cy="3046988"/>
          </a:xfrm>
          <a:prstGeom prst="rect">
            <a:avLst/>
          </a:prstGeom>
          <a:noFill/>
        </p:spPr>
        <p:txBody>
          <a:bodyPr wrap="square">
            <a:spAutoFit/>
          </a:bodyPr>
          <a:lstStyle/>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Planet Earth faces the problem of global warming. Recent research on the dynamics of the CO2 concentration in the atmosphere has shown how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reductions of global industrial emissions of CO2 can solve a large part of the global warming problem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However, there are more control options available. </a:t>
            </a:r>
          </a:p>
          <a:p>
            <a:pPr marL="0" marR="120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Our world is covered by large areas of primary (natural) forests that are almost not managed at all. They do not contribute very much to the net absorption of CO2. </a:t>
            </a:r>
            <a:endParaRPr kumimoji="0" lang="en-SE"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383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FD0692-0797-4B72-BCA6-BA989E489F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FFF06A7-67BE-4D77-AC9D-C2DF62574AB1}"/>
              </a:ext>
            </a:extLst>
          </p:cNvPr>
          <p:cNvSpPr txBox="1"/>
          <p:nvPr/>
        </p:nvSpPr>
        <p:spPr>
          <a:xfrm>
            <a:off x="807396" y="525295"/>
            <a:ext cx="10408596" cy="5509200"/>
          </a:xfrm>
          <a:prstGeom prst="rect">
            <a:avLst/>
          </a:prstGeom>
          <a:noFill/>
        </p:spPr>
        <p:txBody>
          <a:bodyPr wrap="square">
            <a:spAutoFit/>
          </a:bodyPr>
          <a:lstStyle/>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According to FAO, 2020, the world presently has at least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1.11 billion ha of primary forest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In these primary forests, of particular interest and relevance to the analysis developed in the later part of this paper, there are practically no human activities such as forest harvesting.</a:t>
            </a:r>
          </a:p>
          <a:p>
            <a:pPr marL="0" marR="1200" lvl="0" indent="0" algn="just"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forests are almost undisturbed by human industrial projects and have native forest species and original ecological processes.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In the three countries Brazil, Russian Federation and Canada,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we find 61% of these primary forests, which represents approximately 677 M ha. </a:t>
            </a:r>
            <a:endParaRPr kumimoji="0" lang="en-SE"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78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83055-B480-425C-AE2D-0955F072BBF0}"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207" y="0"/>
            <a:ext cx="11865819" cy="6858000"/>
          </a:xfrm>
          <a:prstGeom prst="rect">
            <a:avLst/>
          </a:prstGeom>
        </p:spPr>
      </p:pic>
      <p:sp>
        <p:nvSpPr>
          <p:cNvPr id="7" name="Rektangel 6"/>
          <p:cNvSpPr/>
          <p:nvPr/>
        </p:nvSpPr>
        <p:spPr>
          <a:xfrm>
            <a:off x="0" y="38754"/>
            <a:ext cx="1882726" cy="3970318"/>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Our</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world</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contains</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very</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large</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areas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mixed species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forests</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with</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trees</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different </a:t>
            </a:r>
            <a:r>
              <a:rPr kumimoji="0" lang="sv-SE" sz="2800" b="1" i="0" u="none" strike="noStrike" kern="1200" cap="none" spc="0" normalizeH="0" baseline="0" noProof="0" dirty="0" err="1">
                <a:ln>
                  <a:noFill/>
                </a:ln>
                <a:solidFill>
                  <a:srgbClr val="FFFF00"/>
                </a:solidFill>
                <a:effectLst/>
                <a:uLnTx/>
                <a:uFillTx/>
                <a:latin typeface="Calibri" panose="020F0502020204030204"/>
                <a:ea typeface="+mn-ea"/>
                <a:cs typeface="+mn-cs"/>
              </a:rPr>
              <a:t>sizes</a:t>
            </a:r>
            <a:r>
              <a:rPr kumimoji="0" lang="sv-SE" sz="2800" b="1" i="0" u="none" strike="noStrike" kern="1200" cap="none" spc="0" normalizeH="0" baseline="0" noProof="0" dirty="0">
                <a:ln>
                  <a:noFill/>
                </a:ln>
                <a:solidFill>
                  <a:srgbClr val="FFFF00"/>
                </a:solidFill>
                <a:effectLst/>
                <a:uLnTx/>
                <a:uFillTx/>
                <a:latin typeface="Calibri" panose="020F0502020204030204"/>
                <a:ea typeface="+mn-ea"/>
                <a:cs typeface="+mn-cs"/>
              </a:rPr>
              <a:t>. </a:t>
            </a:r>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8" y="4328160"/>
            <a:ext cx="5876544" cy="2529840"/>
          </a:xfrm>
          <a:prstGeom prst="rect">
            <a:avLst/>
          </a:prstGeom>
        </p:spPr>
      </p:pic>
      <p:sp>
        <p:nvSpPr>
          <p:cNvPr id="9" name="Rektangel 8"/>
          <p:cNvSpPr/>
          <p:nvPr/>
        </p:nvSpPr>
        <p:spPr>
          <a:xfrm>
            <a:off x="79088" y="6574153"/>
            <a:ext cx="6096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2D050"/>
                </a:solidFill>
                <a:effectLst/>
                <a:uLnTx/>
                <a:uFillTx/>
                <a:latin typeface="Calibri" panose="020F0502020204030204"/>
                <a:ea typeface="+mn-ea"/>
                <a:cs typeface="+mn-cs"/>
              </a:rPr>
              <a:t>By Phil P Harris. - Own work, CC BY-SA 2.5, https://commons.wikimedia.org/w/index.php?curid=717267</a:t>
            </a:r>
            <a:endParaRPr kumimoji="0" lang="sv-SE" sz="1000" b="0"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2" name="Rektangel 1"/>
          <p:cNvSpPr/>
          <p:nvPr/>
        </p:nvSpPr>
        <p:spPr>
          <a:xfrm>
            <a:off x="79088" y="4283341"/>
            <a:ext cx="5876544" cy="252984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95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83055-B480-425C-AE2D-0955F072BBF0}"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07" y="0"/>
            <a:ext cx="11874985" cy="6858000"/>
          </a:xfrm>
          <a:prstGeom prst="rect">
            <a:avLst/>
          </a:prstGeom>
        </p:spPr>
      </p:pic>
    </p:spTree>
    <p:extLst>
      <p:ext uri="{BB962C8B-B14F-4D97-AF65-F5344CB8AC3E}">
        <p14:creationId xmlns:p14="http://schemas.microsoft.com/office/powerpoint/2010/main" val="2830477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83055-B480-425C-AE2D-0955F072BBF0}"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05535" cy="6858000"/>
          </a:xfrm>
          <a:prstGeom prst="rect">
            <a:avLst/>
          </a:prstGeom>
        </p:spPr>
      </p:pic>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7152" y="2545307"/>
            <a:ext cx="5750258" cy="4312694"/>
          </a:xfrm>
          <a:prstGeom prst="rect">
            <a:avLst/>
          </a:prstGeom>
        </p:spPr>
      </p:pic>
      <p:sp>
        <p:nvSpPr>
          <p:cNvPr id="2" name="Rektangel 1"/>
          <p:cNvSpPr/>
          <p:nvPr/>
        </p:nvSpPr>
        <p:spPr>
          <a:xfrm>
            <a:off x="6387152" y="2586251"/>
            <a:ext cx="5750257" cy="423080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69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6F5770-CA82-4576-B0F0-00791176795F}"/>
              </a:ext>
            </a:extLst>
          </p:cNvPr>
          <p:cNvSpPr txBox="1"/>
          <p:nvPr/>
        </p:nvSpPr>
        <p:spPr>
          <a:xfrm>
            <a:off x="1380931" y="1464907"/>
            <a:ext cx="2275366" cy="13542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CO2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Atmosphere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6ACB996-99E8-4A92-9952-4538422FF431}"/>
              </a:ext>
            </a:extLst>
          </p:cNvPr>
          <p:cNvSpPr txBox="1"/>
          <p:nvPr/>
        </p:nvSpPr>
        <p:spPr>
          <a:xfrm>
            <a:off x="4844649" y="1464907"/>
            <a:ext cx="1737592"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Global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Warming</a:t>
            </a:r>
            <a:endParaRPr kumimoji="0" lang="en-S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8B2717F-73E5-48A4-B1DA-F2A1F06F3192}"/>
              </a:ext>
            </a:extLst>
          </p:cNvPr>
          <p:cNvSpPr txBox="1"/>
          <p:nvPr/>
        </p:nvSpPr>
        <p:spPr>
          <a:xfrm>
            <a:off x="7856376" y="1464907"/>
            <a:ext cx="3436967"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Fire Areas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Different Countries</a:t>
            </a:r>
            <a:endParaRPr kumimoji="0" lang="en-S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F05C5C9-3B7B-49C6-AE1B-BDA5F46FDEAA}"/>
              </a:ext>
            </a:extLst>
          </p:cNvPr>
          <p:cNvSpPr/>
          <p:nvPr/>
        </p:nvSpPr>
        <p:spPr>
          <a:xfrm>
            <a:off x="1296955" y="1380931"/>
            <a:ext cx="2359342" cy="1240971"/>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72F19CB-307E-4895-981F-61323ECD6DD3}"/>
              </a:ext>
            </a:extLst>
          </p:cNvPr>
          <p:cNvSpPr/>
          <p:nvPr/>
        </p:nvSpPr>
        <p:spPr>
          <a:xfrm>
            <a:off x="4711959" y="1380931"/>
            <a:ext cx="2006082" cy="1240971"/>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079146A-0BA6-4655-8F9D-F08C9D30059A}"/>
              </a:ext>
            </a:extLst>
          </p:cNvPr>
          <p:cNvSpPr/>
          <p:nvPr/>
        </p:nvSpPr>
        <p:spPr>
          <a:xfrm>
            <a:off x="7773703" y="1380930"/>
            <a:ext cx="3572767" cy="12409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CB51C081-51B2-4C74-8FA2-6F4C73CF8250}"/>
              </a:ext>
            </a:extLst>
          </p:cNvPr>
          <p:cNvSpPr/>
          <p:nvPr/>
        </p:nvSpPr>
        <p:spPr>
          <a:xfrm>
            <a:off x="3862873" y="1838131"/>
            <a:ext cx="634482" cy="39188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AA1A58CE-7CDE-4D0C-95D7-67E9B2BBFD7B}"/>
              </a:ext>
            </a:extLst>
          </p:cNvPr>
          <p:cNvSpPr/>
          <p:nvPr/>
        </p:nvSpPr>
        <p:spPr>
          <a:xfrm>
            <a:off x="6928631" y="1838131"/>
            <a:ext cx="634482" cy="391885"/>
          </a:xfrm>
          <a:prstGeom prst="rightArrow">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6681898-482F-4FD8-97E6-D71FCE455B12}"/>
              </a:ext>
            </a:extLst>
          </p:cNvPr>
          <p:cNvSpPr txBox="1"/>
          <p:nvPr/>
        </p:nvSpPr>
        <p:spPr>
          <a:xfrm>
            <a:off x="1008505" y="3635934"/>
            <a:ext cx="16133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reductions</a:t>
            </a:r>
            <a:endPar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5F9DA3C-5170-4A13-B37D-E76D87A913A4}"/>
              </a:ext>
            </a:extLst>
          </p:cNvPr>
          <p:cNvSpPr txBox="1"/>
          <p:nvPr/>
        </p:nvSpPr>
        <p:spPr>
          <a:xfrm>
            <a:off x="2764057" y="3635934"/>
            <a:ext cx="178448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Increased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Absorbtion</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of CO2 via increased Area of Managed Forests</a:t>
            </a:r>
            <a:endPar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70A2F9E-F132-4BF0-9154-4FC0E2CA3806}"/>
              </a:ext>
            </a:extLst>
          </p:cNvPr>
          <p:cNvSpPr/>
          <p:nvPr/>
        </p:nvSpPr>
        <p:spPr>
          <a:xfrm>
            <a:off x="924529" y="3635934"/>
            <a:ext cx="1613398" cy="134010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333340D-8361-4ADA-A57D-EE3B85A66D2B}"/>
              </a:ext>
            </a:extLst>
          </p:cNvPr>
          <p:cNvSpPr/>
          <p:nvPr/>
        </p:nvSpPr>
        <p:spPr>
          <a:xfrm>
            <a:off x="2705880" y="3635934"/>
            <a:ext cx="1698169" cy="267765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DC5AC202-19E8-4143-A70A-584D67CC61F1}"/>
              </a:ext>
            </a:extLst>
          </p:cNvPr>
          <p:cNvCxnSpPr>
            <a:cxnSpLocks/>
            <a:stCxn id="15" idx="0"/>
          </p:cNvCxnSpPr>
          <p:nvPr/>
        </p:nvCxnSpPr>
        <p:spPr>
          <a:xfrm flipV="1">
            <a:off x="1731228" y="2638422"/>
            <a:ext cx="275952" cy="9975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464F93-3596-46D4-AF18-0F56DE9B415C}"/>
              </a:ext>
            </a:extLst>
          </p:cNvPr>
          <p:cNvCxnSpPr>
            <a:cxnSpLocks/>
            <a:stCxn id="16" idx="0"/>
          </p:cNvCxnSpPr>
          <p:nvPr/>
        </p:nvCxnSpPr>
        <p:spPr>
          <a:xfrm flipH="1" flipV="1">
            <a:off x="2813881" y="2638424"/>
            <a:ext cx="741084" cy="99751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CB35B59-3CEA-4DF8-80BE-362E6D551335}"/>
              </a:ext>
            </a:extLst>
          </p:cNvPr>
          <p:cNvSpPr txBox="1"/>
          <p:nvPr/>
        </p:nvSpPr>
        <p:spPr>
          <a:xfrm>
            <a:off x="6447453" y="3665966"/>
            <a:ext cx="2246128"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Adaptive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Optimization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Internationally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Mobile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Fire Fighting</a:t>
            </a:r>
            <a:endPar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7E4A1E1-FB59-4219-8C87-D06090C43412}"/>
              </a:ext>
            </a:extLst>
          </p:cNvPr>
          <p:cNvSpPr/>
          <p:nvPr/>
        </p:nvSpPr>
        <p:spPr>
          <a:xfrm>
            <a:off x="6396787" y="3612988"/>
            <a:ext cx="2296794" cy="2088016"/>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B9D4B133-D4A9-472A-8ED5-778EDFD1D061}"/>
              </a:ext>
            </a:extLst>
          </p:cNvPr>
          <p:cNvSpPr txBox="1"/>
          <p:nvPr/>
        </p:nvSpPr>
        <p:spPr>
          <a:xfrm>
            <a:off x="9153331" y="3612988"/>
            <a:ext cx="2486643"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Optimization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Forestry,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Fire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and Fire Fighting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Capacity</a:t>
            </a:r>
          </a:p>
        </p:txBody>
      </p:sp>
      <p:sp>
        <p:nvSpPr>
          <p:cNvPr id="25" name="Rectangle 24">
            <a:extLst>
              <a:ext uri="{FF2B5EF4-FFF2-40B4-BE49-F238E27FC236}">
                <a16:creationId xmlns:a16="http://schemas.microsoft.com/office/drawing/2014/main" id="{B3A5AE4B-AE12-4318-90FF-538C3CEAE943}"/>
              </a:ext>
            </a:extLst>
          </p:cNvPr>
          <p:cNvSpPr/>
          <p:nvPr/>
        </p:nvSpPr>
        <p:spPr>
          <a:xfrm>
            <a:off x="9049676" y="3612988"/>
            <a:ext cx="2546888" cy="230832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1E5E5E74-5EF8-4F46-9FA3-6EA20F672CA6}"/>
              </a:ext>
            </a:extLst>
          </p:cNvPr>
          <p:cNvCxnSpPr>
            <a:cxnSpLocks/>
            <a:stCxn id="23" idx="0"/>
          </p:cNvCxnSpPr>
          <p:nvPr/>
        </p:nvCxnSpPr>
        <p:spPr>
          <a:xfrm flipV="1">
            <a:off x="7545184" y="2638424"/>
            <a:ext cx="1110514" cy="9745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2F0644-5B93-473F-A134-0D5B6F4E2514}"/>
              </a:ext>
            </a:extLst>
          </p:cNvPr>
          <p:cNvCxnSpPr>
            <a:cxnSpLocks/>
            <a:stCxn id="25" idx="0"/>
          </p:cNvCxnSpPr>
          <p:nvPr/>
        </p:nvCxnSpPr>
        <p:spPr>
          <a:xfrm flipH="1" flipV="1">
            <a:off x="10207690" y="2621902"/>
            <a:ext cx="115430" cy="9910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F4EBD93-8052-44CB-9E96-6D7C494E633D}"/>
              </a:ext>
            </a:extLst>
          </p:cNvPr>
          <p:cNvSpPr txBox="1"/>
          <p:nvPr/>
        </p:nvSpPr>
        <p:spPr>
          <a:xfrm>
            <a:off x="1374834" y="2898085"/>
            <a:ext cx="4940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1BB417FC-9A16-4244-8536-3C4C8B40A692}"/>
              </a:ext>
            </a:extLst>
          </p:cNvPr>
          <p:cNvSpPr txBox="1"/>
          <p:nvPr/>
        </p:nvSpPr>
        <p:spPr>
          <a:xfrm>
            <a:off x="3280565" y="2903100"/>
            <a:ext cx="609755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 &amp; #3</a:t>
            </a:r>
            <a:endPar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829A6EBE-E07B-46BD-A830-3E772D70B980}"/>
              </a:ext>
            </a:extLst>
          </p:cNvPr>
          <p:cNvSpPr txBox="1"/>
          <p:nvPr/>
        </p:nvSpPr>
        <p:spPr>
          <a:xfrm>
            <a:off x="6928631" y="1334477"/>
            <a:ext cx="609755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7F4FAFE5-2C96-4C8C-B8F5-6F2903CFFF24}"/>
              </a:ext>
            </a:extLst>
          </p:cNvPr>
          <p:cNvSpPr txBox="1"/>
          <p:nvPr/>
        </p:nvSpPr>
        <p:spPr>
          <a:xfrm>
            <a:off x="8194266" y="2956078"/>
            <a:ext cx="65127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AD5DD5BF-0585-405B-9A8D-EF592201474E}"/>
              </a:ext>
            </a:extLst>
          </p:cNvPr>
          <p:cNvSpPr txBox="1"/>
          <p:nvPr/>
        </p:nvSpPr>
        <p:spPr>
          <a:xfrm>
            <a:off x="10272917" y="2920490"/>
            <a:ext cx="7427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FD1D8F-85F2-400E-A529-6177823C7BFF}"/>
              </a:ext>
            </a:extLst>
          </p:cNvPr>
          <p:cNvSpPr txBox="1"/>
          <p:nvPr/>
        </p:nvSpPr>
        <p:spPr>
          <a:xfrm>
            <a:off x="1167318" y="292414"/>
            <a:ext cx="10007868" cy="707886"/>
          </a:xfrm>
          <a:prstGeom prst="rect">
            <a:avLst/>
          </a:prstGeom>
          <a:noFill/>
        </p:spPr>
        <p:txBody>
          <a:bodyPr wrap="none" rtlCol="0">
            <a:spAutoFit/>
          </a:bodyPr>
          <a:lstStyle/>
          <a:p>
            <a:r>
              <a:rPr lang="en-US" sz="4000" b="1" i="1" dirty="0">
                <a:solidFill>
                  <a:srgbClr val="92D050"/>
                </a:solidFill>
              </a:rPr>
              <a:t>General Problem Structure and the Six Articles</a:t>
            </a:r>
            <a:endParaRPr lang="en-SE" sz="4000" b="1" i="1" dirty="0">
              <a:solidFill>
                <a:srgbClr val="92D050"/>
              </a:solidFill>
            </a:endParaRPr>
          </a:p>
        </p:txBody>
      </p:sp>
    </p:spTree>
    <p:extLst>
      <p:ext uri="{BB962C8B-B14F-4D97-AF65-F5344CB8AC3E}">
        <p14:creationId xmlns:p14="http://schemas.microsoft.com/office/powerpoint/2010/main" val="293810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83055-B480-425C-AE2D-0955F072BBF0}"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440" y="0"/>
            <a:ext cx="9507119" cy="6858000"/>
          </a:xfrm>
          <a:prstGeom prst="rect">
            <a:avLst/>
          </a:prstGeom>
        </p:spPr>
      </p:pic>
    </p:spTree>
    <p:extLst>
      <p:ext uri="{BB962C8B-B14F-4D97-AF65-F5344CB8AC3E}">
        <p14:creationId xmlns:p14="http://schemas.microsoft.com/office/powerpoint/2010/main" val="2876316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43790-BB43-4757-A994-CE48270264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DD003E1-F542-43D3-A3D2-0A69E780E357}"/>
              </a:ext>
            </a:extLst>
          </p:cNvPr>
          <p:cNvSpPr txBox="1"/>
          <p:nvPr/>
        </p:nvSpPr>
        <p:spPr>
          <a:xfrm>
            <a:off x="554478" y="1596761"/>
            <a:ext cx="10814725" cy="3046988"/>
          </a:xfrm>
          <a:prstGeom prst="rect">
            <a:avLst/>
          </a:prstGeom>
          <a:noFill/>
        </p:spPr>
        <p:txBody>
          <a:bodyPr wrap="square">
            <a:spAutoFit/>
          </a:bodyPr>
          <a:lstStyle/>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Parts of these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natural forests may be transformed to continuous cover forests, which mean that the absorption of CO2 increases so that the CO2 level in the atmosphere can be further reduced</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This transformation can be made without severely damaging the environmental conditions.</a:t>
            </a:r>
          </a:p>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analysis in this paper shows how to define an optimization problem with two objectives with different weights in the objective function. These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objectives are the economic present value of profits and the utility of the climate</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516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C3FE0-6EB4-418C-82E7-2F09A4F41151}"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2226"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370372" cy="6865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10508684" y="461212"/>
            <a:ext cx="1456681" cy="31393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err="1">
                <a:ln>
                  <a:noFill/>
                </a:ln>
                <a:solidFill>
                  <a:srgbClr val="FFFF00"/>
                </a:solidFill>
                <a:effectLst/>
                <a:uLnTx/>
                <a:uFillTx/>
                <a:latin typeface="Calibri" panose="020F0502020204030204"/>
                <a:ea typeface="+mn-ea"/>
                <a:cs typeface="+mn-cs"/>
              </a:rPr>
              <a:t>Continuous</a:t>
            </a: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cover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err="1">
                <a:ln>
                  <a:noFill/>
                </a:ln>
                <a:solidFill>
                  <a:srgbClr val="FFFF00"/>
                </a:solidFill>
                <a:effectLst/>
                <a:uLnTx/>
                <a:uFillTx/>
                <a:latin typeface="Calibri" panose="020F0502020204030204"/>
                <a:ea typeface="+mn-ea"/>
                <a:cs typeface="+mn-cs"/>
              </a:rPr>
              <a:t>forest</a:t>
            </a:r>
            <a:endPar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harvesting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in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Swedish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err="1">
                <a:ln>
                  <a:noFill/>
                </a:ln>
                <a:solidFill>
                  <a:srgbClr val="FFFF00"/>
                </a:solidFill>
                <a:effectLst/>
                <a:uLnTx/>
                <a:uFillTx/>
                <a:latin typeface="Calibri" panose="020F0502020204030204"/>
                <a:ea typeface="+mn-ea"/>
                <a:cs typeface="+mn-cs"/>
              </a:rPr>
              <a:t>mountains</a:t>
            </a: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December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00"/>
                </a:solidFill>
                <a:effectLst/>
                <a:uLnTx/>
                <a:uFillTx/>
                <a:latin typeface="Calibri" panose="020F0502020204030204"/>
                <a:ea typeface="+mn-ea"/>
                <a:cs typeface="+mn-cs"/>
              </a:rPr>
              <a:t>2014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713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C3FE0-6EB4-418C-82E7-2F09A4F41151}"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3250"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59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87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7C3FE0-6EB4-418C-82E7-2F09A4F41151}"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4274"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590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765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8095F1-D48C-4EA8-B222-1EC3C017CF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1CFB0B7-D0C4-4A3B-A5DE-3ECA21821497}"/>
              </a:ext>
            </a:extLst>
          </p:cNvPr>
          <p:cNvPicPr>
            <a:picLocks noChangeAspect="1"/>
          </p:cNvPicPr>
          <p:nvPr/>
        </p:nvPicPr>
        <p:blipFill>
          <a:blip r:embed="rId2"/>
          <a:stretch>
            <a:fillRect/>
          </a:stretch>
        </p:blipFill>
        <p:spPr>
          <a:xfrm>
            <a:off x="657241" y="846307"/>
            <a:ext cx="10553768" cy="1467864"/>
          </a:xfrm>
          <a:prstGeom prst="rect">
            <a:avLst/>
          </a:prstGeom>
        </p:spPr>
      </p:pic>
      <p:pic>
        <p:nvPicPr>
          <p:cNvPr id="8" name="Picture 7">
            <a:extLst>
              <a:ext uri="{FF2B5EF4-FFF2-40B4-BE49-F238E27FC236}">
                <a16:creationId xmlns:a16="http://schemas.microsoft.com/office/drawing/2014/main" id="{03E3BD02-4C4F-4D1F-8AD3-908DA6A0ADD6}"/>
              </a:ext>
            </a:extLst>
          </p:cNvPr>
          <p:cNvPicPr>
            <a:picLocks noChangeAspect="1"/>
          </p:cNvPicPr>
          <p:nvPr/>
        </p:nvPicPr>
        <p:blipFill>
          <a:blip r:embed="rId3"/>
          <a:stretch>
            <a:fillRect/>
          </a:stretch>
        </p:blipFill>
        <p:spPr>
          <a:xfrm>
            <a:off x="895122" y="2679296"/>
            <a:ext cx="10401755" cy="3677054"/>
          </a:xfrm>
          <a:prstGeom prst="rect">
            <a:avLst/>
          </a:prstGeom>
        </p:spPr>
      </p:pic>
      <p:sp>
        <p:nvSpPr>
          <p:cNvPr id="4" name="Rectangle 3">
            <a:extLst>
              <a:ext uri="{FF2B5EF4-FFF2-40B4-BE49-F238E27FC236}">
                <a16:creationId xmlns:a16="http://schemas.microsoft.com/office/drawing/2014/main" id="{286DB849-D915-4FAF-8385-941B6BD70D30}"/>
              </a:ext>
            </a:extLst>
          </p:cNvPr>
          <p:cNvSpPr/>
          <p:nvPr/>
        </p:nvSpPr>
        <p:spPr>
          <a:xfrm>
            <a:off x="3610947" y="1595535"/>
            <a:ext cx="1268963" cy="61582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CFED1E0-7DD8-4421-ADE3-94EFA0113A9E}"/>
              </a:ext>
            </a:extLst>
          </p:cNvPr>
          <p:cNvSpPr/>
          <p:nvPr/>
        </p:nvSpPr>
        <p:spPr>
          <a:xfrm>
            <a:off x="5181600" y="1595535"/>
            <a:ext cx="3570514" cy="615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6C34424-E5A6-4793-9AE7-D06B97402227}"/>
              </a:ext>
            </a:extLst>
          </p:cNvPr>
          <p:cNvSpPr/>
          <p:nvPr/>
        </p:nvSpPr>
        <p:spPr>
          <a:xfrm>
            <a:off x="895122" y="4068147"/>
            <a:ext cx="10198976" cy="21926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D8096980-88DE-4F31-ABC6-C2FFF2E712D0}"/>
              </a:ext>
            </a:extLst>
          </p:cNvPr>
          <p:cNvCxnSpPr/>
          <p:nvPr/>
        </p:nvCxnSpPr>
        <p:spPr>
          <a:xfrm flipV="1">
            <a:off x="363894" y="2211355"/>
            <a:ext cx="3135086" cy="67180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B9E5B4A-1069-408F-8881-54EEE3D8DA9B}"/>
              </a:ext>
            </a:extLst>
          </p:cNvPr>
          <p:cNvCxnSpPr>
            <a:cxnSpLocks/>
          </p:cNvCxnSpPr>
          <p:nvPr/>
        </p:nvCxnSpPr>
        <p:spPr>
          <a:xfrm>
            <a:off x="363894" y="2883159"/>
            <a:ext cx="474305" cy="1089479"/>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2B052A9-6F4A-4E4D-A309-8406511C5223}"/>
              </a:ext>
            </a:extLst>
          </p:cNvPr>
          <p:cNvSpPr/>
          <p:nvPr/>
        </p:nvSpPr>
        <p:spPr>
          <a:xfrm>
            <a:off x="149290" y="2679296"/>
            <a:ext cx="382555" cy="39980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F1E4CDBA-B92B-4E46-BFE1-31F41EF001DE}"/>
              </a:ext>
            </a:extLst>
          </p:cNvPr>
          <p:cNvCxnSpPr>
            <a:cxnSpLocks/>
          </p:cNvCxnSpPr>
          <p:nvPr/>
        </p:nvCxnSpPr>
        <p:spPr>
          <a:xfrm flipH="1" flipV="1">
            <a:off x="8845422" y="1971018"/>
            <a:ext cx="814691" cy="2403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A969FE7-FDE8-4C50-A625-F63E30FAD6E0}"/>
              </a:ext>
            </a:extLst>
          </p:cNvPr>
          <p:cNvSpPr txBox="1"/>
          <p:nvPr/>
        </p:nvSpPr>
        <p:spPr>
          <a:xfrm>
            <a:off x="9674931" y="1890622"/>
            <a:ext cx="198522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Present value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of all profits</a:t>
            </a:r>
          </a:p>
        </p:txBody>
      </p:sp>
      <p:sp>
        <p:nvSpPr>
          <p:cNvPr id="23" name="Rectangle: Rounded Corners 22">
            <a:extLst>
              <a:ext uri="{FF2B5EF4-FFF2-40B4-BE49-F238E27FC236}">
                <a16:creationId xmlns:a16="http://schemas.microsoft.com/office/drawing/2014/main" id="{22F53B6D-9A10-4662-9EAA-5DEE65CF99B0}"/>
              </a:ext>
            </a:extLst>
          </p:cNvPr>
          <p:cNvSpPr/>
          <p:nvPr/>
        </p:nvSpPr>
        <p:spPr>
          <a:xfrm>
            <a:off x="9660113" y="1890622"/>
            <a:ext cx="1938454" cy="8309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58140D64-DCCD-4624-ABA9-ED9AE310772A}"/>
              </a:ext>
            </a:extLst>
          </p:cNvPr>
          <p:cNvSpPr txBox="1"/>
          <p:nvPr/>
        </p:nvSpPr>
        <p:spPr>
          <a:xfrm>
            <a:off x="1827572" y="102945"/>
            <a:ext cx="833407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B0F0"/>
                </a:solidFill>
                <a:effectLst/>
                <a:uLnTx/>
                <a:uFillTx/>
                <a:latin typeface="Calibri" panose="020F0502020204030204"/>
                <a:ea typeface="+mn-ea"/>
                <a:cs typeface="+mn-cs"/>
              </a:rPr>
              <a:t>Multi objective optimization</a:t>
            </a:r>
            <a:endParaRPr kumimoji="0" lang="en-SE" sz="54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266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C07B30-5A99-429B-BB66-9521DFD94A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D65577-62DB-4759-AED6-A762A603603D}"/>
              </a:ext>
            </a:extLst>
          </p:cNvPr>
          <p:cNvSpPr txBox="1"/>
          <p:nvPr/>
        </p:nvSpPr>
        <p:spPr>
          <a:xfrm>
            <a:off x="700391" y="690648"/>
            <a:ext cx="10214043"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FOR y1 = 0 TO 10 STEP 0.1                 (y1 = CCF area expansion per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FOR </a:t>
            </a:r>
            <a:r>
              <a:rPr kumimoji="0" lang="en-US" sz="2400" b="1" i="0" u="none" strike="noStrike" kern="1200" cap="none" spc="0" normalizeH="0" baseline="0" noProof="0" dirty="0" err="1">
                <a:ln>
                  <a:noFill/>
                </a:ln>
                <a:solidFill>
                  <a:srgbClr val="0070C0"/>
                </a:solidFill>
                <a:effectLst/>
                <a:uLnTx/>
                <a:uFillTx/>
                <a:latin typeface="Calibri" panose="020F0502020204030204"/>
                <a:ea typeface="+mn-ea"/>
                <a:cs typeface="+mn-cs"/>
              </a:rPr>
              <a:t>yt</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 = 10 TO 60 STEP 0.1          (</a:t>
            </a:r>
            <a:r>
              <a:rPr kumimoji="0" lang="en-US" sz="2400" b="1" i="0" u="none" strike="noStrike" kern="1200" cap="none" spc="0" normalizeH="0" baseline="0" noProof="0" dirty="0" err="1">
                <a:ln>
                  <a:noFill/>
                </a:ln>
                <a:solidFill>
                  <a:srgbClr val="0070C0"/>
                </a:solidFill>
                <a:effectLst/>
                <a:uLnTx/>
                <a:uFillTx/>
                <a:latin typeface="Calibri" panose="020F0502020204030204"/>
                <a:ea typeface="+mn-ea"/>
                <a:cs typeface="+mn-cs"/>
              </a:rPr>
              <a:t>yt</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 = number of years of CCF area expansion)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Determinations of the CO2 differential equation parameters and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from year 2020 until 2100.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Derivations of forestry profits and forest dependent CO2 change during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80 years via the solution to the differential equation.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Selection of the optimal combination of y1 and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yt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based on the objective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function parameters.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NEXT </a:t>
            </a:r>
            <a:r>
              <a:rPr kumimoji="0" lang="en-US" sz="2400" b="1" i="0" u="none" strike="noStrike" kern="1200" cap="none" spc="0" normalizeH="0" baseline="0" noProof="0" dirty="0" err="1">
                <a:ln>
                  <a:noFill/>
                </a:ln>
                <a:solidFill>
                  <a:srgbClr val="0070C0"/>
                </a:solidFill>
                <a:effectLst/>
                <a:uLnTx/>
                <a:uFillTx/>
                <a:latin typeface="Calibri" panose="020F0502020204030204"/>
                <a:ea typeface="+mn-ea"/>
                <a:cs typeface="+mn-cs"/>
              </a:rPr>
              <a:t>yt</a:t>
            </a:r>
            <a:endPar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NEXT y1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S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3751249-6F4B-4F73-A23B-2A8F77DB46EC}"/>
              </a:ext>
            </a:extLst>
          </p:cNvPr>
          <p:cNvSpPr/>
          <p:nvPr/>
        </p:nvSpPr>
        <p:spPr>
          <a:xfrm>
            <a:off x="428017" y="544749"/>
            <a:ext cx="10826885" cy="578241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796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53FDAE-72F1-471F-ACD1-000F479C5B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0659A4F-476E-4F65-A8EA-467E759FD0C3}"/>
              </a:ext>
            </a:extLst>
          </p:cNvPr>
          <p:cNvPicPr>
            <a:picLocks noChangeAspect="1"/>
          </p:cNvPicPr>
          <p:nvPr/>
        </p:nvPicPr>
        <p:blipFill>
          <a:blip r:embed="rId2"/>
          <a:stretch>
            <a:fillRect/>
          </a:stretch>
        </p:blipFill>
        <p:spPr>
          <a:xfrm>
            <a:off x="1488333" y="366439"/>
            <a:ext cx="8939368" cy="6125122"/>
          </a:xfrm>
          <a:prstGeom prst="rect">
            <a:avLst/>
          </a:prstGeom>
        </p:spPr>
      </p:pic>
      <p:sp>
        <p:nvSpPr>
          <p:cNvPr id="3" name="TextBox 2">
            <a:extLst>
              <a:ext uri="{FF2B5EF4-FFF2-40B4-BE49-F238E27FC236}">
                <a16:creationId xmlns:a16="http://schemas.microsoft.com/office/drawing/2014/main" id="{838F0598-0DF3-42D7-8D92-B4A7700F5D21}"/>
              </a:ext>
            </a:extLst>
          </p:cNvPr>
          <p:cNvSpPr txBox="1"/>
          <p:nvPr/>
        </p:nvSpPr>
        <p:spPr>
          <a:xfrm>
            <a:off x="416319" y="366439"/>
            <a:ext cx="1920719" cy="2554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Optimal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Total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Expansion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srgbClr val="0070C0"/>
                </a:solidFill>
                <a:effectLst/>
                <a:uLnTx/>
                <a:uFillTx/>
                <a:latin typeface="Calibri" panose="020F0502020204030204"/>
                <a:ea typeface="+mn-ea"/>
                <a:cs typeface="+mn-cs"/>
              </a:rPr>
              <a:t>Mha</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en-SE"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C06399C-2A62-427D-AC55-34EB037BBB46}"/>
              </a:ext>
            </a:extLst>
          </p:cNvPr>
          <p:cNvSpPr txBox="1"/>
          <p:nvPr/>
        </p:nvSpPr>
        <p:spPr>
          <a:xfrm>
            <a:off x="10279685" y="4591456"/>
            <a:ext cx="6832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kW</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995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CD05CC-9B65-403D-B238-47A5DAA709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6975158-7576-40E2-8953-D2BD1C39E9DC}"/>
              </a:ext>
            </a:extLst>
          </p:cNvPr>
          <p:cNvPicPr>
            <a:picLocks noChangeAspect="1"/>
          </p:cNvPicPr>
          <p:nvPr/>
        </p:nvPicPr>
        <p:blipFill>
          <a:blip r:embed="rId2"/>
          <a:stretch>
            <a:fillRect/>
          </a:stretch>
        </p:blipFill>
        <p:spPr>
          <a:xfrm>
            <a:off x="1671936" y="607303"/>
            <a:ext cx="9107402" cy="5749047"/>
          </a:xfrm>
          <a:prstGeom prst="rect">
            <a:avLst/>
          </a:prstGeom>
        </p:spPr>
      </p:pic>
      <p:sp>
        <p:nvSpPr>
          <p:cNvPr id="5" name="TextBox 4">
            <a:extLst>
              <a:ext uri="{FF2B5EF4-FFF2-40B4-BE49-F238E27FC236}">
                <a16:creationId xmlns:a16="http://schemas.microsoft.com/office/drawing/2014/main" id="{C76539FF-9A51-444E-9E64-E5EF3B2833E3}"/>
              </a:ext>
            </a:extLst>
          </p:cNvPr>
          <p:cNvSpPr txBox="1"/>
          <p:nvPr/>
        </p:nvSpPr>
        <p:spPr>
          <a:xfrm>
            <a:off x="319262" y="749030"/>
            <a:ext cx="7178331"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Optimal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time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expansion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(Years)</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0378032-7DAD-4371-A602-AA10C49BAC7C}"/>
              </a:ext>
            </a:extLst>
          </p:cNvPr>
          <p:cNvSpPr txBox="1"/>
          <p:nvPr/>
        </p:nvSpPr>
        <p:spPr>
          <a:xfrm>
            <a:off x="10663947" y="4597356"/>
            <a:ext cx="100924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kW</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281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D456B-EDF3-459C-A2DE-D0BAEA4036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41C695C-D617-4979-A90A-0EDFC2337A69}"/>
              </a:ext>
            </a:extLst>
          </p:cNvPr>
          <p:cNvPicPr>
            <a:picLocks noChangeAspect="1"/>
          </p:cNvPicPr>
          <p:nvPr/>
        </p:nvPicPr>
        <p:blipFill>
          <a:blip r:embed="rId2"/>
          <a:stretch>
            <a:fillRect/>
          </a:stretch>
        </p:blipFill>
        <p:spPr>
          <a:xfrm>
            <a:off x="2026749" y="427728"/>
            <a:ext cx="8898878" cy="6002544"/>
          </a:xfrm>
          <a:prstGeom prst="rect">
            <a:avLst/>
          </a:prstGeom>
        </p:spPr>
      </p:pic>
      <p:sp>
        <p:nvSpPr>
          <p:cNvPr id="5" name="TextBox 4">
            <a:extLst>
              <a:ext uri="{FF2B5EF4-FFF2-40B4-BE49-F238E27FC236}">
                <a16:creationId xmlns:a16="http://schemas.microsoft.com/office/drawing/2014/main" id="{5BF92DBB-E43B-48BD-8859-90AC59665EA2}"/>
              </a:ext>
            </a:extLst>
          </p:cNvPr>
          <p:cNvSpPr txBox="1"/>
          <p:nvPr/>
        </p:nvSpPr>
        <p:spPr>
          <a:xfrm>
            <a:off x="381810" y="637799"/>
            <a:ext cx="609437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Optimal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expansion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per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a:t>
            </a:r>
            <a:r>
              <a:rPr kumimoji="0" lang="en-US" sz="2800" b="1" i="0" u="none" strike="noStrike" kern="1200" cap="none" spc="0" normalizeH="0" baseline="0" noProof="0" dirty="0" err="1">
                <a:ln>
                  <a:noFill/>
                </a:ln>
                <a:solidFill>
                  <a:srgbClr val="0070C0"/>
                </a:solidFill>
                <a:effectLst/>
                <a:uLnTx/>
                <a:uFillTx/>
                <a:latin typeface="Calibri" panose="020F0502020204030204"/>
                <a:ea typeface="+mn-ea"/>
                <a:cs typeface="+mn-cs"/>
              </a:rPr>
              <a:t>Mha</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/year)</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4869F0-17DB-4A56-97F9-BDEEA8691659}"/>
              </a:ext>
            </a:extLst>
          </p:cNvPr>
          <p:cNvSpPr txBox="1"/>
          <p:nvPr/>
        </p:nvSpPr>
        <p:spPr>
          <a:xfrm>
            <a:off x="10558563" y="4480624"/>
            <a:ext cx="79523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kW</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19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EDDE1F-8720-4FB0-B7CE-98919291C098}"/>
              </a:ext>
            </a:extLst>
          </p:cNvPr>
          <p:cNvSpPr>
            <a:spLocks noGrp="1"/>
          </p:cNvSpPr>
          <p:nvPr>
            <p:ph type="ctrTitle"/>
          </p:nvPr>
        </p:nvSpPr>
        <p:spPr>
          <a:xfrm>
            <a:off x="1177047" y="898965"/>
            <a:ext cx="9144000" cy="477837"/>
          </a:xfrm>
        </p:spPr>
        <p:txBody>
          <a:bodyPr>
            <a:normAutofit fontScale="90000"/>
          </a:bodyPr>
          <a:lstStyle/>
          <a:p>
            <a:pPr algn="l"/>
            <a:r>
              <a:rPr lang="en-US" dirty="0">
                <a:solidFill>
                  <a:srgbClr val="00B050"/>
                </a:solidFill>
              </a:rPr>
              <a:t>References to this presentation </a:t>
            </a:r>
            <a:endParaRPr lang="en-SE" dirty="0">
              <a:solidFill>
                <a:srgbClr val="00B050"/>
              </a:solidFill>
            </a:endParaRPr>
          </a:p>
        </p:txBody>
      </p:sp>
      <p:sp>
        <p:nvSpPr>
          <p:cNvPr id="7" name="Subtitle 6">
            <a:extLst>
              <a:ext uri="{FF2B5EF4-FFF2-40B4-BE49-F238E27FC236}">
                <a16:creationId xmlns:a16="http://schemas.microsoft.com/office/drawing/2014/main" id="{14798BFC-CA0D-4FED-A920-04885E038880}"/>
              </a:ext>
            </a:extLst>
          </p:cNvPr>
          <p:cNvSpPr>
            <a:spLocks noGrp="1"/>
          </p:cNvSpPr>
          <p:nvPr>
            <p:ph type="subTitle" idx="1"/>
          </p:nvPr>
        </p:nvSpPr>
        <p:spPr>
          <a:xfrm>
            <a:off x="1177047" y="1926077"/>
            <a:ext cx="9490953" cy="3331723"/>
          </a:xfrm>
        </p:spPr>
        <p:txBody>
          <a:bodyPr>
            <a:normAutofit fontScale="92500" lnSpcReduction="10000"/>
          </a:bodyPr>
          <a:lstStyle/>
          <a:p>
            <a:pPr algn="l"/>
            <a:r>
              <a:rPr lang="en-US" dirty="0"/>
              <a:t>#1. Lohmander, P., Dynamics and control of the CO2 level via a differential equation and alternative global emissions strategies, International Robotics &amp; Automation Journal, Volume 6, Issue 1, 2020, pages 7-15. </a:t>
            </a:r>
            <a:r>
              <a:rPr lang="en-US" dirty="0">
                <a:hlinkClick r:id="rId2"/>
              </a:rPr>
              <a:t>https://medcraveonline.com/IRATJ/IRATJ-06-00197.pdf</a:t>
            </a:r>
            <a:r>
              <a:rPr lang="en-US" dirty="0"/>
              <a:t>  </a:t>
            </a:r>
          </a:p>
          <a:p>
            <a:pPr algn="l"/>
            <a:endParaRPr lang="en-US" dirty="0"/>
          </a:p>
          <a:p>
            <a:pPr algn="l"/>
            <a:r>
              <a:rPr lang="en-US" dirty="0"/>
              <a:t>#2. Lohmander, P., Optimization of continuous cover forestry expansion under the influence of global warming, International Robotics &amp; Automation Journal, Volume 6, Issue 3, 2020, 127-132.</a:t>
            </a:r>
          </a:p>
          <a:p>
            <a:pPr algn="l"/>
            <a:r>
              <a:rPr lang="en-US" dirty="0">
                <a:hlinkClick r:id="rId3"/>
              </a:rPr>
              <a:t>https://medcraveonline.com/IRATJ/IRATJ-06-00211.pdf</a:t>
            </a:r>
            <a:r>
              <a:rPr lang="en-US" dirty="0"/>
              <a:t> </a:t>
            </a:r>
          </a:p>
          <a:p>
            <a:pPr algn="l"/>
            <a:r>
              <a:rPr lang="en-US" dirty="0">
                <a:hlinkClick r:id="rId4"/>
              </a:rPr>
              <a:t>https://medcraveonline.com/IRATJ/IRATJ-06-00211A.pdf</a:t>
            </a:r>
            <a:r>
              <a:rPr lang="en-US" dirty="0"/>
              <a:t> </a:t>
            </a:r>
          </a:p>
          <a:p>
            <a:endParaRPr lang="en-US" dirty="0"/>
          </a:p>
          <a:p>
            <a:endParaRPr lang="en-SE" dirty="0"/>
          </a:p>
        </p:txBody>
      </p:sp>
      <p:sp>
        <p:nvSpPr>
          <p:cNvPr id="4" name="Slide Number Placeholder 3">
            <a:extLst>
              <a:ext uri="{FF2B5EF4-FFF2-40B4-BE49-F238E27FC236}">
                <a16:creationId xmlns:a16="http://schemas.microsoft.com/office/drawing/2014/main" id="{C9DF58D2-9CD9-4D95-80AA-8B852BA0E40E}"/>
              </a:ext>
            </a:extLst>
          </p:cNvPr>
          <p:cNvSpPr>
            <a:spLocks noGrp="1"/>
          </p:cNvSpPr>
          <p:nvPr>
            <p:ph type="sldNum" sz="quarter" idx="12"/>
          </p:nvPr>
        </p:nvSpPr>
        <p:spPr/>
        <p:txBody>
          <a:bodyPr/>
          <a:lstStyle/>
          <a:p>
            <a:fld id="{96C37B05-F578-4F05-B382-B19D25927928}" type="slidenum">
              <a:rPr lang="en-SE" smtClean="0"/>
              <a:t>5</a:t>
            </a:fld>
            <a:endParaRPr lang="en-SE"/>
          </a:p>
        </p:txBody>
      </p:sp>
    </p:spTree>
    <p:extLst>
      <p:ext uri="{BB962C8B-B14F-4D97-AF65-F5344CB8AC3E}">
        <p14:creationId xmlns:p14="http://schemas.microsoft.com/office/powerpoint/2010/main" val="1572504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8F5534-C98A-42B3-AE0C-52630DECA7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7369869-7B9D-449A-A299-AE0B9BC244EE}"/>
              </a:ext>
            </a:extLst>
          </p:cNvPr>
          <p:cNvPicPr>
            <a:picLocks noChangeAspect="1"/>
          </p:cNvPicPr>
          <p:nvPr/>
        </p:nvPicPr>
        <p:blipFill>
          <a:blip r:embed="rId2"/>
          <a:stretch>
            <a:fillRect/>
          </a:stretch>
        </p:blipFill>
        <p:spPr>
          <a:xfrm>
            <a:off x="2791838" y="392699"/>
            <a:ext cx="8344326" cy="6231838"/>
          </a:xfrm>
          <a:prstGeom prst="rect">
            <a:avLst/>
          </a:prstGeom>
        </p:spPr>
      </p:pic>
      <p:sp>
        <p:nvSpPr>
          <p:cNvPr id="5" name="TextBox 4">
            <a:extLst>
              <a:ext uri="{FF2B5EF4-FFF2-40B4-BE49-F238E27FC236}">
                <a16:creationId xmlns:a16="http://schemas.microsoft.com/office/drawing/2014/main" id="{A3BF0DB9-6E5D-4978-8959-E9A36EDB9149}"/>
              </a:ext>
            </a:extLst>
          </p:cNvPr>
          <p:cNvSpPr txBox="1"/>
          <p:nvPr/>
        </p:nvSpPr>
        <p:spPr>
          <a:xfrm>
            <a:off x="627819" y="783715"/>
            <a:ext cx="2796317"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Optimal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CO2 level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year 2100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(ppm)</a:t>
            </a:r>
          </a:p>
        </p:txBody>
      </p:sp>
      <p:sp>
        <p:nvSpPr>
          <p:cNvPr id="7" name="TextBox 6">
            <a:extLst>
              <a:ext uri="{FF2B5EF4-FFF2-40B4-BE49-F238E27FC236}">
                <a16:creationId xmlns:a16="http://schemas.microsoft.com/office/drawing/2014/main" id="{482E5484-77E5-4994-B31A-6283A243F077}"/>
              </a:ext>
            </a:extLst>
          </p:cNvPr>
          <p:cNvSpPr txBox="1"/>
          <p:nvPr/>
        </p:nvSpPr>
        <p:spPr>
          <a:xfrm>
            <a:off x="10518031" y="4898914"/>
            <a:ext cx="92169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kW</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772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B7CCC5-2BD3-4D12-862C-7199498D7D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EEBF00B-08B7-4EFC-8C40-4C9BCAF7BECB}"/>
              </a:ext>
            </a:extLst>
          </p:cNvPr>
          <p:cNvPicPr>
            <a:picLocks noChangeAspect="1"/>
          </p:cNvPicPr>
          <p:nvPr/>
        </p:nvPicPr>
        <p:blipFill>
          <a:blip r:embed="rId2"/>
          <a:stretch>
            <a:fillRect/>
          </a:stretch>
        </p:blipFill>
        <p:spPr>
          <a:xfrm>
            <a:off x="3239311" y="387948"/>
            <a:ext cx="8715983" cy="6225703"/>
          </a:xfrm>
          <a:prstGeom prst="rect">
            <a:avLst/>
          </a:prstGeom>
        </p:spPr>
      </p:pic>
      <p:sp>
        <p:nvSpPr>
          <p:cNvPr id="6" name="TextBox 5">
            <a:extLst>
              <a:ext uri="{FF2B5EF4-FFF2-40B4-BE49-F238E27FC236}">
                <a16:creationId xmlns:a16="http://schemas.microsoft.com/office/drawing/2014/main" id="{75AABD0C-E222-4EFA-9123-01159472F124}"/>
              </a:ext>
            </a:extLst>
          </p:cNvPr>
          <p:cNvSpPr txBox="1"/>
          <p:nvPr/>
        </p:nvSpPr>
        <p:spPr>
          <a:xfrm>
            <a:off x="192122" y="990309"/>
            <a:ext cx="6094378"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Present values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optimal revenues,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costs and profits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(Relevant currency)</a:t>
            </a:r>
          </a:p>
        </p:txBody>
      </p:sp>
      <p:sp>
        <p:nvSpPr>
          <p:cNvPr id="8" name="TextBox 7">
            <a:extLst>
              <a:ext uri="{FF2B5EF4-FFF2-40B4-BE49-F238E27FC236}">
                <a16:creationId xmlns:a16="http://schemas.microsoft.com/office/drawing/2014/main" id="{47820419-F166-4478-8B2A-0F42D835FC1A}"/>
              </a:ext>
            </a:extLst>
          </p:cNvPr>
          <p:cNvSpPr txBox="1"/>
          <p:nvPr/>
        </p:nvSpPr>
        <p:spPr>
          <a:xfrm>
            <a:off x="11101691" y="3828870"/>
            <a:ext cx="69796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kW</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9C5175-FB3D-45CC-9471-9DF136E39AEB}"/>
              </a:ext>
            </a:extLst>
          </p:cNvPr>
          <p:cNvSpPr txBox="1"/>
          <p:nvPr/>
        </p:nvSpPr>
        <p:spPr>
          <a:xfrm>
            <a:off x="4303680" y="49291"/>
            <a:ext cx="76443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PV</a:t>
            </a:r>
            <a:endParaRPr kumimoji="0" lang="en-S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835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74595-AD36-4D2E-A91F-143558EB7A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6C3F1E7-8980-400E-9509-791C9D8A1B61}"/>
              </a:ext>
            </a:extLst>
          </p:cNvPr>
          <p:cNvPicPr>
            <a:picLocks noChangeAspect="1"/>
          </p:cNvPicPr>
          <p:nvPr/>
        </p:nvPicPr>
        <p:blipFill>
          <a:blip r:embed="rId2"/>
          <a:stretch>
            <a:fillRect/>
          </a:stretch>
        </p:blipFill>
        <p:spPr>
          <a:xfrm>
            <a:off x="5038927" y="342332"/>
            <a:ext cx="6186792" cy="6196580"/>
          </a:xfrm>
          <a:prstGeom prst="rect">
            <a:avLst/>
          </a:prstGeom>
        </p:spPr>
      </p:pic>
      <p:sp>
        <p:nvSpPr>
          <p:cNvPr id="5" name="TextBox 4">
            <a:extLst>
              <a:ext uri="{FF2B5EF4-FFF2-40B4-BE49-F238E27FC236}">
                <a16:creationId xmlns:a16="http://schemas.microsoft.com/office/drawing/2014/main" id="{1E0BE1F9-8B2C-48DF-963F-63D06506B2F1}"/>
              </a:ext>
            </a:extLst>
          </p:cNvPr>
          <p:cNvSpPr txBox="1"/>
          <p:nvPr/>
        </p:nvSpPr>
        <p:spPr>
          <a:xfrm>
            <a:off x="622570" y="554477"/>
            <a:ext cx="4416357"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The frontier of optimal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combinations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present value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total profits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the CO2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in year 2100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(Relevant currency &amp; ppm)</a:t>
            </a:r>
          </a:p>
        </p:txBody>
      </p:sp>
      <p:sp>
        <p:nvSpPr>
          <p:cNvPr id="7" name="TextBox 6">
            <a:extLst>
              <a:ext uri="{FF2B5EF4-FFF2-40B4-BE49-F238E27FC236}">
                <a16:creationId xmlns:a16="http://schemas.microsoft.com/office/drawing/2014/main" id="{EACAFCC2-C291-442E-A0A7-7AE2A77A143A}"/>
              </a:ext>
            </a:extLst>
          </p:cNvPr>
          <p:cNvSpPr txBox="1"/>
          <p:nvPr/>
        </p:nvSpPr>
        <p:spPr>
          <a:xfrm>
            <a:off x="10812292" y="3339854"/>
            <a:ext cx="10262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X(t=80) (ppm)</a:t>
            </a:r>
            <a:endParaRPr kumimoji="0" lang="en-SE" sz="1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6468D1E-6564-480B-8B91-FDE5231130D1}"/>
              </a:ext>
            </a:extLst>
          </p:cNvPr>
          <p:cNvSpPr txBox="1"/>
          <p:nvPr/>
        </p:nvSpPr>
        <p:spPr>
          <a:xfrm>
            <a:off x="5038116" y="323644"/>
            <a:ext cx="61446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PV</a:t>
            </a:r>
            <a:endParaRPr kumimoji="0" lang="en-S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113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602886-C048-4746-B75A-3C5A648222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248BE75-DDE5-461B-969E-9ECCE132F2E8}"/>
              </a:ext>
            </a:extLst>
          </p:cNvPr>
          <p:cNvPicPr>
            <a:picLocks noChangeAspect="1"/>
          </p:cNvPicPr>
          <p:nvPr/>
        </p:nvPicPr>
        <p:blipFill>
          <a:blip r:embed="rId2"/>
          <a:stretch>
            <a:fillRect/>
          </a:stretch>
        </p:blipFill>
        <p:spPr>
          <a:xfrm>
            <a:off x="2981580" y="396676"/>
            <a:ext cx="8608977" cy="6428413"/>
          </a:xfrm>
          <a:prstGeom prst="rect">
            <a:avLst/>
          </a:prstGeom>
        </p:spPr>
      </p:pic>
      <p:sp>
        <p:nvSpPr>
          <p:cNvPr id="5" name="TextBox 4">
            <a:extLst>
              <a:ext uri="{FF2B5EF4-FFF2-40B4-BE49-F238E27FC236}">
                <a16:creationId xmlns:a16="http://schemas.microsoft.com/office/drawing/2014/main" id="{2A40CF57-E6BE-40C7-9BC4-F3A9A0F71E63}"/>
              </a:ext>
            </a:extLst>
          </p:cNvPr>
          <p:cNvSpPr txBox="1"/>
          <p:nvPr/>
        </p:nvSpPr>
        <p:spPr>
          <a:xfrm>
            <a:off x="288222" y="973705"/>
            <a:ext cx="6094378"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The time path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the CO2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(ppm) as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function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the time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area expansion.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(In all three cases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in the graph,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the area expansion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per year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10 </a:t>
            </a:r>
            <a:r>
              <a:rPr kumimoji="0" lang="en-US" sz="2400" b="1" i="1" u="none" strike="noStrike" kern="1200" cap="none" spc="0" normalizeH="0" baseline="0" noProof="0" dirty="0" err="1">
                <a:ln>
                  <a:noFill/>
                </a:ln>
                <a:solidFill>
                  <a:srgbClr val="0070C0"/>
                </a:solidFill>
                <a:effectLst/>
                <a:uLnTx/>
                <a:uFillTx/>
                <a:latin typeface="Calibri" panose="020F0502020204030204"/>
                <a:ea typeface="+mn-ea"/>
                <a:cs typeface="+mn-cs"/>
              </a:rPr>
              <a:t>Mha</a:t>
            </a:r>
            <a:r>
              <a:rPr kumimoji="0" lang="en-US" sz="2400" b="1" i="1"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3AFDDD6C-1168-49FD-8AE6-F0DD90342C29}"/>
              </a:ext>
            </a:extLst>
          </p:cNvPr>
          <p:cNvSpPr txBox="1"/>
          <p:nvPr/>
        </p:nvSpPr>
        <p:spPr>
          <a:xfrm>
            <a:off x="5148178" y="6096051"/>
            <a:ext cx="12434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60 years</a:t>
            </a:r>
            <a:endParaRPr kumimoji="0" lang="en-SE" sz="2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ABF2A07-DA82-4DC4-8E51-F74939197880}"/>
              </a:ext>
            </a:extLst>
          </p:cNvPr>
          <p:cNvSpPr txBox="1"/>
          <p:nvPr/>
        </p:nvSpPr>
        <p:spPr>
          <a:xfrm>
            <a:off x="6517532" y="6125517"/>
            <a:ext cx="651185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30 years</a:t>
            </a:r>
            <a:endParaRPr kumimoji="0" lang="en-S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05A3B27-B6EA-412C-8372-4C8B480836C4}"/>
              </a:ext>
            </a:extLst>
          </p:cNvPr>
          <p:cNvSpPr txBox="1"/>
          <p:nvPr/>
        </p:nvSpPr>
        <p:spPr>
          <a:xfrm>
            <a:off x="8073197" y="6108305"/>
            <a:ext cx="609437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 years</a:t>
            </a:r>
            <a:endParaRPr kumimoji="0" lang="en-SE"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8910FE0-848D-4539-BCC9-823AB7BEA71C}"/>
              </a:ext>
            </a:extLst>
          </p:cNvPr>
          <p:cNvSpPr txBox="1"/>
          <p:nvPr/>
        </p:nvSpPr>
        <p:spPr>
          <a:xfrm>
            <a:off x="8842468" y="4599729"/>
            <a:ext cx="72908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Calibri" panose="020F0502020204030204"/>
                <a:ea typeface="+mn-ea"/>
                <a:cs typeface="+mn-cs"/>
              </a:rPr>
              <a:t>60 years</a:t>
            </a:r>
            <a:endParaRPr kumimoji="0" lang="en-SE" sz="1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9A517CF-2667-4400-8A07-919F9AAA2A9B}"/>
              </a:ext>
            </a:extLst>
          </p:cNvPr>
          <p:cNvSpPr txBox="1"/>
          <p:nvPr/>
        </p:nvSpPr>
        <p:spPr>
          <a:xfrm>
            <a:off x="10424809" y="3426217"/>
            <a:ext cx="12434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0 years</a:t>
            </a:r>
            <a:endParaRPr kumimoji="0" lang="en-SE"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7FAFCA1-8011-4CE1-9E8D-9A6994F779F8}"/>
              </a:ext>
            </a:extLst>
          </p:cNvPr>
          <p:cNvSpPr txBox="1"/>
          <p:nvPr/>
        </p:nvSpPr>
        <p:spPr>
          <a:xfrm>
            <a:off x="10817823" y="4534017"/>
            <a:ext cx="12434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30 years</a:t>
            </a:r>
            <a:endParaRPr kumimoji="0" lang="en-SE" sz="1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cxnSp>
        <p:nvCxnSpPr>
          <p:cNvPr id="19" name="Straight Arrow Connector 18">
            <a:extLst>
              <a:ext uri="{FF2B5EF4-FFF2-40B4-BE49-F238E27FC236}">
                <a16:creationId xmlns:a16="http://schemas.microsoft.com/office/drawing/2014/main" id="{1063AAD8-C13B-4250-BFFB-459CB6951F76}"/>
              </a:ext>
            </a:extLst>
          </p:cNvPr>
          <p:cNvCxnSpPr/>
          <p:nvPr/>
        </p:nvCxnSpPr>
        <p:spPr>
          <a:xfrm flipV="1">
            <a:off x="9799388" y="4599729"/>
            <a:ext cx="290209" cy="12175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6A90871-3612-4923-88E9-849992759B49}"/>
              </a:ext>
            </a:extLst>
          </p:cNvPr>
          <p:cNvCxnSpPr>
            <a:cxnSpLocks/>
          </p:cNvCxnSpPr>
          <p:nvPr/>
        </p:nvCxnSpPr>
        <p:spPr>
          <a:xfrm flipH="1">
            <a:off x="10056386" y="3720075"/>
            <a:ext cx="411855" cy="2342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AB4493-D5E3-4E3A-B055-20D9270208F1}"/>
              </a:ext>
            </a:extLst>
          </p:cNvPr>
          <p:cNvCxnSpPr>
            <a:cxnSpLocks/>
          </p:cNvCxnSpPr>
          <p:nvPr/>
        </p:nvCxnSpPr>
        <p:spPr>
          <a:xfrm flipH="1">
            <a:off x="10424809" y="4711127"/>
            <a:ext cx="38500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CC3BC7-762B-45DF-A7CB-C7709B62F767}"/>
              </a:ext>
            </a:extLst>
          </p:cNvPr>
          <p:cNvSpPr txBox="1"/>
          <p:nvPr/>
        </p:nvSpPr>
        <p:spPr>
          <a:xfrm>
            <a:off x="11207638" y="5253961"/>
            <a:ext cx="85360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Year</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D8C8C93-4AB4-4016-86E6-37E9D9DD82C1}"/>
              </a:ext>
            </a:extLst>
          </p:cNvPr>
          <p:cNvSpPr txBox="1"/>
          <p:nvPr/>
        </p:nvSpPr>
        <p:spPr>
          <a:xfrm>
            <a:off x="3335411" y="135066"/>
            <a:ext cx="136308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X (ppm)</a:t>
            </a:r>
            <a:endParaRPr kumimoji="0" lang="en-SE"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312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43790-BB43-4757-A994-CE48270264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8979F9E-5604-4F1E-8420-B5B00AA2CC26}"/>
              </a:ext>
            </a:extLst>
          </p:cNvPr>
          <p:cNvSpPr txBox="1"/>
          <p:nvPr/>
        </p:nvSpPr>
        <p:spPr>
          <a:xfrm>
            <a:off x="554478" y="1643975"/>
            <a:ext cx="10087582" cy="2733472"/>
          </a:xfrm>
          <a:prstGeom prst="rect">
            <a:avLst/>
          </a:prstGeom>
          <a:noFill/>
        </p:spPr>
        <p:txBody>
          <a:bodyPr wrap="square">
            <a:spAutoFit/>
          </a:bodyPr>
          <a:lstStyle/>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 analysis shows how the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optimal transformation of natural forests to managed continuous cover forests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is affected by the relative weights of the utility of the climate and of the present value of the profits.</a:t>
            </a:r>
          </a:p>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If the relative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weight of the utility of the climate increases</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the optimal area of natural forests that should be transformed to managed continuous cover forests increases. </a:t>
            </a:r>
            <a:endParaRPr kumimoji="0" lang="en-SE"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553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43790-BB43-4757-A994-CE48270264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AAD34F-6D70-4281-9506-88F3FE557B2C}"/>
              </a:ext>
            </a:extLst>
          </p:cNvPr>
          <p:cNvSpPr txBox="1"/>
          <p:nvPr/>
        </p:nvSpPr>
        <p:spPr>
          <a:xfrm>
            <a:off x="554478" y="1867521"/>
            <a:ext cx="9533106" cy="2554545"/>
          </a:xfrm>
          <a:prstGeom prst="rect">
            <a:avLst/>
          </a:prstGeom>
          <a:noFill/>
        </p:spPr>
        <p:txBody>
          <a:bodyPr wrap="square">
            <a:spAutoFit/>
          </a:bodyPr>
          <a:lstStyle/>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If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600 M hectares are transformed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during 60 years, </a:t>
            </a:r>
          </a:p>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from 2020 until 2080,</a:t>
            </a:r>
          </a:p>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then the concentration of CO2 in the atmosphere </a:t>
            </a:r>
          </a:p>
          <a:p>
            <a:pPr marL="0" marR="120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can be reduced by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8 ppm until the year 2100</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en-S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06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DA3D03-5AA8-4D48-865A-982DC6113589}"/>
              </a:ext>
            </a:extLst>
          </p:cNvPr>
          <p:cNvSpPr>
            <a:spLocks noGrp="1"/>
          </p:cNvSpPr>
          <p:nvPr>
            <p:ph type="ctrTitle"/>
          </p:nvPr>
        </p:nvSpPr>
        <p:spPr>
          <a:xfrm>
            <a:off x="1524000" y="581188"/>
            <a:ext cx="9144000" cy="641123"/>
          </a:xfrm>
        </p:spPr>
        <p:txBody>
          <a:bodyPr>
            <a:normAutofit fontScale="90000"/>
          </a:bodyPr>
          <a:lstStyle/>
          <a:p>
            <a:r>
              <a:rPr lang="en-US" b="1" dirty="0">
                <a:solidFill>
                  <a:srgbClr val="FF0000"/>
                </a:solidFill>
              </a:rPr>
              <a:t>Conclusions </a:t>
            </a:r>
            <a:endParaRPr lang="en-SE" b="1" dirty="0">
              <a:solidFill>
                <a:srgbClr val="FF0000"/>
              </a:solidFill>
            </a:endParaRPr>
          </a:p>
        </p:txBody>
      </p:sp>
      <p:sp>
        <p:nvSpPr>
          <p:cNvPr id="4" name="Subtitle 3">
            <a:extLst>
              <a:ext uri="{FF2B5EF4-FFF2-40B4-BE49-F238E27FC236}">
                <a16:creationId xmlns:a16="http://schemas.microsoft.com/office/drawing/2014/main" id="{13015126-4CEE-4CC0-9CC1-32B198687112}"/>
              </a:ext>
            </a:extLst>
          </p:cNvPr>
          <p:cNvSpPr>
            <a:spLocks noGrp="1"/>
          </p:cNvSpPr>
          <p:nvPr>
            <p:ph type="subTitle" idx="1"/>
          </p:nvPr>
        </p:nvSpPr>
        <p:spPr>
          <a:xfrm>
            <a:off x="1080796" y="1324947"/>
            <a:ext cx="10030408" cy="4544008"/>
          </a:xfrm>
        </p:spPr>
        <p:txBody>
          <a:bodyPr>
            <a:noAutofit/>
          </a:bodyPr>
          <a:lstStyle/>
          <a:p>
            <a:pPr algn="l"/>
            <a:r>
              <a:rPr lang="en-US" b="1" i="0" u="none" strike="noStrike" baseline="0" dirty="0">
                <a:solidFill>
                  <a:srgbClr val="000000"/>
                </a:solidFill>
                <a:latin typeface="Times New Roman" panose="02020603050405020304" pitchFamily="18" charset="0"/>
              </a:rPr>
              <a:t>#5. Large areas of primary (natural) forests do not contribute very much to the net absorption of CO2. They may be transformed to CCF. </a:t>
            </a:r>
          </a:p>
          <a:p>
            <a:pPr algn="l"/>
            <a:r>
              <a:rPr lang="en-US" b="1" i="0" u="none" strike="noStrike" baseline="0" dirty="0">
                <a:solidFill>
                  <a:srgbClr val="000000"/>
                </a:solidFill>
                <a:latin typeface="Times New Roman" panose="02020603050405020304" pitchFamily="18" charset="0"/>
              </a:rPr>
              <a:t> </a:t>
            </a:r>
          </a:p>
          <a:p>
            <a:pPr algn="l"/>
            <a:r>
              <a:rPr lang="en-US" b="1" dirty="0">
                <a:solidFill>
                  <a:srgbClr val="000000"/>
                </a:solidFill>
                <a:latin typeface="Times New Roman" panose="02020603050405020304" pitchFamily="18" charset="0"/>
              </a:rPr>
              <a:t>#6. </a:t>
            </a:r>
            <a:r>
              <a:rPr lang="en-US" b="1" i="0" u="none" strike="noStrike" baseline="0" dirty="0">
                <a:solidFill>
                  <a:srgbClr val="000000"/>
                </a:solidFill>
                <a:latin typeface="Times New Roman" panose="02020603050405020304" pitchFamily="18" charset="0"/>
              </a:rPr>
              <a:t>Then, the absorption of CO2 increases and the CO2 level in the atmosphere can be reduced. This transformation can be made without severely damaging the environmental conditions. </a:t>
            </a:r>
          </a:p>
          <a:p>
            <a:pPr algn="l"/>
            <a:endParaRPr lang="en-US" b="1" dirty="0">
              <a:solidFill>
                <a:srgbClr val="000000"/>
              </a:solidFill>
              <a:latin typeface="Times New Roman" panose="02020603050405020304" pitchFamily="18" charset="0"/>
            </a:endParaRPr>
          </a:p>
          <a:p>
            <a:pPr algn="l"/>
            <a:r>
              <a:rPr lang="en-US" b="1" i="0" u="none" strike="noStrike" baseline="0" dirty="0">
                <a:solidFill>
                  <a:srgbClr val="000000"/>
                </a:solidFill>
                <a:latin typeface="Times New Roman" panose="02020603050405020304" pitchFamily="18" charset="0"/>
              </a:rPr>
              <a:t>#7. If the weight of the utility of the climate increases, the optimal area of natural forests that should be transformed to CCF increases.</a:t>
            </a:r>
          </a:p>
          <a:p>
            <a:pPr algn="l"/>
            <a:r>
              <a:rPr lang="en-US" b="1" i="0" u="none" strike="noStrike" baseline="0" dirty="0">
                <a:solidFill>
                  <a:srgbClr val="000000"/>
                </a:solidFill>
                <a:latin typeface="Times New Roman" panose="02020603050405020304" pitchFamily="18" charset="0"/>
              </a:rPr>
              <a:t> </a:t>
            </a:r>
          </a:p>
          <a:p>
            <a:pPr algn="l"/>
            <a:r>
              <a:rPr lang="en-US" b="1" dirty="0">
                <a:solidFill>
                  <a:srgbClr val="000000"/>
                </a:solidFill>
                <a:latin typeface="Times New Roman" panose="02020603050405020304" pitchFamily="18" charset="0"/>
              </a:rPr>
              <a:t>#8. </a:t>
            </a:r>
            <a:r>
              <a:rPr lang="en-US" b="1" i="0" u="none" strike="noStrike" baseline="0" dirty="0">
                <a:solidFill>
                  <a:srgbClr val="000000"/>
                </a:solidFill>
                <a:latin typeface="Times New Roman" panose="02020603050405020304" pitchFamily="18" charset="0"/>
              </a:rPr>
              <a:t>If 600 M hectares are transformed during 60 years, from 2020 until 2080, the CO2 level in the atmosphere is reduced by 8 ppm year 2100. </a:t>
            </a:r>
            <a:endParaRPr lang="en-SE" b="1" dirty="0"/>
          </a:p>
        </p:txBody>
      </p:sp>
      <p:sp>
        <p:nvSpPr>
          <p:cNvPr id="2" name="Slide Number Placeholder 1">
            <a:extLst>
              <a:ext uri="{FF2B5EF4-FFF2-40B4-BE49-F238E27FC236}">
                <a16:creationId xmlns:a16="http://schemas.microsoft.com/office/drawing/2014/main" id="{366E1A0A-0071-4BAD-A011-0CA7A7174C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748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817CFC-E0F4-4137-8B9D-66EDA5B970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D54026B-752B-46F3-B6FC-CA656281A955}"/>
              </a:ext>
            </a:extLst>
          </p:cNvPr>
          <p:cNvPicPr>
            <a:picLocks noChangeAspect="1"/>
          </p:cNvPicPr>
          <p:nvPr/>
        </p:nvPicPr>
        <p:blipFill>
          <a:blip r:embed="rId2"/>
          <a:stretch>
            <a:fillRect/>
          </a:stretch>
        </p:blipFill>
        <p:spPr>
          <a:xfrm>
            <a:off x="-1747" y="710119"/>
            <a:ext cx="12195493" cy="3103124"/>
          </a:xfrm>
          <a:prstGeom prst="rect">
            <a:avLst/>
          </a:prstGeom>
        </p:spPr>
      </p:pic>
      <p:sp>
        <p:nvSpPr>
          <p:cNvPr id="6" name="TextBox 5">
            <a:extLst>
              <a:ext uri="{FF2B5EF4-FFF2-40B4-BE49-F238E27FC236}">
                <a16:creationId xmlns:a16="http://schemas.microsoft.com/office/drawing/2014/main" id="{7F5B8AEE-22C4-45E0-9D02-0C9B440D6C3D}"/>
              </a:ext>
            </a:extLst>
          </p:cNvPr>
          <p:cNvSpPr txBox="1"/>
          <p:nvPr/>
        </p:nvSpPr>
        <p:spPr>
          <a:xfrm>
            <a:off x="1746114" y="4669298"/>
            <a:ext cx="887648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#5. is illustrated with a few pictures on the following slides. The complete open access article can be studied at any time.</a:t>
            </a:r>
            <a:endParaRPr kumimoji="0" lang="en-SE"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636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2EC87C-1DF9-43DD-A786-4C40F4BBB6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B4EDE96-329E-4D84-8330-96EE275A9F6B}"/>
              </a:ext>
            </a:extLst>
          </p:cNvPr>
          <p:cNvPicPr>
            <a:picLocks noChangeAspect="1"/>
          </p:cNvPicPr>
          <p:nvPr/>
        </p:nvPicPr>
        <p:blipFill>
          <a:blip r:embed="rId2"/>
          <a:stretch>
            <a:fillRect/>
          </a:stretch>
        </p:blipFill>
        <p:spPr>
          <a:xfrm>
            <a:off x="405696" y="203421"/>
            <a:ext cx="11380607" cy="6152929"/>
          </a:xfrm>
          <a:prstGeom prst="rect">
            <a:avLst/>
          </a:prstGeom>
        </p:spPr>
      </p:pic>
    </p:spTree>
    <p:extLst>
      <p:ext uri="{BB962C8B-B14F-4D97-AF65-F5344CB8AC3E}">
        <p14:creationId xmlns:p14="http://schemas.microsoft.com/office/powerpoint/2010/main" val="2196921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280E4E-B176-4DC2-8B38-B85F4746A4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FC30309-22B3-455B-AC67-8BD148E91D8C}"/>
              </a:ext>
            </a:extLst>
          </p:cNvPr>
          <p:cNvPicPr>
            <a:picLocks noChangeAspect="1"/>
          </p:cNvPicPr>
          <p:nvPr/>
        </p:nvPicPr>
        <p:blipFill>
          <a:blip r:embed="rId2"/>
          <a:stretch>
            <a:fillRect/>
          </a:stretch>
        </p:blipFill>
        <p:spPr>
          <a:xfrm>
            <a:off x="681616" y="256910"/>
            <a:ext cx="10175183" cy="1250875"/>
          </a:xfrm>
          <a:prstGeom prst="rect">
            <a:avLst/>
          </a:prstGeom>
        </p:spPr>
      </p:pic>
      <p:pic>
        <p:nvPicPr>
          <p:cNvPr id="6" name="Picture 5">
            <a:extLst>
              <a:ext uri="{FF2B5EF4-FFF2-40B4-BE49-F238E27FC236}">
                <a16:creationId xmlns:a16="http://schemas.microsoft.com/office/drawing/2014/main" id="{0CC24DD7-A9A1-4F9E-9853-10CE66B10DBF}"/>
              </a:ext>
            </a:extLst>
          </p:cNvPr>
          <p:cNvPicPr>
            <a:picLocks noChangeAspect="1"/>
          </p:cNvPicPr>
          <p:nvPr/>
        </p:nvPicPr>
        <p:blipFill>
          <a:blip r:embed="rId3"/>
          <a:stretch>
            <a:fillRect/>
          </a:stretch>
        </p:blipFill>
        <p:spPr>
          <a:xfrm>
            <a:off x="784121" y="1507785"/>
            <a:ext cx="9970171" cy="5109713"/>
          </a:xfrm>
          <a:prstGeom prst="rect">
            <a:avLst/>
          </a:prstGeom>
        </p:spPr>
      </p:pic>
    </p:spTree>
    <p:extLst>
      <p:ext uri="{BB962C8B-B14F-4D97-AF65-F5344CB8AC3E}">
        <p14:creationId xmlns:p14="http://schemas.microsoft.com/office/powerpoint/2010/main" val="129806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EDDE1F-8720-4FB0-B7CE-98919291C098}"/>
              </a:ext>
            </a:extLst>
          </p:cNvPr>
          <p:cNvSpPr>
            <a:spLocks noGrp="1"/>
          </p:cNvSpPr>
          <p:nvPr>
            <p:ph type="ctrTitle"/>
          </p:nvPr>
        </p:nvSpPr>
        <p:spPr>
          <a:xfrm>
            <a:off x="1204609" y="885892"/>
            <a:ext cx="9144000" cy="477837"/>
          </a:xfrm>
        </p:spPr>
        <p:txBody>
          <a:bodyPr>
            <a:normAutofit fontScale="90000"/>
          </a:bodyPr>
          <a:lstStyle/>
          <a:p>
            <a:pPr algn="l"/>
            <a:r>
              <a:rPr lang="en-US" dirty="0">
                <a:solidFill>
                  <a:srgbClr val="00B050"/>
                </a:solidFill>
              </a:rPr>
              <a:t>References to this presentation</a:t>
            </a:r>
            <a:endParaRPr lang="en-SE" dirty="0">
              <a:solidFill>
                <a:srgbClr val="00B050"/>
              </a:solidFill>
            </a:endParaRPr>
          </a:p>
        </p:txBody>
      </p:sp>
      <p:sp>
        <p:nvSpPr>
          <p:cNvPr id="7" name="Subtitle 6">
            <a:extLst>
              <a:ext uri="{FF2B5EF4-FFF2-40B4-BE49-F238E27FC236}">
                <a16:creationId xmlns:a16="http://schemas.microsoft.com/office/drawing/2014/main" id="{14798BFC-CA0D-4FED-A920-04885E038880}"/>
              </a:ext>
            </a:extLst>
          </p:cNvPr>
          <p:cNvSpPr>
            <a:spLocks noGrp="1"/>
          </p:cNvSpPr>
          <p:nvPr>
            <p:ph type="subTitle" idx="1"/>
          </p:nvPr>
        </p:nvSpPr>
        <p:spPr>
          <a:xfrm>
            <a:off x="1204609" y="1828800"/>
            <a:ext cx="10149191" cy="4640094"/>
          </a:xfrm>
        </p:spPr>
        <p:txBody>
          <a:bodyPr>
            <a:normAutofit/>
          </a:bodyPr>
          <a:lstStyle/>
          <a:p>
            <a:pPr algn="l" hangingPunct="0">
              <a:lnSpc>
                <a:spcPct val="115000"/>
              </a:lnSpc>
              <a:spcAft>
                <a:spcPts val="1000"/>
              </a:spcAft>
            </a:pPr>
            <a:r>
              <a:rPr lang="en-US" dirty="0"/>
              <a:t>#3. Lohmander, P., Fundamental principles of optimal utilization of forests with consideration of global warming, Central Asian Journal of Environmental Science and Technology Innovation, Volume 1, Issue 3, May and June 2020, 134-142. </a:t>
            </a:r>
            <a:r>
              <a:rPr lang="en-US" dirty="0">
                <a:hlinkClick r:id="rId2"/>
              </a:rPr>
              <a:t>http://www.cas-press.com/article_111213.html</a:t>
            </a:r>
            <a:r>
              <a:rPr lang="en-US" dirty="0"/>
              <a:t>  </a:t>
            </a:r>
          </a:p>
          <a:p>
            <a:pPr algn="l" hangingPunct="0">
              <a:lnSpc>
                <a:spcPct val="115000"/>
              </a:lnSpc>
              <a:spcAft>
                <a:spcPts val="1000"/>
              </a:spcAft>
            </a:pPr>
            <a:r>
              <a:rPr lang="en-US" sz="2200" dirty="0"/>
              <a:t>#4. Lohmander, P., Adaptive mobile firefighting resources, stochastic dynamic optimization of international cooperation, International Robotics &amp; Automation Journal, Volume 6, Issue 4, 2020, pages 150-155. </a:t>
            </a:r>
          </a:p>
          <a:p>
            <a:pPr algn="l" hangingPunct="0">
              <a:lnSpc>
                <a:spcPct val="115000"/>
              </a:lnSpc>
              <a:spcAft>
                <a:spcPts val="1000"/>
              </a:spcAft>
            </a:pPr>
            <a:r>
              <a:rPr lang="en-US" sz="2200" dirty="0">
                <a:hlinkClick r:id="rId3"/>
              </a:rPr>
              <a:t>https://medcraveonline.com/IRATJ/IRATJ-06-00213.pdf</a:t>
            </a:r>
            <a:r>
              <a:rPr lang="en-US" sz="2200" dirty="0"/>
              <a:t>  </a:t>
            </a:r>
            <a:endParaRPr lang="en-US" dirty="0"/>
          </a:p>
          <a:p>
            <a:endParaRPr lang="en-SE" dirty="0"/>
          </a:p>
        </p:txBody>
      </p:sp>
      <p:sp>
        <p:nvSpPr>
          <p:cNvPr id="4" name="Slide Number Placeholder 3">
            <a:extLst>
              <a:ext uri="{FF2B5EF4-FFF2-40B4-BE49-F238E27FC236}">
                <a16:creationId xmlns:a16="http://schemas.microsoft.com/office/drawing/2014/main" id="{C9DF58D2-9CD9-4D95-80AA-8B852BA0E40E}"/>
              </a:ext>
            </a:extLst>
          </p:cNvPr>
          <p:cNvSpPr>
            <a:spLocks noGrp="1"/>
          </p:cNvSpPr>
          <p:nvPr>
            <p:ph type="sldNum" sz="quarter" idx="12"/>
          </p:nvPr>
        </p:nvSpPr>
        <p:spPr/>
        <p:txBody>
          <a:bodyPr/>
          <a:lstStyle/>
          <a:p>
            <a:fld id="{96C37B05-F578-4F05-B382-B19D25927928}" type="slidenum">
              <a:rPr lang="en-SE" smtClean="0"/>
              <a:t>6</a:t>
            </a:fld>
            <a:endParaRPr lang="en-SE"/>
          </a:p>
        </p:txBody>
      </p:sp>
    </p:spTree>
    <p:extLst>
      <p:ext uri="{BB962C8B-B14F-4D97-AF65-F5344CB8AC3E}">
        <p14:creationId xmlns:p14="http://schemas.microsoft.com/office/powerpoint/2010/main" val="497581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8CB0BF-790E-4AE7-B543-CF677F3BC14B}"/>
              </a:ext>
            </a:extLst>
          </p:cNvPr>
          <p:cNvSpPr>
            <a:spLocks noGrp="1"/>
          </p:cNvSpPr>
          <p:nvPr>
            <p:ph type="sldNum" sz="quarter" idx="12"/>
          </p:nvPr>
        </p:nvSpPr>
        <p:spPr/>
        <p:txBody>
          <a:bodyPr/>
          <a:lstStyle/>
          <a:p>
            <a:fld id="{96C37B05-F578-4F05-B382-B19D25927928}" type="slidenum">
              <a:rPr lang="en-SE" smtClean="0"/>
              <a:t>60</a:t>
            </a:fld>
            <a:endParaRPr lang="en-SE"/>
          </a:p>
        </p:txBody>
      </p:sp>
      <p:pic>
        <p:nvPicPr>
          <p:cNvPr id="4" name="Picture 3">
            <a:extLst>
              <a:ext uri="{FF2B5EF4-FFF2-40B4-BE49-F238E27FC236}">
                <a16:creationId xmlns:a16="http://schemas.microsoft.com/office/drawing/2014/main" id="{25629748-F17F-42F7-9D62-1EFF224A2A49}"/>
              </a:ext>
            </a:extLst>
          </p:cNvPr>
          <p:cNvPicPr>
            <a:picLocks noChangeAspect="1"/>
          </p:cNvPicPr>
          <p:nvPr/>
        </p:nvPicPr>
        <p:blipFill>
          <a:blip r:embed="rId2"/>
          <a:stretch>
            <a:fillRect/>
          </a:stretch>
        </p:blipFill>
        <p:spPr>
          <a:xfrm>
            <a:off x="0" y="557336"/>
            <a:ext cx="12192000" cy="5000455"/>
          </a:xfrm>
          <a:prstGeom prst="rect">
            <a:avLst/>
          </a:prstGeom>
        </p:spPr>
      </p:pic>
      <p:sp>
        <p:nvSpPr>
          <p:cNvPr id="6" name="TextBox 5">
            <a:extLst>
              <a:ext uri="{FF2B5EF4-FFF2-40B4-BE49-F238E27FC236}">
                <a16:creationId xmlns:a16="http://schemas.microsoft.com/office/drawing/2014/main" id="{2150555B-9232-4CA6-A915-1B540474899E}"/>
              </a:ext>
            </a:extLst>
          </p:cNvPr>
          <p:cNvSpPr txBox="1"/>
          <p:nvPr/>
        </p:nvSpPr>
        <p:spPr>
          <a:xfrm>
            <a:off x="1332689" y="5726238"/>
            <a:ext cx="8959175" cy="830997"/>
          </a:xfrm>
          <a:prstGeom prst="rect">
            <a:avLst/>
          </a:prstGeom>
          <a:noFill/>
        </p:spPr>
        <p:txBody>
          <a:bodyPr wrap="square">
            <a:spAutoFit/>
          </a:bodyPr>
          <a:lstStyle/>
          <a:p>
            <a:r>
              <a:rPr lang="en-US" sz="2400" b="1" dirty="0">
                <a:solidFill>
                  <a:srgbClr val="FF0000"/>
                </a:solidFill>
              </a:rPr>
              <a:t>#4. is illustrated with a few pictures on the following slides. The complete open access article can be studied at any time.</a:t>
            </a:r>
            <a:endParaRPr lang="en-SE" sz="2400" b="1" dirty="0">
              <a:solidFill>
                <a:srgbClr val="FF0000"/>
              </a:solidFill>
            </a:endParaRPr>
          </a:p>
        </p:txBody>
      </p:sp>
    </p:spTree>
    <p:extLst>
      <p:ext uri="{BB962C8B-B14F-4D97-AF65-F5344CB8AC3E}">
        <p14:creationId xmlns:p14="http://schemas.microsoft.com/office/powerpoint/2010/main" val="4141916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898B42-1F9A-4754-85E4-DA8F9742D319}"/>
              </a:ext>
            </a:extLst>
          </p:cNvPr>
          <p:cNvSpPr>
            <a:spLocks noGrp="1"/>
          </p:cNvSpPr>
          <p:nvPr>
            <p:ph type="sldNum" sz="quarter" idx="12"/>
          </p:nvPr>
        </p:nvSpPr>
        <p:spPr/>
        <p:txBody>
          <a:bodyPr/>
          <a:lstStyle/>
          <a:p>
            <a:fld id="{96C37B05-F578-4F05-B382-B19D25927928}" type="slidenum">
              <a:rPr lang="en-SE" smtClean="0"/>
              <a:t>61</a:t>
            </a:fld>
            <a:endParaRPr lang="en-SE"/>
          </a:p>
        </p:txBody>
      </p:sp>
      <p:pic>
        <p:nvPicPr>
          <p:cNvPr id="4" name="Picture 3">
            <a:extLst>
              <a:ext uri="{FF2B5EF4-FFF2-40B4-BE49-F238E27FC236}">
                <a16:creationId xmlns:a16="http://schemas.microsoft.com/office/drawing/2014/main" id="{50C46140-87C8-4DD5-B0F0-A99B013C1FB1}"/>
              </a:ext>
            </a:extLst>
          </p:cNvPr>
          <p:cNvPicPr>
            <a:picLocks noChangeAspect="1"/>
          </p:cNvPicPr>
          <p:nvPr/>
        </p:nvPicPr>
        <p:blipFill>
          <a:blip r:embed="rId2"/>
          <a:stretch>
            <a:fillRect/>
          </a:stretch>
        </p:blipFill>
        <p:spPr>
          <a:xfrm>
            <a:off x="462270" y="1128409"/>
            <a:ext cx="11415202" cy="4661514"/>
          </a:xfrm>
          <a:prstGeom prst="rect">
            <a:avLst/>
          </a:prstGeom>
        </p:spPr>
      </p:pic>
    </p:spTree>
    <p:extLst>
      <p:ext uri="{BB962C8B-B14F-4D97-AF65-F5344CB8AC3E}">
        <p14:creationId xmlns:p14="http://schemas.microsoft.com/office/powerpoint/2010/main" val="6827364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AE4D28-45B6-451D-ADCF-4AD9B7C97D39}"/>
              </a:ext>
            </a:extLst>
          </p:cNvPr>
          <p:cNvSpPr>
            <a:spLocks noGrp="1"/>
          </p:cNvSpPr>
          <p:nvPr>
            <p:ph type="sldNum" sz="quarter" idx="12"/>
          </p:nvPr>
        </p:nvSpPr>
        <p:spPr/>
        <p:txBody>
          <a:bodyPr/>
          <a:lstStyle/>
          <a:p>
            <a:fld id="{96C37B05-F578-4F05-B382-B19D25927928}" type="slidenum">
              <a:rPr lang="en-SE" smtClean="0"/>
              <a:t>62</a:t>
            </a:fld>
            <a:endParaRPr lang="en-SE"/>
          </a:p>
        </p:txBody>
      </p:sp>
      <p:pic>
        <p:nvPicPr>
          <p:cNvPr id="4" name="Picture 3">
            <a:extLst>
              <a:ext uri="{FF2B5EF4-FFF2-40B4-BE49-F238E27FC236}">
                <a16:creationId xmlns:a16="http://schemas.microsoft.com/office/drawing/2014/main" id="{614867B8-6397-4D66-898C-655755E080D3}"/>
              </a:ext>
            </a:extLst>
          </p:cNvPr>
          <p:cNvPicPr>
            <a:picLocks noChangeAspect="1"/>
          </p:cNvPicPr>
          <p:nvPr/>
        </p:nvPicPr>
        <p:blipFill>
          <a:blip r:embed="rId2"/>
          <a:stretch>
            <a:fillRect/>
          </a:stretch>
        </p:blipFill>
        <p:spPr>
          <a:xfrm>
            <a:off x="301557" y="1428982"/>
            <a:ext cx="11634281" cy="4015704"/>
          </a:xfrm>
          <a:prstGeom prst="rect">
            <a:avLst/>
          </a:prstGeom>
        </p:spPr>
      </p:pic>
    </p:spTree>
    <p:extLst>
      <p:ext uri="{BB962C8B-B14F-4D97-AF65-F5344CB8AC3E}">
        <p14:creationId xmlns:p14="http://schemas.microsoft.com/office/powerpoint/2010/main" val="25638369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90B85D-ADC9-48F0-AA5F-BB380DF3667F}"/>
              </a:ext>
            </a:extLst>
          </p:cNvPr>
          <p:cNvSpPr>
            <a:spLocks noGrp="1"/>
          </p:cNvSpPr>
          <p:nvPr>
            <p:ph type="sldNum" sz="quarter" idx="12"/>
          </p:nvPr>
        </p:nvSpPr>
        <p:spPr/>
        <p:txBody>
          <a:bodyPr/>
          <a:lstStyle/>
          <a:p>
            <a:fld id="{96C37B05-F578-4F05-B382-B19D25927928}" type="slidenum">
              <a:rPr lang="en-SE" smtClean="0"/>
              <a:t>63</a:t>
            </a:fld>
            <a:endParaRPr lang="en-SE"/>
          </a:p>
        </p:txBody>
      </p:sp>
      <p:pic>
        <p:nvPicPr>
          <p:cNvPr id="4" name="Picture 3">
            <a:extLst>
              <a:ext uri="{FF2B5EF4-FFF2-40B4-BE49-F238E27FC236}">
                <a16:creationId xmlns:a16="http://schemas.microsoft.com/office/drawing/2014/main" id="{1826B324-3463-400D-8BA2-A7456E53EE39}"/>
              </a:ext>
            </a:extLst>
          </p:cNvPr>
          <p:cNvPicPr>
            <a:picLocks noChangeAspect="1"/>
          </p:cNvPicPr>
          <p:nvPr/>
        </p:nvPicPr>
        <p:blipFill>
          <a:blip r:embed="rId2"/>
          <a:stretch>
            <a:fillRect/>
          </a:stretch>
        </p:blipFill>
        <p:spPr>
          <a:xfrm>
            <a:off x="1099226" y="506917"/>
            <a:ext cx="9552562" cy="5849433"/>
          </a:xfrm>
          <a:prstGeom prst="rect">
            <a:avLst/>
          </a:prstGeom>
        </p:spPr>
      </p:pic>
    </p:spTree>
    <p:extLst>
      <p:ext uri="{BB962C8B-B14F-4D97-AF65-F5344CB8AC3E}">
        <p14:creationId xmlns:p14="http://schemas.microsoft.com/office/powerpoint/2010/main" val="1108994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7EB1C0-7015-4774-8CAA-888445C10F88}"/>
              </a:ext>
            </a:extLst>
          </p:cNvPr>
          <p:cNvSpPr>
            <a:spLocks noGrp="1"/>
          </p:cNvSpPr>
          <p:nvPr>
            <p:ph type="sldNum" sz="quarter" idx="12"/>
          </p:nvPr>
        </p:nvSpPr>
        <p:spPr/>
        <p:txBody>
          <a:bodyPr/>
          <a:lstStyle/>
          <a:p>
            <a:fld id="{96C37B05-F578-4F05-B382-B19D25927928}" type="slidenum">
              <a:rPr lang="en-SE" smtClean="0"/>
              <a:t>64</a:t>
            </a:fld>
            <a:endParaRPr lang="en-SE"/>
          </a:p>
        </p:txBody>
      </p:sp>
      <p:pic>
        <p:nvPicPr>
          <p:cNvPr id="4" name="Picture 3">
            <a:extLst>
              <a:ext uri="{FF2B5EF4-FFF2-40B4-BE49-F238E27FC236}">
                <a16:creationId xmlns:a16="http://schemas.microsoft.com/office/drawing/2014/main" id="{6AC54F1C-827D-4FD5-AAE7-5C3DF35D563B}"/>
              </a:ext>
            </a:extLst>
          </p:cNvPr>
          <p:cNvPicPr>
            <a:picLocks noChangeAspect="1"/>
          </p:cNvPicPr>
          <p:nvPr/>
        </p:nvPicPr>
        <p:blipFill>
          <a:blip r:embed="rId2"/>
          <a:stretch>
            <a:fillRect/>
          </a:stretch>
        </p:blipFill>
        <p:spPr>
          <a:xfrm>
            <a:off x="348245" y="557255"/>
            <a:ext cx="7812930" cy="3367140"/>
          </a:xfrm>
          <a:prstGeom prst="rect">
            <a:avLst/>
          </a:prstGeom>
        </p:spPr>
      </p:pic>
      <p:pic>
        <p:nvPicPr>
          <p:cNvPr id="6" name="Picture 5">
            <a:extLst>
              <a:ext uri="{FF2B5EF4-FFF2-40B4-BE49-F238E27FC236}">
                <a16:creationId xmlns:a16="http://schemas.microsoft.com/office/drawing/2014/main" id="{688FD6D7-1B86-46E6-9306-20ED088FC040}"/>
              </a:ext>
            </a:extLst>
          </p:cNvPr>
          <p:cNvPicPr>
            <a:picLocks noChangeAspect="1"/>
          </p:cNvPicPr>
          <p:nvPr/>
        </p:nvPicPr>
        <p:blipFill>
          <a:blip r:embed="rId3"/>
          <a:stretch>
            <a:fillRect/>
          </a:stretch>
        </p:blipFill>
        <p:spPr>
          <a:xfrm>
            <a:off x="7001931" y="3159339"/>
            <a:ext cx="4970834" cy="3232667"/>
          </a:xfrm>
          <a:prstGeom prst="rect">
            <a:avLst/>
          </a:prstGeom>
        </p:spPr>
      </p:pic>
    </p:spTree>
    <p:extLst>
      <p:ext uri="{BB962C8B-B14F-4D97-AF65-F5344CB8AC3E}">
        <p14:creationId xmlns:p14="http://schemas.microsoft.com/office/powerpoint/2010/main" val="22985633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C79824-A3DD-4A94-ABCB-D918EC07DE7F}"/>
              </a:ext>
            </a:extLst>
          </p:cNvPr>
          <p:cNvSpPr>
            <a:spLocks noGrp="1"/>
          </p:cNvSpPr>
          <p:nvPr>
            <p:ph type="sldNum" sz="quarter" idx="12"/>
          </p:nvPr>
        </p:nvSpPr>
        <p:spPr/>
        <p:txBody>
          <a:bodyPr/>
          <a:lstStyle/>
          <a:p>
            <a:fld id="{96C37B05-F578-4F05-B382-B19D25927928}" type="slidenum">
              <a:rPr lang="en-SE" smtClean="0"/>
              <a:t>65</a:t>
            </a:fld>
            <a:endParaRPr lang="en-SE"/>
          </a:p>
        </p:txBody>
      </p:sp>
      <p:pic>
        <p:nvPicPr>
          <p:cNvPr id="4" name="Picture 3">
            <a:extLst>
              <a:ext uri="{FF2B5EF4-FFF2-40B4-BE49-F238E27FC236}">
                <a16:creationId xmlns:a16="http://schemas.microsoft.com/office/drawing/2014/main" id="{E6A5807A-5EBF-4636-B8CA-657E22247B61}"/>
              </a:ext>
            </a:extLst>
          </p:cNvPr>
          <p:cNvPicPr>
            <a:picLocks noChangeAspect="1"/>
          </p:cNvPicPr>
          <p:nvPr/>
        </p:nvPicPr>
        <p:blipFill>
          <a:blip r:embed="rId2"/>
          <a:stretch>
            <a:fillRect/>
          </a:stretch>
        </p:blipFill>
        <p:spPr>
          <a:xfrm>
            <a:off x="-1" y="0"/>
            <a:ext cx="12191999" cy="5061857"/>
          </a:xfrm>
          <a:prstGeom prst="rect">
            <a:avLst/>
          </a:prstGeom>
        </p:spPr>
      </p:pic>
      <p:pic>
        <p:nvPicPr>
          <p:cNvPr id="6" name="Picture 5">
            <a:extLst>
              <a:ext uri="{FF2B5EF4-FFF2-40B4-BE49-F238E27FC236}">
                <a16:creationId xmlns:a16="http://schemas.microsoft.com/office/drawing/2014/main" id="{264243E9-5E0F-4D0E-9B75-DE8B9AA33328}"/>
              </a:ext>
            </a:extLst>
          </p:cNvPr>
          <p:cNvPicPr>
            <a:picLocks noChangeAspect="1"/>
          </p:cNvPicPr>
          <p:nvPr/>
        </p:nvPicPr>
        <p:blipFill>
          <a:blip r:embed="rId3"/>
          <a:stretch>
            <a:fillRect/>
          </a:stretch>
        </p:blipFill>
        <p:spPr>
          <a:xfrm>
            <a:off x="-2" y="4857913"/>
            <a:ext cx="12191999" cy="1340255"/>
          </a:xfrm>
          <a:prstGeom prst="rect">
            <a:avLst/>
          </a:prstGeom>
        </p:spPr>
      </p:pic>
      <p:sp>
        <p:nvSpPr>
          <p:cNvPr id="8" name="TextBox 7">
            <a:extLst>
              <a:ext uri="{FF2B5EF4-FFF2-40B4-BE49-F238E27FC236}">
                <a16:creationId xmlns:a16="http://schemas.microsoft.com/office/drawing/2014/main" id="{46BE379A-7759-4B0E-9EE7-82BBB00D4829}"/>
              </a:ext>
            </a:extLst>
          </p:cNvPr>
          <p:cNvSpPr txBox="1"/>
          <p:nvPr/>
        </p:nvSpPr>
        <p:spPr>
          <a:xfrm>
            <a:off x="1712068" y="6225088"/>
            <a:ext cx="947474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The complete open access article #6. can be studied later.</a:t>
            </a:r>
            <a:endParaRPr kumimoji="0" lang="en-SE"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8215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AC3D-A7EC-4FA2-AA29-FD91EC8453A1}"/>
              </a:ext>
            </a:extLst>
          </p:cNvPr>
          <p:cNvSpPr>
            <a:spLocks noGrp="1"/>
          </p:cNvSpPr>
          <p:nvPr>
            <p:ph type="ctrTitle"/>
          </p:nvPr>
        </p:nvSpPr>
        <p:spPr>
          <a:xfrm>
            <a:off x="202460" y="272374"/>
            <a:ext cx="11787079" cy="1270616"/>
          </a:xfrm>
        </p:spPr>
        <p:txBody>
          <a:bodyPr>
            <a:noAutofit/>
          </a:bodyPr>
          <a:lstStyle/>
          <a:p>
            <a:r>
              <a:rPr lang="en-US" sz="3200" b="1" dirty="0">
                <a:solidFill>
                  <a:schemeClr val="accent6">
                    <a:lumMod val="50000"/>
                  </a:schemeClr>
                </a:solidFill>
                <a:effectLst/>
                <a:latin typeface="Times New Roman" panose="02020603050405020304" pitchFamily="18" charset="0"/>
                <a:ea typeface="Calibri" panose="020F0502020204030204" pitchFamily="34" charset="0"/>
              </a:rPr>
              <a:t>Global Stability via the Forced Global Warming Equation,</a:t>
            </a:r>
            <a:br>
              <a:rPr lang="en-US" sz="3200" b="1" dirty="0">
                <a:solidFill>
                  <a:schemeClr val="accent6">
                    <a:lumMod val="50000"/>
                  </a:schemeClr>
                </a:solidFill>
                <a:effectLst/>
                <a:latin typeface="Times New Roman" panose="02020603050405020304" pitchFamily="18" charset="0"/>
                <a:ea typeface="Calibri" panose="020F0502020204030204" pitchFamily="34" charset="0"/>
              </a:rPr>
            </a:br>
            <a:r>
              <a:rPr lang="en-US" sz="3200" b="1" dirty="0">
                <a:solidFill>
                  <a:schemeClr val="accent6">
                    <a:lumMod val="50000"/>
                  </a:schemeClr>
                </a:solidFill>
                <a:effectLst/>
                <a:latin typeface="Times New Roman" panose="02020603050405020304" pitchFamily="18" charset="0"/>
                <a:ea typeface="Calibri" panose="020F0502020204030204" pitchFamily="34" charset="0"/>
              </a:rPr>
              <a:t>Fire Control with Joint Fire Fighting Resources, </a:t>
            </a:r>
            <a:br>
              <a:rPr lang="en-US" sz="3200" b="1" dirty="0">
                <a:solidFill>
                  <a:schemeClr val="accent6">
                    <a:lumMod val="50000"/>
                  </a:schemeClr>
                </a:solidFill>
                <a:effectLst/>
                <a:latin typeface="Times New Roman" panose="02020603050405020304" pitchFamily="18" charset="0"/>
                <a:ea typeface="Calibri" panose="020F0502020204030204" pitchFamily="34" charset="0"/>
              </a:rPr>
            </a:br>
            <a:r>
              <a:rPr lang="en-US" sz="3200" b="1" dirty="0">
                <a:solidFill>
                  <a:schemeClr val="accent6">
                    <a:lumMod val="50000"/>
                  </a:schemeClr>
                </a:solidFill>
                <a:effectLst/>
                <a:latin typeface="Times New Roman" panose="02020603050405020304" pitchFamily="18" charset="0"/>
                <a:ea typeface="Calibri" panose="020F0502020204030204" pitchFamily="34" charset="0"/>
              </a:rPr>
              <a:t>and Optimal Forestry </a:t>
            </a:r>
            <a:r>
              <a:rPr lang="en-US" sz="800" b="1" dirty="0">
                <a:solidFill>
                  <a:schemeClr val="accent6">
                    <a:lumMod val="50000"/>
                  </a:schemeClr>
                </a:solidFill>
                <a:effectLst/>
                <a:latin typeface="Times New Roman" panose="02020603050405020304" pitchFamily="18" charset="0"/>
                <a:ea typeface="Calibri" panose="020F0502020204030204" pitchFamily="34" charset="0"/>
              </a:rPr>
              <a:t>(Edition 210330_1846)</a:t>
            </a:r>
            <a:endParaRPr lang="en-SE" sz="800" b="1" dirty="0">
              <a:solidFill>
                <a:schemeClr val="accent6">
                  <a:lumMod val="50000"/>
                </a:schemeClr>
              </a:solidFill>
            </a:endParaRPr>
          </a:p>
        </p:txBody>
      </p:sp>
      <p:pic>
        <p:nvPicPr>
          <p:cNvPr id="5" name="Picture 4">
            <a:extLst>
              <a:ext uri="{FF2B5EF4-FFF2-40B4-BE49-F238E27FC236}">
                <a16:creationId xmlns:a16="http://schemas.microsoft.com/office/drawing/2014/main" id="{948582A0-ADA5-4CBA-9A7A-F49CF6417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030" y="1621717"/>
            <a:ext cx="6206247" cy="3708664"/>
          </a:xfrm>
          <a:prstGeom prst="rect">
            <a:avLst/>
          </a:prstGeom>
        </p:spPr>
      </p:pic>
      <p:pic>
        <p:nvPicPr>
          <p:cNvPr id="6" name="Bildobjekt 5">
            <a:extLst>
              <a:ext uri="{FF2B5EF4-FFF2-40B4-BE49-F238E27FC236}">
                <a16:creationId xmlns:a16="http://schemas.microsoft.com/office/drawing/2014/main" id="{571BC64F-6285-4335-8404-06DD4C3CC91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69050" y="1621717"/>
            <a:ext cx="3730209" cy="3699061"/>
          </a:xfrm>
          <a:prstGeom prst="rect">
            <a:avLst/>
          </a:prstGeom>
        </p:spPr>
      </p:pic>
      <p:sp>
        <p:nvSpPr>
          <p:cNvPr id="8" name="Subtitle 2">
            <a:extLst>
              <a:ext uri="{FF2B5EF4-FFF2-40B4-BE49-F238E27FC236}">
                <a16:creationId xmlns:a16="http://schemas.microsoft.com/office/drawing/2014/main" id="{1A849E38-BF04-4A5A-B8BD-F7FAD3FC1207}"/>
              </a:ext>
            </a:extLst>
          </p:cNvPr>
          <p:cNvSpPr txBox="1">
            <a:spLocks/>
          </p:cNvSpPr>
          <p:nvPr/>
        </p:nvSpPr>
        <p:spPr>
          <a:xfrm>
            <a:off x="7470843" y="5536244"/>
            <a:ext cx="3628416" cy="1049382"/>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120000"/>
              </a:lnSpc>
              <a:spcBef>
                <a:spcPts val="1000"/>
              </a:spcBef>
              <a:spcAft>
                <a:spcPts val="800"/>
              </a:spcAft>
              <a:buClrTx/>
              <a:buSzTx/>
              <a:buFont typeface="Arial" panose="020B0604020202020204" pitchFamily="34" charset="0"/>
              <a:buNone/>
              <a:tabLst/>
              <a:defRPr/>
            </a:pP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Prof. Dr. Peter Lohmander</a:t>
            </a:r>
          </a:p>
          <a:p>
            <a:pPr marL="0" marR="0" lvl="0" indent="0" algn="r" defTabSz="914400" rtl="0" eaLnBrk="1" fontAlgn="auto" latinLnBrk="0" hangingPunct="1">
              <a:lnSpc>
                <a:spcPct val="120000"/>
              </a:lnSpc>
              <a:spcBef>
                <a:spcPts val="1000"/>
              </a:spcBef>
              <a:spcAft>
                <a:spcPts val="800"/>
              </a:spcAft>
              <a:buClrTx/>
              <a:buSzTx/>
              <a:buFont typeface="Arial" panose="020B0604020202020204" pitchFamily="34" charset="0"/>
              <a:buNone/>
              <a:tabLst/>
              <a:defRPr/>
            </a:pP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Peter@Lohmander.com</a:t>
            </a:r>
          </a:p>
          <a:p>
            <a:pPr marL="0" marR="0" lvl="0" indent="0" algn="r"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endParaRPr kumimoji="0" lang="en-SE" sz="1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endParaRPr kumimoji="0" lang="en-SE" sz="1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S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A9178B4-0319-4A9A-A91E-07F6F808C5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4A1E560-89E5-46B9-9324-683ED2DB627F}"/>
              </a:ext>
            </a:extLst>
          </p:cNvPr>
          <p:cNvSpPr txBox="1"/>
          <p:nvPr/>
        </p:nvSpPr>
        <p:spPr>
          <a:xfrm>
            <a:off x="749030" y="5536244"/>
            <a:ext cx="67218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KEYNOTE at ICASE 2021: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International Conference on Applied Science &amp; 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March 31, 10.00 GMT.</a:t>
            </a:r>
            <a:endParaRPr kumimoji="0" lang="en-S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84964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AFBDEC-AE2B-4018-A93D-E3597B4242EF}"/>
              </a:ext>
            </a:extLst>
          </p:cNvPr>
          <p:cNvSpPr txBox="1"/>
          <p:nvPr/>
        </p:nvSpPr>
        <p:spPr>
          <a:xfrm>
            <a:off x="663909" y="1361874"/>
            <a:ext cx="10864181"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Contact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 Dr. Peter Lohmander, Optimal Solutions,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Hoppets</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Grand 6, SE-903 34 Umea, Sweden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Peter@Lohmander.com</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Peter.Lohmander@icloud.com</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http://www.lohmander.com/Information/Ref.htm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A997053-7459-456C-A625-2ED22FE4496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01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EDDE1F-8720-4FB0-B7CE-98919291C098}"/>
              </a:ext>
            </a:extLst>
          </p:cNvPr>
          <p:cNvSpPr>
            <a:spLocks noGrp="1"/>
          </p:cNvSpPr>
          <p:nvPr>
            <p:ph type="ctrTitle"/>
          </p:nvPr>
        </p:nvSpPr>
        <p:spPr>
          <a:xfrm>
            <a:off x="1524000" y="1122363"/>
            <a:ext cx="9144000" cy="477837"/>
          </a:xfrm>
        </p:spPr>
        <p:txBody>
          <a:bodyPr>
            <a:normAutofit fontScale="90000"/>
          </a:bodyPr>
          <a:lstStyle/>
          <a:p>
            <a:pPr algn="l"/>
            <a:r>
              <a:rPr lang="en-US" dirty="0">
                <a:solidFill>
                  <a:srgbClr val="00B050"/>
                </a:solidFill>
              </a:rPr>
              <a:t>References to this presentation</a:t>
            </a:r>
            <a:endParaRPr lang="en-SE" dirty="0">
              <a:solidFill>
                <a:srgbClr val="00B050"/>
              </a:solidFill>
            </a:endParaRPr>
          </a:p>
        </p:txBody>
      </p:sp>
      <p:sp>
        <p:nvSpPr>
          <p:cNvPr id="7" name="Subtitle 6">
            <a:extLst>
              <a:ext uri="{FF2B5EF4-FFF2-40B4-BE49-F238E27FC236}">
                <a16:creationId xmlns:a16="http://schemas.microsoft.com/office/drawing/2014/main" id="{14798BFC-CA0D-4FED-A920-04885E038880}"/>
              </a:ext>
            </a:extLst>
          </p:cNvPr>
          <p:cNvSpPr>
            <a:spLocks noGrp="1"/>
          </p:cNvSpPr>
          <p:nvPr>
            <p:ph type="subTitle" idx="1"/>
          </p:nvPr>
        </p:nvSpPr>
        <p:spPr>
          <a:xfrm>
            <a:off x="1524000" y="1935804"/>
            <a:ext cx="9144000" cy="3321996"/>
          </a:xfrm>
        </p:spPr>
        <p:txBody>
          <a:bodyPr>
            <a:normAutofit fontScale="92500" lnSpcReduction="10000"/>
          </a:bodyPr>
          <a:lstStyle/>
          <a:p>
            <a:pPr algn="l"/>
            <a:r>
              <a:rPr lang="en-US" dirty="0"/>
              <a:t>#5. Lohmander, P., Forest fire expansion under global warming conditions: multivariate estimation, function properties and predictions for 29 countries, Central Asian Journal of Environmental Science and Technology Innovation, Volume 1, Issue 5, 2020, 134-142. doi:10.22034/CAJESTI.2020.05.03. </a:t>
            </a:r>
          </a:p>
          <a:p>
            <a:pPr algn="l"/>
            <a:r>
              <a:rPr lang="en-US" dirty="0">
                <a:hlinkClick r:id="rId2"/>
              </a:rPr>
              <a:t>http://www.cas-press.com/article_122566.html</a:t>
            </a:r>
            <a:r>
              <a:rPr lang="en-US" dirty="0"/>
              <a:t>  </a:t>
            </a:r>
          </a:p>
          <a:p>
            <a:pPr algn="l"/>
            <a:endParaRPr lang="en-US" dirty="0"/>
          </a:p>
          <a:p>
            <a:pPr algn="l"/>
            <a:r>
              <a:rPr lang="en-US" dirty="0"/>
              <a:t>#6. Lohmander, P., Optimization of forestry, infrastructure and fire management, Caspian Journal of Environmental Sciences (Forthcoming. Accepted for publication). </a:t>
            </a:r>
            <a:r>
              <a:rPr lang="en-US" dirty="0">
                <a:hlinkClick r:id="rId3"/>
              </a:rPr>
              <a:t>http://www.lohmander.com/PL_CJES_21_MANUS.pdf</a:t>
            </a:r>
            <a:r>
              <a:rPr lang="en-US" dirty="0"/>
              <a:t> </a:t>
            </a:r>
          </a:p>
          <a:p>
            <a:pPr algn="l"/>
            <a:endParaRPr lang="en-US" dirty="0"/>
          </a:p>
          <a:p>
            <a:endParaRPr lang="en-SE" dirty="0"/>
          </a:p>
        </p:txBody>
      </p:sp>
      <p:sp>
        <p:nvSpPr>
          <p:cNvPr id="4" name="Slide Number Placeholder 3">
            <a:extLst>
              <a:ext uri="{FF2B5EF4-FFF2-40B4-BE49-F238E27FC236}">
                <a16:creationId xmlns:a16="http://schemas.microsoft.com/office/drawing/2014/main" id="{C9DF58D2-9CD9-4D95-80AA-8B852BA0E40E}"/>
              </a:ext>
            </a:extLst>
          </p:cNvPr>
          <p:cNvSpPr>
            <a:spLocks noGrp="1"/>
          </p:cNvSpPr>
          <p:nvPr>
            <p:ph type="sldNum" sz="quarter" idx="12"/>
          </p:nvPr>
        </p:nvSpPr>
        <p:spPr/>
        <p:txBody>
          <a:bodyPr/>
          <a:lstStyle/>
          <a:p>
            <a:fld id="{96C37B05-F578-4F05-B382-B19D25927928}" type="slidenum">
              <a:rPr lang="en-SE" smtClean="0"/>
              <a:t>7</a:t>
            </a:fld>
            <a:endParaRPr lang="en-SE"/>
          </a:p>
        </p:txBody>
      </p:sp>
    </p:spTree>
    <p:extLst>
      <p:ext uri="{BB962C8B-B14F-4D97-AF65-F5344CB8AC3E}">
        <p14:creationId xmlns:p14="http://schemas.microsoft.com/office/powerpoint/2010/main" val="116672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E87647-2307-487E-818E-AFA066A18AC5}"/>
              </a:ext>
            </a:extLst>
          </p:cNvPr>
          <p:cNvSpPr>
            <a:spLocks noGrp="1"/>
          </p:cNvSpPr>
          <p:nvPr>
            <p:ph type="sldNum" sz="quarter" idx="12"/>
          </p:nvPr>
        </p:nvSpPr>
        <p:spPr/>
        <p:txBody>
          <a:bodyPr/>
          <a:lstStyle/>
          <a:p>
            <a:fld id="{96C37B05-F578-4F05-B382-B19D25927928}" type="slidenum">
              <a:rPr lang="en-SE" smtClean="0"/>
              <a:t>8</a:t>
            </a:fld>
            <a:endParaRPr lang="en-SE" dirty="0"/>
          </a:p>
        </p:txBody>
      </p:sp>
      <p:pic>
        <p:nvPicPr>
          <p:cNvPr id="6" name="Picture 5">
            <a:extLst>
              <a:ext uri="{FF2B5EF4-FFF2-40B4-BE49-F238E27FC236}">
                <a16:creationId xmlns:a16="http://schemas.microsoft.com/office/drawing/2014/main" id="{ACD1D625-3167-4DAB-ACFA-C3F98F8151E3}"/>
              </a:ext>
            </a:extLst>
          </p:cNvPr>
          <p:cNvPicPr>
            <a:picLocks noChangeAspect="1"/>
          </p:cNvPicPr>
          <p:nvPr/>
        </p:nvPicPr>
        <p:blipFill>
          <a:blip r:embed="rId2"/>
          <a:stretch>
            <a:fillRect/>
          </a:stretch>
        </p:blipFill>
        <p:spPr>
          <a:xfrm>
            <a:off x="-2095" y="301558"/>
            <a:ext cx="12194095" cy="4387174"/>
          </a:xfrm>
          <a:prstGeom prst="rect">
            <a:avLst/>
          </a:prstGeom>
        </p:spPr>
      </p:pic>
    </p:spTree>
    <p:extLst>
      <p:ext uri="{BB962C8B-B14F-4D97-AF65-F5344CB8AC3E}">
        <p14:creationId xmlns:p14="http://schemas.microsoft.com/office/powerpoint/2010/main" val="291070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B2BF2BC-2300-418E-BD03-7E32B1397B70}"/>
              </a:ext>
            </a:extLst>
          </p:cNvPr>
          <p:cNvGraphicFramePr>
            <a:graphicFrameLocks noChangeAspect="1"/>
          </p:cNvGraphicFramePr>
          <p:nvPr/>
        </p:nvGraphicFramePr>
        <p:xfrm>
          <a:off x="941387" y="950020"/>
          <a:ext cx="10309225" cy="3757612"/>
        </p:xfrm>
        <a:graphic>
          <a:graphicData uri="http://schemas.openxmlformats.org/presentationml/2006/ole">
            <mc:AlternateContent xmlns:mc="http://schemas.openxmlformats.org/markup-compatibility/2006">
              <mc:Choice xmlns:v="urn:schemas-microsoft-com:vml" Requires="v">
                <p:oleObj name="Equation" r:id="rId2" imgW="1079280" imgH="393480" progId="Equation.DSMT4">
                  <p:embed/>
                </p:oleObj>
              </mc:Choice>
              <mc:Fallback>
                <p:oleObj name="Equation" r:id="rId2" imgW="1079280" imgH="393480" progId="Equation.DSMT4">
                  <p:embed/>
                  <p:pic>
                    <p:nvPicPr>
                      <p:cNvPr id="4" name="Object 3">
                        <a:extLst>
                          <a:ext uri="{FF2B5EF4-FFF2-40B4-BE49-F238E27FC236}">
                            <a16:creationId xmlns:a16="http://schemas.microsoft.com/office/drawing/2014/main" id="{0B2BF2BC-2300-418E-BD03-7E32B1397B70}"/>
                          </a:ext>
                        </a:extLst>
                      </p:cNvPr>
                      <p:cNvPicPr/>
                      <p:nvPr/>
                    </p:nvPicPr>
                    <p:blipFill>
                      <a:blip r:embed="rId3"/>
                      <a:stretch>
                        <a:fillRect/>
                      </a:stretch>
                    </p:blipFill>
                    <p:spPr>
                      <a:xfrm>
                        <a:off x="941387" y="950020"/>
                        <a:ext cx="10309225" cy="3757612"/>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8DC0571C-5946-4713-A5E2-DFB97D01C2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37B05-F578-4F05-B382-B19D25927928}"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1DDFE31-059E-4A2F-A4FF-00AA8D128528}"/>
              </a:ext>
            </a:extLst>
          </p:cNvPr>
          <p:cNvSpPr txBox="1"/>
          <p:nvPr/>
        </p:nvSpPr>
        <p:spPr>
          <a:xfrm>
            <a:off x="5661498" y="4902740"/>
            <a:ext cx="252614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Natural emissions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from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vulcanos</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etc.</a:t>
            </a:r>
            <a:endParaRPr kumimoji="0" lang="en-SE"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3E0F8DC-A68F-4A2B-B403-A5465F1EB371}"/>
              </a:ext>
            </a:extLst>
          </p:cNvPr>
          <p:cNvSpPr txBox="1"/>
          <p:nvPr/>
        </p:nvSpPr>
        <p:spPr>
          <a:xfrm>
            <a:off x="8754894" y="4902740"/>
            <a:ext cx="3101490"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Net </a:t>
            </a:r>
            <a:r>
              <a:rPr kumimoji="0" lang="en-US" sz="2400" b="1" i="0" u="none" strike="noStrike" kern="1200" cap="none" spc="0" normalizeH="0" baseline="0" noProof="0" dirty="0" err="1">
                <a:ln>
                  <a:noFill/>
                </a:ln>
                <a:solidFill>
                  <a:srgbClr val="0070C0"/>
                </a:solidFill>
                <a:effectLst/>
                <a:uLnTx/>
                <a:uFillTx/>
                <a:latin typeface="Calibri" panose="020F0502020204030204"/>
                <a:ea typeface="+mn-ea"/>
                <a:cs typeface="+mn-cs"/>
              </a:rPr>
              <a:t>absorbtion</a:t>
            </a: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 of CO2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by the sea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natural environment</a:t>
            </a:r>
            <a:endParaRPr kumimoji="0" lang="en-S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8F929C8-1276-4A91-85F5-B45ABE3541F2}"/>
              </a:ext>
            </a:extLst>
          </p:cNvPr>
          <p:cNvSpPr/>
          <p:nvPr/>
        </p:nvSpPr>
        <p:spPr>
          <a:xfrm>
            <a:off x="5661498" y="4727643"/>
            <a:ext cx="2655651" cy="15077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97CF030-0E70-471C-AC59-06935BE4A8A8}"/>
              </a:ext>
            </a:extLst>
          </p:cNvPr>
          <p:cNvSpPr/>
          <p:nvPr/>
        </p:nvSpPr>
        <p:spPr>
          <a:xfrm>
            <a:off x="8711169" y="4721922"/>
            <a:ext cx="3083854" cy="1507787"/>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11DEBAD2-116D-48B7-8CAC-845C248ED530}"/>
              </a:ext>
            </a:extLst>
          </p:cNvPr>
          <p:cNvSpPr/>
          <p:nvPr/>
        </p:nvSpPr>
        <p:spPr>
          <a:xfrm flipV="1">
            <a:off x="6785042" y="4132787"/>
            <a:ext cx="408562" cy="5544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a:extLst>
              <a:ext uri="{FF2B5EF4-FFF2-40B4-BE49-F238E27FC236}">
                <a16:creationId xmlns:a16="http://schemas.microsoft.com/office/drawing/2014/main" id="{6A5655AF-93F9-44DB-8031-D17D776A939F}"/>
              </a:ext>
            </a:extLst>
          </p:cNvPr>
          <p:cNvSpPr/>
          <p:nvPr/>
        </p:nvSpPr>
        <p:spPr>
          <a:xfrm flipV="1">
            <a:off x="9270461" y="4127063"/>
            <a:ext cx="1731522" cy="55447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99F2120-3A5B-4417-85DD-B8C8B45A5F7E}"/>
              </a:ext>
            </a:extLst>
          </p:cNvPr>
          <p:cNvSpPr txBox="1"/>
          <p:nvPr/>
        </p:nvSpPr>
        <p:spPr>
          <a:xfrm>
            <a:off x="596224" y="4821981"/>
            <a:ext cx="225715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Change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CO2 level in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atmosphere</a:t>
            </a:r>
            <a:endParaRPr kumimoji="0" lang="en-SE" sz="2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4AF401E-55D6-4AA1-8D65-BBA60196410E}"/>
              </a:ext>
            </a:extLst>
          </p:cNvPr>
          <p:cNvSpPr/>
          <p:nvPr/>
        </p:nvSpPr>
        <p:spPr>
          <a:xfrm>
            <a:off x="396977" y="4668253"/>
            <a:ext cx="2655651" cy="150778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DBC08511-BBC6-435D-BBDA-5242BDCFE8A4}"/>
              </a:ext>
            </a:extLst>
          </p:cNvPr>
          <p:cNvSpPr/>
          <p:nvPr/>
        </p:nvSpPr>
        <p:spPr>
          <a:xfrm flipV="1">
            <a:off x="1316240" y="3628415"/>
            <a:ext cx="408562" cy="101982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E34BCE0-BD19-4E55-9713-4379E0389076}"/>
              </a:ext>
            </a:extLst>
          </p:cNvPr>
          <p:cNvSpPr txBox="1"/>
          <p:nvPr/>
        </p:nvSpPr>
        <p:spPr>
          <a:xfrm>
            <a:off x="3229958" y="242134"/>
            <a:ext cx="573208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B050"/>
                </a:solidFill>
                <a:effectLst/>
                <a:uLnTx/>
                <a:uFillTx/>
                <a:latin typeface="Calibri" panose="020F0502020204030204"/>
                <a:ea typeface="+mn-ea"/>
                <a:cs typeface="+mn-cs"/>
              </a:rPr>
              <a:t>The natural CO2 dynamics</a:t>
            </a:r>
            <a:endParaRPr kumimoji="0" lang="en-SE" sz="4000" b="1" i="1"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99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TotalTime>
  <Words>2019</Words>
  <Application>Microsoft Office PowerPoint</Application>
  <PresentationFormat>Widescreen</PresentationFormat>
  <Paragraphs>357</Paragraphs>
  <Slides>67</Slides>
  <Notes>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67</vt:i4>
      </vt:variant>
    </vt:vector>
  </HeadingPairs>
  <TitlesOfParts>
    <vt:vector size="76" baseType="lpstr">
      <vt:lpstr>Arial</vt:lpstr>
      <vt:lpstr>Calibri</vt:lpstr>
      <vt:lpstr>Calibri Light</vt:lpstr>
      <vt:lpstr>Times New Roman</vt:lpstr>
      <vt:lpstr>Office Theme</vt:lpstr>
      <vt:lpstr>1_Office Theme</vt:lpstr>
      <vt:lpstr>Office-tema</vt:lpstr>
      <vt:lpstr>7_Office-tema</vt:lpstr>
      <vt:lpstr>Equation</vt:lpstr>
      <vt:lpstr>Global Stability via the Forced Global Warming Equation, Fire Control with Joint Fire Fighting Resources,  and Optimal Forestry (Edition 210330_1846)</vt:lpstr>
      <vt:lpstr>PowerPoint Presentation</vt:lpstr>
      <vt:lpstr>PowerPoint Presentation</vt:lpstr>
      <vt:lpstr>PowerPoint Presentation</vt:lpstr>
      <vt:lpstr>References to this presentation </vt:lpstr>
      <vt:lpstr>References to this presentation</vt:lpstr>
      <vt:lpstr>References to this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Stability via the Forced Global Warming Equation, Fire Control with Joint Fire Fighting Resources,  and Optimal Forestry (Edition 210330_1846)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under CO2 emission control and optimal forestry</dc:title>
  <dc:creator>Peter Lohmander</dc:creator>
  <cp:lastModifiedBy>Peter Lohmander</cp:lastModifiedBy>
  <cp:revision>135</cp:revision>
  <dcterms:created xsi:type="dcterms:W3CDTF">2021-02-02T17:08:36Z</dcterms:created>
  <dcterms:modified xsi:type="dcterms:W3CDTF">2021-03-30T16:50:57Z</dcterms:modified>
</cp:coreProperties>
</file>