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sldIdLst>
    <p:sldId id="256" r:id="rId2"/>
    <p:sldId id="257" r:id="rId3"/>
    <p:sldId id="430" r:id="rId4"/>
    <p:sldId id="432" r:id="rId5"/>
    <p:sldId id="433" r:id="rId6"/>
    <p:sldId id="434" r:id="rId7"/>
    <p:sldId id="435" r:id="rId8"/>
    <p:sldId id="466" r:id="rId9"/>
    <p:sldId id="467" r:id="rId10"/>
    <p:sldId id="436" r:id="rId11"/>
    <p:sldId id="437" r:id="rId12"/>
    <p:sldId id="438" r:id="rId13"/>
    <p:sldId id="439" r:id="rId14"/>
    <p:sldId id="440" r:id="rId15"/>
    <p:sldId id="441" r:id="rId16"/>
    <p:sldId id="443" r:id="rId17"/>
    <p:sldId id="444" r:id="rId18"/>
    <p:sldId id="445" r:id="rId19"/>
    <p:sldId id="446" r:id="rId20"/>
    <p:sldId id="447" r:id="rId21"/>
    <p:sldId id="448" r:id="rId22"/>
    <p:sldId id="449" r:id="rId23"/>
    <p:sldId id="450" r:id="rId24"/>
    <p:sldId id="451" r:id="rId25"/>
    <p:sldId id="452" r:id="rId26"/>
    <p:sldId id="453" r:id="rId27"/>
    <p:sldId id="454" r:id="rId28"/>
    <p:sldId id="455" r:id="rId29"/>
    <p:sldId id="456" r:id="rId30"/>
    <p:sldId id="457" r:id="rId31"/>
    <p:sldId id="458" r:id="rId32"/>
    <p:sldId id="459" r:id="rId33"/>
    <p:sldId id="468" r:id="rId34"/>
    <p:sldId id="460" r:id="rId35"/>
    <p:sldId id="461" r:id="rId36"/>
    <p:sldId id="462" r:id="rId37"/>
    <p:sldId id="463" r:id="rId38"/>
    <p:sldId id="464" r:id="rId39"/>
    <p:sldId id="465" r:id="rId40"/>
    <p:sldId id="469" r:id="rId41"/>
    <p:sldId id="470" r:id="rId42"/>
    <p:sldId id="473" r:id="rId43"/>
    <p:sldId id="471" r:id="rId44"/>
    <p:sldId id="472" r:id="rId45"/>
    <p:sldId id="431" r:id="rId4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67"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5" Type="http://schemas.openxmlformats.org/officeDocument/2006/relationships/image" Target="../media/image21.wmf"/><Relationship Id="rId4"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BC65A5-4C50-44E7-9774-33628DA5CDA3}" type="datetimeFigureOut">
              <a:rPr lang="sv-SE" smtClean="0"/>
              <a:t>2016-09-01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CA6790-DDEC-466D-AF7F-F571BAC59E7C}" type="slidenum">
              <a:rPr lang="sv-SE" smtClean="0"/>
              <a:t>‹#›</a:t>
            </a:fld>
            <a:endParaRPr lang="sv-SE"/>
          </a:p>
        </p:txBody>
      </p:sp>
    </p:spTree>
    <p:extLst>
      <p:ext uri="{BB962C8B-B14F-4D97-AF65-F5344CB8AC3E}">
        <p14:creationId xmlns:p14="http://schemas.microsoft.com/office/powerpoint/2010/main" val="3719595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A09AEC0B-B6F3-43A0-9884-12314DEEE8EC}" type="datetime1">
              <a:rPr lang="sv-SE" smtClean="0"/>
              <a:t>2016-09-01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321724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FFA86000-524E-4ADC-A6F5-99CC2E8BBB95}" type="datetime1">
              <a:rPr lang="sv-SE" smtClean="0"/>
              <a:t>2016-09-01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2489782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836430B-2A5D-4D02-963D-F26248795A74}" type="datetime1">
              <a:rPr lang="sv-SE" smtClean="0"/>
              <a:t>2016-09-01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1235678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F8BD553-5B47-4773-B6B7-89D8A49CA0EE}" type="datetime1">
              <a:rPr lang="sv-SE" smtClean="0"/>
              <a:t>2016-09-01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865295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8157DF4B-35B9-4BE3-B30C-9F1708A4B9E2}" type="datetime1">
              <a:rPr lang="sv-SE" smtClean="0"/>
              <a:t>2016-09-01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383575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76A926BC-4A16-4CB5-949F-A36F000ECE09}" type="datetime1">
              <a:rPr lang="sv-SE" smtClean="0"/>
              <a:t>2016-09-01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1021707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FB038D38-1575-4D77-8CE9-00897A9787A6}" type="datetime1">
              <a:rPr lang="sv-SE" smtClean="0"/>
              <a:t>2016-09-01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2952192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4CC7A062-3D0F-4A72-999C-7EC5DB056B52}" type="datetime1">
              <a:rPr lang="sv-SE" smtClean="0"/>
              <a:t>2016-09-01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32677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4B5F64A-30E4-43C1-8AA6-2E795B252571}" type="datetime1">
              <a:rPr lang="sv-SE" smtClean="0"/>
              <a:t>2016-09-01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2684206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0AED8C50-0C1B-4B91-BD7C-DBA94AAF4ABB}" type="datetime1">
              <a:rPr lang="sv-SE" smtClean="0"/>
              <a:t>2016-09-01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1755601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2F479E5-EC7C-42D7-B287-FE2E55407880}" type="datetime1">
              <a:rPr lang="sv-SE" smtClean="0"/>
              <a:t>2016-09-01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5AB504C-2EAE-4C1B-A3CB-68D7E240E4AC}" type="slidenum">
              <a:rPr lang="sv-SE" smtClean="0"/>
              <a:t>‹#›</a:t>
            </a:fld>
            <a:endParaRPr lang="sv-SE"/>
          </a:p>
        </p:txBody>
      </p:sp>
    </p:spTree>
    <p:extLst>
      <p:ext uri="{BB962C8B-B14F-4D97-AF65-F5344CB8AC3E}">
        <p14:creationId xmlns:p14="http://schemas.microsoft.com/office/powerpoint/2010/main" val="2432313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8EE3D4-7B58-43B5-8AB9-02DA32030CAB}" type="datetime1">
              <a:rPr lang="sv-SE" smtClean="0"/>
              <a:t>2016-09-01</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B504C-2EAE-4C1B-A3CB-68D7E240E4AC}" type="slidenum">
              <a:rPr lang="sv-SE" smtClean="0"/>
              <a:t>‹#›</a:t>
            </a:fld>
            <a:endParaRPr lang="sv-SE"/>
          </a:p>
        </p:txBody>
      </p:sp>
    </p:spTree>
    <p:extLst>
      <p:ext uri="{BB962C8B-B14F-4D97-AF65-F5344CB8AC3E}">
        <p14:creationId xmlns:p14="http://schemas.microsoft.com/office/powerpoint/2010/main" val="461209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eter@Lohmander.com" TargetMode="External"/><Relationship Id="rId2" Type="http://schemas.openxmlformats.org/officeDocument/2006/relationships/hyperlink" Target="http://www.lohmander.com/" TargetMode="Externa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4.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5.wmf"/></Relationships>
</file>

<file path=ppt/slides/_rels/slide23.xml.rels><?xml version="1.0" encoding="UTF-8" standalone="yes"?>
<Relationships xmlns="http://schemas.openxmlformats.org/package/2006/relationships"><Relationship Id="rId3" Type="http://schemas.openxmlformats.org/officeDocument/2006/relationships/hyperlink" Target="http://www.lohmander.com/Lohmander_SAF_1995.pdf" TargetMode="External"/><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8.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7.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4.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3.wmf"/><Relationship Id="rId5" Type="http://schemas.openxmlformats.org/officeDocument/2006/relationships/oleObject" Target="../embeddings/oleObject11.bin"/><Relationship Id="rId4" Type="http://schemas.openxmlformats.org/officeDocument/2006/relationships/image" Target="../media/image22.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4.wmf"/><Relationship Id="rId5" Type="http://schemas.openxmlformats.org/officeDocument/2006/relationships/oleObject" Target="../embeddings/oleObject13.bin"/><Relationship Id="rId4" Type="http://schemas.openxmlformats.org/officeDocument/2006/relationships/image" Target="../media/image14.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24.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3.wmf"/><Relationship Id="rId5" Type="http://schemas.openxmlformats.org/officeDocument/2006/relationships/oleObject" Target="../embeddings/oleObject16.bin"/><Relationship Id="rId4" Type="http://schemas.openxmlformats.org/officeDocument/2006/relationships/image" Target="../media/image25.wmf"/></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8.wmf"/><Relationship Id="rId5" Type="http://schemas.openxmlformats.org/officeDocument/2006/relationships/oleObject" Target="../embeddings/oleObject18.bin"/><Relationship Id="rId4" Type="http://schemas.openxmlformats.org/officeDocument/2006/relationships/image" Target="../media/image23.wmf"/></Relationships>
</file>

<file path=ppt/slides/_rels/slide37.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29.wmf"/><Relationship Id="rId5" Type="http://schemas.openxmlformats.org/officeDocument/2006/relationships/oleObject" Target="../embeddings/oleObject20.bin"/><Relationship Id="rId4" Type="http://schemas.openxmlformats.org/officeDocument/2006/relationships/image" Target="../media/image28.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32.wmf"/><Relationship Id="rId5" Type="http://schemas.openxmlformats.org/officeDocument/2006/relationships/oleObject" Target="../embeddings/oleObject23.bin"/><Relationship Id="rId4" Type="http://schemas.openxmlformats.org/officeDocument/2006/relationships/image" Target="../media/image31.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34.wmf"/><Relationship Id="rId5" Type="http://schemas.openxmlformats.org/officeDocument/2006/relationships/oleObject" Target="../embeddings/oleObject25.bin"/><Relationship Id="rId4" Type="http://schemas.openxmlformats.org/officeDocument/2006/relationships/image" Target="../media/image33.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35.wmf"/></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35.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mailto:Peter@Lohmander.com" TargetMode="External"/><Relationship Id="rId2" Type="http://schemas.openxmlformats.org/officeDocument/2006/relationships/hyperlink" Target="http://www.lohmander.com/" TargetMode="Externa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13000">
              <a:srgbClr val="FFFF00"/>
            </a:gs>
            <a:gs pos="45000">
              <a:schemeClr val="accent1">
                <a:lumMod val="5000"/>
                <a:lumOff val="95000"/>
              </a:schemeClr>
            </a:gs>
          </a:gsLst>
          <a:lin ang="16200000" scaled="1"/>
          <a:tileRect/>
        </a:gra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778764" y="1113218"/>
            <a:ext cx="10634472" cy="2727261"/>
          </a:xfrm>
        </p:spPr>
        <p:txBody>
          <a:bodyPr>
            <a:normAutofit fontScale="90000"/>
          </a:bodyPr>
          <a:lstStyle/>
          <a:p>
            <a:pPr algn="l"/>
            <a:r>
              <a:rPr lang="en-US" sz="4400" b="1" dirty="0" smtClean="0">
                <a:latin typeface="Times New Roman" panose="02020603050405020304" pitchFamily="18" charset="0"/>
                <a:cs typeface="Times New Roman" panose="02020603050405020304" pitchFamily="18" charset="0"/>
              </a:rPr>
              <a:t>OPTIMAL </a:t>
            </a:r>
            <a:r>
              <a:rPr lang="en-US" sz="4400" b="1" dirty="0">
                <a:latin typeface="Times New Roman" panose="02020603050405020304" pitchFamily="18" charset="0"/>
                <a:cs typeface="Times New Roman" panose="02020603050405020304" pitchFamily="18" charset="0"/>
              </a:rPr>
              <a:t>STOCHASTIC DYNAMIC CONTROL OF SPATIALLY DISTRIBUTED INTERDEPENDENT PRODUCTION </a:t>
            </a:r>
            <a:r>
              <a:rPr lang="en-US" sz="4400" b="1" dirty="0" smtClean="0">
                <a:latin typeface="Times New Roman" panose="02020603050405020304" pitchFamily="18" charset="0"/>
                <a:cs typeface="Times New Roman" panose="02020603050405020304" pitchFamily="18" charset="0"/>
              </a:rPr>
              <a:t>UNITS</a:t>
            </a:r>
            <a:r>
              <a:rPr lang="en-US" sz="4400" b="1" dirty="0">
                <a:solidFill>
                  <a:srgbClr val="FF0000"/>
                </a:solidFill>
                <a:latin typeface="Times New Roman" panose="02020603050405020304" pitchFamily="18" charset="0"/>
                <a:cs typeface="Times New Roman" panose="02020603050405020304" pitchFamily="18" charset="0"/>
              </a:rPr>
              <a:t/>
            </a:r>
            <a:br>
              <a:rPr lang="en-US" sz="4400" b="1" dirty="0">
                <a:solidFill>
                  <a:srgbClr val="FF0000"/>
                </a:solidFill>
                <a:latin typeface="Times New Roman" panose="02020603050405020304" pitchFamily="18" charset="0"/>
                <a:cs typeface="Times New Roman" panose="02020603050405020304" pitchFamily="18" charset="0"/>
              </a:rPr>
            </a:br>
            <a:r>
              <a:rPr lang="en-US" sz="1100" b="1" i="1" dirty="0" smtClean="0">
                <a:latin typeface="Calibri" panose="020F0502020204030204"/>
                <a:ea typeface="+mn-ea"/>
                <a:cs typeface="+mn-cs"/>
              </a:rPr>
              <a:t>Version </a:t>
            </a:r>
            <a:r>
              <a:rPr lang="en-US" sz="1100" b="1" i="1" dirty="0" smtClean="0">
                <a:latin typeface="Calibri" panose="020F0502020204030204"/>
                <a:ea typeface="+mn-ea"/>
                <a:cs typeface="+mn-cs"/>
              </a:rPr>
              <a:t>160901</a:t>
            </a:r>
            <a:r>
              <a:rPr lang="en-US" sz="1100" b="1" i="1" dirty="0" smtClean="0">
                <a:latin typeface="Calibri" panose="020F0502020204030204"/>
                <a:ea typeface="+mn-ea"/>
                <a:cs typeface="+mn-cs"/>
              </a:rPr>
              <a:t/>
            </a:r>
            <a:br>
              <a:rPr lang="en-US" sz="1100" b="1" i="1" dirty="0" smtClean="0">
                <a:latin typeface="Calibri" panose="020F0502020204030204"/>
                <a:ea typeface="+mn-ea"/>
                <a:cs typeface="+mn-cs"/>
              </a:rPr>
            </a:br>
            <a:r>
              <a:rPr lang="en-US" sz="1100" b="1" i="1" dirty="0">
                <a:latin typeface="Calibri" panose="020F0502020204030204"/>
                <a:ea typeface="+mn-ea"/>
                <a:cs typeface="+mn-cs"/>
              </a:rPr>
              <a:t/>
            </a:r>
            <a:br>
              <a:rPr lang="en-US" sz="1100" b="1" i="1" dirty="0">
                <a:latin typeface="Calibri" panose="020F0502020204030204"/>
                <a:ea typeface="+mn-ea"/>
                <a:cs typeface="+mn-cs"/>
              </a:rPr>
            </a:br>
            <a:r>
              <a:rPr lang="en-US" sz="1100" b="1" i="1" dirty="0" smtClean="0">
                <a:latin typeface="Calibri" panose="020F0502020204030204"/>
                <a:ea typeface="+mn-ea"/>
                <a:cs typeface="+mn-cs"/>
              </a:rPr>
              <a:t/>
            </a:r>
            <a:br>
              <a:rPr lang="en-US" sz="1100" b="1" i="1" dirty="0" smtClean="0">
                <a:latin typeface="Calibri" panose="020F0502020204030204"/>
                <a:ea typeface="+mn-ea"/>
                <a:cs typeface="+mn-cs"/>
              </a:rPr>
            </a:br>
            <a:r>
              <a:rPr lang="sv-SE" sz="1100" dirty="0">
                <a:latin typeface="Times New Roman" panose="02020603050405020304" pitchFamily="18" charset="0"/>
                <a:cs typeface="Times New Roman" panose="02020603050405020304" pitchFamily="18" charset="0"/>
              </a:rPr>
              <a:t/>
            </a:r>
            <a:br>
              <a:rPr lang="sv-SE" sz="1100"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Peter </a:t>
            </a:r>
            <a:r>
              <a:rPr lang="en-US" sz="4000" b="1" dirty="0" err="1" smtClean="0">
                <a:latin typeface="Times New Roman" panose="02020603050405020304" pitchFamily="18" charset="0"/>
                <a:cs typeface="Times New Roman" panose="02020603050405020304" pitchFamily="18" charset="0"/>
              </a:rPr>
              <a:t>Lohmander</a:t>
            </a:r>
            <a:r>
              <a:rPr lang="sv-SE" sz="4000" dirty="0">
                <a:latin typeface="Times New Roman" panose="02020603050405020304" pitchFamily="18" charset="0"/>
                <a:cs typeface="Times New Roman" panose="02020603050405020304" pitchFamily="18" charset="0"/>
              </a:rPr>
              <a:t/>
            </a:r>
            <a:br>
              <a:rPr lang="sv-SE" sz="4000" dirty="0">
                <a:latin typeface="Times New Roman" panose="02020603050405020304" pitchFamily="18" charset="0"/>
                <a:cs typeface="Times New Roman" panose="02020603050405020304" pitchFamily="18" charset="0"/>
              </a:rPr>
            </a:br>
            <a:r>
              <a:rPr lang="sv-SE" sz="2200" dirty="0">
                <a:latin typeface="Times New Roman" panose="02020603050405020304" pitchFamily="18" charset="0"/>
                <a:cs typeface="Times New Roman" panose="02020603050405020304" pitchFamily="18" charset="0"/>
              </a:rPr>
              <a:t>Professor Dr., Optimal Solutions &amp; </a:t>
            </a:r>
            <a:r>
              <a:rPr lang="sv-SE" sz="2200" dirty="0" err="1">
                <a:latin typeface="Times New Roman" panose="02020603050405020304" pitchFamily="18" charset="0"/>
                <a:cs typeface="Times New Roman" panose="02020603050405020304" pitchFamily="18" charset="0"/>
              </a:rPr>
              <a:t>Linnaeus</a:t>
            </a:r>
            <a:r>
              <a:rPr lang="sv-SE" sz="2200" dirty="0">
                <a:latin typeface="Times New Roman" panose="02020603050405020304" pitchFamily="18" charset="0"/>
                <a:cs typeface="Times New Roman" panose="02020603050405020304" pitchFamily="18" charset="0"/>
              </a:rPr>
              <a:t> University, </a:t>
            </a:r>
            <a:r>
              <a:rPr lang="sv-SE" sz="2200" dirty="0" smtClean="0">
                <a:latin typeface="Times New Roman" panose="02020603050405020304" pitchFamily="18" charset="0"/>
                <a:cs typeface="Times New Roman" panose="02020603050405020304" pitchFamily="18" charset="0"/>
              </a:rPr>
              <a:t>Sweden</a:t>
            </a:r>
            <a:br>
              <a:rPr lang="sv-SE" sz="2200" dirty="0" smtClean="0">
                <a:latin typeface="Times New Roman" panose="02020603050405020304" pitchFamily="18" charset="0"/>
                <a:cs typeface="Times New Roman" panose="02020603050405020304" pitchFamily="18" charset="0"/>
              </a:rPr>
            </a:br>
            <a:r>
              <a:rPr lang="sv-SE" sz="2200" dirty="0" smtClean="0">
                <a:latin typeface="Times New Roman" panose="02020603050405020304" pitchFamily="18" charset="0"/>
                <a:cs typeface="Times New Roman" panose="02020603050405020304" pitchFamily="18" charset="0"/>
                <a:hlinkClick r:id="rId2"/>
              </a:rPr>
              <a:t>www.Lohmander.com</a:t>
            </a:r>
            <a:r>
              <a:rPr lang="sv-SE" sz="2200" dirty="0" smtClean="0">
                <a:latin typeface="Times New Roman" panose="02020603050405020304" pitchFamily="18" charset="0"/>
                <a:cs typeface="Times New Roman" panose="02020603050405020304" pitchFamily="18" charset="0"/>
              </a:rPr>
              <a:t> &amp; </a:t>
            </a:r>
            <a:r>
              <a:rPr lang="sv-SE" sz="2200" dirty="0" smtClean="0">
                <a:latin typeface="Times New Roman" panose="02020603050405020304" pitchFamily="18" charset="0"/>
                <a:cs typeface="Times New Roman" panose="02020603050405020304" pitchFamily="18" charset="0"/>
                <a:hlinkClick r:id="rId3"/>
              </a:rPr>
              <a:t>Peter@Lohmander.com</a:t>
            </a:r>
            <a:r>
              <a:rPr lang="sv-SE" sz="2200" dirty="0" smtClean="0">
                <a:latin typeface="Times New Roman" panose="02020603050405020304" pitchFamily="18" charset="0"/>
                <a:cs typeface="Times New Roman" panose="02020603050405020304" pitchFamily="18" charset="0"/>
              </a:rPr>
              <a:t> </a:t>
            </a:r>
            <a:endParaRPr lang="sv-SE" sz="2200" dirty="0">
              <a:latin typeface="Times New Roman" panose="02020603050405020304" pitchFamily="18" charset="0"/>
              <a:cs typeface="Times New Roman" panose="02020603050405020304" pitchFamily="18" charset="0"/>
            </a:endParaRPr>
          </a:p>
        </p:txBody>
      </p:sp>
      <p:pic>
        <p:nvPicPr>
          <p:cNvPr id="4" name="Bildobjekt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1887" y="2271903"/>
            <a:ext cx="4180114" cy="4586097"/>
          </a:xfrm>
          <a:prstGeom prst="rect">
            <a:avLst/>
          </a:prstGeom>
        </p:spPr>
      </p:pic>
      <p:pic>
        <p:nvPicPr>
          <p:cNvPr id="5" name="Bildobjekt 4"/>
          <p:cNvPicPr>
            <a:picLocks noChangeAspect="1"/>
          </p:cNvPicPr>
          <p:nvPr/>
        </p:nvPicPr>
        <p:blipFill>
          <a:blip r:embed="rId5"/>
          <a:stretch>
            <a:fillRect/>
          </a:stretch>
        </p:blipFill>
        <p:spPr>
          <a:xfrm>
            <a:off x="858774" y="5074920"/>
            <a:ext cx="6794594" cy="1627632"/>
          </a:xfrm>
          <a:prstGeom prst="rect">
            <a:avLst/>
          </a:prstGeom>
        </p:spPr>
      </p:pic>
    </p:spTree>
    <p:extLst>
      <p:ext uri="{BB962C8B-B14F-4D97-AF65-F5344CB8AC3E}">
        <p14:creationId xmlns:p14="http://schemas.microsoft.com/office/powerpoint/2010/main" val="1613344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10</a:t>
            </a:fld>
            <a:endParaRPr lang="sv-SE"/>
          </a:p>
        </p:txBody>
      </p:sp>
      <p:sp>
        <p:nvSpPr>
          <p:cNvPr id="3" name="Rektangel 2"/>
          <p:cNvSpPr/>
          <p:nvPr/>
        </p:nvSpPr>
        <p:spPr>
          <a:xfrm>
            <a:off x="972312" y="1331667"/>
            <a:ext cx="9872472" cy="3108543"/>
          </a:xfrm>
          <a:prstGeom prst="rect">
            <a:avLst/>
          </a:prstGeom>
        </p:spPr>
        <p:txBody>
          <a:bodyPr wrap="square">
            <a:spAutoFit/>
          </a:bodyPr>
          <a:lstStyle/>
          <a:p>
            <a:r>
              <a:rPr lang="en-US" sz="2800" b="1" dirty="0">
                <a:latin typeface="CMR12"/>
                <a:ea typeface="Times New Roman" panose="02020603050405020304" pitchFamily="18" charset="0"/>
                <a:cs typeface="CMR12"/>
              </a:rPr>
              <a:t>The problem is to determine an </a:t>
            </a:r>
            <a:r>
              <a:rPr lang="en-US" sz="2800" b="1" dirty="0">
                <a:solidFill>
                  <a:srgbClr val="FF0000"/>
                </a:solidFill>
                <a:latin typeface="CMR12"/>
                <a:ea typeface="Times New Roman" panose="02020603050405020304" pitchFamily="18" charset="0"/>
                <a:cs typeface="CMR12"/>
              </a:rPr>
              <a:t>adaptive control function </a:t>
            </a:r>
            <a:r>
              <a:rPr lang="en-US" sz="2800" b="1" dirty="0">
                <a:latin typeface="CMR12"/>
                <a:ea typeface="Times New Roman" panose="02020603050405020304" pitchFamily="18" charset="0"/>
                <a:cs typeface="CMR12"/>
              </a:rPr>
              <a:t>to be used in this forest, </a:t>
            </a:r>
            <a:endParaRPr lang="en-US" sz="2800" b="1" dirty="0" smtClean="0">
              <a:latin typeface="CMR12"/>
              <a:ea typeface="Times New Roman" panose="02020603050405020304" pitchFamily="18" charset="0"/>
              <a:cs typeface="CMR12"/>
            </a:endParaRPr>
          </a:p>
          <a:p>
            <a:endParaRPr lang="en-US" sz="2800" b="1" dirty="0">
              <a:latin typeface="CMR12"/>
              <a:ea typeface="Times New Roman" panose="02020603050405020304" pitchFamily="18" charset="0"/>
              <a:cs typeface="CMR12"/>
            </a:endParaRPr>
          </a:p>
          <a:p>
            <a:r>
              <a:rPr lang="en-US" sz="2800" b="1" dirty="0" smtClean="0">
                <a:latin typeface="CMR12"/>
                <a:ea typeface="Times New Roman" panose="02020603050405020304" pitchFamily="18" charset="0"/>
                <a:cs typeface="CMR12"/>
              </a:rPr>
              <a:t>giving </a:t>
            </a:r>
            <a:r>
              <a:rPr lang="en-US" sz="2800" b="1" dirty="0">
                <a:latin typeface="CMR12"/>
                <a:ea typeface="Times New Roman" panose="02020603050405020304" pitchFamily="18" charset="0"/>
                <a:cs typeface="CMR12"/>
              </a:rPr>
              <a:t>the </a:t>
            </a:r>
            <a:r>
              <a:rPr lang="en-US" sz="2800" b="1" dirty="0">
                <a:solidFill>
                  <a:srgbClr val="FF0000"/>
                </a:solidFill>
                <a:latin typeface="CMR12"/>
                <a:ea typeface="Times New Roman" panose="02020603050405020304" pitchFamily="18" charset="0"/>
                <a:cs typeface="CMR12"/>
              </a:rPr>
              <a:t>maximum of the total expected present value </a:t>
            </a:r>
            <a:r>
              <a:rPr lang="en-US" sz="2800" b="1" dirty="0">
                <a:latin typeface="CMR12"/>
                <a:ea typeface="Times New Roman" panose="02020603050405020304" pitchFamily="18" charset="0"/>
                <a:cs typeface="CMR12"/>
              </a:rPr>
              <a:t>of all activities over time. </a:t>
            </a:r>
            <a:endParaRPr lang="en-US" sz="2800" b="1" dirty="0" smtClean="0">
              <a:latin typeface="CMR12"/>
              <a:ea typeface="Times New Roman" panose="02020603050405020304" pitchFamily="18" charset="0"/>
              <a:cs typeface="CMR12"/>
            </a:endParaRPr>
          </a:p>
          <a:p>
            <a:endParaRPr lang="en-US" sz="2800" b="1" dirty="0">
              <a:latin typeface="CMR12"/>
              <a:ea typeface="Times New Roman" panose="02020603050405020304" pitchFamily="18" charset="0"/>
              <a:cs typeface="CMR12"/>
            </a:endParaRPr>
          </a:p>
          <a:p>
            <a:endParaRPr lang="en-US" sz="2800" b="1" dirty="0">
              <a:latin typeface="CMR12"/>
              <a:ea typeface="Times New Roman" panose="02020603050405020304" pitchFamily="18" charset="0"/>
              <a:cs typeface="CMR12"/>
            </a:endParaRPr>
          </a:p>
        </p:txBody>
      </p:sp>
    </p:spTree>
    <p:extLst>
      <p:ext uri="{BB962C8B-B14F-4D97-AF65-F5344CB8AC3E}">
        <p14:creationId xmlns:p14="http://schemas.microsoft.com/office/powerpoint/2010/main" val="21634823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11</a:t>
            </a:fld>
            <a:endParaRPr lang="sv-SE"/>
          </a:p>
        </p:txBody>
      </p:sp>
      <p:sp>
        <p:nvSpPr>
          <p:cNvPr id="3" name="Rektangel 2"/>
          <p:cNvSpPr/>
          <p:nvPr/>
        </p:nvSpPr>
        <p:spPr>
          <a:xfrm>
            <a:off x="935736" y="891647"/>
            <a:ext cx="8866632" cy="4955203"/>
          </a:xfrm>
          <a:prstGeom prst="rect">
            <a:avLst/>
          </a:prstGeom>
        </p:spPr>
        <p:txBody>
          <a:bodyPr wrap="square">
            <a:spAutoFit/>
          </a:bodyPr>
          <a:lstStyle/>
          <a:p>
            <a:r>
              <a:rPr lang="en-US" sz="2800" b="1" dirty="0">
                <a:latin typeface="CMR12"/>
                <a:ea typeface="Times New Roman" panose="02020603050405020304" pitchFamily="18" charset="0"/>
                <a:cs typeface="CMR12"/>
              </a:rPr>
              <a:t>The annual </a:t>
            </a:r>
            <a:r>
              <a:rPr lang="en-US" sz="2800" b="1" dirty="0">
                <a:solidFill>
                  <a:srgbClr val="FF0000"/>
                </a:solidFill>
                <a:latin typeface="CMR12"/>
                <a:ea typeface="Times New Roman" panose="02020603050405020304" pitchFamily="18" charset="0"/>
                <a:cs typeface="CMR12"/>
              </a:rPr>
              <a:t>increment of each tree is a function of tree size and competition from neighbor trees</a:t>
            </a:r>
            <a:r>
              <a:rPr lang="en-US" sz="2800" b="1" dirty="0">
                <a:latin typeface="CMR12"/>
                <a:ea typeface="Times New Roman" panose="02020603050405020304" pitchFamily="18" charset="0"/>
                <a:cs typeface="CMR12"/>
              </a:rPr>
              <a:t>. </a:t>
            </a:r>
          </a:p>
          <a:p>
            <a:endParaRPr lang="en-US" sz="2800" b="1" dirty="0">
              <a:latin typeface="CMR12"/>
              <a:ea typeface="Times New Roman" panose="02020603050405020304" pitchFamily="18" charset="0"/>
              <a:cs typeface="CMR12"/>
            </a:endParaRPr>
          </a:p>
          <a:p>
            <a:r>
              <a:rPr lang="en-US" sz="2800" b="1" dirty="0">
                <a:latin typeface="CMR12"/>
                <a:ea typeface="Times New Roman" panose="02020603050405020304" pitchFamily="18" charset="0"/>
                <a:cs typeface="CMR12"/>
              </a:rPr>
              <a:t>The different </a:t>
            </a:r>
            <a:r>
              <a:rPr lang="en-US" sz="2800" b="1" dirty="0">
                <a:solidFill>
                  <a:srgbClr val="0070C0"/>
                </a:solidFill>
                <a:latin typeface="CMR12"/>
                <a:ea typeface="Times New Roman" panose="02020603050405020304" pitchFamily="18" charset="0"/>
                <a:cs typeface="CMR12"/>
              </a:rPr>
              <a:t>trees have different wood qualities</a:t>
            </a:r>
            <a:r>
              <a:rPr lang="en-US" sz="2800" b="1" dirty="0">
                <a:latin typeface="CMR12"/>
                <a:ea typeface="Times New Roman" panose="02020603050405020304" pitchFamily="18" charset="0"/>
                <a:cs typeface="CMR12"/>
              </a:rPr>
              <a:t>, initially randomly assigned to the individuals. </a:t>
            </a:r>
          </a:p>
          <a:p>
            <a:endParaRPr lang="en-US" dirty="0" smtClean="0">
              <a:latin typeface="CMR12"/>
              <a:ea typeface="Times New Roman" panose="02020603050405020304" pitchFamily="18" charset="0"/>
              <a:cs typeface="CMR12"/>
            </a:endParaRPr>
          </a:p>
          <a:p>
            <a:endParaRPr lang="en-US" dirty="0">
              <a:latin typeface="CMR12"/>
              <a:ea typeface="Times New Roman" panose="02020603050405020304" pitchFamily="18" charset="0"/>
              <a:cs typeface="CMR12"/>
            </a:endParaRPr>
          </a:p>
          <a:p>
            <a:r>
              <a:rPr lang="en-US" sz="2800" b="1" dirty="0" smtClean="0">
                <a:latin typeface="CMR12"/>
                <a:ea typeface="Times New Roman" panose="02020603050405020304" pitchFamily="18" charset="0"/>
                <a:cs typeface="CMR12"/>
              </a:rPr>
              <a:t>The </a:t>
            </a:r>
            <a:r>
              <a:rPr lang="en-US" sz="2800" b="1" dirty="0">
                <a:solidFill>
                  <a:srgbClr val="00B050"/>
                </a:solidFill>
                <a:latin typeface="CMR12"/>
                <a:ea typeface="Times New Roman" panose="02020603050405020304" pitchFamily="18" charset="0"/>
                <a:cs typeface="CMR12"/>
              </a:rPr>
              <a:t>market value of a tree is a function of size, quality and stochastic price variations</a:t>
            </a:r>
            <a:r>
              <a:rPr lang="en-US" sz="2800" b="1" dirty="0">
                <a:latin typeface="CMR12"/>
                <a:ea typeface="Times New Roman" panose="02020603050405020304" pitchFamily="18" charset="0"/>
                <a:cs typeface="CMR12"/>
              </a:rPr>
              <a:t>. </a:t>
            </a:r>
            <a:endParaRPr lang="en-US" sz="2800" b="1" dirty="0" smtClean="0">
              <a:latin typeface="CMR12"/>
              <a:ea typeface="Times New Roman" panose="02020603050405020304" pitchFamily="18" charset="0"/>
              <a:cs typeface="CMR12"/>
            </a:endParaRPr>
          </a:p>
          <a:p>
            <a:endParaRPr lang="en-US" sz="2800" b="1" dirty="0">
              <a:latin typeface="CMR12"/>
              <a:ea typeface="Times New Roman" panose="02020603050405020304" pitchFamily="18" charset="0"/>
              <a:cs typeface="CMR12"/>
            </a:endParaRPr>
          </a:p>
          <a:p>
            <a:r>
              <a:rPr lang="en-US" sz="2800" b="1" dirty="0" smtClean="0">
                <a:latin typeface="CMR12"/>
                <a:ea typeface="Times New Roman" panose="02020603050405020304" pitchFamily="18" charset="0"/>
                <a:cs typeface="CMR12"/>
              </a:rPr>
              <a:t>The </a:t>
            </a:r>
            <a:r>
              <a:rPr lang="en-US" sz="2800" b="1" dirty="0">
                <a:latin typeface="CMR12"/>
                <a:ea typeface="Times New Roman" panose="02020603050405020304" pitchFamily="18" charset="0"/>
                <a:cs typeface="CMR12"/>
              </a:rPr>
              <a:t>variable </a:t>
            </a:r>
            <a:r>
              <a:rPr lang="en-US" sz="2800" b="1" dirty="0">
                <a:solidFill>
                  <a:srgbClr val="7030A0"/>
                </a:solidFill>
                <a:latin typeface="CMR12"/>
                <a:ea typeface="Times New Roman" panose="02020603050405020304" pitchFamily="18" charset="0"/>
                <a:cs typeface="CMR12"/>
              </a:rPr>
              <a:t>harvesting cost of a tree is size dependent</a:t>
            </a:r>
            <a:r>
              <a:rPr lang="en-US" sz="2800" b="1" dirty="0">
                <a:latin typeface="CMR12"/>
                <a:ea typeface="Times New Roman" panose="02020603050405020304" pitchFamily="18" charset="0"/>
                <a:cs typeface="CMR12"/>
              </a:rPr>
              <a:t>. </a:t>
            </a:r>
            <a:endParaRPr lang="sv-SE" sz="2800" b="1" dirty="0"/>
          </a:p>
        </p:txBody>
      </p:sp>
    </p:spTree>
    <p:extLst>
      <p:ext uri="{BB962C8B-B14F-4D97-AF65-F5344CB8AC3E}">
        <p14:creationId xmlns:p14="http://schemas.microsoft.com/office/powerpoint/2010/main" val="2298038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12</a:t>
            </a:fld>
            <a:endParaRPr lang="sv-SE"/>
          </a:p>
        </p:txBody>
      </p:sp>
      <p:sp>
        <p:nvSpPr>
          <p:cNvPr id="3" name="Rektangel 2"/>
          <p:cNvSpPr/>
          <p:nvPr/>
        </p:nvSpPr>
        <p:spPr>
          <a:xfrm>
            <a:off x="1115568" y="657690"/>
            <a:ext cx="8866632" cy="5262979"/>
          </a:xfrm>
          <a:prstGeom prst="rect">
            <a:avLst/>
          </a:prstGeom>
        </p:spPr>
        <p:txBody>
          <a:bodyPr wrap="square">
            <a:spAutoFit/>
          </a:bodyPr>
          <a:lstStyle/>
          <a:p>
            <a:r>
              <a:rPr lang="en-US" sz="2800" b="1" dirty="0" smtClean="0">
                <a:solidFill>
                  <a:srgbClr val="FF0000"/>
                </a:solidFill>
                <a:latin typeface="CMR12"/>
                <a:ea typeface="Times New Roman" panose="02020603050405020304" pitchFamily="18" charset="0"/>
                <a:cs typeface="CMR12"/>
              </a:rPr>
              <a:t>Every </a:t>
            </a:r>
            <a:r>
              <a:rPr lang="en-US" sz="2800" b="1" dirty="0">
                <a:solidFill>
                  <a:srgbClr val="FF0000"/>
                </a:solidFill>
                <a:latin typeface="CMR12"/>
                <a:ea typeface="Times New Roman" panose="02020603050405020304" pitchFamily="18" charset="0"/>
                <a:cs typeface="CMR12"/>
              </a:rPr>
              <a:t>five years</a:t>
            </a:r>
            <a:r>
              <a:rPr lang="en-US" sz="2800" b="1" dirty="0">
                <a:latin typeface="CMR12"/>
                <a:ea typeface="Times New Roman" panose="02020603050405020304" pitchFamily="18" charset="0"/>
                <a:cs typeface="CMR12"/>
              </a:rPr>
              <a:t>, the trees in the forest are inspected. </a:t>
            </a:r>
            <a:endParaRPr lang="en-US" sz="2800" b="1" dirty="0" smtClean="0">
              <a:latin typeface="CMR12"/>
              <a:ea typeface="Times New Roman" panose="02020603050405020304" pitchFamily="18" charset="0"/>
              <a:cs typeface="CMR12"/>
            </a:endParaRPr>
          </a:p>
          <a:p>
            <a:endParaRPr lang="en-US" sz="2800" b="1" dirty="0">
              <a:latin typeface="CMR12"/>
              <a:ea typeface="Times New Roman" panose="02020603050405020304" pitchFamily="18" charset="0"/>
              <a:cs typeface="CMR12"/>
            </a:endParaRPr>
          </a:p>
          <a:p>
            <a:r>
              <a:rPr lang="en-US" sz="2800" b="1" dirty="0" smtClean="0">
                <a:latin typeface="CMR12"/>
                <a:ea typeface="Times New Roman" panose="02020603050405020304" pitchFamily="18" charset="0"/>
                <a:cs typeface="CMR12"/>
              </a:rPr>
              <a:t>Then</a:t>
            </a:r>
            <a:r>
              <a:rPr lang="en-US" sz="2800" b="1" dirty="0">
                <a:latin typeface="CMR12"/>
                <a:ea typeface="Times New Roman" panose="02020603050405020304" pitchFamily="18" charset="0"/>
                <a:cs typeface="CMR12"/>
              </a:rPr>
              <a:t>, depending on </a:t>
            </a:r>
            <a:r>
              <a:rPr lang="en-US" sz="2800" b="1" dirty="0">
                <a:solidFill>
                  <a:srgbClr val="FF0000"/>
                </a:solidFill>
                <a:latin typeface="CMR12"/>
                <a:ea typeface="Times New Roman" panose="02020603050405020304" pitchFamily="18" charset="0"/>
                <a:cs typeface="CMR12"/>
              </a:rPr>
              <a:t>market prices, tree sizes, competition, quality</a:t>
            </a:r>
            <a:r>
              <a:rPr lang="en-US" sz="2800" b="1" dirty="0">
                <a:latin typeface="CMR12"/>
                <a:ea typeface="Times New Roman" panose="02020603050405020304" pitchFamily="18" charset="0"/>
                <a:cs typeface="CMR12"/>
              </a:rPr>
              <a:t> etc., it is possible that some or many trees are harvested. </a:t>
            </a:r>
            <a:endParaRPr lang="en-US" sz="2800" b="1" dirty="0" smtClean="0">
              <a:latin typeface="CMR12"/>
              <a:ea typeface="Times New Roman" panose="02020603050405020304" pitchFamily="18" charset="0"/>
              <a:cs typeface="CMR12"/>
            </a:endParaRPr>
          </a:p>
          <a:p>
            <a:endParaRPr lang="en-US" sz="2800" b="1" dirty="0">
              <a:latin typeface="CMR12"/>
              <a:ea typeface="Times New Roman" panose="02020603050405020304" pitchFamily="18" charset="0"/>
              <a:cs typeface="CMR12"/>
            </a:endParaRPr>
          </a:p>
          <a:p>
            <a:r>
              <a:rPr lang="en-US" sz="2800" b="1" dirty="0" smtClean="0">
                <a:latin typeface="CMR12"/>
                <a:ea typeface="Times New Roman" panose="02020603050405020304" pitchFamily="18" charset="0"/>
                <a:cs typeface="CMR12"/>
              </a:rPr>
              <a:t>The </a:t>
            </a:r>
            <a:r>
              <a:rPr lang="en-US" sz="2800" b="1" dirty="0">
                <a:solidFill>
                  <a:srgbClr val="0070C0"/>
                </a:solidFill>
                <a:latin typeface="CMR12"/>
                <a:ea typeface="Times New Roman" panose="02020603050405020304" pitchFamily="18" charset="0"/>
                <a:cs typeface="CMR12"/>
              </a:rPr>
              <a:t>optimized control function is used </a:t>
            </a:r>
            <a:r>
              <a:rPr lang="en-US" sz="2800" b="1" dirty="0">
                <a:latin typeface="CMR12"/>
                <a:ea typeface="Times New Roman" panose="02020603050405020304" pitchFamily="18" charset="0"/>
                <a:cs typeface="CMR12"/>
              </a:rPr>
              <a:t>to make all of these decisions. </a:t>
            </a:r>
            <a:endParaRPr lang="en-US" sz="2800" b="1" dirty="0" smtClean="0">
              <a:latin typeface="CMR12"/>
              <a:ea typeface="Times New Roman" panose="02020603050405020304" pitchFamily="18" charset="0"/>
              <a:cs typeface="CMR12"/>
            </a:endParaRPr>
          </a:p>
          <a:p>
            <a:endParaRPr lang="en-US" sz="2800" b="1" dirty="0">
              <a:latin typeface="CMR12"/>
              <a:ea typeface="Times New Roman" panose="02020603050405020304" pitchFamily="18" charset="0"/>
              <a:cs typeface="CMR12"/>
            </a:endParaRPr>
          </a:p>
          <a:p>
            <a:r>
              <a:rPr lang="en-US" sz="2800" b="1" dirty="0" smtClean="0">
                <a:latin typeface="CMR12"/>
                <a:ea typeface="Times New Roman" panose="02020603050405020304" pitchFamily="18" charset="0"/>
                <a:cs typeface="CMR12"/>
              </a:rPr>
              <a:t>Figure </a:t>
            </a:r>
            <a:r>
              <a:rPr lang="en-US" sz="2800" b="1" dirty="0">
                <a:latin typeface="CMR12"/>
                <a:ea typeface="Times New Roman" panose="02020603050405020304" pitchFamily="18" charset="0"/>
                <a:cs typeface="CMR12"/>
              </a:rPr>
              <a:t>2 shows the structure of the </a:t>
            </a:r>
            <a:r>
              <a:rPr lang="en-US" sz="2800" b="1" dirty="0">
                <a:solidFill>
                  <a:srgbClr val="00B050"/>
                </a:solidFill>
                <a:latin typeface="CMR12"/>
                <a:ea typeface="Times New Roman" panose="02020603050405020304" pitchFamily="18" charset="0"/>
                <a:cs typeface="CMR12"/>
              </a:rPr>
              <a:t>forest directly after optimal harvesting at t = 0</a:t>
            </a:r>
            <a:r>
              <a:rPr lang="en-US" sz="2800" b="1" dirty="0">
                <a:latin typeface="CMR12"/>
                <a:ea typeface="Times New Roman" panose="02020603050405020304" pitchFamily="18" charset="0"/>
                <a:cs typeface="CMR12"/>
              </a:rPr>
              <a:t>. </a:t>
            </a:r>
            <a:endParaRPr lang="sv-SE" sz="2800" b="1" dirty="0"/>
          </a:p>
        </p:txBody>
      </p:sp>
    </p:spTree>
    <p:extLst>
      <p:ext uri="{BB962C8B-B14F-4D97-AF65-F5344CB8AC3E}">
        <p14:creationId xmlns:p14="http://schemas.microsoft.com/office/powerpoint/2010/main" val="2141456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13</a:t>
            </a:fld>
            <a:endParaRPr lang="sv-SE" dirty="0"/>
          </a:p>
        </p:txBody>
      </p:sp>
      <p:pic>
        <p:nvPicPr>
          <p:cNvPr id="3" name="Bildobjekt 2" descr="C:\Users\demo\Desktop\Runs 160708\b 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464" y="220091"/>
            <a:ext cx="7598664" cy="6501384"/>
          </a:xfrm>
          <a:prstGeom prst="rect">
            <a:avLst/>
          </a:prstGeom>
          <a:noFill/>
          <a:ln>
            <a:noFill/>
          </a:ln>
        </p:spPr>
      </p:pic>
      <p:sp>
        <p:nvSpPr>
          <p:cNvPr id="4" name="Rektangel 3"/>
          <p:cNvSpPr/>
          <p:nvPr/>
        </p:nvSpPr>
        <p:spPr>
          <a:xfrm>
            <a:off x="7882128" y="507598"/>
            <a:ext cx="3557016" cy="4401205"/>
          </a:xfrm>
          <a:prstGeom prst="rect">
            <a:avLst/>
          </a:prstGeom>
        </p:spPr>
        <p:txBody>
          <a:bodyPr wrap="square">
            <a:spAutoFit/>
          </a:bodyPr>
          <a:lstStyle/>
          <a:p>
            <a:pPr>
              <a:spcAft>
                <a:spcPts val="0"/>
              </a:spcAft>
            </a:pPr>
            <a:r>
              <a:rPr lang="en-US" sz="2800" u="sng" dirty="0">
                <a:latin typeface="Times New Roman" panose="02020603050405020304" pitchFamily="18" charset="0"/>
                <a:ea typeface="Times New Roman" panose="02020603050405020304" pitchFamily="18" charset="0"/>
              </a:rPr>
              <a:t>Figure 2</a:t>
            </a:r>
            <a:r>
              <a:rPr lang="en-US" sz="2800" u="sng" dirty="0" smtClean="0">
                <a:latin typeface="Times New Roman" panose="02020603050405020304" pitchFamily="18" charset="0"/>
                <a:ea typeface="Times New Roman" panose="02020603050405020304" pitchFamily="18" charset="0"/>
              </a:rPr>
              <a:t>:</a:t>
            </a:r>
          </a:p>
          <a:p>
            <a:pPr>
              <a:spcAft>
                <a:spcPts val="0"/>
              </a:spcAft>
            </a:pPr>
            <a:r>
              <a:rPr lang="en-US" sz="2800" b="1" dirty="0" smtClean="0">
                <a:latin typeface="Times New Roman" panose="02020603050405020304" pitchFamily="18" charset="0"/>
                <a:ea typeface="Times New Roman" panose="02020603050405020304" pitchFamily="18" charset="0"/>
              </a:rPr>
              <a:t> </a:t>
            </a:r>
          </a:p>
          <a:p>
            <a:pPr>
              <a:spcAft>
                <a:spcPts val="0"/>
              </a:spcAft>
            </a:pPr>
            <a:r>
              <a:rPr lang="en-US" sz="2800" b="1" dirty="0" smtClean="0">
                <a:solidFill>
                  <a:srgbClr val="FF0000"/>
                </a:solidFill>
                <a:latin typeface="Times New Roman" panose="02020603050405020304" pitchFamily="18" charset="0"/>
                <a:ea typeface="Times New Roman" panose="02020603050405020304" pitchFamily="18" charset="0"/>
              </a:rPr>
              <a:t>The </a:t>
            </a:r>
            <a:r>
              <a:rPr lang="en-US" sz="2800" b="1" dirty="0">
                <a:solidFill>
                  <a:srgbClr val="FF0000"/>
                </a:solidFill>
                <a:latin typeface="Times New Roman" panose="02020603050405020304" pitchFamily="18" charset="0"/>
                <a:ea typeface="Times New Roman" panose="02020603050405020304" pitchFamily="18" charset="0"/>
              </a:rPr>
              <a:t>state after the first application of the optimized control function at t = 0. </a:t>
            </a:r>
            <a:endParaRPr lang="en-US" sz="2800" b="1" dirty="0" smtClean="0">
              <a:solidFill>
                <a:srgbClr val="FF0000"/>
              </a:solidFill>
              <a:latin typeface="Times New Roman" panose="02020603050405020304" pitchFamily="18" charset="0"/>
              <a:ea typeface="Times New Roman" panose="02020603050405020304" pitchFamily="18" charset="0"/>
            </a:endParaRPr>
          </a:p>
          <a:p>
            <a:pPr>
              <a:spcAft>
                <a:spcPts val="0"/>
              </a:spcAft>
            </a:pPr>
            <a:endParaRPr lang="en-US" sz="2800" b="1" dirty="0">
              <a:latin typeface="Times New Roman" panose="02020603050405020304" pitchFamily="18" charset="0"/>
              <a:ea typeface="Times New Roman" panose="02020603050405020304" pitchFamily="18" charset="0"/>
            </a:endParaRPr>
          </a:p>
          <a:p>
            <a:pPr>
              <a:spcAft>
                <a:spcPts val="0"/>
              </a:spcAft>
            </a:pPr>
            <a:r>
              <a:rPr lang="en-US" sz="2800" b="1" dirty="0" smtClean="0">
                <a:solidFill>
                  <a:srgbClr val="0070C0"/>
                </a:solidFill>
                <a:latin typeface="Times New Roman" panose="02020603050405020304" pitchFamily="18" charset="0"/>
                <a:ea typeface="Times New Roman" panose="02020603050405020304" pitchFamily="18" charset="0"/>
              </a:rPr>
              <a:t>Most </a:t>
            </a:r>
            <a:r>
              <a:rPr lang="en-US" sz="2800" b="1" dirty="0">
                <a:solidFill>
                  <a:srgbClr val="0070C0"/>
                </a:solidFill>
                <a:latin typeface="Times New Roman" panose="02020603050405020304" pitchFamily="18" charset="0"/>
                <a:ea typeface="Times New Roman" panose="02020603050405020304" pitchFamily="18" charset="0"/>
              </a:rPr>
              <a:t>of the largest trees have been removed. </a:t>
            </a:r>
            <a:endParaRPr lang="sv-SE" sz="2800" b="1"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65415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14</a:t>
            </a:fld>
            <a:endParaRPr lang="sv-SE"/>
          </a:p>
        </p:txBody>
      </p:sp>
      <p:sp>
        <p:nvSpPr>
          <p:cNvPr id="3" name="Rektangel 2"/>
          <p:cNvSpPr/>
          <p:nvPr/>
        </p:nvSpPr>
        <p:spPr>
          <a:xfrm>
            <a:off x="1520952" y="1429804"/>
            <a:ext cx="8628888" cy="3539430"/>
          </a:xfrm>
          <a:prstGeom prst="rect">
            <a:avLst/>
          </a:prstGeom>
        </p:spPr>
        <p:txBody>
          <a:bodyPr wrap="square">
            <a:spAutoFit/>
          </a:bodyPr>
          <a:lstStyle/>
          <a:p>
            <a:r>
              <a:rPr lang="en-US" sz="2800" b="1" dirty="0">
                <a:latin typeface="CMR12"/>
                <a:ea typeface="Times New Roman" panose="02020603050405020304" pitchFamily="18" charset="0"/>
                <a:cs typeface="CMR12"/>
              </a:rPr>
              <a:t>Obviously, a </a:t>
            </a:r>
            <a:r>
              <a:rPr lang="en-US" sz="2800" b="1" dirty="0">
                <a:solidFill>
                  <a:srgbClr val="FF0000"/>
                </a:solidFill>
                <a:latin typeface="CMR12"/>
                <a:ea typeface="Times New Roman" panose="02020603050405020304" pitchFamily="18" charset="0"/>
                <a:cs typeface="CMR12"/>
              </a:rPr>
              <a:t>considerable number of large trees have been removed</a:t>
            </a:r>
            <a:r>
              <a:rPr lang="en-US" sz="2800" b="1" dirty="0">
                <a:latin typeface="CMR12"/>
                <a:ea typeface="Times New Roman" panose="02020603050405020304" pitchFamily="18" charset="0"/>
                <a:cs typeface="CMR12"/>
              </a:rPr>
              <a:t>. </a:t>
            </a:r>
            <a:endParaRPr lang="en-US" sz="2800" b="1" dirty="0" smtClean="0">
              <a:latin typeface="CMR12"/>
              <a:ea typeface="Times New Roman" panose="02020603050405020304" pitchFamily="18" charset="0"/>
              <a:cs typeface="CMR12"/>
            </a:endParaRPr>
          </a:p>
          <a:p>
            <a:endParaRPr lang="en-US" sz="2800" b="1" dirty="0">
              <a:latin typeface="CMR12"/>
              <a:ea typeface="Times New Roman" panose="02020603050405020304" pitchFamily="18" charset="0"/>
              <a:cs typeface="CMR12"/>
            </a:endParaRPr>
          </a:p>
          <a:p>
            <a:r>
              <a:rPr lang="en-US" sz="2800" b="1" dirty="0" smtClean="0">
                <a:solidFill>
                  <a:srgbClr val="0070C0"/>
                </a:solidFill>
                <a:latin typeface="CMR12"/>
                <a:ea typeface="Times New Roman" panose="02020603050405020304" pitchFamily="18" charset="0"/>
                <a:cs typeface="CMR12"/>
              </a:rPr>
              <a:t>Many </a:t>
            </a:r>
            <a:r>
              <a:rPr lang="en-US" sz="2800" b="1" dirty="0">
                <a:solidFill>
                  <a:srgbClr val="0070C0"/>
                </a:solidFill>
                <a:latin typeface="CMR12"/>
                <a:ea typeface="Times New Roman" panose="02020603050405020304" pitchFamily="18" charset="0"/>
                <a:cs typeface="CMR12"/>
              </a:rPr>
              <a:t>new seedlings are however found on the land, in random positions.</a:t>
            </a:r>
            <a:r>
              <a:rPr lang="en-US" sz="2800" b="1" dirty="0">
                <a:latin typeface="CMR12"/>
                <a:ea typeface="Times New Roman" panose="02020603050405020304" pitchFamily="18" charset="0"/>
                <a:cs typeface="CMR12"/>
              </a:rPr>
              <a:t> </a:t>
            </a:r>
            <a:endParaRPr lang="en-US" sz="2800" b="1" dirty="0" smtClean="0">
              <a:latin typeface="CMR12"/>
              <a:ea typeface="Times New Roman" panose="02020603050405020304" pitchFamily="18" charset="0"/>
              <a:cs typeface="CMR12"/>
            </a:endParaRPr>
          </a:p>
          <a:p>
            <a:endParaRPr lang="en-US" sz="2800" b="1" dirty="0">
              <a:latin typeface="CMR12"/>
              <a:ea typeface="Times New Roman" panose="02020603050405020304" pitchFamily="18" charset="0"/>
              <a:cs typeface="CMR12"/>
            </a:endParaRPr>
          </a:p>
          <a:p>
            <a:r>
              <a:rPr lang="en-US" sz="2800" b="1" dirty="0" smtClean="0">
                <a:latin typeface="CMR12"/>
                <a:ea typeface="Times New Roman" panose="02020603050405020304" pitchFamily="18" charset="0"/>
                <a:cs typeface="CMR12"/>
              </a:rPr>
              <a:t>The </a:t>
            </a:r>
            <a:r>
              <a:rPr lang="en-US" sz="2800" b="1" dirty="0">
                <a:latin typeface="CMR12"/>
                <a:ea typeface="Times New Roman" panose="02020603050405020304" pitchFamily="18" charset="0"/>
                <a:cs typeface="CMR12"/>
              </a:rPr>
              <a:t>trees continue to grow and Figure 3 illustrates the situation 35 years later. </a:t>
            </a:r>
            <a:endParaRPr lang="sv-SE" sz="2800" b="1" dirty="0"/>
          </a:p>
        </p:txBody>
      </p:sp>
    </p:spTree>
    <p:extLst>
      <p:ext uri="{BB962C8B-B14F-4D97-AF65-F5344CB8AC3E}">
        <p14:creationId xmlns:p14="http://schemas.microsoft.com/office/powerpoint/2010/main" val="1782855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15</a:t>
            </a:fld>
            <a:endParaRPr lang="sv-SE"/>
          </a:p>
        </p:txBody>
      </p:sp>
      <p:pic>
        <p:nvPicPr>
          <p:cNvPr id="3" name="Bildobjekt 2" descr="C:\Users\demo\Desktop\Runs 160708\c 3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897" y="155448"/>
            <a:ext cx="7543799" cy="6566027"/>
          </a:xfrm>
          <a:prstGeom prst="rect">
            <a:avLst/>
          </a:prstGeom>
          <a:noFill/>
          <a:ln>
            <a:noFill/>
          </a:ln>
        </p:spPr>
      </p:pic>
      <p:sp>
        <p:nvSpPr>
          <p:cNvPr id="4" name="Rektangel 3"/>
          <p:cNvSpPr/>
          <p:nvPr/>
        </p:nvSpPr>
        <p:spPr>
          <a:xfrm>
            <a:off x="8394298" y="967478"/>
            <a:ext cx="3175806" cy="1384995"/>
          </a:xfrm>
          <a:prstGeom prst="rect">
            <a:avLst/>
          </a:prstGeom>
        </p:spPr>
        <p:txBody>
          <a:bodyPr wrap="none">
            <a:spAutoFit/>
          </a:bodyPr>
          <a:lstStyle/>
          <a:p>
            <a:pPr>
              <a:spcAft>
                <a:spcPts val="0"/>
              </a:spcAft>
            </a:pPr>
            <a:r>
              <a:rPr lang="en-US" sz="2800" u="sng" dirty="0">
                <a:latin typeface="Times New Roman" panose="02020603050405020304" pitchFamily="18" charset="0"/>
                <a:ea typeface="Times New Roman" panose="02020603050405020304" pitchFamily="18" charset="0"/>
              </a:rPr>
              <a:t>Figure 3: </a:t>
            </a:r>
            <a:endParaRPr lang="en-US" sz="2800" u="sng" dirty="0" smtClean="0">
              <a:latin typeface="Times New Roman" panose="02020603050405020304" pitchFamily="18" charset="0"/>
              <a:ea typeface="Times New Roman" panose="02020603050405020304" pitchFamily="18" charset="0"/>
            </a:endParaRPr>
          </a:p>
          <a:p>
            <a:pPr>
              <a:spcAft>
                <a:spcPts val="0"/>
              </a:spcAft>
            </a:pPr>
            <a:endParaRPr lang="en-US" sz="2800" u="sng" dirty="0" smtClean="0">
              <a:latin typeface="Times New Roman" panose="02020603050405020304" pitchFamily="18" charset="0"/>
              <a:ea typeface="Times New Roman" panose="02020603050405020304" pitchFamily="18" charset="0"/>
            </a:endParaRPr>
          </a:p>
          <a:p>
            <a:pPr>
              <a:spcAft>
                <a:spcPts val="0"/>
              </a:spcAft>
            </a:pPr>
            <a:r>
              <a:rPr lang="en-US" sz="2800" b="1" dirty="0" smtClean="0">
                <a:solidFill>
                  <a:srgbClr val="FF0000"/>
                </a:solidFill>
                <a:latin typeface="Times New Roman" panose="02020603050405020304" pitchFamily="18" charset="0"/>
                <a:ea typeface="Times New Roman" panose="02020603050405020304" pitchFamily="18" charset="0"/>
              </a:rPr>
              <a:t>The </a:t>
            </a:r>
            <a:r>
              <a:rPr lang="en-US" sz="2800" b="1" dirty="0">
                <a:solidFill>
                  <a:srgbClr val="FF0000"/>
                </a:solidFill>
                <a:latin typeface="Times New Roman" panose="02020603050405020304" pitchFamily="18" charset="0"/>
                <a:ea typeface="Times New Roman" panose="02020603050405020304" pitchFamily="18" charset="0"/>
              </a:rPr>
              <a:t>forest at t = 35.</a:t>
            </a:r>
            <a:endParaRPr lang="sv-SE" sz="2800" b="1"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50403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16</a:t>
            </a:fld>
            <a:endParaRPr lang="sv-SE"/>
          </a:p>
        </p:txBody>
      </p:sp>
      <p:pic>
        <p:nvPicPr>
          <p:cNvPr id="3" name="Bildobjekt 2" descr="C:\Users\demo\Desktop\Runs 160708\d 6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184" y="109728"/>
            <a:ext cx="7616952" cy="6611747"/>
          </a:xfrm>
          <a:prstGeom prst="rect">
            <a:avLst/>
          </a:prstGeom>
          <a:noFill/>
          <a:ln>
            <a:noFill/>
          </a:ln>
        </p:spPr>
      </p:pic>
      <p:sp>
        <p:nvSpPr>
          <p:cNvPr id="4" name="Rektangel 3"/>
          <p:cNvSpPr/>
          <p:nvPr/>
        </p:nvSpPr>
        <p:spPr>
          <a:xfrm>
            <a:off x="7981360" y="5060273"/>
            <a:ext cx="3170267" cy="954107"/>
          </a:xfrm>
          <a:prstGeom prst="rect">
            <a:avLst/>
          </a:prstGeom>
        </p:spPr>
        <p:txBody>
          <a:bodyPr wrap="square">
            <a:spAutoFit/>
          </a:bodyPr>
          <a:lstStyle/>
          <a:p>
            <a:pPr>
              <a:spcAft>
                <a:spcPts val="0"/>
              </a:spcAft>
            </a:pPr>
            <a:r>
              <a:rPr lang="en-US" sz="2800" u="sng" dirty="0">
                <a:latin typeface="Times New Roman" panose="02020603050405020304" pitchFamily="18" charset="0"/>
                <a:ea typeface="Times New Roman" panose="02020603050405020304" pitchFamily="18" charset="0"/>
              </a:rPr>
              <a:t>Figure 4:</a:t>
            </a:r>
            <a:r>
              <a:rPr lang="en-US" sz="2800" b="1" dirty="0">
                <a:latin typeface="Times New Roman" panose="02020603050405020304" pitchFamily="18" charset="0"/>
                <a:ea typeface="Times New Roman" panose="02020603050405020304" pitchFamily="18" charset="0"/>
              </a:rPr>
              <a:t> </a:t>
            </a:r>
            <a:endParaRPr lang="en-US" sz="2800" b="1" dirty="0" smtClean="0">
              <a:latin typeface="Times New Roman" panose="02020603050405020304" pitchFamily="18" charset="0"/>
              <a:ea typeface="Times New Roman" panose="02020603050405020304" pitchFamily="18" charset="0"/>
            </a:endParaRPr>
          </a:p>
          <a:p>
            <a:pPr>
              <a:spcAft>
                <a:spcPts val="0"/>
              </a:spcAft>
            </a:pPr>
            <a:r>
              <a:rPr lang="en-US" sz="2800" b="1" dirty="0" smtClean="0">
                <a:solidFill>
                  <a:srgbClr val="FF0000"/>
                </a:solidFill>
                <a:latin typeface="Times New Roman" panose="02020603050405020304" pitchFamily="18" charset="0"/>
                <a:ea typeface="Times New Roman" panose="02020603050405020304" pitchFamily="18" charset="0"/>
              </a:rPr>
              <a:t>The </a:t>
            </a:r>
            <a:r>
              <a:rPr lang="en-US" sz="2800" b="1" dirty="0">
                <a:solidFill>
                  <a:srgbClr val="FF0000"/>
                </a:solidFill>
                <a:latin typeface="Times New Roman" panose="02020603050405020304" pitchFamily="18" charset="0"/>
                <a:ea typeface="Times New Roman" panose="02020603050405020304" pitchFamily="18" charset="0"/>
              </a:rPr>
              <a:t>forest at t = 69.</a:t>
            </a:r>
            <a:endParaRPr lang="sv-SE" sz="2800" b="1" dirty="0">
              <a:solidFill>
                <a:srgbClr val="FF0000"/>
              </a:solidFill>
              <a:effectLst/>
              <a:latin typeface="Times New Roman" panose="02020603050405020304" pitchFamily="18" charset="0"/>
              <a:ea typeface="Times New Roman" panose="02020603050405020304" pitchFamily="18" charset="0"/>
            </a:endParaRPr>
          </a:p>
        </p:txBody>
      </p:sp>
      <p:sp>
        <p:nvSpPr>
          <p:cNvPr id="5" name="Rektangel 4"/>
          <p:cNvSpPr/>
          <p:nvPr/>
        </p:nvSpPr>
        <p:spPr>
          <a:xfrm>
            <a:off x="7981360" y="317099"/>
            <a:ext cx="4032504" cy="4401205"/>
          </a:xfrm>
          <a:prstGeom prst="rect">
            <a:avLst/>
          </a:prstGeom>
        </p:spPr>
        <p:txBody>
          <a:bodyPr wrap="square">
            <a:spAutoFit/>
          </a:bodyPr>
          <a:lstStyle/>
          <a:p>
            <a:r>
              <a:rPr lang="en-US" sz="2800" b="1" dirty="0">
                <a:solidFill>
                  <a:srgbClr val="FF0000"/>
                </a:solidFill>
                <a:latin typeface="CMR12"/>
                <a:ea typeface="Times New Roman" panose="02020603050405020304" pitchFamily="18" charset="0"/>
                <a:cs typeface="CMR12"/>
              </a:rPr>
              <a:t>69 years after the first harvest, trees of considerable sizes exist </a:t>
            </a:r>
            <a:r>
              <a:rPr lang="en-US" sz="2800" b="1" dirty="0">
                <a:latin typeface="CMR12"/>
                <a:ea typeface="Times New Roman" panose="02020603050405020304" pitchFamily="18" charset="0"/>
                <a:cs typeface="CMR12"/>
              </a:rPr>
              <a:t>(Figure 4). </a:t>
            </a:r>
          </a:p>
          <a:p>
            <a:endParaRPr lang="en-US" sz="2800" b="1" dirty="0">
              <a:latin typeface="CMR12"/>
              <a:ea typeface="Times New Roman" panose="02020603050405020304" pitchFamily="18" charset="0"/>
              <a:cs typeface="CMR12"/>
            </a:endParaRPr>
          </a:p>
          <a:p>
            <a:r>
              <a:rPr lang="en-US" sz="2800" b="1" dirty="0">
                <a:latin typeface="CMR12"/>
                <a:ea typeface="Times New Roman" panose="02020603050405020304" pitchFamily="18" charset="0"/>
                <a:cs typeface="CMR12"/>
              </a:rPr>
              <a:t>The total number of large trees in year 69 is however much lower than before the harvest during year 0.</a:t>
            </a:r>
            <a:endParaRPr lang="sv-SE" sz="2800" b="1" dirty="0"/>
          </a:p>
        </p:txBody>
      </p:sp>
    </p:spTree>
    <p:extLst>
      <p:ext uri="{BB962C8B-B14F-4D97-AF65-F5344CB8AC3E}">
        <p14:creationId xmlns:p14="http://schemas.microsoft.com/office/powerpoint/2010/main" val="481760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17</a:t>
            </a:fld>
            <a:endParaRPr lang="sv-SE"/>
          </a:p>
        </p:txBody>
      </p:sp>
      <p:pic>
        <p:nvPicPr>
          <p:cNvPr id="3" name="Bildobjekt 2" descr="C:\Users\demo\Desktop\Runs 160708\e 7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616" y="137160"/>
            <a:ext cx="7580376" cy="6584315"/>
          </a:xfrm>
          <a:prstGeom prst="rect">
            <a:avLst/>
          </a:prstGeom>
          <a:noFill/>
          <a:ln>
            <a:noFill/>
          </a:ln>
        </p:spPr>
      </p:pic>
      <p:sp>
        <p:nvSpPr>
          <p:cNvPr id="4" name="Rektangel 3"/>
          <p:cNvSpPr/>
          <p:nvPr/>
        </p:nvSpPr>
        <p:spPr>
          <a:xfrm>
            <a:off x="8133813" y="5402243"/>
            <a:ext cx="3175806" cy="954107"/>
          </a:xfrm>
          <a:prstGeom prst="rect">
            <a:avLst/>
          </a:prstGeom>
        </p:spPr>
        <p:txBody>
          <a:bodyPr wrap="none">
            <a:spAutoFit/>
          </a:bodyPr>
          <a:lstStyle/>
          <a:p>
            <a:pPr>
              <a:spcAft>
                <a:spcPts val="0"/>
              </a:spcAft>
            </a:pPr>
            <a:r>
              <a:rPr lang="en-US" sz="2800" u="sng" dirty="0">
                <a:latin typeface="Times New Roman" panose="02020603050405020304" pitchFamily="18" charset="0"/>
                <a:ea typeface="Times New Roman" panose="02020603050405020304" pitchFamily="18" charset="0"/>
              </a:rPr>
              <a:t>Figure 5: </a:t>
            </a:r>
            <a:endParaRPr lang="en-US" sz="2800" u="sng" dirty="0" smtClean="0">
              <a:latin typeface="Times New Roman" panose="02020603050405020304" pitchFamily="18" charset="0"/>
              <a:ea typeface="Times New Roman" panose="02020603050405020304" pitchFamily="18" charset="0"/>
            </a:endParaRPr>
          </a:p>
          <a:p>
            <a:pPr>
              <a:spcAft>
                <a:spcPts val="0"/>
              </a:spcAft>
            </a:pPr>
            <a:r>
              <a:rPr lang="en-US" sz="2800" b="1" dirty="0" smtClean="0">
                <a:solidFill>
                  <a:srgbClr val="FF0000"/>
                </a:solidFill>
                <a:latin typeface="Times New Roman" panose="02020603050405020304" pitchFamily="18" charset="0"/>
                <a:ea typeface="Times New Roman" panose="02020603050405020304" pitchFamily="18" charset="0"/>
              </a:rPr>
              <a:t>The </a:t>
            </a:r>
            <a:r>
              <a:rPr lang="en-US" sz="2800" b="1" dirty="0">
                <a:solidFill>
                  <a:srgbClr val="FF0000"/>
                </a:solidFill>
                <a:latin typeface="Times New Roman" panose="02020603050405020304" pitchFamily="18" charset="0"/>
                <a:ea typeface="Times New Roman" panose="02020603050405020304" pitchFamily="18" charset="0"/>
              </a:rPr>
              <a:t>forest at t = 70.</a:t>
            </a:r>
            <a:endParaRPr lang="sv-SE" sz="2800" b="1" dirty="0">
              <a:solidFill>
                <a:srgbClr val="FF0000"/>
              </a:solidFill>
              <a:effectLst/>
              <a:latin typeface="Times New Roman" panose="02020603050405020304" pitchFamily="18" charset="0"/>
              <a:ea typeface="Times New Roman" panose="02020603050405020304" pitchFamily="18" charset="0"/>
            </a:endParaRPr>
          </a:p>
        </p:txBody>
      </p:sp>
      <p:sp>
        <p:nvSpPr>
          <p:cNvPr id="5" name="Rektangel 4"/>
          <p:cNvSpPr/>
          <p:nvPr/>
        </p:nvSpPr>
        <p:spPr>
          <a:xfrm>
            <a:off x="8133813" y="802886"/>
            <a:ext cx="3482043" cy="1815882"/>
          </a:xfrm>
          <a:prstGeom prst="rect">
            <a:avLst/>
          </a:prstGeom>
        </p:spPr>
        <p:txBody>
          <a:bodyPr wrap="none">
            <a:spAutoFit/>
          </a:bodyPr>
          <a:lstStyle/>
          <a:p>
            <a:r>
              <a:rPr lang="en-US" sz="2800" b="1" dirty="0">
                <a:solidFill>
                  <a:srgbClr val="FF0000"/>
                </a:solidFill>
                <a:latin typeface="CMR12"/>
                <a:ea typeface="Times New Roman" panose="02020603050405020304" pitchFamily="18" charset="0"/>
                <a:cs typeface="CMR12"/>
              </a:rPr>
              <a:t>Several large trees </a:t>
            </a:r>
            <a:endParaRPr lang="en-US" sz="2800" b="1" dirty="0" smtClean="0">
              <a:solidFill>
                <a:srgbClr val="FF0000"/>
              </a:solidFill>
              <a:latin typeface="CMR12"/>
              <a:ea typeface="Times New Roman" panose="02020603050405020304" pitchFamily="18" charset="0"/>
              <a:cs typeface="CMR12"/>
            </a:endParaRPr>
          </a:p>
          <a:p>
            <a:r>
              <a:rPr lang="en-US" sz="2800" b="1" dirty="0" smtClean="0">
                <a:solidFill>
                  <a:srgbClr val="FF0000"/>
                </a:solidFill>
                <a:latin typeface="CMR12"/>
                <a:ea typeface="Times New Roman" panose="02020603050405020304" pitchFamily="18" charset="0"/>
                <a:cs typeface="CMR12"/>
              </a:rPr>
              <a:t>are </a:t>
            </a:r>
            <a:r>
              <a:rPr lang="en-US" sz="2800" b="1" dirty="0">
                <a:solidFill>
                  <a:srgbClr val="FF0000"/>
                </a:solidFill>
                <a:latin typeface="CMR12"/>
                <a:ea typeface="Times New Roman" panose="02020603050405020304" pitchFamily="18" charset="0"/>
                <a:cs typeface="CMR12"/>
              </a:rPr>
              <a:t>harvested in </a:t>
            </a:r>
            <a:endParaRPr lang="en-US" sz="2800" b="1" dirty="0" smtClean="0">
              <a:solidFill>
                <a:srgbClr val="FF0000"/>
              </a:solidFill>
              <a:latin typeface="CMR12"/>
              <a:ea typeface="Times New Roman" panose="02020603050405020304" pitchFamily="18" charset="0"/>
              <a:cs typeface="CMR12"/>
            </a:endParaRPr>
          </a:p>
          <a:p>
            <a:r>
              <a:rPr lang="en-US" sz="2800" b="1" dirty="0" smtClean="0">
                <a:solidFill>
                  <a:srgbClr val="FF0000"/>
                </a:solidFill>
                <a:latin typeface="CMR12"/>
                <a:ea typeface="Times New Roman" panose="02020603050405020304" pitchFamily="18" charset="0"/>
                <a:cs typeface="CMR12"/>
              </a:rPr>
              <a:t>year </a:t>
            </a:r>
            <a:r>
              <a:rPr lang="en-US" sz="2800" b="1" dirty="0">
                <a:solidFill>
                  <a:srgbClr val="FF0000"/>
                </a:solidFill>
                <a:latin typeface="CMR12"/>
                <a:ea typeface="Times New Roman" panose="02020603050405020304" pitchFamily="18" charset="0"/>
                <a:cs typeface="CMR12"/>
              </a:rPr>
              <a:t>70 </a:t>
            </a:r>
            <a:endParaRPr lang="en-US" sz="2800" b="1" dirty="0" smtClean="0">
              <a:solidFill>
                <a:srgbClr val="FF0000"/>
              </a:solidFill>
              <a:latin typeface="CMR12"/>
              <a:ea typeface="Times New Roman" panose="02020603050405020304" pitchFamily="18" charset="0"/>
              <a:cs typeface="CMR12"/>
            </a:endParaRPr>
          </a:p>
          <a:p>
            <a:r>
              <a:rPr lang="en-US" sz="2800" b="1" dirty="0" smtClean="0">
                <a:latin typeface="CMR12"/>
                <a:ea typeface="Times New Roman" panose="02020603050405020304" pitchFamily="18" charset="0"/>
                <a:cs typeface="CMR12"/>
              </a:rPr>
              <a:t>(</a:t>
            </a:r>
            <a:r>
              <a:rPr lang="en-US" sz="2800" b="1" dirty="0">
                <a:latin typeface="CMR12"/>
                <a:ea typeface="Times New Roman" panose="02020603050405020304" pitchFamily="18" charset="0"/>
                <a:cs typeface="CMR12"/>
              </a:rPr>
              <a:t>Figure 5). </a:t>
            </a:r>
            <a:endParaRPr lang="sv-SE" sz="2800" b="1" dirty="0"/>
          </a:p>
        </p:txBody>
      </p:sp>
    </p:spTree>
    <p:extLst>
      <p:ext uri="{BB962C8B-B14F-4D97-AF65-F5344CB8AC3E}">
        <p14:creationId xmlns:p14="http://schemas.microsoft.com/office/powerpoint/2010/main" val="1252428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18</a:t>
            </a:fld>
            <a:endParaRPr lang="sv-SE"/>
          </a:p>
        </p:txBody>
      </p:sp>
      <p:sp>
        <p:nvSpPr>
          <p:cNvPr id="3" name="Rektangel 2"/>
          <p:cNvSpPr/>
          <p:nvPr/>
        </p:nvSpPr>
        <p:spPr>
          <a:xfrm>
            <a:off x="859536" y="438912"/>
            <a:ext cx="10881360" cy="3375555"/>
          </a:xfrm>
          <a:prstGeom prst="rect">
            <a:avLst/>
          </a:prstGeom>
        </p:spPr>
        <p:txBody>
          <a:bodyPr wrap="square">
            <a:spAutoFit/>
          </a:bodyPr>
          <a:lstStyle/>
          <a:p>
            <a:pPr>
              <a:spcAft>
                <a:spcPts val="0"/>
              </a:spcAft>
            </a:pPr>
            <a:r>
              <a:rPr lang="en-US" sz="2800" b="1" dirty="0">
                <a:latin typeface="CMR12"/>
                <a:ea typeface="Times New Roman" panose="02020603050405020304" pitchFamily="18" charset="0"/>
                <a:cs typeface="CMR12"/>
              </a:rPr>
              <a:t>This type of stochastic dynamic and spatial forest development is sustainable. Furthermore, there are always trees in the forest. We have a system of “</a:t>
            </a:r>
            <a:r>
              <a:rPr lang="en-US" sz="2800" b="1" dirty="0">
                <a:solidFill>
                  <a:srgbClr val="FF0000"/>
                </a:solidFill>
                <a:latin typeface="CMR12"/>
                <a:ea typeface="Times New Roman" panose="02020603050405020304" pitchFamily="18" charset="0"/>
                <a:cs typeface="CMR12"/>
              </a:rPr>
              <a:t>optimal continuous cover forestry</a:t>
            </a:r>
            <a:r>
              <a:rPr lang="en-US" sz="2800" b="1" dirty="0">
                <a:latin typeface="CMR12"/>
                <a:ea typeface="Times New Roman" panose="02020603050405020304" pitchFamily="18" charset="0"/>
                <a:cs typeface="CMR12"/>
              </a:rPr>
              <a:t>”. </a:t>
            </a:r>
            <a:endParaRPr lang="en-US" sz="2800" b="1" dirty="0" smtClean="0">
              <a:latin typeface="CMR12"/>
              <a:ea typeface="Times New Roman" panose="02020603050405020304" pitchFamily="18" charset="0"/>
              <a:cs typeface="CMR12"/>
            </a:endParaRPr>
          </a:p>
          <a:p>
            <a:pPr>
              <a:spcAft>
                <a:spcPts val="0"/>
              </a:spcAft>
            </a:pPr>
            <a:endParaRPr lang="en-US" sz="2800" b="1" dirty="0">
              <a:latin typeface="CMR12"/>
              <a:ea typeface="Times New Roman" panose="02020603050405020304" pitchFamily="18" charset="0"/>
            </a:endParaRPr>
          </a:p>
          <a:p>
            <a:pPr>
              <a:spcAft>
                <a:spcPts val="0"/>
              </a:spcAft>
            </a:pPr>
            <a:r>
              <a:rPr lang="en-US" sz="2800" b="1" dirty="0" err="1"/>
              <a:t>Lohmander</a:t>
            </a:r>
            <a:r>
              <a:rPr lang="en-US" sz="2800" b="1" dirty="0"/>
              <a:t> [1] describes several </a:t>
            </a:r>
            <a:r>
              <a:rPr lang="en-US" sz="2800" b="1" dirty="0">
                <a:solidFill>
                  <a:srgbClr val="00B050"/>
                </a:solidFill>
              </a:rPr>
              <a:t>alternative methods to optimize </a:t>
            </a:r>
            <a:endParaRPr lang="en-US" sz="2800" b="1" dirty="0" smtClean="0">
              <a:solidFill>
                <a:srgbClr val="00B050"/>
              </a:solidFill>
            </a:endParaRPr>
          </a:p>
          <a:p>
            <a:pPr>
              <a:spcAft>
                <a:spcPts val="0"/>
              </a:spcAft>
            </a:pPr>
            <a:r>
              <a:rPr lang="en-US" sz="2800" b="1" dirty="0" smtClean="0">
                <a:solidFill>
                  <a:srgbClr val="00B050"/>
                </a:solidFill>
              </a:rPr>
              <a:t>forest </a:t>
            </a:r>
            <a:r>
              <a:rPr lang="en-US" sz="2800" b="1" dirty="0">
                <a:solidFill>
                  <a:srgbClr val="00B050"/>
                </a:solidFill>
              </a:rPr>
              <a:t>management decisions at higher levels</a:t>
            </a:r>
            <a:r>
              <a:rPr lang="en-US" sz="2800" b="1" dirty="0"/>
              <a:t>. </a:t>
            </a:r>
            <a:endParaRPr lang="sv-SE" sz="2800" b="1" dirty="0">
              <a:latin typeface="Times New Roman" panose="02020603050405020304" pitchFamily="18" charset="0"/>
              <a:ea typeface="Times New Roman" panose="02020603050405020304" pitchFamily="18" charset="0"/>
            </a:endParaRPr>
          </a:p>
          <a:p>
            <a:pPr algn="ctr">
              <a:spcAft>
                <a:spcPts val="0"/>
              </a:spcAft>
            </a:pPr>
            <a:r>
              <a:rPr lang="en-US" sz="1050" dirty="0">
                <a:latin typeface="Times New Roman" panose="02020603050405020304" pitchFamily="18" charset="0"/>
                <a:ea typeface="Times New Roman" panose="02020603050405020304" pitchFamily="18" charset="0"/>
              </a:rPr>
              <a:t> </a:t>
            </a:r>
            <a:endParaRPr lang="sv-SE" dirty="0">
              <a:effectLst/>
              <a:latin typeface="Times New Roman" panose="02020603050405020304" pitchFamily="18" charset="0"/>
              <a:ea typeface="Times New Roman" panose="02020603050405020304" pitchFamily="18" charset="0"/>
            </a:endParaRPr>
          </a:p>
        </p:txBody>
      </p:sp>
      <p:sp>
        <p:nvSpPr>
          <p:cNvPr id="4" name="Rektangel 3"/>
          <p:cNvSpPr/>
          <p:nvPr/>
        </p:nvSpPr>
        <p:spPr>
          <a:xfrm>
            <a:off x="859536" y="3861256"/>
            <a:ext cx="10643616" cy="2677656"/>
          </a:xfrm>
          <a:prstGeom prst="rect">
            <a:avLst/>
          </a:prstGeom>
        </p:spPr>
        <p:txBody>
          <a:bodyPr wrap="square">
            <a:spAutoFit/>
          </a:bodyPr>
          <a:lstStyle/>
          <a:p>
            <a:pPr>
              <a:spcAft>
                <a:spcPts val="0"/>
              </a:spcAft>
            </a:pPr>
            <a:r>
              <a:rPr lang="en-US" sz="2800" dirty="0">
                <a:latin typeface="CMR12"/>
                <a:ea typeface="Times New Roman" panose="02020603050405020304" pitchFamily="18" charset="0"/>
                <a:cs typeface="CMR12"/>
              </a:rPr>
              <a:t>[1] </a:t>
            </a:r>
            <a:r>
              <a:rPr lang="en-US" sz="2800" dirty="0" err="1">
                <a:latin typeface="CMR12"/>
                <a:ea typeface="Times New Roman" panose="02020603050405020304" pitchFamily="18" charset="0"/>
                <a:cs typeface="CMR12"/>
              </a:rPr>
              <a:t>Lohmander</a:t>
            </a:r>
            <a:r>
              <a:rPr lang="en-US" sz="2800" dirty="0">
                <a:latin typeface="CMR12"/>
                <a:ea typeface="Times New Roman" panose="02020603050405020304" pitchFamily="18" charset="0"/>
                <a:cs typeface="CMR12"/>
              </a:rPr>
              <a:t>, P., </a:t>
            </a:r>
            <a:r>
              <a:rPr lang="en-US" sz="2800" b="1" dirty="0" smtClean="0">
                <a:solidFill>
                  <a:srgbClr val="0070C0"/>
                </a:solidFill>
                <a:latin typeface="CMR12"/>
                <a:ea typeface="Times New Roman" panose="02020603050405020304" pitchFamily="18" charset="0"/>
                <a:cs typeface="CMR12"/>
              </a:rPr>
              <a:t>Adaptive Optimization of Forest Management in a Stochastic World</a:t>
            </a:r>
            <a:r>
              <a:rPr lang="en-US" sz="2800" dirty="0" smtClean="0">
                <a:latin typeface="CMR12"/>
                <a:ea typeface="Times New Roman" panose="02020603050405020304" pitchFamily="18" charset="0"/>
                <a:cs typeface="CMR12"/>
              </a:rPr>
              <a:t>, </a:t>
            </a:r>
            <a:r>
              <a:rPr lang="en-US" sz="2800" dirty="0">
                <a:latin typeface="CMR12"/>
                <a:ea typeface="Times New Roman" panose="02020603050405020304" pitchFamily="18" charset="0"/>
                <a:cs typeface="CMR12"/>
              </a:rPr>
              <a:t>in Weintraub A. et al (Editors), Handbook of Operations Research in Natural Resources, Springer, Springer Science, International Series in Operations Research and Management Science, New York, USA, pp 525-544, 2007</a:t>
            </a:r>
            <a:endParaRPr lang="sv-SE"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298445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19</a:t>
            </a:fld>
            <a:endParaRPr lang="sv-SE"/>
          </a:p>
        </p:txBody>
      </p:sp>
      <p:sp>
        <p:nvSpPr>
          <p:cNvPr id="3" name="Rektangel 2"/>
          <p:cNvSpPr/>
          <p:nvPr/>
        </p:nvSpPr>
        <p:spPr>
          <a:xfrm>
            <a:off x="1274064" y="826300"/>
            <a:ext cx="9470136" cy="2677656"/>
          </a:xfrm>
          <a:prstGeom prst="rect">
            <a:avLst/>
          </a:prstGeom>
        </p:spPr>
        <p:txBody>
          <a:bodyPr wrap="square">
            <a:spAutoFit/>
          </a:bodyPr>
          <a:lstStyle/>
          <a:p>
            <a:pPr>
              <a:spcAft>
                <a:spcPts val="0"/>
              </a:spcAft>
            </a:pPr>
            <a:r>
              <a:rPr lang="en-US" sz="2800" b="1" dirty="0" err="1">
                <a:latin typeface="CMR12"/>
                <a:ea typeface="Times New Roman" panose="02020603050405020304" pitchFamily="18" charset="0"/>
                <a:cs typeface="CMR12"/>
              </a:rPr>
              <a:t>Lohmander</a:t>
            </a:r>
            <a:r>
              <a:rPr lang="en-US" sz="2800" b="1" dirty="0">
                <a:latin typeface="CMR12"/>
                <a:ea typeface="Times New Roman" panose="02020603050405020304" pitchFamily="18" charset="0"/>
                <a:cs typeface="CMR12"/>
              </a:rPr>
              <a:t> and </a:t>
            </a:r>
            <a:r>
              <a:rPr lang="en-US" sz="2800" b="1" dirty="0" err="1">
                <a:latin typeface="CMR12"/>
                <a:ea typeface="Times New Roman" panose="02020603050405020304" pitchFamily="18" charset="0"/>
                <a:cs typeface="CMR12"/>
              </a:rPr>
              <a:t>Mohammadi</a:t>
            </a:r>
            <a:r>
              <a:rPr lang="en-US" sz="2800" b="1" dirty="0">
                <a:latin typeface="CMR12"/>
                <a:ea typeface="Times New Roman" panose="02020603050405020304" pitchFamily="18" charset="0"/>
                <a:cs typeface="CMR12"/>
              </a:rPr>
              <a:t> [2] determine optimal </a:t>
            </a:r>
            <a:r>
              <a:rPr lang="en-US" sz="2800" b="1" dirty="0">
                <a:solidFill>
                  <a:srgbClr val="FF0000"/>
                </a:solidFill>
                <a:latin typeface="CMR12"/>
                <a:ea typeface="Times New Roman" panose="02020603050405020304" pitchFamily="18" charset="0"/>
                <a:cs typeface="CMR12"/>
              </a:rPr>
              <a:t>harvest levels in beech forests in Iran, using stochastic dynamic programming</a:t>
            </a:r>
            <a:r>
              <a:rPr lang="en-US" sz="2800" b="1" dirty="0">
                <a:latin typeface="CMR12"/>
                <a:ea typeface="Times New Roman" panose="02020603050405020304" pitchFamily="18" charset="0"/>
                <a:cs typeface="CMR12"/>
              </a:rPr>
              <a:t>. </a:t>
            </a:r>
            <a:endParaRPr lang="en-US" sz="2800" b="1" dirty="0" smtClean="0">
              <a:latin typeface="CMR12"/>
              <a:ea typeface="Times New Roman" panose="02020603050405020304" pitchFamily="18" charset="0"/>
              <a:cs typeface="CMR12"/>
            </a:endParaRPr>
          </a:p>
          <a:p>
            <a:pPr>
              <a:spcAft>
                <a:spcPts val="0"/>
              </a:spcAft>
            </a:pPr>
            <a:endParaRPr lang="en-US" sz="2800" b="1" dirty="0">
              <a:latin typeface="CMR12"/>
              <a:ea typeface="Times New Roman" panose="02020603050405020304" pitchFamily="18" charset="0"/>
              <a:cs typeface="CMR12"/>
            </a:endParaRPr>
          </a:p>
          <a:p>
            <a:pPr>
              <a:spcAft>
                <a:spcPts val="0"/>
              </a:spcAft>
            </a:pPr>
            <a:r>
              <a:rPr lang="en-US" sz="2800" b="1" dirty="0" smtClean="0">
                <a:latin typeface="CMR12"/>
                <a:ea typeface="Times New Roman" panose="02020603050405020304" pitchFamily="18" charset="0"/>
                <a:cs typeface="CMR12"/>
              </a:rPr>
              <a:t>Then</a:t>
            </a:r>
            <a:r>
              <a:rPr lang="en-US" sz="2800" b="1" dirty="0">
                <a:latin typeface="CMR12"/>
                <a:ea typeface="Times New Roman" panose="02020603050405020304" pitchFamily="18" charset="0"/>
                <a:cs typeface="CMR12"/>
              </a:rPr>
              <a:t>, however, the tree selection decisions were never analyzed.</a:t>
            </a:r>
            <a:endParaRPr lang="sv-SE" sz="2800" b="1" dirty="0">
              <a:effectLst/>
              <a:latin typeface="Times New Roman" panose="02020603050405020304" pitchFamily="18" charset="0"/>
              <a:ea typeface="Times New Roman" panose="02020603050405020304" pitchFamily="18" charset="0"/>
            </a:endParaRPr>
          </a:p>
        </p:txBody>
      </p:sp>
      <p:sp>
        <p:nvSpPr>
          <p:cNvPr id="4" name="Rektangel 3"/>
          <p:cNvSpPr/>
          <p:nvPr/>
        </p:nvSpPr>
        <p:spPr>
          <a:xfrm>
            <a:off x="1274064" y="4329838"/>
            <a:ext cx="8875776" cy="1815882"/>
          </a:xfrm>
          <a:prstGeom prst="rect">
            <a:avLst/>
          </a:prstGeom>
        </p:spPr>
        <p:txBody>
          <a:bodyPr wrap="square">
            <a:spAutoFit/>
          </a:bodyPr>
          <a:lstStyle/>
          <a:p>
            <a:pPr>
              <a:spcAft>
                <a:spcPts val="0"/>
              </a:spcAft>
            </a:pPr>
            <a:r>
              <a:rPr lang="en-US" sz="2800" dirty="0">
                <a:latin typeface="CMR12"/>
                <a:ea typeface="Times New Roman" panose="02020603050405020304" pitchFamily="18" charset="0"/>
                <a:cs typeface="CMR12"/>
              </a:rPr>
              <a:t>[2] </a:t>
            </a:r>
            <a:r>
              <a:rPr lang="en-US" sz="2800" dirty="0" err="1">
                <a:latin typeface="CMR12"/>
                <a:ea typeface="Times New Roman" panose="02020603050405020304" pitchFamily="18" charset="0"/>
                <a:cs typeface="CMR12"/>
              </a:rPr>
              <a:t>Lohmander</a:t>
            </a:r>
            <a:r>
              <a:rPr lang="en-US" sz="2800" dirty="0">
                <a:latin typeface="CMR12"/>
                <a:ea typeface="Times New Roman" panose="02020603050405020304" pitchFamily="18" charset="0"/>
                <a:cs typeface="CMR12"/>
              </a:rPr>
              <a:t>, P., </a:t>
            </a:r>
            <a:r>
              <a:rPr lang="en-US" sz="2800" dirty="0" err="1">
                <a:latin typeface="CMR12"/>
                <a:ea typeface="Times New Roman" panose="02020603050405020304" pitchFamily="18" charset="0"/>
                <a:cs typeface="CMR12"/>
              </a:rPr>
              <a:t>Mohammadi</a:t>
            </a:r>
            <a:r>
              <a:rPr lang="en-US" sz="2800" dirty="0">
                <a:latin typeface="CMR12"/>
                <a:ea typeface="Times New Roman" panose="02020603050405020304" pitchFamily="18" charset="0"/>
                <a:cs typeface="CMR12"/>
              </a:rPr>
              <a:t>, S., </a:t>
            </a:r>
            <a:r>
              <a:rPr lang="en-US" sz="2800" b="1" dirty="0">
                <a:solidFill>
                  <a:srgbClr val="00B050"/>
                </a:solidFill>
                <a:latin typeface="CMR12"/>
                <a:ea typeface="Times New Roman" panose="02020603050405020304" pitchFamily="18" charset="0"/>
                <a:cs typeface="CMR12"/>
              </a:rPr>
              <a:t>Optimal Continuous Cover Forest Management in an Uneven-Aged Forest in the North of Iran</a:t>
            </a:r>
            <a:r>
              <a:rPr lang="en-US" sz="2800" dirty="0">
                <a:latin typeface="CMR12"/>
                <a:ea typeface="Times New Roman" panose="02020603050405020304" pitchFamily="18" charset="0"/>
                <a:cs typeface="CMR12"/>
              </a:rPr>
              <a:t>, Journal of Applied Sciences 8(11), 2008</a:t>
            </a:r>
            <a:endParaRPr lang="sv-SE"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70174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8472" y="838899"/>
            <a:ext cx="10728960" cy="1325563"/>
          </a:xfrm>
        </p:spPr>
        <p:txBody>
          <a:bodyPr>
            <a:normAutofit fontScale="90000"/>
          </a:bodyPr>
          <a:lstStyle/>
          <a:p>
            <a:r>
              <a:rPr lang="en-US" sz="2000" dirty="0" smtClean="0"/>
              <a:t/>
            </a:r>
            <a:br>
              <a:rPr lang="en-US" sz="2000" dirty="0" smtClean="0"/>
            </a:br>
            <a:r>
              <a:rPr lang="en-US" sz="3100" b="1" dirty="0" smtClean="0">
                <a:latin typeface="Arial Black" panose="020B0A04020102020204" pitchFamily="34" charset="0"/>
              </a:rPr>
              <a:t>OPTIMAL </a:t>
            </a:r>
            <a:r>
              <a:rPr lang="en-US" sz="3100" b="1" dirty="0">
                <a:latin typeface="Arial Black" panose="020B0A04020102020204" pitchFamily="34" charset="0"/>
              </a:rPr>
              <a:t>STOCHASTIC DYNAMIC CONTROL OF SPATIALLY DISTRIBUTED INTERDEPENDENT PRODUCTION </a:t>
            </a:r>
            <a:r>
              <a:rPr lang="en-US" sz="3100" b="1" dirty="0" smtClean="0">
                <a:latin typeface="Arial Black" panose="020B0A04020102020204" pitchFamily="34" charset="0"/>
              </a:rPr>
              <a:t>UNITS</a:t>
            </a:r>
            <a:r>
              <a:rPr lang="en-US" sz="2700" b="1" dirty="0">
                <a:latin typeface="Arial Black" panose="020B0A04020102020204" pitchFamily="34" charset="0"/>
              </a:rPr>
              <a:t/>
            </a:r>
            <a:br>
              <a:rPr lang="en-US" sz="2700" b="1" dirty="0">
                <a:latin typeface="Arial Black" panose="020B0A04020102020204" pitchFamily="34" charset="0"/>
              </a:rPr>
            </a:br>
            <a:r>
              <a:rPr lang="en-US" sz="2700" i="1" dirty="0" smtClean="0">
                <a:latin typeface="+mn-lt"/>
              </a:rPr>
              <a:t>Peter </a:t>
            </a:r>
            <a:r>
              <a:rPr lang="en-US" sz="2700" i="1" dirty="0" err="1" smtClean="0">
                <a:latin typeface="+mn-lt"/>
              </a:rPr>
              <a:t>Lohmander</a:t>
            </a:r>
            <a:r>
              <a:rPr lang="en-US" sz="2700" dirty="0" smtClean="0"/>
              <a:t/>
            </a:r>
            <a:br>
              <a:rPr lang="en-US" sz="2700" dirty="0" smtClean="0"/>
            </a:br>
            <a:r>
              <a:rPr lang="en-US" sz="2700" dirty="0" smtClean="0"/>
              <a:t/>
            </a:r>
            <a:br>
              <a:rPr lang="en-US" sz="2700" dirty="0" smtClean="0"/>
            </a:br>
            <a:r>
              <a:rPr lang="en-US" sz="3100" b="1" dirty="0" smtClean="0">
                <a:solidFill>
                  <a:srgbClr val="FF0000"/>
                </a:solidFill>
              </a:rPr>
              <a:t>Abstract</a:t>
            </a:r>
            <a:r>
              <a:rPr lang="en-US" b="1" dirty="0" smtClean="0"/>
              <a:t/>
            </a:r>
            <a:br>
              <a:rPr lang="en-US" b="1" dirty="0" smtClean="0"/>
            </a:br>
            <a:endParaRPr lang="sv-SE" b="1" dirty="0"/>
          </a:p>
        </p:txBody>
      </p:sp>
      <p:sp>
        <p:nvSpPr>
          <p:cNvPr id="3" name="Platshållare för innehåll 2"/>
          <p:cNvSpPr>
            <a:spLocks noGrp="1"/>
          </p:cNvSpPr>
          <p:nvPr>
            <p:ph idx="1"/>
          </p:nvPr>
        </p:nvSpPr>
        <p:spPr>
          <a:xfrm>
            <a:off x="728472" y="2370137"/>
            <a:ext cx="10515600" cy="4351338"/>
          </a:xfrm>
        </p:spPr>
        <p:txBody>
          <a:bodyPr>
            <a:normAutofit fontScale="70000" lnSpcReduction="20000"/>
          </a:bodyPr>
          <a:lstStyle/>
          <a:p>
            <a:pPr marL="0" indent="0">
              <a:buNone/>
            </a:pPr>
            <a:r>
              <a:rPr lang="en-US" dirty="0" smtClean="0"/>
              <a:t>Stochastic </a:t>
            </a:r>
            <a:r>
              <a:rPr lang="en-US" dirty="0"/>
              <a:t>dynamic programming, SDP, is often the optimal method. SDP can be extended to handle very large dimensionality in the decision space, as long as the dimensionality of the state space is not too large, since SDP can be combined with linear or quadratic programming subroutines for every state and stage. </a:t>
            </a:r>
            <a:endParaRPr lang="en-US" dirty="0" smtClean="0"/>
          </a:p>
          <a:p>
            <a:pPr marL="0" indent="0">
              <a:buNone/>
            </a:pPr>
            <a:r>
              <a:rPr lang="en-US" dirty="0" smtClean="0"/>
              <a:t>When </a:t>
            </a:r>
            <a:r>
              <a:rPr lang="en-US" dirty="0"/>
              <a:t>the number of decision variables is large and the optimal decisions are dependent on detailed information in a state space of large dimensionality, SDP cannot be applied. Then, optimal control functions for local decisions may be defined and the parameters can be determined via stochastic full system simulation and multidimensional regression analysis. This paper includes an approach to determination of all local decisions based on locally relevant state space information within stochastic dynamic and spatially explicit production. </a:t>
            </a:r>
            <a:endParaRPr lang="en-US" dirty="0" smtClean="0"/>
          </a:p>
          <a:p>
            <a:pPr marL="0" indent="0">
              <a:buNone/>
            </a:pPr>
            <a:r>
              <a:rPr lang="en-US" dirty="0" smtClean="0"/>
              <a:t>The </a:t>
            </a:r>
            <a:r>
              <a:rPr lang="en-US" dirty="0"/>
              <a:t>expected present value of all harvests, over time and space, in a forest area, is maximized. Each tree is affected by competition from neighbor trees. The harvest decisions, for each tree, are functions of the price in the stochastic market, the dimensions and qualities of the individual trees and the local competition. The expected present value of the forest is an increasing function of the level of price risk. </a:t>
            </a:r>
          </a:p>
          <a:p>
            <a:pPr marL="0" indent="0">
              <a:buNone/>
            </a:pPr>
            <a:r>
              <a:rPr lang="en-US" dirty="0" smtClean="0">
                <a:solidFill>
                  <a:srgbClr val="FF0000"/>
                </a:solidFill>
              </a:rPr>
              <a:t>Keywords: </a:t>
            </a:r>
            <a:r>
              <a:rPr lang="en-US" dirty="0" smtClean="0"/>
              <a:t>Stochastic </a:t>
            </a:r>
            <a:r>
              <a:rPr lang="en-US" dirty="0"/>
              <a:t>dynamic control, spatial optimization</a:t>
            </a:r>
            <a:r>
              <a:rPr lang="en-US" dirty="0" smtClean="0"/>
              <a:t>.</a:t>
            </a:r>
            <a:endParaRPr lang="sv-SE" dirty="0"/>
          </a:p>
        </p:txBody>
      </p:sp>
      <p:sp>
        <p:nvSpPr>
          <p:cNvPr id="4" name="Platshållare för bildnummer 3"/>
          <p:cNvSpPr>
            <a:spLocks noGrp="1"/>
          </p:cNvSpPr>
          <p:nvPr>
            <p:ph type="sldNum" sz="quarter" idx="12"/>
          </p:nvPr>
        </p:nvSpPr>
        <p:spPr/>
        <p:txBody>
          <a:bodyPr/>
          <a:lstStyle/>
          <a:p>
            <a:fld id="{05AB504C-2EAE-4C1B-A3CB-68D7E240E4AC}" type="slidenum">
              <a:rPr lang="sv-SE" smtClean="0"/>
              <a:t>2</a:t>
            </a:fld>
            <a:endParaRPr lang="sv-SE"/>
          </a:p>
        </p:txBody>
      </p:sp>
    </p:spTree>
    <p:extLst>
      <p:ext uri="{BB962C8B-B14F-4D97-AF65-F5344CB8AC3E}">
        <p14:creationId xmlns:p14="http://schemas.microsoft.com/office/powerpoint/2010/main" val="56203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20</a:t>
            </a:fld>
            <a:endParaRPr lang="sv-SE"/>
          </a:p>
        </p:txBody>
      </p:sp>
      <p:pic>
        <p:nvPicPr>
          <p:cNvPr id="3" name="Bildobjekt 2"/>
          <p:cNvPicPr>
            <a:picLocks noChangeAspect="1"/>
          </p:cNvPicPr>
          <p:nvPr/>
        </p:nvPicPr>
        <p:blipFill>
          <a:blip r:embed="rId3"/>
          <a:stretch>
            <a:fillRect/>
          </a:stretch>
        </p:blipFill>
        <p:spPr>
          <a:xfrm>
            <a:off x="688677" y="905256"/>
            <a:ext cx="10875435" cy="2221992"/>
          </a:xfrm>
          <a:prstGeom prst="rect">
            <a:avLst/>
          </a:prstGeom>
        </p:spPr>
      </p:pic>
      <p:sp>
        <p:nvSpPr>
          <p:cNvPr id="4" name="Rectangle 2"/>
          <p:cNvSpPr>
            <a:spLocks noChangeArrowheads="1"/>
          </p:cNvSpPr>
          <p:nvPr/>
        </p:nvSpPr>
        <p:spPr bwMode="auto">
          <a:xfrm>
            <a:off x="411480" y="3995927"/>
            <a:ext cx="2212848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1448771574"/>
              </p:ext>
            </p:extLst>
          </p:nvPr>
        </p:nvGraphicFramePr>
        <p:xfrm>
          <a:off x="411480" y="3995927"/>
          <a:ext cx="11126704" cy="1115568"/>
        </p:xfrm>
        <a:graphic>
          <a:graphicData uri="http://schemas.openxmlformats.org/presentationml/2006/ole">
            <mc:AlternateContent xmlns:mc="http://schemas.openxmlformats.org/markup-compatibility/2006">
              <mc:Choice xmlns:v="urn:schemas-microsoft-com:vml" Requires="v">
                <p:oleObj spid="_x0000_s71712" name="Equation" r:id="rId4" imgW="2438400" imgH="241300" progId="Equation.DSMT4">
                  <p:embed/>
                </p:oleObj>
              </mc:Choice>
              <mc:Fallback>
                <p:oleObj name="Equation" r:id="rId4" imgW="2438400" imgH="2413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 y="3995927"/>
                        <a:ext cx="11126704" cy="1115568"/>
                      </a:xfrm>
                      <a:prstGeom prst="rect">
                        <a:avLst/>
                      </a:prstGeom>
                      <a:noFill/>
                    </p:spPr>
                  </p:pic>
                </p:oleObj>
              </mc:Fallback>
            </mc:AlternateContent>
          </a:graphicData>
        </a:graphic>
      </p:graphicFrame>
    </p:spTree>
    <p:extLst>
      <p:ext uri="{BB962C8B-B14F-4D97-AF65-F5344CB8AC3E}">
        <p14:creationId xmlns:p14="http://schemas.microsoft.com/office/powerpoint/2010/main" val="12299358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21</a:t>
            </a:fld>
            <a:endParaRPr lang="sv-SE"/>
          </a:p>
        </p:txBody>
      </p:sp>
      <p:sp>
        <p:nvSpPr>
          <p:cNvPr id="15" name="Rektangel 14"/>
          <p:cNvSpPr/>
          <p:nvPr/>
        </p:nvSpPr>
        <p:spPr>
          <a:xfrm>
            <a:off x="1600265" y="1013198"/>
            <a:ext cx="2962671" cy="523220"/>
          </a:xfrm>
          <a:prstGeom prst="rect">
            <a:avLst/>
          </a:prstGeom>
        </p:spPr>
        <p:txBody>
          <a:bodyPr wrap="none">
            <a:spAutoFit/>
          </a:bodyPr>
          <a:lstStyle/>
          <a:p>
            <a:r>
              <a:rPr lang="en-US" sz="2800" b="1" dirty="0">
                <a:solidFill>
                  <a:srgbClr val="FF0000"/>
                </a:solidFill>
                <a:latin typeface="CMBX12"/>
                <a:ea typeface="Times New Roman" panose="02020603050405020304" pitchFamily="18" charset="0"/>
                <a:cs typeface="CMBX12"/>
              </a:rPr>
              <a:t>The parameters </a:t>
            </a:r>
            <a:endParaRPr lang="sv-SE" sz="2800" b="1" dirty="0">
              <a:solidFill>
                <a:srgbClr val="FF0000"/>
              </a:solidFill>
            </a:endParaRPr>
          </a:p>
        </p:txBody>
      </p:sp>
      <p:sp>
        <p:nvSpPr>
          <p:cNvPr id="16" name="Rectangle 14"/>
          <p:cNvSpPr>
            <a:spLocks noChangeArrowheads="1"/>
          </p:cNvSpPr>
          <p:nvPr/>
        </p:nvSpPr>
        <p:spPr bwMode="auto">
          <a:xfrm>
            <a:off x="1623657" y="1698170"/>
            <a:ext cx="270662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7" name="Objekt 16"/>
          <p:cNvGraphicFramePr>
            <a:graphicFrameLocks noChangeAspect="1"/>
          </p:cNvGraphicFramePr>
          <p:nvPr>
            <p:extLst>
              <p:ext uri="{D42A27DB-BD31-4B8C-83A1-F6EECF244321}">
                <p14:modId xmlns:p14="http://schemas.microsoft.com/office/powerpoint/2010/main" val="1393721864"/>
              </p:ext>
            </p:extLst>
          </p:nvPr>
        </p:nvGraphicFramePr>
        <p:xfrm>
          <a:off x="1623657" y="1698171"/>
          <a:ext cx="3424204" cy="1058174"/>
        </p:xfrm>
        <a:graphic>
          <a:graphicData uri="http://schemas.openxmlformats.org/presentationml/2006/ole">
            <mc:AlternateContent xmlns:mc="http://schemas.openxmlformats.org/markup-compatibility/2006">
              <mc:Choice xmlns:v="urn:schemas-microsoft-com:vml" Requires="v">
                <p:oleObj spid="_x0000_s72754" name="Equation" r:id="rId3" imgW="914400" imgH="279400" progId="Equation.DSMT4">
                  <p:embed/>
                </p:oleObj>
              </mc:Choice>
              <mc:Fallback>
                <p:oleObj name="Equation" r:id="rId3" imgW="914400" imgH="279400" progId="Equation.DSMT4">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3657" y="1698171"/>
                        <a:ext cx="3424204" cy="1058174"/>
                      </a:xfrm>
                      <a:prstGeom prst="rect">
                        <a:avLst/>
                      </a:prstGeom>
                      <a:noFill/>
                    </p:spPr>
                  </p:pic>
                </p:oleObj>
              </mc:Fallback>
            </mc:AlternateContent>
          </a:graphicData>
        </a:graphic>
      </p:graphicFrame>
      <p:sp>
        <p:nvSpPr>
          <p:cNvPr id="24" name="Rektangel 23"/>
          <p:cNvSpPr/>
          <p:nvPr/>
        </p:nvSpPr>
        <p:spPr>
          <a:xfrm>
            <a:off x="1698171" y="3142178"/>
            <a:ext cx="9414588" cy="1815882"/>
          </a:xfrm>
          <a:prstGeom prst="rect">
            <a:avLst/>
          </a:prstGeom>
        </p:spPr>
        <p:txBody>
          <a:bodyPr wrap="square">
            <a:spAutoFit/>
          </a:bodyPr>
          <a:lstStyle/>
          <a:p>
            <a:r>
              <a:rPr lang="en-US" sz="2800" b="1" dirty="0">
                <a:solidFill>
                  <a:srgbClr val="FF0000"/>
                </a:solidFill>
                <a:latin typeface="CMBX12"/>
                <a:ea typeface="Times New Roman" panose="02020603050405020304" pitchFamily="18" charset="0"/>
                <a:cs typeface="CMBX12"/>
              </a:rPr>
              <a:t>are optimized </a:t>
            </a:r>
            <a:r>
              <a:rPr lang="en-US" sz="2800" b="1" dirty="0">
                <a:latin typeface="CMBX12"/>
                <a:ea typeface="Times New Roman" panose="02020603050405020304" pitchFamily="18" charset="0"/>
                <a:cs typeface="CMBX12"/>
              </a:rPr>
              <a:t>in this study. In the graphs and software, they are denoted </a:t>
            </a:r>
            <a:endParaRPr lang="en-US" sz="2800" b="1" dirty="0" smtClean="0">
              <a:latin typeface="CMBX12"/>
              <a:ea typeface="Times New Roman" panose="02020603050405020304" pitchFamily="18" charset="0"/>
              <a:cs typeface="CMBX12"/>
            </a:endParaRPr>
          </a:p>
          <a:p>
            <a:endParaRPr lang="en-US" sz="2800" b="1" dirty="0">
              <a:latin typeface="CMBX12"/>
              <a:ea typeface="Times New Roman" panose="02020603050405020304" pitchFamily="18" charset="0"/>
              <a:cs typeface="CMBX12"/>
            </a:endParaRPr>
          </a:p>
          <a:p>
            <a:r>
              <a:rPr lang="en-US" sz="2800" b="1" dirty="0" smtClean="0">
                <a:latin typeface="CMBX12"/>
                <a:ea typeface="Times New Roman" panose="02020603050405020304" pitchFamily="18" charset="0"/>
                <a:cs typeface="CMBX12"/>
              </a:rPr>
              <a:t>(</a:t>
            </a:r>
            <a:r>
              <a:rPr lang="en-US" sz="2800" b="1" dirty="0">
                <a:latin typeface="CMBX12"/>
                <a:ea typeface="Times New Roman" panose="02020603050405020304" pitchFamily="18" charset="0"/>
                <a:cs typeface="CMBX12"/>
              </a:rPr>
              <a:t>dlim_0, </a:t>
            </a:r>
            <a:r>
              <a:rPr lang="en-US" sz="2800" b="1" dirty="0" err="1">
                <a:latin typeface="CMBX12"/>
                <a:ea typeface="Times New Roman" panose="02020603050405020304" pitchFamily="18" charset="0"/>
                <a:cs typeface="CMBX12"/>
              </a:rPr>
              <a:t>dlim_c</a:t>
            </a:r>
            <a:r>
              <a:rPr lang="en-US" sz="2800" b="1" dirty="0">
                <a:latin typeface="CMBX12"/>
                <a:ea typeface="Times New Roman" panose="02020603050405020304" pitchFamily="18" charset="0"/>
                <a:cs typeface="CMBX12"/>
              </a:rPr>
              <a:t>, </a:t>
            </a:r>
            <a:r>
              <a:rPr lang="en-US" sz="2800" b="1" dirty="0" err="1">
                <a:latin typeface="CMBX12"/>
                <a:ea typeface="Times New Roman" panose="02020603050405020304" pitchFamily="18" charset="0"/>
                <a:cs typeface="CMBX12"/>
              </a:rPr>
              <a:t>dlim_q</a:t>
            </a:r>
            <a:r>
              <a:rPr lang="en-US" sz="2800" b="1" dirty="0">
                <a:latin typeface="CMBX12"/>
                <a:ea typeface="Times New Roman" panose="02020603050405020304" pitchFamily="18" charset="0"/>
                <a:cs typeface="CMBX12"/>
              </a:rPr>
              <a:t> and </a:t>
            </a:r>
            <a:r>
              <a:rPr lang="en-US" sz="2800" b="1" dirty="0" err="1">
                <a:latin typeface="CMBX12"/>
                <a:ea typeface="Times New Roman" panose="02020603050405020304" pitchFamily="18" charset="0"/>
                <a:cs typeface="CMBX12"/>
              </a:rPr>
              <a:t>dlim_p</a:t>
            </a:r>
            <a:r>
              <a:rPr lang="en-US" sz="2800" b="1" dirty="0">
                <a:latin typeface="CMBX12"/>
                <a:ea typeface="Times New Roman" panose="02020603050405020304" pitchFamily="18" charset="0"/>
                <a:cs typeface="CMBX12"/>
              </a:rPr>
              <a:t>).</a:t>
            </a:r>
            <a:endParaRPr lang="sv-SE" sz="2800" b="1" dirty="0"/>
          </a:p>
        </p:txBody>
      </p:sp>
    </p:spTree>
    <p:extLst>
      <p:ext uri="{BB962C8B-B14F-4D97-AF65-F5344CB8AC3E}">
        <p14:creationId xmlns:p14="http://schemas.microsoft.com/office/powerpoint/2010/main" val="2749848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22</a:t>
            </a:fld>
            <a:endParaRPr lang="sv-SE"/>
          </a:p>
        </p:txBody>
      </p:sp>
      <p:sp>
        <p:nvSpPr>
          <p:cNvPr id="3" name="Rectangle 2"/>
          <p:cNvSpPr>
            <a:spLocks noChangeArrowheads="1"/>
          </p:cNvSpPr>
          <p:nvPr/>
        </p:nvSpPr>
        <p:spPr bwMode="auto">
          <a:xfrm>
            <a:off x="1203649" y="1679509"/>
            <a:ext cx="274969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4" name="Objekt 3"/>
          <p:cNvGraphicFramePr>
            <a:graphicFrameLocks noChangeAspect="1"/>
          </p:cNvGraphicFramePr>
          <p:nvPr>
            <p:extLst>
              <p:ext uri="{D42A27DB-BD31-4B8C-83A1-F6EECF244321}">
                <p14:modId xmlns:p14="http://schemas.microsoft.com/office/powerpoint/2010/main" val="2682892827"/>
              </p:ext>
            </p:extLst>
          </p:nvPr>
        </p:nvGraphicFramePr>
        <p:xfrm>
          <a:off x="1129004" y="1127747"/>
          <a:ext cx="4067923" cy="905256"/>
        </p:xfrm>
        <a:graphic>
          <a:graphicData uri="http://schemas.openxmlformats.org/presentationml/2006/ole">
            <mc:AlternateContent xmlns:mc="http://schemas.openxmlformats.org/markup-compatibility/2006">
              <mc:Choice xmlns:v="urn:schemas-microsoft-com:vml" Requires="v">
                <p:oleObj spid="_x0000_s73759" name="Equation" r:id="rId3" imgW="1129810" imgH="253890" progId="Equation.DSMT4">
                  <p:embed/>
                </p:oleObj>
              </mc:Choice>
              <mc:Fallback>
                <p:oleObj name="Equation" r:id="rId3" imgW="1129810" imgH="25389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9004" y="1127747"/>
                        <a:ext cx="4067923" cy="905256"/>
                      </a:xfrm>
                      <a:prstGeom prst="rect">
                        <a:avLst/>
                      </a:prstGeom>
                      <a:noFill/>
                    </p:spPr>
                  </p:pic>
                </p:oleObj>
              </mc:Fallback>
            </mc:AlternateContent>
          </a:graphicData>
        </a:graphic>
      </p:graphicFrame>
      <p:sp>
        <p:nvSpPr>
          <p:cNvPr id="5" name="Rektangel 4"/>
          <p:cNvSpPr/>
          <p:nvPr/>
        </p:nvSpPr>
        <p:spPr>
          <a:xfrm>
            <a:off x="1129004" y="2754051"/>
            <a:ext cx="9433249" cy="3539430"/>
          </a:xfrm>
          <a:prstGeom prst="rect">
            <a:avLst/>
          </a:prstGeom>
        </p:spPr>
        <p:txBody>
          <a:bodyPr wrap="square">
            <a:spAutoFit/>
          </a:bodyPr>
          <a:lstStyle/>
          <a:p>
            <a:r>
              <a:rPr lang="en-US" sz="2800" b="1" dirty="0">
                <a:latin typeface="CMBX12"/>
                <a:ea typeface="Times New Roman" panose="02020603050405020304" pitchFamily="18" charset="0"/>
                <a:cs typeface="CMBX12"/>
              </a:rPr>
              <a:t>denote </a:t>
            </a:r>
            <a:r>
              <a:rPr lang="en-US" sz="2800" b="1" dirty="0">
                <a:solidFill>
                  <a:srgbClr val="FF0000"/>
                </a:solidFill>
                <a:latin typeface="CMBX12"/>
                <a:ea typeface="Times New Roman" panose="02020603050405020304" pitchFamily="18" charset="0"/>
                <a:cs typeface="CMBX12"/>
              </a:rPr>
              <a:t>competition</a:t>
            </a:r>
            <a:r>
              <a:rPr lang="en-US" sz="2800" b="1" dirty="0">
                <a:latin typeface="CMBX12"/>
                <a:ea typeface="Times New Roman" panose="02020603050405020304" pitchFamily="18" charset="0"/>
                <a:cs typeface="CMBX12"/>
              </a:rPr>
              <a:t> index for tree </a:t>
            </a:r>
            <a:r>
              <a:rPr lang="en-US" sz="2800" b="1" dirty="0" err="1">
                <a:latin typeface="CMBX12"/>
                <a:ea typeface="Times New Roman" panose="02020603050405020304" pitchFamily="18" charset="0"/>
                <a:cs typeface="CMBX12"/>
              </a:rPr>
              <a:t>i</a:t>
            </a:r>
            <a:r>
              <a:rPr lang="en-US" sz="2800" b="1" dirty="0">
                <a:latin typeface="CMBX12"/>
                <a:ea typeface="Times New Roman" panose="02020603050405020304" pitchFamily="18" charset="0"/>
                <a:cs typeface="CMBX12"/>
              </a:rPr>
              <a:t>, </a:t>
            </a:r>
            <a:endParaRPr lang="en-US" sz="2800" b="1" dirty="0" smtClean="0">
              <a:latin typeface="CMBX12"/>
              <a:ea typeface="Times New Roman" panose="02020603050405020304" pitchFamily="18" charset="0"/>
              <a:cs typeface="CMBX12"/>
            </a:endParaRPr>
          </a:p>
          <a:p>
            <a:r>
              <a:rPr lang="en-US" sz="2800" b="1" dirty="0" smtClean="0">
                <a:solidFill>
                  <a:srgbClr val="00B0F0"/>
                </a:solidFill>
                <a:latin typeface="CMBX12"/>
                <a:ea typeface="Times New Roman" panose="02020603050405020304" pitchFamily="18" charset="0"/>
                <a:cs typeface="CMBX12"/>
              </a:rPr>
              <a:t>quality</a:t>
            </a:r>
            <a:r>
              <a:rPr lang="en-US" sz="2800" b="1" dirty="0" smtClean="0">
                <a:latin typeface="CMBX12"/>
                <a:ea typeface="Times New Roman" panose="02020603050405020304" pitchFamily="18" charset="0"/>
                <a:cs typeface="CMBX12"/>
              </a:rPr>
              <a:t> </a:t>
            </a:r>
            <a:r>
              <a:rPr lang="en-US" sz="2800" b="1" dirty="0">
                <a:latin typeface="CMBX12"/>
                <a:ea typeface="Times New Roman" panose="02020603050405020304" pitchFamily="18" charset="0"/>
                <a:cs typeface="CMBX12"/>
              </a:rPr>
              <a:t>of tree </a:t>
            </a:r>
            <a:r>
              <a:rPr lang="en-US" sz="2800" b="1" dirty="0" err="1">
                <a:latin typeface="CMBX12"/>
                <a:ea typeface="Times New Roman" panose="02020603050405020304" pitchFamily="18" charset="0"/>
                <a:cs typeface="CMBX12"/>
              </a:rPr>
              <a:t>i</a:t>
            </a:r>
            <a:r>
              <a:rPr lang="en-US" sz="2800" b="1" dirty="0">
                <a:latin typeface="CMBX12"/>
                <a:ea typeface="Times New Roman" panose="02020603050405020304" pitchFamily="18" charset="0"/>
                <a:cs typeface="CMBX12"/>
              </a:rPr>
              <a:t> and </a:t>
            </a:r>
            <a:endParaRPr lang="en-US" sz="2800" b="1" dirty="0" smtClean="0">
              <a:latin typeface="CMBX12"/>
              <a:ea typeface="Times New Roman" panose="02020603050405020304" pitchFamily="18" charset="0"/>
              <a:cs typeface="CMBX12"/>
            </a:endParaRPr>
          </a:p>
          <a:p>
            <a:r>
              <a:rPr lang="en-US" sz="2800" b="1" dirty="0" smtClean="0">
                <a:latin typeface="CMBX12"/>
                <a:ea typeface="Times New Roman" panose="02020603050405020304" pitchFamily="18" charset="0"/>
                <a:cs typeface="CMBX12"/>
              </a:rPr>
              <a:t>the </a:t>
            </a:r>
            <a:r>
              <a:rPr lang="en-US" sz="2800" b="1" dirty="0">
                <a:solidFill>
                  <a:srgbClr val="00B050"/>
                </a:solidFill>
                <a:latin typeface="CMBX12"/>
                <a:ea typeface="Times New Roman" panose="02020603050405020304" pitchFamily="18" charset="0"/>
                <a:cs typeface="CMBX12"/>
              </a:rPr>
              <a:t>stochastic deviation of the market price from the expected price</a:t>
            </a:r>
            <a:r>
              <a:rPr lang="en-US" sz="2800" b="1" dirty="0">
                <a:latin typeface="CMBX12"/>
                <a:ea typeface="Times New Roman" panose="02020603050405020304" pitchFamily="18" charset="0"/>
                <a:cs typeface="CMBX12"/>
              </a:rPr>
              <a:t>, at time t. </a:t>
            </a:r>
            <a:endParaRPr lang="en-US" sz="2800" b="1" dirty="0" smtClean="0">
              <a:latin typeface="CMBX12"/>
              <a:ea typeface="Times New Roman" panose="02020603050405020304" pitchFamily="18" charset="0"/>
              <a:cs typeface="CMBX12"/>
            </a:endParaRPr>
          </a:p>
          <a:p>
            <a:endParaRPr lang="en-US" sz="2800" b="1" dirty="0">
              <a:latin typeface="CMBX12"/>
              <a:ea typeface="Times New Roman" panose="02020603050405020304" pitchFamily="18" charset="0"/>
              <a:cs typeface="CMBX12"/>
            </a:endParaRPr>
          </a:p>
          <a:p>
            <a:r>
              <a:rPr lang="en-US" sz="2800" b="1" dirty="0" smtClean="0">
                <a:latin typeface="CMBX12"/>
                <a:ea typeface="Times New Roman" panose="02020603050405020304" pitchFamily="18" charset="0"/>
                <a:cs typeface="CMBX12"/>
              </a:rPr>
              <a:t>The </a:t>
            </a:r>
            <a:r>
              <a:rPr lang="en-US" sz="2800" b="1" dirty="0">
                <a:latin typeface="CMBX12"/>
                <a:ea typeface="Times New Roman" panose="02020603050405020304" pitchFamily="18" charset="0"/>
                <a:cs typeface="CMBX12"/>
              </a:rPr>
              <a:t>stochastic price deviations are </a:t>
            </a:r>
            <a:r>
              <a:rPr lang="en-US" sz="2800" b="1" dirty="0" err="1">
                <a:latin typeface="CMBX12"/>
                <a:ea typeface="Times New Roman" panose="02020603050405020304" pitchFamily="18" charset="0"/>
                <a:cs typeface="CMBX12"/>
              </a:rPr>
              <a:t>i.i.d</a:t>
            </a:r>
            <a:r>
              <a:rPr lang="en-US" sz="2800" b="1" dirty="0">
                <a:latin typeface="CMBX12"/>
                <a:ea typeface="Times New Roman" panose="02020603050405020304" pitchFamily="18" charset="0"/>
                <a:cs typeface="CMBX12"/>
              </a:rPr>
              <a:t>. and have uniform pdf on the interval -10 to +10 EURO/cubic </a:t>
            </a:r>
            <a:r>
              <a:rPr lang="en-US" sz="2800" b="1" dirty="0" err="1">
                <a:latin typeface="CMBX12"/>
                <a:ea typeface="Times New Roman" panose="02020603050405020304" pitchFamily="18" charset="0"/>
                <a:cs typeface="CMBX12"/>
              </a:rPr>
              <a:t>metre</a:t>
            </a:r>
            <a:r>
              <a:rPr lang="en-US" sz="2800" b="1" dirty="0">
                <a:latin typeface="CMBX12"/>
                <a:ea typeface="Times New Roman" panose="02020603050405020304" pitchFamily="18" charset="0"/>
                <a:cs typeface="CMBX12"/>
              </a:rPr>
              <a:t>.</a:t>
            </a:r>
            <a:endParaRPr lang="sv-SE" sz="2800" b="1" dirty="0"/>
          </a:p>
        </p:txBody>
      </p:sp>
    </p:spTree>
    <p:extLst>
      <p:ext uri="{BB962C8B-B14F-4D97-AF65-F5344CB8AC3E}">
        <p14:creationId xmlns:p14="http://schemas.microsoft.com/office/powerpoint/2010/main" val="2071145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23</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7"/>
            <a:ext cx="11654852" cy="6858000"/>
          </a:xfrm>
          <a:prstGeom prst="rect">
            <a:avLst/>
          </a:prstGeom>
        </p:spPr>
      </p:pic>
      <p:sp>
        <p:nvSpPr>
          <p:cNvPr id="4" name="Rektangel 3"/>
          <p:cNvSpPr/>
          <p:nvPr/>
        </p:nvSpPr>
        <p:spPr>
          <a:xfrm>
            <a:off x="5324856" y="406783"/>
            <a:ext cx="6329996" cy="2585323"/>
          </a:xfrm>
          <a:prstGeom prst="rect">
            <a:avLst/>
          </a:prstGeom>
        </p:spPr>
        <p:txBody>
          <a:bodyPr wrap="square">
            <a:spAutoFit/>
          </a:bodyPr>
          <a:lstStyle/>
          <a:p>
            <a:r>
              <a:rPr lang="en-US" b="1" dirty="0" err="1">
                <a:solidFill>
                  <a:srgbClr val="FF0000"/>
                </a:solidFill>
                <a:latin typeface="Times New Roman" panose="02020603050405020304" pitchFamily="18" charset="0"/>
              </a:rPr>
              <a:t>Lohmander</a:t>
            </a:r>
            <a:r>
              <a:rPr lang="en-US" b="1" dirty="0">
                <a:solidFill>
                  <a:srgbClr val="FF0000"/>
                </a:solidFill>
                <a:latin typeface="Times New Roman" panose="02020603050405020304" pitchFamily="18" charset="0"/>
              </a:rPr>
              <a:t>, P., Reservation price models in forest management: Errors in the estimation of probability density function parameters and optimal adjustment of the biasfree point estimates, Management Systems for a Global Forest Economy with Global Resource Concerns, Society of American Foresters, Asilomar, California, September 1994, Brodie, D. &amp; Sessions, J., (Editors), College of Forestry, Oregon State University, Corvallis, Oregon, USA, 439-456, 1995 </a:t>
            </a:r>
            <a:br>
              <a:rPr lang="en-US" b="1" dirty="0">
                <a:solidFill>
                  <a:srgbClr val="FF0000"/>
                </a:solidFill>
                <a:latin typeface="Times New Roman" panose="02020603050405020304" pitchFamily="18" charset="0"/>
              </a:rPr>
            </a:br>
            <a:r>
              <a:rPr lang="en-US" b="1" dirty="0">
                <a:solidFill>
                  <a:srgbClr val="000000"/>
                </a:solidFill>
                <a:latin typeface="Times New Roman" panose="02020603050405020304" pitchFamily="18" charset="0"/>
                <a:hlinkClick r:id="rId3"/>
              </a:rPr>
              <a:t>http://www.Lohmander.com/Lohmander_SAF_1995.pdf</a:t>
            </a:r>
            <a:endParaRPr lang="sv-SE" dirty="0"/>
          </a:p>
        </p:txBody>
      </p:sp>
      <p:sp>
        <p:nvSpPr>
          <p:cNvPr id="5" name="Rektangel 4"/>
          <p:cNvSpPr/>
          <p:nvPr/>
        </p:nvSpPr>
        <p:spPr>
          <a:xfrm>
            <a:off x="9994392" y="3416293"/>
            <a:ext cx="102108" cy="1508760"/>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0000"/>
              </a:solidFill>
            </a:endParaRPr>
          </a:p>
        </p:txBody>
      </p:sp>
      <p:sp>
        <p:nvSpPr>
          <p:cNvPr id="6" name="textruta 5"/>
          <p:cNvSpPr txBox="1"/>
          <p:nvPr/>
        </p:nvSpPr>
        <p:spPr>
          <a:xfrm>
            <a:off x="10174382" y="3712964"/>
            <a:ext cx="1480470" cy="954107"/>
          </a:xfrm>
          <a:prstGeom prst="rect">
            <a:avLst/>
          </a:prstGeom>
          <a:noFill/>
        </p:spPr>
        <p:txBody>
          <a:bodyPr wrap="none" rtlCol="0">
            <a:spAutoFit/>
          </a:bodyPr>
          <a:lstStyle/>
          <a:p>
            <a:r>
              <a:rPr lang="sv-SE" sz="2800" b="1" i="1" dirty="0" smtClean="0">
                <a:solidFill>
                  <a:srgbClr val="FF0000"/>
                </a:solidFill>
              </a:rPr>
              <a:t>20 EURO</a:t>
            </a:r>
          </a:p>
          <a:p>
            <a:r>
              <a:rPr lang="sv-SE" sz="2800" b="1" i="1" dirty="0" smtClean="0">
                <a:solidFill>
                  <a:srgbClr val="FF0000"/>
                </a:solidFill>
              </a:rPr>
              <a:t> </a:t>
            </a:r>
            <a:r>
              <a:rPr lang="sv-SE" sz="2800" b="1" i="1" dirty="0" err="1" smtClean="0">
                <a:solidFill>
                  <a:srgbClr val="FF0000"/>
                </a:solidFill>
              </a:rPr>
              <a:t>interval</a:t>
            </a:r>
            <a:endParaRPr lang="sv-SE" sz="2800" b="1" i="1" dirty="0">
              <a:solidFill>
                <a:srgbClr val="FF0000"/>
              </a:solidFill>
            </a:endParaRPr>
          </a:p>
        </p:txBody>
      </p:sp>
      <p:sp>
        <p:nvSpPr>
          <p:cNvPr id="7" name="Rektangel 6"/>
          <p:cNvSpPr/>
          <p:nvPr/>
        </p:nvSpPr>
        <p:spPr>
          <a:xfrm>
            <a:off x="9895331" y="3398889"/>
            <a:ext cx="327601" cy="6958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p:cNvSpPr/>
          <p:nvPr/>
        </p:nvSpPr>
        <p:spPr>
          <a:xfrm>
            <a:off x="9881645" y="4888932"/>
            <a:ext cx="327601" cy="6958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016443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24</a:t>
            </a:fld>
            <a:endParaRPr lang="sv-SE"/>
          </a:p>
        </p:txBody>
      </p:sp>
      <p:sp>
        <p:nvSpPr>
          <p:cNvPr id="3" name="Rektangel 2"/>
          <p:cNvSpPr/>
          <p:nvPr/>
        </p:nvSpPr>
        <p:spPr>
          <a:xfrm>
            <a:off x="1255776" y="685122"/>
            <a:ext cx="8857488" cy="5262979"/>
          </a:xfrm>
          <a:prstGeom prst="rect">
            <a:avLst/>
          </a:prstGeom>
        </p:spPr>
        <p:txBody>
          <a:bodyPr wrap="square">
            <a:spAutoFit/>
          </a:bodyPr>
          <a:lstStyle/>
          <a:p>
            <a:pPr>
              <a:spcAft>
                <a:spcPts val="0"/>
              </a:spcAft>
            </a:pPr>
            <a:r>
              <a:rPr lang="en-US" sz="2800" b="1" dirty="0">
                <a:latin typeface="CMBX12"/>
                <a:ea typeface="Times New Roman" panose="02020603050405020304" pitchFamily="18" charset="0"/>
                <a:cs typeface="CMBX12"/>
              </a:rPr>
              <a:t>The </a:t>
            </a:r>
            <a:r>
              <a:rPr lang="en-US" sz="2800" b="1" dirty="0">
                <a:solidFill>
                  <a:srgbClr val="FF0000"/>
                </a:solidFill>
                <a:latin typeface="CMBX12"/>
                <a:ea typeface="Times New Roman" panose="02020603050405020304" pitchFamily="18" charset="0"/>
                <a:cs typeface="CMBX12"/>
              </a:rPr>
              <a:t>objective function </a:t>
            </a:r>
            <a:r>
              <a:rPr lang="en-US" sz="2800" b="1" dirty="0">
                <a:latin typeface="CMBX12"/>
                <a:ea typeface="Times New Roman" panose="02020603050405020304" pitchFamily="18" charset="0"/>
                <a:cs typeface="CMBX12"/>
              </a:rPr>
              <a:t>is the </a:t>
            </a:r>
            <a:endParaRPr lang="en-US" sz="2800" b="1" dirty="0" smtClean="0">
              <a:latin typeface="CMBX12"/>
              <a:ea typeface="Times New Roman" panose="02020603050405020304" pitchFamily="18" charset="0"/>
              <a:cs typeface="CMBX12"/>
            </a:endParaRPr>
          </a:p>
          <a:p>
            <a:pPr>
              <a:spcAft>
                <a:spcPts val="0"/>
              </a:spcAft>
            </a:pPr>
            <a:r>
              <a:rPr lang="en-US" sz="2800" b="1" dirty="0" smtClean="0">
                <a:solidFill>
                  <a:srgbClr val="FF0000"/>
                </a:solidFill>
                <a:latin typeface="CMBX12"/>
                <a:ea typeface="Times New Roman" panose="02020603050405020304" pitchFamily="18" charset="0"/>
                <a:cs typeface="CMBX12"/>
              </a:rPr>
              <a:t>total </a:t>
            </a:r>
            <a:r>
              <a:rPr lang="en-US" sz="2800" b="1" dirty="0">
                <a:solidFill>
                  <a:srgbClr val="FF0000"/>
                </a:solidFill>
                <a:latin typeface="CMBX12"/>
                <a:ea typeface="Times New Roman" panose="02020603050405020304" pitchFamily="18" charset="0"/>
                <a:cs typeface="CMBX12"/>
              </a:rPr>
              <a:t>expected present value of all revenues minus all costs from year 0 until year 200</a:t>
            </a:r>
            <a:r>
              <a:rPr lang="en-US" sz="2800" b="1" dirty="0">
                <a:latin typeface="CMBX12"/>
                <a:ea typeface="Times New Roman" panose="02020603050405020304" pitchFamily="18" charset="0"/>
                <a:cs typeface="CMBX12"/>
              </a:rPr>
              <a:t>. </a:t>
            </a:r>
            <a:endParaRPr lang="en-US" sz="2800" b="1" dirty="0" smtClean="0">
              <a:latin typeface="CMBX12"/>
              <a:ea typeface="Times New Roman" panose="02020603050405020304" pitchFamily="18" charset="0"/>
              <a:cs typeface="CMBX12"/>
            </a:endParaRPr>
          </a:p>
          <a:p>
            <a:pPr>
              <a:spcAft>
                <a:spcPts val="0"/>
              </a:spcAft>
            </a:pPr>
            <a:endParaRPr lang="en-US" sz="2800" b="1" dirty="0">
              <a:latin typeface="CMBX12"/>
              <a:ea typeface="Times New Roman" panose="02020603050405020304" pitchFamily="18" charset="0"/>
              <a:cs typeface="CMBX12"/>
            </a:endParaRPr>
          </a:p>
          <a:p>
            <a:pPr>
              <a:spcAft>
                <a:spcPts val="0"/>
              </a:spcAft>
            </a:pPr>
            <a:r>
              <a:rPr lang="en-US" sz="2800" b="1" dirty="0" smtClean="0">
                <a:latin typeface="CMBX12"/>
                <a:ea typeface="Times New Roman" panose="02020603050405020304" pitchFamily="18" charset="0"/>
                <a:cs typeface="CMBX12"/>
              </a:rPr>
              <a:t>The </a:t>
            </a:r>
            <a:r>
              <a:rPr lang="en-US" sz="2800" b="1" dirty="0">
                <a:latin typeface="CMBX12"/>
                <a:ea typeface="Times New Roman" panose="02020603050405020304" pitchFamily="18" charset="0"/>
                <a:cs typeface="CMBX12"/>
              </a:rPr>
              <a:t>real rate of interest is set to 3%. </a:t>
            </a:r>
            <a:endParaRPr lang="en-US" sz="2800" b="1" dirty="0" smtClean="0">
              <a:latin typeface="CMBX12"/>
              <a:ea typeface="Times New Roman" panose="02020603050405020304" pitchFamily="18" charset="0"/>
              <a:cs typeface="CMBX12"/>
            </a:endParaRPr>
          </a:p>
          <a:p>
            <a:pPr>
              <a:spcAft>
                <a:spcPts val="0"/>
              </a:spcAft>
            </a:pPr>
            <a:endParaRPr lang="en-US" sz="2800" b="1" dirty="0">
              <a:latin typeface="CMBX12"/>
              <a:ea typeface="Times New Roman" panose="02020603050405020304" pitchFamily="18" charset="0"/>
              <a:cs typeface="CMBX12"/>
            </a:endParaRPr>
          </a:p>
          <a:p>
            <a:pPr>
              <a:spcAft>
                <a:spcPts val="0"/>
              </a:spcAft>
            </a:pPr>
            <a:r>
              <a:rPr lang="en-US" sz="2800" b="1" dirty="0" smtClean="0">
                <a:latin typeface="CMBX12"/>
                <a:ea typeface="Times New Roman" panose="02020603050405020304" pitchFamily="18" charset="0"/>
                <a:cs typeface="CMBX12"/>
              </a:rPr>
              <a:t>The </a:t>
            </a:r>
            <a:r>
              <a:rPr lang="en-US" sz="2800" b="1" dirty="0">
                <a:latin typeface="CMBX12"/>
                <a:ea typeface="Times New Roman" panose="02020603050405020304" pitchFamily="18" charset="0"/>
                <a:cs typeface="CMBX12"/>
              </a:rPr>
              <a:t>computer model includes </a:t>
            </a:r>
            <a:r>
              <a:rPr lang="en-US" sz="2800" b="1" dirty="0">
                <a:solidFill>
                  <a:srgbClr val="00B050"/>
                </a:solidFill>
                <a:latin typeface="CMBX12"/>
                <a:ea typeface="Times New Roman" panose="02020603050405020304" pitchFamily="18" charset="0"/>
                <a:cs typeface="CMBX12"/>
              </a:rPr>
              <a:t>functions</a:t>
            </a:r>
            <a:r>
              <a:rPr lang="en-US" sz="2800" b="1" dirty="0">
                <a:latin typeface="CMBX12"/>
                <a:ea typeface="Times New Roman" panose="02020603050405020304" pitchFamily="18" charset="0"/>
                <a:cs typeface="CMBX12"/>
              </a:rPr>
              <a:t> for </a:t>
            </a:r>
            <a:endParaRPr lang="en-US" sz="2800" b="1" dirty="0" smtClean="0">
              <a:latin typeface="CMBX12"/>
              <a:ea typeface="Times New Roman" panose="02020603050405020304" pitchFamily="18" charset="0"/>
              <a:cs typeface="CMBX12"/>
            </a:endParaRPr>
          </a:p>
          <a:p>
            <a:pPr>
              <a:spcAft>
                <a:spcPts val="0"/>
              </a:spcAft>
            </a:pPr>
            <a:r>
              <a:rPr lang="en-US" sz="2800" b="1" dirty="0" smtClean="0">
                <a:solidFill>
                  <a:srgbClr val="00B050"/>
                </a:solidFill>
                <a:latin typeface="CMBX12"/>
                <a:ea typeface="Times New Roman" panose="02020603050405020304" pitchFamily="18" charset="0"/>
                <a:cs typeface="CMBX12"/>
              </a:rPr>
              <a:t>tree </a:t>
            </a:r>
            <a:r>
              <a:rPr lang="en-US" sz="2800" b="1" dirty="0">
                <a:solidFill>
                  <a:srgbClr val="00B050"/>
                </a:solidFill>
                <a:latin typeface="CMBX12"/>
                <a:ea typeface="Times New Roman" panose="02020603050405020304" pitchFamily="18" charset="0"/>
                <a:cs typeface="CMBX12"/>
              </a:rPr>
              <a:t>height </a:t>
            </a:r>
            <a:r>
              <a:rPr lang="en-US" sz="2800" b="1" dirty="0">
                <a:latin typeface="CMBX12"/>
                <a:ea typeface="Times New Roman" panose="02020603050405020304" pitchFamily="18" charset="0"/>
                <a:cs typeface="CMBX12"/>
              </a:rPr>
              <a:t>as a function of diameter, </a:t>
            </a:r>
            <a:endParaRPr lang="en-US" sz="2800" b="1" dirty="0" smtClean="0">
              <a:latin typeface="CMBX12"/>
              <a:ea typeface="Times New Roman" panose="02020603050405020304" pitchFamily="18" charset="0"/>
              <a:cs typeface="CMBX12"/>
            </a:endParaRPr>
          </a:p>
          <a:p>
            <a:pPr>
              <a:spcAft>
                <a:spcPts val="0"/>
              </a:spcAft>
            </a:pPr>
            <a:r>
              <a:rPr lang="en-US" sz="2800" b="1" dirty="0" smtClean="0">
                <a:latin typeface="CMBX12"/>
                <a:ea typeface="Times New Roman" panose="02020603050405020304" pitchFamily="18" charset="0"/>
                <a:cs typeface="CMBX12"/>
              </a:rPr>
              <a:t>functions </a:t>
            </a:r>
            <a:r>
              <a:rPr lang="en-US" sz="2800" b="1" dirty="0">
                <a:latin typeface="CMBX12"/>
                <a:ea typeface="Times New Roman" panose="02020603050405020304" pitchFamily="18" charset="0"/>
                <a:cs typeface="CMBX12"/>
              </a:rPr>
              <a:t>used in </a:t>
            </a:r>
            <a:r>
              <a:rPr lang="en-US" sz="2800" b="1" dirty="0">
                <a:solidFill>
                  <a:srgbClr val="00B050"/>
                </a:solidFill>
                <a:latin typeface="CMBX12"/>
                <a:ea typeface="Times New Roman" panose="02020603050405020304" pitchFamily="18" charset="0"/>
                <a:cs typeface="CMBX12"/>
              </a:rPr>
              <a:t>tree volume </a:t>
            </a:r>
            <a:r>
              <a:rPr lang="en-US" sz="2800" b="1" dirty="0">
                <a:latin typeface="CMBX12"/>
                <a:ea typeface="Times New Roman" panose="02020603050405020304" pitchFamily="18" charset="0"/>
                <a:cs typeface="CMBX12"/>
              </a:rPr>
              <a:t>calculations, </a:t>
            </a:r>
            <a:endParaRPr lang="en-US" sz="2800" b="1" dirty="0" smtClean="0">
              <a:latin typeface="CMBX12"/>
              <a:ea typeface="Times New Roman" panose="02020603050405020304" pitchFamily="18" charset="0"/>
              <a:cs typeface="CMBX12"/>
            </a:endParaRPr>
          </a:p>
          <a:p>
            <a:pPr>
              <a:spcAft>
                <a:spcPts val="0"/>
              </a:spcAft>
            </a:pPr>
            <a:r>
              <a:rPr lang="en-US" sz="2800" b="1" dirty="0" smtClean="0">
                <a:solidFill>
                  <a:srgbClr val="00B050"/>
                </a:solidFill>
                <a:latin typeface="CMBX12"/>
                <a:ea typeface="Times New Roman" panose="02020603050405020304" pitchFamily="18" charset="0"/>
                <a:cs typeface="CMBX12"/>
              </a:rPr>
              <a:t>set </a:t>
            </a:r>
            <a:r>
              <a:rPr lang="en-US" sz="2800" b="1" dirty="0">
                <a:solidFill>
                  <a:srgbClr val="00B050"/>
                </a:solidFill>
                <a:latin typeface="CMBX12"/>
                <a:ea typeface="Times New Roman" panose="02020603050405020304" pitchFamily="18" charset="0"/>
                <a:cs typeface="CMBX12"/>
              </a:rPr>
              <a:t>up costs</a:t>
            </a:r>
            <a:r>
              <a:rPr lang="en-US" sz="2800" b="1" dirty="0">
                <a:latin typeface="CMBX12"/>
                <a:ea typeface="Times New Roman" panose="02020603050405020304" pitchFamily="18" charset="0"/>
                <a:cs typeface="CMBX12"/>
              </a:rPr>
              <a:t>, </a:t>
            </a:r>
            <a:endParaRPr lang="en-US" sz="2800" b="1" dirty="0" smtClean="0">
              <a:latin typeface="CMBX12"/>
              <a:ea typeface="Times New Roman" panose="02020603050405020304" pitchFamily="18" charset="0"/>
              <a:cs typeface="CMBX12"/>
            </a:endParaRPr>
          </a:p>
          <a:p>
            <a:pPr>
              <a:spcAft>
                <a:spcPts val="0"/>
              </a:spcAft>
            </a:pPr>
            <a:r>
              <a:rPr lang="en-US" sz="2800" b="1" dirty="0" smtClean="0">
                <a:latin typeface="CMBX12"/>
                <a:ea typeface="Times New Roman" panose="02020603050405020304" pitchFamily="18" charset="0"/>
                <a:cs typeface="CMBX12"/>
              </a:rPr>
              <a:t>tree </a:t>
            </a:r>
            <a:r>
              <a:rPr lang="en-US" sz="2800" b="1" dirty="0">
                <a:latin typeface="CMBX12"/>
                <a:ea typeface="Times New Roman" panose="02020603050405020304" pitchFamily="18" charset="0"/>
                <a:cs typeface="CMBX12"/>
              </a:rPr>
              <a:t>size dependent </a:t>
            </a:r>
            <a:r>
              <a:rPr lang="en-US" sz="2800" b="1" dirty="0">
                <a:solidFill>
                  <a:srgbClr val="00B050"/>
                </a:solidFill>
                <a:latin typeface="CMBX12"/>
                <a:ea typeface="Times New Roman" panose="02020603050405020304" pitchFamily="18" charset="0"/>
                <a:cs typeface="CMBX12"/>
              </a:rPr>
              <a:t>revenues</a:t>
            </a:r>
            <a:r>
              <a:rPr lang="en-US" sz="2800" b="1" dirty="0">
                <a:latin typeface="CMBX12"/>
                <a:ea typeface="Times New Roman" panose="02020603050405020304" pitchFamily="18" charset="0"/>
                <a:cs typeface="CMBX12"/>
              </a:rPr>
              <a:t> and </a:t>
            </a:r>
            <a:r>
              <a:rPr lang="en-US" sz="2800" b="1" dirty="0" smtClean="0">
                <a:solidFill>
                  <a:srgbClr val="00B050"/>
                </a:solidFill>
                <a:latin typeface="CMBX12"/>
                <a:ea typeface="Times New Roman" panose="02020603050405020304" pitchFamily="18" charset="0"/>
                <a:cs typeface="CMBX12"/>
              </a:rPr>
              <a:t>variable </a:t>
            </a:r>
            <a:r>
              <a:rPr lang="en-US" sz="2800" b="1" dirty="0">
                <a:solidFill>
                  <a:srgbClr val="00B050"/>
                </a:solidFill>
                <a:latin typeface="CMBX12"/>
                <a:ea typeface="Times New Roman" panose="02020603050405020304" pitchFamily="18" charset="0"/>
                <a:cs typeface="CMBX12"/>
              </a:rPr>
              <a:t>harvesting costs</a:t>
            </a:r>
            <a:r>
              <a:rPr lang="en-US" sz="2800" b="1" dirty="0">
                <a:latin typeface="CMBX12"/>
                <a:ea typeface="Times New Roman" panose="02020603050405020304" pitchFamily="18" charset="0"/>
                <a:cs typeface="CMBX12"/>
              </a:rPr>
              <a:t> etc.   </a:t>
            </a:r>
            <a:endParaRPr lang="sv-SE" sz="2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54509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25</a:t>
            </a:fld>
            <a:endParaRPr lang="sv-SE"/>
          </a:p>
        </p:txBody>
      </p:sp>
      <p:sp>
        <p:nvSpPr>
          <p:cNvPr id="3" name="Rektangel 2"/>
          <p:cNvSpPr/>
          <p:nvPr/>
        </p:nvSpPr>
        <p:spPr>
          <a:xfrm>
            <a:off x="664464" y="583436"/>
            <a:ext cx="10396728" cy="3970318"/>
          </a:xfrm>
          <a:prstGeom prst="rect">
            <a:avLst/>
          </a:prstGeom>
        </p:spPr>
        <p:txBody>
          <a:bodyPr wrap="square">
            <a:spAutoFit/>
          </a:bodyPr>
          <a:lstStyle/>
          <a:p>
            <a:r>
              <a:rPr lang="en-US" sz="2800" b="1" dirty="0">
                <a:solidFill>
                  <a:srgbClr val="FF0000"/>
                </a:solidFill>
                <a:latin typeface="CMTI12"/>
                <a:ea typeface="Times New Roman" panose="02020603050405020304" pitchFamily="18" charset="0"/>
                <a:cs typeface="CMTI12"/>
              </a:rPr>
              <a:t>The trees grow </a:t>
            </a:r>
            <a:r>
              <a:rPr lang="en-US" sz="2800" dirty="0">
                <a:latin typeface="CMTI12"/>
                <a:ea typeface="Times New Roman" panose="02020603050405020304" pitchFamily="18" charset="0"/>
                <a:cs typeface="CMTI12"/>
              </a:rPr>
              <a:t>according to a modified version of the function reported by </a:t>
            </a:r>
            <a:r>
              <a:rPr lang="en-US" sz="2800" dirty="0" err="1">
                <a:latin typeface="CMTI12"/>
                <a:ea typeface="Times New Roman" panose="02020603050405020304" pitchFamily="18" charset="0"/>
                <a:cs typeface="CMTI12"/>
              </a:rPr>
              <a:t>Schütz</a:t>
            </a:r>
            <a:r>
              <a:rPr lang="en-US" sz="2800" dirty="0">
                <a:latin typeface="CMTI12"/>
                <a:ea typeface="Times New Roman" panose="02020603050405020304" pitchFamily="18" charset="0"/>
                <a:cs typeface="CMTI12"/>
              </a:rPr>
              <a:t> [3]. </a:t>
            </a:r>
            <a:endParaRPr lang="en-US" sz="2800" dirty="0" smtClean="0">
              <a:latin typeface="CMTI12"/>
              <a:ea typeface="Times New Roman" panose="02020603050405020304" pitchFamily="18" charset="0"/>
              <a:cs typeface="CMTI12"/>
            </a:endParaRPr>
          </a:p>
          <a:p>
            <a:endParaRPr lang="en-US" sz="2800" dirty="0">
              <a:latin typeface="CMTI12"/>
              <a:ea typeface="Times New Roman" panose="02020603050405020304" pitchFamily="18" charset="0"/>
              <a:cs typeface="CMTI12"/>
            </a:endParaRPr>
          </a:p>
          <a:p>
            <a:r>
              <a:rPr lang="en-US" sz="2800" dirty="0" smtClean="0">
                <a:latin typeface="CMTI12"/>
                <a:ea typeface="Times New Roman" panose="02020603050405020304" pitchFamily="18" charset="0"/>
                <a:cs typeface="CMTI12"/>
              </a:rPr>
              <a:t>The </a:t>
            </a:r>
            <a:r>
              <a:rPr lang="en-US" sz="2800" dirty="0">
                <a:latin typeface="CMTI12"/>
                <a:ea typeface="Times New Roman" panose="02020603050405020304" pitchFamily="18" charset="0"/>
                <a:cs typeface="CMTI12"/>
              </a:rPr>
              <a:t>modification is that in [3], competition is assumed to come from all parts of the forest area, also far away from the individual tree. </a:t>
            </a:r>
            <a:endParaRPr lang="en-US" sz="2800" dirty="0" smtClean="0">
              <a:latin typeface="CMTI12"/>
              <a:ea typeface="Times New Roman" panose="02020603050405020304" pitchFamily="18" charset="0"/>
              <a:cs typeface="CMTI12"/>
            </a:endParaRPr>
          </a:p>
          <a:p>
            <a:endParaRPr lang="en-US" sz="2800" dirty="0">
              <a:latin typeface="CMTI12"/>
              <a:ea typeface="Times New Roman" panose="02020603050405020304" pitchFamily="18" charset="0"/>
              <a:cs typeface="CMTI12"/>
            </a:endParaRPr>
          </a:p>
          <a:p>
            <a:r>
              <a:rPr lang="en-US" sz="2800" dirty="0" smtClean="0">
                <a:latin typeface="CMTI12"/>
                <a:ea typeface="Times New Roman" panose="02020603050405020304" pitchFamily="18" charset="0"/>
                <a:cs typeface="CMTI12"/>
              </a:rPr>
              <a:t>In </a:t>
            </a:r>
            <a:r>
              <a:rPr lang="en-US" sz="2800" dirty="0">
                <a:latin typeface="CMTI12"/>
                <a:ea typeface="Times New Roman" panose="02020603050405020304" pitchFamily="18" charset="0"/>
                <a:cs typeface="CMTI12"/>
              </a:rPr>
              <a:t>the function applied in this new analysis, </a:t>
            </a:r>
            <a:r>
              <a:rPr lang="en-US" sz="2800" b="1" dirty="0">
                <a:solidFill>
                  <a:srgbClr val="FF0000"/>
                </a:solidFill>
                <a:latin typeface="CMTI12"/>
                <a:ea typeface="Times New Roman" panose="02020603050405020304" pitchFamily="18" charset="0"/>
                <a:cs typeface="CMTI12"/>
              </a:rPr>
              <a:t>only competition from trees at distances ten meters or closer</a:t>
            </a:r>
            <a:r>
              <a:rPr lang="en-US" sz="2800" dirty="0">
                <a:latin typeface="CMTI12"/>
                <a:ea typeface="Times New Roman" panose="02020603050405020304" pitchFamily="18" charset="0"/>
                <a:cs typeface="CMTI12"/>
              </a:rPr>
              <a:t>, is considered. </a:t>
            </a:r>
            <a:endParaRPr lang="sv-SE" sz="2800" dirty="0"/>
          </a:p>
        </p:txBody>
      </p:sp>
      <p:sp>
        <p:nvSpPr>
          <p:cNvPr id="4" name="Rektangel 3"/>
          <p:cNvSpPr/>
          <p:nvPr/>
        </p:nvSpPr>
        <p:spPr>
          <a:xfrm>
            <a:off x="664464" y="5433913"/>
            <a:ext cx="10622280" cy="830997"/>
          </a:xfrm>
          <a:prstGeom prst="rect">
            <a:avLst/>
          </a:prstGeom>
        </p:spPr>
        <p:txBody>
          <a:bodyPr wrap="square">
            <a:spAutoFit/>
          </a:bodyPr>
          <a:lstStyle/>
          <a:p>
            <a:pPr lvl="0"/>
            <a:r>
              <a:rPr lang="en-US" sz="2400" dirty="0">
                <a:solidFill>
                  <a:srgbClr val="0070C0"/>
                </a:solidFill>
                <a:latin typeface="CMR12"/>
                <a:ea typeface="Times New Roman" panose="02020603050405020304" pitchFamily="18" charset="0"/>
                <a:cs typeface="CMR12"/>
              </a:rPr>
              <a:t>[3] </a:t>
            </a:r>
            <a:r>
              <a:rPr lang="en-US" sz="2400" dirty="0" err="1">
                <a:solidFill>
                  <a:srgbClr val="0070C0"/>
                </a:solidFill>
                <a:latin typeface="CMR12"/>
                <a:ea typeface="Times New Roman" panose="02020603050405020304" pitchFamily="18" charset="0"/>
                <a:cs typeface="CMR12"/>
              </a:rPr>
              <a:t>Schütz</a:t>
            </a:r>
            <a:r>
              <a:rPr lang="en-US" sz="2400" dirty="0">
                <a:solidFill>
                  <a:srgbClr val="0070C0"/>
                </a:solidFill>
                <a:latin typeface="CMR12"/>
                <a:ea typeface="Times New Roman" panose="02020603050405020304" pitchFamily="18" charset="0"/>
                <a:cs typeface="CMR12"/>
              </a:rPr>
              <a:t>, J-P., Modelling the demographic sustainability of pure beech </a:t>
            </a:r>
            <a:r>
              <a:rPr lang="en-US" sz="2400" dirty="0" err="1">
                <a:solidFill>
                  <a:srgbClr val="0070C0"/>
                </a:solidFill>
                <a:latin typeface="CMR12"/>
                <a:ea typeface="Times New Roman" panose="02020603050405020304" pitchFamily="18" charset="0"/>
                <a:cs typeface="CMR12"/>
              </a:rPr>
              <a:t>plenter</a:t>
            </a:r>
            <a:r>
              <a:rPr lang="en-US" sz="2400" dirty="0">
                <a:solidFill>
                  <a:srgbClr val="0070C0"/>
                </a:solidFill>
                <a:latin typeface="CMR12"/>
                <a:ea typeface="Times New Roman" panose="02020603050405020304" pitchFamily="18" charset="0"/>
                <a:cs typeface="CMR12"/>
              </a:rPr>
              <a:t> forests in Eastern Germany, Ann. For. Sci. 63 (2006) 93–100</a:t>
            </a:r>
            <a:endParaRPr lang="sv-SE" sz="2400" dirty="0">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392757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26</a:t>
            </a:fld>
            <a:endParaRPr lang="sv-SE"/>
          </a:p>
        </p:txBody>
      </p:sp>
      <p:sp>
        <p:nvSpPr>
          <p:cNvPr id="3" name="Rektangel 2"/>
          <p:cNvSpPr/>
          <p:nvPr/>
        </p:nvSpPr>
        <p:spPr>
          <a:xfrm>
            <a:off x="786384" y="320040"/>
            <a:ext cx="10415016" cy="6124754"/>
          </a:xfrm>
          <a:prstGeom prst="rect">
            <a:avLst/>
          </a:prstGeom>
        </p:spPr>
        <p:txBody>
          <a:bodyPr wrap="square">
            <a:spAutoFit/>
          </a:bodyPr>
          <a:lstStyle/>
          <a:p>
            <a:r>
              <a:rPr lang="en-US" sz="2800" dirty="0">
                <a:latin typeface="CMTI12"/>
                <a:ea typeface="Times New Roman" panose="02020603050405020304" pitchFamily="18" charset="0"/>
                <a:cs typeface="CMTI12"/>
              </a:rPr>
              <a:t>Furthermore, in the </a:t>
            </a:r>
            <a:r>
              <a:rPr lang="en-US" sz="2800" dirty="0" err="1">
                <a:latin typeface="CMTI12"/>
                <a:ea typeface="Times New Roman" panose="02020603050405020304" pitchFamily="18" charset="0"/>
                <a:cs typeface="CMTI12"/>
              </a:rPr>
              <a:t>Schütz</a:t>
            </a:r>
            <a:r>
              <a:rPr lang="en-US" sz="2800" dirty="0">
                <a:latin typeface="CMTI12"/>
                <a:ea typeface="Times New Roman" panose="02020603050405020304" pitchFamily="18" charset="0"/>
                <a:cs typeface="CMTI12"/>
              </a:rPr>
              <a:t> function, each tree is only affected by competition from trees with larger diameters. </a:t>
            </a:r>
            <a:endParaRPr lang="en-US" sz="2800" dirty="0" smtClean="0">
              <a:latin typeface="CMTI12"/>
              <a:ea typeface="Times New Roman" panose="02020603050405020304" pitchFamily="18" charset="0"/>
              <a:cs typeface="CMTI12"/>
            </a:endParaRPr>
          </a:p>
          <a:p>
            <a:endParaRPr lang="en-US" sz="2800" dirty="0">
              <a:latin typeface="CMTI12"/>
              <a:ea typeface="Times New Roman" panose="02020603050405020304" pitchFamily="18" charset="0"/>
              <a:cs typeface="CMTI12"/>
            </a:endParaRPr>
          </a:p>
          <a:p>
            <a:r>
              <a:rPr lang="en-US" sz="2800" dirty="0" smtClean="0">
                <a:latin typeface="CMTI12"/>
                <a:ea typeface="Times New Roman" panose="02020603050405020304" pitchFamily="18" charset="0"/>
                <a:cs typeface="CMTI12"/>
              </a:rPr>
              <a:t>In </a:t>
            </a:r>
            <a:r>
              <a:rPr lang="en-US" sz="2800" dirty="0">
                <a:latin typeface="CMTI12"/>
                <a:ea typeface="Times New Roman" panose="02020603050405020304" pitchFamily="18" charset="0"/>
                <a:cs typeface="CMTI12"/>
              </a:rPr>
              <a:t>the present study, also competition from trees with smaller diameters is considered</a:t>
            </a:r>
            <a:r>
              <a:rPr lang="en-US" sz="2800" dirty="0" smtClean="0">
                <a:latin typeface="CMTI12"/>
                <a:ea typeface="Times New Roman" panose="02020603050405020304" pitchFamily="18" charset="0"/>
                <a:cs typeface="CMTI12"/>
              </a:rPr>
              <a:t>.</a:t>
            </a:r>
          </a:p>
          <a:p>
            <a:endParaRPr lang="en-US" sz="2800" dirty="0">
              <a:latin typeface="CMTI12"/>
              <a:ea typeface="Times New Roman" panose="02020603050405020304" pitchFamily="18" charset="0"/>
              <a:cs typeface="CMTI12"/>
            </a:endParaRPr>
          </a:p>
          <a:p>
            <a:r>
              <a:rPr lang="en-US" sz="2800" dirty="0" smtClean="0">
                <a:latin typeface="CMTI12"/>
                <a:ea typeface="Times New Roman" panose="02020603050405020304" pitchFamily="18" charset="0"/>
                <a:cs typeface="CMTI12"/>
              </a:rPr>
              <a:t>However</a:t>
            </a:r>
            <a:r>
              <a:rPr lang="en-US" sz="2800" dirty="0">
                <a:latin typeface="CMTI12"/>
                <a:ea typeface="Times New Roman" panose="02020603050405020304" pitchFamily="18" charset="0"/>
                <a:cs typeface="CMTI12"/>
              </a:rPr>
              <a:t>, it is probably the case that trees with smaller diameter give a lower degree of competition. </a:t>
            </a:r>
            <a:endParaRPr lang="en-US" sz="2800" dirty="0" smtClean="0">
              <a:latin typeface="CMTI12"/>
              <a:ea typeface="Times New Roman" panose="02020603050405020304" pitchFamily="18" charset="0"/>
              <a:cs typeface="CMTI12"/>
            </a:endParaRPr>
          </a:p>
          <a:p>
            <a:endParaRPr lang="en-US" sz="2800" dirty="0">
              <a:latin typeface="CMTI12"/>
              <a:ea typeface="Times New Roman" panose="02020603050405020304" pitchFamily="18" charset="0"/>
              <a:cs typeface="CMTI12"/>
            </a:endParaRPr>
          </a:p>
          <a:p>
            <a:r>
              <a:rPr lang="en-US" sz="2800" dirty="0" smtClean="0">
                <a:latin typeface="CMTI12"/>
                <a:ea typeface="Times New Roman" panose="02020603050405020304" pitchFamily="18" charset="0"/>
                <a:cs typeface="CMTI12"/>
              </a:rPr>
              <a:t>The </a:t>
            </a:r>
            <a:r>
              <a:rPr lang="en-US" sz="2800" dirty="0">
                <a:latin typeface="CMTI12"/>
                <a:ea typeface="Times New Roman" panose="02020603050405020304" pitchFamily="18" charset="0"/>
                <a:cs typeface="CMTI12"/>
              </a:rPr>
              <a:t>motivation for the new function, used here, is that </a:t>
            </a:r>
            <a:r>
              <a:rPr lang="en-US" sz="2800" b="1" dirty="0">
                <a:solidFill>
                  <a:srgbClr val="FF0000"/>
                </a:solidFill>
                <a:latin typeface="CMTI12"/>
                <a:ea typeface="Times New Roman" panose="02020603050405020304" pitchFamily="18" charset="0"/>
                <a:cs typeface="CMTI12"/>
              </a:rPr>
              <a:t>competition for light, water and nutrients, obviously is stronger from neighbor trees than from trees far away</a:t>
            </a:r>
            <a:r>
              <a:rPr lang="en-US" sz="2800" dirty="0">
                <a:latin typeface="CMTI12"/>
                <a:ea typeface="Times New Roman" panose="02020603050405020304" pitchFamily="18" charset="0"/>
                <a:cs typeface="CMTI12"/>
              </a:rPr>
              <a:t>. Furthermore, </a:t>
            </a:r>
            <a:r>
              <a:rPr lang="en-US" sz="2800" b="1" dirty="0">
                <a:solidFill>
                  <a:srgbClr val="00B050"/>
                </a:solidFill>
                <a:latin typeface="CMTI12"/>
                <a:ea typeface="Times New Roman" panose="02020603050405020304" pitchFamily="18" charset="0"/>
                <a:cs typeface="CMTI12"/>
              </a:rPr>
              <a:t>also smaller trees use some of the available light, water and nutrients</a:t>
            </a:r>
            <a:r>
              <a:rPr lang="en-US" sz="2800" dirty="0">
                <a:latin typeface="CMTI12"/>
                <a:ea typeface="Times New Roman" panose="02020603050405020304" pitchFamily="18" charset="0"/>
                <a:cs typeface="CMTI12"/>
              </a:rPr>
              <a:t>. </a:t>
            </a:r>
            <a:endParaRPr lang="sv-SE" sz="2800" dirty="0"/>
          </a:p>
        </p:txBody>
      </p:sp>
    </p:spTree>
    <p:extLst>
      <p:ext uri="{BB962C8B-B14F-4D97-AF65-F5344CB8AC3E}">
        <p14:creationId xmlns:p14="http://schemas.microsoft.com/office/powerpoint/2010/main" val="15035642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27</a:t>
            </a:fld>
            <a:endParaRPr lang="sv-SE"/>
          </a:p>
        </p:txBody>
      </p:sp>
      <p:sp>
        <p:nvSpPr>
          <p:cNvPr id="3" name="Rectangle 2"/>
          <p:cNvSpPr>
            <a:spLocks noChangeArrowheads="1"/>
          </p:cNvSpPr>
          <p:nvPr/>
        </p:nvSpPr>
        <p:spPr bwMode="auto">
          <a:xfrm>
            <a:off x="550505" y="783770"/>
            <a:ext cx="2448594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4" name="Objekt 3"/>
          <p:cNvGraphicFramePr>
            <a:graphicFrameLocks noChangeAspect="1"/>
          </p:cNvGraphicFramePr>
          <p:nvPr>
            <p:extLst>
              <p:ext uri="{D42A27DB-BD31-4B8C-83A1-F6EECF244321}">
                <p14:modId xmlns:p14="http://schemas.microsoft.com/office/powerpoint/2010/main" val="901789590"/>
              </p:ext>
            </p:extLst>
          </p:nvPr>
        </p:nvGraphicFramePr>
        <p:xfrm>
          <a:off x="550506" y="494412"/>
          <a:ext cx="10212314" cy="1298448"/>
        </p:xfrm>
        <a:graphic>
          <a:graphicData uri="http://schemas.openxmlformats.org/presentationml/2006/ole">
            <mc:AlternateContent xmlns:mc="http://schemas.openxmlformats.org/markup-compatibility/2006">
              <mc:Choice xmlns:v="urn:schemas-microsoft-com:vml" Requires="v">
                <p:oleObj spid="_x0000_s74867" name="Equation" r:id="rId3" imgW="2032000" imgH="279400" progId="Equation.DSMT4">
                  <p:embed/>
                </p:oleObj>
              </mc:Choice>
              <mc:Fallback>
                <p:oleObj name="Equation" r:id="rId3" imgW="2032000" imgH="2794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506" y="494412"/>
                        <a:ext cx="10212314" cy="1298448"/>
                      </a:xfrm>
                      <a:prstGeom prst="rect">
                        <a:avLst/>
                      </a:prstGeom>
                      <a:noFill/>
                    </p:spPr>
                  </p:pic>
                </p:oleObj>
              </mc:Fallback>
            </mc:AlternateContent>
          </a:graphicData>
        </a:graphic>
      </p:graphicFrame>
      <p:sp>
        <p:nvSpPr>
          <p:cNvPr id="5" name="Rectangle 4"/>
          <p:cNvSpPr>
            <a:spLocks noChangeArrowheads="1"/>
          </p:cNvSpPr>
          <p:nvPr/>
        </p:nvSpPr>
        <p:spPr bwMode="auto">
          <a:xfrm>
            <a:off x="699796" y="2712134"/>
            <a:ext cx="183413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2487894419"/>
              </p:ext>
            </p:extLst>
          </p:nvPr>
        </p:nvGraphicFramePr>
        <p:xfrm>
          <a:off x="699796" y="2137300"/>
          <a:ext cx="839755" cy="574834"/>
        </p:xfrm>
        <a:graphic>
          <a:graphicData uri="http://schemas.openxmlformats.org/presentationml/2006/ole">
            <mc:AlternateContent xmlns:mc="http://schemas.openxmlformats.org/markup-compatibility/2006">
              <mc:Choice xmlns:v="urn:schemas-microsoft-com:vml" Requires="v">
                <p:oleObj spid="_x0000_s74868" name="Equation" r:id="rId5" imgW="266469" imgH="203024" progId="Equation.DSMT4">
                  <p:embed/>
                </p:oleObj>
              </mc:Choice>
              <mc:Fallback>
                <p:oleObj name="Equation" r:id="rId5" imgW="266469" imgH="203024"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796" y="2137300"/>
                        <a:ext cx="839755" cy="574834"/>
                      </a:xfrm>
                      <a:prstGeom prst="rect">
                        <a:avLst/>
                      </a:prstGeom>
                      <a:noFill/>
                    </p:spPr>
                  </p:pic>
                </p:oleObj>
              </mc:Fallback>
            </mc:AlternateContent>
          </a:graphicData>
        </a:graphic>
      </p:graphicFrame>
      <p:sp>
        <p:nvSpPr>
          <p:cNvPr id="7" name="Rectangle 6"/>
          <p:cNvSpPr>
            <a:spLocks noChangeArrowheads="1"/>
          </p:cNvSpPr>
          <p:nvPr/>
        </p:nvSpPr>
        <p:spPr bwMode="auto">
          <a:xfrm>
            <a:off x="914398" y="5007734"/>
            <a:ext cx="226089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8" name="Objekt 7"/>
          <p:cNvGraphicFramePr>
            <a:graphicFrameLocks noChangeAspect="1"/>
          </p:cNvGraphicFramePr>
          <p:nvPr>
            <p:extLst>
              <p:ext uri="{D42A27DB-BD31-4B8C-83A1-F6EECF244321}">
                <p14:modId xmlns:p14="http://schemas.microsoft.com/office/powerpoint/2010/main" val="1843798211"/>
              </p:ext>
            </p:extLst>
          </p:nvPr>
        </p:nvGraphicFramePr>
        <p:xfrm>
          <a:off x="699796" y="2977746"/>
          <a:ext cx="1011677" cy="622155"/>
        </p:xfrm>
        <a:graphic>
          <a:graphicData uri="http://schemas.openxmlformats.org/presentationml/2006/ole">
            <mc:AlternateContent xmlns:mc="http://schemas.openxmlformats.org/markup-compatibility/2006">
              <mc:Choice xmlns:v="urn:schemas-microsoft-com:vml" Requires="v">
                <p:oleObj spid="_x0000_s74869" name="Equation" r:id="rId7" imgW="291973" imgH="203112" progId="Equation.DSMT4">
                  <p:embed/>
                </p:oleObj>
              </mc:Choice>
              <mc:Fallback>
                <p:oleObj name="Equation" r:id="rId7" imgW="291973" imgH="203112"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9796" y="2977746"/>
                        <a:ext cx="1011677" cy="622155"/>
                      </a:xfrm>
                      <a:prstGeom prst="rect">
                        <a:avLst/>
                      </a:prstGeom>
                      <a:noFill/>
                    </p:spPr>
                  </p:pic>
                </p:oleObj>
              </mc:Fallback>
            </mc:AlternateContent>
          </a:graphicData>
        </a:graphic>
      </p:graphicFrame>
      <p:sp>
        <p:nvSpPr>
          <p:cNvPr id="9" name="Rectangle 8"/>
          <p:cNvSpPr>
            <a:spLocks noChangeArrowheads="1"/>
          </p:cNvSpPr>
          <p:nvPr/>
        </p:nvSpPr>
        <p:spPr bwMode="auto">
          <a:xfrm>
            <a:off x="1576872" y="5014980"/>
            <a:ext cx="1962521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0" name="Objekt 9"/>
          <p:cNvGraphicFramePr>
            <a:graphicFrameLocks noChangeAspect="1"/>
          </p:cNvGraphicFramePr>
          <p:nvPr>
            <p:extLst>
              <p:ext uri="{D42A27DB-BD31-4B8C-83A1-F6EECF244321}">
                <p14:modId xmlns:p14="http://schemas.microsoft.com/office/powerpoint/2010/main" val="3274787373"/>
              </p:ext>
            </p:extLst>
          </p:nvPr>
        </p:nvGraphicFramePr>
        <p:xfrm>
          <a:off x="699796" y="3909378"/>
          <a:ext cx="1595092" cy="597159"/>
        </p:xfrm>
        <a:graphic>
          <a:graphicData uri="http://schemas.openxmlformats.org/presentationml/2006/ole">
            <mc:AlternateContent xmlns:mc="http://schemas.openxmlformats.org/markup-compatibility/2006">
              <mc:Choice xmlns:v="urn:schemas-microsoft-com:vml" Requires="v">
                <p:oleObj spid="_x0000_s74870" name="Equation" r:id="rId9" imgW="634725" imgH="253890" progId="Equation.DSMT4">
                  <p:embed/>
                </p:oleObj>
              </mc:Choice>
              <mc:Fallback>
                <p:oleObj name="Equation" r:id="rId9" imgW="634725" imgH="25389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9796" y="3909378"/>
                        <a:ext cx="1595092" cy="597159"/>
                      </a:xfrm>
                      <a:prstGeom prst="rect">
                        <a:avLst/>
                      </a:prstGeom>
                      <a:noFill/>
                    </p:spPr>
                  </p:pic>
                </p:oleObj>
              </mc:Fallback>
            </mc:AlternateContent>
          </a:graphicData>
        </a:graphic>
      </p:graphicFrame>
      <p:sp>
        <p:nvSpPr>
          <p:cNvPr id="11" name="Rektangel 10"/>
          <p:cNvSpPr/>
          <p:nvPr/>
        </p:nvSpPr>
        <p:spPr>
          <a:xfrm>
            <a:off x="2451323" y="2196962"/>
            <a:ext cx="5352747" cy="461665"/>
          </a:xfrm>
          <a:prstGeom prst="rect">
            <a:avLst/>
          </a:prstGeom>
        </p:spPr>
        <p:txBody>
          <a:bodyPr wrap="none">
            <a:spAutoFit/>
          </a:bodyPr>
          <a:lstStyle/>
          <a:p>
            <a:r>
              <a:rPr lang="en-US" sz="2400" dirty="0">
                <a:latin typeface="CMTI12"/>
                <a:ea typeface="Times New Roman" panose="02020603050405020304" pitchFamily="18" charset="0"/>
                <a:cs typeface="CMTI12"/>
              </a:rPr>
              <a:t>is the diameter increment of tree </a:t>
            </a:r>
            <a:r>
              <a:rPr lang="en-US" sz="2400" dirty="0" err="1">
                <a:latin typeface="CMTI12"/>
                <a:ea typeface="Times New Roman" panose="02020603050405020304" pitchFamily="18" charset="0"/>
                <a:cs typeface="CMTI12"/>
              </a:rPr>
              <a:t>i</a:t>
            </a:r>
            <a:r>
              <a:rPr lang="en-US" sz="2400" dirty="0">
                <a:latin typeface="CMTI12"/>
                <a:ea typeface="Times New Roman" panose="02020603050405020304" pitchFamily="18" charset="0"/>
                <a:cs typeface="CMTI12"/>
              </a:rPr>
              <a:t> and</a:t>
            </a:r>
            <a:endParaRPr lang="sv-SE" sz="2400" dirty="0"/>
          </a:p>
        </p:txBody>
      </p:sp>
      <p:sp>
        <p:nvSpPr>
          <p:cNvPr id="12" name="Rektangel 11"/>
          <p:cNvSpPr/>
          <p:nvPr/>
        </p:nvSpPr>
        <p:spPr>
          <a:xfrm>
            <a:off x="2451323" y="3026946"/>
            <a:ext cx="2341347" cy="461665"/>
          </a:xfrm>
          <a:prstGeom prst="rect">
            <a:avLst/>
          </a:prstGeom>
        </p:spPr>
        <p:txBody>
          <a:bodyPr wrap="none">
            <a:spAutoFit/>
          </a:bodyPr>
          <a:lstStyle/>
          <a:p>
            <a:r>
              <a:rPr lang="en-US" sz="2400" dirty="0">
                <a:latin typeface="CMTI12"/>
                <a:ea typeface="Times New Roman" panose="02020603050405020304" pitchFamily="18" charset="0"/>
                <a:cs typeface="CMTI12"/>
              </a:rPr>
              <a:t>is the diameter.</a:t>
            </a: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sv-SE" sz="2400" dirty="0"/>
          </a:p>
        </p:txBody>
      </p:sp>
      <p:sp>
        <p:nvSpPr>
          <p:cNvPr id="13" name="Rektangel 12"/>
          <p:cNvSpPr/>
          <p:nvPr/>
        </p:nvSpPr>
        <p:spPr>
          <a:xfrm>
            <a:off x="2451323" y="3823195"/>
            <a:ext cx="7710195" cy="830997"/>
          </a:xfrm>
          <a:prstGeom prst="rect">
            <a:avLst/>
          </a:prstGeom>
        </p:spPr>
        <p:txBody>
          <a:bodyPr wrap="square">
            <a:spAutoFit/>
          </a:bodyPr>
          <a:lstStyle/>
          <a:p>
            <a:r>
              <a:rPr lang="en-US" sz="2400" dirty="0">
                <a:latin typeface="CMTI12"/>
                <a:ea typeface="Times New Roman" panose="02020603050405020304" pitchFamily="18" charset="0"/>
                <a:cs typeface="CMTI12"/>
              </a:rPr>
              <a:t>is a set of empirically estimated parameters, published by </a:t>
            </a:r>
            <a:r>
              <a:rPr lang="en-US" sz="2400" dirty="0" err="1">
                <a:latin typeface="CMTI12"/>
                <a:ea typeface="Times New Roman" panose="02020603050405020304" pitchFamily="18" charset="0"/>
                <a:cs typeface="CMTI12"/>
              </a:rPr>
              <a:t>Schütz</a:t>
            </a:r>
            <a:r>
              <a:rPr lang="en-US" sz="2400" dirty="0">
                <a:latin typeface="CMTI12"/>
                <a:ea typeface="Times New Roman" panose="02020603050405020304" pitchFamily="18" charset="0"/>
                <a:cs typeface="CMTI12"/>
              </a:rPr>
              <a:t> [3], for beech in Germany.</a:t>
            </a:r>
            <a:endParaRPr lang="sv-SE" sz="2400" dirty="0"/>
          </a:p>
        </p:txBody>
      </p:sp>
      <p:sp>
        <p:nvSpPr>
          <p:cNvPr id="14" name="Rectangle 14"/>
          <p:cNvSpPr>
            <a:spLocks noChangeArrowheads="1"/>
          </p:cNvSpPr>
          <p:nvPr/>
        </p:nvSpPr>
        <p:spPr bwMode="auto">
          <a:xfrm>
            <a:off x="941529" y="5684166"/>
            <a:ext cx="37592975" cy="53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5" name="Objekt 14"/>
          <p:cNvGraphicFramePr>
            <a:graphicFrameLocks noChangeAspect="1"/>
          </p:cNvGraphicFramePr>
          <p:nvPr>
            <p:extLst>
              <p:ext uri="{D42A27DB-BD31-4B8C-83A1-F6EECF244321}">
                <p14:modId xmlns:p14="http://schemas.microsoft.com/office/powerpoint/2010/main" val="826607512"/>
              </p:ext>
            </p:extLst>
          </p:nvPr>
        </p:nvGraphicFramePr>
        <p:xfrm>
          <a:off x="699796" y="5028144"/>
          <a:ext cx="765243" cy="518133"/>
        </p:xfrm>
        <a:graphic>
          <a:graphicData uri="http://schemas.openxmlformats.org/presentationml/2006/ole">
            <mc:AlternateContent xmlns:mc="http://schemas.openxmlformats.org/markup-compatibility/2006">
              <mc:Choice xmlns:v="urn:schemas-microsoft-com:vml" Requires="v">
                <p:oleObj spid="_x0000_s74871" name="Equation" r:id="rId11" imgW="304536" imgH="203024" progId="Equation.DSMT4">
                  <p:embed/>
                </p:oleObj>
              </mc:Choice>
              <mc:Fallback>
                <p:oleObj name="Equation" r:id="rId11" imgW="304536" imgH="203024" progId="Equation.DSMT4">
                  <p:embed/>
                  <p:pic>
                    <p:nvPicPr>
                      <p:cNvPr id="0"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9796" y="5028144"/>
                        <a:ext cx="765243" cy="518133"/>
                      </a:xfrm>
                      <a:prstGeom prst="rect">
                        <a:avLst/>
                      </a:prstGeom>
                      <a:noFill/>
                    </p:spPr>
                  </p:pic>
                </p:oleObj>
              </mc:Fallback>
            </mc:AlternateContent>
          </a:graphicData>
        </a:graphic>
      </p:graphicFrame>
      <p:sp>
        <p:nvSpPr>
          <p:cNvPr id="16" name="Rektangel 15"/>
          <p:cNvSpPr/>
          <p:nvPr/>
        </p:nvSpPr>
        <p:spPr>
          <a:xfrm>
            <a:off x="2451323" y="4953330"/>
            <a:ext cx="9697616" cy="1569660"/>
          </a:xfrm>
          <a:prstGeom prst="rect">
            <a:avLst/>
          </a:prstGeom>
        </p:spPr>
        <p:txBody>
          <a:bodyPr wrap="square">
            <a:spAutoFit/>
          </a:bodyPr>
          <a:lstStyle/>
          <a:p>
            <a:pPr>
              <a:spcAft>
                <a:spcPts val="0"/>
              </a:spcAft>
            </a:pPr>
            <a:r>
              <a:rPr lang="en-US" sz="2400" dirty="0">
                <a:latin typeface="CMTI12"/>
                <a:ea typeface="Times New Roman" panose="02020603050405020304" pitchFamily="18" charset="0"/>
                <a:cs typeface="CMTI12"/>
              </a:rPr>
              <a:t>is now expressed as the basal area per hectare of larger competing trees plus the basal area of smaller competing trees divided by 2 (all within the 10 meter radius circle). In future studies, the competition function should be estimated with locally relevant data. </a:t>
            </a:r>
            <a:endParaRPr lang="sv-SE"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941965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28</a:t>
            </a:fld>
            <a:endParaRPr lang="sv-SE"/>
          </a:p>
        </p:txBody>
      </p:sp>
      <p:sp>
        <p:nvSpPr>
          <p:cNvPr id="3" name="Rektangel 2"/>
          <p:cNvSpPr/>
          <p:nvPr/>
        </p:nvSpPr>
        <p:spPr>
          <a:xfrm>
            <a:off x="1446245" y="773222"/>
            <a:ext cx="9349273" cy="3970318"/>
          </a:xfrm>
          <a:prstGeom prst="rect">
            <a:avLst/>
          </a:prstGeom>
        </p:spPr>
        <p:txBody>
          <a:bodyPr wrap="square">
            <a:spAutoFit/>
          </a:bodyPr>
          <a:lstStyle/>
          <a:p>
            <a:r>
              <a:rPr lang="en-US" sz="2800" dirty="0">
                <a:latin typeface="CMTI12"/>
                <a:ea typeface="Times New Roman" panose="02020603050405020304" pitchFamily="18" charset="0"/>
                <a:cs typeface="CMTI12"/>
              </a:rPr>
              <a:t>The </a:t>
            </a:r>
            <a:r>
              <a:rPr lang="en-US" sz="2800" b="1" dirty="0">
                <a:solidFill>
                  <a:srgbClr val="FF0000"/>
                </a:solidFill>
                <a:latin typeface="CMTI12"/>
                <a:ea typeface="Times New Roman" panose="02020603050405020304" pitchFamily="18" charset="0"/>
                <a:cs typeface="CMTI12"/>
              </a:rPr>
              <a:t>optimization of the total expected present value</a:t>
            </a:r>
            <a:r>
              <a:rPr lang="en-US" sz="2800" dirty="0">
                <a:latin typeface="CMTI12"/>
                <a:ea typeface="Times New Roman" panose="02020603050405020304" pitchFamily="18" charset="0"/>
                <a:cs typeface="CMTI12"/>
              </a:rPr>
              <a:t>, </a:t>
            </a:r>
            <a:r>
              <a:rPr lang="en-US" sz="2800" b="1" dirty="0">
                <a:solidFill>
                  <a:srgbClr val="00B0F0"/>
                </a:solidFill>
                <a:latin typeface="CMTI12"/>
                <a:ea typeface="Times New Roman" panose="02020603050405020304" pitchFamily="18" charset="0"/>
                <a:cs typeface="CMTI12"/>
              </a:rPr>
              <a:t>via the parameters of the adaptive control function</a:t>
            </a:r>
            <a:r>
              <a:rPr lang="en-US" sz="2800" dirty="0">
                <a:latin typeface="CMTI12"/>
                <a:ea typeface="Times New Roman" panose="02020603050405020304" pitchFamily="18" charset="0"/>
                <a:cs typeface="CMTI12"/>
              </a:rPr>
              <a:t>, contained the following steps: </a:t>
            </a:r>
            <a:endParaRPr lang="en-US" sz="2800" dirty="0" smtClean="0">
              <a:latin typeface="CMTI12"/>
              <a:ea typeface="Times New Roman" panose="02020603050405020304" pitchFamily="18" charset="0"/>
              <a:cs typeface="CMTI12"/>
            </a:endParaRPr>
          </a:p>
          <a:p>
            <a:endParaRPr lang="en-US" sz="2800" dirty="0">
              <a:latin typeface="CMTI12"/>
              <a:ea typeface="Times New Roman" panose="02020603050405020304" pitchFamily="18" charset="0"/>
              <a:cs typeface="CMTI12"/>
            </a:endParaRPr>
          </a:p>
          <a:p>
            <a:r>
              <a:rPr lang="en-US" sz="2800" dirty="0" smtClean="0">
                <a:latin typeface="CMTI12"/>
                <a:ea typeface="Times New Roman" panose="02020603050405020304" pitchFamily="18" charset="0"/>
                <a:cs typeface="CMTI12"/>
              </a:rPr>
              <a:t>A </a:t>
            </a:r>
            <a:r>
              <a:rPr lang="en-US" sz="2800" dirty="0">
                <a:latin typeface="CMTI12"/>
                <a:ea typeface="Times New Roman" panose="02020603050405020304" pitchFamily="18" charset="0"/>
                <a:cs typeface="CMTI12"/>
              </a:rPr>
              <a:t>software code was constructed and tested in QB64. </a:t>
            </a:r>
            <a:endParaRPr lang="en-US" sz="2800" dirty="0" smtClean="0">
              <a:latin typeface="CMTI12"/>
              <a:ea typeface="Times New Roman" panose="02020603050405020304" pitchFamily="18" charset="0"/>
              <a:cs typeface="CMTI12"/>
            </a:endParaRPr>
          </a:p>
          <a:p>
            <a:endParaRPr lang="en-US" sz="2800" dirty="0">
              <a:latin typeface="CMTI12"/>
              <a:ea typeface="Times New Roman" panose="02020603050405020304" pitchFamily="18" charset="0"/>
              <a:cs typeface="CMTI12"/>
            </a:endParaRPr>
          </a:p>
          <a:p>
            <a:r>
              <a:rPr lang="en-US" sz="2800" dirty="0" smtClean="0">
                <a:latin typeface="CMTI12"/>
                <a:ea typeface="Times New Roman" panose="02020603050405020304" pitchFamily="18" charset="0"/>
                <a:cs typeface="CMTI12"/>
              </a:rPr>
              <a:t>The </a:t>
            </a:r>
            <a:r>
              <a:rPr lang="en-US" sz="2800" dirty="0">
                <a:latin typeface="CMTI12"/>
                <a:ea typeface="Times New Roman" panose="02020603050405020304" pitchFamily="18" charset="0"/>
                <a:cs typeface="CMTI12"/>
              </a:rPr>
              <a:t>objective function was estimated for a set of combinations of the control function </a:t>
            </a:r>
            <a:r>
              <a:rPr lang="en-US" sz="2800" dirty="0" smtClean="0">
                <a:latin typeface="CMTI12"/>
                <a:ea typeface="Times New Roman" panose="02020603050405020304" pitchFamily="18" charset="0"/>
                <a:cs typeface="CMTI12"/>
              </a:rPr>
              <a:t>parameters</a:t>
            </a:r>
          </a:p>
          <a:p>
            <a:endParaRPr lang="sv-SE" sz="2800" dirty="0"/>
          </a:p>
        </p:txBody>
      </p:sp>
      <p:sp>
        <p:nvSpPr>
          <p:cNvPr id="4" name="Rectangle 2"/>
          <p:cNvSpPr>
            <a:spLocks noChangeArrowheads="1"/>
          </p:cNvSpPr>
          <p:nvPr/>
        </p:nvSpPr>
        <p:spPr bwMode="auto">
          <a:xfrm>
            <a:off x="2078736" y="4356928"/>
            <a:ext cx="252374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539488357"/>
              </p:ext>
            </p:extLst>
          </p:nvPr>
        </p:nvGraphicFramePr>
        <p:xfrm>
          <a:off x="1446245" y="4291614"/>
          <a:ext cx="2502112" cy="773222"/>
        </p:xfrm>
        <a:graphic>
          <a:graphicData uri="http://schemas.openxmlformats.org/presentationml/2006/ole">
            <mc:AlternateContent xmlns:mc="http://schemas.openxmlformats.org/markup-compatibility/2006">
              <mc:Choice xmlns:v="urn:schemas-microsoft-com:vml" Requires="v">
                <p:oleObj spid="_x0000_s75798" name="Equation" r:id="rId3" imgW="914400" imgH="279400" progId="Equation.DSMT4">
                  <p:embed/>
                </p:oleObj>
              </mc:Choice>
              <mc:Fallback>
                <p:oleObj name="Equation" r:id="rId3" imgW="914400" imgH="2794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6245" y="4291614"/>
                        <a:ext cx="2502112" cy="773222"/>
                      </a:xfrm>
                      <a:prstGeom prst="rect">
                        <a:avLst/>
                      </a:prstGeom>
                      <a:noFill/>
                    </p:spPr>
                  </p:pic>
                </p:oleObj>
              </mc:Fallback>
            </mc:AlternateContent>
          </a:graphicData>
        </a:graphic>
      </p:graphicFrame>
    </p:spTree>
    <p:extLst>
      <p:ext uri="{BB962C8B-B14F-4D97-AF65-F5344CB8AC3E}">
        <p14:creationId xmlns:p14="http://schemas.microsoft.com/office/powerpoint/2010/main" val="21002151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29</a:t>
            </a:fld>
            <a:endParaRPr lang="sv-SE"/>
          </a:p>
        </p:txBody>
      </p:sp>
      <p:sp>
        <p:nvSpPr>
          <p:cNvPr id="3" name="Rektangel 2"/>
          <p:cNvSpPr/>
          <p:nvPr/>
        </p:nvSpPr>
        <p:spPr>
          <a:xfrm>
            <a:off x="1069848" y="527227"/>
            <a:ext cx="10451592" cy="5262979"/>
          </a:xfrm>
          <a:prstGeom prst="rect">
            <a:avLst/>
          </a:prstGeom>
        </p:spPr>
        <p:txBody>
          <a:bodyPr wrap="square">
            <a:spAutoFit/>
          </a:bodyPr>
          <a:lstStyle/>
          <a:p>
            <a:r>
              <a:rPr lang="en-US" sz="2800" dirty="0">
                <a:latin typeface="CMTI12"/>
                <a:ea typeface="Times New Roman" panose="02020603050405020304" pitchFamily="18" charset="0"/>
                <a:cs typeface="CMTI12"/>
              </a:rPr>
              <a:t>For this purpose, a </a:t>
            </a:r>
            <a:r>
              <a:rPr lang="en-US" sz="2800" b="1" dirty="0">
                <a:solidFill>
                  <a:srgbClr val="FF0000"/>
                </a:solidFill>
                <a:latin typeface="CMTI12"/>
                <a:ea typeface="Times New Roman" panose="02020603050405020304" pitchFamily="18" charset="0"/>
                <a:cs typeface="CMTI12"/>
              </a:rPr>
              <a:t>four dimensional loop </a:t>
            </a:r>
            <a:r>
              <a:rPr lang="en-US" sz="2800" dirty="0">
                <a:latin typeface="CMTI12"/>
                <a:ea typeface="Times New Roman" panose="02020603050405020304" pitchFamily="18" charset="0"/>
                <a:cs typeface="CMTI12"/>
              </a:rPr>
              <a:t>with alternative parameter values was run. </a:t>
            </a:r>
            <a:endParaRPr lang="en-US" sz="2800" dirty="0" smtClean="0">
              <a:latin typeface="CMTI12"/>
              <a:ea typeface="Times New Roman" panose="02020603050405020304" pitchFamily="18" charset="0"/>
              <a:cs typeface="CMTI12"/>
            </a:endParaRPr>
          </a:p>
          <a:p>
            <a:endParaRPr lang="en-US" sz="2800" dirty="0">
              <a:latin typeface="CMTI12"/>
              <a:ea typeface="Times New Roman" panose="02020603050405020304" pitchFamily="18" charset="0"/>
              <a:cs typeface="CMTI12"/>
            </a:endParaRPr>
          </a:p>
          <a:p>
            <a:r>
              <a:rPr lang="en-US" sz="2800" dirty="0" smtClean="0">
                <a:latin typeface="CMTI12"/>
                <a:ea typeface="Times New Roman" panose="02020603050405020304" pitchFamily="18" charset="0"/>
                <a:cs typeface="CMTI12"/>
              </a:rPr>
              <a:t>Preliminary </a:t>
            </a:r>
            <a:r>
              <a:rPr lang="en-US" sz="2800" dirty="0">
                <a:latin typeface="CMTI12"/>
                <a:ea typeface="Times New Roman" panose="02020603050405020304" pitchFamily="18" charset="0"/>
                <a:cs typeface="CMTI12"/>
              </a:rPr>
              <a:t>iterative studies were first made to determine interesting parameter intervals. </a:t>
            </a:r>
            <a:endParaRPr lang="en-US" sz="2800" dirty="0" smtClean="0">
              <a:latin typeface="CMTI12"/>
              <a:ea typeface="Times New Roman" panose="02020603050405020304" pitchFamily="18" charset="0"/>
              <a:cs typeface="CMTI12"/>
            </a:endParaRPr>
          </a:p>
          <a:p>
            <a:endParaRPr lang="en-US" sz="2800" dirty="0">
              <a:latin typeface="CMTI12"/>
            </a:endParaRPr>
          </a:p>
          <a:p>
            <a:r>
              <a:rPr lang="en-US" sz="2800" dirty="0">
                <a:latin typeface="CMTI12"/>
                <a:ea typeface="Times New Roman" panose="02020603050405020304" pitchFamily="18" charset="0"/>
                <a:cs typeface="CMTI12"/>
              </a:rPr>
              <a:t>Then, a </a:t>
            </a:r>
            <a:r>
              <a:rPr lang="en-US" sz="2800" b="1" dirty="0">
                <a:solidFill>
                  <a:srgbClr val="FF0000"/>
                </a:solidFill>
                <a:latin typeface="CMTI12"/>
                <a:ea typeface="Times New Roman" panose="02020603050405020304" pitchFamily="18" charset="0"/>
                <a:cs typeface="CMTI12"/>
              </a:rPr>
              <a:t>3*3*3*4 loop </a:t>
            </a:r>
            <a:r>
              <a:rPr lang="en-US" sz="2800" dirty="0">
                <a:latin typeface="CMTI12"/>
                <a:ea typeface="Times New Roman" panose="02020603050405020304" pitchFamily="18" charset="0"/>
                <a:cs typeface="CMTI12"/>
              </a:rPr>
              <a:t>was used, which gave </a:t>
            </a:r>
            <a:r>
              <a:rPr lang="en-US" sz="2800" b="1" dirty="0">
                <a:solidFill>
                  <a:srgbClr val="0070C0"/>
                </a:solidFill>
                <a:latin typeface="CMTI12"/>
                <a:ea typeface="Times New Roman" panose="02020603050405020304" pitchFamily="18" charset="0"/>
                <a:cs typeface="CMTI12"/>
              </a:rPr>
              <a:t>108 parameter combinations</a:t>
            </a:r>
            <a:r>
              <a:rPr lang="en-US" sz="2800" dirty="0">
                <a:latin typeface="CMTI12"/>
                <a:ea typeface="Times New Roman" panose="02020603050405020304" pitchFamily="18" charset="0"/>
                <a:cs typeface="CMTI12"/>
              </a:rPr>
              <a:t>. </a:t>
            </a:r>
            <a:endParaRPr lang="en-US" sz="2800" dirty="0" smtClean="0">
              <a:latin typeface="CMTI12"/>
              <a:ea typeface="Times New Roman" panose="02020603050405020304" pitchFamily="18" charset="0"/>
              <a:cs typeface="CMTI12"/>
            </a:endParaRPr>
          </a:p>
          <a:p>
            <a:endParaRPr lang="en-US" sz="2800" dirty="0">
              <a:latin typeface="CMTI12"/>
              <a:ea typeface="Times New Roman" panose="02020603050405020304" pitchFamily="18" charset="0"/>
              <a:cs typeface="CMTI12"/>
            </a:endParaRPr>
          </a:p>
          <a:p>
            <a:r>
              <a:rPr lang="en-US" sz="2800" dirty="0" smtClean="0">
                <a:latin typeface="CMTI12"/>
                <a:ea typeface="Times New Roman" panose="02020603050405020304" pitchFamily="18" charset="0"/>
                <a:cs typeface="CMTI12"/>
              </a:rPr>
              <a:t>For </a:t>
            </a:r>
            <a:r>
              <a:rPr lang="en-US" sz="2800" dirty="0">
                <a:latin typeface="CMTI12"/>
                <a:ea typeface="Times New Roman" panose="02020603050405020304" pitchFamily="18" charset="0"/>
                <a:cs typeface="CMTI12"/>
              </a:rPr>
              <a:t>each parameter combination, the </a:t>
            </a:r>
            <a:r>
              <a:rPr lang="en-US" sz="2800" b="1" dirty="0">
                <a:solidFill>
                  <a:srgbClr val="FF0000"/>
                </a:solidFill>
                <a:latin typeface="CMTI12"/>
                <a:ea typeface="Times New Roman" panose="02020603050405020304" pitchFamily="18" charset="0"/>
                <a:cs typeface="CMTI12"/>
              </a:rPr>
              <a:t>total expected present value during 200 years was estimated for 10 different forest areas of one hectare, each with 1000 initial random trees. </a:t>
            </a:r>
            <a:endParaRPr lang="sv-SE" sz="2800" b="1" dirty="0">
              <a:solidFill>
                <a:srgbClr val="FF0000"/>
              </a:solidFill>
            </a:endParaRPr>
          </a:p>
        </p:txBody>
      </p:sp>
    </p:spTree>
    <p:extLst>
      <p:ext uri="{BB962C8B-B14F-4D97-AF65-F5344CB8AC3E}">
        <p14:creationId xmlns:p14="http://schemas.microsoft.com/office/powerpoint/2010/main" val="3225959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solidFill>
                  <a:prstClr val="black">
                    <a:tint val="75000"/>
                  </a:prstClr>
                </a:solidFill>
              </a:rPr>
              <a:pPr/>
              <a:t>3</a:t>
            </a:fld>
            <a:endParaRPr lang="sv-SE">
              <a:solidFill>
                <a:prstClr val="black">
                  <a:tint val="75000"/>
                </a:prstClr>
              </a:solidFill>
            </a:endParaRPr>
          </a:p>
        </p:txBody>
      </p:sp>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1082" y="3560454"/>
            <a:ext cx="1819656" cy="2795896"/>
          </a:xfrm>
          <a:prstGeom prst="rect">
            <a:avLst/>
          </a:prstGeom>
        </p:spPr>
      </p:pic>
      <p:sp>
        <p:nvSpPr>
          <p:cNvPr id="7" name="Rektangel 6"/>
          <p:cNvSpPr/>
          <p:nvPr/>
        </p:nvSpPr>
        <p:spPr>
          <a:xfrm>
            <a:off x="722376" y="227390"/>
            <a:ext cx="9290304" cy="6247864"/>
          </a:xfrm>
          <a:prstGeom prst="rect">
            <a:avLst/>
          </a:prstGeom>
        </p:spPr>
        <p:txBody>
          <a:bodyPr wrap="square">
            <a:spAutoFit/>
          </a:bodyPr>
          <a:lstStyle/>
          <a:p>
            <a:pPr>
              <a:spcAft>
                <a:spcPts val="0"/>
              </a:spcAft>
            </a:pPr>
            <a:r>
              <a:rPr lang="en-US" sz="2800" dirty="0" err="1">
                <a:latin typeface="CMR10"/>
                <a:ea typeface="Times New Roman" panose="02020603050405020304" pitchFamily="18" charset="0"/>
                <a:cs typeface="CMR10"/>
              </a:rPr>
              <a:t>Lohmander</a:t>
            </a:r>
            <a:r>
              <a:rPr lang="en-US" sz="2800" dirty="0">
                <a:latin typeface="CMR10"/>
                <a:ea typeface="Times New Roman" panose="02020603050405020304" pitchFamily="18" charset="0"/>
                <a:cs typeface="CMR10"/>
              </a:rPr>
              <a:t> </a:t>
            </a:r>
            <a:r>
              <a:rPr lang="en-US" sz="2800" dirty="0" smtClean="0">
                <a:latin typeface="CMR10"/>
                <a:ea typeface="Times New Roman" panose="02020603050405020304" pitchFamily="18" charset="0"/>
                <a:cs typeface="CMR10"/>
              </a:rPr>
              <a:t>(2000) </a:t>
            </a:r>
            <a:r>
              <a:rPr lang="en-US" sz="2800" dirty="0">
                <a:latin typeface="CMR10"/>
                <a:ea typeface="Times New Roman" panose="02020603050405020304" pitchFamily="18" charset="0"/>
                <a:cs typeface="CMR10"/>
              </a:rPr>
              <a:t>and </a:t>
            </a:r>
            <a:r>
              <a:rPr lang="en-US" sz="2800" dirty="0" smtClean="0">
                <a:latin typeface="CMR10"/>
                <a:ea typeface="Times New Roman" panose="02020603050405020304" pitchFamily="18" charset="0"/>
                <a:cs typeface="CMR10"/>
              </a:rPr>
              <a:t>(2007) </a:t>
            </a:r>
            <a:r>
              <a:rPr lang="en-US" sz="2800" dirty="0">
                <a:latin typeface="CMR10"/>
                <a:ea typeface="Times New Roman" panose="02020603050405020304" pitchFamily="18" charset="0"/>
                <a:cs typeface="CMR10"/>
              </a:rPr>
              <a:t>shows how </a:t>
            </a:r>
            <a:r>
              <a:rPr lang="en-US" sz="2800" b="1" dirty="0">
                <a:solidFill>
                  <a:srgbClr val="FF0000"/>
                </a:solidFill>
                <a:latin typeface="CMR10"/>
                <a:ea typeface="Times New Roman" panose="02020603050405020304" pitchFamily="18" charset="0"/>
                <a:cs typeface="CMR10"/>
              </a:rPr>
              <a:t>dynamic and stochastic management decisions can be optimized with different methods, including different versions of stochastic dynamic programming. </a:t>
            </a:r>
            <a:endParaRPr lang="en-US" sz="2800" b="1" dirty="0" smtClean="0">
              <a:solidFill>
                <a:srgbClr val="FF0000"/>
              </a:solidFill>
              <a:latin typeface="Times New Roman" panose="02020603050405020304" pitchFamily="18" charset="0"/>
              <a:ea typeface="Times New Roman" panose="02020603050405020304" pitchFamily="18" charset="0"/>
            </a:endParaRPr>
          </a:p>
          <a:p>
            <a:pPr>
              <a:spcAft>
                <a:spcPts val="0"/>
              </a:spcAft>
            </a:pPr>
            <a:endParaRPr lang="en-US" dirty="0">
              <a:latin typeface="Times New Roman" panose="02020603050405020304" pitchFamily="18" charset="0"/>
              <a:ea typeface="Times New Roman" panose="02020603050405020304" pitchFamily="18" charset="0"/>
            </a:endParaRPr>
          </a:p>
          <a:p>
            <a:pPr>
              <a:spcAft>
                <a:spcPts val="0"/>
              </a:spcAft>
            </a:pPr>
            <a:r>
              <a:rPr lang="en-US" sz="2800" dirty="0" err="1" smtClean="0">
                <a:latin typeface="CMR12"/>
                <a:ea typeface="Times New Roman" panose="02020603050405020304" pitchFamily="18" charset="0"/>
                <a:cs typeface="CMR12"/>
              </a:rPr>
              <a:t>Lohmander</a:t>
            </a:r>
            <a:r>
              <a:rPr lang="en-US" sz="2800" dirty="0">
                <a:latin typeface="CMR12"/>
                <a:ea typeface="Times New Roman" panose="02020603050405020304" pitchFamily="18" charset="0"/>
                <a:cs typeface="CMR12"/>
              </a:rPr>
              <a:t>, P., </a:t>
            </a:r>
            <a:r>
              <a:rPr lang="en-US" sz="2800" b="1" dirty="0">
                <a:solidFill>
                  <a:srgbClr val="0070C0"/>
                </a:solidFill>
                <a:latin typeface="CMR12"/>
                <a:ea typeface="Times New Roman" panose="02020603050405020304" pitchFamily="18" charset="0"/>
                <a:cs typeface="CMR12"/>
              </a:rPr>
              <a:t>Optimal sequential forestry decisions under risk</a:t>
            </a:r>
            <a:r>
              <a:rPr lang="en-US" sz="2800" dirty="0">
                <a:latin typeface="CMR12"/>
                <a:ea typeface="Times New Roman" panose="02020603050405020304" pitchFamily="18" charset="0"/>
                <a:cs typeface="CMR12"/>
              </a:rPr>
              <a:t>, Annals of Operations Research, Vol. 95, pp. 217-228, 2000</a:t>
            </a:r>
            <a:endParaRPr lang="sv-SE" sz="2800" dirty="0">
              <a:latin typeface="Times New Roman" panose="02020603050405020304" pitchFamily="18" charset="0"/>
              <a:ea typeface="Times New Roman" panose="02020603050405020304" pitchFamily="18" charset="0"/>
            </a:endParaRPr>
          </a:p>
          <a:p>
            <a:pPr>
              <a:spcAft>
                <a:spcPts val="0"/>
              </a:spcAft>
            </a:pPr>
            <a:r>
              <a:rPr lang="en-US" dirty="0">
                <a:latin typeface="CMR12"/>
                <a:ea typeface="Times New Roman" panose="02020603050405020304" pitchFamily="18" charset="0"/>
                <a:cs typeface="CMR12"/>
              </a:rPr>
              <a:t> </a:t>
            </a:r>
            <a:endParaRPr lang="sv-SE" sz="2000" dirty="0">
              <a:latin typeface="Times New Roman" panose="02020603050405020304" pitchFamily="18" charset="0"/>
              <a:ea typeface="Times New Roman" panose="02020603050405020304" pitchFamily="18" charset="0"/>
            </a:endParaRPr>
          </a:p>
          <a:p>
            <a:r>
              <a:rPr lang="en-US" sz="2800" dirty="0" err="1" smtClean="0">
                <a:solidFill>
                  <a:prstClr val="black"/>
                </a:solidFill>
                <a:latin typeface="CMR12"/>
                <a:ea typeface="Times New Roman" panose="02020603050405020304" pitchFamily="18" charset="0"/>
                <a:cs typeface="CMR12"/>
              </a:rPr>
              <a:t>Lohmander</a:t>
            </a:r>
            <a:r>
              <a:rPr lang="en-US" sz="2800" dirty="0">
                <a:solidFill>
                  <a:prstClr val="black"/>
                </a:solidFill>
                <a:latin typeface="CMR12"/>
                <a:ea typeface="Times New Roman" panose="02020603050405020304" pitchFamily="18" charset="0"/>
                <a:cs typeface="CMR12"/>
              </a:rPr>
              <a:t>, P., </a:t>
            </a:r>
            <a:r>
              <a:rPr lang="en-US" sz="2800" b="1" dirty="0">
                <a:solidFill>
                  <a:srgbClr val="0070C0"/>
                </a:solidFill>
                <a:latin typeface="CMR12"/>
                <a:ea typeface="Times New Roman" panose="02020603050405020304" pitchFamily="18" charset="0"/>
                <a:cs typeface="CMR12"/>
              </a:rPr>
              <a:t>Adaptive Optimization of Forest Management in a Stochastic World</a:t>
            </a:r>
            <a:r>
              <a:rPr lang="en-US" sz="2800" dirty="0">
                <a:solidFill>
                  <a:prstClr val="black"/>
                </a:solidFill>
                <a:latin typeface="CMR12"/>
                <a:ea typeface="Times New Roman" panose="02020603050405020304" pitchFamily="18" charset="0"/>
                <a:cs typeface="CMR12"/>
              </a:rPr>
              <a:t>, in Weintraub A. et al (Editors), Handbook of Operations Research in Natural Resources, Springer, Springer Science, International Series in Operations Research and Management Science, New York, USA, pp 525-544, 2007</a:t>
            </a:r>
            <a:endParaRPr lang="sv-SE" sz="28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964333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30</a:t>
            </a:fld>
            <a:endParaRPr lang="sv-SE"/>
          </a:p>
        </p:txBody>
      </p:sp>
      <p:sp>
        <p:nvSpPr>
          <p:cNvPr id="3" name="Rektangel 2"/>
          <p:cNvSpPr/>
          <p:nvPr/>
        </p:nvSpPr>
        <p:spPr>
          <a:xfrm>
            <a:off x="1353312" y="1012752"/>
            <a:ext cx="7790688" cy="2677656"/>
          </a:xfrm>
          <a:prstGeom prst="rect">
            <a:avLst/>
          </a:prstGeom>
        </p:spPr>
        <p:txBody>
          <a:bodyPr wrap="square">
            <a:spAutoFit/>
          </a:bodyPr>
          <a:lstStyle/>
          <a:p>
            <a:r>
              <a:rPr lang="en-US" sz="2800" b="1" dirty="0">
                <a:solidFill>
                  <a:srgbClr val="FF0000"/>
                </a:solidFill>
                <a:latin typeface="CMTI12"/>
                <a:ea typeface="Times New Roman" panose="02020603050405020304" pitchFamily="18" charset="0"/>
                <a:cs typeface="CMTI12"/>
              </a:rPr>
              <a:t>That analysis took approximately 8 hours </a:t>
            </a:r>
            <a:r>
              <a:rPr lang="en-US" sz="2800" b="1" dirty="0">
                <a:latin typeface="CMTI12"/>
                <a:ea typeface="Times New Roman" panose="02020603050405020304" pitchFamily="18" charset="0"/>
                <a:cs typeface="CMTI12"/>
              </a:rPr>
              <a:t>on an Acer Aspire V personal computer with an Intel Core i5 processor. </a:t>
            </a:r>
            <a:endParaRPr lang="en-US" sz="2800" b="1" dirty="0" smtClean="0">
              <a:latin typeface="CMTI12"/>
              <a:ea typeface="Times New Roman" panose="02020603050405020304" pitchFamily="18" charset="0"/>
              <a:cs typeface="CMTI12"/>
            </a:endParaRPr>
          </a:p>
          <a:p>
            <a:endParaRPr lang="en-US" sz="2800" b="1" dirty="0">
              <a:latin typeface="CMTI12"/>
              <a:ea typeface="Times New Roman" panose="02020603050405020304" pitchFamily="18" charset="0"/>
              <a:cs typeface="CMTI12"/>
            </a:endParaRPr>
          </a:p>
          <a:p>
            <a:endParaRPr lang="en-US" sz="2800" b="1" dirty="0" smtClean="0">
              <a:latin typeface="CMTI12"/>
              <a:ea typeface="Times New Roman" panose="02020603050405020304" pitchFamily="18" charset="0"/>
              <a:cs typeface="CMTI12"/>
            </a:endParaRPr>
          </a:p>
          <a:p>
            <a:r>
              <a:rPr lang="en-US" sz="2800" b="1" dirty="0" smtClean="0">
                <a:latin typeface="CMTI12"/>
                <a:ea typeface="Times New Roman" panose="02020603050405020304" pitchFamily="18" charset="0"/>
                <a:cs typeface="CMTI12"/>
              </a:rPr>
              <a:t>Next</a:t>
            </a:r>
            <a:r>
              <a:rPr lang="en-US" sz="2800" b="1" dirty="0">
                <a:latin typeface="CMTI12"/>
                <a:ea typeface="Times New Roman" panose="02020603050405020304" pitchFamily="18" charset="0"/>
                <a:cs typeface="CMTI12"/>
              </a:rPr>
              <a:t>, the parameter values of </a:t>
            </a:r>
            <a:endParaRPr lang="sv-SE" sz="2800" b="1" dirty="0"/>
          </a:p>
        </p:txBody>
      </p:sp>
      <p:sp>
        <p:nvSpPr>
          <p:cNvPr id="4" name="Rectangle 2"/>
          <p:cNvSpPr>
            <a:spLocks noChangeArrowheads="1"/>
          </p:cNvSpPr>
          <p:nvPr/>
        </p:nvSpPr>
        <p:spPr bwMode="auto">
          <a:xfrm>
            <a:off x="5878285" y="2276668"/>
            <a:ext cx="39835350" cy="54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1266081308"/>
              </p:ext>
            </p:extLst>
          </p:nvPr>
        </p:nvGraphicFramePr>
        <p:xfrm>
          <a:off x="6540758" y="3005422"/>
          <a:ext cx="1418254" cy="784005"/>
        </p:xfrm>
        <a:graphic>
          <a:graphicData uri="http://schemas.openxmlformats.org/presentationml/2006/ole">
            <mc:AlternateContent xmlns:mc="http://schemas.openxmlformats.org/markup-compatibility/2006">
              <mc:Choice xmlns:v="urn:schemas-microsoft-com:vml" Requires="v">
                <p:oleObj spid="_x0000_s76843" name="Equation" r:id="rId3" imgW="508000" imgH="279400" progId="Equation.DSMT4">
                  <p:embed/>
                </p:oleObj>
              </mc:Choice>
              <mc:Fallback>
                <p:oleObj name="Equation" r:id="rId3" imgW="508000" imgH="2794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0758" y="3005422"/>
                        <a:ext cx="1418254" cy="784005"/>
                      </a:xfrm>
                      <a:prstGeom prst="rect">
                        <a:avLst/>
                      </a:prstGeom>
                      <a:noFill/>
                    </p:spPr>
                  </p:pic>
                </p:oleObj>
              </mc:Fallback>
            </mc:AlternateContent>
          </a:graphicData>
        </a:graphic>
      </p:graphicFrame>
      <p:sp>
        <p:nvSpPr>
          <p:cNvPr id="6" name="Rektangel 5"/>
          <p:cNvSpPr/>
          <p:nvPr/>
        </p:nvSpPr>
        <p:spPr>
          <a:xfrm>
            <a:off x="1353312" y="3789427"/>
            <a:ext cx="8158065" cy="1384995"/>
          </a:xfrm>
          <a:prstGeom prst="rect">
            <a:avLst/>
          </a:prstGeom>
        </p:spPr>
        <p:txBody>
          <a:bodyPr wrap="square">
            <a:spAutoFit/>
          </a:bodyPr>
          <a:lstStyle/>
          <a:p>
            <a:r>
              <a:rPr lang="en-US" sz="2800" b="1" dirty="0">
                <a:latin typeface="CMTI12"/>
                <a:ea typeface="Times New Roman" panose="02020603050405020304" pitchFamily="18" charset="0"/>
                <a:cs typeface="CMTI12"/>
              </a:rPr>
              <a:t>determined in the “108-loop”, were considered optimal and fixed. </a:t>
            </a:r>
            <a:r>
              <a:rPr lang="en-US" sz="2800" b="1" dirty="0">
                <a:solidFill>
                  <a:srgbClr val="00B0F0"/>
                </a:solidFill>
                <a:latin typeface="CMTI12"/>
                <a:ea typeface="Times New Roman" panose="02020603050405020304" pitchFamily="18" charset="0"/>
                <a:cs typeface="CMTI12"/>
              </a:rPr>
              <a:t>A more detailed analysis, with higher resolution</a:t>
            </a:r>
            <a:r>
              <a:rPr lang="en-US" sz="2800" b="1" dirty="0">
                <a:latin typeface="CMTI12"/>
                <a:ea typeface="Times New Roman" panose="02020603050405020304" pitchFamily="18" charset="0"/>
                <a:cs typeface="CMTI12"/>
              </a:rPr>
              <a:t>, of the parameters </a:t>
            </a:r>
            <a:endParaRPr lang="sv-SE" sz="2800" b="1" dirty="0"/>
          </a:p>
        </p:txBody>
      </p:sp>
      <p:sp>
        <p:nvSpPr>
          <p:cNvPr id="7" name="Rectangle 4"/>
          <p:cNvSpPr>
            <a:spLocks noChangeArrowheads="1"/>
          </p:cNvSpPr>
          <p:nvPr/>
        </p:nvSpPr>
        <p:spPr bwMode="auto">
          <a:xfrm>
            <a:off x="1353312" y="5273441"/>
            <a:ext cx="266285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8" name="Objekt 7"/>
          <p:cNvGraphicFramePr>
            <a:graphicFrameLocks noChangeAspect="1"/>
          </p:cNvGraphicFramePr>
          <p:nvPr>
            <p:extLst>
              <p:ext uri="{D42A27DB-BD31-4B8C-83A1-F6EECF244321}">
                <p14:modId xmlns:p14="http://schemas.microsoft.com/office/powerpoint/2010/main" val="494052272"/>
              </p:ext>
            </p:extLst>
          </p:nvPr>
        </p:nvGraphicFramePr>
        <p:xfrm>
          <a:off x="1353312" y="5273442"/>
          <a:ext cx="1336008" cy="718457"/>
        </p:xfrm>
        <a:graphic>
          <a:graphicData uri="http://schemas.openxmlformats.org/presentationml/2006/ole">
            <mc:AlternateContent xmlns:mc="http://schemas.openxmlformats.org/markup-compatibility/2006">
              <mc:Choice xmlns:v="urn:schemas-microsoft-com:vml" Requires="v">
                <p:oleObj spid="_x0000_s76844" name="Equation" r:id="rId5" imgW="520474" imgH="279279" progId="Equation.DSMT4">
                  <p:embed/>
                </p:oleObj>
              </mc:Choice>
              <mc:Fallback>
                <p:oleObj name="Equation" r:id="rId5" imgW="520474" imgH="279279"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3312" y="5273442"/>
                        <a:ext cx="1336008" cy="718457"/>
                      </a:xfrm>
                      <a:prstGeom prst="rect">
                        <a:avLst/>
                      </a:prstGeom>
                      <a:noFill/>
                    </p:spPr>
                  </p:pic>
                </p:oleObj>
              </mc:Fallback>
            </mc:AlternateContent>
          </a:graphicData>
        </a:graphic>
      </p:graphicFrame>
      <p:sp>
        <p:nvSpPr>
          <p:cNvPr id="9" name="Rektangel 8"/>
          <p:cNvSpPr/>
          <p:nvPr/>
        </p:nvSpPr>
        <p:spPr>
          <a:xfrm>
            <a:off x="2689320" y="5319160"/>
            <a:ext cx="2281343" cy="523220"/>
          </a:xfrm>
          <a:prstGeom prst="rect">
            <a:avLst/>
          </a:prstGeom>
        </p:spPr>
        <p:txBody>
          <a:bodyPr wrap="square">
            <a:spAutoFit/>
          </a:bodyPr>
          <a:lstStyle/>
          <a:p>
            <a:r>
              <a:rPr lang="en-US" sz="2800" b="1" dirty="0" smtClean="0">
                <a:latin typeface="CMTI12"/>
                <a:ea typeface="Times New Roman" panose="02020603050405020304" pitchFamily="18" charset="0"/>
                <a:cs typeface="CMTI12"/>
              </a:rPr>
              <a:t>was made.</a:t>
            </a:r>
            <a:endParaRPr lang="sv-SE" sz="2800" b="1" dirty="0"/>
          </a:p>
        </p:txBody>
      </p:sp>
    </p:spTree>
    <p:extLst>
      <p:ext uri="{BB962C8B-B14F-4D97-AF65-F5344CB8AC3E}">
        <p14:creationId xmlns:p14="http://schemas.microsoft.com/office/powerpoint/2010/main" val="10550583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31</a:t>
            </a:fld>
            <a:endParaRPr lang="sv-SE"/>
          </a:p>
        </p:txBody>
      </p:sp>
      <p:sp>
        <p:nvSpPr>
          <p:cNvPr id="3" name="Rektangel 2"/>
          <p:cNvSpPr/>
          <p:nvPr/>
        </p:nvSpPr>
        <p:spPr>
          <a:xfrm>
            <a:off x="1264273" y="627701"/>
            <a:ext cx="3837910" cy="707886"/>
          </a:xfrm>
          <a:prstGeom prst="rect">
            <a:avLst/>
          </a:prstGeom>
        </p:spPr>
        <p:txBody>
          <a:bodyPr wrap="none">
            <a:spAutoFit/>
          </a:bodyPr>
          <a:lstStyle/>
          <a:p>
            <a:r>
              <a:rPr lang="en-US" sz="1700" dirty="0">
                <a:latin typeface="CMBX12"/>
                <a:ea typeface="Times New Roman" panose="02020603050405020304" pitchFamily="18" charset="0"/>
                <a:cs typeface="CMBX12"/>
              </a:rPr>
              <a:t> </a:t>
            </a:r>
            <a:r>
              <a:rPr lang="en-US" sz="4000" b="1" dirty="0">
                <a:latin typeface="CMBX12"/>
                <a:ea typeface="Times New Roman" panose="02020603050405020304" pitchFamily="18" charset="0"/>
                <a:cs typeface="CMBX12"/>
              </a:rPr>
              <a:t>3 Main Results</a:t>
            </a:r>
            <a:endParaRPr lang="sv-SE" sz="4000" b="1" dirty="0"/>
          </a:p>
        </p:txBody>
      </p:sp>
      <p:sp>
        <p:nvSpPr>
          <p:cNvPr id="4" name="Rektangel 3"/>
          <p:cNvSpPr/>
          <p:nvPr/>
        </p:nvSpPr>
        <p:spPr>
          <a:xfrm>
            <a:off x="550505" y="1793072"/>
            <a:ext cx="6724918" cy="3108543"/>
          </a:xfrm>
          <a:prstGeom prst="rect">
            <a:avLst/>
          </a:prstGeom>
        </p:spPr>
        <p:txBody>
          <a:bodyPr wrap="none">
            <a:spAutoFit/>
          </a:bodyPr>
          <a:lstStyle/>
          <a:p>
            <a:r>
              <a:rPr lang="en-US" sz="2800" dirty="0">
                <a:latin typeface="CMTI12"/>
                <a:ea typeface="Times New Roman" panose="02020603050405020304" pitchFamily="18" charset="0"/>
                <a:cs typeface="CMTI12"/>
              </a:rPr>
              <a:t>The adaptive control function </a:t>
            </a:r>
            <a:r>
              <a:rPr lang="en-US" sz="2800" dirty="0" smtClean="0">
                <a:latin typeface="CMTI12"/>
                <a:ea typeface="Times New Roman" panose="02020603050405020304" pitchFamily="18" charset="0"/>
                <a:cs typeface="CMTI12"/>
              </a:rPr>
              <a:t>parameters</a:t>
            </a:r>
          </a:p>
          <a:p>
            <a:endParaRPr lang="en-US" sz="2800" dirty="0">
              <a:latin typeface="CMTI12"/>
              <a:ea typeface="Times New Roman" panose="02020603050405020304" pitchFamily="18" charset="0"/>
              <a:cs typeface="CMTI12"/>
            </a:endParaRPr>
          </a:p>
          <a:p>
            <a:r>
              <a:rPr lang="en-US" sz="2800" dirty="0" smtClean="0">
                <a:latin typeface="CMTI12"/>
                <a:ea typeface="Times New Roman" panose="02020603050405020304" pitchFamily="18" charset="0"/>
                <a:cs typeface="CMTI12"/>
              </a:rPr>
              <a:t>were </a:t>
            </a:r>
            <a:r>
              <a:rPr lang="en-US" sz="2800" dirty="0">
                <a:latin typeface="CMTI12"/>
                <a:ea typeface="Times New Roman" panose="02020603050405020304" pitchFamily="18" charset="0"/>
                <a:cs typeface="CMTI12"/>
              </a:rPr>
              <a:t>determined in a general loop. </a:t>
            </a:r>
            <a:endParaRPr lang="en-US" sz="2800" dirty="0" smtClean="0">
              <a:latin typeface="CMTI12"/>
              <a:ea typeface="Times New Roman" panose="02020603050405020304" pitchFamily="18" charset="0"/>
              <a:cs typeface="CMTI12"/>
            </a:endParaRPr>
          </a:p>
          <a:p>
            <a:endParaRPr lang="en-US" sz="2800" dirty="0" smtClean="0">
              <a:latin typeface="CMTI12"/>
              <a:ea typeface="Times New Roman" panose="02020603050405020304" pitchFamily="18" charset="0"/>
              <a:cs typeface="CMTI12"/>
            </a:endParaRPr>
          </a:p>
          <a:p>
            <a:r>
              <a:rPr lang="en-US" sz="2800" dirty="0" smtClean="0">
                <a:latin typeface="CMTI12"/>
                <a:ea typeface="Times New Roman" panose="02020603050405020304" pitchFamily="18" charset="0"/>
                <a:cs typeface="CMTI12"/>
              </a:rPr>
              <a:t>108 </a:t>
            </a:r>
            <a:r>
              <a:rPr lang="en-US" sz="2800" dirty="0">
                <a:latin typeface="CMTI12"/>
                <a:ea typeface="Times New Roman" panose="02020603050405020304" pitchFamily="18" charset="0"/>
                <a:cs typeface="CMTI12"/>
              </a:rPr>
              <a:t>combinations were evaluated</a:t>
            </a:r>
            <a:r>
              <a:rPr lang="en-US" sz="2800" dirty="0" smtClean="0">
                <a:latin typeface="CMTI12"/>
                <a:ea typeface="Times New Roman" panose="02020603050405020304" pitchFamily="18" charset="0"/>
                <a:cs typeface="CMTI12"/>
              </a:rPr>
              <a:t>.</a:t>
            </a:r>
          </a:p>
          <a:p>
            <a:r>
              <a:rPr lang="en-US" sz="2800" dirty="0" smtClean="0">
                <a:latin typeface="CMTI12"/>
                <a:ea typeface="Times New Roman" panose="02020603050405020304" pitchFamily="18" charset="0"/>
                <a:cs typeface="CMTI12"/>
              </a:rPr>
              <a:t> </a:t>
            </a:r>
          </a:p>
          <a:p>
            <a:r>
              <a:rPr lang="en-US" sz="2800" dirty="0" smtClean="0">
                <a:latin typeface="CMTI12"/>
                <a:ea typeface="Times New Roman" panose="02020603050405020304" pitchFamily="18" charset="0"/>
                <a:cs typeface="CMTI12"/>
              </a:rPr>
              <a:t>This </a:t>
            </a:r>
            <a:r>
              <a:rPr lang="en-US" sz="2800" dirty="0">
                <a:latin typeface="CMTI12"/>
                <a:ea typeface="Times New Roman" panose="02020603050405020304" pitchFamily="18" charset="0"/>
                <a:cs typeface="CMTI12"/>
              </a:rPr>
              <a:t>is the adaptive control function:</a:t>
            </a:r>
            <a:endParaRPr lang="sv-SE" sz="2800" dirty="0"/>
          </a:p>
        </p:txBody>
      </p:sp>
      <p:sp>
        <p:nvSpPr>
          <p:cNvPr id="5" name="Rectangle 2"/>
          <p:cNvSpPr>
            <a:spLocks noChangeArrowheads="1"/>
          </p:cNvSpPr>
          <p:nvPr/>
        </p:nvSpPr>
        <p:spPr bwMode="auto">
          <a:xfrm>
            <a:off x="8257591" y="1474236"/>
            <a:ext cx="363321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2513806153"/>
              </p:ext>
            </p:extLst>
          </p:nvPr>
        </p:nvGraphicFramePr>
        <p:xfrm>
          <a:off x="7266092" y="1636187"/>
          <a:ext cx="3166084" cy="978408"/>
        </p:xfrm>
        <a:graphic>
          <a:graphicData uri="http://schemas.openxmlformats.org/presentationml/2006/ole">
            <mc:AlternateContent xmlns:mc="http://schemas.openxmlformats.org/markup-compatibility/2006">
              <mc:Choice xmlns:v="urn:schemas-microsoft-com:vml" Requires="v">
                <p:oleObj spid="_x0000_s77863" name="Equation" r:id="rId3" imgW="914400" imgH="279400" progId="Equation.DSMT4">
                  <p:embed/>
                </p:oleObj>
              </mc:Choice>
              <mc:Fallback>
                <p:oleObj name="Equation" r:id="rId3" imgW="914400" imgH="2794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6092" y="1636187"/>
                        <a:ext cx="3166084" cy="978408"/>
                      </a:xfrm>
                      <a:prstGeom prst="rect">
                        <a:avLst/>
                      </a:prstGeom>
                      <a:noFill/>
                    </p:spPr>
                  </p:pic>
                </p:oleObj>
              </mc:Fallback>
            </mc:AlternateContent>
          </a:graphicData>
        </a:graphic>
      </p:graphicFrame>
      <p:sp>
        <p:nvSpPr>
          <p:cNvPr id="7" name="Rectangle 4"/>
          <p:cNvSpPr>
            <a:spLocks noChangeArrowheads="1"/>
          </p:cNvSpPr>
          <p:nvPr/>
        </p:nvSpPr>
        <p:spPr bwMode="auto">
          <a:xfrm>
            <a:off x="550505" y="5359100"/>
            <a:ext cx="15477151" cy="53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8" name="Objekt 7"/>
          <p:cNvGraphicFramePr>
            <a:graphicFrameLocks noChangeAspect="1"/>
          </p:cNvGraphicFramePr>
          <p:nvPr>
            <p:extLst>
              <p:ext uri="{D42A27DB-BD31-4B8C-83A1-F6EECF244321}">
                <p14:modId xmlns:p14="http://schemas.microsoft.com/office/powerpoint/2010/main" val="3934039086"/>
              </p:ext>
            </p:extLst>
          </p:nvPr>
        </p:nvGraphicFramePr>
        <p:xfrm>
          <a:off x="550505" y="5359100"/>
          <a:ext cx="10087218" cy="733789"/>
        </p:xfrm>
        <a:graphic>
          <a:graphicData uri="http://schemas.openxmlformats.org/presentationml/2006/ole">
            <mc:AlternateContent xmlns:mc="http://schemas.openxmlformats.org/markup-compatibility/2006">
              <mc:Choice xmlns:v="urn:schemas-microsoft-com:vml" Requires="v">
                <p:oleObj spid="_x0000_s77864" name="Equation" r:id="rId5" imgW="3365500" imgH="241300" progId="Equation.DSMT4">
                  <p:embed/>
                </p:oleObj>
              </mc:Choice>
              <mc:Fallback>
                <p:oleObj name="Equation" r:id="rId5" imgW="3365500" imgH="2413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505" y="5359100"/>
                        <a:ext cx="10087218" cy="733789"/>
                      </a:xfrm>
                      <a:prstGeom prst="rect">
                        <a:avLst/>
                      </a:prstGeom>
                      <a:noFill/>
                    </p:spPr>
                  </p:pic>
                </p:oleObj>
              </mc:Fallback>
            </mc:AlternateContent>
          </a:graphicData>
        </a:graphic>
      </p:graphicFrame>
    </p:spTree>
    <p:extLst>
      <p:ext uri="{BB962C8B-B14F-4D97-AF65-F5344CB8AC3E}">
        <p14:creationId xmlns:p14="http://schemas.microsoft.com/office/powerpoint/2010/main" val="14521644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32</a:t>
            </a:fld>
            <a:endParaRPr lang="sv-SE" dirty="0"/>
          </a:p>
        </p:txBody>
      </p:sp>
      <p:graphicFrame>
        <p:nvGraphicFramePr>
          <p:cNvPr id="3" name="Objekt 2"/>
          <p:cNvGraphicFramePr>
            <a:graphicFrameLocks noChangeAspect="1"/>
          </p:cNvGraphicFramePr>
          <p:nvPr>
            <p:extLst>
              <p:ext uri="{D42A27DB-BD31-4B8C-83A1-F6EECF244321}">
                <p14:modId xmlns:p14="http://schemas.microsoft.com/office/powerpoint/2010/main" val="943785032"/>
              </p:ext>
            </p:extLst>
          </p:nvPr>
        </p:nvGraphicFramePr>
        <p:xfrm>
          <a:off x="578505" y="2212780"/>
          <a:ext cx="10087218" cy="733789"/>
        </p:xfrm>
        <a:graphic>
          <a:graphicData uri="http://schemas.openxmlformats.org/presentationml/2006/ole">
            <mc:AlternateContent xmlns:mc="http://schemas.openxmlformats.org/markup-compatibility/2006">
              <mc:Choice xmlns:v="urn:schemas-microsoft-com:vml" Requires="v">
                <p:oleObj spid="_x0000_s78875" name="Equation" r:id="rId3" imgW="3365500" imgH="241300" progId="Equation.DSMT4">
                  <p:embed/>
                </p:oleObj>
              </mc:Choice>
              <mc:Fallback>
                <p:oleObj name="Equation" r:id="rId3" imgW="3365500" imgH="241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505" y="2212780"/>
                        <a:ext cx="10087218" cy="733789"/>
                      </a:xfrm>
                      <a:prstGeom prst="rect">
                        <a:avLst/>
                      </a:prstGeom>
                      <a:noFill/>
                    </p:spPr>
                  </p:pic>
                </p:oleObj>
              </mc:Fallback>
            </mc:AlternateContent>
          </a:graphicData>
        </a:graphic>
      </p:graphicFrame>
      <p:sp>
        <p:nvSpPr>
          <p:cNvPr id="4" name="Rektangel 3"/>
          <p:cNvSpPr/>
          <p:nvPr/>
        </p:nvSpPr>
        <p:spPr>
          <a:xfrm>
            <a:off x="771074" y="4433096"/>
            <a:ext cx="11162959" cy="1815882"/>
          </a:xfrm>
          <a:prstGeom prst="rect">
            <a:avLst/>
          </a:prstGeom>
        </p:spPr>
        <p:txBody>
          <a:bodyPr wrap="square">
            <a:spAutoFit/>
          </a:bodyPr>
          <a:lstStyle/>
          <a:p>
            <a:r>
              <a:rPr lang="en-US" sz="2800" b="1" dirty="0">
                <a:latin typeface="CMTI12"/>
                <a:ea typeface="Times New Roman" panose="02020603050405020304" pitchFamily="18" charset="0"/>
                <a:cs typeface="CMTI12"/>
              </a:rPr>
              <a:t>The </a:t>
            </a:r>
            <a:r>
              <a:rPr lang="en-US" sz="2800" b="1" dirty="0">
                <a:solidFill>
                  <a:srgbClr val="FF0000"/>
                </a:solidFill>
                <a:latin typeface="CMTI12"/>
                <a:ea typeface="Times New Roman" panose="02020603050405020304" pitchFamily="18" charset="0"/>
                <a:cs typeface="CMTI12"/>
              </a:rPr>
              <a:t>optimal objective function value </a:t>
            </a:r>
            <a:r>
              <a:rPr lang="en-US" sz="2800" b="1" dirty="0" smtClean="0">
                <a:latin typeface="CMTI12"/>
                <a:ea typeface="Times New Roman" panose="02020603050405020304" pitchFamily="18" charset="0"/>
                <a:cs typeface="CMTI12"/>
              </a:rPr>
              <a:t>was </a:t>
            </a:r>
            <a:r>
              <a:rPr lang="en-US" sz="2800" b="1" dirty="0">
                <a:latin typeface="CMTI12"/>
                <a:ea typeface="Times New Roman" panose="02020603050405020304" pitchFamily="18" charset="0"/>
                <a:cs typeface="CMTI12"/>
              </a:rPr>
              <a:t>estimated to </a:t>
            </a:r>
            <a:endParaRPr lang="en-US" sz="2800" b="1" dirty="0" smtClean="0">
              <a:latin typeface="CMTI12"/>
              <a:ea typeface="Times New Roman" panose="02020603050405020304" pitchFamily="18" charset="0"/>
              <a:cs typeface="CMTI12"/>
            </a:endParaRPr>
          </a:p>
          <a:p>
            <a:r>
              <a:rPr lang="en-US" sz="2800" b="1" dirty="0" smtClean="0">
                <a:solidFill>
                  <a:srgbClr val="FF0000"/>
                </a:solidFill>
                <a:latin typeface="CMTI12"/>
                <a:ea typeface="Times New Roman" panose="02020603050405020304" pitchFamily="18" charset="0"/>
                <a:cs typeface="CMTI12"/>
              </a:rPr>
              <a:t>2571 </a:t>
            </a:r>
            <a:r>
              <a:rPr lang="en-US" sz="2800" b="1" dirty="0">
                <a:solidFill>
                  <a:srgbClr val="FF0000"/>
                </a:solidFill>
                <a:latin typeface="CMTI12"/>
                <a:ea typeface="Times New Roman" panose="02020603050405020304" pitchFamily="18" charset="0"/>
                <a:cs typeface="CMTI12"/>
              </a:rPr>
              <a:t>EURO/hectare</a:t>
            </a:r>
            <a:r>
              <a:rPr lang="en-US" sz="2800" b="1" dirty="0">
                <a:latin typeface="CMTI12"/>
                <a:ea typeface="Times New Roman" panose="02020603050405020304" pitchFamily="18" charset="0"/>
                <a:cs typeface="CMTI12"/>
              </a:rPr>
              <a:t>. </a:t>
            </a:r>
            <a:endParaRPr lang="en-US" sz="2800" b="1" dirty="0" smtClean="0">
              <a:latin typeface="CMTI12"/>
              <a:ea typeface="Times New Roman" panose="02020603050405020304" pitchFamily="18" charset="0"/>
              <a:cs typeface="CMTI12"/>
            </a:endParaRPr>
          </a:p>
          <a:p>
            <a:endParaRPr lang="en-US" sz="2800" b="1" dirty="0">
              <a:latin typeface="CMTI12"/>
              <a:ea typeface="Times New Roman" panose="02020603050405020304" pitchFamily="18" charset="0"/>
              <a:cs typeface="CMTI12"/>
            </a:endParaRPr>
          </a:p>
          <a:p>
            <a:endParaRPr lang="en-US" sz="2800" b="1" dirty="0" smtClean="0">
              <a:latin typeface="CMTI12"/>
              <a:ea typeface="Times New Roman" panose="02020603050405020304" pitchFamily="18" charset="0"/>
              <a:cs typeface="CMTI12"/>
            </a:endParaRPr>
          </a:p>
        </p:txBody>
      </p:sp>
      <p:sp>
        <p:nvSpPr>
          <p:cNvPr id="5" name="Rectangle 5"/>
          <p:cNvSpPr>
            <a:spLocks noChangeArrowheads="1"/>
          </p:cNvSpPr>
          <p:nvPr/>
        </p:nvSpPr>
        <p:spPr bwMode="auto">
          <a:xfrm>
            <a:off x="705952" y="2649854"/>
            <a:ext cx="22700521" cy="5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9" name="Rectangle 7"/>
          <p:cNvSpPr>
            <a:spLocks noChangeArrowheads="1"/>
          </p:cNvSpPr>
          <p:nvPr/>
        </p:nvSpPr>
        <p:spPr bwMode="auto">
          <a:xfrm>
            <a:off x="705952" y="5217058"/>
            <a:ext cx="3290686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12" name="Rektangel 11"/>
          <p:cNvSpPr/>
          <p:nvPr/>
        </p:nvSpPr>
        <p:spPr>
          <a:xfrm>
            <a:off x="578505" y="1401515"/>
            <a:ext cx="7694735" cy="523220"/>
          </a:xfrm>
          <a:prstGeom prst="rect">
            <a:avLst/>
          </a:prstGeom>
        </p:spPr>
        <p:txBody>
          <a:bodyPr wrap="none">
            <a:spAutoFit/>
          </a:bodyPr>
          <a:lstStyle/>
          <a:p>
            <a:pPr lvl="0"/>
            <a:r>
              <a:rPr lang="en-US" sz="2800" dirty="0">
                <a:solidFill>
                  <a:prstClr val="black"/>
                </a:solidFill>
                <a:latin typeface="CMTI12"/>
                <a:ea typeface="Times New Roman" panose="02020603050405020304" pitchFamily="18" charset="0"/>
                <a:cs typeface="CMTI12"/>
              </a:rPr>
              <a:t>This is the </a:t>
            </a:r>
            <a:r>
              <a:rPr lang="en-US" sz="2800" b="1" dirty="0" smtClean="0">
                <a:solidFill>
                  <a:srgbClr val="0070C0"/>
                </a:solidFill>
                <a:latin typeface="CMTI12"/>
                <a:ea typeface="Times New Roman" panose="02020603050405020304" pitchFamily="18" charset="0"/>
                <a:cs typeface="CMTI12"/>
              </a:rPr>
              <a:t>optimal adaptive </a:t>
            </a:r>
            <a:r>
              <a:rPr lang="en-US" sz="2800" b="1" dirty="0">
                <a:solidFill>
                  <a:srgbClr val="0070C0"/>
                </a:solidFill>
                <a:latin typeface="CMTI12"/>
                <a:ea typeface="Times New Roman" panose="02020603050405020304" pitchFamily="18" charset="0"/>
                <a:cs typeface="CMTI12"/>
              </a:rPr>
              <a:t>control function</a:t>
            </a:r>
            <a:r>
              <a:rPr lang="en-US" sz="2800" dirty="0">
                <a:solidFill>
                  <a:prstClr val="black"/>
                </a:solidFill>
                <a:latin typeface="CMTI12"/>
                <a:ea typeface="Times New Roman" panose="02020603050405020304" pitchFamily="18" charset="0"/>
                <a:cs typeface="CMTI12"/>
              </a:rPr>
              <a:t>:</a:t>
            </a:r>
            <a:endParaRPr lang="sv-SE" sz="2800" dirty="0">
              <a:solidFill>
                <a:prstClr val="black"/>
              </a:solidFill>
            </a:endParaRPr>
          </a:p>
        </p:txBody>
      </p:sp>
    </p:spTree>
    <p:extLst>
      <p:ext uri="{BB962C8B-B14F-4D97-AF65-F5344CB8AC3E}">
        <p14:creationId xmlns:p14="http://schemas.microsoft.com/office/powerpoint/2010/main" val="35031305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solidFill>
                  <a:prstClr val="black">
                    <a:tint val="75000"/>
                  </a:prstClr>
                </a:solidFill>
              </a:rPr>
              <a:pPr/>
              <a:t>33</a:t>
            </a:fld>
            <a:endParaRPr lang="sv-SE" dirty="0">
              <a:solidFill>
                <a:prstClr val="black">
                  <a:tint val="75000"/>
                </a:prstClr>
              </a:solidFill>
            </a:endParaRPr>
          </a:p>
        </p:txBody>
      </p:sp>
      <p:sp>
        <p:nvSpPr>
          <p:cNvPr id="4" name="Rektangel 3"/>
          <p:cNvSpPr/>
          <p:nvPr/>
        </p:nvSpPr>
        <p:spPr>
          <a:xfrm>
            <a:off x="674786" y="623797"/>
            <a:ext cx="11162959" cy="523220"/>
          </a:xfrm>
          <a:prstGeom prst="rect">
            <a:avLst/>
          </a:prstGeom>
        </p:spPr>
        <p:txBody>
          <a:bodyPr wrap="square">
            <a:spAutoFit/>
          </a:bodyPr>
          <a:lstStyle/>
          <a:p>
            <a:r>
              <a:rPr lang="en-US" sz="2800" dirty="0" smtClean="0">
                <a:solidFill>
                  <a:prstClr val="black"/>
                </a:solidFill>
                <a:latin typeface="CMTI12"/>
                <a:ea typeface="Times New Roman" panose="02020603050405020304" pitchFamily="18" charset="0"/>
                <a:cs typeface="CMTI12"/>
              </a:rPr>
              <a:t>Next</a:t>
            </a:r>
            <a:r>
              <a:rPr lang="en-US" sz="2800" dirty="0">
                <a:solidFill>
                  <a:prstClr val="black"/>
                </a:solidFill>
                <a:latin typeface="CMTI12"/>
                <a:ea typeface="Times New Roman" panose="02020603050405020304" pitchFamily="18" charset="0"/>
                <a:cs typeface="CMTI12"/>
              </a:rPr>
              <a:t>, the parameter values of </a:t>
            </a:r>
            <a:endParaRPr lang="sv-SE" sz="2800" dirty="0">
              <a:solidFill>
                <a:prstClr val="black"/>
              </a:solidFill>
            </a:endParaRPr>
          </a:p>
        </p:txBody>
      </p:sp>
      <p:sp>
        <p:nvSpPr>
          <p:cNvPr id="5" name="Rectangle 5"/>
          <p:cNvSpPr>
            <a:spLocks noChangeArrowheads="1"/>
          </p:cNvSpPr>
          <p:nvPr/>
        </p:nvSpPr>
        <p:spPr bwMode="auto">
          <a:xfrm>
            <a:off x="705952" y="2649854"/>
            <a:ext cx="22700521" cy="5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solidFill>
                <a:prstClr val="black"/>
              </a:solidFill>
            </a:endParaRPr>
          </a:p>
        </p:txBody>
      </p:sp>
      <p:graphicFrame>
        <p:nvGraphicFramePr>
          <p:cNvPr id="6" name="Objekt 5"/>
          <p:cNvGraphicFramePr>
            <a:graphicFrameLocks noChangeAspect="1"/>
          </p:cNvGraphicFramePr>
          <p:nvPr>
            <p:extLst>
              <p:ext uri="{D42A27DB-BD31-4B8C-83A1-F6EECF244321}">
                <p14:modId xmlns:p14="http://schemas.microsoft.com/office/powerpoint/2010/main" val="3255016097"/>
              </p:ext>
            </p:extLst>
          </p:nvPr>
        </p:nvGraphicFramePr>
        <p:xfrm>
          <a:off x="5642616" y="538853"/>
          <a:ext cx="4339584" cy="755818"/>
        </p:xfrm>
        <a:graphic>
          <a:graphicData uri="http://schemas.openxmlformats.org/presentationml/2006/ole">
            <mc:AlternateContent xmlns:mc="http://schemas.openxmlformats.org/markup-compatibility/2006">
              <mc:Choice xmlns:v="urn:schemas-microsoft-com:vml" Requires="v">
                <p:oleObj spid="_x0000_s80923" name="Equation" r:id="rId3" imgW="1625600" imgH="279400" progId="Equation.DSMT4">
                  <p:embed/>
                </p:oleObj>
              </mc:Choice>
              <mc:Fallback>
                <p:oleObj name="Equation" r:id="rId3" imgW="1625600" imgH="279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2616" y="538853"/>
                        <a:ext cx="4339584" cy="755818"/>
                      </a:xfrm>
                      <a:prstGeom prst="rect">
                        <a:avLst/>
                      </a:prstGeom>
                      <a:noFill/>
                    </p:spPr>
                  </p:pic>
                </p:oleObj>
              </mc:Fallback>
            </mc:AlternateContent>
          </a:graphicData>
        </a:graphic>
      </p:graphicFrame>
      <p:sp>
        <p:nvSpPr>
          <p:cNvPr id="7" name="Rektangel 6"/>
          <p:cNvSpPr/>
          <p:nvPr/>
        </p:nvSpPr>
        <p:spPr>
          <a:xfrm>
            <a:off x="705952" y="1391969"/>
            <a:ext cx="10467930" cy="523220"/>
          </a:xfrm>
          <a:prstGeom prst="rect">
            <a:avLst/>
          </a:prstGeom>
        </p:spPr>
        <p:txBody>
          <a:bodyPr wrap="none">
            <a:spAutoFit/>
          </a:bodyPr>
          <a:lstStyle/>
          <a:p>
            <a:r>
              <a:rPr lang="en-US" sz="2800" dirty="0">
                <a:solidFill>
                  <a:prstClr val="black"/>
                </a:solidFill>
                <a:latin typeface="CMTI12"/>
                <a:ea typeface="Times New Roman" panose="02020603050405020304" pitchFamily="18" charset="0"/>
                <a:cs typeface="CMTI12"/>
              </a:rPr>
              <a:t>determined in the “108-loop”, were considered optimal and fixed.</a:t>
            </a:r>
            <a:endParaRPr lang="sv-SE" sz="2800" dirty="0">
              <a:solidFill>
                <a:prstClr val="black"/>
              </a:solidFill>
            </a:endParaRPr>
          </a:p>
        </p:txBody>
      </p:sp>
      <p:sp>
        <p:nvSpPr>
          <p:cNvPr id="8" name="Rektangel 7"/>
          <p:cNvSpPr/>
          <p:nvPr/>
        </p:nvSpPr>
        <p:spPr>
          <a:xfrm>
            <a:off x="705952" y="2544861"/>
            <a:ext cx="11357083" cy="523220"/>
          </a:xfrm>
          <a:prstGeom prst="rect">
            <a:avLst/>
          </a:prstGeom>
        </p:spPr>
        <p:txBody>
          <a:bodyPr wrap="none">
            <a:spAutoFit/>
          </a:bodyPr>
          <a:lstStyle/>
          <a:p>
            <a:r>
              <a:rPr lang="en-US" sz="2800" b="1" dirty="0" smtClean="0">
                <a:solidFill>
                  <a:srgbClr val="0070C0"/>
                </a:solidFill>
                <a:latin typeface="CMTI12"/>
                <a:ea typeface="Times New Roman" panose="02020603050405020304" pitchFamily="18" charset="0"/>
                <a:cs typeface="CMTI12"/>
              </a:rPr>
              <a:t>A more detailed analysis, </a:t>
            </a:r>
            <a:r>
              <a:rPr lang="en-US" sz="2800" b="1" dirty="0">
                <a:solidFill>
                  <a:srgbClr val="0070C0"/>
                </a:solidFill>
                <a:latin typeface="CMTI12"/>
                <a:ea typeface="Times New Roman" panose="02020603050405020304" pitchFamily="18" charset="0"/>
                <a:cs typeface="CMTI12"/>
              </a:rPr>
              <a:t>with higher </a:t>
            </a:r>
            <a:r>
              <a:rPr lang="en-US" sz="2800" b="1" dirty="0" smtClean="0">
                <a:solidFill>
                  <a:srgbClr val="0070C0"/>
                </a:solidFill>
                <a:latin typeface="CMTI12"/>
                <a:ea typeface="Times New Roman" panose="02020603050405020304" pitchFamily="18" charset="0"/>
                <a:cs typeface="CMTI12"/>
              </a:rPr>
              <a:t>resolution</a:t>
            </a:r>
            <a:r>
              <a:rPr lang="en-US" sz="2800" dirty="0">
                <a:solidFill>
                  <a:prstClr val="black"/>
                </a:solidFill>
                <a:latin typeface="CMTI12"/>
                <a:ea typeface="Times New Roman" panose="02020603050405020304" pitchFamily="18" charset="0"/>
                <a:cs typeface="CMTI12"/>
              </a:rPr>
              <a:t>, of the parameters</a:t>
            </a:r>
            <a:endParaRPr lang="sv-SE" sz="2800" dirty="0">
              <a:solidFill>
                <a:prstClr val="black"/>
              </a:solidFill>
            </a:endParaRPr>
          </a:p>
        </p:txBody>
      </p:sp>
      <p:sp>
        <p:nvSpPr>
          <p:cNvPr id="9" name="Rectangle 7"/>
          <p:cNvSpPr>
            <a:spLocks noChangeArrowheads="1"/>
          </p:cNvSpPr>
          <p:nvPr/>
        </p:nvSpPr>
        <p:spPr bwMode="auto">
          <a:xfrm>
            <a:off x="705952" y="5217058"/>
            <a:ext cx="3290686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solidFill>
                <a:prstClr val="black"/>
              </a:solidFill>
            </a:endParaRPr>
          </a:p>
        </p:txBody>
      </p:sp>
      <p:graphicFrame>
        <p:nvGraphicFramePr>
          <p:cNvPr id="10" name="Objekt 9"/>
          <p:cNvGraphicFramePr>
            <a:graphicFrameLocks noChangeAspect="1"/>
          </p:cNvGraphicFramePr>
          <p:nvPr>
            <p:extLst>
              <p:ext uri="{D42A27DB-BD31-4B8C-83A1-F6EECF244321}">
                <p14:modId xmlns:p14="http://schemas.microsoft.com/office/powerpoint/2010/main" val="2726854137"/>
              </p:ext>
            </p:extLst>
          </p:nvPr>
        </p:nvGraphicFramePr>
        <p:xfrm>
          <a:off x="705952" y="3191995"/>
          <a:ext cx="1460571" cy="785442"/>
        </p:xfrm>
        <a:graphic>
          <a:graphicData uri="http://schemas.openxmlformats.org/presentationml/2006/ole">
            <mc:AlternateContent xmlns:mc="http://schemas.openxmlformats.org/markup-compatibility/2006">
              <mc:Choice xmlns:v="urn:schemas-microsoft-com:vml" Requires="v">
                <p:oleObj spid="_x0000_s80924" name="Equation" r:id="rId5" imgW="520474" imgH="279279" progId="Equation.DSMT4">
                  <p:embed/>
                </p:oleObj>
              </mc:Choice>
              <mc:Fallback>
                <p:oleObj name="Equation" r:id="rId5" imgW="520474" imgH="279279"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952" y="3191995"/>
                        <a:ext cx="1460571" cy="785442"/>
                      </a:xfrm>
                      <a:prstGeom prst="rect">
                        <a:avLst/>
                      </a:prstGeom>
                      <a:noFill/>
                    </p:spPr>
                  </p:pic>
                </p:oleObj>
              </mc:Fallback>
            </mc:AlternateContent>
          </a:graphicData>
        </a:graphic>
      </p:graphicFrame>
      <p:sp>
        <p:nvSpPr>
          <p:cNvPr id="11" name="Rektangel 10"/>
          <p:cNvSpPr/>
          <p:nvPr/>
        </p:nvSpPr>
        <p:spPr>
          <a:xfrm>
            <a:off x="2159013" y="3287220"/>
            <a:ext cx="4993675" cy="523220"/>
          </a:xfrm>
          <a:prstGeom prst="rect">
            <a:avLst/>
          </a:prstGeom>
        </p:spPr>
        <p:txBody>
          <a:bodyPr wrap="none">
            <a:spAutoFit/>
          </a:bodyPr>
          <a:lstStyle/>
          <a:p>
            <a:r>
              <a:rPr lang="en-US" sz="2800" dirty="0">
                <a:solidFill>
                  <a:prstClr val="black"/>
                </a:solidFill>
                <a:latin typeface="CMTI12"/>
                <a:ea typeface="Times New Roman" panose="02020603050405020304" pitchFamily="18" charset="0"/>
                <a:cs typeface="CMTI12"/>
              </a:rPr>
              <a:t>= (dlim_0, </a:t>
            </a:r>
            <a:r>
              <a:rPr lang="en-US" sz="2800" dirty="0" err="1">
                <a:solidFill>
                  <a:prstClr val="black"/>
                </a:solidFill>
                <a:latin typeface="CMTI12"/>
                <a:ea typeface="Times New Roman" panose="02020603050405020304" pitchFamily="18" charset="0"/>
                <a:cs typeface="CMTI12"/>
              </a:rPr>
              <a:t>dlim_p</a:t>
            </a:r>
            <a:r>
              <a:rPr lang="en-US" sz="2800" dirty="0">
                <a:solidFill>
                  <a:prstClr val="black"/>
                </a:solidFill>
                <a:latin typeface="CMTI12"/>
                <a:ea typeface="Times New Roman" panose="02020603050405020304" pitchFamily="18" charset="0"/>
                <a:cs typeface="CMTI12"/>
              </a:rPr>
              <a:t>) was made. </a:t>
            </a:r>
            <a:endParaRPr lang="sv-SE" sz="2800" dirty="0">
              <a:solidFill>
                <a:prstClr val="black"/>
              </a:solidFill>
            </a:endParaRPr>
          </a:p>
        </p:txBody>
      </p:sp>
      <p:sp>
        <p:nvSpPr>
          <p:cNvPr id="12" name="Rektangel 11"/>
          <p:cNvSpPr/>
          <p:nvPr/>
        </p:nvSpPr>
        <p:spPr>
          <a:xfrm>
            <a:off x="705952" y="4465925"/>
            <a:ext cx="9277739" cy="954107"/>
          </a:xfrm>
          <a:prstGeom prst="rect">
            <a:avLst/>
          </a:prstGeom>
        </p:spPr>
        <p:txBody>
          <a:bodyPr wrap="square">
            <a:spAutoFit/>
          </a:bodyPr>
          <a:lstStyle/>
          <a:p>
            <a:pPr>
              <a:spcAft>
                <a:spcPts val="0"/>
              </a:spcAft>
            </a:pPr>
            <a:r>
              <a:rPr lang="en-US" sz="2800" dirty="0" smtClean="0">
                <a:latin typeface="CMTI12"/>
                <a:ea typeface="Times New Roman" panose="02020603050405020304" pitchFamily="18" charset="0"/>
                <a:cs typeface="CMTI12"/>
              </a:rPr>
              <a:t>Figure 6 shows the objective function </a:t>
            </a:r>
            <a:r>
              <a:rPr lang="en-US" sz="2800" dirty="0">
                <a:latin typeface="CMTI12"/>
                <a:ea typeface="Times New Roman" panose="02020603050405020304" pitchFamily="18" charset="0"/>
                <a:cs typeface="CMTI12"/>
              </a:rPr>
              <a:t>and in Figure 7, the objective function level curves are given. </a:t>
            </a:r>
            <a:endParaRPr lang="sv-SE"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661263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34</a:t>
            </a:fld>
            <a:endParaRPr lang="sv-SE"/>
          </a:p>
        </p:txBody>
      </p:sp>
      <p:pic>
        <p:nvPicPr>
          <p:cNvPr id="3" name="Bildobjekt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35440" cy="6858000"/>
          </a:xfrm>
          <a:prstGeom prst="rect">
            <a:avLst/>
          </a:prstGeom>
          <a:noFill/>
        </p:spPr>
      </p:pic>
      <p:sp>
        <p:nvSpPr>
          <p:cNvPr id="4" name="Rektangel 3"/>
          <p:cNvSpPr/>
          <p:nvPr/>
        </p:nvSpPr>
        <p:spPr>
          <a:xfrm>
            <a:off x="9235440" y="155668"/>
            <a:ext cx="2871216" cy="5742534"/>
          </a:xfrm>
          <a:prstGeom prst="rect">
            <a:avLst/>
          </a:prstGeom>
        </p:spPr>
        <p:txBody>
          <a:bodyPr wrap="square">
            <a:spAutoFit/>
          </a:bodyPr>
          <a:lstStyle/>
          <a:p>
            <a:pPr>
              <a:lnSpc>
                <a:spcPct val="107000"/>
              </a:lnSpc>
              <a:spcAft>
                <a:spcPts val="800"/>
              </a:spcAft>
            </a:pPr>
            <a:r>
              <a:rPr lang="en-US" sz="2400" u="sng" dirty="0" smtClean="0">
                <a:latin typeface="Times New Roman" panose="02020603050405020304" pitchFamily="18" charset="0"/>
                <a:ea typeface="Times New Roman" panose="02020603050405020304" pitchFamily="18" charset="0"/>
              </a:rPr>
              <a:t>Figure 6: </a:t>
            </a:r>
          </a:p>
          <a:p>
            <a:pPr>
              <a:lnSpc>
                <a:spcPct val="107000"/>
              </a:lnSpc>
              <a:spcAft>
                <a:spcPts val="800"/>
              </a:spcAft>
            </a:pPr>
            <a:r>
              <a:rPr lang="en-US" sz="2400" b="1" dirty="0" smtClean="0">
                <a:solidFill>
                  <a:srgbClr val="FF0000"/>
                </a:solidFill>
                <a:latin typeface="Times New Roman" panose="02020603050405020304" pitchFamily="18" charset="0"/>
                <a:ea typeface="Times New Roman" panose="02020603050405020304" pitchFamily="18" charset="0"/>
              </a:rPr>
              <a:t>The </a:t>
            </a:r>
            <a:r>
              <a:rPr lang="en-US" sz="2400" b="1" dirty="0">
                <a:solidFill>
                  <a:srgbClr val="FF0000"/>
                </a:solidFill>
                <a:latin typeface="Times New Roman" panose="02020603050405020304" pitchFamily="18" charset="0"/>
                <a:ea typeface="Times New Roman" panose="02020603050405020304" pitchFamily="18" charset="0"/>
              </a:rPr>
              <a:t>objective function reduced by a constant </a:t>
            </a:r>
            <a:endParaRPr lang="en-US" sz="2400" b="1" dirty="0" smtClean="0">
              <a:solidFill>
                <a:srgbClr val="FF0000"/>
              </a:solidFill>
              <a:latin typeface="Times New Roman" panose="02020603050405020304" pitchFamily="18" charset="0"/>
              <a:ea typeface="Times New Roman" panose="02020603050405020304" pitchFamily="18" charset="0"/>
            </a:endParaRPr>
          </a:p>
          <a:p>
            <a:pPr>
              <a:lnSpc>
                <a:spcPct val="107000"/>
              </a:lnSpc>
              <a:spcAft>
                <a:spcPts val="800"/>
              </a:spcAft>
            </a:pPr>
            <a:r>
              <a:rPr lang="en-US" sz="2400" b="1" dirty="0" smtClean="0">
                <a:latin typeface="Times New Roman" panose="02020603050405020304" pitchFamily="18" charset="0"/>
                <a:ea typeface="Times New Roman" panose="02020603050405020304" pitchFamily="18" charset="0"/>
              </a:rPr>
              <a:t>as </a:t>
            </a:r>
            <a:r>
              <a:rPr lang="en-US" sz="2400" b="1" dirty="0">
                <a:latin typeface="Times New Roman" panose="02020603050405020304" pitchFamily="18" charset="0"/>
                <a:ea typeface="Times New Roman" panose="02020603050405020304" pitchFamily="18" charset="0"/>
              </a:rPr>
              <a:t>a function of the parameters </a:t>
            </a:r>
            <a:endParaRPr lang="en-US" sz="2400" b="1" dirty="0" smtClean="0">
              <a:latin typeface="Times New Roman" panose="02020603050405020304" pitchFamily="18" charset="0"/>
              <a:ea typeface="Times New Roman" panose="02020603050405020304" pitchFamily="18" charset="0"/>
            </a:endParaRPr>
          </a:p>
          <a:p>
            <a:pPr>
              <a:lnSpc>
                <a:spcPct val="107000"/>
              </a:lnSpc>
              <a:spcAft>
                <a:spcPts val="800"/>
              </a:spcAft>
            </a:pPr>
            <a:r>
              <a:rPr lang="en-US" sz="2400" b="1" dirty="0" smtClean="0">
                <a:solidFill>
                  <a:srgbClr val="0070C0"/>
                </a:solidFill>
                <a:latin typeface="Times New Roman" panose="02020603050405020304" pitchFamily="18" charset="0"/>
                <a:ea typeface="Times New Roman" panose="02020603050405020304" pitchFamily="18" charset="0"/>
              </a:rPr>
              <a:t>dlim_0 </a:t>
            </a:r>
            <a:r>
              <a:rPr lang="en-US" sz="2400" b="1" dirty="0">
                <a:solidFill>
                  <a:srgbClr val="0070C0"/>
                </a:solidFill>
                <a:latin typeface="Times New Roman" panose="02020603050405020304" pitchFamily="18" charset="0"/>
                <a:ea typeface="Times New Roman" panose="02020603050405020304" pitchFamily="18" charset="0"/>
              </a:rPr>
              <a:t>and </a:t>
            </a:r>
            <a:r>
              <a:rPr lang="en-US" sz="2400" b="1" dirty="0" err="1">
                <a:solidFill>
                  <a:srgbClr val="0070C0"/>
                </a:solidFill>
                <a:latin typeface="Times New Roman" panose="02020603050405020304" pitchFamily="18" charset="0"/>
                <a:ea typeface="Times New Roman" panose="02020603050405020304" pitchFamily="18" charset="0"/>
              </a:rPr>
              <a:t>dlim_p</a:t>
            </a:r>
            <a:r>
              <a:rPr lang="en-US" sz="2400" b="1" dirty="0" smtClean="0">
                <a:latin typeface="Times New Roman" panose="02020603050405020304" pitchFamily="18" charset="0"/>
                <a:ea typeface="Times New Roman" panose="02020603050405020304" pitchFamily="18" charset="0"/>
              </a:rPr>
              <a:t>,</a:t>
            </a:r>
          </a:p>
          <a:p>
            <a:pPr>
              <a:lnSpc>
                <a:spcPct val="107000"/>
              </a:lnSpc>
              <a:spcAft>
                <a:spcPts val="800"/>
              </a:spcAft>
            </a:pPr>
            <a:r>
              <a:rPr lang="en-US" sz="2400" b="1" dirty="0" smtClean="0">
                <a:latin typeface="Times New Roman" panose="02020603050405020304" pitchFamily="18" charset="0"/>
                <a:ea typeface="Times New Roman" panose="02020603050405020304" pitchFamily="18" charset="0"/>
              </a:rPr>
              <a:t> </a:t>
            </a:r>
          </a:p>
          <a:p>
            <a:pPr>
              <a:lnSpc>
                <a:spcPct val="107000"/>
              </a:lnSpc>
              <a:spcAft>
                <a:spcPts val="800"/>
              </a:spcAft>
            </a:pPr>
            <a:r>
              <a:rPr lang="en-US" sz="2400" b="1" dirty="0" smtClean="0">
                <a:solidFill>
                  <a:srgbClr val="00B050"/>
                </a:solidFill>
                <a:latin typeface="Times New Roman" panose="02020603050405020304" pitchFamily="18" charset="0"/>
                <a:ea typeface="Times New Roman" panose="02020603050405020304" pitchFamily="18" charset="0"/>
              </a:rPr>
              <a:t>for </a:t>
            </a:r>
            <a:r>
              <a:rPr lang="en-US" sz="2400" b="1" dirty="0">
                <a:solidFill>
                  <a:srgbClr val="00B050"/>
                </a:solidFill>
                <a:latin typeface="Times New Roman" panose="02020603050405020304" pitchFamily="18" charset="0"/>
                <a:ea typeface="Times New Roman" panose="02020603050405020304" pitchFamily="18" charset="0"/>
              </a:rPr>
              <a:t>optimal values of the other parameters</a:t>
            </a:r>
            <a:r>
              <a:rPr lang="en-US" sz="2400" b="1" dirty="0">
                <a:latin typeface="Times New Roman" panose="02020603050405020304" pitchFamily="18" charset="0"/>
                <a:ea typeface="Times New Roman" panose="02020603050405020304" pitchFamily="18" charset="0"/>
              </a:rPr>
              <a:t>, namely </a:t>
            </a:r>
            <a:r>
              <a:rPr lang="en-US" sz="2400" b="1" dirty="0" err="1">
                <a:latin typeface="Times New Roman" panose="02020603050405020304" pitchFamily="18" charset="0"/>
                <a:ea typeface="Times New Roman" panose="02020603050405020304" pitchFamily="18" charset="0"/>
              </a:rPr>
              <a:t>dlim_c</a:t>
            </a:r>
            <a:r>
              <a:rPr lang="en-US" sz="2400" b="1" dirty="0">
                <a:latin typeface="Times New Roman" panose="02020603050405020304" pitchFamily="18" charset="0"/>
                <a:ea typeface="Times New Roman" panose="02020603050405020304" pitchFamily="18" charset="0"/>
              </a:rPr>
              <a:t> = -0.003 and </a:t>
            </a:r>
            <a:r>
              <a:rPr lang="en-US" sz="2400" b="1" dirty="0" err="1">
                <a:latin typeface="Times New Roman" panose="02020603050405020304" pitchFamily="18" charset="0"/>
                <a:ea typeface="Times New Roman" panose="02020603050405020304" pitchFamily="18" charset="0"/>
              </a:rPr>
              <a:t>dlim_q</a:t>
            </a:r>
            <a:r>
              <a:rPr lang="en-US" sz="2400" b="1" dirty="0">
                <a:latin typeface="Times New Roman" panose="02020603050405020304" pitchFamily="18" charset="0"/>
                <a:ea typeface="Times New Roman" panose="02020603050405020304" pitchFamily="18" charset="0"/>
              </a:rPr>
              <a:t> = 0.02.</a:t>
            </a:r>
            <a:endParaRPr lang="sv-SE"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707486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35</a:t>
            </a:fld>
            <a:endParaRPr lang="sv-SE"/>
          </a:p>
        </p:txBody>
      </p:sp>
      <p:pic>
        <p:nvPicPr>
          <p:cNvPr id="3" name="Bildobjekt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8238744" cy="6858000"/>
          </a:xfrm>
          <a:prstGeom prst="rect">
            <a:avLst/>
          </a:prstGeom>
          <a:noFill/>
        </p:spPr>
      </p:pic>
      <p:sp>
        <p:nvSpPr>
          <p:cNvPr id="4" name="Rektangel 3"/>
          <p:cNvSpPr/>
          <p:nvPr/>
        </p:nvSpPr>
        <p:spPr>
          <a:xfrm>
            <a:off x="8610600" y="370218"/>
            <a:ext cx="3432048" cy="5693866"/>
          </a:xfrm>
          <a:prstGeom prst="rect">
            <a:avLst/>
          </a:prstGeom>
        </p:spPr>
        <p:txBody>
          <a:bodyPr wrap="square">
            <a:spAutoFit/>
          </a:bodyPr>
          <a:lstStyle/>
          <a:p>
            <a:pPr>
              <a:spcAft>
                <a:spcPts val="0"/>
              </a:spcAft>
            </a:pPr>
            <a:r>
              <a:rPr lang="en-US" sz="2800" u="sng" dirty="0">
                <a:latin typeface="Times New Roman" panose="02020603050405020304" pitchFamily="18" charset="0"/>
                <a:ea typeface="Times New Roman" panose="02020603050405020304" pitchFamily="18" charset="0"/>
              </a:rPr>
              <a:t>Figure 7: </a:t>
            </a:r>
            <a:endParaRPr lang="en-US" sz="2800" u="sng" dirty="0" smtClean="0">
              <a:latin typeface="Times New Roman" panose="02020603050405020304" pitchFamily="18" charset="0"/>
              <a:ea typeface="Times New Roman" panose="02020603050405020304" pitchFamily="18" charset="0"/>
            </a:endParaRPr>
          </a:p>
          <a:p>
            <a:pPr>
              <a:spcAft>
                <a:spcPts val="0"/>
              </a:spcAft>
            </a:pPr>
            <a:endParaRPr lang="en-US" sz="2800" dirty="0">
              <a:latin typeface="Times New Roman" panose="02020603050405020304" pitchFamily="18" charset="0"/>
              <a:ea typeface="Times New Roman" panose="02020603050405020304" pitchFamily="18" charset="0"/>
            </a:endParaRPr>
          </a:p>
          <a:p>
            <a:pPr>
              <a:spcAft>
                <a:spcPts val="0"/>
              </a:spcAft>
            </a:pPr>
            <a:r>
              <a:rPr lang="en-US" sz="2800" dirty="0" smtClean="0">
                <a:latin typeface="Times New Roman" panose="02020603050405020304" pitchFamily="18" charset="0"/>
                <a:ea typeface="Times New Roman" panose="02020603050405020304" pitchFamily="18" charset="0"/>
              </a:rPr>
              <a:t>The </a:t>
            </a:r>
            <a:r>
              <a:rPr lang="en-US" sz="2800" b="1" dirty="0">
                <a:solidFill>
                  <a:srgbClr val="FF0000"/>
                </a:solidFill>
                <a:latin typeface="Times New Roman" panose="02020603050405020304" pitchFamily="18" charset="0"/>
                <a:ea typeface="Times New Roman" panose="02020603050405020304" pitchFamily="18" charset="0"/>
              </a:rPr>
              <a:t>level curves of the objective function as a function of the parameters dlim_0 and </a:t>
            </a:r>
            <a:r>
              <a:rPr lang="en-US" sz="2800" b="1" dirty="0" err="1">
                <a:solidFill>
                  <a:srgbClr val="FF0000"/>
                </a:solidFill>
                <a:latin typeface="Times New Roman" panose="02020603050405020304" pitchFamily="18" charset="0"/>
                <a:ea typeface="Times New Roman" panose="02020603050405020304" pitchFamily="18" charset="0"/>
              </a:rPr>
              <a:t>dlim_p</a:t>
            </a:r>
            <a:r>
              <a:rPr lang="en-US" sz="2800" dirty="0">
                <a:latin typeface="Times New Roman" panose="02020603050405020304" pitchFamily="18" charset="0"/>
                <a:ea typeface="Times New Roman" panose="02020603050405020304" pitchFamily="18" charset="0"/>
              </a:rPr>
              <a:t>, </a:t>
            </a:r>
            <a:endParaRPr lang="en-US" sz="2800" dirty="0" smtClean="0">
              <a:latin typeface="Times New Roman" panose="02020603050405020304" pitchFamily="18" charset="0"/>
              <a:ea typeface="Times New Roman" panose="02020603050405020304" pitchFamily="18" charset="0"/>
            </a:endParaRPr>
          </a:p>
          <a:p>
            <a:pPr>
              <a:spcAft>
                <a:spcPts val="0"/>
              </a:spcAft>
            </a:pPr>
            <a:endParaRPr lang="en-US" sz="2800" dirty="0">
              <a:latin typeface="Times New Roman" panose="02020603050405020304" pitchFamily="18" charset="0"/>
              <a:ea typeface="Times New Roman" panose="02020603050405020304" pitchFamily="18" charset="0"/>
            </a:endParaRPr>
          </a:p>
          <a:p>
            <a:pPr>
              <a:spcAft>
                <a:spcPts val="0"/>
              </a:spcAft>
            </a:pPr>
            <a:r>
              <a:rPr lang="en-US" sz="2800" dirty="0" smtClean="0">
                <a:latin typeface="Times New Roman" panose="02020603050405020304" pitchFamily="18" charset="0"/>
                <a:ea typeface="Times New Roman" panose="02020603050405020304" pitchFamily="18" charset="0"/>
              </a:rPr>
              <a:t>when </a:t>
            </a:r>
            <a:r>
              <a:rPr lang="en-US" sz="2800" dirty="0">
                <a:latin typeface="Times New Roman" panose="02020603050405020304" pitchFamily="18" charset="0"/>
                <a:ea typeface="Times New Roman" panose="02020603050405020304" pitchFamily="18" charset="0"/>
              </a:rPr>
              <a:t>the </a:t>
            </a:r>
            <a:r>
              <a:rPr lang="en-US" sz="2800" b="1" dirty="0">
                <a:latin typeface="Times New Roman" panose="02020603050405020304" pitchFamily="18" charset="0"/>
                <a:ea typeface="Times New Roman" panose="02020603050405020304" pitchFamily="18" charset="0"/>
              </a:rPr>
              <a:t>other parameters were held constant</a:t>
            </a:r>
            <a:r>
              <a:rPr lang="en-US" sz="2800" dirty="0">
                <a:latin typeface="Times New Roman" panose="02020603050405020304" pitchFamily="18" charset="0"/>
                <a:ea typeface="Times New Roman" panose="02020603050405020304" pitchFamily="18" charset="0"/>
              </a:rPr>
              <a:t> at their optimal values. </a:t>
            </a:r>
            <a:endParaRPr lang="sv-SE"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54613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36</a:t>
            </a:fld>
            <a:endParaRPr lang="sv-SE" dirty="0"/>
          </a:p>
        </p:txBody>
      </p:sp>
      <p:sp>
        <p:nvSpPr>
          <p:cNvPr id="3" name="Rektangel 2"/>
          <p:cNvSpPr/>
          <p:nvPr/>
        </p:nvSpPr>
        <p:spPr>
          <a:xfrm>
            <a:off x="584599" y="614885"/>
            <a:ext cx="32175182" cy="2677656"/>
          </a:xfrm>
          <a:prstGeom prst="rect">
            <a:avLst/>
          </a:prstGeom>
        </p:spPr>
        <p:txBody>
          <a:bodyPr wrap="square">
            <a:spAutoFit/>
          </a:bodyPr>
          <a:lstStyle/>
          <a:p>
            <a:r>
              <a:rPr lang="en-US" sz="2800" b="1" dirty="0">
                <a:solidFill>
                  <a:srgbClr val="FF0000"/>
                </a:solidFill>
                <a:latin typeface="CMTI12"/>
                <a:ea typeface="Times New Roman" panose="02020603050405020304" pitchFamily="18" charset="0"/>
                <a:cs typeface="CMTI12"/>
              </a:rPr>
              <a:t>Multiple regression analysis </a:t>
            </a:r>
            <a:endParaRPr lang="en-US" sz="2800" b="1" dirty="0" smtClean="0">
              <a:solidFill>
                <a:srgbClr val="FF0000"/>
              </a:solidFill>
              <a:latin typeface="CMTI12"/>
              <a:ea typeface="Times New Roman" panose="02020603050405020304" pitchFamily="18" charset="0"/>
              <a:cs typeface="CMTI12"/>
            </a:endParaRPr>
          </a:p>
          <a:p>
            <a:r>
              <a:rPr lang="en-US" sz="2800" dirty="0" smtClean="0">
                <a:latin typeface="CMTI12"/>
                <a:ea typeface="Times New Roman" panose="02020603050405020304" pitchFamily="18" charset="0"/>
                <a:cs typeface="CMTI12"/>
              </a:rPr>
              <a:t>and </a:t>
            </a:r>
            <a:r>
              <a:rPr lang="en-US" sz="2800" dirty="0">
                <a:latin typeface="CMTI12"/>
                <a:ea typeface="Times New Roman" panose="02020603050405020304" pitchFamily="18" charset="0"/>
                <a:cs typeface="CMTI12"/>
              </a:rPr>
              <a:t>the data presented in Figure 6 </a:t>
            </a:r>
            <a:r>
              <a:rPr lang="en-US" sz="2800" dirty="0" smtClean="0">
                <a:latin typeface="CMTI12"/>
                <a:ea typeface="Times New Roman" panose="02020603050405020304" pitchFamily="18" charset="0"/>
                <a:cs typeface="CMTI12"/>
              </a:rPr>
              <a:t>were </a:t>
            </a:r>
            <a:r>
              <a:rPr lang="en-US" sz="2800" dirty="0">
                <a:latin typeface="CMTI12"/>
                <a:ea typeface="Times New Roman" panose="02020603050405020304" pitchFamily="18" charset="0"/>
                <a:cs typeface="CMTI12"/>
              </a:rPr>
              <a:t>used to estimate a </a:t>
            </a:r>
            <a:endParaRPr lang="en-US" sz="2800" dirty="0" smtClean="0">
              <a:latin typeface="CMTI12"/>
              <a:ea typeface="Times New Roman" panose="02020603050405020304" pitchFamily="18" charset="0"/>
              <a:cs typeface="CMTI12"/>
            </a:endParaRPr>
          </a:p>
          <a:p>
            <a:endParaRPr lang="en-US" sz="2800" dirty="0" smtClean="0">
              <a:latin typeface="CMTI12"/>
              <a:ea typeface="Times New Roman" panose="02020603050405020304" pitchFamily="18" charset="0"/>
              <a:cs typeface="CMTI12"/>
            </a:endParaRPr>
          </a:p>
          <a:p>
            <a:r>
              <a:rPr lang="en-US" sz="2800" b="1" dirty="0" smtClean="0">
                <a:solidFill>
                  <a:srgbClr val="FF0000"/>
                </a:solidFill>
                <a:latin typeface="CMTI12"/>
                <a:ea typeface="Times New Roman" panose="02020603050405020304" pitchFamily="18" charset="0"/>
                <a:cs typeface="CMTI12"/>
              </a:rPr>
              <a:t>quadratic </a:t>
            </a:r>
            <a:r>
              <a:rPr lang="en-US" sz="2800" b="1" dirty="0">
                <a:solidFill>
                  <a:srgbClr val="FF0000"/>
                </a:solidFill>
                <a:latin typeface="CMTI12"/>
                <a:ea typeface="Times New Roman" panose="02020603050405020304" pitchFamily="18" charset="0"/>
                <a:cs typeface="CMTI12"/>
              </a:rPr>
              <a:t>approximation of the objective function, Z</a:t>
            </a:r>
            <a:r>
              <a:rPr lang="en-US" sz="2800" dirty="0">
                <a:latin typeface="CMTI12"/>
                <a:ea typeface="Times New Roman" panose="02020603050405020304" pitchFamily="18" charset="0"/>
                <a:cs typeface="CMTI12"/>
              </a:rPr>
              <a:t>. </a:t>
            </a:r>
            <a:endParaRPr lang="en-US" sz="2800" dirty="0" smtClean="0">
              <a:latin typeface="CMTI12"/>
              <a:ea typeface="Times New Roman" panose="02020603050405020304" pitchFamily="18" charset="0"/>
              <a:cs typeface="CMTI12"/>
            </a:endParaRPr>
          </a:p>
          <a:p>
            <a:endParaRPr lang="en-US" sz="2800" dirty="0">
              <a:latin typeface="CMTI12"/>
              <a:ea typeface="Times New Roman" panose="02020603050405020304" pitchFamily="18" charset="0"/>
              <a:cs typeface="CMTI12"/>
            </a:endParaRPr>
          </a:p>
          <a:p>
            <a:r>
              <a:rPr lang="en-US" sz="2800" dirty="0" smtClean="0">
                <a:latin typeface="CMTI12"/>
                <a:ea typeface="Times New Roman" panose="02020603050405020304" pitchFamily="18" charset="0"/>
                <a:cs typeface="CMTI12"/>
              </a:rPr>
              <a:t>Let </a:t>
            </a:r>
            <a:r>
              <a:rPr lang="en-US" sz="2800" dirty="0">
                <a:latin typeface="CMTI12"/>
                <a:ea typeface="Times New Roman" panose="02020603050405020304" pitchFamily="18" charset="0"/>
                <a:cs typeface="CMTI12"/>
              </a:rPr>
              <a:t>(x, y) =</a:t>
            </a:r>
            <a:endParaRPr lang="sv-SE" sz="2800" dirty="0"/>
          </a:p>
        </p:txBody>
      </p:sp>
      <p:sp>
        <p:nvSpPr>
          <p:cNvPr id="4" name="Rectangle 2"/>
          <p:cNvSpPr>
            <a:spLocks noChangeArrowheads="1"/>
          </p:cNvSpPr>
          <p:nvPr/>
        </p:nvSpPr>
        <p:spPr bwMode="auto">
          <a:xfrm>
            <a:off x="-457200" y="569166"/>
            <a:ext cx="345825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2155231998"/>
              </p:ext>
            </p:extLst>
          </p:nvPr>
        </p:nvGraphicFramePr>
        <p:xfrm>
          <a:off x="2481943" y="2640946"/>
          <a:ext cx="1439402" cy="774058"/>
        </p:xfrm>
        <a:graphic>
          <a:graphicData uri="http://schemas.openxmlformats.org/presentationml/2006/ole">
            <mc:AlternateContent xmlns:mc="http://schemas.openxmlformats.org/markup-compatibility/2006">
              <mc:Choice xmlns:v="urn:schemas-microsoft-com:vml" Requires="v">
                <p:oleObj spid="_x0000_s79902" name="Equation" r:id="rId3" imgW="520474" imgH="279279" progId="Equation.DSMT4">
                  <p:embed/>
                </p:oleObj>
              </mc:Choice>
              <mc:Fallback>
                <p:oleObj name="Equation" r:id="rId3" imgW="520474" imgH="279279"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1943" y="2640946"/>
                        <a:ext cx="1439402" cy="774058"/>
                      </a:xfrm>
                      <a:prstGeom prst="rect">
                        <a:avLst/>
                      </a:prstGeom>
                      <a:noFill/>
                    </p:spPr>
                  </p:pic>
                </p:oleObj>
              </mc:Fallback>
            </mc:AlternateContent>
          </a:graphicData>
        </a:graphic>
      </p:graphicFrame>
      <p:sp>
        <p:nvSpPr>
          <p:cNvPr id="6" name="Rectangle 5"/>
          <p:cNvSpPr>
            <a:spLocks noChangeArrowheads="1"/>
          </p:cNvSpPr>
          <p:nvPr/>
        </p:nvSpPr>
        <p:spPr bwMode="auto">
          <a:xfrm>
            <a:off x="584599" y="3890864"/>
            <a:ext cx="149407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7" name="Objekt 6"/>
          <p:cNvGraphicFramePr>
            <a:graphicFrameLocks noChangeAspect="1"/>
          </p:cNvGraphicFramePr>
          <p:nvPr>
            <p:extLst>
              <p:ext uri="{D42A27DB-BD31-4B8C-83A1-F6EECF244321}">
                <p14:modId xmlns:p14="http://schemas.microsoft.com/office/powerpoint/2010/main" val="3680519961"/>
              </p:ext>
            </p:extLst>
          </p:nvPr>
        </p:nvGraphicFramePr>
        <p:xfrm>
          <a:off x="584598" y="3890864"/>
          <a:ext cx="10537369" cy="718457"/>
        </p:xfrm>
        <a:graphic>
          <a:graphicData uri="http://schemas.openxmlformats.org/presentationml/2006/ole">
            <mc:AlternateContent xmlns:mc="http://schemas.openxmlformats.org/markup-compatibility/2006">
              <mc:Choice xmlns:v="urn:schemas-microsoft-com:vml" Requires="v">
                <p:oleObj spid="_x0000_s79903" name="Equation" r:id="rId5" imgW="3352800" imgH="228600" progId="Equation.DSMT4">
                  <p:embed/>
                </p:oleObj>
              </mc:Choice>
              <mc:Fallback>
                <p:oleObj name="Equation" r:id="rId5" imgW="3352800" imgH="2286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598" y="3890864"/>
                        <a:ext cx="10537369" cy="718457"/>
                      </a:xfrm>
                      <a:prstGeom prst="rect">
                        <a:avLst/>
                      </a:prstGeom>
                      <a:noFill/>
                    </p:spPr>
                  </p:pic>
                </p:oleObj>
              </mc:Fallback>
            </mc:AlternateContent>
          </a:graphicData>
        </a:graphic>
      </p:graphicFrame>
      <p:sp>
        <p:nvSpPr>
          <p:cNvPr id="8" name="Rektangel 7"/>
          <p:cNvSpPr/>
          <p:nvPr/>
        </p:nvSpPr>
        <p:spPr>
          <a:xfrm>
            <a:off x="584598" y="5005782"/>
            <a:ext cx="9800253" cy="954107"/>
          </a:xfrm>
          <a:prstGeom prst="rect">
            <a:avLst/>
          </a:prstGeom>
        </p:spPr>
        <p:txBody>
          <a:bodyPr wrap="square">
            <a:spAutoFit/>
          </a:bodyPr>
          <a:lstStyle/>
          <a:p>
            <a:r>
              <a:rPr lang="sv-SE" sz="2800" i="1" dirty="0">
                <a:solidFill>
                  <a:srgbClr val="0070C0"/>
                </a:solidFill>
                <a:latin typeface="Times New Roman" panose="02020603050405020304" pitchFamily="18" charset="0"/>
                <a:ea typeface="Calibri" panose="020F0502020204030204" pitchFamily="34" charset="0"/>
              </a:rPr>
              <a:t>The R2 </a:t>
            </a:r>
            <a:r>
              <a:rPr lang="sv-SE" sz="2800" i="1" dirty="0" err="1">
                <a:solidFill>
                  <a:srgbClr val="0070C0"/>
                </a:solidFill>
                <a:latin typeface="Times New Roman" panose="02020603050405020304" pitchFamily="18" charset="0"/>
                <a:ea typeface="Calibri" panose="020F0502020204030204" pitchFamily="34" charset="0"/>
              </a:rPr>
              <a:t>value</a:t>
            </a:r>
            <a:r>
              <a:rPr lang="sv-SE" sz="2800" i="1" dirty="0">
                <a:solidFill>
                  <a:srgbClr val="0070C0"/>
                </a:solidFill>
                <a:latin typeface="Times New Roman" panose="02020603050405020304" pitchFamily="18" charset="0"/>
                <a:ea typeface="Calibri" panose="020F0502020204030204" pitchFamily="34" charset="0"/>
              </a:rPr>
              <a:t> </a:t>
            </a:r>
            <a:r>
              <a:rPr lang="sv-SE" sz="2800" i="1" dirty="0" err="1">
                <a:solidFill>
                  <a:srgbClr val="0070C0"/>
                </a:solidFill>
                <a:latin typeface="Times New Roman" panose="02020603050405020304" pitchFamily="18" charset="0"/>
                <a:ea typeface="Calibri" panose="020F0502020204030204" pitchFamily="34" charset="0"/>
              </a:rPr>
              <a:t>of</a:t>
            </a:r>
            <a:r>
              <a:rPr lang="sv-SE" sz="2800" i="1" dirty="0">
                <a:solidFill>
                  <a:srgbClr val="0070C0"/>
                </a:solidFill>
                <a:latin typeface="Times New Roman" panose="02020603050405020304" pitchFamily="18" charset="0"/>
                <a:ea typeface="Calibri" panose="020F0502020204030204" pitchFamily="34" charset="0"/>
              </a:rPr>
              <a:t> the regression </a:t>
            </a:r>
            <a:r>
              <a:rPr lang="sv-SE" sz="2800" i="1" dirty="0" err="1">
                <a:solidFill>
                  <a:srgbClr val="0070C0"/>
                </a:solidFill>
                <a:latin typeface="Times New Roman" panose="02020603050405020304" pitchFamily="18" charset="0"/>
                <a:ea typeface="Calibri" panose="020F0502020204030204" pitchFamily="34" charset="0"/>
              </a:rPr>
              <a:t>was</a:t>
            </a:r>
            <a:r>
              <a:rPr lang="sv-SE" sz="2800" i="1" dirty="0">
                <a:solidFill>
                  <a:srgbClr val="0070C0"/>
                </a:solidFill>
                <a:latin typeface="Times New Roman" panose="02020603050405020304" pitchFamily="18" charset="0"/>
                <a:ea typeface="Calibri" panose="020F0502020204030204" pitchFamily="34" charset="0"/>
              </a:rPr>
              <a:t> 0.999 and all </a:t>
            </a:r>
            <a:r>
              <a:rPr lang="sv-SE" sz="2800" i="1" dirty="0" err="1">
                <a:solidFill>
                  <a:srgbClr val="0070C0"/>
                </a:solidFill>
                <a:latin typeface="Times New Roman" panose="02020603050405020304" pitchFamily="18" charset="0"/>
                <a:ea typeface="Calibri" panose="020F0502020204030204" pitchFamily="34" charset="0"/>
              </a:rPr>
              <a:t>coefficients</a:t>
            </a:r>
            <a:r>
              <a:rPr lang="sv-SE" sz="2800" i="1" dirty="0">
                <a:solidFill>
                  <a:srgbClr val="0070C0"/>
                </a:solidFill>
                <a:latin typeface="Times New Roman" panose="02020603050405020304" pitchFamily="18" charset="0"/>
                <a:ea typeface="Calibri" panose="020F0502020204030204" pitchFamily="34" charset="0"/>
              </a:rPr>
              <a:t> </a:t>
            </a:r>
            <a:r>
              <a:rPr lang="sv-SE" sz="2800" i="1" dirty="0" err="1">
                <a:solidFill>
                  <a:srgbClr val="0070C0"/>
                </a:solidFill>
                <a:latin typeface="Times New Roman" panose="02020603050405020304" pitchFamily="18" charset="0"/>
                <a:ea typeface="Calibri" panose="020F0502020204030204" pitchFamily="34" charset="0"/>
              </a:rPr>
              <a:t>were</a:t>
            </a:r>
            <a:r>
              <a:rPr lang="sv-SE" sz="2800" i="1" dirty="0">
                <a:solidFill>
                  <a:srgbClr val="0070C0"/>
                </a:solidFill>
                <a:latin typeface="Times New Roman" panose="02020603050405020304" pitchFamily="18" charset="0"/>
                <a:ea typeface="Calibri" panose="020F0502020204030204" pitchFamily="34" charset="0"/>
              </a:rPr>
              <a:t> </a:t>
            </a:r>
            <a:r>
              <a:rPr lang="sv-SE" sz="2800" i="1" dirty="0" err="1">
                <a:solidFill>
                  <a:srgbClr val="0070C0"/>
                </a:solidFill>
                <a:latin typeface="Times New Roman" panose="02020603050405020304" pitchFamily="18" charset="0"/>
                <a:ea typeface="Calibri" panose="020F0502020204030204" pitchFamily="34" charset="0"/>
              </a:rPr>
              <a:t>statistically</a:t>
            </a:r>
            <a:r>
              <a:rPr lang="sv-SE" sz="2800" i="1" dirty="0">
                <a:solidFill>
                  <a:srgbClr val="0070C0"/>
                </a:solidFill>
                <a:latin typeface="Times New Roman" panose="02020603050405020304" pitchFamily="18" charset="0"/>
                <a:ea typeface="Calibri" panose="020F0502020204030204" pitchFamily="34" charset="0"/>
              </a:rPr>
              <a:t> </a:t>
            </a:r>
            <a:r>
              <a:rPr lang="sv-SE" sz="2800" i="1" dirty="0" err="1">
                <a:solidFill>
                  <a:srgbClr val="0070C0"/>
                </a:solidFill>
                <a:latin typeface="Times New Roman" panose="02020603050405020304" pitchFamily="18" charset="0"/>
                <a:ea typeface="Calibri" panose="020F0502020204030204" pitchFamily="34" charset="0"/>
              </a:rPr>
              <a:t>significant</a:t>
            </a:r>
            <a:r>
              <a:rPr lang="sv-SE" sz="2800" i="1" dirty="0">
                <a:solidFill>
                  <a:srgbClr val="0070C0"/>
                </a:solidFill>
                <a:latin typeface="Times New Roman" panose="02020603050405020304" pitchFamily="18" charset="0"/>
                <a:ea typeface="Calibri" panose="020F0502020204030204" pitchFamily="34" charset="0"/>
              </a:rPr>
              <a:t>, </a:t>
            </a:r>
            <a:r>
              <a:rPr lang="sv-SE" sz="2800" i="1" dirty="0" err="1">
                <a:solidFill>
                  <a:srgbClr val="0070C0"/>
                </a:solidFill>
                <a:latin typeface="Times New Roman" panose="02020603050405020304" pitchFamily="18" charset="0"/>
                <a:ea typeface="Calibri" panose="020F0502020204030204" pitchFamily="34" charset="0"/>
              </a:rPr>
              <a:t>with</a:t>
            </a:r>
            <a:r>
              <a:rPr lang="sv-SE" sz="2800" i="1" dirty="0">
                <a:solidFill>
                  <a:srgbClr val="0070C0"/>
                </a:solidFill>
                <a:latin typeface="Times New Roman" panose="02020603050405020304" pitchFamily="18" charset="0"/>
                <a:ea typeface="Calibri" panose="020F0502020204030204" pitchFamily="34" charset="0"/>
              </a:rPr>
              <a:t> p-</a:t>
            </a:r>
            <a:r>
              <a:rPr lang="sv-SE" sz="2800" i="1" dirty="0" err="1">
                <a:solidFill>
                  <a:srgbClr val="0070C0"/>
                </a:solidFill>
                <a:latin typeface="Times New Roman" panose="02020603050405020304" pitchFamily="18" charset="0"/>
                <a:ea typeface="Calibri" panose="020F0502020204030204" pitchFamily="34" charset="0"/>
              </a:rPr>
              <a:t>values</a:t>
            </a:r>
            <a:r>
              <a:rPr lang="sv-SE" sz="2800" i="1" dirty="0">
                <a:solidFill>
                  <a:srgbClr val="0070C0"/>
                </a:solidFill>
                <a:latin typeface="Times New Roman" panose="02020603050405020304" pitchFamily="18" charset="0"/>
                <a:ea typeface="Calibri" panose="020F0502020204030204" pitchFamily="34" charset="0"/>
              </a:rPr>
              <a:t> </a:t>
            </a:r>
            <a:r>
              <a:rPr lang="sv-SE" sz="2800" i="1" dirty="0" err="1">
                <a:solidFill>
                  <a:srgbClr val="0070C0"/>
                </a:solidFill>
                <a:latin typeface="Times New Roman" panose="02020603050405020304" pitchFamily="18" charset="0"/>
                <a:ea typeface="Calibri" panose="020F0502020204030204" pitchFamily="34" charset="0"/>
              </a:rPr>
              <a:t>below</a:t>
            </a:r>
            <a:r>
              <a:rPr lang="sv-SE" sz="2800" i="1" dirty="0">
                <a:solidFill>
                  <a:srgbClr val="0070C0"/>
                </a:solidFill>
                <a:latin typeface="Times New Roman" panose="02020603050405020304" pitchFamily="18" charset="0"/>
                <a:ea typeface="Calibri" panose="020F0502020204030204" pitchFamily="34" charset="0"/>
              </a:rPr>
              <a:t> 0.00003.</a:t>
            </a:r>
            <a:endParaRPr lang="sv-SE" sz="2800" i="1" dirty="0">
              <a:solidFill>
                <a:srgbClr val="0070C0"/>
              </a:solidFill>
            </a:endParaRPr>
          </a:p>
        </p:txBody>
      </p:sp>
    </p:spTree>
    <p:extLst>
      <p:ext uri="{BB962C8B-B14F-4D97-AF65-F5344CB8AC3E}">
        <p14:creationId xmlns:p14="http://schemas.microsoft.com/office/powerpoint/2010/main" val="42845874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37</a:t>
            </a:fld>
            <a:endParaRPr lang="sv-SE"/>
          </a:p>
        </p:txBody>
      </p:sp>
      <p:graphicFrame>
        <p:nvGraphicFramePr>
          <p:cNvPr id="4" name="Objekt 3"/>
          <p:cNvGraphicFramePr>
            <a:graphicFrameLocks noChangeAspect="1"/>
          </p:cNvGraphicFramePr>
          <p:nvPr>
            <p:extLst>
              <p:ext uri="{D42A27DB-BD31-4B8C-83A1-F6EECF244321}">
                <p14:modId xmlns:p14="http://schemas.microsoft.com/office/powerpoint/2010/main" val="955693234"/>
              </p:ext>
            </p:extLst>
          </p:nvPr>
        </p:nvGraphicFramePr>
        <p:xfrm>
          <a:off x="734568" y="1183121"/>
          <a:ext cx="10537369" cy="718457"/>
        </p:xfrm>
        <a:graphic>
          <a:graphicData uri="http://schemas.openxmlformats.org/presentationml/2006/ole">
            <mc:AlternateContent xmlns:mc="http://schemas.openxmlformats.org/markup-compatibility/2006">
              <mc:Choice xmlns:v="urn:schemas-microsoft-com:vml" Requires="v">
                <p:oleObj spid="_x0000_s81961" name="Equation" r:id="rId3" imgW="3352800" imgH="228600" progId="Equation.DSMT4">
                  <p:embed/>
                </p:oleObj>
              </mc:Choice>
              <mc:Fallback>
                <p:oleObj name="Equation" r:id="rId3" imgW="33528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568" y="1183121"/>
                        <a:ext cx="10537369" cy="718457"/>
                      </a:xfrm>
                      <a:prstGeom prst="rect">
                        <a:avLst/>
                      </a:prstGeom>
                      <a:noFill/>
                    </p:spPr>
                  </p:pic>
                </p:oleObj>
              </mc:Fallback>
            </mc:AlternateContent>
          </a:graphicData>
        </a:graphic>
      </p:graphicFrame>
      <p:sp>
        <p:nvSpPr>
          <p:cNvPr id="5" name="Rektangel 4"/>
          <p:cNvSpPr/>
          <p:nvPr/>
        </p:nvSpPr>
        <p:spPr>
          <a:xfrm>
            <a:off x="734568" y="659901"/>
            <a:ext cx="9259824" cy="523220"/>
          </a:xfrm>
          <a:prstGeom prst="rect">
            <a:avLst/>
          </a:prstGeom>
        </p:spPr>
        <p:txBody>
          <a:bodyPr wrap="square">
            <a:spAutoFit/>
          </a:bodyPr>
          <a:lstStyle/>
          <a:p>
            <a:r>
              <a:rPr lang="en-US" sz="2800" b="1" dirty="0" smtClean="0">
                <a:solidFill>
                  <a:srgbClr val="FF0000"/>
                </a:solidFill>
                <a:latin typeface="CMTI12"/>
                <a:ea typeface="Times New Roman" panose="02020603050405020304" pitchFamily="18" charset="0"/>
                <a:cs typeface="CMTI12"/>
              </a:rPr>
              <a:t>Approximation </a:t>
            </a:r>
            <a:r>
              <a:rPr lang="en-US" sz="2800" b="1" dirty="0">
                <a:solidFill>
                  <a:srgbClr val="FF0000"/>
                </a:solidFill>
                <a:latin typeface="CMTI12"/>
                <a:ea typeface="Times New Roman" panose="02020603050405020304" pitchFamily="18" charset="0"/>
                <a:cs typeface="CMTI12"/>
              </a:rPr>
              <a:t>of the objective function, Z</a:t>
            </a:r>
            <a:endParaRPr lang="sv-SE" dirty="0"/>
          </a:p>
        </p:txBody>
      </p:sp>
      <p:sp>
        <p:nvSpPr>
          <p:cNvPr id="6" name="Rektangel 5"/>
          <p:cNvSpPr/>
          <p:nvPr/>
        </p:nvSpPr>
        <p:spPr>
          <a:xfrm>
            <a:off x="734568" y="2424798"/>
            <a:ext cx="5854488" cy="522259"/>
          </a:xfrm>
          <a:prstGeom prst="rect">
            <a:avLst/>
          </a:prstGeom>
        </p:spPr>
        <p:txBody>
          <a:bodyPr wrap="none">
            <a:spAutoFit/>
          </a:bodyPr>
          <a:lstStyle/>
          <a:p>
            <a:pPr>
              <a:lnSpc>
                <a:spcPct val="107000"/>
              </a:lnSpc>
              <a:spcAft>
                <a:spcPts val="800"/>
              </a:spcAft>
            </a:pPr>
            <a:r>
              <a:rPr lang="sv-SE" sz="2800" i="1" dirty="0">
                <a:solidFill>
                  <a:srgbClr val="0070C0"/>
                </a:solidFill>
                <a:latin typeface="Times New Roman" panose="02020603050405020304" pitchFamily="18" charset="0"/>
                <a:ea typeface="Calibri" panose="020F0502020204030204" pitchFamily="34" charset="0"/>
              </a:rPr>
              <a:t>The </a:t>
            </a:r>
            <a:r>
              <a:rPr lang="sv-SE" sz="2800" i="1" dirty="0" err="1">
                <a:solidFill>
                  <a:srgbClr val="0070C0"/>
                </a:solidFill>
                <a:latin typeface="Times New Roman" panose="02020603050405020304" pitchFamily="18" charset="0"/>
                <a:ea typeface="Calibri" panose="020F0502020204030204" pitchFamily="34" charset="0"/>
              </a:rPr>
              <a:t>first</a:t>
            </a:r>
            <a:r>
              <a:rPr lang="sv-SE" sz="2800" i="1" dirty="0">
                <a:solidFill>
                  <a:srgbClr val="0070C0"/>
                </a:solidFill>
                <a:latin typeface="Times New Roman" panose="02020603050405020304" pitchFamily="18" charset="0"/>
                <a:ea typeface="Calibri" panose="020F0502020204030204" pitchFamily="34" charset="0"/>
              </a:rPr>
              <a:t> order optimum </a:t>
            </a:r>
            <a:r>
              <a:rPr lang="sv-SE" sz="2800" i="1" dirty="0" err="1">
                <a:solidFill>
                  <a:srgbClr val="0070C0"/>
                </a:solidFill>
                <a:latin typeface="Times New Roman" panose="02020603050405020304" pitchFamily="18" charset="0"/>
                <a:ea typeface="Calibri" panose="020F0502020204030204" pitchFamily="34" charset="0"/>
              </a:rPr>
              <a:t>conditions</a:t>
            </a:r>
            <a:r>
              <a:rPr lang="sv-SE" sz="2800" i="1" dirty="0">
                <a:solidFill>
                  <a:srgbClr val="0070C0"/>
                </a:solidFill>
                <a:latin typeface="Times New Roman" panose="02020603050405020304" pitchFamily="18" charset="0"/>
                <a:ea typeface="Calibri" panose="020F0502020204030204" pitchFamily="34" charset="0"/>
              </a:rPr>
              <a:t> </a:t>
            </a:r>
            <a:r>
              <a:rPr lang="sv-SE" sz="2800" i="1" dirty="0" err="1">
                <a:solidFill>
                  <a:srgbClr val="0070C0"/>
                </a:solidFill>
                <a:latin typeface="Times New Roman" panose="02020603050405020304" pitchFamily="18" charset="0"/>
                <a:ea typeface="Calibri" panose="020F0502020204030204" pitchFamily="34" charset="0"/>
              </a:rPr>
              <a:t>are</a:t>
            </a:r>
            <a:r>
              <a:rPr lang="sv-SE" sz="2800" i="1" dirty="0">
                <a:solidFill>
                  <a:srgbClr val="0070C0"/>
                </a:solidFill>
                <a:latin typeface="Times New Roman" panose="02020603050405020304" pitchFamily="18" charset="0"/>
                <a:ea typeface="Calibri" panose="020F0502020204030204" pitchFamily="34" charset="0"/>
              </a:rPr>
              <a:t>:</a:t>
            </a:r>
            <a:endParaRPr lang="sv-SE" sz="2800" i="1" dirty="0">
              <a:solidFill>
                <a:srgbClr val="0070C0"/>
              </a:solidFill>
              <a:effectLst/>
              <a:latin typeface="Times New Roman" panose="02020603050405020304" pitchFamily="18" charset="0"/>
              <a:ea typeface="Times New Roman" panose="02020603050405020304" pitchFamily="18" charset="0"/>
            </a:endParaRPr>
          </a:p>
        </p:txBody>
      </p:sp>
      <p:sp>
        <p:nvSpPr>
          <p:cNvPr id="7" name="Rectangle 2"/>
          <p:cNvSpPr>
            <a:spLocks noChangeArrowheads="1"/>
          </p:cNvSpPr>
          <p:nvPr/>
        </p:nvSpPr>
        <p:spPr bwMode="auto">
          <a:xfrm>
            <a:off x="734568" y="3192014"/>
            <a:ext cx="250734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8" name="Objekt 7"/>
          <p:cNvGraphicFramePr>
            <a:graphicFrameLocks noChangeAspect="1"/>
          </p:cNvGraphicFramePr>
          <p:nvPr>
            <p:extLst>
              <p:ext uri="{D42A27DB-BD31-4B8C-83A1-F6EECF244321}">
                <p14:modId xmlns:p14="http://schemas.microsoft.com/office/powerpoint/2010/main" val="2009759232"/>
              </p:ext>
            </p:extLst>
          </p:nvPr>
        </p:nvGraphicFramePr>
        <p:xfrm>
          <a:off x="734568" y="3192014"/>
          <a:ext cx="6409609" cy="1105105"/>
        </p:xfrm>
        <a:graphic>
          <a:graphicData uri="http://schemas.openxmlformats.org/presentationml/2006/ole">
            <mc:AlternateContent xmlns:mc="http://schemas.openxmlformats.org/markup-compatibility/2006">
              <mc:Choice xmlns:v="urn:schemas-microsoft-com:vml" Requires="v">
                <p:oleObj spid="_x0000_s81962" name="Equation" r:id="rId5" imgW="2222500" imgH="393700" progId="Equation.DSMT4">
                  <p:embed/>
                </p:oleObj>
              </mc:Choice>
              <mc:Fallback>
                <p:oleObj name="Equation" r:id="rId5" imgW="2222500" imgH="3937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568" y="3192014"/>
                        <a:ext cx="6409609" cy="1105105"/>
                      </a:xfrm>
                      <a:prstGeom prst="rect">
                        <a:avLst/>
                      </a:prstGeom>
                      <a:noFill/>
                    </p:spPr>
                  </p:pic>
                </p:oleObj>
              </mc:Fallback>
            </mc:AlternateContent>
          </a:graphicData>
        </a:graphic>
      </p:graphicFrame>
      <p:sp>
        <p:nvSpPr>
          <p:cNvPr id="9" name="Rectangle 4"/>
          <p:cNvSpPr>
            <a:spLocks noChangeArrowheads="1"/>
          </p:cNvSpPr>
          <p:nvPr/>
        </p:nvSpPr>
        <p:spPr bwMode="auto">
          <a:xfrm>
            <a:off x="858415" y="4610160"/>
            <a:ext cx="21382173" cy="54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0" name="Objekt 9"/>
          <p:cNvGraphicFramePr>
            <a:graphicFrameLocks noChangeAspect="1"/>
          </p:cNvGraphicFramePr>
          <p:nvPr>
            <p:extLst>
              <p:ext uri="{D42A27DB-BD31-4B8C-83A1-F6EECF244321}">
                <p14:modId xmlns:p14="http://schemas.microsoft.com/office/powerpoint/2010/main" val="2632091107"/>
              </p:ext>
            </p:extLst>
          </p:nvPr>
        </p:nvGraphicFramePr>
        <p:xfrm>
          <a:off x="734568" y="4610160"/>
          <a:ext cx="6414992" cy="1202811"/>
        </p:xfrm>
        <a:graphic>
          <a:graphicData uri="http://schemas.openxmlformats.org/presentationml/2006/ole">
            <mc:AlternateContent xmlns:mc="http://schemas.openxmlformats.org/markup-compatibility/2006">
              <mc:Choice xmlns:v="urn:schemas-microsoft-com:vml" Requires="v">
                <p:oleObj spid="_x0000_s81963" name="Equation" r:id="rId7" imgW="2387600" imgH="419100" progId="Equation.DSMT4">
                  <p:embed/>
                </p:oleObj>
              </mc:Choice>
              <mc:Fallback>
                <p:oleObj name="Equation" r:id="rId7" imgW="2387600" imgH="4191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4568" y="4610160"/>
                        <a:ext cx="6414992" cy="1202811"/>
                      </a:xfrm>
                      <a:prstGeom prst="rect">
                        <a:avLst/>
                      </a:prstGeom>
                      <a:noFill/>
                    </p:spPr>
                  </p:pic>
                </p:oleObj>
              </mc:Fallback>
            </mc:AlternateContent>
          </a:graphicData>
        </a:graphic>
      </p:graphicFrame>
    </p:spTree>
    <p:extLst>
      <p:ext uri="{BB962C8B-B14F-4D97-AF65-F5344CB8AC3E}">
        <p14:creationId xmlns:p14="http://schemas.microsoft.com/office/powerpoint/2010/main" val="11494724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38</a:t>
            </a:fld>
            <a:endParaRPr lang="sv-SE"/>
          </a:p>
        </p:txBody>
      </p:sp>
      <p:sp>
        <p:nvSpPr>
          <p:cNvPr id="3" name="Rektangel 2"/>
          <p:cNvSpPr/>
          <p:nvPr/>
        </p:nvSpPr>
        <p:spPr>
          <a:xfrm>
            <a:off x="1051600" y="463555"/>
            <a:ext cx="3241593" cy="523220"/>
          </a:xfrm>
          <a:prstGeom prst="rect">
            <a:avLst/>
          </a:prstGeom>
        </p:spPr>
        <p:txBody>
          <a:bodyPr wrap="none">
            <a:spAutoFit/>
          </a:bodyPr>
          <a:lstStyle/>
          <a:p>
            <a:r>
              <a:rPr lang="sv-SE" sz="2800" dirty="0">
                <a:latin typeface="Times New Roman" panose="02020603050405020304" pitchFamily="18" charset="0"/>
                <a:ea typeface="Calibri" panose="020F0502020204030204" pitchFamily="34" charset="0"/>
              </a:rPr>
              <a:t>The </a:t>
            </a:r>
            <a:r>
              <a:rPr lang="sv-SE" sz="2800" dirty="0" err="1">
                <a:latin typeface="Times New Roman" panose="02020603050405020304" pitchFamily="18" charset="0"/>
                <a:ea typeface="Calibri" panose="020F0502020204030204" pitchFamily="34" charset="0"/>
              </a:rPr>
              <a:t>equation</a:t>
            </a:r>
            <a:r>
              <a:rPr lang="sv-SE" sz="2800" dirty="0">
                <a:latin typeface="Times New Roman" panose="02020603050405020304" pitchFamily="18" charset="0"/>
                <a:ea typeface="Calibri" panose="020F0502020204030204" pitchFamily="34" charset="0"/>
              </a:rPr>
              <a:t> system </a:t>
            </a:r>
            <a:endParaRPr lang="sv-SE" sz="2800" dirty="0"/>
          </a:p>
        </p:txBody>
      </p:sp>
      <p:sp>
        <p:nvSpPr>
          <p:cNvPr id="4" name="Rectangle 2"/>
          <p:cNvSpPr>
            <a:spLocks noChangeArrowheads="1"/>
          </p:cNvSpPr>
          <p:nvPr/>
        </p:nvSpPr>
        <p:spPr bwMode="auto">
          <a:xfrm>
            <a:off x="914399" y="1508759"/>
            <a:ext cx="240221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2386201200"/>
              </p:ext>
            </p:extLst>
          </p:nvPr>
        </p:nvGraphicFramePr>
        <p:xfrm>
          <a:off x="1051600" y="1486364"/>
          <a:ext cx="9259824" cy="1792224"/>
        </p:xfrm>
        <a:graphic>
          <a:graphicData uri="http://schemas.openxmlformats.org/presentationml/2006/ole">
            <mc:AlternateContent xmlns:mc="http://schemas.openxmlformats.org/markup-compatibility/2006">
              <mc:Choice xmlns:v="urn:schemas-microsoft-com:vml" Requires="v">
                <p:oleObj spid="_x0000_s82971" name="Equation" r:id="rId3" imgW="2324100" imgH="457200" progId="Equation.DSMT4">
                  <p:embed/>
                </p:oleObj>
              </mc:Choice>
              <mc:Fallback>
                <p:oleObj name="Equation" r:id="rId3" imgW="2324100" imgH="4572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600" y="1486364"/>
                        <a:ext cx="9259824" cy="1792224"/>
                      </a:xfrm>
                      <a:prstGeom prst="rect">
                        <a:avLst/>
                      </a:prstGeom>
                      <a:noFill/>
                    </p:spPr>
                  </p:pic>
                </p:oleObj>
              </mc:Fallback>
            </mc:AlternateContent>
          </a:graphicData>
        </a:graphic>
      </p:graphicFrame>
      <p:sp>
        <p:nvSpPr>
          <p:cNvPr id="6" name="Rektangel 5"/>
          <p:cNvSpPr/>
          <p:nvPr/>
        </p:nvSpPr>
        <p:spPr>
          <a:xfrm>
            <a:off x="1051600" y="3668446"/>
            <a:ext cx="3959738" cy="522259"/>
          </a:xfrm>
          <a:prstGeom prst="rect">
            <a:avLst/>
          </a:prstGeom>
        </p:spPr>
        <p:txBody>
          <a:bodyPr wrap="none">
            <a:spAutoFit/>
          </a:bodyPr>
          <a:lstStyle/>
          <a:p>
            <a:pPr>
              <a:lnSpc>
                <a:spcPct val="107000"/>
              </a:lnSpc>
              <a:spcAft>
                <a:spcPts val="800"/>
              </a:spcAft>
            </a:pPr>
            <a:r>
              <a:rPr lang="sv-SE" sz="2800" dirty="0">
                <a:latin typeface="Times New Roman" panose="02020603050405020304" pitchFamily="18" charset="0"/>
                <a:ea typeface="Calibri" panose="020F0502020204030204" pitchFamily="34" charset="0"/>
              </a:rPr>
              <a:t>gives </a:t>
            </a:r>
            <a:r>
              <a:rPr lang="sv-SE" sz="2800" dirty="0" err="1">
                <a:latin typeface="Times New Roman" panose="02020603050405020304" pitchFamily="18" charset="0"/>
                <a:ea typeface="Calibri" panose="020F0502020204030204" pitchFamily="34" charset="0"/>
              </a:rPr>
              <a:t>this</a:t>
            </a:r>
            <a:r>
              <a:rPr lang="sv-SE" sz="2800" dirty="0">
                <a:latin typeface="Times New Roman" panose="02020603050405020304" pitchFamily="18" charset="0"/>
                <a:ea typeface="Calibri" panose="020F0502020204030204" pitchFamily="34" charset="0"/>
              </a:rPr>
              <a:t> </a:t>
            </a:r>
            <a:r>
              <a:rPr lang="sv-SE" sz="2800" dirty="0" err="1">
                <a:latin typeface="Times New Roman" panose="02020603050405020304" pitchFamily="18" charset="0"/>
                <a:ea typeface="Calibri" panose="020F0502020204030204" pitchFamily="34" charset="0"/>
              </a:rPr>
              <a:t>unique</a:t>
            </a:r>
            <a:r>
              <a:rPr lang="sv-SE" sz="2800" dirty="0">
                <a:latin typeface="Times New Roman" panose="02020603050405020304" pitchFamily="18" charset="0"/>
                <a:ea typeface="Calibri" panose="020F0502020204030204" pitchFamily="34" charset="0"/>
              </a:rPr>
              <a:t> solution:</a:t>
            </a:r>
            <a:endParaRPr lang="sv-SE" sz="2800" dirty="0">
              <a:effectLst/>
              <a:latin typeface="Times New Roman" panose="02020603050405020304" pitchFamily="18" charset="0"/>
              <a:ea typeface="Times New Roman" panose="02020603050405020304" pitchFamily="18" charset="0"/>
            </a:endParaRPr>
          </a:p>
        </p:txBody>
      </p:sp>
      <p:sp>
        <p:nvSpPr>
          <p:cNvPr id="7" name="Rectangle 4"/>
          <p:cNvSpPr>
            <a:spLocks noChangeArrowheads="1"/>
          </p:cNvSpPr>
          <p:nvPr/>
        </p:nvSpPr>
        <p:spPr bwMode="auto">
          <a:xfrm>
            <a:off x="5243804" y="3539442"/>
            <a:ext cx="27460098" cy="5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8" name="Objekt 7"/>
          <p:cNvGraphicFramePr>
            <a:graphicFrameLocks noChangeAspect="1"/>
          </p:cNvGraphicFramePr>
          <p:nvPr>
            <p:extLst>
              <p:ext uri="{D42A27DB-BD31-4B8C-83A1-F6EECF244321}">
                <p14:modId xmlns:p14="http://schemas.microsoft.com/office/powerpoint/2010/main" val="626902397"/>
              </p:ext>
            </p:extLst>
          </p:nvPr>
        </p:nvGraphicFramePr>
        <p:xfrm>
          <a:off x="5011338" y="3555302"/>
          <a:ext cx="5461883" cy="780269"/>
        </p:xfrm>
        <a:graphic>
          <a:graphicData uri="http://schemas.openxmlformats.org/presentationml/2006/ole">
            <mc:AlternateContent xmlns:mc="http://schemas.openxmlformats.org/markup-compatibility/2006">
              <mc:Choice xmlns:v="urn:schemas-microsoft-com:vml" Requires="v">
                <p:oleObj spid="_x0000_s82972" name="Equation" r:id="rId5" imgW="1586811" imgH="253890" progId="Equation.DSMT4">
                  <p:embed/>
                </p:oleObj>
              </mc:Choice>
              <mc:Fallback>
                <p:oleObj name="Equation" r:id="rId5" imgW="1586811" imgH="25389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1338" y="3555302"/>
                        <a:ext cx="5461883" cy="780269"/>
                      </a:xfrm>
                      <a:prstGeom prst="rect">
                        <a:avLst/>
                      </a:prstGeom>
                      <a:noFill/>
                    </p:spPr>
                  </p:pic>
                </p:oleObj>
              </mc:Fallback>
            </mc:AlternateContent>
          </a:graphicData>
        </a:graphic>
      </p:graphicFrame>
      <p:sp>
        <p:nvSpPr>
          <p:cNvPr id="9" name="Rektangel 8"/>
          <p:cNvSpPr/>
          <p:nvPr/>
        </p:nvSpPr>
        <p:spPr>
          <a:xfrm>
            <a:off x="1051600" y="5001942"/>
            <a:ext cx="9781332" cy="523220"/>
          </a:xfrm>
          <a:prstGeom prst="rect">
            <a:avLst/>
          </a:prstGeom>
        </p:spPr>
        <p:txBody>
          <a:bodyPr wrap="none">
            <a:spAutoFit/>
          </a:bodyPr>
          <a:lstStyle/>
          <a:p>
            <a:r>
              <a:rPr lang="en-US" sz="2800" b="1" dirty="0">
                <a:latin typeface="CMTI12"/>
                <a:ea typeface="Times New Roman" panose="02020603050405020304" pitchFamily="18" charset="0"/>
                <a:cs typeface="CMTI12"/>
              </a:rPr>
              <a:t>Now, the </a:t>
            </a:r>
            <a:r>
              <a:rPr lang="en-US" sz="2800" b="1" dirty="0">
                <a:solidFill>
                  <a:srgbClr val="FF0000"/>
                </a:solidFill>
                <a:latin typeface="CMTI12"/>
                <a:ea typeface="Times New Roman" panose="02020603050405020304" pitchFamily="18" charset="0"/>
                <a:cs typeface="CMTI12"/>
              </a:rPr>
              <a:t>objective function </a:t>
            </a:r>
            <a:r>
              <a:rPr lang="en-US" sz="2800" b="1" dirty="0">
                <a:latin typeface="CMTI12"/>
                <a:ea typeface="Times New Roman" panose="02020603050405020304" pitchFamily="18" charset="0"/>
                <a:cs typeface="CMTI12"/>
              </a:rPr>
              <a:t>value is </a:t>
            </a:r>
            <a:r>
              <a:rPr lang="en-US" sz="2800" b="1" dirty="0">
                <a:solidFill>
                  <a:srgbClr val="FF0000"/>
                </a:solidFill>
                <a:latin typeface="CMTI12"/>
                <a:ea typeface="Times New Roman" panose="02020603050405020304" pitchFamily="18" charset="0"/>
                <a:cs typeface="CMTI12"/>
              </a:rPr>
              <a:t>2690 EURO/hectare</a:t>
            </a:r>
            <a:r>
              <a:rPr lang="en-US" sz="2800" b="1" dirty="0">
                <a:latin typeface="CMTI12"/>
                <a:ea typeface="Times New Roman" panose="02020603050405020304" pitchFamily="18" charset="0"/>
                <a:cs typeface="CMTI12"/>
              </a:rPr>
              <a:t>.</a:t>
            </a:r>
            <a:endParaRPr lang="sv-SE" sz="2800" b="1" dirty="0"/>
          </a:p>
        </p:txBody>
      </p:sp>
    </p:spTree>
    <p:extLst>
      <p:ext uri="{BB962C8B-B14F-4D97-AF65-F5344CB8AC3E}">
        <p14:creationId xmlns:p14="http://schemas.microsoft.com/office/powerpoint/2010/main" val="35363469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39</a:t>
            </a:fld>
            <a:endParaRPr lang="sv-SE"/>
          </a:p>
        </p:txBody>
      </p:sp>
      <p:sp>
        <p:nvSpPr>
          <p:cNvPr id="3" name="Rektangel 2"/>
          <p:cNvSpPr/>
          <p:nvPr/>
        </p:nvSpPr>
        <p:spPr>
          <a:xfrm>
            <a:off x="710736" y="655579"/>
            <a:ext cx="10543271" cy="584775"/>
          </a:xfrm>
          <a:prstGeom prst="rect">
            <a:avLst/>
          </a:prstGeom>
        </p:spPr>
        <p:txBody>
          <a:bodyPr wrap="none">
            <a:spAutoFit/>
          </a:bodyPr>
          <a:lstStyle/>
          <a:p>
            <a:pPr>
              <a:spcAft>
                <a:spcPts val="0"/>
              </a:spcAft>
            </a:pPr>
            <a:r>
              <a:rPr lang="sv-SE" sz="2800" dirty="0">
                <a:latin typeface="Times New Roman" panose="02020603050405020304" pitchFamily="18" charset="0"/>
                <a:ea typeface="Calibri" panose="020F0502020204030204" pitchFamily="34" charset="0"/>
              </a:rPr>
              <a:t>The </a:t>
            </a:r>
            <a:r>
              <a:rPr lang="sv-SE" sz="2800" dirty="0" err="1">
                <a:latin typeface="Times New Roman" panose="02020603050405020304" pitchFamily="18" charset="0"/>
                <a:ea typeface="Calibri" panose="020F0502020204030204" pitchFamily="34" charset="0"/>
              </a:rPr>
              <a:t>derived</a:t>
            </a:r>
            <a:r>
              <a:rPr lang="sv-SE" sz="2800" dirty="0">
                <a:latin typeface="Times New Roman" panose="02020603050405020304" pitchFamily="18" charset="0"/>
                <a:ea typeface="Calibri" panose="020F0502020204030204" pitchFamily="34" charset="0"/>
              </a:rPr>
              <a:t> optimum is a </a:t>
            </a:r>
            <a:r>
              <a:rPr lang="sv-SE" sz="3200" b="1" dirty="0" err="1">
                <a:solidFill>
                  <a:srgbClr val="FF0000"/>
                </a:solidFill>
                <a:latin typeface="Times New Roman" panose="02020603050405020304" pitchFamily="18" charset="0"/>
                <a:ea typeface="Calibri" panose="020F0502020204030204" pitchFamily="34" charset="0"/>
              </a:rPr>
              <a:t>unique</a:t>
            </a:r>
            <a:r>
              <a:rPr lang="sv-SE" sz="3200" b="1" dirty="0">
                <a:solidFill>
                  <a:srgbClr val="FF0000"/>
                </a:solidFill>
                <a:latin typeface="Times New Roman" panose="02020603050405020304" pitchFamily="18" charset="0"/>
                <a:ea typeface="Calibri" panose="020F0502020204030204" pitchFamily="34" charset="0"/>
              </a:rPr>
              <a:t> maximum</a:t>
            </a:r>
            <a:r>
              <a:rPr lang="sv-SE" sz="2800" dirty="0">
                <a:latin typeface="Times New Roman" panose="02020603050405020304" pitchFamily="18" charset="0"/>
                <a:ea typeface="Calibri" panose="020F0502020204030204" pitchFamily="34" charset="0"/>
              </a:rPr>
              <a:t>, </a:t>
            </a:r>
            <a:r>
              <a:rPr lang="sv-SE" sz="2800" dirty="0" err="1">
                <a:latin typeface="Times New Roman" panose="02020603050405020304" pitchFamily="18" charset="0"/>
                <a:ea typeface="Calibri" panose="020F0502020204030204" pitchFamily="34" charset="0"/>
              </a:rPr>
              <a:t>which</a:t>
            </a:r>
            <a:r>
              <a:rPr lang="sv-SE" sz="2800" dirty="0">
                <a:latin typeface="Times New Roman" panose="02020603050405020304" pitchFamily="18" charset="0"/>
                <a:ea typeface="Calibri" panose="020F0502020204030204" pitchFamily="34" charset="0"/>
              </a:rPr>
              <a:t> is </a:t>
            </a:r>
            <a:r>
              <a:rPr lang="sv-SE" sz="2800" dirty="0" err="1">
                <a:latin typeface="Times New Roman" panose="02020603050405020304" pitchFamily="18" charset="0"/>
                <a:ea typeface="Calibri" panose="020F0502020204030204" pitchFamily="34" charset="0"/>
              </a:rPr>
              <a:t>confirmed</a:t>
            </a:r>
            <a:r>
              <a:rPr lang="sv-SE" sz="2800" dirty="0">
                <a:latin typeface="Times New Roman" panose="02020603050405020304" pitchFamily="18" charset="0"/>
                <a:ea typeface="Calibri" panose="020F0502020204030204" pitchFamily="34" charset="0"/>
              </a:rPr>
              <a:t> by:</a:t>
            </a:r>
            <a:endParaRPr lang="sv-SE" sz="2800" dirty="0">
              <a:effectLst/>
              <a:latin typeface="Times New Roman" panose="02020603050405020304" pitchFamily="18" charset="0"/>
              <a:ea typeface="Times New Roman" panose="02020603050405020304" pitchFamily="18" charset="0"/>
            </a:endParaRPr>
          </a:p>
        </p:txBody>
      </p:sp>
      <p:sp>
        <p:nvSpPr>
          <p:cNvPr id="4" name="Rectangle 2"/>
          <p:cNvSpPr>
            <a:spLocks noChangeArrowheads="1"/>
          </p:cNvSpPr>
          <p:nvPr/>
        </p:nvSpPr>
        <p:spPr bwMode="auto">
          <a:xfrm>
            <a:off x="877823" y="1819655"/>
            <a:ext cx="228696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712922983"/>
              </p:ext>
            </p:extLst>
          </p:nvPr>
        </p:nvGraphicFramePr>
        <p:xfrm>
          <a:off x="710736" y="1819655"/>
          <a:ext cx="5733288" cy="905256"/>
        </p:xfrm>
        <a:graphic>
          <a:graphicData uri="http://schemas.openxmlformats.org/presentationml/2006/ole">
            <mc:AlternateContent xmlns:mc="http://schemas.openxmlformats.org/markup-compatibility/2006">
              <mc:Choice xmlns:v="urn:schemas-microsoft-com:vml" Requires="v">
                <p:oleObj spid="_x0000_s83995" name="Equation" r:id="rId3" imgW="1396394" imgH="253890" progId="Equation.DSMT4">
                  <p:embed/>
                </p:oleObj>
              </mc:Choice>
              <mc:Fallback>
                <p:oleObj name="Equation" r:id="rId3" imgW="1396394" imgH="25389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736" y="1819655"/>
                        <a:ext cx="5733288" cy="905256"/>
                      </a:xfrm>
                      <a:prstGeom prst="rect">
                        <a:avLst/>
                      </a:prstGeom>
                      <a:noFill/>
                    </p:spPr>
                  </p:pic>
                </p:oleObj>
              </mc:Fallback>
            </mc:AlternateContent>
          </a:graphicData>
        </a:graphic>
      </p:graphicFrame>
      <p:sp>
        <p:nvSpPr>
          <p:cNvPr id="6" name="Rektangel 5"/>
          <p:cNvSpPr/>
          <p:nvPr/>
        </p:nvSpPr>
        <p:spPr>
          <a:xfrm>
            <a:off x="3149345" y="2831664"/>
            <a:ext cx="723275" cy="523220"/>
          </a:xfrm>
          <a:prstGeom prst="rect">
            <a:avLst/>
          </a:prstGeom>
        </p:spPr>
        <p:txBody>
          <a:bodyPr wrap="none">
            <a:spAutoFit/>
          </a:bodyPr>
          <a:lstStyle/>
          <a:p>
            <a:r>
              <a:rPr lang="sv-SE" sz="2800" i="1" dirty="0">
                <a:solidFill>
                  <a:srgbClr val="0070C0"/>
                </a:solidFill>
                <a:latin typeface="Times New Roman" panose="02020603050405020304" pitchFamily="18" charset="0"/>
                <a:ea typeface="Calibri" panose="020F0502020204030204" pitchFamily="34" charset="0"/>
              </a:rPr>
              <a:t>and</a:t>
            </a:r>
            <a:endParaRPr lang="sv-SE" sz="2800" i="1" dirty="0">
              <a:solidFill>
                <a:srgbClr val="0070C0"/>
              </a:solidFill>
            </a:endParaRPr>
          </a:p>
        </p:txBody>
      </p:sp>
      <p:sp>
        <p:nvSpPr>
          <p:cNvPr id="7" name="Rectangle 4"/>
          <p:cNvSpPr>
            <a:spLocks noChangeArrowheads="1"/>
          </p:cNvSpPr>
          <p:nvPr/>
        </p:nvSpPr>
        <p:spPr bwMode="auto">
          <a:xfrm>
            <a:off x="863345" y="3732244"/>
            <a:ext cx="255520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8" name="Objekt 7"/>
          <p:cNvGraphicFramePr>
            <a:graphicFrameLocks noChangeAspect="1"/>
          </p:cNvGraphicFramePr>
          <p:nvPr>
            <p:extLst>
              <p:ext uri="{D42A27DB-BD31-4B8C-83A1-F6EECF244321}">
                <p14:modId xmlns:p14="http://schemas.microsoft.com/office/powerpoint/2010/main" val="263695811"/>
              </p:ext>
            </p:extLst>
          </p:nvPr>
        </p:nvGraphicFramePr>
        <p:xfrm>
          <a:off x="570777" y="3732244"/>
          <a:ext cx="8724120" cy="1744824"/>
        </p:xfrm>
        <a:graphic>
          <a:graphicData uri="http://schemas.openxmlformats.org/presentationml/2006/ole">
            <mc:AlternateContent xmlns:mc="http://schemas.openxmlformats.org/markup-compatibility/2006">
              <mc:Choice xmlns:v="urn:schemas-microsoft-com:vml" Requires="v">
                <p:oleObj spid="_x0000_s83996" name="Equation" r:id="rId5" imgW="2273300" imgH="457200" progId="Equation.DSMT4">
                  <p:embed/>
                </p:oleObj>
              </mc:Choice>
              <mc:Fallback>
                <p:oleObj name="Equation" r:id="rId5" imgW="2273300" imgH="4572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777" y="3732244"/>
                        <a:ext cx="8724120" cy="1744824"/>
                      </a:xfrm>
                      <a:prstGeom prst="rect">
                        <a:avLst/>
                      </a:prstGeom>
                      <a:noFill/>
                    </p:spPr>
                  </p:pic>
                </p:oleObj>
              </mc:Fallback>
            </mc:AlternateContent>
          </a:graphicData>
        </a:graphic>
      </p:graphicFrame>
    </p:spTree>
    <p:extLst>
      <p:ext uri="{BB962C8B-B14F-4D97-AF65-F5344CB8AC3E}">
        <p14:creationId xmlns:p14="http://schemas.microsoft.com/office/powerpoint/2010/main" val="3305120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4</a:t>
            </a:fld>
            <a:endParaRPr lang="sv-SE"/>
          </a:p>
        </p:txBody>
      </p:sp>
      <p:sp>
        <p:nvSpPr>
          <p:cNvPr id="3" name="Rektangel 2"/>
          <p:cNvSpPr/>
          <p:nvPr/>
        </p:nvSpPr>
        <p:spPr>
          <a:xfrm>
            <a:off x="996696" y="502242"/>
            <a:ext cx="9875520" cy="5693866"/>
          </a:xfrm>
          <a:prstGeom prst="rect">
            <a:avLst/>
          </a:prstGeom>
        </p:spPr>
        <p:txBody>
          <a:bodyPr wrap="square">
            <a:spAutoFit/>
          </a:bodyPr>
          <a:lstStyle/>
          <a:p>
            <a:r>
              <a:rPr lang="en-US" sz="2800" b="1" dirty="0">
                <a:solidFill>
                  <a:srgbClr val="FF0000"/>
                </a:solidFill>
                <a:latin typeface="CMR12"/>
                <a:ea typeface="Times New Roman" panose="02020603050405020304" pitchFamily="18" charset="0"/>
                <a:cs typeface="CMR12"/>
              </a:rPr>
              <a:t>The ambition of this study </a:t>
            </a:r>
            <a:r>
              <a:rPr lang="en-US" sz="2800" b="1" dirty="0">
                <a:latin typeface="CMR12"/>
                <a:ea typeface="Times New Roman" panose="02020603050405020304" pitchFamily="18" charset="0"/>
                <a:cs typeface="CMR12"/>
              </a:rPr>
              <a:t>is to develop </a:t>
            </a:r>
            <a:endParaRPr lang="en-US" sz="2800" b="1" dirty="0" smtClean="0">
              <a:latin typeface="CMR12"/>
              <a:ea typeface="Times New Roman" panose="02020603050405020304" pitchFamily="18" charset="0"/>
              <a:cs typeface="CMR12"/>
            </a:endParaRPr>
          </a:p>
          <a:p>
            <a:endParaRPr lang="en-US" sz="2800" b="1" dirty="0">
              <a:latin typeface="CMR12"/>
              <a:ea typeface="Times New Roman" panose="02020603050405020304" pitchFamily="18" charset="0"/>
              <a:cs typeface="CMR12"/>
            </a:endParaRPr>
          </a:p>
          <a:p>
            <a:r>
              <a:rPr lang="en-US" sz="2800" b="1" dirty="0" smtClean="0">
                <a:latin typeface="CMR12"/>
                <a:ea typeface="Times New Roman" panose="02020603050405020304" pitchFamily="18" charset="0"/>
                <a:cs typeface="CMR12"/>
              </a:rPr>
              <a:t>a </a:t>
            </a:r>
            <a:r>
              <a:rPr lang="en-US" sz="2800" b="1" dirty="0">
                <a:latin typeface="CMR12"/>
                <a:ea typeface="Times New Roman" panose="02020603050405020304" pitchFamily="18" charset="0"/>
                <a:cs typeface="CMR12"/>
              </a:rPr>
              <a:t>general </a:t>
            </a:r>
            <a:r>
              <a:rPr lang="en-US" sz="2800" b="1" dirty="0">
                <a:solidFill>
                  <a:srgbClr val="FF0000"/>
                </a:solidFill>
                <a:latin typeface="CMR12"/>
                <a:ea typeface="Times New Roman" panose="02020603050405020304" pitchFamily="18" charset="0"/>
                <a:cs typeface="CMR12"/>
              </a:rPr>
              <a:t>method for optimization of stochastic and dynamic decision problems </a:t>
            </a:r>
            <a:endParaRPr lang="en-US" sz="2800" b="1" dirty="0" smtClean="0">
              <a:solidFill>
                <a:srgbClr val="FF0000"/>
              </a:solidFill>
              <a:latin typeface="CMR12"/>
              <a:ea typeface="Times New Roman" panose="02020603050405020304" pitchFamily="18" charset="0"/>
              <a:cs typeface="CMR12"/>
            </a:endParaRPr>
          </a:p>
          <a:p>
            <a:endParaRPr lang="en-US" sz="2800" b="1" dirty="0">
              <a:latin typeface="CMR12"/>
              <a:ea typeface="Times New Roman" panose="02020603050405020304" pitchFamily="18" charset="0"/>
              <a:cs typeface="CMR12"/>
            </a:endParaRPr>
          </a:p>
          <a:p>
            <a:r>
              <a:rPr lang="en-US" sz="2800" b="1" dirty="0" smtClean="0">
                <a:latin typeface="CMR12"/>
                <a:ea typeface="Times New Roman" panose="02020603050405020304" pitchFamily="18" charset="0"/>
                <a:cs typeface="CMR12"/>
              </a:rPr>
              <a:t>with </a:t>
            </a:r>
            <a:r>
              <a:rPr lang="en-US" sz="2800" b="1" dirty="0">
                <a:solidFill>
                  <a:srgbClr val="FF0000"/>
                </a:solidFill>
                <a:latin typeface="CMR12"/>
                <a:ea typeface="Times New Roman" panose="02020603050405020304" pitchFamily="18" charset="0"/>
                <a:cs typeface="CMR12"/>
              </a:rPr>
              <a:t>spatial dependencies </a:t>
            </a:r>
            <a:r>
              <a:rPr lang="en-US" sz="2800" b="1" dirty="0">
                <a:latin typeface="CMR12"/>
                <a:ea typeface="Times New Roman" panose="02020603050405020304" pitchFamily="18" charset="0"/>
                <a:cs typeface="CMR12"/>
              </a:rPr>
              <a:t>that cannot be neglected and </a:t>
            </a:r>
            <a:endParaRPr lang="en-US" sz="2800" b="1" dirty="0" smtClean="0">
              <a:latin typeface="CMR12"/>
              <a:ea typeface="Times New Roman" panose="02020603050405020304" pitchFamily="18" charset="0"/>
              <a:cs typeface="CMR12"/>
            </a:endParaRPr>
          </a:p>
          <a:p>
            <a:endParaRPr lang="en-US" sz="2800" b="1" dirty="0">
              <a:latin typeface="CMR12"/>
              <a:ea typeface="Times New Roman" panose="02020603050405020304" pitchFamily="18" charset="0"/>
              <a:cs typeface="CMR12"/>
            </a:endParaRPr>
          </a:p>
          <a:p>
            <a:r>
              <a:rPr lang="en-US" sz="2800" b="1" dirty="0" smtClean="0">
                <a:latin typeface="CMR12"/>
                <a:ea typeface="Times New Roman" panose="02020603050405020304" pitchFamily="18" charset="0"/>
                <a:cs typeface="CMR12"/>
              </a:rPr>
              <a:t>where </a:t>
            </a:r>
            <a:r>
              <a:rPr lang="en-US" sz="2800" b="1" dirty="0">
                <a:latin typeface="CMR12"/>
                <a:ea typeface="Times New Roman" panose="02020603050405020304" pitchFamily="18" charset="0"/>
                <a:cs typeface="CMR12"/>
              </a:rPr>
              <a:t>the need to use a </a:t>
            </a:r>
            <a:r>
              <a:rPr lang="en-US" sz="2800" b="1" dirty="0">
                <a:solidFill>
                  <a:srgbClr val="FF0000"/>
                </a:solidFill>
                <a:latin typeface="CMR12"/>
                <a:ea typeface="Times New Roman" panose="02020603050405020304" pitchFamily="18" charset="0"/>
                <a:cs typeface="CMR12"/>
              </a:rPr>
              <a:t>multidimensional state space in high resolution </a:t>
            </a:r>
            <a:endParaRPr lang="en-US" sz="2800" b="1" dirty="0" smtClean="0">
              <a:solidFill>
                <a:srgbClr val="FF0000"/>
              </a:solidFill>
              <a:latin typeface="CMR12"/>
              <a:ea typeface="Times New Roman" panose="02020603050405020304" pitchFamily="18" charset="0"/>
              <a:cs typeface="CMR12"/>
            </a:endParaRPr>
          </a:p>
          <a:p>
            <a:endParaRPr lang="en-US" sz="2800" b="1" dirty="0">
              <a:latin typeface="CMR12"/>
              <a:ea typeface="Times New Roman" panose="02020603050405020304" pitchFamily="18" charset="0"/>
              <a:cs typeface="CMR12"/>
            </a:endParaRPr>
          </a:p>
          <a:p>
            <a:r>
              <a:rPr lang="en-US" sz="2800" b="1" dirty="0" smtClean="0">
                <a:latin typeface="CMR12"/>
                <a:ea typeface="Times New Roman" panose="02020603050405020304" pitchFamily="18" charset="0"/>
                <a:cs typeface="CMR12"/>
              </a:rPr>
              <a:t>makes </a:t>
            </a:r>
            <a:r>
              <a:rPr lang="en-US" sz="2800" b="1" dirty="0">
                <a:latin typeface="CMR12"/>
                <a:ea typeface="Times New Roman" panose="02020603050405020304" pitchFamily="18" charset="0"/>
                <a:cs typeface="CMR12"/>
              </a:rPr>
              <a:t>it </a:t>
            </a:r>
            <a:r>
              <a:rPr lang="en-US" sz="2800" b="1" dirty="0" smtClean="0">
                <a:solidFill>
                  <a:srgbClr val="0070C0"/>
                </a:solidFill>
                <a:latin typeface="CMR12"/>
                <a:ea typeface="Times New Roman" panose="02020603050405020304" pitchFamily="18" charset="0"/>
                <a:cs typeface="CMR12"/>
              </a:rPr>
              <a:t>computationally </a:t>
            </a:r>
            <a:r>
              <a:rPr lang="en-US" sz="2800" b="1" dirty="0">
                <a:solidFill>
                  <a:srgbClr val="0070C0"/>
                </a:solidFill>
                <a:latin typeface="CMR12"/>
                <a:ea typeface="Times New Roman" panose="02020603050405020304" pitchFamily="18" charset="0"/>
                <a:cs typeface="CMR12"/>
              </a:rPr>
              <a:t>and economically impossible to apply the otherwise relevant method stochastic dynamic programming</a:t>
            </a:r>
            <a:r>
              <a:rPr lang="en-US" sz="2800" b="1" dirty="0">
                <a:latin typeface="CMR12"/>
                <a:ea typeface="Times New Roman" panose="02020603050405020304" pitchFamily="18" charset="0"/>
                <a:cs typeface="CMR12"/>
              </a:rPr>
              <a:t>. </a:t>
            </a:r>
            <a:endParaRPr lang="sv-SE" sz="2800" b="1" dirty="0"/>
          </a:p>
        </p:txBody>
      </p:sp>
    </p:spTree>
    <p:extLst>
      <p:ext uri="{BB962C8B-B14F-4D97-AF65-F5344CB8AC3E}">
        <p14:creationId xmlns:p14="http://schemas.microsoft.com/office/powerpoint/2010/main" val="16038993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40</a:t>
            </a:fld>
            <a:endParaRPr lang="sv-SE"/>
          </a:p>
        </p:txBody>
      </p:sp>
      <p:sp>
        <p:nvSpPr>
          <p:cNvPr id="3" name="Rektangel 2"/>
          <p:cNvSpPr/>
          <p:nvPr/>
        </p:nvSpPr>
        <p:spPr>
          <a:xfrm>
            <a:off x="656745" y="2329743"/>
            <a:ext cx="10950434" cy="523220"/>
          </a:xfrm>
          <a:prstGeom prst="rect">
            <a:avLst/>
          </a:prstGeom>
        </p:spPr>
        <p:txBody>
          <a:bodyPr wrap="none">
            <a:spAutoFit/>
          </a:bodyPr>
          <a:lstStyle/>
          <a:p>
            <a:pPr>
              <a:spcAft>
                <a:spcPts val="0"/>
              </a:spcAft>
            </a:pPr>
            <a:r>
              <a:rPr lang="en-US" sz="2800" dirty="0">
                <a:latin typeface="CMTI12"/>
                <a:ea typeface="Times New Roman" panose="02020603050405020304" pitchFamily="18" charset="0"/>
                <a:cs typeface="CMTI12"/>
              </a:rPr>
              <a:t>The </a:t>
            </a:r>
            <a:r>
              <a:rPr lang="en-US" sz="2800" b="1" dirty="0">
                <a:solidFill>
                  <a:srgbClr val="0070C0"/>
                </a:solidFill>
                <a:latin typeface="CMTI12"/>
                <a:ea typeface="Times New Roman" panose="02020603050405020304" pitchFamily="18" charset="0"/>
                <a:cs typeface="CMTI12"/>
              </a:rPr>
              <a:t>quadratic approximation </a:t>
            </a:r>
            <a:r>
              <a:rPr lang="en-US" sz="2800" dirty="0">
                <a:latin typeface="CMTI12"/>
                <a:ea typeface="Times New Roman" panose="02020603050405020304" pitchFamily="18" charset="0"/>
                <a:cs typeface="CMTI12"/>
              </a:rPr>
              <a:t>gave this </a:t>
            </a:r>
            <a:r>
              <a:rPr lang="en-US" sz="2800" b="1" dirty="0" smtClean="0">
                <a:solidFill>
                  <a:srgbClr val="FF0000"/>
                </a:solidFill>
                <a:latin typeface="CMTI12"/>
                <a:ea typeface="Times New Roman" panose="02020603050405020304" pitchFamily="18" charset="0"/>
                <a:cs typeface="CMTI12"/>
              </a:rPr>
              <a:t>optimal control </a:t>
            </a:r>
            <a:r>
              <a:rPr lang="en-US" sz="2800" b="1" dirty="0">
                <a:solidFill>
                  <a:srgbClr val="FF0000"/>
                </a:solidFill>
                <a:latin typeface="CMTI12"/>
                <a:ea typeface="Times New Roman" panose="02020603050405020304" pitchFamily="18" charset="0"/>
                <a:cs typeface="CMTI12"/>
              </a:rPr>
              <a:t>function</a:t>
            </a:r>
            <a:r>
              <a:rPr lang="en-US" sz="2800" dirty="0">
                <a:latin typeface="CMTI12"/>
                <a:ea typeface="Times New Roman" panose="02020603050405020304" pitchFamily="18" charset="0"/>
                <a:cs typeface="CMTI12"/>
              </a:rPr>
              <a:t>:</a:t>
            </a:r>
            <a:endParaRPr lang="sv-SE" sz="2800" dirty="0">
              <a:effectLst/>
              <a:latin typeface="Times New Roman" panose="02020603050405020304" pitchFamily="18" charset="0"/>
              <a:ea typeface="Times New Roman" panose="02020603050405020304" pitchFamily="18" charset="0"/>
            </a:endParaRPr>
          </a:p>
        </p:txBody>
      </p:sp>
      <p:sp>
        <p:nvSpPr>
          <p:cNvPr id="4" name="Rectangle 2"/>
          <p:cNvSpPr>
            <a:spLocks noChangeArrowheads="1"/>
          </p:cNvSpPr>
          <p:nvPr/>
        </p:nvSpPr>
        <p:spPr bwMode="auto">
          <a:xfrm>
            <a:off x="1216152" y="1901951"/>
            <a:ext cx="152983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2488312804"/>
              </p:ext>
            </p:extLst>
          </p:nvPr>
        </p:nvGraphicFramePr>
        <p:xfrm>
          <a:off x="656745" y="3611877"/>
          <a:ext cx="10822770" cy="754849"/>
        </p:xfrm>
        <a:graphic>
          <a:graphicData uri="http://schemas.openxmlformats.org/presentationml/2006/ole">
            <mc:AlternateContent xmlns:mc="http://schemas.openxmlformats.org/markup-compatibility/2006">
              <mc:Choice xmlns:v="urn:schemas-microsoft-com:vml" Requires="v">
                <p:oleObj spid="_x0000_s85006" name="Equation" r:id="rId3" imgW="3505200" imgH="241300" progId="Equation.DSMT4">
                  <p:embed/>
                </p:oleObj>
              </mc:Choice>
              <mc:Fallback>
                <p:oleObj name="Equation" r:id="rId3" imgW="3505200" imgH="2413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745" y="3611877"/>
                        <a:ext cx="10822770" cy="754849"/>
                      </a:xfrm>
                      <a:prstGeom prst="rect">
                        <a:avLst/>
                      </a:prstGeom>
                      <a:noFill/>
                    </p:spPr>
                  </p:pic>
                </p:oleObj>
              </mc:Fallback>
            </mc:AlternateContent>
          </a:graphicData>
        </a:graphic>
      </p:graphicFrame>
    </p:spTree>
    <p:extLst>
      <p:ext uri="{BB962C8B-B14F-4D97-AF65-F5344CB8AC3E}">
        <p14:creationId xmlns:p14="http://schemas.microsoft.com/office/powerpoint/2010/main" val="26781328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41</a:t>
            </a:fld>
            <a:endParaRPr lang="sv-SE"/>
          </a:p>
        </p:txBody>
      </p:sp>
      <p:pic>
        <p:nvPicPr>
          <p:cNvPr id="3" name="Bildobjekt 2" descr="C:\Users\demo\Desktop\Runs 160707_1503\Derived objective functio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351776" cy="6858000"/>
          </a:xfrm>
          <a:prstGeom prst="rect">
            <a:avLst/>
          </a:prstGeom>
          <a:noFill/>
          <a:ln>
            <a:noFill/>
          </a:ln>
        </p:spPr>
      </p:pic>
      <p:sp>
        <p:nvSpPr>
          <p:cNvPr id="4" name="Rektangel 3"/>
          <p:cNvSpPr/>
          <p:nvPr/>
        </p:nvSpPr>
        <p:spPr>
          <a:xfrm>
            <a:off x="7635240" y="366623"/>
            <a:ext cx="3255264" cy="6124754"/>
          </a:xfrm>
          <a:prstGeom prst="rect">
            <a:avLst/>
          </a:prstGeom>
        </p:spPr>
        <p:txBody>
          <a:bodyPr wrap="square">
            <a:spAutoFit/>
          </a:bodyPr>
          <a:lstStyle/>
          <a:p>
            <a:pPr>
              <a:spcAft>
                <a:spcPts val="0"/>
              </a:spcAft>
            </a:pPr>
            <a:r>
              <a:rPr lang="en-US" sz="2800" u="sng" dirty="0">
                <a:latin typeface="Times New Roman" panose="02020603050405020304" pitchFamily="18" charset="0"/>
                <a:ea typeface="Times New Roman" panose="02020603050405020304" pitchFamily="18" charset="0"/>
              </a:rPr>
              <a:t>Figure 8: </a:t>
            </a:r>
            <a:endParaRPr lang="en-US" sz="2800" u="sng" dirty="0" smtClean="0">
              <a:latin typeface="Times New Roman" panose="02020603050405020304" pitchFamily="18" charset="0"/>
              <a:ea typeface="Times New Roman" panose="02020603050405020304" pitchFamily="18" charset="0"/>
            </a:endParaRPr>
          </a:p>
          <a:p>
            <a:pPr>
              <a:spcAft>
                <a:spcPts val="0"/>
              </a:spcAft>
            </a:pPr>
            <a:endParaRPr lang="en-US" sz="2800" dirty="0">
              <a:latin typeface="Times New Roman" panose="02020603050405020304" pitchFamily="18" charset="0"/>
              <a:ea typeface="Times New Roman" panose="02020603050405020304" pitchFamily="18" charset="0"/>
            </a:endParaRPr>
          </a:p>
          <a:p>
            <a:pPr>
              <a:spcAft>
                <a:spcPts val="0"/>
              </a:spcAft>
            </a:pPr>
            <a:r>
              <a:rPr lang="en-US" sz="2800" dirty="0" smtClean="0">
                <a:latin typeface="Times New Roman" panose="02020603050405020304" pitchFamily="18" charset="0"/>
                <a:ea typeface="Times New Roman" panose="02020603050405020304" pitchFamily="18" charset="0"/>
              </a:rPr>
              <a:t>The </a:t>
            </a:r>
            <a:r>
              <a:rPr lang="en-US" sz="2800" b="1" dirty="0">
                <a:solidFill>
                  <a:srgbClr val="FF0000"/>
                </a:solidFill>
                <a:latin typeface="Times New Roman" panose="02020603050405020304" pitchFamily="18" charset="0"/>
                <a:ea typeface="Times New Roman" panose="02020603050405020304" pitchFamily="18" charset="0"/>
              </a:rPr>
              <a:t>objective function as a function of the parameters dlim_0 and </a:t>
            </a:r>
            <a:r>
              <a:rPr lang="en-US" sz="2800" b="1" dirty="0" err="1">
                <a:solidFill>
                  <a:srgbClr val="FF0000"/>
                </a:solidFill>
                <a:latin typeface="Times New Roman" panose="02020603050405020304" pitchFamily="18" charset="0"/>
                <a:ea typeface="Times New Roman" panose="02020603050405020304" pitchFamily="18" charset="0"/>
              </a:rPr>
              <a:t>dlim_p</a:t>
            </a:r>
            <a:r>
              <a:rPr lang="en-US" sz="2800" dirty="0">
                <a:latin typeface="Times New Roman" panose="02020603050405020304" pitchFamily="18" charset="0"/>
                <a:ea typeface="Times New Roman" panose="02020603050405020304" pitchFamily="18" charset="0"/>
              </a:rPr>
              <a:t>, </a:t>
            </a:r>
            <a:r>
              <a:rPr lang="en-US" sz="2800" b="1" dirty="0">
                <a:solidFill>
                  <a:srgbClr val="0070C0"/>
                </a:solidFill>
                <a:latin typeface="Times New Roman" panose="02020603050405020304" pitchFamily="18" charset="0"/>
                <a:ea typeface="Times New Roman" panose="02020603050405020304" pitchFamily="18" charset="0"/>
              </a:rPr>
              <a:t>according to the quadratic approximation</a:t>
            </a:r>
            <a:r>
              <a:rPr lang="en-US" sz="2800" dirty="0">
                <a:latin typeface="Times New Roman" panose="02020603050405020304" pitchFamily="18" charset="0"/>
                <a:ea typeface="Times New Roman" panose="02020603050405020304" pitchFamily="18" charset="0"/>
              </a:rPr>
              <a:t>, when the other parameters were held constant at their optimal values. </a:t>
            </a:r>
            <a:endParaRPr lang="sv-SE"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379409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solidFill>
                  <a:prstClr val="black">
                    <a:tint val="75000"/>
                  </a:prstClr>
                </a:solidFill>
              </a:rPr>
              <a:pPr/>
              <a:t>42</a:t>
            </a:fld>
            <a:endParaRPr lang="sv-SE">
              <a:solidFill>
                <a:prstClr val="black">
                  <a:tint val="75000"/>
                </a:prstClr>
              </a:solidFill>
            </a:endParaRPr>
          </a:p>
        </p:txBody>
      </p:sp>
      <p:sp>
        <p:nvSpPr>
          <p:cNvPr id="3" name="Rektangel 2"/>
          <p:cNvSpPr/>
          <p:nvPr/>
        </p:nvSpPr>
        <p:spPr>
          <a:xfrm>
            <a:off x="490043" y="522108"/>
            <a:ext cx="8744702" cy="461665"/>
          </a:xfrm>
          <a:prstGeom prst="rect">
            <a:avLst/>
          </a:prstGeom>
        </p:spPr>
        <p:txBody>
          <a:bodyPr wrap="none">
            <a:spAutoFit/>
          </a:bodyPr>
          <a:lstStyle/>
          <a:p>
            <a:r>
              <a:rPr lang="en-US" sz="2400" dirty="0">
                <a:latin typeface="CMTI12"/>
                <a:ea typeface="Times New Roman" panose="02020603050405020304" pitchFamily="18" charset="0"/>
                <a:cs typeface="CMTI12"/>
              </a:rPr>
              <a:t>The quadratic approximation gave this </a:t>
            </a:r>
            <a:r>
              <a:rPr lang="en-US" sz="2400" dirty="0" smtClean="0">
                <a:latin typeface="CMTI12"/>
                <a:ea typeface="Times New Roman" panose="02020603050405020304" pitchFamily="18" charset="0"/>
                <a:cs typeface="CMTI12"/>
              </a:rPr>
              <a:t>optimal control </a:t>
            </a:r>
            <a:r>
              <a:rPr lang="en-US" sz="2400" dirty="0">
                <a:latin typeface="CMTI12"/>
                <a:ea typeface="Times New Roman" panose="02020603050405020304" pitchFamily="18" charset="0"/>
                <a:cs typeface="CMTI12"/>
              </a:rPr>
              <a:t>function:</a:t>
            </a:r>
            <a:endParaRPr lang="sv-SE" sz="2400" dirty="0">
              <a:latin typeface="Times New Roman" panose="02020603050405020304" pitchFamily="18" charset="0"/>
              <a:ea typeface="Times New Roman" panose="02020603050405020304" pitchFamily="18" charset="0"/>
            </a:endParaRPr>
          </a:p>
        </p:txBody>
      </p:sp>
      <p:sp>
        <p:nvSpPr>
          <p:cNvPr id="4" name="Rectangle 2"/>
          <p:cNvSpPr>
            <a:spLocks noChangeArrowheads="1"/>
          </p:cNvSpPr>
          <p:nvPr/>
        </p:nvSpPr>
        <p:spPr bwMode="auto">
          <a:xfrm>
            <a:off x="1216152" y="1901951"/>
            <a:ext cx="152983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solidFill>
                <a:prstClr val="black"/>
              </a:solidFill>
            </a:endParaRPr>
          </a:p>
        </p:txBody>
      </p:sp>
      <p:graphicFrame>
        <p:nvGraphicFramePr>
          <p:cNvPr id="5" name="Objekt 4"/>
          <p:cNvGraphicFramePr>
            <a:graphicFrameLocks noChangeAspect="1"/>
          </p:cNvGraphicFramePr>
          <p:nvPr>
            <p:extLst>
              <p:ext uri="{D42A27DB-BD31-4B8C-83A1-F6EECF244321}">
                <p14:modId xmlns:p14="http://schemas.microsoft.com/office/powerpoint/2010/main" val="1344941041"/>
              </p:ext>
            </p:extLst>
          </p:nvPr>
        </p:nvGraphicFramePr>
        <p:xfrm>
          <a:off x="666713" y="1044229"/>
          <a:ext cx="8362987" cy="583288"/>
        </p:xfrm>
        <a:graphic>
          <a:graphicData uri="http://schemas.openxmlformats.org/presentationml/2006/ole">
            <mc:AlternateContent xmlns:mc="http://schemas.openxmlformats.org/markup-compatibility/2006">
              <mc:Choice xmlns:v="urn:schemas-microsoft-com:vml" Requires="v">
                <p:oleObj spid="_x0000_s86022" name="Equation" r:id="rId3" imgW="3505200" imgH="241300" progId="Equation.DSMT4">
                  <p:embed/>
                </p:oleObj>
              </mc:Choice>
              <mc:Fallback>
                <p:oleObj name="Equation" r:id="rId3" imgW="3505200" imgH="241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13" y="1044229"/>
                        <a:ext cx="8362987" cy="583288"/>
                      </a:xfrm>
                      <a:prstGeom prst="rect">
                        <a:avLst/>
                      </a:prstGeom>
                      <a:noFill/>
                    </p:spPr>
                  </p:pic>
                </p:oleObj>
              </mc:Fallback>
            </mc:AlternateContent>
          </a:graphicData>
        </a:graphic>
      </p:graphicFrame>
      <p:sp>
        <p:nvSpPr>
          <p:cNvPr id="6" name="textruta 5"/>
          <p:cNvSpPr txBox="1"/>
          <p:nvPr/>
        </p:nvSpPr>
        <p:spPr>
          <a:xfrm>
            <a:off x="1123913" y="1872231"/>
            <a:ext cx="10362837" cy="5878532"/>
          </a:xfrm>
          <a:prstGeom prst="rect">
            <a:avLst/>
          </a:prstGeom>
          <a:noFill/>
        </p:spPr>
        <p:txBody>
          <a:bodyPr wrap="none" rtlCol="0">
            <a:spAutoFit/>
          </a:bodyPr>
          <a:lstStyle/>
          <a:p>
            <a:r>
              <a:rPr lang="sv-SE" sz="4000" b="1" i="1" dirty="0" smtClean="0">
                <a:solidFill>
                  <a:srgbClr val="FF0000"/>
                </a:solidFill>
              </a:rPr>
              <a:t>Three General Forest Management </a:t>
            </a:r>
            <a:r>
              <a:rPr lang="sv-SE" sz="4000" b="1" i="1" dirty="0" err="1" smtClean="0">
                <a:solidFill>
                  <a:srgbClr val="FF0000"/>
                </a:solidFill>
              </a:rPr>
              <a:t>Conclusions</a:t>
            </a:r>
            <a:r>
              <a:rPr lang="sv-SE" sz="4000" b="1" i="1" dirty="0" smtClean="0">
                <a:solidFill>
                  <a:srgbClr val="FF0000"/>
                </a:solidFill>
              </a:rPr>
              <a:t>:</a:t>
            </a:r>
          </a:p>
          <a:p>
            <a:endParaRPr lang="sv-SE" sz="2800" b="1" dirty="0"/>
          </a:p>
          <a:p>
            <a:r>
              <a:rPr lang="sv-SE" sz="2800" i="1" dirty="0" smtClean="0"/>
              <a:t>  A </a:t>
            </a:r>
            <a:r>
              <a:rPr lang="sv-SE" sz="2800" i="1" dirty="0" err="1" smtClean="0"/>
              <a:t>tree</a:t>
            </a:r>
            <a:r>
              <a:rPr lang="sv-SE" sz="2800" i="1" dirty="0" smtClean="0"/>
              <a:t> </a:t>
            </a:r>
            <a:r>
              <a:rPr lang="sv-SE" sz="2800" i="1" dirty="0" err="1" smtClean="0"/>
              <a:t>should</a:t>
            </a:r>
            <a:r>
              <a:rPr lang="sv-SE" sz="2800" i="1" dirty="0" smtClean="0"/>
              <a:t> be </a:t>
            </a:r>
            <a:r>
              <a:rPr lang="sv-SE" sz="2800" i="1" dirty="0" err="1" smtClean="0"/>
              <a:t>harvested</a:t>
            </a:r>
            <a:r>
              <a:rPr lang="sv-SE" sz="2800" i="1" dirty="0" smtClean="0"/>
              <a:t> at a </a:t>
            </a:r>
            <a:r>
              <a:rPr lang="sv-SE" sz="2800" i="1" dirty="0" err="1" smtClean="0"/>
              <a:t>smaller</a:t>
            </a:r>
            <a:r>
              <a:rPr lang="sv-SE" sz="2800" i="1" dirty="0" smtClean="0"/>
              <a:t> </a:t>
            </a:r>
            <a:r>
              <a:rPr lang="sv-SE" sz="2800" i="1" dirty="0" err="1" smtClean="0"/>
              <a:t>tree</a:t>
            </a:r>
            <a:r>
              <a:rPr lang="sv-SE" sz="2800" i="1" dirty="0" smtClean="0"/>
              <a:t> diameter, in </a:t>
            </a:r>
            <a:r>
              <a:rPr lang="sv-SE" sz="2800" i="1" dirty="0" err="1" smtClean="0"/>
              <a:t>case</a:t>
            </a:r>
            <a:r>
              <a:rPr lang="sv-SE" sz="2800" i="1" dirty="0" smtClean="0"/>
              <a:t> the </a:t>
            </a:r>
          </a:p>
          <a:p>
            <a:r>
              <a:rPr lang="sv-SE" sz="2800" i="1" dirty="0" smtClean="0"/>
              <a:t>  </a:t>
            </a:r>
            <a:r>
              <a:rPr lang="sv-SE" sz="2800" i="1" dirty="0" err="1" smtClean="0"/>
              <a:t>local</a:t>
            </a:r>
            <a:r>
              <a:rPr lang="sv-SE" sz="2800" i="1" dirty="0" smtClean="0"/>
              <a:t> </a:t>
            </a:r>
            <a:r>
              <a:rPr lang="sv-SE" sz="2800" i="1" dirty="0" err="1" smtClean="0"/>
              <a:t>competition</a:t>
            </a:r>
            <a:r>
              <a:rPr lang="sv-SE" sz="2800" i="1" dirty="0" smtClean="0"/>
              <a:t> from </a:t>
            </a:r>
            <a:r>
              <a:rPr lang="sv-SE" sz="2800" i="1" dirty="0" err="1" smtClean="0"/>
              <a:t>other</a:t>
            </a:r>
            <a:r>
              <a:rPr lang="sv-SE" sz="2800" i="1" dirty="0" smtClean="0"/>
              <a:t> </a:t>
            </a:r>
            <a:r>
              <a:rPr lang="sv-SE" sz="2800" i="1" dirty="0" err="1" smtClean="0"/>
              <a:t>trees</a:t>
            </a:r>
            <a:r>
              <a:rPr lang="sv-SE" sz="2800" i="1" dirty="0" smtClean="0"/>
              <a:t> </a:t>
            </a:r>
            <a:r>
              <a:rPr lang="sv-SE" sz="2800" i="1" dirty="0" err="1" smtClean="0"/>
              <a:t>increases</a:t>
            </a:r>
            <a:r>
              <a:rPr lang="sv-SE" sz="2800" i="1" dirty="0" smtClean="0"/>
              <a:t>.</a:t>
            </a:r>
          </a:p>
          <a:p>
            <a:endParaRPr lang="sv-SE" sz="2800" i="1" dirty="0"/>
          </a:p>
          <a:p>
            <a:pPr lvl="0"/>
            <a:r>
              <a:rPr lang="sv-SE" sz="2800" i="1" dirty="0" smtClean="0">
                <a:solidFill>
                  <a:prstClr val="black"/>
                </a:solidFill>
              </a:rPr>
              <a:t>  A </a:t>
            </a:r>
            <a:r>
              <a:rPr lang="sv-SE" sz="2800" i="1" dirty="0" err="1">
                <a:solidFill>
                  <a:prstClr val="black"/>
                </a:solidFill>
              </a:rPr>
              <a:t>tree</a:t>
            </a:r>
            <a:r>
              <a:rPr lang="sv-SE" sz="2800" i="1" dirty="0">
                <a:solidFill>
                  <a:prstClr val="black"/>
                </a:solidFill>
              </a:rPr>
              <a:t> </a:t>
            </a:r>
            <a:r>
              <a:rPr lang="sv-SE" sz="2800" i="1" dirty="0" err="1">
                <a:solidFill>
                  <a:prstClr val="black"/>
                </a:solidFill>
              </a:rPr>
              <a:t>should</a:t>
            </a:r>
            <a:r>
              <a:rPr lang="sv-SE" sz="2800" i="1" dirty="0">
                <a:solidFill>
                  <a:prstClr val="black"/>
                </a:solidFill>
              </a:rPr>
              <a:t> be </a:t>
            </a:r>
            <a:r>
              <a:rPr lang="sv-SE" sz="2800" i="1" dirty="0" err="1">
                <a:solidFill>
                  <a:prstClr val="black"/>
                </a:solidFill>
              </a:rPr>
              <a:t>harvested</a:t>
            </a:r>
            <a:r>
              <a:rPr lang="sv-SE" sz="2800" i="1" dirty="0">
                <a:solidFill>
                  <a:prstClr val="black"/>
                </a:solidFill>
              </a:rPr>
              <a:t> at a </a:t>
            </a:r>
            <a:r>
              <a:rPr lang="sv-SE" sz="2800" i="1" dirty="0" err="1" smtClean="0">
                <a:solidFill>
                  <a:prstClr val="black"/>
                </a:solidFill>
              </a:rPr>
              <a:t>larger</a:t>
            </a:r>
            <a:r>
              <a:rPr lang="sv-SE" sz="2800" i="1" dirty="0" smtClean="0">
                <a:solidFill>
                  <a:prstClr val="black"/>
                </a:solidFill>
              </a:rPr>
              <a:t> </a:t>
            </a:r>
            <a:r>
              <a:rPr lang="sv-SE" sz="2800" i="1" dirty="0" err="1" smtClean="0">
                <a:solidFill>
                  <a:prstClr val="black"/>
                </a:solidFill>
              </a:rPr>
              <a:t>tree</a:t>
            </a:r>
            <a:r>
              <a:rPr lang="sv-SE" sz="2800" i="1" dirty="0" smtClean="0">
                <a:solidFill>
                  <a:prstClr val="black"/>
                </a:solidFill>
              </a:rPr>
              <a:t> </a:t>
            </a:r>
            <a:r>
              <a:rPr lang="sv-SE" sz="2800" i="1" dirty="0">
                <a:solidFill>
                  <a:prstClr val="black"/>
                </a:solidFill>
              </a:rPr>
              <a:t>diameter, in </a:t>
            </a:r>
            <a:r>
              <a:rPr lang="sv-SE" sz="2800" i="1" dirty="0" err="1">
                <a:solidFill>
                  <a:prstClr val="black"/>
                </a:solidFill>
              </a:rPr>
              <a:t>case</a:t>
            </a:r>
            <a:r>
              <a:rPr lang="sv-SE" sz="2800" i="1" dirty="0">
                <a:solidFill>
                  <a:prstClr val="black"/>
                </a:solidFill>
              </a:rPr>
              <a:t> the </a:t>
            </a:r>
          </a:p>
          <a:p>
            <a:pPr lvl="0"/>
            <a:r>
              <a:rPr lang="sv-SE" sz="2800" i="1" dirty="0" smtClean="0">
                <a:solidFill>
                  <a:prstClr val="black"/>
                </a:solidFill>
              </a:rPr>
              <a:t>  </a:t>
            </a:r>
            <a:r>
              <a:rPr lang="sv-SE" sz="2800" i="1" dirty="0" err="1" smtClean="0">
                <a:solidFill>
                  <a:prstClr val="black"/>
                </a:solidFill>
              </a:rPr>
              <a:t>wood</a:t>
            </a:r>
            <a:r>
              <a:rPr lang="sv-SE" sz="2800" i="1" dirty="0" smtClean="0">
                <a:solidFill>
                  <a:prstClr val="black"/>
                </a:solidFill>
              </a:rPr>
              <a:t> </a:t>
            </a:r>
            <a:r>
              <a:rPr lang="sv-SE" sz="2800" i="1" dirty="0" err="1" smtClean="0">
                <a:solidFill>
                  <a:prstClr val="black"/>
                </a:solidFill>
              </a:rPr>
              <a:t>quality</a:t>
            </a:r>
            <a:r>
              <a:rPr lang="sv-SE" sz="2800" i="1" dirty="0" smtClean="0">
                <a:solidFill>
                  <a:prstClr val="black"/>
                </a:solidFill>
              </a:rPr>
              <a:t> </a:t>
            </a:r>
            <a:r>
              <a:rPr lang="sv-SE" sz="2800" i="1" dirty="0" err="1" smtClean="0">
                <a:solidFill>
                  <a:prstClr val="black"/>
                </a:solidFill>
              </a:rPr>
              <a:t>of</a:t>
            </a:r>
            <a:r>
              <a:rPr lang="sv-SE" sz="2800" i="1" dirty="0" smtClean="0">
                <a:solidFill>
                  <a:prstClr val="black"/>
                </a:solidFill>
              </a:rPr>
              <a:t> the </a:t>
            </a:r>
            <a:r>
              <a:rPr lang="sv-SE" sz="2800" i="1" dirty="0" err="1" smtClean="0">
                <a:solidFill>
                  <a:prstClr val="black"/>
                </a:solidFill>
              </a:rPr>
              <a:t>tree</a:t>
            </a:r>
            <a:r>
              <a:rPr lang="sv-SE" sz="2800" i="1" dirty="0" smtClean="0">
                <a:solidFill>
                  <a:prstClr val="black"/>
                </a:solidFill>
              </a:rPr>
              <a:t> </a:t>
            </a:r>
            <a:r>
              <a:rPr lang="sv-SE" sz="2800" i="1" dirty="0" err="1" smtClean="0">
                <a:solidFill>
                  <a:prstClr val="black"/>
                </a:solidFill>
              </a:rPr>
              <a:t>increases</a:t>
            </a:r>
            <a:r>
              <a:rPr lang="sv-SE" sz="2800" i="1" dirty="0" smtClean="0">
                <a:solidFill>
                  <a:prstClr val="black"/>
                </a:solidFill>
              </a:rPr>
              <a:t>.</a:t>
            </a:r>
          </a:p>
          <a:p>
            <a:pPr lvl="0"/>
            <a:endParaRPr lang="sv-SE" sz="2800" i="1" dirty="0">
              <a:solidFill>
                <a:prstClr val="black"/>
              </a:solidFill>
            </a:endParaRPr>
          </a:p>
          <a:p>
            <a:pPr lvl="0"/>
            <a:r>
              <a:rPr lang="sv-SE" sz="2800" i="1" dirty="0" smtClean="0">
                <a:solidFill>
                  <a:prstClr val="black"/>
                </a:solidFill>
              </a:rPr>
              <a:t>  A </a:t>
            </a:r>
            <a:r>
              <a:rPr lang="sv-SE" sz="2800" i="1" dirty="0" err="1">
                <a:solidFill>
                  <a:prstClr val="black"/>
                </a:solidFill>
              </a:rPr>
              <a:t>tree</a:t>
            </a:r>
            <a:r>
              <a:rPr lang="sv-SE" sz="2800" i="1" dirty="0">
                <a:solidFill>
                  <a:prstClr val="black"/>
                </a:solidFill>
              </a:rPr>
              <a:t> </a:t>
            </a:r>
            <a:r>
              <a:rPr lang="sv-SE" sz="2800" i="1" dirty="0" err="1">
                <a:solidFill>
                  <a:prstClr val="black"/>
                </a:solidFill>
              </a:rPr>
              <a:t>should</a:t>
            </a:r>
            <a:r>
              <a:rPr lang="sv-SE" sz="2800" i="1" dirty="0">
                <a:solidFill>
                  <a:prstClr val="black"/>
                </a:solidFill>
              </a:rPr>
              <a:t> be </a:t>
            </a:r>
            <a:r>
              <a:rPr lang="sv-SE" sz="2800" i="1" dirty="0" err="1">
                <a:solidFill>
                  <a:prstClr val="black"/>
                </a:solidFill>
              </a:rPr>
              <a:t>harvested</a:t>
            </a:r>
            <a:r>
              <a:rPr lang="sv-SE" sz="2800" i="1" dirty="0">
                <a:solidFill>
                  <a:prstClr val="black"/>
                </a:solidFill>
              </a:rPr>
              <a:t> at a </a:t>
            </a:r>
            <a:r>
              <a:rPr lang="sv-SE" sz="2800" i="1" dirty="0" err="1" smtClean="0">
                <a:solidFill>
                  <a:prstClr val="black"/>
                </a:solidFill>
              </a:rPr>
              <a:t>smaller</a:t>
            </a:r>
            <a:r>
              <a:rPr lang="sv-SE" sz="2800" i="1" dirty="0" smtClean="0">
                <a:solidFill>
                  <a:prstClr val="black"/>
                </a:solidFill>
              </a:rPr>
              <a:t> </a:t>
            </a:r>
            <a:r>
              <a:rPr lang="sv-SE" sz="2800" i="1" dirty="0" err="1">
                <a:solidFill>
                  <a:prstClr val="black"/>
                </a:solidFill>
              </a:rPr>
              <a:t>tree</a:t>
            </a:r>
            <a:r>
              <a:rPr lang="sv-SE" sz="2800" i="1" dirty="0">
                <a:solidFill>
                  <a:prstClr val="black"/>
                </a:solidFill>
              </a:rPr>
              <a:t> diameter, in </a:t>
            </a:r>
            <a:r>
              <a:rPr lang="sv-SE" sz="2800" i="1" dirty="0" err="1">
                <a:solidFill>
                  <a:prstClr val="black"/>
                </a:solidFill>
              </a:rPr>
              <a:t>case</a:t>
            </a:r>
            <a:r>
              <a:rPr lang="sv-SE" sz="2800" i="1" dirty="0">
                <a:solidFill>
                  <a:prstClr val="black"/>
                </a:solidFill>
              </a:rPr>
              <a:t> the </a:t>
            </a:r>
          </a:p>
          <a:p>
            <a:pPr lvl="0"/>
            <a:r>
              <a:rPr lang="sv-SE" sz="2800" i="1" dirty="0" smtClean="0">
                <a:solidFill>
                  <a:prstClr val="black"/>
                </a:solidFill>
              </a:rPr>
              <a:t>  market </a:t>
            </a:r>
            <a:r>
              <a:rPr lang="sv-SE" sz="2800" i="1" dirty="0" err="1" smtClean="0">
                <a:solidFill>
                  <a:prstClr val="black"/>
                </a:solidFill>
              </a:rPr>
              <a:t>net</a:t>
            </a:r>
            <a:r>
              <a:rPr lang="sv-SE" sz="2800" i="1" dirty="0" smtClean="0">
                <a:solidFill>
                  <a:prstClr val="black"/>
                </a:solidFill>
              </a:rPr>
              <a:t> </a:t>
            </a:r>
            <a:r>
              <a:rPr lang="sv-SE" sz="2800" i="1" dirty="0" err="1" smtClean="0">
                <a:solidFill>
                  <a:prstClr val="black"/>
                </a:solidFill>
              </a:rPr>
              <a:t>price</a:t>
            </a:r>
            <a:r>
              <a:rPr lang="sv-SE" sz="2800" i="1" dirty="0" smtClean="0">
                <a:solidFill>
                  <a:prstClr val="black"/>
                </a:solidFill>
              </a:rPr>
              <a:t> (</a:t>
            </a:r>
            <a:r>
              <a:rPr lang="sv-SE" sz="2800" i="1" dirty="0" err="1" smtClean="0">
                <a:solidFill>
                  <a:prstClr val="black"/>
                </a:solidFill>
              </a:rPr>
              <a:t>price</a:t>
            </a:r>
            <a:r>
              <a:rPr lang="sv-SE" sz="2800" i="1" dirty="0" smtClean="0">
                <a:solidFill>
                  <a:prstClr val="black"/>
                </a:solidFill>
              </a:rPr>
              <a:t> – harvesting </a:t>
            </a:r>
            <a:r>
              <a:rPr lang="sv-SE" sz="2800" i="1" dirty="0" err="1" smtClean="0">
                <a:solidFill>
                  <a:prstClr val="black"/>
                </a:solidFill>
              </a:rPr>
              <a:t>cost</a:t>
            </a:r>
            <a:r>
              <a:rPr lang="sv-SE" sz="2800" i="1" dirty="0" smtClean="0">
                <a:solidFill>
                  <a:prstClr val="black"/>
                </a:solidFill>
              </a:rPr>
              <a:t>) for </a:t>
            </a:r>
            <a:r>
              <a:rPr lang="sv-SE" sz="2800" i="1" dirty="0" err="1" smtClean="0">
                <a:solidFill>
                  <a:prstClr val="black"/>
                </a:solidFill>
              </a:rPr>
              <a:t>wood</a:t>
            </a:r>
            <a:r>
              <a:rPr lang="sv-SE" sz="2800" i="1" dirty="0" smtClean="0">
                <a:solidFill>
                  <a:prstClr val="black"/>
                </a:solidFill>
              </a:rPr>
              <a:t> </a:t>
            </a:r>
            <a:r>
              <a:rPr lang="sv-SE" sz="2800" i="1" dirty="0" err="1" smtClean="0">
                <a:solidFill>
                  <a:prstClr val="black"/>
                </a:solidFill>
              </a:rPr>
              <a:t>increases</a:t>
            </a:r>
            <a:r>
              <a:rPr lang="sv-SE" sz="2800" i="1" dirty="0" smtClean="0">
                <a:solidFill>
                  <a:prstClr val="black"/>
                </a:solidFill>
              </a:rPr>
              <a:t>.</a:t>
            </a:r>
            <a:endParaRPr lang="sv-SE" sz="2800" i="1" dirty="0">
              <a:solidFill>
                <a:prstClr val="black"/>
              </a:solidFill>
            </a:endParaRPr>
          </a:p>
          <a:p>
            <a:pPr lvl="0"/>
            <a:endParaRPr lang="sv-SE" sz="2800" b="1" dirty="0">
              <a:solidFill>
                <a:prstClr val="black"/>
              </a:solidFill>
            </a:endParaRPr>
          </a:p>
          <a:p>
            <a:endParaRPr lang="sv-SE" sz="2800" b="1" dirty="0" smtClean="0"/>
          </a:p>
          <a:p>
            <a:endParaRPr lang="sv-SE" sz="2800" b="1" dirty="0"/>
          </a:p>
        </p:txBody>
      </p:sp>
    </p:spTree>
    <p:extLst>
      <p:ext uri="{BB962C8B-B14F-4D97-AF65-F5344CB8AC3E}">
        <p14:creationId xmlns:p14="http://schemas.microsoft.com/office/powerpoint/2010/main" val="20474182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43</a:t>
            </a:fld>
            <a:endParaRPr lang="sv-SE"/>
          </a:p>
        </p:txBody>
      </p:sp>
      <p:sp>
        <p:nvSpPr>
          <p:cNvPr id="3" name="Rektangel 2"/>
          <p:cNvSpPr/>
          <p:nvPr/>
        </p:nvSpPr>
        <p:spPr>
          <a:xfrm>
            <a:off x="3542996" y="3052757"/>
            <a:ext cx="4899098" cy="707886"/>
          </a:xfrm>
          <a:prstGeom prst="rect">
            <a:avLst/>
          </a:prstGeom>
        </p:spPr>
        <p:txBody>
          <a:bodyPr wrap="none">
            <a:spAutoFit/>
          </a:bodyPr>
          <a:lstStyle/>
          <a:p>
            <a:pPr>
              <a:spcAft>
                <a:spcPts val="0"/>
              </a:spcAft>
              <a:tabLst>
                <a:tab pos="285750" algn="l"/>
                <a:tab pos="2639060" algn="ctr"/>
              </a:tabLst>
            </a:pPr>
            <a:r>
              <a:rPr lang="en-US" sz="2000" b="1" dirty="0">
                <a:solidFill>
                  <a:srgbClr val="0070C0"/>
                </a:solidFill>
                <a:latin typeface="CMBX12"/>
                <a:ea typeface="Times New Roman" panose="02020603050405020304" pitchFamily="18" charset="0"/>
                <a:cs typeface="CMBX12"/>
              </a:rPr>
              <a:t>ACKNOWLEDGEMENTS. </a:t>
            </a:r>
            <a:endParaRPr lang="en-US" sz="2000" b="1" dirty="0" smtClean="0">
              <a:solidFill>
                <a:srgbClr val="0070C0"/>
              </a:solidFill>
              <a:latin typeface="CMBX12"/>
              <a:ea typeface="Times New Roman" panose="02020603050405020304" pitchFamily="18" charset="0"/>
              <a:cs typeface="CMBX12"/>
            </a:endParaRPr>
          </a:p>
          <a:p>
            <a:pPr>
              <a:spcAft>
                <a:spcPts val="0"/>
              </a:spcAft>
              <a:tabLst>
                <a:tab pos="285750" algn="l"/>
                <a:tab pos="2639060" algn="ctr"/>
              </a:tabLst>
            </a:pPr>
            <a:r>
              <a:rPr lang="en-US" sz="2000" b="1" dirty="0" smtClean="0">
                <a:solidFill>
                  <a:srgbClr val="0070C0"/>
                </a:solidFill>
                <a:latin typeface="CMBX12"/>
                <a:ea typeface="Times New Roman" panose="02020603050405020304" pitchFamily="18" charset="0"/>
                <a:cs typeface="CMBX12"/>
              </a:rPr>
              <a:t>Thank </a:t>
            </a:r>
            <a:r>
              <a:rPr lang="en-US" sz="2000" b="1" dirty="0">
                <a:solidFill>
                  <a:srgbClr val="0070C0"/>
                </a:solidFill>
                <a:latin typeface="CMBX12"/>
                <a:ea typeface="Times New Roman" panose="02020603050405020304" pitchFamily="18" charset="0"/>
                <a:cs typeface="CMBX12"/>
              </a:rPr>
              <a:t>you FORMAS for travel funding.</a:t>
            </a:r>
            <a:endParaRPr lang="sv-SE" sz="2000" b="1"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11560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44</a:t>
            </a:fld>
            <a:endParaRPr lang="sv-SE"/>
          </a:p>
        </p:txBody>
      </p:sp>
      <p:sp>
        <p:nvSpPr>
          <p:cNvPr id="3" name="Rektangel 2"/>
          <p:cNvSpPr/>
          <p:nvPr/>
        </p:nvSpPr>
        <p:spPr>
          <a:xfrm>
            <a:off x="752856" y="524542"/>
            <a:ext cx="10713720" cy="5262979"/>
          </a:xfrm>
          <a:prstGeom prst="rect">
            <a:avLst/>
          </a:prstGeom>
        </p:spPr>
        <p:txBody>
          <a:bodyPr wrap="square">
            <a:spAutoFit/>
          </a:bodyPr>
          <a:lstStyle/>
          <a:p>
            <a:pPr>
              <a:spcAft>
                <a:spcPts val="0"/>
              </a:spcAft>
            </a:pPr>
            <a:r>
              <a:rPr lang="en-US" sz="2400" b="1" dirty="0">
                <a:latin typeface="CMBX12"/>
                <a:ea typeface="Times New Roman" panose="02020603050405020304" pitchFamily="18" charset="0"/>
                <a:cs typeface="CMBX12"/>
              </a:rPr>
              <a:t>References</a:t>
            </a:r>
            <a:endParaRPr lang="sv-SE" sz="2400" b="1" dirty="0">
              <a:latin typeface="Times New Roman" panose="02020603050405020304" pitchFamily="18" charset="0"/>
              <a:ea typeface="Times New Roman" panose="02020603050405020304" pitchFamily="18" charset="0"/>
            </a:endParaRPr>
          </a:p>
          <a:p>
            <a:pPr>
              <a:spcAft>
                <a:spcPts val="0"/>
              </a:spcAft>
            </a:pPr>
            <a:r>
              <a:rPr lang="en-US" sz="2400" b="1" dirty="0">
                <a:latin typeface="CMBX12"/>
                <a:ea typeface="Times New Roman" panose="02020603050405020304" pitchFamily="18" charset="0"/>
                <a:cs typeface="CMBX12"/>
              </a:rPr>
              <a:t> </a:t>
            </a:r>
            <a:endParaRPr lang="sv-SE" sz="2400" b="1" dirty="0">
              <a:latin typeface="Times New Roman" panose="02020603050405020304" pitchFamily="18" charset="0"/>
              <a:ea typeface="Times New Roman" panose="02020603050405020304" pitchFamily="18" charset="0"/>
            </a:endParaRPr>
          </a:p>
          <a:p>
            <a:pPr>
              <a:spcAft>
                <a:spcPts val="0"/>
              </a:spcAft>
            </a:pPr>
            <a:r>
              <a:rPr lang="en-US" sz="2400" b="1" dirty="0">
                <a:latin typeface="CMR12"/>
                <a:ea typeface="Times New Roman" panose="02020603050405020304" pitchFamily="18" charset="0"/>
                <a:cs typeface="CMR12"/>
              </a:rPr>
              <a:t>[1] </a:t>
            </a:r>
            <a:r>
              <a:rPr lang="en-US" sz="2400" b="1" dirty="0" err="1">
                <a:latin typeface="CMR12"/>
                <a:ea typeface="Times New Roman" panose="02020603050405020304" pitchFamily="18" charset="0"/>
                <a:cs typeface="CMR12"/>
              </a:rPr>
              <a:t>Lohmander</a:t>
            </a:r>
            <a:r>
              <a:rPr lang="en-US" sz="2400" b="1" dirty="0">
                <a:latin typeface="CMR12"/>
                <a:ea typeface="Times New Roman" panose="02020603050405020304" pitchFamily="18" charset="0"/>
                <a:cs typeface="CMR12"/>
              </a:rPr>
              <a:t>, P., </a:t>
            </a:r>
            <a:r>
              <a:rPr lang="en-US" sz="2400" b="1" dirty="0" smtClean="0">
                <a:solidFill>
                  <a:srgbClr val="FF0000"/>
                </a:solidFill>
                <a:latin typeface="CMR12"/>
                <a:ea typeface="Times New Roman" panose="02020603050405020304" pitchFamily="18" charset="0"/>
                <a:cs typeface="CMR12"/>
              </a:rPr>
              <a:t>Adaptive </a:t>
            </a:r>
            <a:r>
              <a:rPr lang="en-US" sz="2400" b="1" dirty="0">
                <a:solidFill>
                  <a:srgbClr val="FF0000"/>
                </a:solidFill>
                <a:latin typeface="CMR12"/>
                <a:ea typeface="Times New Roman" panose="02020603050405020304" pitchFamily="18" charset="0"/>
                <a:cs typeface="CMR12"/>
              </a:rPr>
              <a:t>Optimization of Forest Management in a Stochastic </a:t>
            </a:r>
            <a:r>
              <a:rPr lang="en-US" sz="2400" b="1" dirty="0" smtClean="0">
                <a:solidFill>
                  <a:srgbClr val="FF0000"/>
                </a:solidFill>
                <a:latin typeface="CMR12"/>
                <a:ea typeface="Times New Roman" panose="02020603050405020304" pitchFamily="18" charset="0"/>
                <a:cs typeface="CMR12"/>
              </a:rPr>
              <a:t>World</a:t>
            </a:r>
            <a:r>
              <a:rPr lang="en-US" sz="2400" b="1" dirty="0" smtClean="0">
                <a:latin typeface="CMR12"/>
                <a:ea typeface="Times New Roman" panose="02020603050405020304" pitchFamily="18" charset="0"/>
                <a:cs typeface="CMR12"/>
              </a:rPr>
              <a:t>, </a:t>
            </a:r>
            <a:r>
              <a:rPr lang="en-US" sz="2400" b="1" dirty="0">
                <a:latin typeface="CMR12"/>
                <a:ea typeface="Times New Roman" panose="02020603050405020304" pitchFamily="18" charset="0"/>
                <a:cs typeface="CMR12"/>
              </a:rPr>
              <a:t>in Weintraub A. et al (Editors), Handbook of Operations Research in Natural Resources, Springer, Springer Science, International Series in Operations Research and Management Science, New York, USA, pp 525-544, 2007</a:t>
            </a:r>
            <a:endParaRPr lang="sv-SE" sz="2400" b="1" dirty="0">
              <a:latin typeface="Times New Roman" panose="02020603050405020304" pitchFamily="18" charset="0"/>
              <a:ea typeface="Times New Roman" panose="02020603050405020304" pitchFamily="18" charset="0"/>
            </a:endParaRPr>
          </a:p>
          <a:p>
            <a:pPr>
              <a:spcAft>
                <a:spcPts val="0"/>
              </a:spcAft>
            </a:pPr>
            <a:r>
              <a:rPr lang="en-US" sz="2400" b="1" dirty="0">
                <a:latin typeface="CMR12"/>
                <a:ea typeface="Times New Roman" panose="02020603050405020304" pitchFamily="18" charset="0"/>
                <a:cs typeface="CMR12"/>
              </a:rPr>
              <a:t> </a:t>
            </a:r>
            <a:endParaRPr lang="sv-SE" sz="2400" b="1" dirty="0">
              <a:latin typeface="Times New Roman" panose="02020603050405020304" pitchFamily="18" charset="0"/>
              <a:ea typeface="Times New Roman" panose="02020603050405020304" pitchFamily="18" charset="0"/>
            </a:endParaRPr>
          </a:p>
          <a:p>
            <a:pPr>
              <a:spcAft>
                <a:spcPts val="0"/>
              </a:spcAft>
            </a:pPr>
            <a:r>
              <a:rPr lang="en-US" sz="2400" b="1" dirty="0">
                <a:latin typeface="CMR12"/>
                <a:ea typeface="Times New Roman" panose="02020603050405020304" pitchFamily="18" charset="0"/>
                <a:cs typeface="CMR12"/>
              </a:rPr>
              <a:t>[2] </a:t>
            </a:r>
            <a:r>
              <a:rPr lang="en-US" sz="2400" b="1" dirty="0" err="1">
                <a:latin typeface="CMR12"/>
                <a:ea typeface="Times New Roman" panose="02020603050405020304" pitchFamily="18" charset="0"/>
                <a:cs typeface="CMR12"/>
              </a:rPr>
              <a:t>Lohmander</a:t>
            </a:r>
            <a:r>
              <a:rPr lang="en-US" sz="2400" b="1" dirty="0">
                <a:latin typeface="CMR12"/>
                <a:ea typeface="Times New Roman" panose="02020603050405020304" pitchFamily="18" charset="0"/>
                <a:cs typeface="CMR12"/>
              </a:rPr>
              <a:t>, P., </a:t>
            </a:r>
            <a:r>
              <a:rPr lang="en-US" sz="2400" b="1" dirty="0" err="1">
                <a:latin typeface="CMR12"/>
                <a:ea typeface="Times New Roman" panose="02020603050405020304" pitchFamily="18" charset="0"/>
                <a:cs typeface="CMR12"/>
              </a:rPr>
              <a:t>Mohammadi</a:t>
            </a:r>
            <a:r>
              <a:rPr lang="en-US" sz="2400" b="1" dirty="0">
                <a:latin typeface="CMR12"/>
                <a:ea typeface="Times New Roman" panose="02020603050405020304" pitchFamily="18" charset="0"/>
                <a:cs typeface="CMR12"/>
              </a:rPr>
              <a:t>, S., </a:t>
            </a:r>
            <a:r>
              <a:rPr lang="en-US" sz="2400" b="1" dirty="0">
                <a:solidFill>
                  <a:srgbClr val="FF0000"/>
                </a:solidFill>
                <a:latin typeface="CMR12"/>
                <a:ea typeface="Times New Roman" panose="02020603050405020304" pitchFamily="18" charset="0"/>
                <a:cs typeface="CMR12"/>
              </a:rPr>
              <a:t>Optimal Continuous Cover Forest Management in an Uneven-Aged Forest in the North of Iran</a:t>
            </a:r>
            <a:r>
              <a:rPr lang="en-US" sz="2400" b="1" dirty="0">
                <a:latin typeface="CMR12"/>
                <a:ea typeface="Times New Roman" panose="02020603050405020304" pitchFamily="18" charset="0"/>
                <a:cs typeface="CMR12"/>
              </a:rPr>
              <a:t>, Journal of Applied Sciences 8(11), 2008</a:t>
            </a:r>
            <a:endParaRPr lang="sv-SE" sz="2400" b="1" dirty="0">
              <a:latin typeface="Times New Roman" panose="02020603050405020304" pitchFamily="18" charset="0"/>
              <a:ea typeface="Times New Roman" panose="02020603050405020304" pitchFamily="18" charset="0"/>
            </a:endParaRPr>
          </a:p>
          <a:p>
            <a:pPr>
              <a:spcAft>
                <a:spcPts val="0"/>
              </a:spcAft>
            </a:pPr>
            <a:r>
              <a:rPr lang="en-US" sz="2400" b="1" dirty="0">
                <a:latin typeface="CMR12"/>
                <a:ea typeface="Times New Roman" panose="02020603050405020304" pitchFamily="18" charset="0"/>
                <a:cs typeface="CMR12"/>
              </a:rPr>
              <a:t> </a:t>
            </a:r>
            <a:endParaRPr lang="sv-SE" sz="2400" b="1" dirty="0">
              <a:latin typeface="Times New Roman" panose="02020603050405020304" pitchFamily="18" charset="0"/>
              <a:ea typeface="Times New Roman" panose="02020603050405020304" pitchFamily="18" charset="0"/>
            </a:endParaRPr>
          </a:p>
          <a:p>
            <a:pPr>
              <a:spcAft>
                <a:spcPts val="0"/>
              </a:spcAft>
            </a:pPr>
            <a:r>
              <a:rPr lang="en-US" sz="2400" b="1" dirty="0">
                <a:latin typeface="CMR12"/>
                <a:ea typeface="Times New Roman" panose="02020603050405020304" pitchFamily="18" charset="0"/>
                <a:cs typeface="CMR12"/>
              </a:rPr>
              <a:t>[3] </a:t>
            </a:r>
            <a:r>
              <a:rPr lang="en-US" sz="2400" b="1" dirty="0" err="1">
                <a:latin typeface="CMR12"/>
                <a:ea typeface="Times New Roman" panose="02020603050405020304" pitchFamily="18" charset="0"/>
                <a:cs typeface="CMR12"/>
              </a:rPr>
              <a:t>Schütz</a:t>
            </a:r>
            <a:r>
              <a:rPr lang="en-US" sz="2400" b="1" dirty="0">
                <a:latin typeface="CMR12"/>
                <a:ea typeface="Times New Roman" panose="02020603050405020304" pitchFamily="18" charset="0"/>
                <a:cs typeface="CMR12"/>
              </a:rPr>
              <a:t>, J-P., </a:t>
            </a:r>
            <a:r>
              <a:rPr lang="en-US" sz="2400" b="1" dirty="0">
                <a:solidFill>
                  <a:srgbClr val="FF0000"/>
                </a:solidFill>
                <a:latin typeface="CMR12"/>
                <a:ea typeface="Times New Roman" panose="02020603050405020304" pitchFamily="18" charset="0"/>
                <a:cs typeface="CMR12"/>
              </a:rPr>
              <a:t>Modelling the demographic sustainability of pure beech </a:t>
            </a:r>
            <a:r>
              <a:rPr lang="en-US" sz="2400" b="1" dirty="0" err="1">
                <a:solidFill>
                  <a:srgbClr val="FF0000"/>
                </a:solidFill>
                <a:latin typeface="CMR12"/>
                <a:ea typeface="Times New Roman" panose="02020603050405020304" pitchFamily="18" charset="0"/>
                <a:cs typeface="CMR12"/>
              </a:rPr>
              <a:t>plenter</a:t>
            </a:r>
            <a:r>
              <a:rPr lang="en-US" sz="2400" b="1" dirty="0">
                <a:solidFill>
                  <a:srgbClr val="FF0000"/>
                </a:solidFill>
                <a:latin typeface="CMR12"/>
                <a:ea typeface="Times New Roman" panose="02020603050405020304" pitchFamily="18" charset="0"/>
                <a:cs typeface="CMR12"/>
              </a:rPr>
              <a:t> forests in Eastern Germany</a:t>
            </a:r>
            <a:r>
              <a:rPr lang="en-US" sz="2400" b="1" dirty="0">
                <a:latin typeface="CMR12"/>
                <a:ea typeface="Times New Roman" panose="02020603050405020304" pitchFamily="18" charset="0"/>
                <a:cs typeface="CMR12"/>
              </a:rPr>
              <a:t>, Ann. For. Sci. 63 (2006) 93–100</a:t>
            </a:r>
            <a:endParaRPr lang="sv-SE"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391369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13000">
              <a:srgbClr val="FFFF00"/>
            </a:gs>
            <a:gs pos="45000">
              <a:schemeClr val="accent1">
                <a:lumMod val="5000"/>
                <a:lumOff val="95000"/>
              </a:schemeClr>
            </a:gs>
          </a:gsLst>
          <a:lin ang="16200000" scaled="1"/>
          <a:tileRect/>
        </a:gra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778764" y="1113218"/>
            <a:ext cx="10634472" cy="2727261"/>
          </a:xfrm>
        </p:spPr>
        <p:txBody>
          <a:bodyPr>
            <a:normAutofit fontScale="90000"/>
          </a:bodyPr>
          <a:lstStyle/>
          <a:p>
            <a:pPr algn="l"/>
            <a:r>
              <a:rPr lang="en-US" sz="4400" b="1" dirty="0" smtClean="0">
                <a:latin typeface="Times New Roman" panose="02020603050405020304" pitchFamily="18" charset="0"/>
                <a:cs typeface="Times New Roman" panose="02020603050405020304" pitchFamily="18" charset="0"/>
              </a:rPr>
              <a:t>OPTIMAL </a:t>
            </a:r>
            <a:r>
              <a:rPr lang="en-US" sz="4400" b="1" dirty="0">
                <a:latin typeface="Times New Roman" panose="02020603050405020304" pitchFamily="18" charset="0"/>
                <a:cs typeface="Times New Roman" panose="02020603050405020304" pitchFamily="18" charset="0"/>
              </a:rPr>
              <a:t>STOCHASTIC DYNAMIC CONTROL OF SPATIALLY DISTRIBUTED INTERDEPENDENT PRODUCTION </a:t>
            </a:r>
            <a:r>
              <a:rPr lang="en-US" sz="4400" b="1" dirty="0" smtClean="0">
                <a:latin typeface="Times New Roman" panose="02020603050405020304" pitchFamily="18" charset="0"/>
                <a:cs typeface="Times New Roman" panose="02020603050405020304" pitchFamily="18" charset="0"/>
              </a:rPr>
              <a:t>UNITS</a:t>
            </a:r>
            <a:r>
              <a:rPr lang="en-US" sz="4400" b="1" dirty="0">
                <a:solidFill>
                  <a:srgbClr val="FF0000"/>
                </a:solidFill>
                <a:latin typeface="Times New Roman" panose="02020603050405020304" pitchFamily="18" charset="0"/>
                <a:cs typeface="Times New Roman" panose="02020603050405020304" pitchFamily="18" charset="0"/>
              </a:rPr>
              <a:t/>
            </a:r>
            <a:br>
              <a:rPr lang="en-US" sz="4400" b="1" dirty="0">
                <a:solidFill>
                  <a:srgbClr val="FF0000"/>
                </a:solidFill>
                <a:latin typeface="Times New Roman" panose="02020603050405020304" pitchFamily="18" charset="0"/>
                <a:cs typeface="Times New Roman" panose="02020603050405020304" pitchFamily="18" charset="0"/>
              </a:rPr>
            </a:br>
            <a:r>
              <a:rPr lang="en-US" sz="1100" b="1" i="1" dirty="0" smtClean="0">
                <a:latin typeface="Calibri" panose="020F0502020204030204"/>
                <a:ea typeface="+mn-ea"/>
                <a:cs typeface="+mn-cs"/>
              </a:rPr>
              <a:t>Version </a:t>
            </a:r>
            <a:r>
              <a:rPr lang="en-US" sz="1100" b="1" i="1" dirty="0" smtClean="0">
                <a:latin typeface="Calibri" panose="020F0502020204030204"/>
                <a:ea typeface="+mn-ea"/>
                <a:cs typeface="+mn-cs"/>
              </a:rPr>
              <a:t>160901</a:t>
            </a:r>
            <a:r>
              <a:rPr lang="en-US" sz="1100" b="1" i="1" dirty="0" smtClean="0">
                <a:latin typeface="Calibri" panose="020F0502020204030204"/>
                <a:ea typeface="+mn-ea"/>
                <a:cs typeface="+mn-cs"/>
              </a:rPr>
              <a:t/>
            </a:r>
            <a:br>
              <a:rPr lang="en-US" sz="1100" b="1" i="1" dirty="0" smtClean="0">
                <a:latin typeface="Calibri" panose="020F0502020204030204"/>
                <a:ea typeface="+mn-ea"/>
                <a:cs typeface="+mn-cs"/>
              </a:rPr>
            </a:br>
            <a:r>
              <a:rPr lang="en-US" sz="1100" b="1" i="1" dirty="0">
                <a:latin typeface="Calibri" panose="020F0502020204030204"/>
                <a:ea typeface="+mn-ea"/>
                <a:cs typeface="+mn-cs"/>
              </a:rPr>
              <a:t/>
            </a:r>
            <a:br>
              <a:rPr lang="en-US" sz="1100" b="1" i="1" dirty="0">
                <a:latin typeface="Calibri" panose="020F0502020204030204"/>
                <a:ea typeface="+mn-ea"/>
                <a:cs typeface="+mn-cs"/>
              </a:rPr>
            </a:br>
            <a:r>
              <a:rPr lang="en-US" sz="1100" b="1" i="1" dirty="0" smtClean="0">
                <a:latin typeface="Calibri" panose="020F0502020204030204"/>
                <a:ea typeface="+mn-ea"/>
                <a:cs typeface="+mn-cs"/>
              </a:rPr>
              <a:t/>
            </a:r>
            <a:br>
              <a:rPr lang="en-US" sz="1100" b="1" i="1" dirty="0" smtClean="0">
                <a:latin typeface="Calibri" panose="020F0502020204030204"/>
                <a:ea typeface="+mn-ea"/>
                <a:cs typeface="+mn-cs"/>
              </a:rPr>
            </a:br>
            <a:r>
              <a:rPr lang="sv-SE" sz="1100" dirty="0">
                <a:latin typeface="Times New Roman" panose="02020603050405020304" pitchFamily="18" charset="0"/>
                <a:cs typeface="Times New Roman" panose="02020603050405020304" pitchFamily="18" charset="0"/>
              </a:rPr>
              <a:t/>
            </a:r>
            <a:br>
              <a:rPr lang="sv-SE" sz="1100"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Peter </a:t>
            </a:r>
            <a:r>
              <a:rPr lang="en-US" sz="4000" b="1" dirty="0" err="1" smtClean="0">
                <a:latin typeface="Times New Roman" panose="02020603050405020304" pitchFamily="18" charset="0"/>
                <a:cs typeface="Times New Roman" panose="02020603050405020304" pitchFamily="18" charset="0"/>
              </a:rPr>
              <a:t>Lohmander</a:t>
            </a:r>
            <a:r>
              <a:rPr lang="sv-SE" sz="4000" dirty="0">
                <a:latin typeface="Times New Roman" panose="02020603050405020304" pitchFamily="18" charset="0"/>
                <a:cs typeface="Times New Roman" panose="02020603050405020304" pitchFamily="18" charset="0"/>
              </a:rPr>
              <a:t/>
            </a:r>
            <a:br>
              <a:rPr lang="sv-SE" sz="4000" dirty="0">
                <a:latin typeface="Times New Roman" panose="02020603050405020304" pitchFamily="18" charset="0"/>
                <a:cs typeface="Times New Roman" panose="02020603050405020304" pitchFamily="18" charset="0"/>
              </a:rPr>
            </a:br>
            <a:r>
              <a:rPr lang="sv-SE" sz="2200" dirty="0">
                <a:latin typeface="Times New Roman" panose="02020603050405020304" pitchFamily="18" charset="0"/>
                <a:cs typeface="Times New Roman" panose="02020603050405020304" pitchFamily="18" charset="0"/>
              </a:rPr>
              <a:t>Professor Dr., Optimal Solutions &amp; </a:t>
            </a:r>
            <a:r>
              <a:rPr lang="sv-SE" sz="2200" dirty="0" err="1">
                <a:latin typeface="Times New Roman" panose="02020603050405020304" pitchFamily="18" charset="0"/>
                <a:cs typeface="Times New Roman" panose="02020603050405020304" pitchFamily="18" charset="0"/>
              </a:rPr>
              <a:t>Linnaeus</a:t>
            </a:r>
            <a:r>
              <a:rPr lang="sv-SE" sz="2200" dirty="0">
                <a:latin typeface="Times New Roman" panose="02020603050405020304" pitchFamily="18" charset="0"/>
                <a:cs typeface="Times New Roman" panose="02020603050405020304" pitchFamily="18" charset="0"/>
              </a:rPr>
              <a:t> University, </a:t>
            </a:r>
            <a:r>
              <a:rPr lang="sv-SE" sz="2200" dirty="0" smtClean="0">
                <a:latin typeface="Times New Roman" panose="02020603050405020304" pitchFamily="18" charset="0"/>
                <a:cs typeface="Times New Roman" panose="02020603050405020304" pitchFamily="18" charset="0"/>
              </a:rPr>
              <a:t>Sweden</a:t>
            </a:r>
            <a:br>
              <a:rPr lang="sv-SE" sz="2200" dirty="0" smtClean="0">
                <a:latin typeface="Times New Roman" panose="02020603050405020304" pitchFamily="18" charset="0"/>
                <a:cs typeface="Times New Roman" panose="02020603050405020304" pitchFamily="18" charset="0"/>
              </a:rPr>
            </a:br>
            <a:r>
              <a:rPr lang="sv-SE" sz="2200" dirty="0" smtClean="0">
                <a:latin typeface="Times New Roman" panose="02020603050405020304" pitchFamily="18" charset="0"/>
                <a:cs typeface="Times New Roman" panose="02020603050405020304" pitchFamily="18" charset="0"/>
                <a:hlinkClick r:id="rId2"/>
              </a:rPr>
              <a:t>www.Lohmander.com</a:t>
            </a:r>
            <a:r>
              <a:rPr lang="sv-SE" sz="2200" dirty="0" smtClean="0">
                <a:latin typeface="Times New Roman" panose="02020603050405020304" pitchFamily="18" charset="0"/>
                <a:cs typeface="Times New Roman" panose="02020603050405020304" pitchFamily="18" charset="0"/>
              </a:rPr>
              <a:t> &amp; </a:t>
            </a:r>
            <a:r>
              <a:rPr lang="sv-SE" sz="2200" dirty="0" smtClean="0">
                <a:latin typeface="Times New Roman" panose="02020603050405020304" pitchFamily="18" charset="0"/>
                <a:cs typeface="Times New Roman" panose="02020603050405020304" pitchFamily="18" charset="0"/>
                <a:hlinkClick r:id="rId3"/>
              </a:rPr>
              <a:t>Peter@Lohmander.com</a:t>
            </a:r>
            <a:r>
              <a:rPr lang="sv-SE" sz="2200" dirty="0" smtClean="0">
                <a:latin typeface="Times New Roman" panose="02020603050405020304" pitchFamily="18" charset="0"/>
                <a:cs typeface="Times New Roman" panose="02020603050405020304" pitchFamily="18" charset="0"/>
              </a:rPr>
              <a:t> </a:t>
            </a:r>
            <a:endParaRPr lang="sv-SE" sz="2200" dirty="0">
              <a:latin typeface="Times New Roman" panose="02020603050405020304" pitchFamily="18" charset="0"/>
              <a:cs typeface="Times New Roman" panose="02020603050405020304" pitchFamily="18" charset="0"/>
            </a:endParaRPr>
          </a:p>
        </p:txBody>
      </p:sp>
      <p:pic>
        <p:nvPicPr>
          <p:cNvPr id="4" name="Bildobjekt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1887" y="2271903"/>
            <a:ext cx="4180114" cy="4586097"/>
          </a:xfrm>
          <a:prstGeom prst="rect">
            <a:avLst/>
          </a:prstGeom>
        </p:spPr>
      </p:pic>
      <p:pic>
        <p:nvPicPr>
          <p:cNvPr id="5" name="Bildobjekt 4"/>
          <p:cNvPicPr>
            <a:picLocks noChangeAspect="1"/>
          </p:cNvPicPr>
          <p:nvPr/>
        </p:nvPicPr>
        <p:blipFill>
          <a:blip r:embed="rId5"/>
          <a:stretch>
            <a:fillRect/>
          </a:stretch>
        </p:blipFill>
        <p:spPr>
          <a:xfrm>
            <a:off x="858774" y="5074920"/>
            <a:ext cx="6794594" cy="1627632"/>
          </a:xfrm>
          <a:prstGeom prst="rect">
            <a:avLst/>
          </a:prstGeom>
        </p:spPr>
      </p:pic>
    </p:spTree>
    <p:extLst>
      <p:ext uri="{BB962C8B-B14F-4D97-AF65-F5344CB8AC3E}">
        <p14:creationId xmlns:p14="http://schemas.microsoft.com/office/powerpoint/2010/main" val="513683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5</a:t>
            </a:fld>
            <a:endParaRPr lang="sv-SE"/>
          </a:p>
        </p:txBody>
      </p:sp>
      <p:sp>
        <p:nvSpPr>
          <p:cNvPr id="3" name="Rektangel 2"/>
          <p:cNvSpPr/>
          <p:nvPr/>
        </p:nvSpPr>
        <p:spPr>
          <a:xfrm>
            <a:off x="1173480" y="659028"/>
            <a:ext cx="8875776" cy="5262979"/>
          </a:xfrm>
          <a:prstGeom prst="rect">
            <a:avLst/>
          </a:prstGeom>
        </p:spPr>
        <p:txBody>
          <a:bodyPr wrap="square">
            <a:spAutoFit/>
          </a:bodyPr>
          <a:lstStyle/>
          <a:p>
            <a:r>
              <a:rPr lang="en-US" sz="2800" b="1" dirty="0">
                <a:solidFill>
                  <a:srgbClr val="FF0000"/>
                </a:solidFill>
                <a:latin typeface="CMR12"/>
                <a:ea typeface="Times New Roman" panose="02020603050405020304" pitchFamily="18" charset="0"/>
                <a:cs typeface="CMR12"/>
              </a:rPr>
              <a:t>Applications can be found in most sectors of the economies</a:t>
            </a:r>
            <a:r>
              <a:rPr lang="en-US" sz="2800" b="1" dirty="0">
                <a:latin typeface="CMR12"/>
                <a:ea typeface="Times New Roman" panose="02020603050405020304" pitchFamily="18" charset="0"/>
                <a:cs typeface="CMR12"/>
              </a:rPr>
              <a:t>. </a:t>
            </a:r>
            <a:endParaRPr lang="en-US" sz="2800" b="1" dirty="0" smtClean="0">
              <a:latin typeface="CMR12"/>
              <a:ea typeface="Times New Roman" panose="02020603050405020304" pitchFamily="18" charset="0"/>
              <a:cs typeface="CMR12"/>
            </a:endParaRPr>
          </a:p>
          <a:p>
            <a:endParaRPr lang="en-US" sz="2800" b="1" dirty="0">
              <a:latin typeface="CMR12"/>
              <a:ea typeface="Times New Roman" panose="02020603050405020304" pitchFamily="18" charset="0"/>
              <a:cs typeface="CMR12"/>
            </a:endParaRPr>
          </a:p>
          <a:p>
            <a:r>
              <a:rPr lang="en-US" sz="2800" b="1" dirty="0" smtClean="0">
                <a:latin typeface="CMR12"/>
                <a:ea typeface="Times New Roman" panose="02020603050405020304" pitchFamily="18" charset="0"/>
                <a:cs typeface="CMR12"/>
              </a:rPr>
              <a:t>One </a:t>
            </a:r>
            <a:r>
              <a:rPr lang="en-US" sz="2800" b="1" dirty="0">
                <a:latin typeface="CMR12"/>
                <a:ea typeface="Times New Roman" panose="02020603050405020304" pitchFamily="18" charset="0"/>
                <a:cs typeface="CMR12"/>
              </a:rPr>
              <a:t>of the most obvious cases, where useful and </a:t>
            </a:r>
            <a:r>
              <a:rPr lang="en-US" sz="2800" b="1" dirty="0">
                <a:solidFill>
                  <a:srgbClr val="FF0000"/>
                </a:solidFill>
                <a:latin typeface="CMR12"/>
                <a:ea typeface="Times New Roman" panose="02020603050405020304" pitchFamily="18" charset="0"/>
                <a:cs typeface="CMR12"/>
              </a:rPr>
              <a:t>statistically estimated functions already exist</a:t>
            </a:r>
            <a:r>
              <a:rPr lang="en-US" sz="2800" b="1" dirty="0">
                <a:latin typeface="CMR12"/>
                <a:ea typeface="Times New Roman" panose="02020603050405020304" pitchFamily="18" charset="0"/>
                <a:cs typeface="CMR12"/>
              </a:rPr>
              <a:t>, is the forest sector. </a:t>
            </a:r>
            <a:endParaRPr lang="en-US" sz="2800" b="1" dirty="0" smtClean="0">
              <a:latin typeface="CMR12"/>
              <a:ea typeface="Times New Roman" panose="02020603050405020304" pitchFamily="18" charset="0"/>
              <a:cs typeface="CMR12"/>
            </a:endParaRPr>
          </a:p>
          <a:p>
            <a:endParaRPr lang="en-US" sz="2800" b="1" dirty="0">
              <a:latin typeface="CMR12"/>
              <a:ea typeface="Times New Roman" panose="02020603050405020304" pitchFamily="18" charset="0"/>
              <a:cs typeface="CMR12"/>
            </a:endParaRPr>
          </a:p>
          <a:p>
            <a:r>
              <a:rPr lang="en-US" sz="2800" b="1" dirty="0" smtClean="0">
                <a:latin typeface="CMR12"/>
                <a:ea typeface="Times New Roman" panose="02020603050405020304" pitchFamily="18" charset="0"/>
                <a:cs typeface="CMR12"/>
              </a:rPr>
              <a:t>We </a:t>
            </a:r>
            <a:r>
              <a:rPr lang="en-US" sz="2800" b="1" dirty="0">
                <a:latin typeface="CMR12"/>
                <a:ea typeface="Times New Roman" panose="02020603050405020304" pitchFamily="18" charset="0"/>
                <a:cs typeface="CMR12"/>
              </a:rPr>
              <a:t>start with a </a:t>
            </a:r>
            <a:r>
              <a:rPr lang="en-US" sz="2800" b="1" dirty="0">
                <a:solidFill>
                  <a:srgbClr val="FF0000"/>
                </a:solidFill>
                <a:latin typeface="CMR12"/>
                <a:ea typeface="Times New Roman" panose="02020603050405020304" pitchFamily="18" charset="0"/>
                <a:cs typeface="CMR12"/>
              </a:rPr>
              <a:t>forest area with 1000 trees </a:t>
            </a:r>
            <a:r>
              <a:rPr lang="en-US" sz="2800" b="1" dirty="0">
                <a:latin typeface="CMR12"/>
                <a:ea typeface="Times New Roman" panose="02020603050405020304" pitchFamily="18" charset="0"/>
                <a:cs typeface="CMR12"/>
              </a:rPr>
              <a:t>of different sizes, as shown in Figure 1. </a:t>
            </a:r>
            <a:endParaRPr lang="en-US" sz="2800" b="1" dirty="0" smtClean="0">
              <a:latin typeface="CMR12"/>
              <a:ea typeface="Times New Roman" panose="02020603050405020304" pitchFamily="18" charset="0"/>
              <a:cs typeface="CMR12"/>
            </a:endParaRPr>
          </a:p>
          <a:p>
            <a:endParaRPr lang="en-US" sz="2800" b="1" dirty="0">
              <a:latin typeface="CMR12"/>
              <a:ea typeface="Times New Roman" panose="02020603050405020304" pitchFamily="18" charset="0"/>
              <a:cs typeface="CMR12"/>
            </a:endParaRPr>
          </a:p>
          <a:p>
            <a:r>
              <a:rPr lang="en-US" sz="2800" b="1" dirty="0" smtClean="0">
                <a:latin typeface="CMR12"/>
                <a:ea typeface="Times New Roman" panose="02020603050405020304" pitchFamily="18" charset="0"/>
                <a:cs typeface="CMR12"/>
              </a:rPr>
              <a:t>The </a:t>
            </a:r>
            <a:r>
              <a:rPr lang="en-US" sz="2800" b="1" dirty="0">
                <a:latin typeface="CMR12"/>
                <a:ea typeface="Times New Roman" panose="02020603050405020304" pitchFamily="18" charset="0"/>
                <a:cs typeface="CMR12"/>
              </a:rPr>
              <a:t>initial locations and sizes of the trees are simulated. </a:t>
            </a:r>
            <a:endParaRPr lang="sv-SE" sz="2800" b="1" dirty="0"/>
          </a:p>
        </p:txBody>
      </p:sp>
    </p:spTree>
    <p:extLst>
      <p:ext uri="{BB962C8B-B14F-4D97-AF65-F5344CB8AC3E}">
        <p14:creationId xmlns:p14="http://schemas.microsoft.com/office/powerpoint/2010/main" val="964204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6</a:t>
            </a:fld>
            <a:endParaRPr lang="sv-SE"/>
          </a:p>
        </p:txBody>
      </p:sp>
      <p:pic>
        <p:nvPicPr>
          <p:cNvPr id="3" name="Bildobjekt 2" descr="C:\Users\demo\Desktop\Runs 160708\a minus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 y="265176"/>
            <a:ext cx="7187184" cy="6190488"/>
          </a:xfrm>
          <a:prstGeom prst="rect">
            <a:avLst/>
          </a:prstGeom>
          <a:noFill/>
          <a:ln>
            <a:noFill/>
          </a:ln>
        </p:spPr>
      </p:pic>
      <p:sp>
        <p:nvSpPr>
          <p:cNvPr id="4" name="Rektangel 3"/>
          <p:cNvSpPr/>
          <p:nvPr/>
        </p:nvSpPr>
        <p:spPr>
          <a:xfrm>
            <a:off x="7479792" y="330910"/>
            <a:ext cx="3874008" cy="6124754"/>
          </a:xfrm>
          <a:prstGeom prst="rect">
            <a:avLst/>
          </a:prstGeom>
        </p:spPr>
        <p:txBody>
          <a:bodyPr wrap="square">
            <a:spAutoFit/>
          </a:bodyPr>
          <a:lstStyle/>
          <a:p>
            <a:pPr>
              <a:spcAft>
                <a:spcPts val="0"/>
              </a:spcAft>
            </a:pPr>
            <a:r>
              <a:rPr lang="en-US" sz="2800" u="sng" dirty="0">
                <a:latin typeface="Times New Roman" panose="02020603050405020304" pitchFamily="18" charset="0"/>
                <a:ea typeface="Times New Roman" panose="02020603050405020304" pitchFamily="18" charset="0"/>
              </a:rPr>
              <a:t>Figure 1:</a:t>
            </a:r>
            <a:r>
              <a:rPr lang="en-US" sz="2800" b="1" dirty="0">
                <a:latin typeface="Times New Roman" panose="02020603050405020304" pitchFamily="18" charset="0"/>
                <a:ea typeface="Times New Roman" panose="02020603050405020304" pitchFamily="18" charset="0"/>
              </a:rPr>
              <a:t> </a:t>
            </a:r>
            <a:endParaRPr lang="en-US" sz="2800" b="1" dirty="0" smtClean="0">
              <a:latin typeface="Times New Roman" panose="02020603050405020304" pitchFamily="18" charset="0"/>
              <a:ea typeface="Times New Roman" panose="02020603050405020304" pitchFamily="18" charset="0"/>
            </a:endParaRPr>
          </a:p>
          <a:p>
            <a:pPr>
              <a:spcAft>
                <a:spcPts val="0"/>
              </a:spcAft>
            </a:pPr>
            <a:r>
              <a:rPr lang="en-US" sz="2800" b="1" dirty="0" smtClean="0">
                <a:solidFill>
                  <a:srgbClr val="FF0000"/>
                </a:solidFill>
                <a:latin typeface="Times New Roman" panose="02020603050405020304" pitchFamily="18" charset="0"/>
                <a:ea typeface="Times New Roman" panose="02020603050405020304" pitchFamily="18" charset="0"/>
              </a:rPr>
              <a:t>Spatial </a:t>
            </a:r>
            <a:r>
              <a:rPr lang="en-US" sz="2800" b="1" dirty="0">
                <a:solidFill>
                  <a:srgbClr val="FF0000"/>
                </a:solidFill>
                <a:latin typeface="Times New Roman" panose="02020603050405020304" pitchFamily="18" charset="0"/>
                <a:ea typeface="Times New Roman" panose="02020603050405020304" pitchFamily="18" charset="0"/>
              </a:rPr>
              <a:t>map of initial conditions at t = -1 </a:t>
            </a:r>
            <a:r>
              <a:rPr lang="en-US" sz="2800" b="1" dirty="0">
                <a:latin typeface="Times New Roman" panose="02020603050405020304" pitchFamily="18" charset="0"/>
                <a:ea typeface="Times New Roman" panose="02020603050405020304" pitchFamily="18" charset="0"/>
              </a:rPr>
              <a:t>(years from the present time). </a:t>
            </a:r>
            <a:endParaRPr lang="en-US" sz="2800" b="1" dirty="0" smtClean="0">
              <a:latin typeface="Times New Roman" panose="02020603050405020304" pitchFamily="18" charset="0"/>
              <a:ea typeface="Times New Roman" panose="02020603050405020304" pitchFamily="18" charset="0"/>
            </a:endParaRPr>
          </a:p>
          <a:p>
            <a:pPr>
              <a:spcAft>
                <a:spcPts val="0"/>
              </a:spcAft>
            </a:pPr>
            <a:r>
              <a:rPr lang="en-US" sz="2800" b="1" dirty="0" smtClean="0">
                <a:latin typeface="Times New Roman" panose="02020603050405020304" pitchFamily="18" charset="0"/>
                <a:ea typeface="Times New Roman" panose="02020603050405020304" pitchFamily="18" charset="0"/>
              </a:rPr>
              <a:t>The </a:t>
            </a:r>
            <a:r>
              <a:rPr lang="en-US" sz="2800" b="1" dirty="0">
                <a:latin typeface="Times New Roman" panose="02020603050405020304" pitchFamily="18" charset="0"/>
                <a:ea typeface="Times New Roman" panose="02020603050405020304" pitchFamily="18" charset="0"/>
              </a:rPr>
              <a:t>locations of the circle centers are the locations of the trees. The circle diameters are proportional to the tree diameters. </a:t>
            </a:r>
            <a:endParaRPr lang="en-US" sz="2800" b="1" dirty="0" smtClean="0">
              <a:latin typeface="Times New Roman" panose="02020603050405020304" pitchFamily="18" charset="0"/>
              <a:ea typeface="Times New Roman" panose="02020603050405020304" pitchFamily="18" charset="0"/>
            </a:endParaRPr>
          </a:p>
          <a:p>
            <a:pPr>
              <a:spcAft>
                <a:spcPts val="0"/>
              </a:spcAft>
            </a:pPr>
            <a:r>
              <a:rPr lang="en-US" sz="2800" b="1" dirty="0" smtClean="0">
                <a:latin typeface="Times New Roman" panose="02020603050405020304" pitchFamily="18" charset="0"/>
                <a:ea typeface="Times New Roman" panose="02020603050405020304" pitchFamily="18" charset="0"/>
              </a:rPr>
              <a:t>The </a:t>
            </a:r>
            <a:r>
              <a:rPr lang="en-US" sz="2800" b="1" dirty="0">
                <a:latin typeface="Times New Roman" panose="02020603050405020304" pitchFamily="18" charset="0"/>
                <a:ea typeface="Times New Roman" panose="02020603050405020304" pitchFamily="18" charset="0"/>
              </a:rPr>
              <a:t>square represents one hectare (100m*100m). </a:t>
            </a:r>
            <a:endParaRPr lang="sv-SE" sz="2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60792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7</a:t>
            </a:fld>
            <a:endParaRPr lang="sv-SE"/>
          </a:p>
        </p:txBody>
      </p:sp>
      <p:pic>
        <p:nvPicPr>
          <p:cNvPr id="70658" name="Picture 2" descr="Peter Lohma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663" y="0"/>
            <a:ext cx="10361961" cy="6863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200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8</a:t>
            </a:fld>
            <a:endParaRPr lang="sv-SE"/>
          </a:p>
        </p:txBody>
      </p:sp>
      <p:pic>
        <p:nvPicPr>
          <p:cNvPr id="74754" name="Picture 2" descr="Peter Lohma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96" y="-5021"/>
            <a:ext cx="10250424" cy="686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206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05AB504C-2EAE-4C1B-A3CB-68D7E240E4AC}" type="slidenum">
              <a:rPr lang="sv-SE" smtClean="0"/>
              <a:t>9</a:t>
            </a:fld>
            <a:endParaRPr lang="sv-SE"/>
          </a:p>
        </p:txBody>
      </p:sp>
      <p:pic>
        <p:nvPicPr>
          <p:cNvPr id="75778" name="Picture 2" descr="Peter Lohma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144" y="0"/>
            <a:ext cx="1024292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135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TotalTime>
  <Words>2098</Words>
  <Application>Microsoft Office PowerPoint</Application>
  <PresentationFormat>Bredbild</PresentationFormat>
  <Paragraphs>250</Paragraphs>
  <Slides>45</Slides>
  <Notes>0</Notes>
  <HiddenSlides>0</HiddenSlides>
  <MMClips>0</MMClips>
  <ScaleCrop>false</ScaleCrop>
  <HeadingPairs>
    <vt:vector size="8" baseType="variant">
      <vt:variant>
        <vt:lpstr>Använt teckensnitt</vt:lpstr>
      </vt:variant>
      <vt:variant>
        <vt:i4>9</vt:i4>
      </vt:variant>
      <vt:variant>
        <vt:lpstr>Tema</vt:lpstr>
      </vt:variant>
      <vt:variant>
        <vt:i4>1</vt:i4>
      </vt:variant>
      <vt:variant>
        <vt:lpstr>Serverprogram för OLE-inbäddning</vt:lpstr>
      </vt:variant>
      <vt:variant>
        <vt:i4>1</vt:i4>
      </vt:variant>
      <vt:variant>
        <vt:lpstr>Bildrubriker</vt:lpstr>
      </vt:variant>
      <vt:variant>
        <vt:i4>45</vt:i4>
      </vt:variant>
    </vt:vector>
  </HeadingPairs>
  <TitlesOfParts>
    <vt:vector size="56" baseType="lpstr">
      <vt:lpstr>Arial</vt:lpstr>
      <vt:lpstr>Arial Black</vt:lpstr>
      <vt:lpstr>Calibri</vt:lpstr>
      <vt:lpstr>Calibri Light</vt:lpstr>
      <vt:lpstr>CMBX12</vt:lpstr>
      <vt:lpstr>CMR10</vt:lpstr>
      <vt:lpstr>CMR12</vt:lpstr>
      <vt:lpstr>CMTI12</vt:lpstr>
      <vt:lpstr>Times New Roman</vt:lpstr>
      <vt:lpstr>Office-tema</vt:lpstr>
      <vt:lpstr>Equation</vt:lpstr>
      <vt:lpstr>OPTIMAL STOCHASTIC DYNAMIC CONTROL OF SPATIALLY DISTRIBUTED INTERDEPENDENT PRODUCTION UNITS Version 160901    Peter Lohmander Professor Dr., Optimal Solutions &amp; Linnaeus University, Sweden www.Lohmander.com &amp; Peter@Lohmander.com </vt:lpstr>
      <vt:lpstr> OPTIMAL STOCHASTIC DYNAMIC CONTROL OF SPATIALLY DISTRIBUTED INTERDEPENDENT PRODUCTION UNITS Peter Lohmander  Abstract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OPTIMAL STOCHASTIC DYNAMIC CONTROL OF SPATIALLY DISTRIBUTED INTERDEPENDENT PRODUCTION UNITS Version 160901    Peter Lohmander Professor Dr., Optimal Solutions &amp; Linnaeus University, Sweden www.Lohmander.com &amp; Peter@Lohmander.com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Peter</dc:creator>
  <cp:lastModifiedBy>Peter</cp:lastModifiedBy>
  <cp:revision>229</cp:revision>
  <dcterms:created xsi:type="dcterms:W3CDTF">2016-03-02T13:51:42Z</dcterms:created>
  <dcterms:modified xsi:type="dcterms:W3CDTF">2016-09-01T14:44:27Z</dcterms:modified>
</cp:coreProperties>
</file>