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6" r:id="rId4"/>
    <p:sldMasterId id="2147483699" r:id="rId5"/>
  </p:sldMasterIdLst>
  <p:notesMasterIdLst>
    <p:notesMasterId r:id="rId111"/>
  </p:notesMasterIdLst>
  <p:sldIdLst>
    <p:sldId id="256" r:id="rId6"/>
    <p:sldId id="257" r:id="rId7"/>
    <p:sldId id="409" r:id="rId8"/>
    <p:sldId id="396" r:id="rId9"/>
    <p:sldId id="393" r:id="rId10"/>
    <p:sldId id="394" r:id="rId11"/>
    <p:sldId id="397" r:id="rId12"/>
    <p:sldId id="395" r:id="rId13"/>
    <p:sldId id="391" r:id="rId14"/>
    <p:sldId id="426" r:id="rId15"/>
    <p:sldId id="410" r:id="rId16"/>
    <p:sldId id="411" r:id="rId17"/>
    <p:sldId id="412" r:id="rId18"/>
    <p:sldId id="413" r:id="rId19"/>
    <p:sldId id="433" r:id="rId20"/>
    <p:sldId id="417" r:id="rId21"/>
    <p:sldId id="418" r:id="rId22"/>
    <p:sldId id="429" r:id="rId23"/>
    <p:sldId id="427" r:id="rId24"/>
    <p:sldId id="428" r:id="rId25"/>
    <p:sldId id="505" r:id="rId26"/>
    <p:sldId id="419" r:id="rId27"/>
    <p:sldId id="420" r:id="rId28"/>
    <p:sldId id="430" r:id="rId29"/>
    <p:sldId id="434" r:id="rId30"/>
    <p:sldId id="431" r:id="rId31"/>
    <p:sldId id="421" r:id="rId32"/>
    <p:sldId id="432" r:id="rId33"/>
    <p:sldId id="422" r:id="rId34"/>
    <p:sldId id="423" r:id="rId35"/>
    <p:sldId id="424" r:id="rId36"/>
    <p:sldId id="425" r:id="rId37"/>
    <p:sldId id="502" r:id="rId38"/>
    <p:sldId id="503" r:id="rId39"/>
    <p:sldId id="477" r:id="rId40"/>
    <p:sldId id="435" r:id="rId41"/>
    <p:sldId id="441" r:id="rId42"/>
    <p:sldId id="436" r:id="rId43"/>
    <p:sldId id="437" r:id="rId44"/>
    <p:sldId id="438" r:id="rId45"/>
    <p:sldId id="439" r:id="rId46"/>
    <p:sldId id="440" r:id="rId47"/>
    <p:sldId id="442" r:id="rId48"/>
    <p:sldId id="455" r:id="rId49"/>
    <p:sldId id="443" r:id="rId50"/>
    <p:sldId id="444" r:id="rId51"/>
    <p:sldId id="456" r:id="rId52"/>
    <p:sldId id="457" r:id="rId53"/>
    <p:sldId id="445" r:id="rId54"/>
    <p:sldId id="446" r:id="rId55"/>
    <p:sldId id="447" r:id="rId56"/>
    <p:sldId id="450" r:id="rId57"/>
    <p:sldId id="451" r:id="rId58"/>
    <p:sldId id="475" r:id="rId59"/>
    <p:sldId id="506" r:id="rId60"/>
    <p:sldId id="507" r:id="rId61"/>
    <p:sldId id="508" r:id="rId62"/>
    <p:sldId id="452" r:id="rId63"/>
    <p:sldId id="453" r:id="rId64"/>
    <p:sldId id="454" r:id="rId65"/>
    <p:sldId id="458" r:id="rId66"/>
    <p:sldId id="459" r:id="rId67"/>
    <p:sldId id="460" r:id="rId68"/>
    <p:sldId id="461" r:id="rId69"/>
    <p:sldId id="472" r:id="rId70"/>
    <p:sldId id="473" r:id="rId71"/>
    <p:sldId id="474" r:id="rId72"/>
    <p:sldId id="504" r:id="rId73"/>
    <p:sldId id="463" r:id="rId74"/>
    <p:sldId id="478" r:id="rId75"/>
    <p:sldId id="480" r:id="rId76"/>
    <p:sldId id="510" r:id="rId77"/>
    <p:sldId id="511" r:id="rId78"/>
    <p:sldId id="516" r:id="rId79"/>
    <p:sldId id="517" r:id="rId80"/>
    <p:sldId id="518" r:id="rId81"/>
    <p:sldId id="512" r:id="rId82"/>
    <p:sldId id="513" r:id="rId83"/>
    <p:sldId id="519" r:id="rId84"/>
    <p:sldId id="520" r:id="rId85"/>
    <p:sldId id="521" r:id="rId86"/>
    <p:sldId id="514" r:id="rId87"/>
    <p:sldId id="522" r:id="rId88"/>
    <p:sldId id="481" r:id="rId89"/>
    <p:sldId id="482" r:id="rId90"/>
    <p:sldId id="483" r:id="rId91"/>
    <p:sldId id="484" r:id="rId92"/>
    <p:sldId id="485" r:id="rId93"/>
    <p:sldId id="486" r:id="rId94"/>
    <p:sldId id="487" r:id="rId95"/>
    <p:sldId id="488" r:id="rId96"/>
    <p:sldId id="489" r:id="rId97"/>
    <p:sldId id="490" r:id="rId98"/>
    <p:sldId id="491" r:id="rId99"/>
    <p:sldId id="492" r:id="rId100"/>
    <p:sldId id="493" r:id="rId101"/>
    <p:sldId id="494" r:id="rId102"/>
    <p:sldId id="495" r:id="rId103"/>
    <p:sldId id="496" r:id="rId104"/>
    <p:sldId id="497" r:id="rId105"/>
    <p:sldId id="499" r:id="rId106"/>
    <p:sldId id="500" r:id="rId107"/>
    <p:sldId id="501" r:id="rId108"/>
    <p:sldId id="464" r:id="rId109"/>
    <p:sldId id="509" r:id="rId1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310526408"/>
        <c:axId val="310524840"/>
      </c:scatterChart>
      <c:valAx>
        <c:axId val="310526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310524840"/>
        <c:crosses val="autoZero"/>
        <c:crossBetween val="midCat"/>
      </c:valAx>
      <c:valAx>
        <c:axId val="310524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310526408"/>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312664104"/>
        <c:axId val="312664496"/>
      </c:scatterChart>
      <c:valAx>
        <c:axId val="312664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312664496"/>
        <c:crosses val="autoZero"/>
        <c:crossBetween val="midCat"/>
      </c:valAx>
      <c:valAx>
        <c:axId val="31266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312664104"/>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b="1" i="0" baseline="0" dirty="0" smtClean="0">
                <a:solidFill>
                  <a:srgbClr val="FF0000"/>
                </a:solidFill>
                <a:effectLst/>
              </a:rPr>
              <a:t>Frequency distribution of the inflation adjusted (real) spot price of crude oil (Brent) $/bbl. (Years 2001-2015, Price level of 2015) </a:t>
            </a:r>
            <a:endParaRPr lang="sv-SE" sz="2800" dirty="0" smtClean="0">
              <a:solidFill>
                <a:srgbClr val="FF0000"/>
              </a:solidFill>
              <a:effectLst/>
            </a:endParaRPr>
          </a:p>
        </c:rich>
      </c:tx>
      <c:layout/>
      <c:overlay val="0"/>
    </c:title>
    <c:autoTitleDeleted val="0"/>
    <c:plotArea>
      <c:layout/>
      <c:barChart>
        <c:barDir val="col"/>
        <c:grouping val="clustered"/>
        <c:varyColors val="0"/>
        <c:ser>
          <c:idx val="0"/>
          <c:order val="0"/>
          <c:tx>
            <c:v>Frekvens</c:v>
          </c:tx>
          <c:invertIfNegative val="0"/>
          <c:cat>
            <c:numRef>
              <c:f>Blad13!$A$2:$A$11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Blad13!$B$2:$B$11</c:f>
              <c:numCache>
                <c:formatCode>General</c:formatCode>
                <c:ptCount val="10"/>
                <c:pt idx="0">
                  <c:v>0</c:v>
                </c:pt>
                <c:pt idx="1">
                  <c:v>3</c:v>
                </c:pt>
                <c:pt idx="2">
                  <c:v>2</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2665280"/>
        <c:axId val="312659792"/>
      </c:barChart>
      <c:catAx>
        <c:axId val="31266528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sv-SE" sz="2800" b="1" i="0" baseline="0" dirty="0" smtClean="0">
                    <a:effectLst/>
                  </a:rPr>
                  <a:t>Price $/</a:t>
                </a:r>
                <a:r>
                  <a:rPr lang="sv-SE" sz="2800" b="1" i="0" baseline="0" dirty="0" err="1" smtClean="0">
                    <a:effectLst/>
                  </a:rPr>
                  <a:t>bbl</a:t>
                </a:r>
                <a:r>
                  <a:rPr lang="sv-SE" sz="2800" b="1" i="0" baseline="0" dirty="0" smtClean="0">
                    <a:effectLst/>
                  </a:rPr>
                  <a:t>, </a:t>
                </a:r>
                <a:r>
                  <a:rPr lang="sv-SE" sz="2800" b="1" i="0" baseline="0" dirty="0" err="1" smtClean="0">
                    <a:effectLst/>
                  </a:rPr>
                  <a:t>Upper</a:t>
                </a:r>
                <a:r>
                  <a:rPr lang="sv-SE" sz="2800" b="1" i="0" baseline="0" dirty="0" smtClean="0">
                    <a:effectLst/>
                  </a:rPr>
                  <a:t> </a:t>
                </a:r>
                <a:r>
                  <a:rPr lang="sv-SE" sz="2800" b="1" i="0" baseline="0" dirty="0" err="1" smtClean="0">
                    <a:effectLst/>
                  </a:rPr>
                  <a:t>boundaries</a:t>
                </a:r>
                <a:r>
                  <a:rPr lang="sv-SE" sz="2800" b="1" i="0" baseline="0" dirty="0" smtClean="0">
                    <a:effectLst/>
                  </a:rPr>
                  <a:t> </a:t>
                </a:r>
                <a:r>
                  <a:rPr lang="sv-SE" sz="2800" b="1" i="0" baseline="0" dirty="0" err="1" smtClean="0">
                    <a:effectLst/>
                  </a:rPr>
                  <a:t>of</a:t>
                </a:r>
                <a:r>
                  <a:rPr lang="sv-SE" sz="2800" b="1" i="0" baseline="0" dirty="0" smtClean="0">
                    <a:effectLst/>
                  </a:rPr>
                  <a:t> 12$ </a:t>
                </a:r>
                <a:r>
                  <a:rPr lang="sv-SE" sz="2800" b="1" i="0" baseline="0" dirty="0" err="1" smtClean="0">
                    <a:effectLst/>
                  </a:rPr>
                  <a:t>intervals</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2659792"/>
        <c:crosses val="autoZero"/>
        <c:auto val="1"/>
        <c:lblAlgn val="ctr"/>
        <c:lblOffset val="100"/>
        <c:noMultiLvlLbl val="0"/>
      </c:catAx>
      <c:valAx>
        <c:axId val="312659792"/>
        <c:scaling>
          <c:orientation val="minMax"/>
        </c:scaling>
        <c:delete val="0"/>
        <c:axPos val="l"/>
        <c:title>
          <c:tx>
            <c:rich>
              <a:bodyPr/>
              <a:lstStyle/>
              <a:p>
                <a:pPr>
                  <a:defRPr sz="2800"/>
                </a:pPr>
                <a:r>
                  <a:rPr lang="sv-SE" sz="2800" dirty="0" err="1" smtClean="0"/>
                  <a:t>Frequency</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266528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312660968"/>
        <c:axId val="312663320"/>
      </c:scatterChart>
      <c:valAx>
        <c:axId val="312660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312663320"/>
        <c:crosses val="autoZero"/>
        <c:crossBetween val="midCat"/>
      </c:valAx>
      <c:valAx>
        <c:axId val="312663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312660968"/>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86.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93.wmf"/><Relationship Id="rId2" Type="http://schemas.openxmlformats.org/officeDocument/2006/relationships/image" Target="../media/image81.wmf"/><Relationship Id="rId1" Type="http://schemas.openxmlformats.org/officeDocument/2006/relationships/image" Target="../media/image90.wmf"/><Relationship Id="rId6" Type="http://schemas.openxmlformats.org/officeDocument/2006/relationships/image" Target="../media/image86.wmf"/><Relationship Id="rId5" Type="http://schemas.openxmlformats.org/officeDocument/2006/relationships/image" Target="../media/image92.wmf"/><Relationship Id="rId4"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94.wmf"/><Relationship Id="rId11" Type="http://schemas.openxmlformats.org/officeDocument/2006/relationships/image" Target="../media/image99.wmf"/><Relationship Id="rId5" Type="http://schemas.openxmlformats.org/officeDocument/2006/relationships/image" Target="../media/image86.wmf"/><Relationship Id="rId10" Type="http://schemas.openxmlformats.org/officeDocument/2006/relationships/image" Target="../media/image98.wmf"/><Relationship Id="rId4" Type="http://schemas.openxmlformats.org/officeDocument/2006/relationships/image" Target="../media/image92.wmf"/><Relationship Id="rId9" Type="http://schemas.openxmlformats.org/officeDocument/2006/relationships/image" Target="../media/image9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5A5-4C50-44E7-9774-33628DA5CDA3}" type="datetimeFigureOut">
              <a:rPr lang="sv-SE" smtClean="0"/>
              <a:t>2016-08-28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6790-DDEC-466D-AF7F-F571BAC59E7C}" type="slidenum">
              <a:rPr lang="sv-SE" smtClean="0"/>
              <a:t>‹#›</a:t>
            </a:fld>
            <a:endParaRPr lang="sv-SE"/>
          </a:p>
        </p:txBody>
      </p:sp>
    </p:spTree>
    <p:extLst>
      <p:ext uri="{BB962C8B-B14F-4D97-AF65-F5344CB8AC3E}">
        <p14:creationId xmlns:p14="http://schemas.microsoft.com/office/powerpoint/2010/main" val="37195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9AEC0B-B6F3-43A0-9884-12314DEEE8EC}" type="datetime1">
              <a:rPr lang="sv-SE" smtClean="0"/>
              <a:t>2016-08-28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17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FA86000-524E-4ADC-A6F5-99CC2E8BBB95}" type="datetime1">
              <a:rPr lang="sv-SE" smtClean="0"/>
              <a:t>2016-08-28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897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36430B-2A5D-4D02-963D-F26248795A74}" type="datetime1">
              <a:rPr lang="sv-SE" smtClean="0"/>
              <a:t>2016-08-28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23567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6E5D49E-52D1-44FB-BD94-813E38B81EC4}"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14040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E933A2E-9EF3-43D5-8DC7-61C565C90A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5539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2E67BC5-2CDC-4E37-A323-2F0D6A59F875}"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13422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9760692A-6E4D-4D3F-BF83-9E2DB3BE7F7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00209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179B8CA8-D8BE-412F-AF02-0B7BAAE0459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99453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0D3C33A8-EB8F-4015-A446-3A1E753B769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808722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10BF875A-6E0C-4D0B-979A-92FA565DCDF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558345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E14E8EA0-6F27-4E3B-823C-E43ED0CC676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6485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F8BD553-5B47-4773-B6B7-89D8A49CA0EE}" type="datetime1">
              <a:rPr lang="sv-SE" smtClean="0"/>
              <a:t>2016-08-28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865295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49420A22-22E2-400F-BEB2-314189C42111}"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58568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21CF598-7280-4147-A31A-382E6F16E75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04070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CA6607A9-AE3B-4523-96D6-42BAE80B233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89998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09600" y="1600201"/>
            <a:ext cx="10972800" cy="4525963"/>
          </a:xfrm>
        </p:spPr>
        <p:txBody>
          <a:bodyPr/>
          <a:lstStyle/>
          <a:p>
            <a:endParaRPr lang="sv-SE"/>
          </a:p>
        </p:txBody>
      </p:sp>
      <p:sp>
        <p:nvSpPr>
          <p:cNvPr id="4" name="Platshållare för datum 3"/>
          <p:cNvSpPr>
            <a:spLocks noGrp="1"/>
          </p:cNvSpPr>
          <p:nvPr>
            <p:ph type="dt" sz="half" idx="10"/>
          </p:nvPr>
        </p:nvSpPr>
        <p:spPr>
          <a:xfrm>
            <a:off x="609600" y="6245225"/>
            <a:ext cx="2844800" cy="476250"/>
          </a:xfrm>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a:xfrm>
            <a:off x="8737600" y="6245225"/>
            <a:ext cx="2844800" cy="476250"/>
          </a:xfrm>
        </p:spPr>
        <p:txBody>
          <a:bodyPr/>
          <a:lstStyle>
            <a:lvl1pPr>
              <a:defRPr/>
            </a:lvl1pPr>
          </a:lstStyle>
          <a:p>
            <a:fld id="{791374A7-C288-432D-BF7C-3B5EA281D71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293696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6E5D49E-52D1-44FB-BD94-813E38B81EC4}"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175029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E933A2E-9EF3-43D5-8DC7-61C565C90A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43655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2E67BC5-2CDC-4E37-A323-2F0D6A59F875}"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350279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9760692A-6E4D-4D3F-BF83-9E2DB3BE7F7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136549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179B8CA8-D8BE-412F-AF02-0B7BAAE0459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0898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0D3C33A8-EB8F-4015-A446-3A1E753B769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1530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57DF4B-35B9-4BE3-B30C-9F1708A4B9E2}" type="datetime1">
              <a:rPr lang="sv-SE" smtClean="0"/>
              <a:t>2016-08-28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835750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10BF875A-6E0C-4D0B-979A-92FA565DCDF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06482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E14E8EA0-6F27-4E3B-823C-E43ED0CC676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260846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49420A22-22E2-400F-BEB2-314189C42111}"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749636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21CF598-7280-4147-A31A-382E6F16E75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453363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CA6607A9-AE3B-4523-96D6-42BAE80B233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993912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09600" y="1600201"/>
            <a:ext cx="10972800" cy="4525963"/>
          </a:xfrm>
        </p:spPr>
        <p:txBody>
          <a:bodyPr/>
          <a:lstStyle/>
          <a:p>
            <a:endParaRPr lang="sv-SE"/>
          </a:p>
        </p:txBody>
      </p:sp>
      <p:sp>
        <p:nvSpPr>
          <p:cNvPr id="4" name="Platshållare för datum 3"/>
          <p:cNvSpPr>
            <a:spLocks noGrp="1"/>
          </p:cNvSpPr>
          <p:nvPr>
            <p:ph type="dt" sz="half" idx="10"/>
          </p:nvPr>
        </p:nvSpPr>
        <p:spPr>
          <a:xfrm>
            <a:off x="609600" y="6245225"/>
            <a:ext cx="2844800" cy="476250"/>
          </a:xfrm>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a:xfrm>
            <a:off x="8737600" y="6245225"/>
            <a:ext cx="2844800" cy="476250"/>
          </a:xfrm>
        </p:spPr>
        <p:txBody>
          <a:bodyPr/>
          <a:lstStyle>
            <a:lvl1pPr>
              <a:defRPr/>
            </a:lvl1pPr>
          </a:lstStyle>
          <a:p>
            <a:fld id="{791374A7-C288-432D-BF7C-3B5EA281D71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806406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6E5D49E-52D1-44FB-BD94-813E38B81EC4}"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167704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E933A2E-9EF3-43D5-8DC7-61C565C90A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164997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2E67BC5-2CDC-4E37-A323-2F0D6A59F875}"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109956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9760692A-6E4D-4D3F-BF83-9E2DB3BE7F7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67661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A926BC-4A16-4CB5-949F-A36F000ECE09}" type="datetime1">
              <a:rPr lang="sv-SE" smtClean="0"/>
              <a:t>2016-08-28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021707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179B8CA8-D8BE-412F-AF02-0B7BAAE0459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19734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0D3C33A8-EB8F-4015-A446-3A1E753B769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512667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10BF875A-6E0C-4D0B-979A-92FA565DCDF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998040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E14E8EA0-6F27-4E3B-823C-E43ED0CC676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244119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49420A22-22E2-400F-BEB2-314189C42111}"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622446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21CF598-7280-4147-A31A-382E6F16E75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573784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CA6607A9-AE3B-4523-96D6-42BAE80B233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336042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09600" y="1600201"/>
            <a:ext cx="10972800" cy="4525963"/>
          </a:xfrm>
        </p:spPr>
        <p:txBody>
          <a:bodyPr/>
          <a:lstStyle/>
          <a:p>
            <a:endParaRPr lang="sv-SE"/>
          </a:p>
        </p:txBody>
      </p:sp>
      <p:sp>
        <p:nvSpPr>
          <p:cNvPr id="4" name="Platshållare för datum 3"/>
          <p:cNvSpPr>
            <a:spLocks noGrp="1"/>
          </p:cNvSpPr>
          <p:nvPr>
            <p:ph type="dt" sz="half" idx="10"/>
          </p:nvPr>
        </p:nvSpPr>
        <p:spPr>
          <a:xfrm>
            <a:off x="609600" y="6245225"/>
            <a:ext cx="2844800" cy="476250"/>
          </a:xfrm>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a:xfrm>
            <a:off x="8737600" y="6245225"/>
            <a:ext cx="2844800" cy="476250"/>
          </a:xfrm>
        </p:spPr>
        <p:txBody>
          <a:bodyPr/>
          <a:lstStyle>
            <a:lvl1pPr>
              <a:defRPr/>
            </a:lvl1pPr>
          </a:lstStyle>
          <a:p>
            <a:fld id="{791374A7-C288-432D-BF7C-3B5EA281D71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684980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6E5D49E-52D1-44FB-BD94-813E38B81EC4}"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705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E933A2E-9EF3-43D5-8DC7-61C565C90A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9863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038D38-1575-4D77-8CE9-00897A9787A6}" type="datetime1">
              <a:rPr lang="sv-SE" smtClean="0"/>
              <a:t>2016-08-28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952192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2E67BC5-2CDC-4E37-A323-2F0D6A59F875}"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925821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9760692A-6E4D-4D3F-BF83-9E2DB3BE7F7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379632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179B8CA8-D8BE-412F-AF02-0B7BAAE0459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999782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0D3C33A8-EB8F-4015-A446-3A1E753B769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279577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10BF875A-6E0C-4D0B-979A-92FA565DCDF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4195274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E14E8EA0-6F27-4E3B-823C-E43ED0CC676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624880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49420A22-22E2-400F-BEB2-314189C42111}"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585549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21CF598-7280-4147-A31A-382E6F16E75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781472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CA6607A9-AE3B-4523-96D6-42BAE80B233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85341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09600" y="1600201"/>
            <a:ext cx="10972800" cy="4525963"/>
          </a:xfrm>
        </p:spPr>
        <p:txBody>
          <a:bodyPr/>
          <a:lstStyle/>
          <a:p>
            <a:endParaRPr lang="sv-SE"/>
          </a:p>
        </p:txBody>
      </p:sp>
      <p:sp>
        <p:nvSpPr>
          <p:cNvPr id="4" name="Platshållare för datum 3"/>
          <p:cNvSpPr>
            <a:spLocks noGrp="1"/>
          </p:cNvSpPr>
          <p:nvPr>
            <p:ph type="dt" sz="half" idx="10"/>
          </p:nvPr>
        </p:nvSpPr>
        <p:spPr>
          <a:xfrm>
            <a:off x="609600" y="6245225"/>
            <a:ext cx="2844800" cy="476250"/>
          </a:xfrm>
        </p:spPr>
        <p:txBody>
          <a:bodyPr/>
          <a:lstStyle>
            <a:lvl1pPr>
              <a:defRPr/>
            </a:lvl1pPr>
          </a:lstStyle>
          <a:p>
            <a:endParaRPr lang="sv-SE" altLang="sv-SE">
              <a:solidFill>
                <a:srgbClr val="000000"/>
              </a:solidFill>
            </a:endParaRPr>
          </a:p>
        </p:txBody>
      </p:sp>
      <p:sp>
        <p:nvSpPr>
          <p:cNvPr id="5" name="Platshållare för sidfot 4"/>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a:xfrm>
            <a:off x="8737600" y="6245225"/>
            <a:ext cx="2844800" cy="476250"/>
          </a:xfrm>
        </p:spPr>
        <p:txBody>
          <a:bodyPr/>
          <a:lstStyle>
            <a:lvl1pPr>
              <a:defRPr/>
            </a:lvl1pPr>
          </a:lstStyle>
          <a:p>
            <a:fld id="{791374A7-C288-432D-BF7C-3B5EA281D71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7945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C7A062-3D0F-4A72-999C-7EC5DB056B52}" type="datetime1">
              <a:rPr lang="sv-SE" smtClean="0"/>
              <a:t>2016-08-28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677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5F64A-30E4-43C1-8AA6-2E795B252571}" type="datetime1">
              <a:rPr lang="sv-SE" smtClean="0"/>
              <a:t>2016-08-28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6842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AED8C50-0C1B-4B91-BD7C-DBA94AAF4ABB}" type="datetime1">
              <a:rPr lang="sv-SE" smtClean="0"/>
              <a:t>2016-08-28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7556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2F479E5-EC7C-42D7-B287-FE2E55407880}" type="datetime1">
              <a:rPr lang="sv-SE" smtClean="0"/>
              <a:t>2016-08-28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323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E3D4-7B58-43B5-8AB9-02DA32030CAB}" type="datetime1">
              <a:rPr lang="sv-SE" smtClean="0"/>
              <a:t>2016-08-28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04C-2EAE-4C1B-A3CB-68D7E240E4AC}" type="slidenum">
              <a:rPr lang="sv-SE" smtClean="0"/>
              <a:t>‹#›</a:t>
            </a:fld>
            <a:endParaRPr lang="sv-SE"/>
          </a:p>
        </p:txBody>
      </p:sp>
    </p:spTree>
    <p:extLst>
      <p:ext uri="{BB962C8B-B14F-4D97-AF65-F5344CB8AC3E}">
        <p14:creationId xmlns:p14="http://schemas.microsoft.com/office/powerpoint/2010/main" val="46120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81F3897-3B21-4503-9156-EB7092C6C208}"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166689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81F3897-3B21-4503-9156-EB7092C6C208}"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861774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81F3897-3B21-4503-9156-EB7092C6C208}"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27622101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81F3897-3B21-4503-9156-EB7092C6C208}"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42566061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hyperlink" Target="http://www.lohmander.com/PL_Shiraz_KEYNOTE_Paper_16.pdf" TargetMode="External"/><Relationship Id="rId2" Type="http://schemas.openxmlformats.org/officeDocument/2006/relationships/hyperlink" Target="http://www.lohmander.com/PL_Shiraz_KEYNOTE_16.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oleObject" Target="../embeddings/oleObject3.bin"/><Relationship Id="rId7" Type="http://schemas.openxmlformats.org/officeDocument/2006/relationships/image" Target="../media/image27.jpeg"/><Relationship Id="rId12"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wmf"/><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8.wmf"/><Relationship Id="rId5" Type="http://schemas.openxmlformats.org/officeDocument/2006/relationships/oleObject" Target="../embeddings/oleObject5.bin"/><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41.wmf"/><Relationship Id="rId11" Type="http://schemas.openxmlformats.org/officeDocument/2006/relationships/hyperlink" Target="http://www.lohmander.com/SDG.ppt" TargetMode="External"/><Relationship Id="rId5" Type="http://schemas.openxmlformats.org/officeDocument/2006/relationships/oleObject" Target="../embeddings/oleObject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13.bin"/><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15.bin"/><Relationship Id="rId4" Type="http://schemas.openxmlformats.org/officeDocument/2006/relationships/image" Target="../media/image4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18.bin"/><Relationship Id="rId4" Type="http://schemas.openxmlformats.org/officeDocument/2006/relationships/image" Target="../media/image5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20.bin"/><Relationship Id="rId4" Type="http://schemas.openxmlformats.org/officeDocument/2006/relationships/image" Target="../media/image5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22.bin"/><Relationship Id="rId4" Type="http://schemas.openxmlformats.org/officeDocument/2006/relationships/image" Target="../media/image5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56.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wmf"/><Relationship Id="rId5" Type="http://schemas.openxmlformats.org/officeDocument/2006/relationships/oleObject" Target="../embeddings/oleObject24.bin"/><Relationship Id="rId4" Type="http://schemas.openxmlformats.org/officeDocument/2006/relationships/image" Target="../media/image52.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8.wmf"/></Relationships>
</file>

<file path=ppt/slides/_rels/slide51.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0.wmf"/><Relationship Id="rId5" Type="http://schemas.openxmlformats.org/officeDocument/2006/relationships/oleObject" Target="../embeddings/oleObject28.bin"/><Relationship Id="rId4" Type="http://schemas.openxmlformats.org/officeDocument/2006/relationships/image" Target="../media/image5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3.wmf"/><Relationship Id="rId5" Type="http://schemas.openxmlformats.org/officeDocument/2006/relationships/oleObject" Target="../embeddings/oleObject31.bin"/><Relationship Id="rId4" Type="http://schemas.openxmlformats.org/officeDocument/2006/relationships/image" Target="../media/image6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64.wmf"/></Relationships>
</file>

<file path=ppt/slides/_rels/slide5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4.jpg"/></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65.wmf"/><Relationship Id="rId4"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69.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8.emf"/><Relationship Id="rId5" Type="http://schemas.openxmlformats.org/officeDocument/2006/relationships/image" Target="../media/image65.wmf"/><Relationship Id="rId4"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36.bin"/><Relationship Id="rId4" Type="http://schemas.openxmlformats.org/officeDocument/2006/relationships/image" Target="../media/image70.wmf"/></Relationships>
</file>

<file path=ppt/slides/_rels/slide6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70.wmf"/><Relationship Id="rId4" Type="http://schemas.openxmlformats.org/officeDocument/2006/relationships/oleObject" Target="../embeddings/oleObject37.bin"/></Relationships>
</file>

<file path=ppt/slides/_rels/slide6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70.wmf"/><Relationship Id="rId4" Type="http://schemas.openxmlformats.org/officeDocument/2006/relationships/oleObject" Target="../embeddings/oleObject38.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74.wmf"/></Relationships>
</file>

<file path=ppt/slides/_rels/slide6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74.wmf"/><Relationship Id="rId4" Type="http://schemas.openxmlformats.org/officeDocument/2006/relationships/oleObject" Target="../embeddings/oleObject40.bin"/></Relationships>
</file>

<file path=ppt/slides/_rels/slide6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38.wmf"/><Relationship Id="rId5" Type="http://schemas.openxmlformats.org/officeDocument/2006/relationships/oleObject" Target="../embeddings/oleObject42.bin"/><Relationship Id="rId4" Type="http://schemas.openxmlformats.org/officeDocument/2006/relationships/image" Target="../media/image3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41.wmf"/><Relationship Id="rId11" Type="http://schemas.openxmlformats.org/officeDocument/2006/relationships/hyperlink" Target="http://www.lohmander.com/SDG.ppt" TargetMode="External"/><Relationship Id="rId5" Type="http://schemas.openxmlformats.org/officeDocument/2006/relationships/oleObject" Target="../embeddings/oleObject45.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3" Type="http://schemas.openxmlformats.org/officeDocument/2006/relationships/hyperlink" Target="http://www.lohmander.com/SDG.ppt" TargetMode="External"/><Relationship Id="rId7" Type="http://schemas.openxmlformats.org/officeDocument/2006/relationships/image" Target="../media/image78.wmf"/><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oleObject" Target="../embeddings/oleObject49.bin"/><Relationship Id="rId5" Type="http://schemas.openxmlformats.org/officeDocument/2006/relationships/image" Target="../media/image77.wmf"/><Relationship Id="rId4" Type="http://schemas.openxmlformats.org/officeDocument/2006/relationships/oleObject" Target="../embeddings/oleObject48.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8.xml"/><Relationship Id="rId1" Type="http://schemas.openxmlformats.org/officeDocument/2006/relationships/vmlDrawing" Target="../drawings/vmlDrawing28.vml"/><Relationship Id="rId4" Type="http://schemas.openxmlformats.org/officeDocument/2006/relationships/image" Target="../media/image79.wmf"/></Relationships>
</file>

<file path=ppt/slides/_rels/slide7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84.wmf"/><Relationship Id="rId2" Type="http://schemas.openxmlformats.org/officeDocument/2006/relationships/slideLayout" Target="../slideLayouts/slideLayout18.xml"/><Relationship Id="rId16" Type="http://schemas.openxmlformats.org/officeDocument/2006/relationships/image" Target="../media/image86.wmf"/><Relationship Id="rId1" Type="http://schemas.openxmlformats.org/officeDocument/2006/relationships/vmlDrawing" Target="../drawings/vmlDrawing29.vml"/><Relationship Id="rId6" Type="http://schemas.openxmlformats.org/officeDocument/2006/relationships/image" Target="../media/image81.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54.bin"/><Relationship Id="rId14" Type="http://schemas.openxmlformats.org/officeDocument/2006/relationships/image" Target="../media/image85.wmf"/></Relationships>
</file>

<file path=ppt/slides/_rels/slide74.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84.wmf"/><Relationship Id="rId2" Type="http://schemas.openxmlformats.org/officeDocument/2006/relationships/slideLayout" Target="../slideLayouts/slideLayout18.xml"/><Relationship Id="rId16" Type="http://schemas.openxmlformats.org/officeDocument/2006/relationships/image" Target="../media/image86.wmf"/><Relationship Id="rId1" Type="http://schemas.openxmlformats.org/officeDocument/2006/relationships/vmlDrawing" Target="../drawings/vmlDrawing30.vml"/><Relationship Id="rId6" Type="http://schemas.openxmlformats.org/officeDocument/2006/relationships/image" Target="../media/image8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3.wmf"/><Relationship Id="rId4" Type="http://schemas.openxmlformats.org/officeDocument/2006/relationships/image" Target="../media/image87.wmf"/><Relationship Id="rId9" Type="http://schemas.openxmlformats.org/officeDocument/2006/relationships/oleObject" Target="../embeddings/oleObject61.bin"/><Relationship Id="rId14" Type="http://schemas.openxmlformats.org/officeDocument/2006/relationships/image" Target="../media/image85.wmf"/></Relationships>
</file>

<file path=ppt/slides/_rels/slide75.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92.wmf"/><Relationship Id="rId17" Type="http://schemas.openxmlformats.org/officeDocument/2006/relationships/oleObject" Target="../embeddings/oleObject72.bin"/><Relationship Id="rId2" Type="http://schemas.openxmlformats.org/officeDocument/2006/relationships/slideLayout" Target="../slideLayouts/slideLayout18.xml"/><Relationship Id="rId16" Type="http://schemas.openxmlformats.org/officeDocument/2006/relationships/image" Target="../media/image93.wmf"/><Relationship Id="rId1" Type="http://schemas.openxmlformats.org/officeDocument/2006/relationships/vmlDrawing" Target="../drawings/vmlDrawing31.vml"/><Relationship Id="rId6" Type="http://schemas.openxmlformats.org/officeDocument/2006/relationships/image" Target="../media/image81.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oleObject" Target="../embeddings/oleObject68.bin"/><Relationship Id="rId14" Type="http://schemas.openxmlformats.org/officeDocument/2006/relationships/image" Target="../media/image86.wmf"/></Relationships>
</file>

<file path=ppt/slides/_rels/slide76.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78.bin"/><Relationship Id="rId18" Type="http://schemas.openxmlformats.org/officeDocument/2006/relationships/oleObject" Target="../embeddings/oleObject81.bin"/><Relationship Id="rId3" Type="http://schemas.openxmlformats.org/officeDocument/2006/relationships/oleObject" Target="../embeddings/oleObject73.bin"/><Relationship Id="rId21" Type="http://schemas.openxmlformats.org/officeDocument/2006/relationships/image" Target="../media/image97.wmf"/><Relationship Id="rId7" Type="http://schemas.openxmlformats.org/officeDocument/2006/relationships/oleObject" Target="../embeddings/oleObject75.bin"/><Relationship Id="rId12" Type="http://schemas.openxmlformats.org/officeDocument/2006/relationships/image" Target="../media/image86.wmf"/><Relationship Id="rId17" Type="http://schemas.openxmlformats.org/officeDocument/2006/relationships/image" Target="../media/image95.wmf"/><Relationship Id="rId25" Type="http://schemas.openxmlformats.org/officeDocument/2006/relationships/image" Target="../media/image99.wmf"/><Relationship Id="rId2" Type="http://schemas.openxmlformats.org/officeDocument/2006/relationships/slideLayout" Target="../slideLayouts/slideLayout18.xml"/><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vmlDrawing" Target="../drawings/vmlDrawing32.vml"/><Relationship Id="rId6" Type="http://schemas.openxmlformats.org/officeDocument/2006/relationships/image" Target="../media/image82.wmf"/><Relationship Id="rId11" Type="http://schemas.openxmlformats.org/officeDocument/2006/relationships/oleObject" Target="../embeddings/oleObject77.bin"/><Relationship Id="rId24" Type="http://schemas.openxmlformats.org/officeDocument/2006/relationships/oleObject" Target="../embeddings/oleObject84.bin"/><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image" Target="../media/image98.wmf"/><Relationship Id="rId10" Type="http://schemas.openxmlformats.org/officeDocument/2006/relationships/image" Target="../media/image92.wmf"/><Relationship Id="rId19" Type="http://schemas.openxmlformats.org/officeDocument/2006/relationships/image" Target="../media/image96.wmf"/><Relationship Id="rId4" Type="http://schemas.openxmlformats.org/officeDocument/2006/relationships/image" Target="../media/image81.wmf"/><Relationship Id="rId9" Type="http://schemas.openxmlformats.org/officeDocument/2006/relationships/oleObject" Target="../embeddings/oleObject76.bin"/><Relationship Id="rId14" Type="http://schemas.openxmlformats.org/officeDocument/2006/relationships/image" Target="../media/image94.wmf"/><Relationship Id="rId22" Type="http://schemas.openxmlformats.org/officeDocument/2006/relationships/oleObject" Target="../embeddings/oleObject83.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8.xml"/><Relationship Id="rId1" Type="http://schemas.openxmlformats.org/officeDocument/2006/relationships/vmlDrawing" Target="../drawings/vmlDrawing33.vml"/><Relationship Id="rId4" Type="http://schemas.openxmlformats.org/officeDocument/2006/relationships/image" Target="../media/image100.wmf"/></Relationships>
</file>

<file path=ppt/slides/_rels/slide78.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18.xml"/><Relationship Id="rId1" Type="http://schemas.openxmlformats.org/officeDocument/2006/relationships/vmlDrawing" Target="../drawings/vmlDrawing34.vml"/><Relationship Id="rId6" Type="http://schemas.openxmlformats.org/officeDocument/2006/relationships/image" Target="../media/image102.wmf"/><Relationship Id="rId5" Type="http://schemas.openxmlformats.org/officeDocument/2006/relationships/oleObject" Target="../embeddings/oleObject87.bin"/><Relationship Id="rId4" Type="http://schemas.openxmlformats.org/officeDocument/2006/relationships/image" Target="../media/image101.wmf"/></Relationships>
</file>

<file path=ppt/slides/_rels/slide7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18.xml"/><Relationship Id="rId1" Type="http://schemas.openxmlformats.org/officeDocument/2006/relationships/vmlDrawing" Target="../drawings/vmlDrawing35.vml"/><Relationship Id="rId6" Type="http://schemas.openxmlformats.org/officeDocument/2006/relationships/image" Target="../media/image105.wmf"/><Relationship Id="rId5" Type="http://schemas.openxmlformats.org/officeDocument/2006/relationships/oleObject" Target="../embeddings/oleObject90.bin"/><Relationship Id="rId4" Type="http://schemas.openxmlformats.org/officeDocument/2006/relationships/image" Target="../media/image104.wm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image" Target="../media/image108.wmf"/><Relationship Id="rId5" Type="http://schemas.openxmlformats.org/officeDocument/2006/relationships/oleObject" Target="../embeddings/oleObject93.bin"/><Relationship Id="rId4" Type="http://schemas.openxmlformats.org/officeDocument/2006/relationships/image" Target="../media/image107.wmf"/></Relationships>
</file>

<file path=ppt/slides/_rels/slide81.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18.xml"/><Relationship Id="rId1" Type="http://schemas.openxmlformats.org/officeDocument/2006/relationships/vmlDrawing" Target="../drawings/vmlDrawing37.vml"/><Relationship Id="rId6" Type="http://schemas.openxmlformats.org/officeDocument/2006/relationships/image" Target="../media/image110.wmf"/><Relationship Id="rId5" Type="http://schemas.openxmlformats.org/officeDocument/2006/relationships/oleObject" Target="../embeddings/oleObject95.bin"/><Relationship Id="rId4" Type="http://schemas.openxmlformats.org/officeDocument/2006/relationships/image" Target="../media/image109.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42.xml"/><Relationship Id="rId1" Type="http://schemas.openxmlformats.org/officeDocument/2006/relationships/vmlDrawing" Target="../drawings/vmlDrawing38.vml"/><Relationship Id="rId4" Type="http://schemas.openxmlformats.org/officeDocument/2006/relationships/image" Target="../media/image112.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42.xml"/><Relationship Id="rId1" Type="http://schemas.openxmlformats.org/officeDocument/2006/relationships/vmlDrawing" Target="../drawings/vmlDrawing39.vml"/><Relationship Id="rId4" Type="http://schemas.openxmlformats.org/officeDocument/2006/relationships/image" Target="../media/image113.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42.xml"/><Relationship Id="rId1" Type="http://schemas.openxmlformats.org/officeDocument/2006/relationships/vmlDrawing" Target="../drawings/vmlDrawing40.vml"/><Relationship Id="rId4" Type="http://schemas.openxmlformats.org/officeDocument/2006/relationships/image" Target="../media/image114.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42.xml"/><Relationship Id="rId1" Type="http://schemas.openxmlformats.org/officeDocument/2006/relationships/vmlDrawing" Target="../drawings/vmlDrawing41.vml"/><Relationship Id="rId4" Type="http://schemas.openxmlformats.org/officeDocument/2006/relationships/image" Target="../media/image115.wmf"/></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54.xml"/><Relationship Id="rId1" Type="http://schemas.openxmlformats.org/officeDocument/2006/relationships/vmlDrawing" Target="../drawings/vmlDrawing42.vml"/><Relationship Id="rId4" Type="http://schemas.openxmlformats.org/officeDocument/2006/relationships/image" Target="../media/image116.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54.xml"/><Relationship Id="rId1" Type="http://schemas.openxmlformats.org/officeDocument/2006/relationships/vmlDrawing" Target="../drawings/vmlDrawing43.vml"/><Relationship Id="rId4" Type="http://schemas.openxmlformats.org/officeDocument/2006/relationships/image" Target="../media/image116.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49.xml"/><Relationship Id="rId1" Type="http://schemas.openxmlformats.org/officeDocument/2006/relationships/vmlDrawing" Target="../drawings/vmlDrawing44.vml"/><Relationship Id="rId4" Type="http://schemas.openxmlformats.org/officeDocument/2006/relationships/image" Target="../media/image37.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48.xml"/><Relationship Id="rId1" Type="http://schemas.openxmlformats.org/officeDocument/2006/relationships/vmlDrawing" Target="../drawings/vmlDrawing45.vml"/><Relationship Id="rId4" Type="http://schemas.openxmlformats.org/officeDocument/2006/relationships/image" Target="../media/image117.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0">
              <a:srgbClr val="FFFF00"/>
            </a:gs>
            <a:gs pos="42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113218"/>
            <a:ext cx="10634472" cy="2727261"/>
          </a:xfrm>
        </p:spPr>
        <p:txBody>
          <a:bodyPr>
            <a:normAutofit fontScale="90000"/>
          </a:bodyPr>
          <a:lstStyle/>
          <a:p>
            <a:pPr algn="l"/>
            <a:r>
              <a:rPr lang="en-US" sz="4900" b="1" i="1" dirty="0" smtClean="0">
                <a:latin typeface="Times New Roman" panose="02020603050405020304" pitchFamily="18" charset="0"/>
                <a:cs typeface="Times New Roman" panose="02020603050405020304" pitchFamily="18" charset="0"/>
              </a:rPr>
              <a:t>APPLICATIONS </a:t>
            </a:r>
            <a:r>
              <a:rPr lang="en-US" sz="4900" b="1" i="1" dirty="0">
                <a:latin typeface="Times New Roman" panose="02020603050405020304" pitchFamily="18" charset="0"/>
                <a:cs typeface="Times New Roman" panose="02020603050405020304" pitchFamily="18" charset="0"/>
              </a:rPr>
              <a:t>AND MATHEMATICAL MODELING </a:t>
            </a:r>
            <a:r>
              <a:rPr lang="en-US" sz="4900" b="1" i="1" dirty="0" smtClean="0">
                <a:latin typeface="Times New Roman" panose="02020603050405020304" pitchFamily="18" charset="0"/>
                <a:cs typeface="Times New Roman" panose="02020603050405020304" pitchFamily="18" charset="0"/>
              </a:rPr>
              <a:t>IN OPERATIONS RESEARCH </a:t>
            </a:r>
            <a:r>
              <a:rPr lang="en-US" sz="5300" b="1" dirty="0">
                <a:solidFill>
                  <a:srgbClr val="FF0000"/>
                </a:solidFill>
                <a:latin typeface="Times New Roman" panose="02020603050405020304" pitchFamily="18" charset="0"/>
                <a:cs typeface="Times New Roman" panose="02020603050405020304" pitchFamily="18" charset="0"/>
              </a:rPr>
              <a:t/>
            </a:r>
            <a:br>
              <a:rPr lang="en-US" sz="5300" b="1" dirty="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a:t>
            </a:r>
            <a:r>
              <a:rPr lang="en-US" sz="1100" b="1" i="1" dirty="0" smtClean="0">
                <a:latin typeface="Calibri" panose="020F0502020204030204"/>
                <a:ea typeface="+mn-ea"/>
                <a:cs typeface="+mn-cs"/>
              </a:rPr>
              <a:t>160828</a:t>
            </a: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069080"/>
            <a:ext cx="5119116" cy="2542032"/>
          </a:xfrm>
        </p:spPr>
        <p:txBody>
          <a:bodyPr>
            <a:normAutofit/>
          </a:bodyPr>
          <a:lstStyle/>
          <a:p>
            <a:pPr algn="l"/>
            <a:r>
              <a:rPr lang="en-US" dirty="0" smtClean="0"/>
              <a:t>Keynote presentation at:</a:t>
            </a:r>
          </a:p>
          <a:p>
            <a:pPr algn="l"/>
            <a:endParaRPr lang="en-US" dirty="0" smtClean="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pic>
        <p:nvPicPr>
          <p:cNvPr id="5" name="Bildobjekt 4"/>
          <p:cNvPicPr>
            <a:picLocks noChangeAspect="1"/>
          </p:cNvPicPr>
          <p:nvPr/>
        </p:nvPicPr>
        <p:blipFill>
          <a:blip r:embed="rId5"/>
          <a:stretch>
            <a:fillRect/>
          </a:stretch>
        </p:blipFill>
        <p:spPr>
          <a:xfrm>
            <a:off x="858774" y="5074920"/>
            <a:ext cx="6794594" cy="1627632"/>
          </a:xfrm>
          <a:prstGeom prst="rect">
            <a:avLst/>
          </a:prstGeom>
        </p:spPr>
      </p:pic>
    </p:spTree>
    <p:extLst>
      <p:ext uri="{BB962C8B-B14F-4D97-AF65-F5344CB8AC3E}">
        <p14:creationId xmlns:p14="http://schemas.microsoft.com/office/powerpoint/2010/main" val="161334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4078859"/>
          </a:xfrm>
        </p:spPr>
        <p:txBody>
          <a:bodyPr/>
          <a:lstStyle/>
          <a:p>
            <a:pPr algn="ctr"/>
            <a:r>
              <a:rPr lang="sv-SE" b="1" dirty="0" err="1" smtClean="0">
                <a:solidFill>
                  <a:srgbClr val="FF0000"/>
                </a:solidFill>
              </a:rPr>
              <a:t>Introduction</a:t>
            </a:r>
            <a:r>
              <a:rPr lang="sv-SE" b="1" dirty="0" smtClean="0">
                <a:solidFill>
                  <a:srgbClr val="FF0000"/>
                </a:solidFill>
              </a:rPr>
              <a:t> to </a:t>
            </a:r>
            <a:r>
              <a:rPr lang="sv-SE" b="1" dirty="0" err="1" smtClean="0">
                <a:solidFill>
                  <a:srgbClr val="FF0000"/>
                </a:solidFill>
              </a:rPr>
              <a:t>mathematical</a:t>
            </a:r>
            <a:r>
              <a:rPr lang="sv-SE" b="1" dirty="0" smtClean="0">
                <a:solidFill>
                  <a:srgbClr val="FF0000"/>
                </a:solidFill>
              </a:rPr>
              <a:t> </a:t>
            </a:r>
            <a:r>
              <a:rPr lang="sv-SE" b="1" dirty="0" err="1" smtClean="0">
                <a:solidFill>
                  <a:srgbClr val="FF0000"/>
                </a:solidFill>
              </a:rPr>
              <a:t>modeling</a:t>
            </a:r>
            <a:r>
              <a:rPr lang="sv-SE" b="1" dirty="0" smtClean="0">
                <a:solidFill>
                  <a:srgbClr val="FF0000"/>
                </a:solidFill>
              </a:rPr>
              <a:t> </a:t>
            </a:r>
            <a:br>
              <a:rPr lang="sv-SE" b="1" dirty="0" smtClean="0">
                <a:solidFill>
                  <a:srgbClr val="FF0000"/>
                </a:solidFill>
              </a:rPr>
            </a:br>
            <a:r>
              <a:rPr lang="sv-SE" b="1" dirty="0" smtClean="0">
                <a:solidFill>
                  <a:srgbClr val="FF0000"/>
                </a:solidFill>
              </a:rPr>
              <a:t>and operations research</a:t>
            </a:r>
            <a:endParaRPr lang="sv-SE" b="1" dirty="0">
              <a:solidFill>
                <a:srgbClr val="FF0000"/>
              </a:solidFill>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solidFill>
                  <a:prstClr val="black">
                    <a:tint val="75000"/>
                  </a:prstClr>
                </a:solidFill>
              </a:rPr>
              <a:pPr/>
              <a:t>10</a:t>
            </a:fld>
            <a:endParaRPr lang="sv-SE">
              <a:solidFill>
                <a:prstClr val="black">
                  <a:tint val="75000"/>
                </a:prstClr>
              </a:solidFill>
            </a:endParaRPr>
          </a:p>
        </p:txBody>
      </p:sp>
    </p:spTree>
    <p:extLst>
      <p:ext uri="{BB962C8B-B14F-4D97-AF65-F5344CB8AC3E}">
        <p14:creationId xmlns:p14="http://schemas.microsoft.com/office/powerpoint/2010/main" val="42142718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AEF5B4F6-9A71-4D57-B0D8-4349D16FBF78}" type="slidenum">
              <a:rPr lang="sv-SE" altLang="sv-SE">
                <a:solidFill>
                  <a:srgbClr val="000000"/>
                </a:solidFill>
              </a:rPr>
              <a:pPr/>
              <a:t>100</a:t>
            </a:fld>
            <a:endParaRPr lang="sv-SE" altLang="sv-SE">
              <a:solidFill>
                <a:srgbClr val="000000"/>
              </a:solidFill>
            </a:endParaRPr>
          </a:p>
        </p:txBody>
      </p:sp>
      <p:sp>
        <p:nvSpPr>
          <p:cNvPr id="153602" name="Rectangle 2"/>
          <p:cNvSpPr>
            <a:spLocks noGrp="1" noChangeArrowheads="1"/>
          </p:cNvSpPr>
          <p:nvPr>
            <p:ph type="title"/>
          </p:nvPr>
        </p:nvSpPr>
        <p:spPr>
          <a:xfrm>
            <a:off x="1981200" y="762000"/>
            <a:ext cx="8229600" cy="1143000"/>
          </a:xfrm>
        </p:spPr>
        <p:txBody>
          <a:bodyPr/>
          <a:lstStyle/>
          <a:p>
            <a:r>
              <a:rPr lang="en-GB" altLang="sv-SE" sz="3600" b="1">
                <a:solidFill>
                  <a:srgbClr val="FA3312"/>
                </a:solidFill>
              </a:rPr>
              <a:t>There is no reason to expect that the Isaacs (1965) model would lead to mixed strategies.</a:t>
            </a:r>
            <a:r>
              <a:rPr lang="en-GB" altLang="sv-SE" sz="4000"/>
              <a:t> </a:t>
            </a:r>
            <a:endParaRPr lang="sv-SE" altLang="sv-SE" sz="4000"/>
          </a:p>
        </p:txBody>
      </p:sp>
      <p:sp>
        <p:nvSpPr>
          <p:cNvPr id="153603" name="Rectangle 3"/>
          <p:cNvSpPr>
            <a:spLocks noGrp="1" noChangeArrowheads="1"/>
          </p:cNvSpPr>
          <p:nvPr>
            <p:ph type="body" idx="1"/>
          </p:nvPr>
        </p:nvSpPr>
        <p:spPr>
          <a:xfrm>
            <a:off x="1905000" y="2332038"/>
            <a:ext cx="8229600" cy="4525962"/>
          </a:xfrm>
        </p:spPr>
        <p:txBody>
          <a:bodyPr/>
          <a:lstStyle/>
          <a:p>
            <a:r>
              <a:rPr lang="en-GB" altLang="sv-SE" b="1" dirty="0"/>
              <a:t>The objective function is linear.</a:t>
            </a:r>
          </a:p>
          <a:p>
            <a:pPr>
              <a:buFontTx/>
              <a:buNone/>
            </a:pPr>
            <a:r>
              <a:rPr lang="en-GB" altLang="sv-SE" b="1" dirty="0"/>
              <a:t>  </a:t>
            </a:r>
          </a:p>
          <a:p>
            <a:r>
              <a:rPr lang="en-GB" altLang="sv-SE" b="1" dirty="0"/>
              <a:t>Furthermore there are no scale effects in the “dynamic transition”.</a:t>
            </a:r>
            <a:r>
              <a:rPr lang="en-GB" altLang="sv-SE" dirty="0"/>
              <a:t> </a:t>
            </a:r>
            <a:endParaRPr lang="en-GB" altLang="sv-SE" dirty="0" smtClean="0"/>
          </a:p>
          <a:p>
            <a:endParaRPr lang="en-GB" altLang="sv-SE" dirty="0" smtClean="0"/>
          </a:p>
          <a:p>
            <a:r>
              <a:rPr lang="en-GB" altLang="sv-SE" b="1" dirty="0" smtClean="0"/>
              <a:t>There are no synergy effects in the objective function.</a:t>
            </a:r>
            <a:endParaRPr lang="en-GB" altLang="sv-SE" b="1" dirty="0"/>
          </a:p>
          <a:p>
            <a:endParaRPr lang="sv-SE" altLang="sv-SE" dirty="0"/>
          </a:p>
        </p:txBody>
      </p:sp>
    </p:spTree>
    <p:extLst>
      <p:ext uri="{BB962C8B-B14F-4D97-AF65-F5344CB8AC3E}">
        <p14:creationId xmlns:p14="http://schemas.microsoft.com/office/powerpoint/2010/main" val="13725899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2B557A62-E17F-41AA-9732-BA0260E5A1E6}" type="slidenum">
              <a:rPr lang="sv-SE" altLang="sv-SE">
                <a:solidFill>
                  <a:srgbClr val="000000"/>
                </a:solidFill>
              </a:rPr>
              <a:pPr/>
              <a:t>101</a:t>
            </a:fld>
            <a:endParaRPr lang="sv-SE" altLang="sv-SE">
              <a:solidFill>
                <a:srgbClr val="000000"/>
              </a:solidFill>
            </a:endParaRPr>
          </a:p>
        </p:txBody>
      </p:sp>
      <p:sp>
        <p:nvSpPr>
          <p:cNvPr id="154626" name="Rectangle 2"/>
          <p:cNvSpPr>
            <a:spLocks noGrp="1" noChangeArrowheads="1"/>
          </p:cNvSpPr>
          <p:nvPr>
            <p:ph type="title"/>
          </p:nvPr>
        </p:nvSpPr>
        <p:spPr/>
        <p:txBody>
          <a:bodyPr/>
          <a:lstStyle/>
          <a:p>
            <a:r>
              <a:rPr lang="en-GB" altLang="sv-SE" sz="4000" b="1" dirty="0">
                <a:solidFill>
                  <a:srgbClr val="FA3312"/>
                </a:solidFill>
              </a:rPr>
              <a:t>An analogy to optimal control</a:t>
            </a:r>
            <a:r>
              <a:rPr lang="en-GB" altLang="sv-SE" sz="4000" b="1" dirty="0" smtClean="0">
                <a:solidFill>
                  <a:srgbClr val="FA3312"/>
                </a:solidFill>
              </a:rPr>
              <a:t>:</a:t>
            </a:r>
            <a:endParaRPr lang="sv-SE" altLang="sv-SE" sz="4000" b="1" dirty="0"/>
          </a:p>
        </p:txBody>
      </p:sp>
      <p:sp>
        <p:nvSpPr>
          <p:cNvPr id="154627" name="Rectangle 3"/>
          <p:cNvSpPr>
            <a:spLocks noGrp="1" noChangeArrowheads="1"/>
          </p:cNvSpPr>
          <p:nvPr>
            <p:ph type="body" idx="1"/>
          </p:nvPr>
        </p:nvSpPr>
        <p:spPr/>
        <p:txBody>
          <a:bodyPr/>
          <a:lstStyle/>
          <a:p>
            <a:pPr>
              <a:lnSpc>
                <a:spcPct val="80000"/>
              </a:lnSpc>
              <a:buFontTx/>
              <a:buNone/>
            </a:pPr>
            <a:r>
              <a:rPr lang="en-GB" altLang="sv-SE" sz="2000" b="1" dirty="0">
                <a:solidFill>
                  <a:srgbClr val="1700F6"/>
                </a:solidFill>
              </a:rPr>
              <a:t>The following observations are typical when optimal management of natural resources is investigated:</a:t>
            </a:r>
            <a:r>
              <a:rPr lang="en-GB" altLang="sv-SE" sz="2000" b="1" dirty="0"/>
              <a:t> </a:t>
            </a:r>
          </a:p>
          <a:p>
            <a:pPr>
              <a:lnSpc>
                <a:spcPct val="80000"/>
              </a:lnSpc>
            </a:pPr>
            <a:endParaRPr lang="en-GB" altLang="sv-SE" sz="2000" b="1" dirty="0"/>
          </a:p>
          <a:p>
            <a:pPr>
              <a:lnSpc>
                <a:spcPct val="80000"/>
              </a:lnSpc>
            </a:pPr>
            <a:r>
              <a:rPr lang="en-GB" altLang="sv-SE" sz="2000" b="1" dirty="0"/>
              <a:t>If the product price is a constant or a decreasing function of the production and sales volume and if the cost of extraction is a strictly convex function of the extraction volume, the </a:t>
            </a:r>
            <a:r>
              <a:rPr lang="en-GB" altLang="sv-SE" sz="2000" b="1" dirty="0">
                <a:solidFill>
                  <a:srgbClr val="FA3312"/>
                </a:solidFill>
              </a:rPr>
              <a:t>objective function is strictly concave</a:t>
            </a:r>
            <a:r>
              <a:rPr lang="en-GB" altLang="sv-SE" sz="2000" b="1" dirty="0"/>
              <a:t> in the production volume. Then we obtain a </a:t>
            </a:r>
            <a:r>
              <a:rPr lang="en-GB" altLang="sv-SE" sz="2000" b="1" dirty="0">
                <a:solidFill>
                  <a:srgbClr val="FA3312"/>
                </a:solidFill>
              </a:rPr>
              <a:t>smooth differentiable optimal time path of the resource </a:t>
            </a:r>
            <a:r>
              <a:rPr lang="en-GB" altLang="sv-SE" sz="2000" b="1" dirty="0"/>
              <a:t>stock.</a:t>
            </a:r>
          </a:p>
          <a:p>
            <a:pPr>
              <a:lnSpc>
                <a:spcPct val="80000"/>
              </a:lnSpc>
              <a:buFontTx/>
              <a:buNone/>
            </a:pPr>
            <a:r>
              <a:rPr lang="en-GB" altLang="sv-SE" sz="2000" b="1" dirty="0"/>
              <a:t> </a:t>
            </a:r>
          </a:p>
          <a:p>
            <a:pPr>
              <a:lnSpc>
                <a:spcPct val="80000"/>
              </a:lnSpc>
            </a:pPr>
            <a:r>
              <a:rPr lang="en-GB" altLang="sv-SE" sz="2000" b="1" dirty="0"/>
              <a:t>However, if the extraction cost is concave, which is sometimes the case if you have considerable set up costs or other scale advantages, then the optimal strategy is usually “pulse harvesting”. In this case, </a:t>
            </a:r>
            <a:r>
              <a:rPr lang="en-GB" altLang="sv-SE" sz="2000" b="1" dirty="0">
                <a:solidFill>
                  <a:srgbClr val="FA3312"/>
                </a:solidFill>
              </a:rPr>
              <a:t>the objective function that we are maximizing is convex</a:t>
            </a:r>
            <a:r>
              <a:rPr lang="en-GB" altLang="sv-SE" sz="2000" b="1" dirty="0"/>
              <a:t> in the decision variable. The optimal </a:t>
            </a:r>
            <a:r>
              <a:rPr lang="en-GB" altLang="sv-SE" sz="2000" b="1" dirty="0">
                <a:solidFill>
                  <a:srgbClr val="FA3312"/>
                </a:solidFill>
              </a:rPr>
              <a:t>stock level path then becomes non differentiable</a:t>
            </a:r>
            <a:r>
              <a:rPr lang="en-GB" altLang="sv-SE" sz="2000" b="1" dirty="0"/>
              <a:t>.</a:t>
            </a:r>
            <a:r>
              <a:rPr lang="en-GB" altLang="sv-SE" sz="2000" dirty="0"/>
              <a:t> </a:t>
            </a:r>
            <a:endParaRPr lang="sv-SE" altLang="sv-SE" sz="2000" dirty="0"/>
          </a:p>
        </p:txBody>
      </p:sp>
    </p:spTree>
    <p:extLst>
      <p:ext uri="{BB962C8B-B14F-4D97-AF65-F5344CB8AC3E}">
        <p14:creationId xmlns:p14="http://schemas.microsoft.com/office/powerpoint/2010/main" val="39584098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A4F932F7-49E0-47D1-9D2F-47A5B9DCCBAF}" type="slidenum">
              <a:rPr lang="sv-SE" altLang="sv-SE">
                <a:solidFill>
                  <a:srgbClr val="000000"/>
                </a:solidFill>
              </a:rPr>
              <a:pPr/>
              <a:t>102</a:t>
            </a:fld>
            <a:endParaRPr lang="sv-SE" altLang="sv-SE">
              <a:solidFill>
                <a:srgbClr val="000000"/>
              </a:solidFill>
            </a:endParaRPr>
          </a:p>
        </p:txBody>
      </p:sp>
      <p:sp>
        <p:nvSpPr>
          <p:cNvPr id="155650" name="Rectangle 2"/>
          <p:cNvSpPr>
            <a:spLocks noGrp="1" noChangeArrowheads="1"/>
          </p:cNvSpPr>
          <p:nvPr>
            <p:ph type="title"/>
          </p:nvPr>
        </p:nvSpPr>
        <p:spPr/>
        <p:txBody>
          <a:bodyPr/>
          <a:lstStyle/>
          <a:p>
            <a:r>
              <a:rPr lang="sv-SE" altLang="sv-SE" b="1">
                <a:solidFill>
                  <a:srgbClr val="FA3312"/>
                </a:solidFill>
              </a:rPr>
              <a:t>Technology differences:</a:t>
            </a:r>
          </a:p>
        </p:txBody>
      </p:sp>
      <p:sp>
        <p:nvSpPr>
          <p:cNvPr id="155651" name="Rectangle 3"/>
          <p:cNvSpPr>
            <a:spLocks noGrp="1" noChangeArrowheads="1"/>
          </p:cNvSpPr>
          <p:nvPr>
            <p:ph type="body" idx="1"/>
          </p:nvPr>
        </p:nvSpPr>
        <p:spPr/>
        <p:txBody>
          <a:bodyPr/>
          <a:lstStyle/>
          <a:p>
            <a:pPr>
              <a:lnSpc>
                <a:spcPct val="90000"/>
              </a:lnSpc>
            </a:pPr>
            <a:r>
              <a:rPr lang="en-GB" altLang="sv-SE" sz="2400" b="1"/>
              <a:t>The reason why the two participants should make different decisions with different strategies is that they have </a:t>
            </a:r>
            <a:r>
              <a:rPr lang="en-GB" altLang="sv-SE" sz="2400" b="1">
                <a:solidFill>
                  <a:srgbClr val="FA3312"/>
                </a:solidFill>
              </a:rPr>
              <a:t>different “GS-technologies”. These technologies have different degree of convexity</a:t>
            </a:r>
            <a:r>
              <a:rPr lang="en-GB" altLang="sv-SE" sz="2400" b="1"/>
              <a:t> of results with respect to the amount of resources used.</a:t>
            </a:r>
          </a:p>
          <a:p>
            <a:pPr>
              <a:lnSpc>
                <a:spcPct val="90000"/>
              </a:lnSpc>
              <a:buFontTx/>
              <a:buNone/>
            </a:pPr>
            <a:endParaRPr lang="en-GB" altLang="sv-SE" sz="2400" b="1"/>
          </a:p>
          <a:p>
            <a:pPr>
              <a:lnSpc>
                <a:spcPct val="90000"/>
              </a:lnSpc>
            </a:pPr>
            <a:r>
              <a:rPr lang="en-GB" altLang="sv-SE" sz="2400" b="1">
                <a:solidFill>
                  <a:srgbClr val="FA3312"/>
                </a:solidFill>
              </a:rPr>
              <a:t>Such differences are typical in real conflicts.</a:t>
            </a:r>
            <a:r>
              <a:rPr lang="en-GB" altLang="sv-SE" sz="2400" b="1"/>
              <a:t> They are caused by differences in equipment and applied methods. Of course, in most cases we can expect that the applied methods are adapted to the equipment and other relevant conditions.</a:t>
            </a:r>
            <a:r>
              <a:rPr lang="en-GB" altLang="sv-SE" sz="2400"/>
              <a:t> </a:t>
            </a:r>
            <a:endParaRPr lang="sv-SE" altLang="sv-SE" sz="2400"/>
          </a:p>
        </p:txBody>
      </p:sp>
    </p:spTree>
    <p:extLst>
      <p:ext uri="{BB962C8B-B14F-4D97-AF65-F5344CB8AC3E}">
        <p14:creationId xmlns:p14="http://schemas.microsoft.com/office/powerpoint/2010/main" val="14677192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FF00">
                <a:gamma/>
                <a:tint val="0"/>
                <a:invGamma/>
              </a:srgbClr>
            </a:gs>
          </a:gsLst>
          <a:lin ang="2700000" scaled="1"/>
        </a:gradFill>
        <a:effectLst/>
      </p:bgPr>
    </p:bg>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4B8557D5-E97A-4BB8-A557-F7959C1FCFA7}" type="slidenum">
              <a:rPr lang="sv-SE" altLang="sv-SE">
                <a:solidFill>
                  <a:srgbClr val="000000"/>
                </a:solidFill>
              </a:rPr>
              <a:pPr/>
              <a:t>103</a:t>
            </a:fld>
            <a:endParaRPr lang="sv-SE" altLang="sv-SE">
              <a:solidFill>
                <a:srgbClr val="000000"/>
              </a:solidFill>
            </a:endParaRPr>
          </a:p>
        </p:txBody>
      </p:sp>
      <p:sp>
        <p:nvSpPr>
          <p:cNvPr id="98306" name="Rectangle 2"/>
          <p:cNvSpPr>
            <a:spLocks noGrp="1" noChangeArrowheads="1"/>
          </p:cNvSpPr>
          <p:nvPr>
            <p:ph type="body" idx="1"/>
          </p:nvPr>
        </p:nvSpPr>
        <p:spPr>
          <a:xfrm>
            <a:off x="1905000" y="228600"/>
            <a:ext cx="8229600" cy="5791200"/>
          </a:xfrm>
        </p:spPr>
        <p:txBody>
          <a:bodyPr/>
          <a:lstStyle/>
          <a:p>
            <a:pPr>
              <a:lnSpc>
                <a:spcPct val="80000"/>
              </a:lnSpc>
              <a:buFontTx/>
              <a:buNone/>
            </a:pPr>
            <a:r>
              <a:rPr lang="sv-SE" altLang="sv-SE" b="1" u="sng" dirty="0" err="1" smtClean="0"/>
              <a:t>Conclusions</a:t>
            </a:r>
            <a:r>
              <a:rPr lang="sv-SE" altLang="sv-SE" b="1" u="sng" dirty="0" smtClean="0"/>
              <a:t> (from </a:t>
            </a:r>
            <a:r>
              <a:rPr lang="sv-SE" altLang="sv-SE" b="1" u="sng" dirty="0" err="1" smtClean="0"/>
              <a:t>Lohmander</a:t>
            </a:r>
            <a:r>
              <a:rPr lang="sv-SE" altLang="sv-SE" b="1" u="sng" dirty="0" smtClean="0"/>
              <a:t> (2007):</a:t>
            </a:r>
            <a:r>
              <a:rPr lang="sv-SE" altLang="sv-SE" b="1" u="sng" dirty="0"/>
              <a:t> </a:t>
            </a:r>
          </a:p>
          <a:p>
            <a:pPr>
              <a:lnSpc>
                <a:spcPct val="80000"/>
              </a:lnSpc>
              <a:buFontTx/>
              <a:buNone/>
            </a:pPr>
            <a:r>
              <a:rPr lang="sv-SE" altLang="sv-SE" sz="2000" b="1" dirty="0" err="1"/>
              <a:t>This</a:t>
            </a:r>
            <a:r>
              <a:rPr lang="sv-SE" altLang="sv-SE" sz="2000" b="1" dirty="0"/>
              <a:t> paper presents a </a:t>
            </a:r>
            <a:r>
              <a:rPr lang="sv-SE" altLang="sv-SE" sz="2000" b="1" dirty="0" err="1"/>
              <a:t>stochastic</a:t>
            </a:r>
            <a:r>
              <a:rPr lang="sv-SE" altLang="sv-SE" sz="2000" b="1" dirty="0"/>
              <a:t> </a:t>
            </a:r>
            <a:r>
              <a:rPr lang="sv-SE" altLang="sv-SE" sz="2000" b="1" dirty="0" err="1"/>
              <a:t>two</a:t>
            </a:r>
            <a:r>
              <a:rPr lang="sv-SE" altLang="sv-SE" sz="2000" b="1" dirty="0"/>
              <a:t> person differential (</a:t>
            </a:r>
            <a:r>
              <a:rPr lang="sv-SE" altLang="sv-SE" sz="2000" b="1" dirty="0" err="1"/>
              <a:t>difference</a:t>
            </a:r>
            <a:r>
              <a:rPr lang="sv-SE" altLang="sv-SE" sz="2000" b="1" dirty="0"/>
              <a:t>) game </a:t>
            </a:r>
            <a:r>
              <a:rPr lang="sv-SE" altLang="sv-SE" sz="2000" b="1" dirty="0" err="1"/>
              <a:t>model</a:t>
            </a:r>
            <a:r>
              <a:rPr lang="sv-SE" altLang="sv-SE" sz="2000" b="1" dirty="0"/>
              <a:t> </a:t>
            </a:r>
            <a:r>
              <a:rPr lang="sv-SE" altLang="sv-SE" sz="2000" b="1" dirty="0" err="1"/>
              <a:t>with</a:t>
            </a:r>
            <a:r>
              <a:rPr lang="sv-SE" altLang="sv-SE" sz="2000" b="1" dirty="0"/>
              <a:t> a </a:t>
            </a:r>
            <a:r>
              <a:rPr lang="sv-SE" altLang="sv-SE" sz="2000" b="1" dirty="0" err="1"/>
              <a:t>linear</a:t>
            </a:r>
            <a:r>
              <a:rPr lang="sv-SE" altLang="sv-SE" sz="2000" b="1" dirty="0"/>
              <a:t> </a:t>
            </a:r>
            <a:r>
              <a:rPr lang="sv-SE" altLang="sv-SE" sz="2000" b="1" dirty="0" err="1"/>
              <a:t>programming</a:t>
            </a:r>
            <a:r>
              <a:rPr lang="sv-SE" altLang="sv-SE" sz="2000" b="1" dirty="0"/>
              <a:t> </a:t>
            </a:r>
            <a:r>
              <a:rPr lang="sv-SE" altLang="sv-SE" sz="2000" b="1" dirty="0" err="1"/>
              <a:t>subroutine</a:t>
            </a:r>
            <a:r>
              <a:rPr lang="sv-SE" altLang="sv-SE" sz="2000" b="1" dirty="0"/>
              <a:t> </a:t>
            </a:r>
            <a:r>
              <a:rPr lang="sv-SE" altLang="sv-SE" sz="2000" b="1" dirty="0" err="1"/>
              <a:t>that</a:t>
            </a:r>
            <a:r>
              <a:rPr lang="sv-SE" altLang="sv-SE" sz="2000" b="1" dirty="0"/>
              <a:t> is </a:t>
            </a:r>
            <a:r>
              <a:rPr lang="sv-SE" altLang="sv-SE" sz="2000" b="1" dirty="0" err="1"/>
              <a:t>used</a:t>
            </a:r>
            <a:r>
              <a:rPr lang="sv-SE" altLang="sv-SE" sz="2000" b="1" dirty="0"/>
              <a:t> to </a:t>
            </a:r>
            <a:r>
              <a:rPr lang="sv-SE" altLang="sv-SE" sz="2000" b="1" dirty="0" err="1"/>
              <a:t>optimize</a:t>
            </a:r>
            <a:r>
              <a:rPr lang="sv-SE" altLang="sv-SE" sz="2000" b="1" dirty="0"/>
              <a:t> pure and/or mixed </a:t>
            </a:r>
            <a:r>
              <a:rPr lang="sv-SE" altLang="sv-SE" sz="2000" b="1" dirty="0" err="1"/>
              <a:t>strategies</a:t>
            </a:r>
            <a:r>
              <a:rPr lang="sv-SE" altLang="sv-SE" sz="2000" b="1" dirty="0"/>
              <a:t> as a </a:t>
            </a:r>
            <a:r>
              <a:rPr lang="sv-SE" altLang="sv-SE" sz="2000" b="1" dirty="0" err="1"/>
              <a:t>function</a:t>
            </a:r>
            <a:r>
              <a:rPr lang="sv-SE" altLang="sv-SE" sz="2000" b="1" dirty="0"/>
              <a:t> </a:t>
            </a:r>
            <a:r>
              <a:rPr lang="sv-SE" altLang="sv-SE" sz="2000" b="1" dirty="0" err="1"/>
              <a:t>of</a:t>
            </a:r>
            <a:r>
              <a:rPr lang="sv-SE" altLang="sv-SE" sz="2000" b="1" dirty="0"/>
              <a:t> </a:t>
            </a:r>
            <a:r>
              <a:rPr lang="sv-SE" altLang="sv-SE" sz="2000" b="1" dirty="0" err="1"/>
              <a:t>state</a:t>
            </a:r>
            <a:r>
              <a:rPr lang="sv-SE" altLang="sv-SE" sz="2000" b="1" dirty="0"/>
              <a:t> and </a:t>
            </a:r>
            <a:r>
              <a:rPr lang="sv-SE" altLang="sv-SE" sz="2000" b="1" dirty="0" err="1"/>
              <a:t>time</a:t>
            </a:r>
            <a:r>
              <a:rPr lang="sv-SE" altLang="sv-SE" sz="2000" b="1" dirty="0"/>
              <a:t>.</a:t>
            </a:r>
          </a:p>
          <a:p>
            <a:pPr>
              <a:lnSpc>
                <a:spcPct val="80000"/>
              </a:lnSpc>
              <a:buFontTx/>
              <a:buNone/>
            </a:pPr>
            <a:r>
              <a:rPr lang="sv-SE" altLang="sv-SE" sz="2000" b="1" dirty="0"/>
              <a:t>In ”</a:t>
            </a:r>
            <a:r>
              <a:rPr lang="sv-SE" altLang="sv-SE" sz="2000" b="1" dirty="0" err="1"/>
              <a:t>classical</a:t>
            </a:r>
            <a:r>
              <a:rPr lang="sv-SE" altLang="sv-SE" sz="2000" b="1" dirty="0"/>
              <a:t> </a:t>
            </a:r>
            <a:r>
              <a:rPr lang="sv-SE" altLang="sv-SE" sz="2000" b="1" dirty="0" err="1"/>
              <a:t>dynamic</a:t>
            </a:r>
            <a:r>
              <a:rPr lang="sv-SE" altLang="sv-SE" sz="2000" b="1" dirty="0"/>
              <a:t> </a:t>
            </a:r>
            <a:r>
              <a:rPr lang="sv-SE" altLang="sv-SE" sz="2000" b="1" dirty="0" err="1"/>
              <a:t>models</a:t>
            </a:r>
            <a:r>
              <a:rPr lang="sv-SE" altLang="sv-SE" sz="2000" b="1" dirty="0"/>
              <a:t>”, ”pure </a:t>
            </a:r>
            <a:r>
              <a:rPr lang="sv-SE" altLang="sv-SE" sz="2000" b="1" dirty="0" err="1"/>
              <a:t>strategies</a:t>
            </a:r>
            <a:r>
              <a:rPr lang="sv-SE" altLang="sv-SE" sz="2000" b="1" dirty="0"/>
              <a:t>” </a:t>
            </a:r>
            <a:r>
              <a:rPr lang="sv-SE" altLang="sv-SE" sz="2000" b="1" dirty="0" err="1"/>
              <a:t>are</a:t>
            </a:r>
            <a:r>
              <a:rPr lang="sv-SE" altLang="sv-SE" sz="2000" b="1" dirty="0"/>
              <a:t> </a:t>
            </a:r>
            <a:r>
              <a:rPr lang="sv-SE" altLang="sv-SE" sz="2000" b="1" dirty="0" err="1"/>
              <a:t>often</a:t>
            </a:r>
            <a:r>
              <a:rPr lang="sv-SE" altLang="sv-SE" sz="2000" b="1" dirty="0"/>
              <a:t> </a:t>
            </a:r>
            <a:r>
              <a:rPr lang="sv-SE" altLang="sv-SE" sz="2000" b="1" dirty="0" err="1"/>
              <a:t>assumed</a:t>
            </a:r>
            <a:r>
              <a:rPr lang="sv-SE" altLang="sv-SE" sz="2000" b="1" dirty="0"/>
              <a:t> to be optimal and </a:t>
            </a:r>
            <a:r>
              <a:rPr lang="sv-SE" altLang="sv-SE" sz="2000" b="1" dirty="0" err="1"/>
              <a:t>deterministic</a:t>
            </a:r>
            <a:r>
              <a:rPr lang="sv-SE" altLang="sv-SE" sz="2000" b="1" dirty="0"/>
              <a:t> </a:t>
            </a:r>
            <a:r>
              <a:rPr lang="sv-SE" altLang="sv-SE" sz="2000" b="1" dirty="0" err="1"/>
              <a:t>continuous</a:t>
            </a:r>
            <a:r>
              <a:rPr lang="sv-SE" altLang="sv-SE" sz="2000" b="1" dirty="0"/>
              <a:t> </a:t>
            </a:r>
            <a:r>
              <a:rPr lang="sv-SE" altLang="sv-SE" sz="2000" b="1" dirty="0" err="1"/>
              <a:t>path</a:t>
            </a:r>
            <a:r>
              <a:rPr lang="sv-SE" altLang="sv-SE" sz="2000" b="1" dirty="0"/>
              <a:t> </a:t>
            </a:r>
            <a:r>
              <a:rPr lang="sv-SE" altLang="sv-SE" sz="2000" b="1" dirty="0" err="1"/>
              <a:t>equations</a:t>
            </a:r>
            <a:r>
              <a:rPr lang="sv-SE" altLang="sv-SE" sz="2000" b="1" dirty="0"/>
              <a:t> </a:t>
            </a:r>
            <a:r>
              <a:rPr lang="sv-SE" altLang="sv-SE" sz="2000" b="1" dirty="0" err="1"/>
              <a:t>can</a:t>
            </a:r>
            <a:r>
              <a:rPr lang="sv-SE" altLang="sv-SE" sz="2000" b="1" dirty="0"/>
              <a:t> be </a:t>
            </a:r>
            <a:r>
              <a:rPr lang="sv-SE" altLang="sv-SE" sz="2000" b="1" dirty="0" err="1"/>
              <a:t>derived</a:t>
            </a:r>
            <a:r>
              <a:rPr lang="sv-SE" altLang="sv-SE" sz="2000" b="1" dirty="0"/>
              <a:t>. In </a:t>
            </a:r>
            <a:r>
              <a:rPr lang="sv-SE" altLang="sv-SE" sz="2000" b="1" dirty="0" err="1"/>
              <a:t>such</a:t>
            </a:r>
            <a:r>
              <a:rPr lang="sv-SE" altLang="sv-SE" sz="2000" b="1" dirty="0"/>
              <a:t> </a:t>
            </a:r>
            <a:r>
              <a:rPr lang="sv-SE" altLang="sv-SE" sz="2000" b="1" dirty="0" err="1"/>
              <a:t>models</a:t>
            </a:r>
            <a:r>
              <a:rPr lang="sv-SE" altLang="sv-SE" sz="2000" b="1" dirty="0"/>
              <a:t>, </a:t>
            </a:r>
            <a:r>
              <a:rPr lang="sv-SE" altLang="sv-SE" sz="2000" b="1" dirty="0" err="1"/>
              <a:t>scale</a:t>
            </a:r>
            <a:r>
              <a:rPr lang="sv-SE" altLang="sv-SE" sz="2000" b="1" dirty="0"/>
              <a:t> and timing </a:t>
            </a:r>
            <a:r>
              <a:rPr lang="sv-SE" altLang="sv-SE" sz="2000" b="1" dirty="0" err="1"/>
              <a:t>effects</a:t>
            </a:r>
            <a:r>
              <a:rPr lang="sv-SE" altLang="sv-SE" sz="2000" b="1" dirty="0"/>
              <a:t> in operations </a:t>
            </a:r>
            <a:r>
              <a:rPr lang="sv-SE" altLang="sv-SE" sz="2000" b="1" dirty="0" err="1"/>
              <a:t>are</a:t>
            </a:r>
            <a:r>
              <a:rPr lang="sv-SE" altLang="sv-SE" sz="2000" b="1" dirty="0"/>
              <a:t> </a:t>
            </a:r>
            <a:r>
              <a:rPr lang="sv-SE" altLang="sv-SE" sz="2000" b="1" dirty="0" err="1"/>
              <a:t>however</a:t>
            </a:r>
            <a:r>
              <a:rPr lang="sv-SE" altLang="sv-SE" sz="2000" b="1" dirty="0"/>
              <a:t> </a:t>
            </a:r>
            <a:r>
              <a:rPr lang="sv-SE" altLang="sv-SE" sz="2000" b="1" dirty="0" err="1"/>
              <a:t>usually</a:t>
            </a:r>
            <a:r>
              <a:rPr lang="sv-SE" altLang="sv-SE" sz="2000" b="1" dirty="0"/>
              <a:t> not </a:t>
            </a:r>
            <a:r>
              <a:rPr lang="sv-SE" altLang="sv-SE" sz="2000" b="1" dirty="0" err="1"/>
              <a:t>considered</a:t>
            </a:r>
            <a:r>
              <a:rPr lang="sv-SE" altLang="sv-SE" sz="2000" b="1" dirty="0"/>
              <a:t>. </a:t>
            </a:r>
          </a:p>
          <a:p>
            <a:pPr>
              <a:lnSpc>
                <a:spcPct val="80000"/>
              </a:lnSpc>
              <a:buFontTx/>
              <a:buNone/>
            </a:pPr>
            <a:r>
              <a:rPr lang="sv-SE" altLang="sv-SE" sz="2000" b="1" dirty="0" err="1">
                <a:solidFill>
                  <a:srgbClr val="FA3312"/>
                </a:solidFill>
              </a:rPr>
              <a:t>When</a:t>
            </a:r>
            <a:r>
              <a:rPr lang="sv-SE" altLang="sv-SE" sz="2000" b="1" dirty="0">
                <a:solidFill>
                  <a:srgbClr val="FA3312"/>
                </a:solidFill>
              </a:rPr>
              <a:t> ”</a:t>
            </a:r>
            <a:r>
              <a:rPr lang="sv-SE" altLang="sv-SE" sz="2000" b="1" dirty="0" err="1">
                <a:solidFill>
                  <a:srgbClr val="FA3312"/>
                </a:solidFill>
              </a:rPr>
              <a:t>strictly</a:t>
            </a:r>
            <a:r>
              <a:rPr lang="sv-SE" altLang="sv-SE" sz="2000" b="1" dirty="0">
                <a:solidFill>
                  <a:srgbClr val="FA3312"/>
                </a:solidFill>
              </a:rPr>
              <a:t> </a:t>
            </a:r>
            <a:r>
              <a:rPr lang="sv-SE" altLang="sv-SE" sz="2000" b="1" dirty="0" err="1">
                <a:solidFill>
                  <a:srgbClr val="FA3312"/>
                </a:solidFill>
              </a:rPr>
              <a:t>convex</a:t>
            </a:r>
            <a:r>
              <a:rPr lang="sv-SE" altLang="sv-SE" sz="2000" b="1" dirty="0">
                <a:solidFill>
                  <a:srgbClr val="FA3312"/>
                </a:solidFill>
              </a:rPr>
              <a:t> </a:t>
            </a:r>
            <a:r>
              <a:rPr lang="sv-SE" altLang="sv-SE" sz="2000" b="1" dirty="0" err="1">
                <a:solidFill>
                  <a:srgbClr val="FA3312"/>
                </a:solidFill>
              </a:rPr>
              <a:t>scale</a:t>
            </a:r>
            <a:r>
              <a:rPr lang="sv-SE" altLang="sv-SE" sz="2000" b="1" dirty="0">
                <a:solidFill>
                  <a:srgbClr val="FA3312"/>
                </a:solidFill>
              </a:rPr>
              <a:t> </a:t>
            </a:r>
            <a:r>
              <a:rPr lang="sv-SE" altLang="sv-SE" sz="2000" b="1" dirty="0" err="1">
                <a:solidFill>
                  <a:srgbClr val="FA3312"/>
                </a:solidFill>
              </a:rPr>
              <a:t>effects</a:t>
            </a:r>
            <a:r>
              <a:rPr lang="sv-SE" altLang="sv-SE" sz="2000" b="1" dirty="0">
                <a:solidFill>
                  <a:srgbClr val="FA3312"/>
                </a:solidFill>
              </a:rPr>
              <a:t>” in operations </a:t>
            </a:r>
            <a:r>
              <a:rPr lang="sv-SE" altLang="sv-SE" sz="2000" b="1" dirty="0" err="1">
                <a:solidFill>
                  <a:srgbClr val="FA3312"/>
                </a:solidFill>
              </a:rPr>
              <a:t>with</a:t>
            </a:r>
            <a:r>
              <a:rPr lang="sv-SE" altLang="sv-SE" sz="2000" b="1" dirty="0">
                <a:solidFill>
                  <a:srgbClr val="FA3312"/>
                </a:solidFill>
              </a:rPr>
              <a:t> </a:t>
            </a:r>
            <a:r>
              <a:rPr lang="sv-SE" altLang="sv-SE" sz="2000" b="1" dirty="0" err="1">
                <a:solidFill>
                  <a:srgbClr val="FA3312"/>
                </a:solidFill>
              </a:rPr>
              <a:t>defence</a:t>
            </a:r>
            <a:r>
              <a:rPr lang="sv-SE" altLang="sv-SE" sz="2000" b="1" dirty="0">
                <a:solidFill>
                  <a:srgbClr val="FA3312"/>
                </a:solidFill>
              </a:rPr>
              <a:t> and attack (”</a:t>
            </a:r>
            <a:r>
              <a:rPr lang="sv-SE" altLang="sv-SE" sz="2000" b="1" dirty="0" err="1">
                <a:solidFill>
                  <a:srgbClr val="FA3312"/>
                </a:solidFill>
              </a:rPr>
              <a:t>counter</a:t>
            </a:r>
            <a:r>
              <a:rPr lang="sv-SE" altLang="sv-SE" sz="2000" b="1" dirty="0">
                <a:solidFill>
                  <a:srgbClr val="FA3312"/>
                </a:solidFill>
              </a:rPr>
              <a:t> air” or ”</a:t>
            </a:r>
            <a:r>
              <a:rPr lang="sv-SE" altLang="sv-SE" sz="2000" b="1" dirty="0" err="1">
                <a:solidFill>
                  <a:srgbClr val="FA3312"/>
                </a:solidFill>
              </a:rPr>
              <a:t>ground</a:t>
            </a:r>
            <a:r>
              <a:rPr lang="sv-SE" altLang="sv-SE" sz="2000" b="1" dirty="0">
                <a:solidFill>
                  <a:srgbClr val="FA3312"/>
                </a:solidFill>
              </a:rPr>
              <a:t> support”) </a:t>
            </a:r>
            <a:r>
              <a:rPr lang="sv-SE" altLang="sv-SE" sz="2000" b="1" dirty="0" err="1">
                <a:solidFill>
                  <a:srgbClr val="FA3312"/>
                </a:solidFill>
              </a:rPr>
              <a:t>are</a:t>
            </a:r>
            <a:r>
              <a:rPr lang="sv-SE" altLang="sv-SE" sz="2000" b="1" dirty="0">
                <a:solidFill>
                  <a:srgbClr val="FA3312"/>
                </a:solidFill>
              </a:rPr>
              <a:t> taken </a:t>
            </a:r>
            <a:r>
              <a:rPr lang="sv-SE" altLang="sv-SE" sz="2000" b="1" dirty="0" err="1">
                <a:solidFill>
                  <a:srgbClr val="FA3312"/>
                </a:solidFill>
              </a:rPr>
              <a:t>into</a:t>
            </a:r>
            <a:r>
              <a:rPr lang="sv-SE" altLang="sv-SE" sz="2000" b="1" dirty="0">
                <a:solidFill>
                  <a:srgbClr val="FA3312"/>
                </a:solidFill>
              </a:rPr>
              <a:t> </a:t>
            </a:r>
            <a:r>
              <a:rPr lang="sv-SE" altLang="sv-SE" sz="2000" b="1" dirty="0" err="1">
                <a:solidFill>
                  <a:srgbClr val="FA3312"/>
                </a:solidFill>
              </a:rPr>
              <a:t>consideration</a:t>
            </a:r>
            <a:r>
              <a:rPr lang="sv-SE" altLang="sv-SE" sz="2000" b="1" dirty="0">
                <a:solidFill>
                  <a:srgbClr val="FA3312"/>
                </a:solidFill>
              </a:rPr>
              <a:t>, </a:t>
            </a:r>
            <a:r>
              <a:rPr lang="sv-SE" altLang="sv-SE" sz="2000" b="1" dirty="0" err="1">
                <a:solidFill>
                  <a:srgbClr val="FA3312"/>
                </a:solidFill>
              </a:rPr>
              <a:t>dynamic</a:t>
            </a:r>
            <a:r>
              <a:rPr lang="sv-SE" altLang="sv-SE" sz="2000" b="1" dirty="0">
                <a:solidFill>
                  <a:srgbClr val="FA3312"/>
                </a:solidFill>
              </a:rPr>
              <a:t> </a:t>
            </a:r>
            <a:r>
              <a:rPr lang="sv-SE" altLang="sv-SE" sz="2000" b="1" i="1" dirty="0">
                <a:solidFill>
                  <a:srgbClr val="FA3312"/>
                </a:solidFill>
              </a:rPr>
              <a:t>mixed OR pure</a:t>
            </a:r>
            <a:r>
              <a:rPr lang="sv-SE" altLang="sv-SE" sz="2000" b="1" dirty="0">
                <a:solidFill>
                  <a:srgbClr val="FA3312"/>
                </a:solidFill>
              </a:rPr>
              <a:t> </a:t>
            </a:r>
            <a:r>
              <a:rPr lang="sv-SE" altLang="sv-SE" sz="2000" b="1" dirty="0" err="1">
                <a:solidFill>
                  <a:srgbClr val="FA3312"/>
                </a:solidFill>
              </a:rPr>
              <a:t>strategies</a:t>
            </a:r>
            <a:r>
              <a:rPr lang="sv-SE" altLang="sv-SE" sz="2000" b="1" dirty="0">
                <a:solidFill>
                  <a:srgbClr val="FA3312"/>
                </a:solidFill>
              </a:rPr>
              <a:t> </a:t>
            </a:r>
            <a:r>
              <a:rPr lang="sv-SE" altLang="sv-SE" sz="2000" b="1" dirty="0" err="1">
                <a:solidFill>
                  <a:srgbClr val="FA3312"/>
                </a:solidFill>
              </a:rPr>
              <a:t>are</a:t>
            </a:r>
            <a:r>
              <a:rPr lang="sv-SE" altLang="sv-SE" sz="2000" b="1" dirty="0">
                <a:solidFill>
                  <a:srgbClr val="FA3312"/>
                </a:solidFill>
              </a:rPr>
              <a:t> optimal in different </a:t>
            </a:r>
            <a:r>
              <a:rPr lang="sv-SE" altLang="sv-SE" sz="2000" b="1" dirty="0" err="1">
                <a:solidFill>
                  <a:srgbClr val="FA3312"/>
                </a:solidFill>
              </a:rPr>
              <a:t>states</a:t>
            </a:r>
            <a:r>
              <a:rPr lang="sv-SE" altLang="sv-SE" sz="2000" b="1" dirty="0">
                <a:solidFill>
                  <a:srgbClr val="FA3312"/>
                </a:solidFill>
              </a:rPr>
              <a:t>. </a:t>
            </a:r>
          </a:p>
          <a:p>
            <a:pPr>
              <a:lnSpc>
                <a:spcPct val="80000"/>
              </a:lnSpc>
              <a:buFontTx/>
              <a:buNone/>
            </a:pPr>
            <a:r>
              <a:rPr lang="sv-SE" altLang="sv-SE" sz="2000" b="1" dirty="0">
                <a:solidFill>
                  <a:srgbClr val="FA3312"/>
                </a:solidFill>
              </a:rPr>
              <a:t>The optimal decision </a:t>
            </a:r>
            <a:r>
              <a:rPr lang="sv-SE" altLang="sv-SE" sz="2000" b="1" dirty="0" err="1">
                <a:solidFill>
                  <a:srgbClr val="FA3312"/>
                </a:solidFill>
              </a:rPr>
              <a:t>frequences</a:t>
            </a:r>
            <a:r>
              <a:rPr lang="sv-SE" altLang="sv-SE" sz="2000" b="1" dirty="0">
                <a:solidFill>
                  <a:srgbClr val="FA3312"/>
                </a:solidFill>
              </a:rPr>
              <a:t> </a:t>
            </a:r>
            <a:r>
              <a:rPr lang="sv-SE" altLang="sv-SE" sz="2000" b="1" dirty="0" err="1">
                <a:solidFill>
                  <a:srgbClr val="FA3312"/>
                </a:solidFill>
              </a:rPr>
              <a:t>are</a:t>
            </a:r>
            <a:r>
              <a:rPr lang="sv-SE" altLang="sv-SE" sz="2000" b="1" dirty="0">
                <a:solidFill>
                  <a:srgbClr val="FA3312"/>
                </a:solidFill>
              </a:rPr>
              <a:t> </a:t>
            </a:r>
            <a:r>
              <a:rPr lang="sv-SE" altLang="sv-SE" sz="2000" b="1" dirty="0" err="1">
                <a:solidFill>
                  <a:srgbClr val="FA3312"/>
                </a:solidFill>
              </a:rPr>
              <a:t>also</a:t>
            </a:r>
            <a:r>
              <a:rPr lang="sv-SE" altLang="sv-SE" sz="2000" b="1" dirty="0">
                <a:solidFill>
                  <a:srgbClr val="FA3312"/>
                </a:solidFill>
              </a:rPr>
              <a:t> </a:t>
            </a:r>
            <a:r>
              <a:rPr lang="sv-SE" altLang="sv-SE" sz="2000" b="1" dirty="0" err="1">
                <a:solidFill>
                  <a:srgbClr val="FA3312"/>
                </a:solidFill>
              </a:rPr>
              <a:t>functions</a:t>
            </a:r>
            <a:r>
              <a:rPr lang="sv-SE" altLang="sv-SE" sz="2000" b="1" dirty="0">
                <a:solidFill>
                  <a:srgbClr val="FA3312"/>
                </a:solidFill>
              </a:rPr>
              <a:t> </a:t>
            </a:r>
            <a:r>
              <a:rPr lang="sv-SE" altLang="sv-SE" sz="2000" b="1" dirty="0" err="1">
                <a:solidFill>
                  <a:srgbClr val="FA3312"/>
                </a:solidFill>
              </a:rPr>
              <a:t>of</a:t>
            </a:r>
            <a:r>
              <a:rPr lang="sv-SE" altLang="sv-SE" sz="2000" b="1" dirty="0">
                <a:solidFill>
                  <a:srgbClr val="FA3312"/>
                </a:solidFill>
              </a:rPr>
              <a:t> the relative </a:t>
            </a:r>
            <a:r>
              <a:rPr lang="sv-SE" altLang="sv-SE" sz="2000" b="1" dirty="0" err="1">
                <a:solidFill>
                  <a:srgbClr val="FA3312"/>
                </a:solidFill>
              </a:rPr>
              <a:t>importance</a:t>
            </a:r>
            <a:r>
              <a:rPr lang="sv-SE" altLang="sv-SE" sz="2000" b="1" dirty="0">
                <a:solidFill>
                  <a:srgbClr val="FA3312"/>
                </a:solidFill>
              </a:rPr>
              <a:t> </a:t>
            </a:r>
            <a:r>
              <a:rPr lang="sv-SE" altLang="sv-SE" sz="2000" b="1" dirty="0" err="1">
                <a:solidFill>
                  <a:srgbClr val="FA3312"/>
                </a:solidFill>
              </a:rPr>
              <a:t>of</a:t>
            </a:r>
            <a:r>
              <a:rPr lang="sv-SE" altLang="sv-SE" sz="2000" b="1" dirty="0">
                <a:solidFill>
                  <a:srgbClr val="FA3312"/>
                </a:solidFill>
              </a:rPr>
              <a:t> the </a:t>
            </a:r>
            <a:r>
              <a:rPr lang="sv-SE" altLang="sv-SE" sz="2000" b="1" dirty="0" err="1">
                <a:solidFill>
                  <a:srgbClr val="FA3312"/>
                </a:solidFill>
              </a:rPr>
              <a:t>results</a:t>
            </a:r>
            <a:r>
              <a:rPr lang="sv-SE" altLang="sv-SE" sz="2000" b="1" dirty="0">
                <a:solidFill>
                  <a:srgbClr val="FA3312"/>
                </a:solidFill>
              </a:rPr>
              <a:t> from operations in different periods.</a:t>
            </a:r>
          </a:p>
          <a:p>
            <a:pPr>
              <a:lnSpc>
                <a:spcPct val="80000"/>
              </a:lnSpc>
              <a:buFontTx/>
              <a:buNone/>
            </a:pPr>
            <a:r>
              <a:rPr lang="sv-SE" altLang="sv-SE" sz="2000" b="1" dirty="0">
                <a:solidFill>
                  <a:srgbClr val="FA3312"/>
                </a:solidFill>
              </a:rPr>
              <a:t>The </a:t>
            </a:r>
            <a:r>
              <a:rPr lang="sv-SE" altLang="sv-SE" sz="2000" b="1" dirty="0" err="1">
                <a:solidFill>
                  <a:srgbClr val="FA3312"/>
                </a:solidFill>
              </a:rPr>
              <a:t>expected</a:t>
            </a:r>
            <a:r>
              <a:rPr lang="sv-SE" altLang="sv-SE" sz="2000" b="1" dirty="0">
                <a:solidFill>
                  <a:srgbClr val="FA3312"/>
                </a:solidFill>
              </a:rPr>
              <a:t> </a:t>
            </a:r>
            <a:r>
              <a:rPr lang="sv-SE" altLang="sv-SE" sz="2000" b="1" dirty="0" err="1">
                <a:solidFill>
                  <a:srgbClr val="FA3312"/>
                </a:solidFill>
              </a:rPr>
              <a:t>cost</a:t>
            </a:r>
            <a:r>
              <a:rPr lang="sv-SE" altLang="sv-SE" sz="2000" b="1" dirty="0">
                <a:solidFill>
                  <a:srgbClr val="FA3312"/>
                </a:solidFill>
              </a:rPr>
              <a:t> </a:t>
            </a:r>
            <a:r>
              <a:rPr lang="sv-SE" altLang="sv-SE" sz="2000" b="1" dirty="0" err="1">
                <a:solidFill>
                  <a:srgbClr val="FA3312"/>
                </a:solidFill>
              </a:rPr>
              <a:t>of</a:t>
            </a:r>
            <a:r>
              <a:rPr lang="sv-SE" altLang="sv-SE" sz="2000" b="1" dirty="0">
                <a:solidFill>
                  <a:srgbClr val="FA3312"/>
                </a:solidFill>
              </a:rPr>
              <a:t> </a:t>
            </a:r>
            <a:r>
              <a:rPr lang="sv-SE" altLang="sv-SE" sz="2000" b="1" dirty="0" err="1">
                <a:solidFill>
                  <a:srgbClr val="FA3312"/>
                </a:solidFill>
              </a:rPr>
              <a:t>forcing</a:t>
            </a:r>
            <a:r>
              <a:rPr lang="sv-SE" altLang="sv-SE" sz="2000" b="1" dirty="0">
                <a:solidFill>
                  <a:srgbClr val="FA3312"/>
                </a:solidFill>
              </a:rPr>
              <a:t> </a:t>
            </a:r>
            <a:r>
              <a:rPr lang="sv-SE" altLang="sv-SE" sz="2000" b="1" dirty="0" err="1">
                <a:solidFill>
                  <a:srgbClr val="FA3312"/>
                </a:solidFill>
              </a:rPr>
              <a:t>one</a:t>
            </a:r>
            <a:r>
              <a:rPr lang="sv-SE" altLang="sv-SE" sz="2000" b="1" dirty="0">
                <a:solidFill>
                  <a:srgbClr val="FA3312"/>
                </a:solidFill>
              </a:rPr>
              <a:t> </a:t>
            </a:r>
            <a:r>
              <a:rPr lang="sv-SE" altLang="sv-SE" sz="2000" b="1" dirty="0" err="1">
                <a:solidFill>
                  <a:srgbClr val="FA3312"/>
                </a:solidFill>
              </a:rPr>
              <a:t>participant</a:t>
            </a:r>
            <a:r>
              <a:rPr lang="sv-SE" altLang="sv-SE" sz="2000" b="1" dirty="0">
                <a:solidFill>
                  <a:srgbClr val="FA3312"/>
                </a:solidFill>
              </a:rPr>
              <a:t> in the </a:t>
            </a:r>
            <a:r>
              <a:rPr lang="sv-SE" altLang="sv-SE" sz="2000" b="1" dirty="0" err="1">
                <a:solidFill>
                  <a:srgbClr val="FA3312"/>
                </a:solidFill>
              </a:rPr>
              <a:t>conflict</a:t>
            </a:r>
            <a:r>
              <a:rPr lang="sv-SE" altLang="sv-SE" sz="2000" b="1" dirty="0">
                <a:solidFill>
                  <a:srgbClr val="FA3312"/>
                </a:solidFill>
              </a:rPr>
              <a:t> to </a:t>
            </a:r>
            <a:r>
              <a:rPr lang="sv-SE" altLang="sv-SE" sz="2000" b="1" dirty="0" err="1">
                <a:solidFill>
                  <a:srgbClr val="FA3312"/>
                </a:solidFill>
              </a:rPr>
              <a:t>use</a:t>
            </a:r>
            <a:r>
              <a:rPr lang="sv-SE" altLang="sv-SE" sz="2000" b="1" dirty="0">
                <a:solidFill>
                  <a:srgbClr val="FA3312"/>
                </a:solidFill>
              </a:rPr>
              <a:t> </a:t>
            </a:r>
            <a:r>
              <a:rPr lang="sv-SE" altLang="sv-SE" sz="2000" b="1" dirty="0" err="1">
                <a:solidFill>
                  <a:srgbClr val="FA3312"/>
                </a:solidFill>
              </a:rPr>
              <a:t>only</a:t>
            </a:r>
            <a:r>
              <a:rPr lang="sv-SE" altLang="sv-SE" sz="2000" b="1" dirty="0">
                <a:solidFill>
                  <a:srgbClr val="FA3312"/>
                </a:solidFill>
              </a:rPr>
              <a:t> pure </a:t>
            </a:r>
            <a:r>
              <a:rPr lang="sv-SE" altLang="sv-SE" sz="2000" b="1" dirty="0" err="1">
                <a:solidFill>
                  <a:srgbClr val="FA3312"/>
                </a:solidFill>
              </a:rPr>
              <a:t>strategies</a:t>
            </a:r>
            <a:r>
              <a:rPr lang="sv-SE" altLang="sv-SE" sz="2000" b="1" dirty="0">
                <a:solidFill>
                  <a:srgbClr val="FA3312"/>
                </a:solidFill>
              </a:rPr>
              <a:t> is </a:t>
            </a:r>
            <a:r>
              <a:rPr lang="sv-SE" altLang="sv-SE" sz="2000" b="1" dirty="0" err="1">
                <a:solidFill>
                  <a:srgbClr val="FA3312"/>
                </a:solidFill>
              </a:rPr>
              <a:t>determined</a:t>
            </a:r>
            <a:r>
              <a:rPr lang="sv-SE" altLang="sv-SE" sz="2000" b="1" dirty="0">
                <a:solidFill>
                  <a:srgbClr val="FA3312"/>
                </a:solidFill>
              </a:rPr>
              <a:t>.</a:t>
            </a:r>
          </a:p>
          <a:p>
            <a:pPr>
              <a:lnSpc>
                <a:spcPct val="80000"/>
              </a:lnSpc>
              <a:buFontTx/>
              <a:buNone/>
            </a:pPr>
            <a:r>
              <a:rPr lang="sv-SE" altLang="sv-SE" sz="2000" b="1" dirty="0">
                <a:solidFill>
                  <a:srgbClr val="FA3312"/>
                </a:solidFill>
              </a:rPr>
              <a:t>The optimal </a:t>
            </a:r>
            <a:r>
              <a:rPr lang="sv-SE" altLang="sv-SE" sz="2000" b="1" dirty="0" err="1">
                <a:solidFill>
                  <a:srgbClr val="FA3312"/>
                </a:solidFill>
              </a:rPr>
              <a:t>responses</a:t>
            </a:r>
            <a:r>
              <a:rPr lang="sv-SE" altLang="sv-SE" sz="2000" b="1" dirty="0">
                <a:solidFill>
                  <a:srgbClr val="FA3312"/>
                </a:solidFill>
              </a:rPr>
              <a:t> </a:t>
            </a:r>
            <a:r>
              <a:rPr lang="sv-SE" altLang="sv-SE" sz="2000" b="1" dirty="0" err="1">
                <a:solidFill>
                  <a:srgbClr val="FA3312"/>
                </a:solidFill>
              </a:rPr>
              <a:t>of</a:t>
            </a:r>
            <a:r>
              <a:rPr lang="sv-SE" altLang="sv-SE" sz="2000" b="1" dirty="0">
                <a:solidFill>
                  <a:srgbClr val="FA3312"/>
                </a:solidFill>
              </a:rPr>
              <a:t> the opposition in </a:t>
            </a:r>
            <a:r>
              <a:rPr lang="sv-SE" altLang="sv-SE" sz="2000" b="1" dirty="0" err="1">
                <a:solidFill>
                  <a:srgbClr val="FA3312"/>
                </a:solidFill>
              </a:rPr>
              <a:t>case</a:t>
            </a:r>
            <a:r>
              <a:rPr lang="sv-SE" altLang="sv-SE" sz="2000" b="1" dirty="0">
                <a:solidFill>
                  <a:srgbClr val="FA3312"/>
                </a:solidFill>
              </a:rPr>
              <a:t> </a:t>
            </a:r>
            <a:r>
              <a:rPr lang="sv-SE" altLang="sv-SE" sz="2000" b="1" dirty="0" err="1">
                <a:solidFill>
                  <a:srgbClr val="FA3312"/>
                </a:solidFill>
              </a:rPr>
              <a:t>one</a:t>
            </a:r>
            <a:r>
              <a:rPr lang="sv-SE" altLang="sv-SE" sz="2000" b="1" dirty="0">
                <a:solidFill>
                  <a:srgbClr val="FA3312"/>
                </a:solidFill>
              </a:rPr>
              <a:t> </a:t>
            </a:r>
            <a:r>
              <a:rPr lang="sv-SE" altLang="sv-SE" sz="2000" b="1" dirty="0" err="1">
                <a:solidFill>
                  <a:srgbClr val="FA3312"/>
                </a:solidFill>
              </a:rPr>
              <a:t>participant</a:t>
            </a:r>
            <a:r>
              <a:rPr lang="sv-SE" altLang="sv-SE" sz="2000" b="1" dirty="0">
                <a:solidFill>
                  <a:srgbClr val="FA3312"/>
                </a:solidFill>
              </a:rPr>
              <a:t> in the </a:t>
            </a:r>
            <a:r>
              <a:rPr lang="sv-SE" altLang="sv-SE" sz="2000" b="1" dirty="0" err="1">
                <a:solidFill>
                  <a:srgbClr val="FA3312"/>
                </a:solidFill>
              </a:rPr>
              <a:t>conflict</a:t>
            </a:r>
            <a:r>
              <a:rPr lang="sv-SE" altLang="sv-SE" sz="2000" b="1" dirty="0">
                <a:solidFill>
                  <a:srgbClr val="FA3312"/>
                </a:solidFill>
              </a:rPr>
              <a:t> is </a:t>
            </a:r>
            <a:r>
              <a:rPr lang="sv-SE" altLang="sv-SE" sz="2000" b="1" dirty="0" err="1">
                <a:solidFill>
                  <a:srgbClr val="FA3312"/>
                </a:solidFill>
              </a:rPr>
              <a:t>forced</a:t>
            </a:r>
            <a:r>
              <a:rPr lang="sv-SE" altLang="sv-SE" sz="2000" b="1" dirty="0">
                <a:solidFill>
                  <a:srgbClr val="FA3312"/>
                </a:solidFill>
              </a:rPr>
              <a:t> to </a:t>
            </a:r>
            <a:r>
              <a:rPr lang="sv-SE" altLang="sv-SE" sz="2000" b="1" dirty="0" err="1">
                <a:solidFill>
                  <a:srgbClr val="FA3312"/>
                </a:solidFill>
              </a:rPr>
              <a:t>use</a:t>
            </a:r>
            <a:r>
              <a:rPr lang="sv-SE" altLang="sv-SE" sz="2000" b="1" dirty="0">
                <a:solidFill>
                  <a:srgbClr val="FA3312"/>
                </a:solidFill>
              </a:rPr>
              <a:t> </a:t>
            </a:r>
            <a:r>
              <a:rPr lang="sv-SE" altLang="sv-SE" sz="2000" b="1" dirty="0" err="1">
                <a:solidFill>
                  <a:srgbClr val="FA3312"/>
                </a:solidFill>
              </a:rPr>
              <a:t>only</a:t>
            </a:r>
            <a:r>
              <a:rPr lang="sv-SE" altLang="sv-SE" sz="2000" b="1" dirty="0">
                <a:solidFill>
                  <a:srgbClr val="FA3312"/>
                </a:solidFill>
              </a:rPr>
              <a:t> pure </a:t>
            </a:r>
            <a:r>
              <a:rPr lang="sv-SE" altLang="sv-SE" sz="2000" b="1" dirty="0" err="1">
                <a:solidFill>
                  <a:srgbClr val="FA3312"/>
                </a:solidFill>
              </a:rPr>
              <a:t>strategies</a:t>
            </a:r>
            <a:r>
              <a:rPr lang="sv-SE" altLang="sv-SE" sz="2000" b="1" dirty="0">
                <a:solidFill>
                  <a:srgbClr val="FA3312"/>
                </a:solidFill>
              </a:rPr>
              <a:t> </a:t>
            </a:r>
            <a:r>
              <a:rPr lang="sv-SE" altLang="sv-SE" sz="2000" b="1" dirty="0" err="1">
                <a:solidFill>
                  <a:srgbClr val="FA3312"/>
                </a:solidFill>
              </a:rPr>
              <a:t>are</a:t>
            </a:r>
            <a:r>
              <a:rPr lang="sv-SE" altLang="sv-SE" sz="2000" b="1" dirty="0">
                <a:solidFill>
                  <a:srgbClr val="FA3312"/>
                </a:solidFill>
              </a:rPr>
              <a:t> </a:t>
            </a:r>
            <a:r>
              <a:rPr lang="sv-SE" altLang="sv-SE" sz="2000" b="1" dirty="0" err="1">
                <a:solidFill>
                  <a:srgbClr val="FA3312"/>
                </a:solidFill>
              </a:rPr>
              <a:t>calculated</a:t>
            </a:r>
            <a:r>
              <a:rPr lang="sv-SE" altLang="sv-SE" sz="2000" b="1" dirty="0">
                <a:solidFill>
                  <a:srgbClr val="FA3312"/>
                </a:solidFill>
              </a:rPr>
              <a:t>.</a:t>
            </a:r>
          </a:p>
          <a:p>
            <a:pPr>
              <a:lnSpc>
                <a:spcPct val="80000"/>
              </a:lnSpc>
              <a:buFontTx/>
              <a:buNone/>
            </a:pPr>
            <a:r>
              <a:rPr lang="sv-SE" altLang="sv-SE" sz="2000" b="1" dirty="0" err="1">
                <a:solidFill>
                  <a:srgbClr val="0000FF"/>
                </a:solidFill>
              </a:rPr>
              <a:t>Dynamic</a:t>
            </a:r>
            <a:r>
              <a:rPr lang="sv-SE" altLang="sv-SE" sz="2000" b="1" dirty="0">
                <a:solidFill>
                  <a:srgbClr val="0000FF"/>
                </a:solidFill>
              </a:rPr>
              <a:t> </a:t>
            </a:r>
            <a:r>
              <a:rPr lang="sv-SE" altLang="sv-SE" sz="2000" b="1" dirty="0" err="1">
                <a:solidFill>
                  <a:srgbClr val="0000FF"/>
                </a:solidFill>
              </a:rPr>
              <a:t>models</a:t>
            </a:r>
            <a:r>
              <a:rPr lang="sv-SE" altLang="sv-SE" sz="2000" b="1" dirty="0">
                <a:solidFill>
                  <a:srgbClr val="0000FF"/>
                </a:solidFill>
              </a:rPr>
              <a:t> </a:t>
            </a:r>
            <a:r>
              <a:rPr lang="sv-SE" altLang="sv-SE" sz="2000" b="1" dirty="0" err="1">
                <a:solidFill>
                  <a:srgbClr val="0000FF"/>
                </a:solidFill>
              </a:rPr>
              <a:t>of</a:t>
            </a:r>
            <a:r>
              <a:rPr lang="sv-SE" altLang="sv-SE" sz="2000" b="1" dirty="0">
                <a:solidFill>
                  <a:srgbClr val="0000FF"/>
                </a:solidFill>
              </a:rPr>
              <a:t> the </a:t>
            </a:r>
            <a:r>
              <a:rPr lang="sv-SE" altLang="sv-SE" sz="2000" b="1" dirty="0" err="1">
                <a:solidFill>
                  <a:srgbClr val="0000FF"/>
                </a:solidFill>
              </a:rPr>
              <a:t>presented</a:t>
            </a:r>
            <a:r>
              <a:rPr lang="sv-SE" altLang="sv-SE" sz="2000" b="1" dirty="0">
                <a:solidFill>
                  <a:srgbClr val="0000FF"/>
                </a:solidFill>
              </a:rPr>
              <a:t> </a:t>
            </a:r>
            <a:r>
              <a:rPr lang="sv-SE" altLang="sv-SE" sz="2000" b="1" dirty="0" err="1">
                <a:solidFill>
                  <a:srgbClr val="0000FF"/>
                </a:solidFill>
              </a:rPr>
              <a:t>type</a:t>
            </a:r>
            <a:r>
              <a:rPr lang="sv-SE" altLang="sv-SE" sz="2000" b="1" dirty="0">
                <a:solidFill>
                  <a:srgbClr val="0000FF"/>
                </a:solidFill>
              </a:rPr>
              <a:t>, </a:t>
            </a:r>
            <a:r>
              <a:rPr lang="sv-SE" altLang="sv-SE" sz="2000" b="1" dirty="0" err="1">
                <a:solidFill>
                  <a:srgbClr val="0000FF"/>
                </a:solidFill>
              </a:rPr>
              <a:t>that</a:t>
            </a:r>
            <a:r>
              <a:rPr lang="sv-SE" altLang="sv-SE" sz="2000" b="1" dirty="0">
                <a:solidFill>
                  <a:srgbClr val="0000FF"/>
                </a:solidFill>
              </a:rPr>
              <a:t> </a:t>
            </a:r>
            <a:r>
              <a:rPr lang="sv-SE" altLang="sv-SE" sz="2000" b="1" dirty="0" err="1">
                <a:solidFill>
                  <a:srgbClr val="0000FF"/>
                </a:solidFill>
              </a:rPr>
              <a:t>include</a:t>
            </a:r>
            <a:r>
              <a:rPr lang="sv-SE" altLang="sv-SE" sz="2000" b="1" dirty="0">
                <a:solidFill>
                  <a:srgbClr val="0000FF"/>
                </a:solidFill>
              </a:rPr>
              <a:t> mixed </a:t>
            </a:r>
            <a:r>
              <a:rPr lang="sv-SE" altLang="sv-SE" sz="2000" b="1" dirty="0" err="1">
                <a:solidFill>
                  <a:srgbClr val="0000FF"/>
                </a:solidFill>
              </a:rPr>
              <a:t>strategies</a:t>
            </a:r>
            <a:r>
              <a:rPr lang="sv-SE" altLang="sv-SE" sz="2000" b="1" dirty="0">
                <a:solidFill>
                  <a:srgbClr val="0000FF"/>
                </a:solidFill>
              </a:rPr>
              <a:t>, </a:t>
            </a:r>
            <a:r>
              <a:rPr lang="sv-SE" altLang="sv-SE" sz="2000" b="1" dirty="0" err="1">
                <a:solidFill>
                  <a:srgbClr val="0000FF"/>
                </a:solidFill>
              </a:rPr>
              <a:t>are</a:t>
            </a:r>
            <a:r>
              <a:rPr lang="sv-SE" altLang="sv-SE" sz="2000" b="1" dirty="0">
                <a:solidFill>
                  <a:srgbClr val="0000FF"/>
                </a:solidFill>
              </a:rPr>
              <a:t> </a:t>
            </a:r>
            <a:r>
              <a:rPr lang="sv-SE" altLang="sv-SE" sz="2000" b="1" dirty="0" err="1">
                <a:solidFill>
                  <a:srgbClr val="0000FF"/>
                </a:solidFill>
              </a:rPr>
              <a:t>highly</a:t>
            </a:r>
            <a:r>
              <a:rPr lang="sv-SE" altLang="sv-SE" sz="2000" b="1" dirty="0">
                <a:solidFill>
                  <a:srgbClr val="0000FF"/>
                </a:solidFill>
              </a:rPr>
              <a:t> relevant and must be </a:t>
            </a:r>
            <a:r>
              <a:rPr lang="sv-SE" altLang="sv-SE" sz="2000" b="1" dirty="0" err="1">
                <a:solidFill>
                  <a:srgbClr val="0000FF"/>
                </a:solidFill>
              </a:rPr>
              <a:t>used</a:t>
            </a:r>
            <a:r>
              <a:rPr lang="sv-SE" altLang="sv-SE" sz="2000" b="1" dirty="0">
                <a:solidFill>
                  <a:srgbClr val="0000FF"/>
                </a:solidFill>
              </a:rPr>
              <a:t> to </a:t>
            </a:r>
            <a:r>
              <a:rPr lang="sv-SE" altLang="sv-SE" sz="2000" b="1" dirty="0" err="1">
                <a:solidFill>
                  <a:srgbClr val="0000FF"/>
                </a:solidFill>
              </a:rPr>
              <a:t>determine</a:t>
            </a:r>
            <a:r>
              <a:rPr lang="sv-SE" altLang="sv-SE" sz="2000" b="1" dirty="0">
                <a:solidFill>
                  <a:srgbClr val="0000FF"/>
                </a:solidFill>
              </a:rPr>
              <a:t> the optimal </a:t>
            </a:r>
            <a:r>
              <a:rPr lang="sv-SE" altLang="sv-SE" sz="2000" b="1" dirty="0" err="1">
                <a:solidFill>
                  <a:srgbClr val="0000FF"/>
                </a:solidFill>
              </a:rPr>
              <a:t>strategies</a:t>
            </a:r>
            <a:r>
              <a:rPr lang="sv-SE" altLang="sv-SE" sz="2000" b="1" dirty="0">
                <a:solidFill>
                  <a:srgbClr val="0000FF"/>
                </a:solidFill>
              </a:rPr>
              <a:t>. </a:t>
            </a:r>
            <a:r>
              <a:rPr lang="sv-SE" altLang="sv-SE" sz="2000" b="1" dirty="0" err="1">
                <a:solidFill>
                  <a:srgbClr val="0000FF"/>
                </a:solidFill>
              </a:rPr>
              <a:t>Otherwise</a:t>
            </a:r>
            <a:r>
              <a:rPr lang="sv-SE" altLang="sv-SE" sz="2000" b="1" dirty="0">
                <a:solidFill>
                  <a:srgbClr val="0000FF"/>
                </a:solidFill>
              </a:rPr>
              <a:t>, </a:t>
            </a:r>
            <a:r>
              <a:rPr lang="sv-SE" altLang="sv-SE" sz="2000" b="1" dirty="0" err="1">
                <a:solidFill>
                  <a:srgbClr val="0000FF"/>
                </a:solidFill>
              </a:rPr>
              <a:t>considerable</a:t>
            </a:r>
            <a:r>
              <a:rPr lang="sv-SE" altLang="sv-SE" sz="2000" b="1" dirty="0">
                <a:solidFill>
                  <a:srgbClr val="0000FF"/>
                </a:solidFill>
              </a:rPr>
              <a:t> and </a:t>
            </a:r>
            <a:r>
              <a:rPr lang="sv-SE" altLang="sv-SE" sz="2000" b="1" dirty="0" err="1">
                <a:solidFill>
                  <a:srgbClr val="0000FF"/>
                </a:solidFill>
              </a:rPr>
              <a:t>quite</a:t>
            </a:r>
            <a:r>
              <a:rPr lang="sv-SE" altLang="sv-SE" sz="2000" b="1" dirty="0">
                <a:solidFill>
                  <a:srgbClr val="0000FF"/>
                </a:solidFill>
              </a:rPr>
              <a:t> </a:t>
            </a:r>
            <a:r>
              <a:rPr lang="sv-SE" altLang="sv-SE" sz="2000" b="1" dirty="0" err="1">
                <a:solidFill>
                  <a:srgbClr val="0000FF"/>
                </a:solidFill>
              </a:rPr>
              <a:t>unnecessary</a:t>
            </a:r>
            <a:r>
              <a:rPr lang="sv-SE" altLang="sv-SE" sz="2000" b="1" dirty="0">
                <a:solidFill>
                  <a:srgbClr val="0000FF"/>
                </a:solidFill>
              </a:rPr>
              <a:t> </a:t>
            </a:r>
            <a:r>
              <a:rPr lang="sv-SE" altLang="sv-SE" sz="2000" b="1" dirty="0" err="1">
                <a:solidFill>
                  <a:srgbClr val="0000FF"/>
                </a:solidFill>
              </a:rPr>
              <a:t>losses</a:t>
            </a:r>
            <a:r>
              <a:rPr lang="sv-SE" altLang="sv-SE" sz="2000" b="1" dirty="0">
                <a:solidFill>
                  <a:srgbClr val="0000FF"/>
                </a:solidFill>
              </a:rPr>
              <a:t> </a:t>
            </a:r>
            <a:r>
              <a:rPr lang="sv-SE" altLang="sv-SE" sz="2000" b="1" dirty="0" err="1">
                <a:solidFill>
                  <a:srgbClr val="0000FF"/>
                </a:solidFill>
              </a:rPr>
              <a:t>should</a:t>
            </a:r>
            <a:r>
              <a:rPr lang="sv-SE" altLang="sv-SE" sz="2000" b="1" dirty="0">
                <a:solidFill>
                  <a:srgbClr val="0000FF"/>
                </a:solidFill>
              </a:rPr>
              <a:t> be </a:t>
            </a:r>
            <a:r>
              <a:rPr lang="sv-SE" altLang="sv-SE" sz="2000" b="1" dirty="0" err="1">
                <a:solidFill>
                  <a:srgbClr val="0000FF"/>
                </a:solidFill>
              </a:rPr>
              <a:t>expected</a:t>
            </a:r>
            <a:r>
              <a:rPr lang="sv-SE" altLang="sv-SE" sz="2000" b="1" dirty="0">
                <a:solidFill>
                  <a:srgbClr val="0000FF"/>
                </a:solidFill>
              </a:rPr>
              <a:t>. </a:t>
            </a:r>
          </a:p>
        </p:txBody>
      </p:sp>
    </p:spTree>
    <p:extLst>
      <p:ext uri="{BB962C8B-B14F-4D97-AF65-F5344CB8AC3E}">
        <p14:creationId xmlns:p14="http://schemas.microsoft.com/office/powerpoint/2010/main" val="29351840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104</a:t>
            </a:fld>
            <a:endParaRPr lang="sv-SE"/>
          </a:p>
        </p:txBody>
      </p:sp>
      <p:sp>
        <p:nvSpPr>
          <p:cNvPr id="3" name="Rektangel 2"/>
          <p:cNvSpPr/>
          <p:nvPr/>
        </p:nvSpPr>
        <p:spPr>
          <a:xfrm>
            <a:off x="491490" y="586830"/>
            <a:ext cx="11395710" cy="4585871"/>
          </a:xfrm>
          <a:prstGeom prst="rect">
            <a:avLst/>
          </a:prstGeom>
        </p:spPr>
        <p:txBody>
          <a:bodyPr wrap="square">
            <a:spAutoFit/>
          </a:bodyPr>
          <a:lstStyle/>
          <a:p>
            <a:pPr>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rPr>
              <a:t>GENERAL CONCLUSIONS</a:t>
            </a:r>
          </a:p>
          <a:p>
            <a:pPr>
              <a:spcAft>
                <a:spcPts val="0"/>
              </a:spcAft>
            </a:pPr>
            <a:r>
              <a:rPr lang="en-US" sz="2800" b="1" dirty="0" smtClean="0">
                <a:latin typeface="Times New Roman" panose="02020603050405020304" pitchFamily="18" charset="0"/>
                <a:ea typeface="Times New Roman" panose="02020603050405020304" pitchFamily="18" charset="0"/>
              </a:rPr>
              <a:t>Operations </a:t>
            </a:r>
            <a:r>
              <a:rPr lang="en-US" sz="2800" b="1" dirty="0">
                <a:latin typeface="Times New Roman" panose="02020603050405020304" pitchFamily="18" charset="0"/>
                <a:ea typeface="Times New Roman" panose="02020603050405020304" pitchFamily="18" charset="0"/>
              </a:rPr>
              <a:t>research contains a large number of alternative approaches. </a:t>
            </a:r>
            <a:endParaRPr lang="en-US" sz="2800" b="1" dirty="0" smtClean="0">
              <a:latin typeface="Times New Roman" panose="02020603050405020304" pitchFamily="18" charset="0"/>
              <a:ea typeface="Times New Roman" panose="02020603050405020304" pitchFamily="18" charset="0"/>
            </a:endParaRPr>
          </a:p>
          <a:p>
            <a:pPr>
              <a:spcAft>
                <a:spcPts val="0"/>
              </a:spcAft>
            </a:pPr>
            <a:endParaRPr lang="en-US" sz="2800" b="1" dirty="0">
              <a:latin typeface="Times New Roman" panose="02020603050405020304" pitchFamily="18" charset="0"/>
              <a:ea typeface="Times New Roman" panose="02020603050405020304" pitchFamily="18" charset="0"/>
            </a:endParaRPr>
          </a:p>
          <a:p>
            <a:pPr>
              <a:spcAft>
                <a:spcPts val="0"/>
              </a:spcAft>
            </a:pPr>
            <a:r>
              <a:rPr lang="en-US" sz="2800" b="1" dirty="0" smtClean="0">
                <a:latin typeface="Times New Roman" panose="02020603050405020304" pitchFamily="18" charset="0"/>
                <a:ea typeface="Times New Roman" panose="02020603050405020304" pitchFamily="18" charset="0"/>
              </a:rPr>
              <a:t>With </a:t>
            </a:r>
            <a:r>
              <a:rPr lang="en-US" sz="2800" b="1" dirty="0">
                <a:latin typeface="Times New Roman" panose="02020603050405020304" pitchFamily="18" charset="0"/>
                <a:ea typeface="Times New Roman" panose="02020603050405020304" pitchFamily="18" charset="0"/>
              </a:rPr>
              <a:t>logically consistent mathematical modeling, relevant method selection and good empirical data, the best possible decisions can be obtained. </a:t>
            </a:r>
            <a:endParaRPr lang="en-US" sz="2800" b="1" dirty="0" smtClean="0">
              <a:latin typeface="Times New Roman" panose="02020603050405020304" pitchFamily="18" charset="0"/>
              <a:ea typeface="Times New Roman" panose="02020603050405020304" pitchFamily="18" charset="0"/>
            </a:endParaRPr>
          </a:p>
          <a:p>
            <a:pPr>
              <a:spcAft>
                <a:spcPts val="0"/>
              </a:spcAft>
            </a:pPr>
            <a:endParaRPr lang="en-US" sz="2800" b="1" dirty="0">
              <a:latin typeface="Times New Roman" panose="02020603050405020304" pitchFamily="18" charset="0"/>
              <a:ea typeface="Times New Roman" panose="02020603050405020304" pitchFamily="18" charset="0"/>
            </a:endParaRPr>
          </a:p>
          <a:p>
            <a:pPr>
              <a:spcAft>
                <a:spcPts val="0"/>
              </a:spcAft>
            </a:pPr>
            <a:r>
              <a:rPr lang="en-US" sz="2800" b="1" dirty="0" smtClean="0">
                <a:latin typeface="Times New Roman" panose="02020603050405020304" pitchFamily="18" charset="0"/>
                <a:ea typeface="Times New Roman" panose="02020603050405020304" pitchFamily="18" charset="0"/>
              </a:rPr>
              <a:t>This </a:t>
            </a:r>
            <a:r>
              <a:rPr lang="en-US" sz="2800" b="1" dirty="0">
                <a:latin typeface="Times New Roman" panose="02020603050405020304" pitchFamily="18" charset="0"/>
                <a:ea typeface="Times New Roman" panose="02020603050405020304" pitchFamily="18" charset="0"/>
              </a:rPr>
              <a:t>paper has presented arguments for using some particular combinations of methods that often are empirically motivated and computationally feasible.  </a:t>
            </a:r>
            <a:endParaRPr lang="sv-SE" sz="2800" b="1" dirty="0">
              <a:effectLst/>
              <a:latin typeface="Times New Roman" panose="02020603050405020304" pitchFamily="18" charset="0"/>
              <a:ea typeface="Times New Roman" panose="02020603050405020304" pitchFamily="18" charset="0"/>
            </a:endParaRPr>
          </a:p>
        </p:txBody>
      </p:sp>
      <p:sp>
        <p:nvSpPr>
          <p:cNvPr id="4" name="Rektangel 3"/>
          <p:cNvSpPr/>
          <p:nvPr/>
        </p:nvSpPr>
        <p:spPr>
          <a:xfrm>
            <a:off x="1383030" y="5676563"/>
            <a:ext cx="9612630" cy="954107"/>
          </a:xfrm>
          <a:prstGeom prst="rect">
            <a:avLst/>
          </a:prstGeom>
        </p:spPr>
        <p:txBody>
          <a:bodyPr wrap="square">
            <a:spAutoFit/>
          </a:bodyPr>
          <a:lstStyle/>
          <a:p>
            <a:r>
              <a:rPr lang="en-US" sz="2800" b="1" i="1" dirty="0">
                <a:solidFill>
                  <a:srgbClr val="00B050"/>
                </a:solidFill>
                <a:latin typeface="CMBX12"/>
                <a:ea typeface="Times New Roman" panose="02020603050405020304" pitchFamily="18" charset="0"/>
                <a:cs typeface="CMBX12"/>
              </a:rPr>
              <a:t>ACKNOWLEDGEMENTS.</a:t>
            </a:r>
            <a:r>
              <a:rPr lang="en-US" sz="2800" b="1" i="1" dirty="0">
                <a:latin typeface="CMBX12"/>
                <a:ea typeface="Times New Roman" panose="02020603050405020304" pitchFamily="18" charset="0"/>
                <a:cs typeface="CMBX12"/>
              </a:rPr>
              <a:t> </a:t>
            </a:r>
            <a:r>
              <a:rPr lang="en-US" sz="2800" i="1" dirty="0">
                <a:latin typeface="CMBX12"/>
                <a:ea typeface="Times New Roman" panose="02020603050405020304" pitchFamily="18" charset="0"/>
                <a:cs typeface="CMBX12"/>
              </a:rPr>
              <a:t>My thanks go to Professor </a:t>
            </a:r>
            <a:r>
              <a:rPr lang="en-US" sz="2800" i="1" dirty="0" err="1">
                <a:latin typeface="CMBX12"/>
                <a:ea typeface="Times New Roman" panose="02020603050405020304" pitchFamily="18" charset="0"/>
                <a:cs typeface="CMBX12"/>
              </a:rPr>
              <a:t>Hadi</a:t>
            </a:r>
            <a:r>
              <a:rPr lang="en-US" sz="2800" i="1" dirty="0">
                <a:latin typeface="CMBX12"/>
                <a:ea typeface="Times New Roman" panose="02020603050405020304" pitchFamily="18" charset="0"/>
                <a:cs typeface="CMBX12"/>
              </a:rPr>
              <a:t> </a:t>
            </a:r>
            <a:r>
              <a:rPr lang="en-US" sz="2800" i="1" dirty="0" err="1">
                <a:latin typeface="CMBX12"/>
                <a:ea typeface="Times New Roman" panose="02020603050405020304" pitchFamily="18" charset="0"/>
                <a:cs typeface="CMBX12"/>
              </a:rPr>
              <a:t>Nasseri</a:t>
            </a:r>
            <a:r>
              <a:rPr lang="en-US" sz="2800" i="1" dirty="0">
                <a:latin typeface="CMBX12"/>
                <a:ea typeface="Times New Roman" panose="02020603050405020304" pitchFamily="18" charset="0"/>
                <a:cs typeface="CMBX12"/>
              </a:rPr>
              <a:t> for kind, rational and clever suggestions.</a:t>
            </a:r>
            <a:endParaRPr lang="sv-SE" sz="2800" i="1" dirty="0"/>
          </a:p>
        </p:txBody>
      </p:sp>
    </p:spTree>
    <p:extLst>
      <p:ext uri="{BB962C8B-B14F-4D97-AF65-F5344CB8AC3E}">
        <p14:creationId xmlns:p14="http://schemas.microsoft.com/office/powerpoint/2010/main" val="12108628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0">
              <a:srgbClr val="FFFF00"/>
            </a:gs>
            <a:gs pos="42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113218"/>
            <a:ext cx="10634472" cy="2727261"/>
          </a:xfrm>
        </p:spPr>
        <p:txBody>
          <a:bodyPr>
            <a:normAutofit fontScale="90000"/>
          </a:bodyPr>
          <a:lstStyle/>
          <a:p>
            <a:pPr algn="l"/>
            <a:r>
              <a:rPr lang="en-US" sz="4900" b="1" i="1" dirty="0" smtClean="0">
                <a:latin typeface="Times New Roman" panose="02020603050405020304" pitchFamily="18" charset="0"/>
                <a:cs typeface="Times New Roman" panose="02020603050405020304" pitchFamily="18" charset="0"/>
              </a:rPr>
              <a:t>APPLICATIONS </a:t>
            </a:r>
            <a:r>
              <a:rPr lang="en-US" sz="4900" b="1" i="1" dirty="0">
                <a:latin typeface="Times New Roman" panose="02020603050405020304" pitchFamily="18" charset="0"/>
                <a:cs typeface="Times New Roman" panose="02020603050405020304" pitchFamily="18" charset="0"/>
              </a:rPr>
              <a:t>AND MATHEMATICAL MODELING </a:t>
            </a:r>
            <a:r>
              <a:rPr lang="en-US" sz="4900" b="1" i="1" dirty="0" smtClean="0">
                <a:latin typeface="Times New Roman" panose="02020603050405020304" pitchFamily="18" charset="0"/>
                <a:cs typeface="Times New Roman" panose="02020603050405020304" pitchFamily="18" charset="0"/>
              </a:rPr>
              <a:t>IN OPERATIONS RESEARCH </a:t>
            </a:r>
            <a:r>
              <a:rPr lang="en-US" sz="5300" b="1" dirty="0">
                <a:solidFill>
                  <a:srgbClr val="FF0000"/>
                </a:solidFill>
                <a:latin typeface="Times New Roman" panose="02020603050405020304" pitchFamily="18" charset="0"/>
                <a:cs typeface="Times New Roman" panose="02020603050405020304" pitchFamily="18" charset="0"/>
              </a:rPr>
              <a:t/>
            </a:r>
            <a:br>
              <a:rPr lang="en-US" sz="5300" b="1" dirty="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160825</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069080"/>
            <a:ext cx="5119116" cy="2542032"/>
          </a:xfrm>
        </p:spPr>
        <p:txBody>
          <a:bodyPr>
            <a:normAutofit/>
          </a:bodyPr>
          <a:lstStyle/>
          <a:p>
            <a:pPr algn="l"/>
            <a:r>
              <a:rPr lang="en-US" dirty="0" smtClean="0"/>
              <a:t>Keynote presentation at:</a:t>
            </a:r>
          </a:p>
          <a:p>
            <a:pPr algn="l"/>
            <a:endParaRPr lang="en-US" dirty="0" smtClean="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pic>
        <p:nvPicPr>
          <p:cNvPr id="5" name="Bildobjekt 4"/>
          <p:cNvPicPr>
            <a:picLocks noChangeAspect="1"/>
          </p:cNvPicPr>
          <p:nvPr/>
        </p:nvPicPr>
        <p:blipFill>
          <a:blip r:embed="rId5"/>
          <a:stretch>
            <a:fillRect/>
          </a:stretch>
        </p:blipFill>
        <p:spPr>
          <a:xfrm>
            <a:off x="858774" y="5074920"/>
            <a:ext cx="6794594" cy="1627632"/>
          </a:xfrm>
          <a:prstGeom prst="rect">
            <a:avLst/>
          </a:prstGeom>
        </p:spPr>
      </p:pic>
    </p:spTree>
    <p:extLst>
      <p:ext uri="{BB962C8B-B14F-4D97-AF65-F5344CB8AC3E}">
        <p14:creationId xmlns:p14="http://schemas.microsoft.com/office/powerpoint/2010/main" val="123948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11</a:t>
            </a:fld>
            <a:endParaRPr lang="sv-SE"/>
          </a:p>
        </p:txBody>
      </p:sp>
      <p:sp>
        <p:nvSpPr>
          <p:cNvPr id="3" name="Rektangel 2"/>
          <p:cNvSpPr/>
          <p:nvPr/>
        </p:nvSpPr>
        <p:spPr>
          <a:xfrm>
            <a:off x="1110996" y="596721"/>
            <a:ext cx="9034272" cy="6124754"/>
          </a:xfrm>
          <a:prstGeom prst="rect">
            <a:avLst/>
          </a:prstGeom>
        </p:spPr>
        <p:txBody>
          <a:bodyPr wrap="square">
            <a:spAutoFit/>
          </a:bodyPr>
          <a:lstStyle/>
          <a:p>
            <a:pPr>
              <a:spcAft>
                <a:spcPts val="0"/>
              </a:spcAft>
            </a:pPr>
            <a:r>
              <a:rPr lang="en-US" sz="2800" b="1" dirty="0" smtClean="0">
                <a:latin typeface="CMR10"/>
                <a:ea typeface="Times New Roman" panose="02020603050405020304" pitchFamily="18" charset="0"/>
                <a:cs typeface="CMR10"/>
              </a:rPr>
              <a:t>Operations </a:t>
            </a:r>
            <a:r>
              <a:rPr lang="en-US" sz="2800" b="1" dirty="0">
                <a:latin typeface="CMR10"/>
                <a:ea typeface="Times New Roman" panose="02020603050405020304" pitchFamily="18" charset="0"/>
                <a:cs typeface="CMR10"/>
              </a:rPr>
              <a:t>research is a very large area. </a:t>
            </a:r>
            <a:endParaRPr lang="en-US" sz="2800" b="1" dirty="0" smtClean="0">
              <a:latin typeface="CMR10"/>
              <a:ea typeface="Times New Roman" panose="02020603050405020304" pitchFamily="18" charset="0"/>
              <a:cs typeface="CMR10"/>
            </a:endParaRPr>
          </a:p>
          <a:p>
            <a:pPr>
              <a:spcAft>
                <a:spcPts val="0"/>
              </a:spcAft>
            </a:pPr>
            <a:endParaRPr lang="en-US" dirty="0">
              <a:latin typeface="CMR10"/>
              <a:ea typeface="Times New Roman" panose="02020603050405020304" pitchFamily="18" charset="0"/>
              <a:cs typeface="CMR10"/>
            </a:endParaRPr>
          </a:p>
          <a:p>
            <a:pPr>
              <a:spcAft>
                <a:spcPts val="0"/>
              </a:spcAft>
            </a:pPr>
            <a:r>
              <a:rPr lang="en-US" sz="2800" b="1" dirty="0" smtClean="0">
                <a:solidFill>
                  <a:srgbClr val="FF0000"/>
                </a:solidFill>
                <a:latin typeface="CMR10"/>
                <a:ea typeface="Times New Roman" panose="02020603050405020304" pitchFamily="18" charset="0"/>
                <a:cs typeface="CMR10"/>
              </a:rPr>
              <a:t>In </a:t>
            </a:r>
            <a:r>
              <a:rPr lang="en-US" sz="2800" b="1" dirty="0">
                <a:solidFill>
                  <a:srgbClr val="FF0000"/>
                </a:solidFill>
                <a:latin typeface="CMR10"/>
                <a:ea typeface="Times New Roman" panose="02020603050405020304" pitchFamily="18" charset="0"/>
                <a:cs typeface="CMR10"/>
              </a:rPr>
              <a:t>this paper, we will focus on </a:t>
            </a:r>
            <a:r>
              <a:rPr lang="en-US" sz="2800" b="1" dirty="0" smtClean="0">
                <a:solidFill>
                  <a:srgbClr val="FF0000"/>
                </a:solidFill>
                <a:latin typeface="CMR10"/>
                <a:ea typeface="Times New Roman" panose="02020603050405020304" pitchFamily="18" charset="0"/>
                <a:cs typeface="CMR10"/>
              </a:rPr>
              <a:t>operations </a:t>
            </a:r>
            <a:r>
              <a:rPr lang="en-US" sz="2800" b="1" dirty="0">
                <a:solidFill>
                  <a:srgbClr val="FF0000"/>
                </a:solidFill>
                <a:latin typeface="CMR10"/>
                <a:ea typeface="Times New Roman" panose="02020603050405020304" pitchFamily="18" charset="0"/>
                <a:cs typeface="CMR10"/>
              </a:rPr>
              <a:t>research in connection to optimization of decisions, with one or more decision maker(s). </a:t>
            </a:r>
            <a:endParaRPr lang="en-US" sz="2800" b="1" dirty="0" smtClean="0">
              <a:solidFill>
                <a:srgbClr val="FF0000"/>
              </a:solidFill>
              <a:latin typeface="CMR10"/>
              <a:ea typeface="Times New Roman" panose="02020603050405020304" pitchFamily="18" charset="0"/>
              <a:cs typeface="CMR10"/>
            </a:endParaRPr>
          </a:p>
          <a:p>
            <a:pPr>
              <a:spcAft>
                <a:spcPts val="0"/>
              </a:spcAft>
            </a:pPr>
            <a:endParaRPr lang="en-US" dirty="0">
              <a:latin typeface="CMR10"/>
              <a:ea typeface="Times New Roman" panose="02020603050405020304" pitchFamily="18" charset="0"/>
              <a:cs typeface="CMR10"/>
            </a:endParaRPr>
          </a:p>
          <a:p>
            <a:pPr>
              <a:spcAft>
                <a:spcPts val="0"/>
              </a:spcAft>
            </a:pPr>
            <a:r>
              <a:rPr lang="en-US" sz="2800" b="1" dirty="0" smtClean="0">
                <a:solidFill>
                  <a:srgbClr val="0070C0"/>
                </a:solidFill>
                <a:latin typeface="CMR10"/>
                <a:ea typeface="Times New Roman" panose="02020603050405020304" pitchFamily="18" charset="0"/>
                <a:cs typeface="CMR10"/>
              </a:rPr>
              <a:t>The </a:t>
            </a:r>
            <a:r>
              <a:rPr lang="en-US" sz="2800" b="1" dirty="0">
                <a:solidFill>
                  <a:srgbClr val="0070C0"/>
                </a:solidFill>
                <a:latin typeface="CMR10"/>
                <a:ea typeface="Times New Roman" panose="02020603050405020304" pitchFamily="18" charset="0"/>
                <a:cs typeface="CMR10"/>
              </a:rPr>
              <a:t>classical analytical methods of optimization and comparative statics analysis, basic economic theory and fundamental linear programming are well presented in Chiang [3</a:t>
            </a:r>
            <a:r>
              <a:rPr lang="en-US" sz="2800" b="1" dirty="0" smtClean="0">
                <a:solidFill>
                  <a:srgbClr val="0070C0"/>
                </a:solidFill>
                <a:latin typeface="CMR10"/>
                <a:ea typeface="Times New Roman" panose="02020603050405020304" pitchFamily="18" charset="0"/>
                <a:cs typeface="CMR10"/>
              </a:rPr>
              <a:t>].</a:t>
            </a:r>
          </a:p>
          <a:p>
            <a:pPr>
              <a:spcAft>
                <a:spcPts val="0"/>
              </a:spcAft>
            </a:pPr>
            <a:endParaRPr lang="en-US" dirty="0">
              <a:latin typeface="CMR10"/>
              <a:ea typeface="Times New Roman" panose="02020603050405020304" pitchFamily="18" charset="0"/>
              <a:cs typeface="CMR10"/>
            </a:endParaRPr>
          </a:p>
          <a:p>
            <a:pPr>
              <a:spcAft>
                <a:spcPts val="0"/>
              </a:spcAft>
            </a:pPr>
            <a:r>
              <a:rPr lang="en-US" dirty="0" smtClean="0">
                <a:latin typeface="CMR10"/>
                <a:ea typeface="Times New Roman" panose="02020603050405020304" pitchFamily="18" charset="0"/>
                <a:cs typeface="CMR10"/>
              </a:rPr>
              <a:t>   </a:t>
            </a:r>
          </a:p>
          <a:p>
            <a:pPr>
              <a:spcAft>
                <a:spcPts val="0"/>
              </a:spcAft>
            </a:pPr>
            <a:endParaRPr lang="en-US" sz="2000" dirty="0">
              <a:effectLst/>
              <a:latin typeface="CMR10"/>
              <a:ea typeface="Times New Roman" panose="02020603050405020304" pitchFamily="18" charset="0"/>
            </a:endParaRPr>
          </a:p>
          <a:p>
            <a:r>
              <a:rPr lang="en-US" sz="2800" dirty="0">
                <a:solidFill>
                  <a:srgbClr val="002060"/>
                </a:solidFill>
              </a:rPr>
              <a:t>[3] Chiang, A.C., </a:t>
            </a:r>
            <a:r>
              <a:rPr lang="en-US" sz="2800" b="1" dirty="0">
                <a:solidFill>
                  <a:srgbClr val="002060"/>
                </a:solidFill>
              </a:rPr>
              <a:t>Fundamental Methods of Mathematical Economics</a:t>
            </a:r>
            <a:r>
              <a:rPr lang="en-US" sz="2800" dirty="0">
                <a:solidFill>
                  <a:srgbClr val="002060"/>
                </a:solidFill>
              </a:rPr>
              <a:t>, McGraw-Hill, Inc., 2 ed., 1974 </a:t>
            </a:r>
            <a:endParaRPr lang="sv-SE" sz="2800" dirty="0">
              <a:solidFill>
                <a:srgbClr val="002060"/>
              </a:solidFill>
            </a:endParaRPr>
          </a:p>
          <a:p>
            <a:pPr>
              <a:spcAft>
                <a:spcPts val="0"/>
              </a:spcAft>
            </a:pP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317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12</a:t>
            </a:fld>
            <a:endParaRPr lang="sv-SE"/>
          </a:p>
        </p:txBody>
      </p:sp>
      <p:sp>
        <p:nvSpPr>
          <p:cNvPr id="3" name="Rektangel 2"/>
          <p:cNvSpPr/>
          <p:nvPr/>
        </p:nvSpPr>
        <p:spPr>
          <a:xfrm>
            <a:off x="1618488" y="1078992"/>
            <a:ext cx="9189720" cy="5355312"/>
          </a:xfrm>
          <a:prstGeom prst="rect">
            <a:avLst/>
          </a:prstGeom>
        </p:spPr>
        <p:txBody>
          <a:bodyPr wrap="square">
            <a:spAutoFit/>
          </a:bodyPr>
          <a:lstStyle/>
          <a:p>
            <a:r>
              <a:rPr lang="en-US" sz="2800" b="1" dirty="0">
                <a:solidFill>
                  <a:srgbClr val="FF0000"/>
                </a:solidFill>
              </a:rPr>
              <a:t>Mathematical modeling is central to operations research</a:t>
            </a:r>
            <a:r>
              <a:rPr lang="en-US" dirty="0"/>
              <a:t>. </a:t>
            </a:r>
            <a:endParaRPr lang="en-US" dirty="0" smtClean="0"/>
          </a:p>
          <a:p>
            <a:endParaRPr lang="en-US" dirty="0"/>
          </a:p>
          <a:p>
            <a:r>
              <a:rPr lang="en-US" sz="2800" b="1" dirty="0" smtClean="0">
                <a:solidFill>
                  <a:srgbClr val="FF0000"/>
                </a:solidFill>
              </a:rPr>
              <a:t>Usually</a:t>
            </a:r>
            <a:r>
              <a:rPr lang="en-US" sz="2800" b="1" dirty="0">
                <a:solidFill>
                  <a:srgbClr val="FF0000"/>
                </a:solidFill>
              </a:rPr>
              <a:t>, in applied problems, there are </a:t>
            </a:r>
            <a:r>
              <a:rPr lang="en-US" sz="2800" b="1" dirty="0" smtClean="0">
                <a:solidFill>
                  <a:srgbClr val="FF0000"/>
                </a:solidFill>
              </a:rPr>
              <a:t>many </a:t>
            </a:r>
            <a:r>
              <a:rPr lang="en-US" sz="2800" b="1" dirty="0">
                <a:solidFill>
                  <a:srgbClr val="FF0000"/>
                </a:solidFill>
              </a:rPr>
              <a:t>different ways to define the mathematical models representing the components of the system under analysis. </a:t>
            </a:r>
            <a:endParaRPr lang="en-US" sz="2800" b="1" dirty="0" smtClean="0">
              <a:solidFill>
                <a:srgbClr val="FF0000"/>
              </a:solidFill>
            </a:endParaRPr>
          </a:p>
          <a:p>
            <a:endParaRPr lang="en-US" dirty="0"/>
          </a:p>
          <a:p>
            <a:r>
              <a:rPr lang="en-US" sz="2800" b="1" dirty="0" smtClean="0">
                <a:solidFill>
                  <a:srgbClr val="0070C0"/>
                </a:solidFill>
              </a:rPr>
              <a:t>The </a:t>
            </a:r>
            <a:r>
              <a:rPr lang="en-US" sz="2800" b="1" dirty="0">
                <a:solidFill>
                  <a:srgbClr val="0070C0"/>
                </a:solidFill>
              </a:rPr>
              <a:t>reference book of the software package LINGO [1] contains </a:t>
            </a:r>
            <a:r>
              <a:rPr lang="en-US" sz="2800" b="1" dirty="0" smtClean="0">
                <a:solidFill>
                  <a:srgbClr val="0070C0"/>
                </a:solidFill>
              </a:rPr>
              <a:t>large </a:t>
            </a:r>
            <a:r>
              <a:rPr lang="en-US" sz="2800" b="1" dirty="0">
                <a:solidFill>
                  <a:srgbClr val="0070C0"/>
                </a:solidFill>
              </a:rPr>
              <a:t>numbers of alternative operations research models and applications with numerical solutions</a:t>
            </a:r>
            <a:r>
              <a:rPr lang="en-US" sz="2800" b="1" dirty="0" smtClean="0">
                <a:solidFill>
                  <a:srgbClr val="0070C0"/>
                </a:solidFill>
              </a:rPr>
              <a:t>.</a:t>
            </a:r>
          </a:p>
          <a:p>
            <a:endParaRPr lang="en-US" dirty="0"/>
          </a:p>
          <a:p>
            <a:endParaRPr lang="en-US" dirty="0" smtClean="0"/>
          </a:p>
          <a:p>
            <a:endParaRPr lang="en-US" dirty="0"/>
          </a:p>
          <a:p>
            <a:r>
              <a:rPr lang="en-US" sz="2800" dirty="0"/>
              <a:t>[1] </a:t>
            </a:r>
            <a:r>
              <a:rPr lang="en-US" sz="2800" dirty="0" smtClean="0"/>
              <a:t>Anon</a:t>
            </a:r>
            <a:r>
              <a:rPr lang="en-US" sz="2800" dirty="0"/>
              <a:t>, </a:t>
            </a:r>
            <a:r>
              <a:rPr lang="en-US" sz="2800" b="1" dirty="0">
                <a:solidFill>
                  <a:srgbClr val="0070C0"/>
                </a:solidFill>
              </a:rPr>
              <a:t>LINGO, the Modeling Language and Optimizer</a:t>
            </a:r>
            <a:r>
              <a:rPr lang="en-US" sz="2800" b="1" dirty="0"/>
              <a:t>, </a:t>
            </a:r>
            <a:r>
              <a:rPr lang="en-US" sz="2800" dirty="0"/>
              <a:t>Lindo Systems Inc., Chicago, 2013</a:t>
            </a:r>
            <a:endParaRPr lang="sv-SE" sz="2800" dirty="0"/>
          </a:p>
        </p:txBody>
      </p:sp>
    </p:spTree>
    <p:extLst>
      <p:ext uri="{BB962C8B-B14F-4D97-AF65-F5344CB8AC3E}">
        <p14:creationId xmlns:p14="http://schemas.microsoft.com/office/powerpoint/2010/main" val="2610173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13</a:t>
            </a:fld>
            <a:endParaRPr lang="sv-SE"/>
          </a:p>
        </p:txBody>
      </p:sp>
      <p:sp>
        <p:nvSpPr>
          <p:cNvPr id="3" name="Rektangel 2"/>
          <p:cNvSpPr/>
          <p:nvPr/>
        </p:nvSpPr>
        <p:spPr>
          <a:xfrm>
            <a:off x="786384" y="346561"/>
            <a:ext cx="10757916" cy="6863417"/>
          </a:xfrm>
          <a:prstGeom prst="rect">
            <a:avLst/>
          </a:prstGeom>
        </p:spPr>
        <p:txBody>
          <a:bodyPr wrap="square">
            <a:spAutoFit/>
          </a:bodyPr>
          <a:lstStyle/>
          <a:p>
            <a:pPr>
              <a:spcAft>
                <a:spcPts val="0"/>
              </a:spcAft>
            </a:pPr>
            <a:r>
              <a:rPr lang="en-US" sz="2800" b="1" dirty="0">
                <a:solidFill>
                  <a:srgbClr val="FF0000"/>
                </a:solidFill>
                <a:latin typeface="CMR10"/>
                <a:ea typeface="Times New Roman" panose="02020603050405020304" pitchFamily="18" charset="0"/>
                <a:cs typeface="CMR10"/>
              </a:rPr>
              <a:t>A particular applied problem should, if possible, be analyzed with a problem relevant operations research method, using a problem relevant set of mathematical models</a:t>
            </a:r>
            <a:r>
              <a:rPr lang="en-US" sz="2800" b="1" dirty="0" smtClean="0">
                <a:solidFill>
                  <a:srgbClr val="FF0000"/>
                </a:solidFill>
                <a:latin typeface="CMR10"/>
                <a:ea typeface="Times New Roman" panose="02020603050405020304" pitchFamily="18" charset="0"/>
                <a:cs typeface="CMR10"/>
              </a:rPr>
              <a:t>.</a:t>
            </a:r>
          </a:p>
          <a:p>
            <a:pPr>
              <a:spcAft>
                <a:spcPts val="0"/>
              </a:spcAft>
            </a:pPr>
            <a:r>
              <a:rPr lang="en-US" dirty="0" smtClean="0">
                <a:latin typeface="CMR10"/>
                <a:ea typeface="Times New Roman" panose="02020603050405020304" pitchFamily="18" charset="0"/>
                <a:cs typeface="CMR10"/>
              </a:rPr>
              <a:t> </a:t>
            </a:r>
          </a:p>
          <a:p>
            <a:pPr>
              <a:spcAft>
                <a:spcPts val="0"/>
              </a:spcAft>
            </a:pPr>
            <a:r>
              <a:rPr lang="en-US" dirty="0" smtClean="0">
                <a:latin typeface="CMR10"/>
                <a:ea typeface="Times New Roman" panose="02020603050405020304" pitchFamily="18" charset="0"/>
                <a:cs typeface="CMR10"/>
              </a:rPr>
              <a:t>This </a:t>
            </a:r>
            <a:r>
              <a:rPr lang="en-US" dirty="0">
                <a:latin typeface="CMR10"/>
                <a:ea typeface="Times New Roman" panose="02020603050405020304" pitchFamily="18" charset="0"/>
                <a:cs typeface="CMR10"/>
              </a:rPr>
              <a:t>may seem obvious to the reader, but </a:t>
            </a:r>
            <a:endParaRPr lang="en-US" dirty="0" smtClean="0">
              <a:latin typeface="CMR10"/>
              <a:ea typeface="Times New Roman" panose="02020603050405020304" pitchFamily="18" charset="0"/>
              <a:cs typeface="CMR10"/>
            </a:endParaRPr>
          </a:p>
          <a:p>
            <a:pPr>
              <a:spcAft>
                <a:spcPts val="0"/>
              </a:spcAft>
            </a:pPr>
            <a:r>
              <a:rPr lang="en-US" sz="2800" b="1" dirty="0" smtClean="0">
                <a:solidFill>
                  <a:srgbClr val="FF0000"/>
                </a:solidFill>
                <a:latin typeface="CMR10"/>
                <a:ea typeface="Times New Roman" panose="02020603050405020304" pitchFamily="18" charset="0"/>
                <a:cs typeface="CMR10"/>
              </a:rPr>
              <a:t>it </a:t>
            </a:r>
            <a:r>
              <a:rPr lang="en-US" sz="2800" b="1" dirty="0">
                <a:solidFill>
                  <a:srgbClr val="FF0000"/>
                </a:solidFill>
                <a:latin typeface="CMR10"/>
                <a:ea typeface="Times New Roman" panose="02020603050405020304" pitchFamily="18" charset="0"/>
                <a:cs typeface="CMR10"/>
              </a:rPr>
              <a:t>is far from trivial to determine the problem relevant method and models</a:t>
            </a:r>
            <a:r>
              <a:rPr lang="en-US" dirty="0" smtClean="0">
                <a:latin typeface="CMR10"/>
                <a:ea typeface="Times New Roman" panose="02020603050405020304" pitchFamily="18" charset="0"/>
                <a:cs typeface="CMR10"/>
              </a:rPr>
              <a:t>.</a:t>
            </a:r>
          </a:p>
          <a:p>
            <a:pPr>
              <a:spcAft>
                <a:spcPts val="0"/>
              </a:spcAft>
            </a:pPr>
            <a:endParaRPr lang="sv-SE" sz="2000" dirty="0">
              <a:latin typeface="Times New Roman" panose="02020603050405020304" pitchFamily="18" charset="0"/>
              <a:ea typeface="Times New Roman" panose="02020603050405020304" pitchFamily="18" charset="0"/>
            </a:endParaRPr>
          </a:p>
          <a:p>
            <a:pPr>
              <a:spcAft>
                <a:spcPts val="0"/>
              </a:spcAft>
            </a:pPr>
            <a:r>
              <a:rPr lang="en-US" dirty="0">
                <a:latin typeface="CMR10"/>
                <a:ea typeface="Times New Roman" panose="02020603050405020304" pitchFamily="18" charset="0"/>
                <a:cs typeface="CMR10"/>
              </a:rPr>
              <a:t>The two books by Winston, references [16] and [17], give a good and rather complete presentation of most operations research methods, algorithms and typical applications. </a:t>
            </a:r>
            <a:endParaRPr lang="en-US" dirty="0" smtClean="0">
              <a:latin typeface="CMR10"/>
              <a:ea typeface="Times New Roman" panose="02020603050405020304" pitchFamily="18" charset="0"/>
              <a:cs typeface="CMR10"/>
            </a:endParaRPr>
          </a:p>
          <a:p>
            <a:pPr>
              <a:spcAft>
                <a:spcPts val="0"/>
              </a:spcAft>
            </a:pPr>
            <a:endParaRPr lang="en-US" dirty="0">
              <a:latin typeface="CMR10"/>
              <a:ea typeface="Times New Roman" panose="02020603050405020304" pitchFamily="18" charset="0"/>
              <a:cs typeface="CMR10"/>
            </a:endParaRPr>
          </a:p>
          <a:p>
            <a:pPr>
              <a:spcAft>
                <a:spcPts val="0"/>
              </a:spcAft>
            </a:pPr>
            <a:endParaRPr lang="en-US" dirty="0">
              <a:latin typeface="CMR10"/>
              <a:ea typeface="Times New Roman" panose="02020603050405020304" pitchFamily="18" charset="0"/>
              <a:cs typeface="CMR10"/>
            </a:endParaRPr>
          </a:p>
          <a:p>
            <a:pPr lvl="0"/>
            <a:r>
              <a:rPr lang="en-US" sz="2800" dirty="0">
                <a:solidFill>
                  <a:prstClr val="black"/>
                </a:solidFill>
              </a:rPr>
              <a:t>[16] Winston, W.L., </a:t>
            </a:r>
            <a:r>
              <a:rPr lang="en-US" sz="2800" b="1" dirty="0">
                <a:solidFill>
                  <a:srgbClr val="0070C0"/>
                </a:solidFill>
              </a:rPr>
              <a:t>Operations Research, Applications and Algorithms</a:t>
            </a:r>
            <a:r>
              <a:rPr lang="en-US" sz="2800" dirty="0">
                <a:solidFill>
                  <a:prstClr val="black"/>
                </a:solidFill>
              </a:rPr>
              <a:t>, Thomson, Brooks/Cole, Belmont, USA, 2004 </a:t>
            </a:r>
            <a:endParaRPr lang="sv-SE" sz="2800" dirty="0">
              <a:solidFill>
                <a:prstClr val="black"/>
              </a:solidFill>
            </a:endParaRPr>
          </a:p>
          <a:p>
            <a:pPr lvl="0"/>
            <a:r>
              <a:rPr lang="en-US" sz="2000" dirty="0">
                <a:solidFill>
                  <a:prstClr val="black"/>
                </a:solidFill>
              </a:rPr>
              <a:t> </a:t>
            </a:r>
            <a:endParaRPr lang="sv-SE" sz="2000" dirty="0">
              <a:solidFill>
                <a:prstClr val="black"/>
              </a:solidFill>
            </a:endParaRPr>
          </a:p>
          <a:p>
            <a:pPr lvl="0"/>
            <a:r>
              <a:rPr lang="en-US" sz="2800" dirty="0">
                <a:solidFill>
                  <a:prstClr val="black"/>
                </a:solidFill>
              </a:rPr>
              <a:t>[17] Winston, W.L., </a:t>
            </a:r>
            <a:r>
              <a:rPr lang="en-US" sz="2800" b="1" dirty="0">
                <a:solidFill>
                  <a:srgbClr val="0070C0"/>
                </a:solidFill>
              </a:rPr>
              <a:t>Introduction to Probability Models</a:t>
            </a:r>
            <a:r>
              <a:rPr lang="en-US" sz="2800" dirty="0">
                <a:solidFill>
                  <a:prstClr val="black"/>
                </a:solidFill>
              </a:rPr>
              <a:t>, Operations Research: Volume two, Thomson, Brooks/Cole, Belmont, USA, 2004 </a:t>
            </a:r>
            <a:endParaRPr lang="sv-SE" sz="2800" dirty="0">
              <a:solidFill>
                <a:prstClr val="black"/>
              </a:solidFill>
            </a:endParaRPr>
          </a:p>
          <a:p>
            <a:pPr>
              <a:spcAft>
                <a:spcPts val="0"/>
              </a:spcAft>
            </a:pPr>
            <a:endParaRPr lang="en-US" sz="2000" dirty="0">
              <a:effectLst/>
              <a:latin typeface="CMR10"/>
              <a:ea typeface="Times New Roman" panose="02020603050405020304" pitchFamily="18" charset="0"/>
            </a:endParaRPr>
          </a:p>
          <a:p>
            <a:pPr>
              <a:spcAft>
                <a:spcPts val="0"/>
              </a:spcAft>
            </a:pP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949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14</a:t>
            </a:fld>
            <a:endParaRPr lang="sv-SE"/>
          </a:p>
        </p:txBody>
      </p:sp>
      <p:sp>
        <p:nvSpPr>
          <p:cNvPr id="3" name="Rektangel 2"/>
          <p:cNvSpPr/>
          <p:nvPr/>
        </p:nvSpPr>
        <p:spPr>
          <a:xfrm>
            <a:off x="1239012" y="1005840"/>
            <a:ext cx="9765792" cy="5232202"/>
          </a:xfrm>
          <a:prstGeom prst="rect">
            <a:avLst/>
          </a:prstGeom>
        </p:spPr>
        <p:txBody>
          <a:bodyPr wrap="square">
            <a:spAutoFit/>
          </a:bodyPr>
          <a:lstStyle/>
          <a:p>
            <a:pPr lvl="0"/>
            <a:r>
              <a:rPr lang="en-US" sz="2800" dirty="0" smtClean="0">
                <a:solidFill>
                  <a:prstClr val="black"/>
                </a:solidFill>
                <a:latin typeface="CMR10"/>
                <a:ea typeface="Times New Roman" panose="02020603050405020304" pitchFamily="18" charset="0"/>
                <a:cs typeface="CMR10"/>
              </a:rPr>
              <a:t>The </a:t>
            </a:r>
            <a:r>
              <a:rPr lang="en-US" sz="2800" dirty="0">
                <a:solidFill>
                  <a:prstClr val="black"/>
                </a:solidFill>
                <a:latin typeface="CMR10"/>
                <a:ea typeface="Times New Roman" panose="02020603050405020304" pitchFamily="18" charset="0"/>
                <a:cs typeface="CMR10"/>
              </a:rPr>
              <a:t>operations research literature contains </a:t>
            </a:r>
            <a:r>
              <a:rPr lang="en-US" sz="2800" b="1" dirty="0">
                <a:solidFill>
                  <a:srgbClr val="FF0000"/>
                </a:solidFill>
                <a:latin typeface="CMR10"/>
                <a:ea typeface="Times New Roman" panose="02020603050405020304" pitchFamily="18" charset="0"/>
                <a:cs typeface="CMR10"/>
              </a:rPr>
              <a:t>large numbers of alternative methods and models</a:t>
            </a:r>
            <a:r>
              <a:rPr lang="en-US" sz="2800" dirty="0">
                <a:solidFill>
                  <a:prstClr val="black"/>
                </a:solidFill>
                <a:latin typeface="CMR10"/>
                <a:ea typeface="Times New Roman" panose="02020603050405020304" pitchFamily="18" charset="0"/>
                <a:cs typeface="CMR10"/>
              </a:rPr>
              <a:t>, applied to very similar types of applied problems. </a:t>
            </a:r>
          </a:p>
          <a:p>
            <a:pPr lvl="0"/>
            <a:endParaRPr lang="en-US" dirty="0">
              <a:solidFill>
                <a:prstClr val="black"/>
              </a:solidFill>
              <a:latin typeface="CMR10"/>
              <a:ea typeface="Times New Roman" panose="02020603050405020304" pitchFamily="18" charset="0"/>
              <a:cs typeface="CMR10"/>
            </a:endParaRPr>
          </a:p>
          <a:p>
            <a:pPr lvl="0"/>
            <a:r>
              <a:rPr lang="en-US" sz="2800" dirty="0">
                <a:solidFill>
                  <a:prstClr val="black"/>
                </a:solidFill>
                <a:latin typeface="CMR10"/>
                <a:ea typeface="Times New Roman" panose="02020603050405020304" pitchFamily="18" charset="0"/>
                <a:cs typeface="CMR10"/>
              </a:rPr>
              <a:t>In many cases, the </a:t>
            </a:r>
            <a:r>
              <a:rPr lang="en-US" sz="2800" b="1" dirty="0">
                <a:solidFill>
                  <a:srgbClr val="FF0000"/>
                </a:solidFill>
                <a:latin typeface="CMR10"/>
                <a:ea typeface="Times New Roman" panose="02020603050405020304" pitchFamily="18" charset="0"/>
                <a:cs typeface="CMR10"/>
              </a:rPr>
              <a:t>optimal decisions that are the results of the analyses, differ considerably</a:t>
            </a:r>
            <a:r>
              <a:rPr lang="en-US" sz="2800" dirty="0" smtClean="0">
                <a:solidFill>
                  <a:prstClr val="black"/>
                </a:solidFill>
                <a:latin typeface="CMR10"/>
                <a:ea typeface="Times New Roman" panose="02020603050405020304" pitchFamily="18" charset="0"/>
                <a:cs typeface="CMR10"/>
              </a:rPr>
              <a:t>.</a:t>
            </a:r>
          </a:p>
          <a:p>
            <a:pPr lvl="0"/>
            <a:endParaRPr lang="en-US" dirty="0">
              <a:solidFill>
                <a:prstClr val="black"/>
              </a:solidFill>
              <a:latin typeface="CMR10"/>
              <a:ea typeface="Times New Roman" panose="02020603050405020304" pitchFamily="18" charset="0"/>
              <a:cs typeface="CMR10"/>
            </a:endParaRPr>
          </a:p>
          <a:p>
            <a:pPr lvl="0"/>
            <a:r>
              <a:rPr lang="en-US" sz="2800" dirty="0"/>
              <a:t>For instance, if we want to determine the optimal decision in a particular problem, we may define it as a </a:t>
            </a:r>
            <a:r>
              <a:rPr lang="en-US" sz="2800" b="1" dirty="0">
                <a:solidFill>
                  <a:srgbClr val="0070C0"/>
                </a:solidFill>
              </a:rPr>
              <a:t>one dimensional optimization problem, or as a multidimensional problem </a:t>
            </a:r>
            <a:r>
              <a:rPr lang="en-US" sz="2800" dirty="0"/>
              <a:t>where we simultaneously optimize several decisions that may be linked in different ways. </a:t>
            </a:r>
            <a:endParaRPr lang="en-US" sz="2800" dirty="0" smtClean="0"/>
          </a:p>
          <a:p>
            <a:pPr lvl="0"/>
            <a:endParaRPr lang="en-US" dirty="0"/>
          </a:p>
        </p:txBody>
      </p:sp>
    </p:spTree>
    <p:extLst>
      <p:ext uri="{BB962C8B-B14F-4D97-AF65-F5344CB8AC3E}">
        <p14:creationId xmlns:p14="http://schemas.microsoft.com/office/powerpoint/2010/main" val="4286945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15</a:t>
            </a:fld>
            <a:endParaRPr lang="sv-SE"/>
          </a:p>
        </p:txBody>
      </p:sp>
      <p:sp>
        <p:nvSpPr>
          <p:cNvPr id="3" name="Rektangel 2"/>
          <p:cNvSpPr/>
          <p:nvPr/>
        </p:nvSpPr>
        <p:spPr>
          <a:xfrm>
            <a:off x="1817370" y="1816358"/>
            <a:ext cx="8515350" cy="2677656"/>
          </a:xfrm>
          <a:prstGeom prst="rect">
            <a:avLst/>
          </a:prstGeom>
        </p:spPr>
        <p:txBody>
          <a:bodyPr wrap="square">
            <a:spAutoFit/>
          </a:bodyPr>
          <a:lstStyle/>
          <a:p>
            <a:pPr lvl="0"/>
            <a:r>
              <a:rPr lang="en-US" sz="2800" dirty="0">
                <a:solidFill>
                  <a:prstClr val="black"/>
                </a:solidFill>
              </a:rPr>
              <a:t>We may also consider </a:t>
            </a:r>
            <a:r>
              <a:rPr lang="en-US" sz="2800" b="1" dirty="0">
                <a:solidFill>
                  <a:srgbClr val="0070C0"/>
                </a:solidFill>
              </a:rPr>
              <a:t>constraints</a:t>
            </a:r>
            <a:r>
              <a:rPr lang="en-US" sz="2800" dirty="0">
                <a:solidFill>
                  <a:prstClr val="black"/>
                </a:solidFill>
              </a:rPr>
              <a:t> of different sorts. </a:t>
            </a:r>
          </a:p>
          <a:p>
            <a:pPr lvl="0"/>
            <a:endParaRPr lang="en-US" sz="2800" dirty="0">
              <a:solidFill>
                <a:prstClr val="black"/>
              </a:solidFill>
            </a:endParaRPr>
          </a:p>
          <a:p>
            <a:pPr lvl="0"/>
            <a:r>
              <a:rPr lang="en-US" sz="2800" dirty="0">
                <a:solidFill>
                  <a:prstClr val="black"/>
                </a:solidFill>
              </a:rPr>
              <a:t>In most problems, present decisions have consequences for the future development of the system under analysis</a:t>
            </a:r>
            <a:r>
              <a:rPr lang="en-US" sz="2800" dirty="0" smtClean="0">
                <a:solidFill>
                  <a:prstClr val="black"/>
                </a:solidFill>
              </a:rPr>
              <a:t>.</a:t>
            </a:r>
          </a:p>
          <a:p>
            <a:pPr lvl="0"/>
            <a:endParaRPr lang="en-US" sz="2800" dirty="0" smtClean="0">
              <a:solidFill>
                <a:prstClr val="black"/>
              </a:solidFill>
            </a:endParaRPr>
          </a:p>
          <a:p>
            <a:pPr lvl="0"/>
            <a:r>
              <a:rPr lang="en-US" sz="2800" dirty="0" smtClean="0">
                <a:solidFill>
                  <a:prstClr val="black"/>
                </a:solidFill>
              </a:rPr>
              <a:t>Hence</a:t>
            </a:r>
            <a:r>
              <a:rPr lang="en-US" sz="2800" dirty="0">
                <a:solidFill>
                  <a:prstClr val="black"/>
                </a:solidFill>
              </a:rPr>
              <a:t>, </a:t>
            </a:r>
            <a:r>
              <a:rPr lang="en-US" sz="2800" b="1" dirty="0">
                <a:solidFill>
                  <a:srgbClr val="0070C0"/>
                </a:solidFill>
              </a:rPr>
              <a:t>multi period analysis is often relevant</a:t>
            </a:r>
            <a:r>
              <a:rPr lang="en-US" sz="2800" dirty="0">
                <a:solidFill>
                  <a:prstClr val="black"/>
                </a:solidFill>
              </a:rPr>
              <a:t>.</a:t>
            </a:r>
            <a:endParaRPr lang="en-US" sz="2800" dirty="0">
              <a:solidFill>
                <a:prstClr val="black"/>
              </a:solidFill>
              <a:latin typeface="CMR10"/>
              <a:ea typeface="Times New Roman" panose="02020603050405020304" pitchFamily="18" charset="0"/>
              <a:cs typeface="CMR10"/>
            </a:endParaRPr>
          </a:p>
        </p:txBody>
      </p:sp>
    </p:spTree>
    <p:extLst>
      <p:ext uri="{BB962C8B-B14F-4D97-AF65-F5344CB8AC3E}">
        <p14:creationId xmlns:p14="http://schemas.microsoft.com/office/powerpoint/2010/main" val="174274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16</a:t>
            </a:fld>
            <a:endParaRPr lang="sv-SE"/>
          </a:p>
        </p:txBody>
      </p:sp>
      <p:sp>
        <p:nvSpPr>
          <p:cNvPr id="3" name="Rektangel 2"/>
          <p:cNvSpPr/>
          <p:nvPr/>
        </p:nvSpPr>
        <p:spPr>
          <a:xfrm>
            <a:off x="780288" y="381278"/>
            <a:ext cx="6923532" cy="5816977"/>
          </a:xfrm>
          <a:prstGeom prst="rect">
            <a:avLst/>
          </a:prstGeom>
        </p:spPr>
        <p:txBody>
          <a:bodyPr wrap="square">
            <a:spAutoFit/>
          </a:bodyPr>
          <a:lstStyle/>
          <a:p>
            <a:r>
              <a:rPr lang="en-US" sz="2800" b="1" dirty="0">
                <a:solidFill>
                  <a:srgbClr val="FF0000"/>
                </a:solidFill>
                <a:latin typeface="CMR10"/>
                <a:ea typeface="Times New Roman" panose="02020603050405020304" pitchFamily="18" charset="0"/>
                <a:cs typeface="CMR10"/>
              </a:rPr>
              <a:t>Many types of resources are continuously used, thanks to biological growth. </a:t>
            </a:r>
            <a:endParaRPr lang="en-US" sz="2800" b="1" dirty="0" smtClean="0">
              <a:solidFill>
                <a:srgbClr val="FF0000"/>
              </a:solidFill>
              <a:latin typeface="CMR10"/>
              <a:ea typeface="Times New Roman" panose="02020603050405020304" pitchFamily="18" charset="0"/>
              <a:cs typeface="CMR10"/>
            </a:endParaRPr>
          </a:p>
          <a:p>
            <a:endParaRPr lang="en-US" dirty="0">
              <a:latin typeface="CMR10"/>
              <a:ea typeface="Times New Roman" panose="02020603050405020304" pitchFamily="18" charset="0"/>
              <a:cs typeface="CMR10"/>
            </a:endParaRPr>
          </a:p>
          <a:p>
            <a:r>
              <a:rPr lang="en-US" sz="2800" dirty="0" smtClean="0">
                <a:latin typeface="CMR10"/>
                <a:ea typeface="Times New Roman" panose="02020603050405020304" pitchFamily="18" charset="0"/>
                <a:cs typeface="CMR10"/>
              </a:rPr>
              <a:t>Braun </a:t>
            </a:r>
            <a:r>
              <a:rPr lang="en-US" sz="2800" dirty="0">
                <a:latin typeface="CMR10"/>
                <a:ea typeface="Times New Roman" panose="02020603050405020304" pitchFamily="18" charset="0"/>
                <a:cs typeface="CMR10"/>
              </a:rPr>
              <a:t>[2] gives a very good presentation of </a:t>
            </a:r>
            <a:r>
              <a:rPr lang="en-US" sz="2800" b="1" dirty="0">
                <a:solidFill>
                  <a:srgbClr val="0070C0"/>
                </a:solidFill>
                <a:latin typeface="CMR10"/>
                <a:ea typeface="Times New Roman" panose="02020603050405020304" pitchFamily="18" charset="0"/>
                <a:cs typeface="CMR10"/>
              </a:rPr>
              <a:t>ordinary differential equations</a:t>
            </a:r>
            <a:r>
              <a:rPr lang="en-US" sz="2800" dirty="0">
                <a:latin typeface="CMR10"/>
                <a:ea typeface="Times New Roman" panose="02020603050405020304" pitchFamily="18" charset="0"/>
                <a:cs typeface="CMR10"/>
              </a:rPr>
              <a:t>, which is key to the </a:t>
            </a:r>
            <a:r>
              <a:rPr lang="en-US" sz="2800" b="1" dirty="0">
                <a:solidFill>
                  <a:srgbClr val="0070C0"/>
                </a:solidFill>
                <a:latin typeface="CMR10"/>
                <a:ea typeface="Times New Roman" panose="02020603050405020304" pitchFamily="18" charset="0"/>
                <a:cs typeface="CMR10"/>
              </a:rPr>
              <a:t>understanding and modeling of dynamical systems, including biological resources </a:t>
            </a:r>
            <a:r>
              <a:rPr lang="en-US" sz="2800" dirty="0">
                <a:latin typeface="CMR10"/>
                <a:ea typeface="Times New Roman" panose="02020603050405020304" pitchFamily="18" charset="0"/>
                <a:cs typeface="CMR10"/>
              </a:rPr>
              <a:t>of all kinds</a:t>
            </a:r>
            <a:r>
              <a:rPr lang="en-US" sz="2800" dirty="0" smtClean="0">
                <a:latin typeface="CMR10"/>
                <a:ea typeface="Times New Roman" panose="02020603050405020304" pitchFamily="18" charset="0"/>
                <a:cs typeface="CMR10"/>
              </a:rPr>
              <a:t>.</a:t>
            </a:r>
          </a:p>
          <a:p>
            <a:endParaRPr lang="en-US" dirty="0">
              <a:latin typeface="CMR10"/>
            </a:endParaRPr>
          </a:p>
          <a:p>
            <a:r>
              <a:rPr lang="en-US" sz="2800" dirty="0"/>
              <a:t>[2] Braun, M., </a:t>
            </a:r>
            <a:r>
              <a:rPr lang="en-US" sz="2800" b="1" dirty="0">
                <a:solidFill>
                  <a:srgbClr val="0070C0"/>
                </a:solidFill>
              </a:rPr>
              <a:t>Differential Equations and Their Applications</a:t>
            </a:r>
            <a:r>
              <a:rPr lang="en-US" sz="2800" dirty="0"/>
              <a:t>, Springer-</a:t>
            </a:r>
            <a:r>
              <a:rPr lang="en-US" sz="2800" dirty="0" err="1"/>
              <a:t>Verlag</a:t>
            </a:r>
            <a:r>
              <a:rPr lang="en-US" sz="2800" dirty="0"/>
              <a:t>, Applied Mathematical Sciences 15, 3 ed., </a:t>
            </a:r>
            <a:r>
              <a:rPr lang="en-US" sz="2800" dirty="0" smtClean="0"/>
              <a:t>1983</a:t>
            </a: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786" y="125730"/>
            <a:ext cx="3970674" cy="6092190"/>
          </a:xfrm>
          <a:prstGeom prst="rect">
            <a:avLst/>
          </a:prstGeom>
        </p:spPr>
      </p:pic>
    </p:spTree>
    <p:extLst>
      <p:ext uri="{BB962C8B-B14F-4D97-AF65-F5344CB8AC3E}">
        <p14:creationId xmlns:p14="http://schemas.microsoft.com/office/powerpoint/2010/main" val="4246841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17</a:t>
            </a:fld>
            <a:endParaRPr lang="sv-SE"/>
          </a:p>
        </p:txBody>
      </p:sp>
      <p:sp>
        <p:nvSpPr>
          <p:cNvPr id="3" name="Rektangel 2"/>
          <p:cNvSpPr/>
          <p:nvPr/>
        </p:nvSpPr>
        <p:spPr>
          <a:xfrm>
            <a:off x="411480" y="240919"/>
            <a:ext cx="7452360" cy="6986528"/>
          </a:xfrm>
          <a:prstGeom prst="rect">
            <a:avLst/>
          </a:prstGeom>
        </p:spPr>
        <p:txBody>
          <a:bodyPr wrap="square">
            <a:spAutoFit/>
          </a:bodyPr>
          <a:lstStyle/>
          <a:p>
            <a:pPr>
              <a:spcAft>
                <a:spcPts val="0"/>
              </a:spcAft>
            </a:pPr>
            <a:r>
              <a:rPr lang="en-US" sz="2800" dirty="0">
                <a:latin typeface="CMR10"/>
                <a:ea typeface="Times New Roman" panose="02020603050405020304" pitchFamily="18" charset="0"/>
                <a:cs typeface="CMR10"/>
              </a:rPr>
              <a:t>In </a:t>
            </a:r>
            <a:r>
              <a:rPr lang="en-US" sz="2800" b="1" dirty="0">
                <a:solidFill>
                  <a:srgbClr val="FF0000"/>
                </a:solidFill>
                <a:latin typeface="CMR10"/>
                <a:ea typeface="Times New Roman" panose="02020603050405020304" pitchFamily="18" charset="0"/>
                <a:cs typeface="CMR10"/>
              </a:rPr>
              <a:t>agriculture, fishing, forestry, wildlife management and hunting</a:t>
            </a:r>
            <a:r>
              <a:rPr lang="en-US" sz="2800" dirty="0">
                <a:latin typeface="CMR10"/>
                <a:ea typeface="Times New Roman" panose="02020603050405020304" pitchFamily="18" charset="0"/>
                <a:cs typeface="CMR10"/>
              </a:rPr>
              <a:t>, resources are used for many different purposes, including food, building materials, paper, energy and much more. </a:t>
            </a:r>
            <a:r>
              <a:rPr lang="en-US" sz="2800" dirty="0" smtClean="0">
                <a:latin typeface="CMR10"/>
                <a:ea typeface="Times New Roman" panose="02020603050405020304" pitchFamily="18" charset="0"/>
                <a:cs typeface="CMR10"/>
              </a:rPr>
              <a:t>In </a:t>
            </a:r>
            <a:r>
              <a:rPr lang="en-US" sz="2800" dirty="0">
                <a:latin typeface="CMR10"/>
                <a:ea typeface="Times New Roman" panose="02020603050405020304" pitchFamily="18" charset="0"/>
                <a:cs typeface="CMR10"/>
              </a:rPr>
              <a:t>order to determine optimal present decisions in such industries, it is necessary to develop and use </a:t>
            </a:r>
            <a:r>
              <a:rPr lang="en-US" sz="2800" b="1" dirty="0">
                <a:solidFill>
                  <a:srgbClr val="FF0000"/>
                </a:solidFill>
                <a:latin typeface="CMR10"/>
                <a:ea typeface="Times New Roman" panose="02020603050405020304" pitchFamily="18" charset="0"/>
                <a:cs typeface="CMR10"/>
              </a:rPr>
              <a:t>dynamic models that describe how the biological resources grow </a:t>
            </a:r>
            <a:r>
              <a:rPr lang="en-US" sz="2800" dirty="0">
                <a:latin typeface="CMR10"/>
                <a:ea typeface="Times New Roman" panose="02020603050405020304" pitchFamily="18" charset="0"/>
                <a:cs typeface="CMR10"/>
              </a:rPr>
              <a:t>and how the growth is affected by present harvesting and other management decisions. </a:t>
            </a:r>
            <a:endParaRPr lang="en-US" sz="2800" dirty="0" smtClean="0">
              <a:latin typeface="CMR10"/>
              <a:ea typeface="Times New Roman" panose="02020603050405020304" pitchFamily="18" charset="0"/>
              <a:cs typeface="CMR10"/>
            </a:endParaRPr>
          </a:p>
          <a:p>
            <a:pPr>
              <a:spcAft>
                <a:spcPts val="0"/>
              </a:spcAft>
            </a:pPr>
            <a:endParaRPr lang="en-US" dirty="0">
              <a:latin typeface="CMR10"/>
              <a:ea typeface="Times New Roman" panose="02020603050405020304" pitchFamily="18" charset="0"/>
              <a:cs typeface="CMR10"/>
            </a:endParaRPr>
          </a:p>
          <a:p>
            <a:pPr>
              <a:spcAft>
                <a:spcPts val="0"/>
              </a:spcAft>
            </a:pPr>
            <a:r>
              <a:rPr lang="en-US" sz="2800" dirty="0" smtClean="0">
                <a:latin typeface="CMR10"/>
                <a:ea typeface="Times New Roman" panose="02020603050405020304" pitchFamily="18" charset="0"/>
                <a:cs typeface="CMR10"/>
              </a:rPr>
              <a:t>Clark </a:t>
            </a:r>
            <a:r>
              <a:rPr lang="en-US" sz="2800" dirty="0">
                <a:latin typeface="CMR10"/>
                <a:ea typeface="Times New Roman" panose="02020603050405020304" pitchFamily="18" charset="0"/>
                <a:cs typeface="CMR10"/>
              </a:rPr>
              <a:t>[4] contains several examples and solutions of </a:t>
            </a:r>
            <a:r>
              <a:rPr lang="en-US" sz="2800" b="1" dirty="0">
                <a:solidFill>
                  <a:srgbClr val="FF0000"/>
                </a:solidFill>
                <a:latin typeface="CMR10"/>
                <a:ea typeface="Times New Roman" panose="02020603050405020304" pitchFamily="18" charset="0"/>
                <a:cs typeface="CMR10"/>
              </a:rPr>
              <a:t>deterministic optimal control theory problems</a:t>
            </a:r>
            <a:r>
              <a:rPr lang="en-US" sz="2800" dirty="0">
                <a:latin typeface="CMR10"/>
                <a:ea typeface="Times New Roman" panose="02020603050405020304" pitchFamily="18" charset="0"/>
                <a:cs typeface="CMR10"/>
              </a:rPr>
              <a:t> in natural resource sectors</a:t>
            </a:r>
            <a:r>
              <a:rPr lang="en-US" sz="2800" dirty="0" smtClean="0">
                <a:latin typeface="CMR10"/>
                <a:ea typeface="Times New Roman" panose="02020603050405020304" pitchFamily="18" charset="0"/>
                <a:cs typeface="CMR10"/>
              </a:rPr>
              <a:t>.</a:t>
            </a:r>
          </a:p>
          <a:p>
            <a:pPr>
              <a:spcAft>
                <a:spcPts val="0"/>
              </a:spcAft>
            </a:pPr>
            <a:endParaRPr lang="en-US" dirty="0">
              <a:latin typeface="CMR10"/>
              <a:ea typeface="Times New Roman" panose="02020603050405020304" pitchFamily="18" charset="0"/>
              <a:cs typeface="CMR10"/>
            </a:endParaRPr>
          </a:p>
          <a:p>
            <a:endParaRPr lang="sv-SE" sz="2000" dirty="0">
              <a:effectLst/>
              <a:latin typeface="Times New Roman" panose="02020603050405020304" pitchFamily="18" charset="0"/>
              <a:ea typeface="Times New Roman" panose="02020603050405020304" pitchFamily="18"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632" y="149479"/>
            <a:ext cx="3920012" cy="5874131"/>
          </a:xfrm>
          <a:prstGeom prst="rect">
            <a:avLst/>
          </a:prstGeom>
        </p:spPr>
      </p:pic>
    </p:spTree>
    <p:extLst>
      <p:ext uri="{BB962C8B-B14F-4D97-AF65-F5344CB8AC3E}">
        <p14:creationId xmlns:p14="http://schemas.microsoft.com/office/powerpoint/2010/main" val="2673593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18</a:t>
            </a:fld>
            <a:endParaRPr lang="sv-SE">
              <a:solidFill>
                <a:prstClr val="black">
                  <a:tint val="75000"/>
                </a:prstClr>
              </a:solidFill>
            </a:endParaRPr>
          </a:p>
        </p:txBody>
      </p:sp>
      <p:sp>
        <p:nvSpPr>
          <p:cNvPr id="3" name="Rektangel 2"/>
          <p:cNvSpPr/>
          <p:nvPr/>
        </p:nvSpPr>
        <p:spPr>
          <a:xfrm>
            <a:off x="5160264" y="1471095"/>
            <a:ext cx="6460236" cy="2246769"/>
          </a:xfrm>
          <a:prstGeom prst="rect">
            <a:avLst/>
          </a:prstGeom>
        </p:spPr>
        <p:txBody>
          <a:bodyPr wrap="square">
            <a:spAutoFit/>
          </a:bodyPr>
          <a:lstStyle/>
          <a:p>
            <a:r>
              <a:rPr lang="en-US" sz="2800" dirty="0">
                <a:solidFill>
                  <a:prstClr val="black"/>
                </a:solidFill>
                <a:latin typeface="CMR10"/>
                <a:ea typeface="Times New Roman" panose="02020603050405020304" pitchFamily="18" charset="0"/>
                <a:cs typeface="CMR10"/>
              </a:rPr>
              <a:t>Weintraub et al [15] contains </a:t>
            </a:r>
            <a:r>
              <a:rPr lang="en-US" sz="2800" b="1" dirty="0">
                <a:solidFill>
                  <a:srgbClr val="FF0000"/>
                </a:solidFill>
                <a:latin typeface="CMR10"/>
                <a:ea typeface="Times New Roman" panose="02020603050405020304" pitchFamily="18" charset="0"/>
                <a:cs typeface="CMR10"/>
              </a:rPr>
              <a:t>many dynamic operations research problems and solutions from different natural resource </a:t>
            </a:r>
            <a:endParaRPr lang="en-US" sz="2800" b="1" dirty="0" smtClean="0">
              <a:solidFill>
                <a:srgbClr val="FF0000"/>
              </a:solidFill>
              <a:latin typeface="CMR10"/>
              <a:ea typeface="Times New Roman" panose="02020603050405020304" pitchFamily="18" charset="0"/>
              <a:cs typeface="CMR10"/>
            </a:endParaRPr>
          </a:p>
          <a:p>
            <a:r>
              <a:rPr lang="en-US" sz="2800" b="1" dirty="0" smtClean="0">
                <a:solidFill>
                  <a:srgbClr val="FF0000"/>
                </a:solidFill>
                <a:latin typeface="CMR10"/>
                <a:ea typeface="Times New Roman" panose="02020603050405020304" pitchFamily="18" charset="0"/>
                <a:cs typeface="CMR10"/>
              </a:rPr>
              <a:t>sectors</a:t>
            </a:r>
            <a:r>
              <a:rPr lang="en-US" sz="2800" b="1" dirty="0">
                <a:solidFill>
                  <a:srgbClr val="FF0000"/>
                </a:solidFill>
                <a:latin typeface="CMR10"/>
                <a:ea typeface="Times New Roman" panose="02020603050405020304" pitchFamily="18" charset="0"/>
                <a:cs typeface="CMR10"/>
              </a:rPr>
              <a:t>. </a:t>
            </a:r>
            <a:endParaRPr lang="sv-SE" sz="2800" b="1" dirty="0">
              <a:solidFill>
                <a:srgbClr val="FF0000"/>
              </a:solidFill>
            </a:endParaRPr>
          </a:p>
        </p:txBody>
      </p:sp>
      <p:sp>
        <p:nvSpPr>
          <p:cNvPr id="5" name="Rektangel 4"/>
          <p:cNvSpPr/>
          <p:nvPr/>
        </p:nvSpPr>
        <p:spPr>
          <a:xfrm>
            <a:off x="5293614" y="4340801"/>
            <a:ext cx="6193536" cy="1392611"/>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[15] Weintraub, A. et al., </a:t>
            </a:r>
            <a:r>
              <a:rPr lang="en-US" sz="2800" b="1" dirty="0">
                <a:solidFill>
                  <a:srgbClr val="0070C0"/>
                </a:solidFill>
                <a:latin typeface="Times New Roman" panose="02020603050405020304" pitchFamily="18" charset="0"/>
                <a:ea typeface="Times New Roman" panose="02020603050405020304" pitchFamily="18" charset="0"/>
              </a:rPr>
              <a:t>Handbook of Operations Research in Natural Resources</a:t>
            </a:r>
            <a:r>
              <a:rPr lang="en-US" sz="2800" dirty="0">
                <a:solidFill>
                  <a:prstClr val="black"/>
                </a:solidFill>
                <a:latin typeface="Times New Roman" panose="02020603050405020304" pitchFamily="18" charset="0"/>
                <a:ea typeface="Times New Roman" panose="02020603050405020304" pitchFamily="18" charset="0"/>
              </a:rPr>
              <a:t>, Springer, New York, 2007</a:t>
            </a:r>
            <a:endParaRPr lang="sv-SE" sz="2800" dirty="0">
              <a:solidFill>
                <a:prstClr val="black"/>
              </a:solidFill>
              <a:latin typeface="Times New Roman" panose="02020603050405020304" pitchFamily="18" charset="0"/>
              <a:ea typeface="Times New Roman" panose="02020603050405020304" pitchFamily="18" charset="0"/>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49" y="111454"/>
            <a:ext cx="4302009" cy="6610021"/>
          </a:xfrm>
          <a:prstGeom prst="rect">
            <a:avLst/>
          </a:prstGeom>
        </p:spPr>
      </p:pic>
    </p:spTree>
    <p:extLst>
      <p:ext uri="{BB962C8B-B14F-4D97-AF65-F5344CB8AC3E}">
        <p14:creationId xmlns:p14="http://schemas.microsoft.com/office/powerpoint/2010/main" val="4110508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19</a:t>
            </a:fld>
            <a:endParaRPr lang="sv-SE">
              <a:solidFill>
                <a:prstClr val="black">
                  <a:tint val="75000"/>
                </a:prstClr>
              </a:solidFill>
            </a:endParaRPr>
          </a:p>
        </p:txBody>
      </p:sp>
      <p:sp>
        <p:nvSpPr>
          <p:cNvPr id="3" name="Rektangel 2"/>
          <p:cNvSpPr/>
          <p:nvPr/>
        </p:nvSpPr>
        <p:spPr>
          <a:xfrm>
            <a:off x="999744" y="687568"/>
            <a:ext cx="5410200" cy="5232202"/>
          </a:xfrm>
          <a:prstGeom prst="rect">
            <a:avLst/>
          </a:prstGeom>
        </p:spPr>
        <p:txBody>
          <a:bodyPr wrap="square">
            <a:spAutoFit/>
          </a:bodyPr>
          <a:lstStyle/>
          <a:p>
            <a:r>
              <a:rPr lang="en-US" sz="2800" dirty="0">
                <a:solidFill>
                  <a:prstClr val="black"/>
                </a:solidFill>
                <a:latin typeface="CMR10"/>
                <a:ea typeface="Times New Roman" panose="02020603050405020304" pitchFamily="18" charset="0"/>
                <a:cs typeface="CMR10"/>
              </a:rPr>
              <a:t>Then, we realize that </a:t>
            </a:r>
            <a:r>
              <a:rPr lang="en-US" sz="2800" b="1" dirty="0">
                <a:solidFill>
                  <a:srgbClr val="FF0000"/>
                </a:solidFill>
                <a:latin typeface="CMR10"/>
                <a:ea typeface="Times New Roman" panose="02020603050405020304" pitchFamily="18" charset="0"/>
                <a:cs typeface="CMR10"/>
              </a:rPr>
              <a:t>the future state of the world can change for several reasons</a:t>
            </a:r>
            <a:r>
              <a:rPr lang="en-US" sz="2800" dirty="0">
                <a:solidFill>
                  <a:prstClr val="black"/>
                </a:solidFill>
                <a:latin typeface="CMR10"/>
                <a:ea typeface="Times New Roman" panose="02020603050405020304" pitchFamily="18" charset="0"/>
                <a:cs typeface="CMR10"/>
              </a:rPr>
              <a:t>. </a:t>
            </a:r>
            <a:endParaRPr lang="en-US" sz="2800" dirty="0" smtClean="0">
              <a:solidFill>
                <a:prstClr val="black"/>
              </a:solidFill>
              <a:latin typeface="CMR10"/>
              <a:ea typeface="Times New Roman" panose="02020603050405020304" pitchFamily="18" charset="0"/>
              <a:cs typeface="CMR10"/>
            </a:endParaRPr>
          </a:p>
          <a:p>
            <a:endParaRPr lang="en-US" dirty="0" smtClean="0">
              <a:solidFill>
                <a:prstClr val="black"/>
              </a:solidFill>
              <a:latin typeface="CMR10"/>
              <a:ea typeface="Times New Roman" panose="02020603050405020304" pitchFamily="18" charset="0"/>
              <a:cs typeface="CMR10"/>
            </a:endParaRPr>
          </a:p>
          <a:p>
            <a:r>
              <a:rPr lang="en-US" sz="2800" dirty="0" smtClean="0">
                <a:solidFill>
                  <a:prstClr val="black"/>
                </a:solidFill>
                <a:latin typeface="CMR10"/>
                <a:ea typeface="Times New Roman" panose="02020603050405020304" pitchFamily="18" charset="0"/>
                <a:cs typeface="CMR10"/>
              </a:rPr>
              <a:t>In </a:t>
            </a:r>
            <a:r>
              <a:rPr lang="en-US" sz="2800" dirty="0">
                <a:solidFill>
                  <a:prstClr val="black"/>
                </a:solidFill>
                <a:latin typeface="CMR10"/>
                <a:ea typeface="Times New Roman" panose="02020603050405020304" pitchFamily="18" charset="0"/>
                <a:cs typeface="CMR10"/>
              </a:rPr>
              <a:t>resource management problems, for instance, </a:t>
            </a:r>
            <a:r>
              <a:rPr lang="en-US" sz="2800" b="1" dirty="0">
                <a:solidFill>
                  <a:srgbClr val="FF0000"/>
                </a:solidFill>
                <a:latin typeface="CMR10"/>
                <a:ea typeface="Times New Roman" panose="02020603050405020304" pitchFamily="18" charset="0"/>
                <a:cs typeface="CMR10"/>
              </a:rPr>
              <a:t>we often want to determine optimal present extraction of some resource, such as coal or oil</a:t>
            </a:r>
            <a:r>
              <a:rPr lang="en-US" sz="2800" dirty="0">
                <a:solidFill>
                  <a:prstClr val="black"/>
                </a:solidFill>
                <a:latin typeface="CMR10"/>
                <a:ea typeface="Times New Roman" panose="02020603050405020304" pitchFamily="18" charset="0"/>
                <a:cs typeface="CMR10"/>
              </a:rPr>
              <a:t>. </a:t>
            </a:r>
            <a:endParaRPr lang="en-US" sz="2800" dirty="0" smtClean="0">
              <a:solidFill>
                <a:prstClr val="black"/>
              </a:solidFill>
              <a:latin typeface="CMR10"/>
              <a:ea typeface="Times New Roman" panose="02020603050405020304" pitchFamily="18" charset="0"/>
              <a:cs typeface="CMR10"/>
            </a:endParaRPr>
          </a:p>
          <a:p>
            <a:endParaRPr lang="en-US" dirty="0">
              <a:solidFill>
                <a:prstClr val="black"/>
              </a:solidFill>
              <a:latin typeface="CMR10"/>
              <a:ea typeface="Times New Roman" panose="02020603050405020304" pitchFamily="18" charset="0"/>
              <a:cs typeface="CMR10"/>
            </a:endParaRPr>
          </a:p>
          <a:p>
            <a:r>
              <a:rPr lang="en-US" sz="2800" b="1" dirty="0" smtClean="0">
                <a:solidFill>
                  <a:srgbClr val="0070C0"/>
                </a:solidFill>
                <a:latin typeface="CMR10"/>
                <a:ea typeface="Times New Roman" panose="02020603050405020304" pitchFamily="18" charset="0"/>
                <a:cs typeface="CMR10"/>
              </a:rPr>
              <a:t>If </a:t>
            </a:r>
            <a:r>
              <a:rPr lang="en-US" sz="2800" b="1" dirty="0">
                <a:solidFill>
                  <a:srgbClr val="0070C0"/>
                </a:solidFill>
                <a:latin typeface="CMR10"/>
                <a:ea typeface="Times New Roman" panose="02020603050405020304" pitchFamily="18" charset="0"/>
                <a:cs typeface="CMR10"/>
              </a:rPr>
              <a:t>we take more today, we have to take less in the future. </a:t>
            </a:r>
            <a:endParaRPr lang="en-US" sz="2800" b="1" dirty="0" smtClean="0">
              <a:solidFill>
                <a:srgbClr val="0070C0"/>
              </a:solidFill>
              <a:latin typeface="CMR10"/>
              <a:ea typeface="Times New Roman" panose="02020603050405020304" pitchFamily="18" charset="0"/>
              <a:cs typeface="CMR10"/>
            </a:endParaRPr>
          </a:p>
          <a:p>
            <a:endParaRPr lang="en-US" dirty="0">
              <a:solidFill>
                <a:prstClr val="black"/>
              </a:solidFill>
              <a:latin typeface="CMR10"/>
              <a:ea typeface="Times New Roman" panose="02020603050405020304" pitchFamily="18" charset="0"/>
              <a:cs typeface="CMR10"/>
            </a:endParaRPr>
          </a:p>
        </p:txBody>
      </p:sp>
      <p:graphicFrame>
        <p:nvGraphicFramePr>
          <p:cNvPr id="4" name="Diagram 3"/>
          <p:cNvGraphicFramePr>
            <a:graphicFrameLocks/>
          </p:cNvGraphicFramePr>
          <p:nvPr>
            <p:extLst/>
          </p:nvPr>
        </p:nvGraphicFramePr>
        <p:xfrm>
          <a:off x="6753497" y="320040"/>
          <a:ext cx="4722223" cy="6036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98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24" y="816039"/>
            <a:ext cx="10728960" cy="1325563"/>
          </a:xfrm>
        </p:spPr>
        <p:txBody>
          <a:bodyPr>
            <a:normAutofit fontScale="90000"/>
          </a:bodyPr>
          <a:lstStyle/>
          <a:p>
            <a:r>
              <a:rPr lang="en-US" sz="2000" dirty="0" smtClean="0"/>
              <a:t/>
            </a:r>
            <a:br>
              <a:rPr lang="en-US" sz="2000" dirty="0" smtClean="0"/>
            </a:br>
            <a:r>
              <a:rPr lang="en-US" sz="3100" b="1" dirty="0" smtClean="0">
                <a:latin typeface="Arial Black" panose="020B0A04020102020204" pitchFamily="34" charset="0"/>
              </a:rPr>
              <a:t>APPLICATIONS </a:t>
            </a:r>
            <a:r>
              <a:rPr lang="en-US" sz="3100" b="1" dirty="0">
                <a:latin typeface="Arial Black" panose="020B0A04020102020204" pitchFamily="34" charset="0"/>
              </a:rPr>
              <a:t>AND MATHEMATICAL MODELING </a:t>
            </a:r>
            <a:r>
              <a:rPr lang="en-US" sz="3100" b="1" dirty="0" smtClean="0">
                <a:latin typeface="Arial Black" panose="020B0A04020102020204" pitchFamily="34" charset="0"/>
              </a:rPr>
              <a:t>IN </a:t>
            </a:r>
            <a:r>
              <a:rPr lang="en-US" sz="3100" b="1" dirty="0">
                <a:latin typeface="Arial Black" panose="020B0A04020102020204" pitchFamily="34" charset="0"/>
              </a:rPr>
              <a:t>OPERATIONS RESEARCH</a:t>
            </a:r>
            <a:r>
              <a:rPr lang="en-US" sz="2700" b="1" dirty="0">
                <a:latin typeface="Arial Black" panose="020B0A04020102020204" pitchFamily="34" charset="0"/>
              </a:rPr>
              <a:t> </a:t>
            </a:r>
            <a:br>
              <a:rPr lang="en-US" sz="2700" b="1" dirty="0">
                <a:latin typeface="Arial Black" panose="020B0A04020102020204" pitchFamily="34" charset="0"/>
              </a:rPr>
            </a:br>
            <a:r>
              <a:rPr lang="en-US" sz="2700" i="1" dirty="0" smtClean="0">
                <a:latin typeface="+mn-lt"/>
              </a:rPr>
              <a:t>Peter </a:t>
            </a:r>
            <a:r>
              <a:rPr lang="en-US" sz="2700" i="1" dirty="0" err="1" smtClean="0">
                <a:latin typeface="+mn-lt"/>
              </a:rPr>
              <a:t>Lohmander</a:t>
            </a:r>
            <a:r>
              <a:rPr lang="en-US" sz="2700" dirty="0" smtClean="0"/>
              <a:t/>
            </a:r>
            <a:br>
              <a:rPr lang="en-US" sz="2700" dirty="0" smtClean="0"/>
            </a:br>
            <a:r>
              <a:rPr lang="en-US" sz="2700" dirty="0" smtClean="0"/>
              <a:t/>
            </a:r>
            <a:br>
              <a:rPr lang="en-US" sz="2700" dirty="0" smtClean="0"/>
            </a:br>
            <a:r>
              <a:rPr lang="en-US" sz="3100" b="1" dirty="0" smtClean="0">
                <a:solidFill>
                  <a:srgbClr val="FF0000"/>
                </a:solidFill>
              </a:rPr>
              <a:t>Abstract</a:t>
            </a:r>
            <a:r>
              <a:rPr lang="en-US" b="1" dirty="0" smtClean="0"/>
              <a:t/>
            </a:r>
            <a:br>
              <a:rPr lang="en-US" b="1" dirty="0" smtClean="0"/>
            </a:br>
            <a:endParaRPr lang="sv-SE" b="1" dirty="0"/>
          </a:p>
        </p:txBody>
      </p:sp>
      <p:sp>
        <p:nvSpPr>
          <p:cNvPr id="3" name="Platshållare för innehåll 2"/>
          <p:cNvSpPr>
            <a:spLocks noGrp="1"/>
          </p:cNvSpPr>
          <p:nvPr>
            <p:ph idx="1"/>
          </p:nvPr>
        </p:nvSpPr>
        <p:spPr>
          <a:xfrm>
            <a:off x="728472" y="2370137"/>
            <a:ext cx="10515600" cy="4351338"/>
          </a:xfrm>
        </p:spPr>
        <p:txBody>
          <a:bodyPr>
            <a:normAutofit fontScale="92500" lnSpcReduction="20000"/>
          </a:bodyPr>
          <a:lstStyle/>
          <a:p>
            <a:pPr marL="0" indent="0">
              <a:buNone/>
            </a:pPr>
            <a:r>
              <a:rPr lang="en-US" dirty="0" smtClean="0"/>
              <a:t>Theoretical </a:t>
            </a:r>
            <a:r>
              <a:rPr lang="en-US" dirty="0"/>
              <a:t>understanding of the relevant problem structure and consistent mathematical modeling are necessary keys to formulating operations research models to be used for optimization of decisions in real applications. </a:t>
            </a:r>
            <a:endParaRPr lang="en-US" dirty="0" smtClean="0"/>
          </a:p>
          <a:p>
            <a:pPr marL="0" indent="0">
              <a:buNone/>
            </a:pPr>
            <a:r>
              <a:rPr lang="en-US" dirty="0" smtClean="0"/>
              <a:t>The </a:t>
            </a:r>
            <a:r>
              <a:rPr lang="en-US" dirty="0"/>
              <a:t>numbers of alternative models, methods and applications of operations research are very large. </a:t>
            </a:r>
            <a:endParaRPr lang="en-US" dirty="0" smtClean="0"/>
          </a:p>
          <a:p>
            <a:pPr marL="0" indent="0">
              <a:buNone/>
            </a:pPr>
            <a:r>
              <a:rPr lang="en-US" dirty="0" smtClean="0"/>
              <a:t>This </a:t>
            </a:r>
            <a:r>
              <a:rPr lang="en-US" dirty="0"/>
              <a:t>paper presents </a:t>
            </a:r>
            <a:r>
              <a:rPr lang="en-US" b="1" dirty="0">
                <a:solidFill>
                  <a:srgbClr val="FF0000"/>
                </a:solidFill>
              </a:rPr>
              <a:t>fundamental and general decision and information structures, theories and examples that can be expanded and modified in several directions</a:t>
            </a:r>
            <a:r>
              <a:rPr lang="en-US" dirty="0"/>
              <a:t>. </a:t>
            </a:r>
            <a:endParaRPr lang="en-US" dirty="0" smtClean="0"/>
          </a:p>
          <a:p>
            <a:pPr marL="0" indent="0">
              <a:buNone/>
            </a:pPr>
            <a:r>
              <a:rPr lang="en-US" dirty="0" smtClean="0"/>
              <a:t>The </a:t>
            </a:r>
            <a:r>
              <a:rPr lang="en-US" dirty="0"/>
              <a:t>discussed </a:t>
            </a:r>
            <a:r>
              <a:rPr lang="en-US" b="1" dirty="0">
                <a:solidFill>
                  <a:srgbClr val="FF0000"/>
                </a:solidFill>
              </a:rPr>
              <a:t>methods and examples are motivated from the points of view of empirical relevance and computability</a:t>
            </a:r>
            <a:r>
              <a:rPr lang="en-US" dirty="0" smtClean="0"/>
              <a:t>.</a:t>
            </a:r>
          </a:p>
          <a:p>
            <a:pPr marL="0" indent="0">
              <a:buNone/>
            </a:pPr>
            <a:r>
              <a:rPr lang="en-US" dirty="0" smtClean="0"/>
              <a:t> </a:t>
            </a:r>
            <a:endParaRPr lang="en-US" dirty="0"/>
          </a:p>
          <a:p>
            <a:pPr marL="0" indent="0">
              <a:buNone/>
            </a:pPr>
            <a:r>
              <a:rPr lang="en-US" dirty="0">
                <a:solidFill>
                  <a:srgbClr val="FF0000"/>
                </a:solidFill>
              </a:rPr>
              <a:t>Keywords</a:t>
            </a:r>
            <a:r>
              <a:rPr lang="en-US" dirty="0" smtClean="0">
                <a:solidFill>
                  <a:srgbClr val="FF0000"/>
                </a:solidFill>
              </a:rPr>
              <a:t>: </a:t>
            </a:r>
            <a:r>
              <a:rPr lang="en-US" dirty="0"/>
              <a:t>Operations Research, Mathematical Modeling, </a:t>
            </a:r>
            <a:r>
              <a:rPr lang="en-US" dirty="0" smtClean="0"/>
              <a:t>Optimization.</a:t>
            </a: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a:t>
            </a:fld>
            <a:endParaRPr lang="sv-SE"/>
          </a:p>
        </p:txBody>
      </p:sp>
    </p:spTree>
    <p:extLst>
      <p:ext uri="{BB962C8B-B14F-4D97-AF65-F5344CB8AC3E}">
        <p14:creationId xmlns:p14="http://schemas.microsoft.com/office/powerpoint/2010/main" val="5620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20</a:t>
            </a:fld>
            <a:endParaRPr lang="sv-SE" dirty="0">
              <a:solidFill>
                <a:prstClr val="black">
                  <a:tint val="75000"/>
                </a:prstClr>
              </a:solidFill>
            </a:endParaRPr>
          </a:p>
        </p:txBody>
      </p:sp>
      <p:sp>
        <p:nvSpPr>
          <p:cNvPr id="3" name="Rektangel 2"/>
          <p:cNvSpPr/>
          <p:nvPr/>
        </p:nvSpPr>
        <p:spPr>
          <a:xfrm>
            <a:off x="685800" y="630937"/>
            <a:ext cx="10561320" cy="5663089"/>
          </a:xfrm>
          <a:prstGeom prst="rect">
            <a:avLst/>
          </a:prstGeom>
        </p:spPr>
        <p:txBody>
          <a:bodyPr wrap="square">
            <a:spAutoFit/>
          </a:bodyPr>
          <a:lstStyle/>
          <a:p>
            <a:r>
              <a:rPr lang="en-US" sz="2800" dirty="0">
                <a:solidFill>
                  <a:prstClr val="black"/>
                </a:solidFill>
                <a:latin typeface="CMR10"/>
                <a:ea typeface="Times New Roman" panose="02020603050405020304" pitchFamily="18" charset="0"/>
                <a:cs typeface="CMR10"/>
              </a:rPr>
              <a:t>The present and </a:t>
            </a:r>
            <a:r>
              <a:rPr lang="en-US" sz="2800" dirty="0">
                <a:latin typeface="CMR10"/>
                <a:ea typeface="Times New Roman" panose="02020603050405020304" pitchFamily="18" charset="0"/>
                <a:cs typeface="CMR10"/>
              </a:rPr>
              <a:t>future prices are very important parameters in such decision problems and we usually have to agree that the </a:t>
            </a:r>
            <a:r>
              <a:rPr lang="en-US" sz="2800" b="1" dirty="0">
                <a:solidFill>
                  <a:srgbClr val="FF0000"/>
                </a:solidFill>
                <a:latin typeface="CMR10"/>
                <a:ea typeface="Times New Roman" panose="02020603050405020304" pitchFamily="18" charset="0"/>
                <a:cs typeface="CMR10"/>
              </a:rPr>
              <a:t>future prices are not perfectly known today</a:t>
            </a:r>
            <a:r>
              <a:rPr lang="en-US" sz="2800" dirty="0">
                <a:latin typeface="CMR10"/>
                <a:ea typeface="Times New Roman" panose="02020603050405020304" pitchFamily="18" charset="0"/>
                <a:cs typeface="CMR10"/>
              </a:rPr>
              <a:t>. </a:t>
            </a:r>
          </a:p>
          <a:p>
            <a:endParaRPr lang="en-US" dirty="0">
              <a:solidFill>
                <a:prstClr val="black"/>
              </a:solidFill>
              <a:latin typeface="CMR10"/>
              <a:ea typeface="Times New Roman" panose="02020603050405020304" pitchFamily="18" charset="0"/>
              <a:cs typeface="CMR10"/>
            </a:endParaRPr>
          </a:p>
          <a:p>
            <a:r>
              <a:rPr lang="en-US" sz="2800" dirty="0">
                <a:solidFill>
                  <a:prstClr val="black"/>
                </a:solidFill>
                <a:latin typeface="CMR10"/>
                <a:ea typeface="Times New Roman" panose="02020603050405020304" pitchFamily="18" charset="0"/>
                <a:cs typeface="CMR10"/>
              </a:rPr>
              <a:t>Price changes may occur because of technical innovations, political changes and many other reasons</a:t>
            </a:r>
            <a:r>
              <a:rPr lang="en-US" sz="2800" dirty="0" smtClean="0">
                <a:solidFill>
                  <a:prstClr val="black"/>
                </a:solidFill>
                <a:latin typeface="CMR10"/>
                <a:ea typeface="Times New Roman" panose="02020603050405020304" pitchFamily="18" charset="0"/>
                <a:cs typeface="CMR10"/>
              </a:rPr>
              <a:t>.</a:t>
            </a:r>
          </a:p>
          <a:p>
            <a:endParaRPr lang="en-US" dirty="0" smtClean="0">
              <a:solidFill>
                <a:prstClr val="black"/>
              </a:solidFill>
              <a:latin typeface="CMR10"/>
              <a:ea typeface="Times New Roman" panose="02020603050405020304" pitchFamily="18" charset="0"/>
              <a:cs typeface="CMR10"/>
            </a:endParaRPr>
          </a:p>
          <a:p>
            <a:r>
              <a:rPr lang="en-US" sz="2800" dirty="0" smtClean="0">
                <a:solidFill>
                  <a:prstClr val="black"/>
                </a:solidFill>
                <a:latin typeface="CMR10"/>
                <a:ea typeface="Times New Roman" panose="02020603050405020304" pitchFamily="18" charset="0"/>
                <a:cs typeface="CMR10"/>
              </a:rPr>
              <a:t>We </a:t>
            </a:r>
            <a:r>
              <a:rPr lang="en-US" sz="2800" dirty="0">
                <a:solidFill>
                  <a:prstClr val="black"/>
                </a:solidFill>
                <a:latin typeface="CMR10"/>
                <a:ea typeface="Times New Roman" panose="02020603050405020304" pitchFamily="18" charset="0"/>
                <a:cs typeface="CMR10"/>
              </a:rPr>
              <a:t>simply have to accept that </a:t>
            </a:r>
            <a:endParaRPr lang="en-US" sz="2800" dirty="0" smtClean="0">
              <a:solidFill>
                <a:prstClr val="black"/>
              </a:solidFill>
              <a:latin typeface="CMR10"/>
              <a:ea typeface="Times New Roman" panose="02020603050405020304" pitchFamily="18" charset="0"/>
              <a:cs typeface="CMR10"/>
            </a:endParaRPr>
          </a:p>
          <a:p>
            <a:r>
              <a:rPr lang="en-US" sz="2800" b="1" dirty="0" smtClean="0">
                <a:solidFill>
                  <a:srgbClr val="0070C0"/>
                </a:solidFill>
                <a:latin typeface="CMR10"/>
                <a:ea typeface="Times New Roman" panose="02020603050405020304" pitchFamily="18" charset="0"/>
                <a:cs typeface="CMR10"/>
              </a:rPr>
              <a:t>future </a:t>
            </a:r>
            <a:r>
              <a:rPr lang="en-US" sz="2800" b="1" dirty="0">
                <a:solidFill>
                  <a:srgbClr val="0070C0"/>
                </a:solidFill>
                <a:latin typeface="CMR10"/>
                <a:ea typeface="Times New Roman" panose="02020603050405020304" pitchFamily="18" charset="0"/>
                <a:cs typeface="CMR10"/>
              </a:rPr>
              <a:t>prices can never be perfectly predicted</a:t>
            </a:r>
            <a:r>
              <a:rPr lang="en-US" dirty="0">
                <a:solidFill>
                  <a:prstClr val="black"/>
                </a:solidFill>
                <a:latin typeface="CMR10"/>
                <a:ea typeface="Times New Roman" panose="02020603050405020304" pitchFamily="18" charset="0"/>
                <a:cs typeface="CMR10"/>
              </a:rPr>
              <a:t>. </a:t>
            </a:r>
            <a:endParaRPr lang="en-US" dirty="0" smtClean="0">
              <a:solidFill>
                <a:prstClr val="black"/>
              </a:solidFill>
              <a:latin typeface="CMR10"/>
              <a:ea typeface="Times New Roman" panose="02020603050405020304" pitchFamily="18" charset="0"/>
              <a:cs typeface="CMR10"/>
            </a:endParaRPr>
          </a:p>
          <a:p>
            <a:endParaRPr lang="en-US" dirty="0">
              <a:solidFill>
                <a:prstClr val="black"/>
              </a:solidFill>
              <a:latin typeface="CMR10"/>
            </a:endParaRPr>
          </a:p>
          <a:p>
            <a:r>
              <a:rPr lang="en-US" sz="2800" dirty="0">
                <a:solidFill>
                  <a:prstClr val="black"/>
                </a:solidFill>
              </a:rPr>
              <a:t>Hence, the </a:t>
            </a:r>
            <a:endParaRPr lang="en-US" sz="2800" dirty="0" smtClean="0">
              <a:solidFill>
                <a:prstClr val="black"/>
              </a:solidFill>
            </a:endParaRPr>
          </a:p>
          <a:p>
            <a:r>
              <a:rPr lang="en-US" sz="2800" b="1" dirty="0" smtClean="0">
                <a:solidFill>
                  <a:srgbClr val="0070C0"/>
                </a:solidFill>
              </a:rPr>
              <a:t>stochastic </a:t>
            </a:r>
            <a:r>
              <a:rPr lang="en-US" sz="2800" b="1" dirty="0">
                <a:solidFill>
                  <a:srgbClr val="0070C0"/>
                </a:solidFill>
              </a:rPr>
              <a:t>properties of prices have to be analyzed and used in the operations research studies in order to determine optimal present decisions</a:t>
            </a:r>
            <a:r>
              <a:rPr lang="en-US" dirty="0">
                <a:solidFill>
                  <a:prstClr val="black"/>
                </a:solidFill>
              </a:rPr>
              <a:t>.</a:t>
            </a:r>
            <a:endParaRPr lang="sv-SE" dirty="0">
              <a:solidFill>
                <a:prstClr val="black"/>
              </a:solidFill>
            </a:endParaRPr>
          </a:p>
        </p:txBody>
      </p:sp>
    </p:spTree>
    <p:extLst>
      <p:ext uri="{BB962C8B-B14F-4D97-AF65-F5344CB8AC3E}">
        <p14:creationId xmlns:p14="http://schemas.microsoft.com/office/powerpoint/2010/main" val="909201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21</a:t>
            </a:fld>
            <a:endParaRPr lang="sv-SE">
              <a:solidFill>
                <a:prstClr val="black">
                  <a:tint val="75000"/>
                </a:prstClr>
              </a:solidFill>
            </a:endParaRPr>
          </a:p>
        </p:txBody>
      </p:sp>
      <p:graphicFrame>
        <p:nvGraphicFramePr>
          <p:cNvPr id="4" name="Diagram 3"/>
          <p:cNvGraphicFramePr>
            <a:graphicFrameLocks/>
          </p:cNvGraphicFramePr>
          <p:nvPr>
            <p:extLst/>
          </p:nvPr>
        </p:nvGraphicFramePr>
        <p:xfrm>
          <a:off x="841248" y="457200"/>
          <a:ext cx="10122408" cy="598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4239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22</a:t>
            </a:fld>
            <a:endParaRPr lang="sv-SE"/>
          </a:p>
        </p:txBody>
      </p:sp>
      <p:sp>
        <p:nvSpPr>
          <p:cNvPr id="3" name="Rektangel 2"/>
          <p:cNvSpPr/>
          <p:nvPr/>
        </p:nvSpPr>
        <p:spPr>
          <a:xfrm>
            <a:off x="705893" y="333137"/>
            <a:ext cx="9089617" cy="6678751"/>
          </a:xfrm>
          <a:prstGeom prst="rect">
            <a:avLst/>
          </a:prstGeom>
        </p:spPr>
        <p:txBody>
          <a:bodyPr wrap="square">
            <a:spAutoFit/>
          </a:bodyPr>
          <a:lstStyle/>
          <a:p>
            <a:r>
              <a:rPr lang="en-US" sz="2800" dirty="0">
                <a:latin typeface="CMR10"/>
                <a:ea typeface="Times New Roman" panose="02020603050405020304" pitchFamily="18" charset="0"/>
                <a:cs typeface="CMR10"/>
              </a:rPr>
              <a:t>The degree of unexplained variation in the future state of the resource is often considerable. </a:t>
            </a:r>
            <a:r>
              <a:rPr lang="en-US" sz="2800" b="1" dirty="0" smtClean="0">
                <a:solidFill>
                  <a:srgbClr val="FF0000"/>
                </a:solidFill>
                <a:latin typeface="CMR10"/>
                <a:ea typeface="Times New Roman" panose="02020603050405020304" pitchFamily="18" charset="0"/>
                <a:cs typeface="CMR10"/>
              </a:rPr>
              <a:t>Many </a:t>
            </a:r>
            <a:r>
              <a:rPr lang="en-US" sz="2800" b="1" dirty="0">
                <a:solidFill>
                  <a:srgbClr val="FF0000"/>
                </a:solidFill>
                <a:latin typeface="CMR10"/>
                <a:ea typeface="Times New Roman" panose="02020603050405020304" pitchFamily="18" charset="0"/>
                <a:cs typeface="CMR10"/>
              </a:rPr>
              <a:t>crops are sensitive to extreme rains, heat, floods, parasites and pests. Forests are sensitive to storms and hurricanes, fires etc.. </a:t>
            </a:r>
            <a:endParaRPr lang="en-US" sz="2800" b="1" dirty="0" smtClean="0">
              <a:solidFill>
                <a:srgbClr val="FF0000"/>
              </a:solidFill>
              <a:latin typeface="CMR10"/>
              <a:ea typeface="Times New Roman" panose="02020603050405020304" pitchFamily="18" charset="0"/>
              <a:cs typeface="CMR10"/>
            </a:endParaRPr>
          </a:p>
          <a:p>
            <a:endParaRPr lang="en-US" dirty="0">
              <a:latin typeface="CMR10"/>
              <a:ea typeface="Times New Roman" panose="02020603050405020304" pitchFamily="18" charset="0"/>
              <a:cs typeface="CMR10"/>
            </a:endParaRPr>
          </a:p>
          <a:p>
            <a:r>
              <a:rPr lang="en-US" sz="2800" dirty="0" smtClean="0">
                <a:latin typeface="CMR10"/>
                <a:ea typeface="Times New Roman" panose="02020603050405020304" pitchFamily="18" charset="0"/>
                <a:cs typeface="CMR10"/>
              </a:rPr>
              <a:t>Obviously</a:t>
            </a:r>
            <a:r>
              <a:rPr lang="en-US" sz="2800" dirty="0">
                <a:latin typeface="CMR10"/>
                <a:ea typeface="Times New Roman" panose="02020603050405020304" pitchFamily="18" charset="0"/>
                <a:cs typeface="CMR10"/>
              </a:rPr>
              <a:t>, </a:t>
            </a:r>
            <a:r>
              <a:rPr lang="en-US" sz="2800" b="1" dirty="0">
                <a:solidFill>
                  <a:srgbClr val="FF0000"/>
                </a:solidFill>
                <a:latin typeface="CMR10"/>
                <a:ea typeface="Times New Roman" panose="02020603050405020304" pitchFamily="18" charset="0"/>
                <a:cs typeface="CMR10"/>
              </a:rPr>
              <a:t>risk is of central importance to modeling and applied problem solving </a:t>
            </a:r>
            <a:r>
              <a:rPr lang="en-US" sz="2800" dirty="0">
                <a:latin typeface="CMR10"/>
                <a:ea typeface="Times New Roman" panose="02020603050405020304" pitchFamily="18" charset="0"/>
                <a:cs typeface="CMR10"/>
              </a:rPr>
              <a:t>in these sectors. </a:t>
            </a:r>
            <a:endParaRPr lang="en-US" sz="2800" dirty="0" smtClean="0">
              <a:latin typeface="CMR10"/>
              <a:ea typeface="Times New Roman" panose="02020603050405020304" pitchFamily="18" charset="0"/>
              <a:cs typeface="CMR10"/>
            </a:endParaRPr>
          </a:p>
          <a:p>
            <a:endParaRPr lang="en-US" dirty="0">
              <a:latin typeface="CMR10"/>
              <a:ea typeface="Times New Roman" panose="02020603050405020304" pitchFamily="18" charset="0"/>
              <a:cs typeface="CMR10"/>
            </a:endParaRPr>
          </a:p>
          <a:p>
            <a:r>
              <a:rPr lang="en-US" sz="2800" dirty="0" err="1" smtClean="0">
                <a:latin typeface="CMR10"/>
                <a:ea typeface="Times New Roman" panose="02020603050405020304" pitchFamily="18" charset="0"/>
                <a:cs typeface="CMR10"/>
              </a:rPr>
              <a:t>Grimmet</a:t>
            </a:r>
            <a:r>
              <a:rPr lang="en-US" sz="2800" dirty="0" smtClean="0">
                <a:latin typeface="CMR10"/>
                <a:ea typeface="Times New Roman" panose="02020603050405020304" pitchFamily="18" charset="0"/>
                <a:cs typeface="CMR10"/>
              </a:rPr>
              <a:t> </a:t>
            </a:r>
            <a:r>
              <a:rPr lang="en-US" sz="2800" dirty="0">
                <a:latin typeface="CMR10"/>
                <a:ea typeface="Times New Roman" panose="02020603050405020304" pitchFamily="18" charset="0"/>
                <a:cs typeface="CMR10"/>
              </a:rPr>
              <a:t>and </a:t>
            </a:r>
            <a:r>
              <a:rPr lang="en-US" sz="2800" dirty="0" err="1">
                <a:latin typeface="CMR10"/>
                <a:ea typeface="Times New Roman" panose="02020603050405020304" pitchFamily="18" charset="0"/>
                <a:cs typeface="CMR10"/>
              </a:rPr>
              <a:t>Stirzaker</a:t>
            </a:r>
            <a:r>
              <a:rPr lang="en-US" sz="2800" dirty="0">
                <a:latin typeface="CMR10"/>
                <a:ea typeface="Times New Roman" panose="02020603050405020304" pitchFamily="18" charset="0"/>
                <a:cs typeface="CMR10"/>
              </a:rPr>
              <a:t> [6] contains most of the important theory of probability and random processes. </a:t>
            </a:r>
            <a:endParaRPr lang="en-US" sz="2800" dirty="0" smtClean="0">
              <a:latin typeface="CMR10"/>
              <a:ea typeface="Times New Roman" panose="02020603050405020304" pitchFamily="18" charset="0"/>
              <a:cs typeface="CMR10"/>
            </a:endParaRPr>
          </a:p>
          <a:p>
            <a:endParaRPr lang="en-US" sz="2800" dirty="0">
              <a:latin typeface="CMR10"/>
            </a:endParaRPr>
          </a:p>
          <a:p>
            <a:r>
              <a:rPr lang="en-US" sz="2800" dirty="0"/>
              <a:t>[6] </a:t>
            </a:r>
            <a:r>
              <a:rPr lang="en-US" sz="2800" dirty="0" err="1"/>
              <a:t>Grimmet</a:t>
            </a:r>
            <a:r>
              <a:rPr lang="en-US" sz="2800" dirty="0"/>
              <a:t>, G.R., </a:t>
            </a:r>
            <a:r>
              <a:rPr lang="en-US" sz="2800" dirty="0" err="1"/>
              <a:t>Stirzaker</a:t>
            </a:r>
            <a:r>
              <a:rPr lang="en-US" sz="2800" dirty="0"/>
              <a:t>, D.R., </a:t>
            </a:r>
            <a:r>
              <a:rPr lang="en-US" sz="2800" b="1" dirty="0">
                <a:solidFill>
                  <a:srgbClr val="0070C0"/>
                </a:solidFill>
              </a:rPr>
              <a:t>Probability and Random Processes</a:t>
            </a:r>
            <a:r>
              <a:rPr lang="en-US" sz="2800" dirty="0"/>
              <a:t>, Oxford University Press, New York, Reprint with corrections, 1985</a:t>
            </a:r>
            <a:endParaRPr lang="sv-SE" sz="2800" dirty="0"/>
          </a:p>
          <a:p>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937" y="85534"/>
            <a:ext cx="2433238" cy="3583496"/>
          </a:xfrm>
          <a:prstGeom prst="rect">
            <a:avLst/>
          </a:prstGeom>
        </p:spPr>
      </p:pic>
    </p:spTree>
    <p:extLst>
      <p:ext uri="{BB962C8B-B14F-4D97-AF65-F5344CB8AC3E}">
        <p14:creationId xmlns:p14="http://schemas.microsoft.com/office/powerpoint/2010/main" val="3718003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23</a:t>
            </a:fld>
            <a:endParaRPr lang="sv-SE"/>
          </a:p>
        </p:txBody>
      </p:sp>
      <p:sp>
        <p:nvSpPr>
          <p:cNvPr id="3" name="Rektangel 2"/>
          <p:cNvSpPr/>
          <p:nvPr/>
        </p:nvSpPr>
        <p:spPr>
          <a:xfrm>
            <a:off x="411480" y="461635"/>
            <a:ext cx="9006840" cy="5816977"/>
          </a:xfrm>
          <a:prstGeom prst="rect">
            <a:avLst/>
          </a:prstGeom>
        </p:spPr>
        <p:txBody>
          <a:bodyPr wrap="square">
            <a:spAutoFit/>
          </a:bodyPr>
          <a:lstStyle/>
          <a:p>
            <a:r>
              <a:rPr lang="en-US" sz="2800" dirty="0" smtClean="0">
                <a:latin typeface="CMR10"/>
                <a:ea typeface="Times New Roman" panose="02020603050405020304" pitchFamily="18" charset="0"/>
                <a:cs typeface="CMR10"/>
              </a:rPr>
              <a:t>Fleming </a:t>
            </a:r>
            <a:r>
              <a:rPr lang="en-US" sz="2800" dirty="0">
                <a:latin typeface="CMR10"/>
                <a:ea typeface="Times New Roman" panose="02020603050405020304" pitchFamily="18" charset="0"/>
                <a:cs typeface="CMR10"/>
              </a:rPr>
              <a:t>and </a:t>
            </a:r>
            <a:r>
              <a:rPr lang="en-US" sz="2800" dirty="0" err="1">
                <a:latin typeface="CMR10"/>
                <a:ea typeface="Times New Roman" panose="02020603050405020304" pitchFamily="18" charset="0"/>
                <a:cs typeface="CMR10"/>
              </a:rPr>
              <a:t>Rishel</a:t>
            </a:r>
            <a:r>
              <a:rPr lang="en-US" sz="2800" dirty="0">
                <a:latin typeface="CMR10"/>
                <a:ea typeface="Times New Roman" panose="02020603050405020304" pitchFamily="18" charset="0"/>
                <a:cs typeface="CMR10"/>
              </a:rPr>
              <a:t> [5] contains the </a:t>
            </a:r>
            <a:r>
              <a:rPr lang="en-US" sz="2800" b="1" dirty="0">
                <a:solidFill>
                  <a:srgbClr val="FF0000"/>
                </a:solidFill>
                <a:latin typeface="CMR10"/>
                <a:ea typeface="Times New Roman" panose="02020603050405020304" pitchFamily="18" charset="0"/>
                <a:cs typeface="CMR10"/>
              </a:rPr>
              <a:t>general theory of deterministic and stochastic optimal control</a:t>
            </a:r>
            <a:r>
              <a:rPr lang="en-US" sz="2800" dirty="0">
                <a:latin typeface="CMR10"/>
                <a:ea typeface="Times New Roman" panose="02020603050405020304" pitchFamily="18" charset="0"/>
                <a:cs typeface="CMR10"/>
              </a:rPr>
              <a:t>. </a:t>
            </a:r>
            <a:endParaRPr lang="en-US" sz="2800" dirty="0" smtClean="0">
              <a:latin typeface="CMR10"/>
              <a:ea typeface="Times New Roman" panose="02020603050405020304" pitchFamily="18" charset="0"/>
              <a:cs typeface="CMR10"/>
            </a:endParaRPr>
          </a:p>
          <a:p>
            <a:endParaRPr lang="en-US" dirty="0">
              <a:latin typeface="CMR10"/>
              <a:ea typeface="Times New Roman" panose="02020603050405020304" pitchFamily="18" charset="0"/>
              <a:cs typeface="CMR10"/>
            </a:endParaRPr>
          </a:p>
          <a:p>
            <a:r>
              <a:rPr lang="en-US" sz="2800" dirty="0" err="1" smtClean="0">
                <a:latin typeface="CMR10"/>
                <a:ea typeface="Times New Roman" panose="02020603050405020304" pitchFamily="18" charset="0"/>
                <a:cs typeface="CMR10"/>
              </a:rPr>
              <a:t>Sethi</a:t>
            </a:r>
            <a:r>
              <a:rPr lang="en-US" sz="2800" dirty="0" smtClean="0">
                <a:latin typeface="CMR10"/>
                <a:ea typeface="Times New Roman" panose="02020603050405020304" pitchFamily="18" charset="0"/>
                <a:cs typeface="CMR10"/>
              </a:rPr>
              <a:t> </a:t>
            </a:r>
            <a:r>
              <a:rPr lang="en-US" sz="2800" dirty="0">
                <a:latin typeface="CMR10"/>
                <a:ea typeface="Times New Roman" panose="02020603050405020304" pitchFamily="18" charset="0"/>
                <a:cs typeface="CMR10"/>
              </a:rPr>
              <a:t>and Thompson [12] cover a field very similar to [5], but is more focused on </a:t>
            </a:r>
            <a:r>
              <a:rPr lang="en-US" sz="2800" b="1" dirty="0">
                <a:solidFill>
                  <a:srgbClr val="FF0000"/>
                </a:solidFill>
                <a:latin typeface="CMR10"/>
                <a:ea typeface="Times New Roman" panose="02020603050405020304" pitchFamily="18" charset="0"/>
                <a:cs typeface="CMR10"/>
              </a:rPr>
              <a:t>applied derivations</a:t>
            </a:r>
            <a:r>
              <a:rPr lang="en-US" sz="2800" dirty="0" smtClean="0">
                <a:latin typeface="CMR10"/>
                <a:ea typeface="Times New Roman" panose="02020603050405020304" pitchFamily="18" charset="0"/>
                <a:cs typeface="CMR10"/>
              </a:rPr>
              <a:t>.</a:t>
            </a:r>
          </a:p>
          <a:p>
            <a:endParaRPr lang="en-US" sz="2800" dirty="0" smtClean="0">
              <a:latin typeface="CMR10"/>
              <a:ea typeface="Times New Roman" panose="02020603050405020304" pitchFamily="18" charset="0"/>
              <a:cs typeface="CMR10"/>
            </a:endParaRPr>
          </a:p>
          <a:p>
            <a:endParaRPr lang="en-US" dirty="0">
              <a:latin typeface="CMR10"/>
            </a:endParaRPr>
          </a:p>
          <a:p>
            <a:r>
              <a:rPr lang="en-US" sz="2800" dirty="0"/>
              <a:t>[5] Fleming, W.H., </a:t>
            </a:r>
            <a:r>
              <a:rPr lang="en-US" sz="2800" dirty="0" err="1"/>
              <a:t>Rishel</a:t>
            </a:r>
            <a:r>
              <a:rPr lang="en-US" sz="2800" dirty="0"/>
              <a:t>, R.W., </a:t>
            </a:r>
            <a:r>
              <a:rPr lang="en-US" sz="2800" b="1" dirty="0">
                <a:solidFill>
                  <a:srgbClr val="0070C0"/>
                </a:solidFill>
              </a:rPr>
              <a:t>Deterministic and Stochastic Optimal Control</a:t>
            </a:r>
            <a:r>
              <a:rPr lang="en-US" sz="2800" dirty="0"/>
              <a:t>, Springer-</a:t>
            </a:r>
            <a:r>
              <a:rPr lang="en-US" sz="2800" dirty="0" err="1"/>
              <a:t>Verlag</a:t>
            </a:r>
            <a:r>
              <a:rPr lang="en-US" sz="2800" dirty="0"/>
              <a:t>, Applications of Mathematics, New York, 1975</a:t>
            </a:r>
            <a:endParaRPr lang="sv-SE" sz="2800" dirty="0"/>
          </a:p>
          <a:p>
            <a:endParaRPr lang="sv-SE" sz="2800" dirty="0" smtClean="0"/>
          </a:p>
          <a:p>
            <a:r>
              <a:rPr lang="en-US" sz="2800" dirty="0"/>
              <a:t>[12] </a:t>
            </a:r>
            <a:r>
              <a:rPr lang="en-US" sz="2800" dirty="0" err="1"/>
              <a:t>Sethi</a:t>
            </a:r>
            <a:r>
              <a:rPr lang="en-US" sz="2800" dirty="0"/>
              <a:t>, S.P., Thompson, G.L., </a:t>
            </a:r>
            <a:r>
              <a:rPr lang="en-US" sz="2800" b="1" dirty="0">
                <a:solidFill>
                  <a:srgbClr val="0070C0"/>
                </a:solidFill>
              </a:rPr>
              <a:t>Optimal Control Theory, Applications to Management Science and Economics</a:t>
            </a:r>
            <a:r>
              <a:rPr lang="en-US" sz="2800" dirty="0"/>
              <a:t>, 2 ed., Kluwer Academic Publishers, </a:t>
            </a:r>
            <a:r>
              <a:rPr lang="en-US" sz="2800" dirty="0" smtClean="0"/>
              <a:t>2000</a:t>
            </a:r>
            <a:endParaRPr lang="sv-SE" sz="28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4914" y="0"/>
            <a:ext cx="2123387" cy="3108960"/>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688" y="3268510"/>
            <a:ext cx="2141067" cy="3087840"/>
          </a:xfrm>
          <a:prstGeom prst="rect">
            <a:avLst/>
          </a:prstGeom>
        </p:spPr>
      </p:pic>
    </p:spTree>
    <p:extLst>
      <p:ext uri="{BB962C8B-B14F-4D97-AF65-F5344CB8AC3E}">
        <p14:creationId xmlns:p14="http://schemas.microsoft.com/office/powerpoint/2010/main" val="111831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24</a:t>
            </a:fld>
            <a:endParaRPr lang="sv-SE">
              <a:solidFill>
                <a:prstClr val="black">
                  <a:tint val="75000"/>
                </a:prstClr>
              </a:solidFill>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082" y="3560454"/>
            <a:ext cx="1819656" cy="2795896"/>
          </a:xfrm>
          <a:prstGeom prst="rect">
            <a:avLst/>
          </a:prstGeom>
        </p:spPr>
      </p:pic>
      <p:sp>
        <p:nvSpPr>
          <p:cNvPr id="7" name="Rektangel 6"/>
          <p:cNvSpPr/>
          <p:nvPr/>
        </p:nvSpPr>
        <p:spPr>
          <a:xfrm>
            <a:off x="722376" y="227390"/>
            <a:ext cx="9290304" cy="6247864"/>
          </a:xfrm>
          <a:prstGeom prst="rect">
            <a:avLst/>
          </a:prstGeom>
        </p:spPr>
        <p:txBody>
          <a:bodyPr wrap="square">
            <a:spAutoFit/>
          </a:bodyPr>
          <a:lstStyle/>
          <a:p>
            <a:pPr>
              <a:spcAft>
                <a:spcPts val="0"/>
              </a:spcAft>
            </a:pPr>
            <a:r>
              <a:rPr lang="en-US" sz="2800" dirty="0" err="1">
                <a:latin typeface="CMR10"/>
                <a:ea typeface="Times New Roman" panose="02020603050405020304" pitchFamily="18" charset="0"/>
                <a:cs typeface="CMR10"/>
              </a:rPr>
              <a:t>Lohmander</a:t>
            </a:r>
            <a:r>
              <a:rPr lang="en-US" sz="2800" dirty="0">
                <a:latin typeface="CMR10"/>
                <a:ea typeface="Times New Roman" panose="02020603050405020304" pitchFamily="18" charset="0"/>
                <a:cs typeface="CMR10"/>
              </a:rPr>
              <a:t> [8] and [9] shows how </a:t>
            </a:r>
            <a:r>
              <a:rPr lang="en-US" sz="2800" b="1" dirty="0">
                <a:solidFill>
                  <a:srgbClr val="FF0000"/>
                </a:solidFill>
                <a:latin typeface="CMR10"/>
                <a:ea typeface="Times New Roman" panose="02020603050405020304" pitchFamily="18" charset="0"/>
                <a:cs typeface="CMR10"/>
              </a:rPr>
              <a:t>dynamic and stochastic management decisions can be optimized with different methods, including different versions of stochastic dynamic programming. </a:t>
            </a:r>
            <a:endParaRPr lang="en-US" sz="28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8] </a:t>
            </a:r>
            <a:r>
              <a:rPr lang="en-US" sz="2800" dirty="0" err="1">
                <a:latin typeface="CMR12"/>
                <a:ea typeface="Times New Roman" panose="02020603050405020304" pitchFamily="18" charset="0"/>
                <a:cs typeface="CMR12"/>
              </a:rPr>
              <a:t>Lohmander</a:t>
            </a:r>
            <a:r>
              <a:rPr lang="en-US" sz="2800" dirty="0">
                <a:latin typeface="CMR12"/>
                <a:ea typeface="Times New Roman" panose="02020603050405020304" pitchFamily="18" charset="0"/>
                <a:cs typeface="CMR12"/>
              </a:rPr>
              <a:t>, P., </a:t>
            </a:r>
            <a:r>
              <a:rPr lang="en-US" sz="2800" b="1" dirty="0">
                <a:solidFill>
                  <a:srgbClr val="0070C0"/>
                </a:solidFill>
                <a:latin typeface="CMR12"/>
                <a:ea typeface="Times New Roman" panose="02020603050405020304" pitchFamily="18" charset="0"/>
                <a:cs typeface="CMR12"/>
              </a:rPr>
              <a:t>Optimal sequential forestry decisions under risk</a:t>
            </a:r>
            <a:r>
              <a:rPr lang="en-US" sz="2800" dirty="0">
                <a:latin typeface="CMR12"/>
                <a:ea typeface="Times New Roman" panose="02020603050405020304" pitchFamily="18" charset="0"/>
                <a:cs typeface="CMR12"/>
              </a:rPr>
              <a:t>, Annals of Operations Research, Vol. 95, pp. 217-228, 2000</a:t>
            </a:r>
            <a:endParaRPr lang="sv-SE" sz="2800" dirty="0">
              <a:latin typeface="Times New Roman" panose="02020603050405020304" pitchFamily="18" charset="0"/>
              <a:ea typeface="Times New Roman" panose="02020603050405020304" pitchFamily="18" charset="0"/>
            </a:endParaRPr>
          </a:p>
          <a:p>
            <a:pPr>
              <a:spcAft>
                <a:spcPts val="0"/>
              </a:spcAft>
            </a:pPr>
            <a:r>
              <a:rPr lang="en-US" dirty="0">
                <a:latin typeface="CMR12"/>
                <a:ea typeface="Times New Roman" panose="02020603050405020304" pitchFamily="18" charset="0"/>
                <a:cs typeface="CMR12"/>
              </a:rPr>
              <a:t> </a:t>
            </a:r>
            <a:endParaRPr lang="sv-SE" sz="2000" dirty="0">
              <a:latin typeface="Times New Roman" panose="02020603050405020304" pitchFamily="18" charset="0"/>
              <a:ea typeface="Times New Roman" panose="02020603050405020304" pitchFamily="18" charset="0"/>
            </a:endParaRPr>
          </a:p>
          <a:p>
            <a:r>
              <a:rPr lang="en-US" sz="2800" dirty="0" smtClean="0">
                <a:solidFill>
                  <a:prstClr val="black"/>
                </a:solidFill>
                <a:latin typeface="CMR12"/>
                <a:ea typeface="Times New Roman" panose="02020603050405020304" pitchFamily="18" charset="0"/>
                <a:cs typeface="CMR12"/>
              </a:rPr>
              <a:t>[</a:t>
            </a:r>
            <a:r>
              <a:rPr lang="en-US" sz="2800" dirty="0">
                <a:solidFill>
                  <a:prstClr val="black"/>
                </a:solidFill>
                <a:latin typeface="CMR12"/>
                <a:ea typeface="Times New Roman" panose="02020603050405020304" pitchFamily="18" charset="0"/>
                <a:cs typeface="CMR12"/>
              </a:rPr>
              <a:t>9] </a:t>
            </a:r>
            <a:r>
              <a:rPr lang="en-US" sz="2800" dirty="0" err="1">
                <a:solidFill>
                  <a:prstClr val="black"/>
                </a:solidFill>
                <a:latin typeface="CMR12"/>
                <a:ea typeface="Times New Roman" panose="02020603050405020304" pitchFamily="18" charset="0"/>
                <a:cs typeface="CMR12"/>
              </a:rPr>
              <a:t>Lohmander</a:t>
            </a:r>
            <a:r>
              <a:rPr lang="en-US" sz="2800" dirty="0">
                <a:solidFill>
                  <a:prstClr val="black"/>
                </a:solidFill>
                <a:latin typeface="CMR12"/>
                <a:ea typeface="Times New Roman" panose="02020603050405020304" pitchFamily="18" charset="0"/>
                <a:cs typeface="CMR12"/>
              </a:rPr>
              <a:t>, P., </a:t>
            </a:r>
            <a:r>
              <a:rPr lang="en-US" sz="2800" b="1" dirty="0">
                <a:solidFill>
                  <a:srgbClr val="0070C0"/>
                </a:solidFill>
                <a:latin typeface="CMR12"/>
                <a:ea typeface="Times New Roman" panose="02020603050405020304" pitchFamily="18" charset="0"/>
                <a:cs typeface="CMR12"/>
              </a:rPr>
              <a:t>Adaptive Optimization of Forest Management in a Stochastic World</a:t>
            </a:r>
            <a:r>
              <a:rPr lang="en-US" sz="2800" dirty="0">
                <a:solidFill>
                  <a:prstClr val="black"/>
                </a:solidFill>
                <a:latin typeface="CMR12"/>
                <a:ea typeface="Times New Roman" panose="02020603050405020304" pitchFamily="18" charset="0"/>
                <a:cs typeface="CMR12"/>
              </a:rPr>
              <a:t>, in Weintraub A. et al (Editors), Handbook of Operations Research in Natural Resources, Springer, Springer Science, International Series in Operations Research and Management Science, New York, USA, pp 525-544, 2007</a:t>
            </a:r>
            <a:endParaRPr lang="sv-SE"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6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25</a:t>
            </a:fld>
            <a:endParaRPr lang="sv-SE"/>
          </a:p>
        </p:txBody>
      </p:sp>
      <p:graphicFrame>
        <p:nvGraphicFramePr>
          <p:cNvPr id="3" name="Diagram 2"/>
          <p:cNvGraphicFramePr>
            <a:graphicFrameLocks/>
          </p:cNvGraphicFramePr>
          <p:nvPr>
            <p:extLst>
              <p:ext uri="{D42A27DB-BD31-4B8C-83A1-F6EECF244321}">
                <p14:modId xmlns:p14="http://schemas.microsoft.com/office/powerpoint/2010/main" val="1801894846"/>
              </p:ext>
            </p:extLst>
          </p:nvPr>
        </p:nvGraphicFramePr>
        <p:xfrm>
          <a:off x="685800" y="617220"/>
          <a:ext cx="10229850" cy="5739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480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56997" y="1380930"/>
            <a:ext cx="17041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sp>
        <p:nvSpPr>
          <p:cNvPr id="6" name="Rectangle 4"/>
          <p:cNvSpPr>
            <a:spLocks noChangeArrowheads="1"/>
          </p:cNvSpPr>
          <p:nvPr/>
        </p:nvSpPr>
        <p:spPr bwMode="auto">
          <a:xfrm>
            <a:off x="1240972" y="3442995"/>
            <a:ext cx="13705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694080233"/>
              </p:ext>
            </p:extLst>
          </p:nvPr>
        </p:nvGraphicFramePr>
        <p:xfrm>
          <a:off x="614938" y="3062968"/>
          <a:ext cx="10738862" cy="1333100"/>
        </p:xfrm>
        <a:graphic>
          <a:graphicData uri="http://schemas.openxmlformats.org/presentationml/2006/ole">
            <mc:AlternateContent xmlns:mc="http://schemas.openxmlformats.org/markup-compatibility/2006">
              <mc:Choice xmlns:v="urn:schemas-microsoft-com:vml" Requires="v">
                <p:oleObj spid="_x0000_s22654" name="Equation" r:id="rId3" imgW="3682800" imgH="457200" progId="Equation.DSMT4">
                  <p:embed/>
                </p:oleObj>
              </mc:Choice>
              <mc:Fallback>
                <p:oleObj name="Equation" r:id="rId3" imgW="3682800" imgH="457200" progId="Equation.DSMT4">
                  <p:embed/>
                  <p:pic>
                    <p:nvPicPr>
                      <p:cNvPr id="0" name=""/>
                      <p:cNvPicPr/>
                      <p:nvPr/>
                    </p:nvPicPr>
                    <p:blipFill>
                      <a:blip r:embed="rId4"/>
                      <a:stretch>
                        <a:fillRect/>
                      </a:stretch>
                    </p:blipFill>
                    <p:spPr>
                      <a:xfrm>
                        <a:off x="614938" y="3062968"/>
                        <a:ext cx="10738862" cy="133310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488962788"/>
              </p:ext>
            </p:extLst>
          </p:nvPr>
        </p:nvGraphicFramePr>
        <p:xfrm>
          <a:off x="3025107" y="4716384"/>
          <a:ext cx="2118393" cy="513549"/>
        </p:xfrm>
        <a:graphic>
          <a:graphicData uri="http://schemas.openxmlformats.org/presentationml/2006/ole">
            <mc:AlternateContent xmlns:mc="http://schemas.openxmlformats.org/markup-compatibility/2006">
              <mc:Choice xmlns:v="urn:schemas-microsoft-com:vml" Requires="v">
                <p:oleObj spid="_x0000_s22655" name="Equation" r:id="rId5" imgW="838080" imgH="203040" progId="Equation.DSMT4">
                  <p:embed/>
                </p:oleObj>
              </mc:Choice>
              <mc:Fallback>
                <p:oleObj name="Equation" r:id="rId5" imgW="838080" imgH="203040" progId="Equation.DSMT4">
                  <p:embed/>
                  <p:pic>
                    <p:nvPicPr>
                      <p:cNvPr id="0" name=""/>
                      <p:cNvPicPr/>
                      <p:nvPr/>
                    </p:nvPicPr>
                    <p:blipFill>
                      <a:blip r:embed="rId6"/>
                      <a:stretch>
                        <a:fillRect/>
                      </a:stretch>
                    </p:blipFill>
                    <p:spPr>
                      <a:xfrm>
                        <a:off x="3025107" y="4716384"/>
                        <a:ext cx="2118393" cy="513549"/>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26</a:t>
            </a:fld>
            <a:endParaRPr lang="sv-SE">
              <a:solidFill>
                <a:prstClr val="black">
                  <a:tint val="75000"/>
                </a:prstClr>
              </a:solidFill>
            </a:endParaRPr>
          </a:p>
        </p:txBody>
      </p:sp>
      <p:sp>
        <p:nvSpPr>
          <p:cNvPr id="3" name="textruta 2"/>
          <p:cNvSpPr txBox="1"/>
          <p:nvPr/>
        </p:nvSpPr>
        <p:spPr>
          <a:xfrm>
            <a:off x="1207990" y="631533"/>
            <a:ext cx="9390584" cy="2431435"/>
          </a:xfrm>
          <a:prstGeom prst="rect">
            <a:avLst/>
          </a:prstGeom>
          <a:noFill/>
        </p:spPr>
        <p:txBody>
          <a:bodyPr wrap="none" rtlCol="0">
            <a:spAutoFit/>
          </a:bodyPr>
          <a:lstStyle/>
          <a:p>
            <a:pPr algn="ctr"/>
            <a:r>
              <a:rPr lang="sv-SE" sz="4000" b="1" dirty="0" err="1" smtClean="0">
                <a:solidFill>
                  <a:srgbClr val="FF0000"/>
                </a:solidFill>
              </a:rPr>
              <a:t>Stochastic</a:t>
            </a:r>
            <a:r>
              <a:rPr lang="sv-SE" sz="4000" b="1" dirty="0" smtClean="0">
                <a:solidFill>
                  <a:srgbClr val="FF0000"/>
                </a:solidFill>
              </a:rPr>
              <a:t> </a:t>
            </a:r>
            <a:r>
              <a:rPr lang="sv-SE" sz="4000" b="1" dirty="0" err="1" smtClean="0">
                <a:solidFill>
                  <a:srgbClr val="FF0000"/>
                </a:solidFill>
              </a:rPr>
              <a:t>dynamic</a:t>
            </a:r>
            <a:r>
              <a:rPr lang="sv-SE" sz="4000" b="1" dirty="0" smtClean="0">
                <a:solidFill>
                  <a:srgbClr val="FF0000"/>
                </a:solidFill>
              </a:rPr>
              <a:t> </a:t>
            </a:r>
            <a:r>
              <a:rPr lang="sv-SE" sz="4000" b="1" dirty="0" err="1" smtClean="0">
                <a:solidFill>
                  <a:srgbClr val="FF0000"/>
                </a:solidFill>
              </a:rPr>
              <a:t>programming</a:t>
            </a:r>
            <a:endParaRPr lang="sv-SE" sz="4000" b="1" dirty="0" smtClean="0">
              <a:solidFill>
                <a:srgbClr val="FF0000"/>
              </a:solidFill>
            </a:endParaRPr>
          </a:p>
          <a:p>
            <a:pPr algn="ctr"/>
            <a:endParaRPr lang="sv-SE" sz="2800" b="1" dirty="0">
              <a:solidFill>
                <a:srgbClr val="FF0000"/>
              </a:solidFill>
            </a:endParaRPr>
          </a:p>
          <a:p>
            <a:pPr algn="ctr"/>
            <a:r>
              <a:rPr lang="sv-SE" sz="2800" b="1" dirty="0" smtClean="0">
                <a:solidFill>
                  <a:srgbClr val="0070C0"/>
                </a:solidFill>
              </a:rPr>
              <a:t>A </a:t>
            </a:r>
            <a:r>
              <a:rPr lang="sv-SE" sz="2800" b="1" dirty="0" err="1" smtClean="0">
                <a:solidFill>
                  <a:srgbClr val="0070C0"/>
                </a:solidFill>
              </a:rPr>
              <a:t>very</a:t>
            </a:r>
            <a:r>
              <a:rPr lang="sv-SE" sz="2800" b="1" dirty="0" smtClean="0">
                <a:solidFill>
                  <a:srgbClr val="0070C0"/>
                </a:solidFill>
              </a:rPr>
              <a:t> flexible </a:t>
            </a:r>
            <a:r>
              <a:rPr lang="sv-SE" sz="2800" b="1" dirty="0" err="1" smtClean="0">
                <a:solidFill>
                  <a:srgbClr val="0070C0"/>
                </a:solidFill>
              </a:rPr>
              <a:t>method</a:t>
            </a:r>
            <a:r>
              <a:rPr lang="sv-SE" sz="2800" b="1" dirty="0" smtClean="0">
                <a:solidFill>
                  <a:srgbClr val="0070C0"/>
                </a:solidFill>
              </a:rPr>
              <a:t> for </a:t>
            </a:r>
            <a:r>
              <a:rPr lang="sv-SE" sz="2800" b="1" dirty="0" err="1" smtClean="0">
                <a:solidFill>
                  <a:srgbClr val="0070C0"/>
                </a:solidFill>
              </a:rPr>
              <a:t>optimization</a:t>
            </a:r>
            <a:r>
              <a:rPr lang="sv-SE" sz="2800" b="1" dirty="0" smtClean="0">
                <a:solidFill>
                  <a:srgbClr val="0070C0"/>
                </a:solidFill>
              </a:rPr>
              <a:t> </a:t>
            </a:r>
            <a:r>
              <a:rPr lang="sv-SE" sz="2800" b="1" dirty="0" err="1" smtClean="0">
                <a:solidFill>
                  <a:srgbClr val="0070C0"/>
                </a:solidFill>
              </a:rPr>
              <a:t>of</a:t>
            </a:r>
            <a:r>
              <a:rPr lang="sv-SE" sz="2800" b="1" dirty="0" smtClean="0">
                <a:solidFill>
                  <a:srgbClr val="0070C0"/>
                </a:solidFill>
              </a:rPr>
              <a:t> </a:t>
            </a:r>
            <a:r>
              <a:rPr lang="sv-SE" sz="2800" b="1" dirty="0" err="1" smtClean="0">
                <a:solidFill>
                  <a:srgbClr val="0070C0"/>
                </a:solidFill>
              </a:rPr>
              <a:t>decisions</a:t>
            </a:r>
            <a:r>
              <a:rPr lang="sv-SE" sz="2800" b="1" dirty="0" smtClean="0">
                <a:solidFill>
                  <a:srgbClr val="0070C0"/>
                </a:solidFill>
              </a:rPr>
              <a:t> over </a:t>
            </a:r>
            <a:r>
              <a:rPr lang="sv-SE" sz="2800" b="1" dirty="0" err="1" smtClean="0">
                <a:solidFill>
                  <a:srgbClr val="0070C0"/>
                </a:solidFill>
              </a:rPr>
              <a:t>time</a:t>
            </a:r>
            <a:r>
              <a:rPr lang="sv-SE" sz="2800" b="1" dirty="0" smtClean="0">
                <a:solidFill>
                  <a:srgbClr val="0070C0"/>
                </a:solidFill>
              </a:rPr>
              <a:t> </a:t>
            </a:r>
          </a:p>
          <a:p>
            <a:pPr algn="ctr"/>
            <a:r>
              <a:rPr lang="sv-SE" sz="2800" b="1" dirty="0" smtClean="0">
                <a:solidFill>
                  <a:srgbClr val="0070C0"/>
                </a:solidFill>
              </a:rPr>
              <a:t>under the </a:t>
            </a:r>
            <a:r>
              <a:rPr lang="sv-SE" sz="2800" b="1" dirty="0" err="1" smtClean="0">
                <a:solidFill>
                  <a:srgbClr val="0070C0"/>
                </a:solidFill>
              </a:rPr>
              <a:t>influence</a:t>
            </a:r>
            <a:r>
              <a:rPr lang="sv-SE" sz="2800" b="1" dirty="0" smtClean="0">
                <a:solidFill>
                  <a:srgbClr val="0070C0"/>
                </a:solidFill>
              </a:rPr>
              <a:t> </a:t>
            </a:r>
            <a:r>
              <a:rPr lang="sv-SE" sz="2800" b="1" dirty="0" err="1" smtClean="0">
                <a:solidFill>
                  <a:srgbClr val="0070C0"/>
                </a:solidFill>
              </a:rPr>
              <a:t>of</a:t>
            </a:r>
            <a:r>
              <a:rPr lang="sv-SE" sz="2800" b="1" dirty="0" smtClean="0">
                <a:solidFill>
                  <a:srgbClr val="0070C0"/>
                </a:solidFill>
              </a:rPr>
              <a:t> </a:t>
            </a:r>
            <a:r>
              <a:rPr lang="sv-SE" sz="2800" b="1" dirty="0" err="1" smtClean="0">
                <a:solidFill>
                  <a:srgbClr val="0070C0"/>
                </a:solidFill>
              </a:rPr>
              <a:t>exogenous</a:t>
            </a:r>
            <a:r>
              <a:rPr lang="sv-SE" sz="2800" b="1" dirty="0" smtClean="0">
                <a:solidFill>
                  <a:srgbClr val="0070C0"/>
                </a:solidFill>
              </a:rPr>
              <a:t> </a:t>
            </a:r>
            <a:r>
              <a:rPr lang="sv-SE" sz="2800" b="1" dirty="0" err="1" smtClean="0">
                <a:solidFill>
                  <a:srgbClr val="0070C0"/>
                </a:solidFill>
              </a:rPr>
              <a:t>stochastic</a:t>
            </a:r>
            <a:r>
              <a:rPr lang="sv-SE" sz="2800" b="1" dirty="0" smtClean="0">
                <a:solidFill>
                  <a:srgbClr val="0070C0"/>
                </a:solidFill>
              </a:rPr>
              <a:t> </a:t>
            </a:r>
            <a:r>
              <a:rPr lang="sv-SE" sz="2800" b="1" dirty="0" err="1" smtClean="0">
                <a:solidFill>
                  <a:srgbClr val="0070C0"/>
                </a:solidFill>
              </a:rPr>
              <a:t>processes</a:t>
            </a:r>
            <a:r>
              <a:rPr lang="sv-SE" sz="2800" b="1" dirty="0" smtClean="0">
                <a:solidFill>
                  <a:srgbClr val="0070C0"/>
                </a:solidFill>
              </a:rPr>
              <a:t> </a:t>
            </a:r>
          </a:p>
          <a:p>
            <a:endParaRPr lang="sv-SE" sz="2800" b="1" dirty="0">
              <a:solidFill>
                <a:srgbClr val="FF0000"/>
              </a:solidFill>
            </a:endParaRPr>
          </a:p>
        </p:txBody>
      </p:sp>
    </p:spTree>
    <p:extLst>
      <p:ext uri="{BB962C8B-B14F-4D97-AF65-F5344CB8AC3E}">
        <p14:creationId xmlns:p14="http://schemas.microsoft.com/office/powerpoint/2010/main" val="3545228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27</a:t>
            </a:fld>
            <a:endParaRPr lang="sv-SE"/>
          </a:p>
        </p:txBody>
      </p:sp>
      <p:sp>
        <p:nvSpPr>
          <p:cNvPr id="3" name="Rektangel 2"/>
          <p:cNvSpPr/>
          <p:nvPr/>
        </p:nvSpPr>
        <p:spPr>
          <a:xfrm>
            <a:off x="683514" y="539373"/>
            <a:ext cx="11032236" cy="5816977"/>
          </a:xfrm>
          <a:prstGeom prst="rect">
            <a:avLst/>
          </a:prstGeom>
        </p:spPr>
        <p:txBody>
          <a:bodyPr wrap="square">
            <a:spAutoFit/>
          </a:bodyPr>
          <a:lstStyle/>
          <a:p>
            <a:r>
              <a:rPr lang="en-US" sz="2800" dirty="0" err="1" smtClean="0">
                <a:latin typeface="CMR10"/>
                <a:ea typeface="Times New Roman" panose="02020603050405020304" pitchFamily="18" charset="0"/>
                <a:cs typeface="CMR10"/>
              </a:rPr>
              <a:t>Lohmander</a:t>
            </a:r>
            <a:r>
              <a:rPr lang="en-US" sz="2800" dirty="0" smtClean="0">
                <a:latin typeface="CMR10"/>
                <a:ea typeface="Times New Roman" panose="02020603050405020304" pitchFamily="18" charset="0"/>
                <a:cs typeface="CMR10"/>
              </a:rPr>
              <a:t> </a:t>
            </a:r>
            <a:r>
              <a:rPr lang="en-US" sz="2800" dirty="0">
                <a:latin typeface="CMR10"/>
                <a:ea typeface="Times New Roman" panose="02020603050405020304" pitchFamily="18" charset="0"/>
                <a:cs typeface="CMR10"/>
              </a:rPr>
              <a:t>[10] develops methodology for </a:t>
            </a:r>
            <a:r>
              <a:rPr lang="en-US" sz="2800" b="1" dirty="0">
                <a:solidFill>
                  <a:srgbClr val="FF0000"/>
                </a:solidFill>
                <a:latin typeface="CMR10"/>
                <a:ea typeface="Times New Roman" panose="02020603050405020304" pitchFamily="18" charset="0"/>
                <a:cs typeface="CMR10"/>
              </a:rPr>
              <a:t>optimization of large scale energy production under risk, using stochastic dynamic programming with a quadratic programming subroutine</a:t>
            </a:r>
            <a:r>
              <a:rPr lang="en-US" sz="2800" dirty="0" smtClean="0">
                <a:latin typeface="CMR10"/>
                <a:ea typeface="Times New Roman" panose="02020603050405020304" pitchFamily="18" charset="0"/>
                <a:cs typeface="CMR10"/>
              </a:rPr>
              <a:t>.</a:t>
            </a:r>
          </a:p>
          <a:p>
            <a:endParaRPr lang="en-US" sz="2800" dirty="0" smtClean="0">
              <a:latin typeface="CMR10"/>
              <a:ea typeface="Times New Roman" panose="02020603050405020304" pitchFamily="18" charset="0"/>
              <a:cs typeface="CMR10"/>
            </a:endParaRPr>
          </a:p>
          <a:p>
            <a:endParaRPr lang="en-US" dirty="0">
              <a:latin typeface="CMR10"/>
            </a:endParaRPr>
          </a:p>
          <a:p>
            <a:pPr>
              <a:spcAft>
                <a:spcPts val="0"/>
              </a:spcAft>
            </a:pPr>
            <a:r>
              <a:rPr lang="en-US" sz="2800" dirty="0">
                <a:latin typeface="Times New Roman" panose="02020603050405020304" pitchFamily="18" charset="0"/>
                <a:ea typeface="Times New Roman" panose="02020603050405020304" pitchFamily="18" charset="0"/>
              </a:rPr>
              <a:t>[10] </a:t>
            </a:r>
            <a:r>
              <a:rPr lang="en-US" sz="2800" dirty="0" err="1">
                <a:latin typeface="CMR12"/>
                <a:ea typeface="Times New Roman" panose="02020603050405020304" pitchFamily="18" charset="0"/>
                <a:cs typeface="CMR12"/>
              </a:rPr>
              <a:t>Lohmander</a:t>
            </a:r>
            <a:r>
              <a:rPr lang="en-US" sz="2800" dirty="0">
                <a:latin typeface="CMR12"/>
                <a:ea typeface="Times New Roman" panose="02020603050405020304" pitchFamily="18" charset="0"/>
                <a:cs typeface="CMR12"/>
              </a:rPr>
              <a:t>, P., </a:t>
            </a:r>
            <a:r>
              <a:rPr lang="en-US" sz="2800" b="1" dirty="0">
                <a:solidFill>
                  <a:srgbClr val="0070C0"/>
                </a:solidFill>
                <a:latin typeface="CMR12"/>
                <a:ea typeface="Times New Roman" panose="02020603050405020304" pitchFamily="18" charset="0"/>
                <a:cs typeface="CMR12"/>
              </a:rPr>
              <a:t>Optimal adaptive stochastic control of large scale energy production under the influence of market risk</a:t>
            </a:r>
            <a:r>
              <a:rPr lang="en-US" sz="2800" dirty="0">
                <a:latin typeface="CMR12"/>
                <a:ea typeface="Times New Roman" panose="02020603050405020304" pitchFamily="18" charset="0"/>
                <a:cs typeface="CMR12"/>
              </a:rPr>
              <a:t>, KEYNOTE at the: 9th International Conference of the Iranian Society of Operations Research, IORC 2016, Shiraz University of Technology, Iran, April 27-30, </a:t>
            </a:r>
            <a:r>
              <a:rPr lang="en-US" sz="2800" dirty="0" smtClean="0">
                <a:latin typeface="CMR12"/>
                <a:ea typeface="Times New Roman" panose="02020603050405020304" pitchFamily="18" charset="0"/>
                <a:cs typeface="CMR12"/>
              </a:rPr>
              <a:t>2016</a:t>
            </a:r>
          </a:p>
          <a:p>
            <a:pPr>
              <a:spcAft>
                <a:spcPts val="0"/>
              </a:spcAft>
            </a:pPr>
            <a:endParaRPr lang="en-US" sz="2800" u="sng" dirty="0" smtClean="0">
              <a:solidFill>
                <a:srgbClr val="0000FF"/>
              </a:solidFill>
              <a:latin typeface="CMR12"/>
              <a:ea typeface="Times New Roman" panose="02020603050405020304" pitchFamily="18" charset="0"/>
              <a:cs typeface="CMR12"/>
              <a:hlinkClick r:id="rId2"/>
            </a:endParaRPr>
          </a:p>
          <a:p>
            <a:pPr>
              <a:spcAft>
                <a:spcPts val="0"/>
              </a:spcAft>
            </a:pPr>
            <a:r>
              <a:rPr lang="en-US" sz="2800" u="sng" dirty="0" smtClean="0">
                <a:solidFill>
                  <a:srgbClr val="0000FF"/>
                </a:solidFill>
                <a:latin typeface="CMR12"/>
                <a:ea typeface="Times New Roman" panose="02020603050405020304" pitchFamily="18" charset="0"/>
                <a:cs typeface="CMR12"/>
                <a:hlinkClick r:id="rId2"/>
              </a:rPr>
              <a:t>http</a:t>
            </a:r>
            <a:r>
              <a:rPr lang="en-US" sz="2800" u="sng" dirty="0">
                <a:solidFill>
                  <a:srgbClr val="0000FF"/>
                </a:solidFill>
                <a:latin typeface="CMR12"/>
                <a:ea typeface="Times New Roman" panose="02020603050405020304" pitchFamily="18" charset="0"/>
                <a:cs typeface="CMR12"/>
                <a:hlinkClick r:id="rId2"/>
              </a:rPr>
              <a:t>://www.Lohmander.com/PL_Shiraz_KEYNOTE_16.pdf</a:t>
            </a:r>
            <a:r>
              <a:rPr lang="en-US" sz="2800" dirty="0">
                <a:latin typeface="CMR12"/>
                <a:ea typeface="Times New Roman" panose="02020603050405020304" pitchFamily="18" charset="0"/>
                <a:cs typeface="CMR12"/>
              </a:rPr>
              <a:t> &amp;</a:t>
            </a:r>
            <a:endParaRPr lang="sv-SE" sz="2800" dirty="0">
              <a:latin typeface="Times New Roman" panose="02020603050405020304" pitchFamily="18" charset="0"/>
              <a:ea typeface="Times New Roman" panose="02020603050405020304" pitchFamily="18" charset="0"/>
            </a:endParaRPr>
          </a:p>
          <a:p>
            <a:pPr>
              <a:spcAft>
                <a:spcPts val="0"/>
              </a:spcAft>
            </a:pPr>
            <a:r>
              <a:rPr lang="en-US" sz="2800" u="sng" dirty="0">
                <a:solidFill>
                  <a:srgbClr val="0000FF"/>
                </a:solidFill>
                <a:latin typeface="CMR12"/>
                <a:ea typeface="Times New Roman" panose="02020603050405020304" pitchFamily="18" charset="0"/>
                <a:cs typeface="CMR12"/>
                <a:hlinkClick r:id="rId3"/>
              </a:rPr>
              <a:t>http://</a:t>
            </a:r>
            <a:r>
              <a:rPr lang="en-US" sz="2800" u="sng" dirty="0" smtClean="0">
                <a:solidFill>
                  <a:srgbClr val="0000FF"/>
                </a:solidFill>
                <a:latin typeface="CMR12"/>
                <a:ea typeface="Times New Roman" panose="02020603050405020304" pitchFamily="18" charset="0"/>
                <a:cs typeface="CMR12"/>
                <a:hlinkClick r:id="rId3"/>
              </a:rPr>
              <a:t>www.Lohmander.com/PL_Shiraz_KEYNOTE_Paper_16.pdf</a:t>
            </a:r>
            <a:endParaRPr lang="sv-SE" sz="2800" dirty="0">
              <a:latin typeface="Times New Roman" panose="02020603050405020304" pitchFamily="18" charset="0"/>
              <a:ea typeface="Times New Roman" panose="02020603050405020304" pitchFamily="18" charset="0"/>
            </a:endParaRPr>
          </a:p>
          <a:p>
            <a:endParaRPr lang="sv-SE" dirty="0"/>
          </a:p>
        </p:txBody>
      </p:sp>
    </p:spTree>
    <p:extLst>
      <p:ext uri="{BB962C8B-B14F-4D97-AF65-F5344CB8AC3E}">
        <p14:creationId xmlns:p14="http://schemas.microsoft.com/office/powerpoint/2010/main" val="2962209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66800" y="6204858"/>
            <a:ext cx="9394371" cy="388696"/>
          </a:xfrm>
          <a:prstGeom prst="rect">
            <a:avLst/>
          </a:prstGeom>
        </p:spPr>
        <p:txBody>
          <a:bodyPr wrap="square">
            <a:spAutoFit/>
          </a:bodyPr>
          <a:lstStyle/>
          <a:p>
            <a:pPr>
              <a:lnSpc>
                <a:spcPct val="107000"/>
              </a:lnSpc>
              <a:spcAft>
                <a:spcPts val="800"/>
              </a:spcAft>
            </a:pP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File</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a:t>
            </a: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PL_OptOil_cases</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160219, </a:t>
            </a:r>
            <a:r>
              <a:rPr lang="sv-SE" b="1" dirty="0" err="1"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OptOil</a:t>
            </a:r>
            <a:r>
              <a:rPr lang="sv-SE"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 Cases, </a:t>
            </a:r>
            <a:r>
              <a:rPr lang="sv-SE" b="1" i="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Peter </a:t>
            </a:r>
            <a:r>
              <a:rPr lang="sv-SE" b="1" i="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Lohmander</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2016-02-19  </a:t>
            </a:r>
            <a:endParaRPr lang="sv-SE" dirty="0">
              <a:solidFill>
                <a:prstClr val="black"/>
              </a:solidFill>
              <a:ea typeface="Calibri" panose="020F0502020204030204" pitchFamily="34" charset="0"/>
              <a:cs typeface="Times New Roman" panose="02020603050405020304" pitchFamily="18" charset="0"/>
            </a:endParaRPr>
          </a:p>
        </p:txBody>
      </p:sp>
      <p:graphicFrame>
        <p:nvGraphicFramePr>
          <p:cNvPr id="5" name="Objekt 4"/>
          <p:cNvGraphicFramePr>
            <a:graphicFrameLocks noChangeAspect="1"/>
          </p:cNvGraphicFramePr>
          <p:nvPr>
            <p:extLst/>
          </p:nvPr>
        </p:nvGraphicFramePr>
        <p:xfrm>
          <a:off x="882614" y="3459809"/>
          <a:ext cx="10771828" cy="2421832"/>
        </p:xfrm>
        <a:graphic>
          <a:graphicData uri="http://schemas.openxmlformats.org/presentationml/2006/ole">
            <mc:AlternateContent xmlns:mc="http://schemas.openxmlformats.org/markup-compatibility/2006">
              <mc:Choice xmlns:v="urn:schemas-microsoft-com:vml" Requires="v">
                <p:oleObj spid="_x0000_s23615" name="Equation" r:id="rId3" imgW="4406760" imgH="990360" progId="Equation.DSMT4">
                  <p:embed/>
                </p:oleObj>
              </mc:Choice>
              <mc:Fallback>
                <p:oleObj name="Equation" r:id="rId3" imgW="4406760" imgH="990360" progId="Equation.DSMT4">
                  <p:embed/>
                  <p:pic>
                    <p:nvPicPr>
                      <p:cNvPr id="0" name=""/>
                      <p:cNvPicPr/>
                      <p:nvPr/>
                    </p:nvPicPr>
                    <p:blipFill>
                      <a:blip r:embed="rId4"/>
                      <a:stretch>
                        <a:fillRect/>
                      </a:stretch>
                    </p:blipFill>
                    <p:spPr>
                      <a:xfrm>
                        <a:off x="882614" y="3459809"/>
                        <a:ext cx="10771828" cy="2421832"/>
                      </a:xfrm>
                      <a:prstGeom prst="rect">
                        <a:avLst/>
                      </a:prstGeom>
                    </p:spPr>
                  </p:pic>
                </p:oleObj>
              </mc:Fallback>
            </mc:AlternateContent>
          </a:graphicData>
        </a:graphic>
      </p:graphicFrame>
      <p:sp>
        <p:nvSpPr>
          <p:cNvPr id="6" name="textruta 5"/>
          <p:cNvSpPr txBox="1"/>
          <p:nvPr/>
        </p:nvSpPr>
        <p:spPr>
          <a:xfrm>
            <a:off x="903515" y="768806"/>
            <a:ext cx="7378477" cy="2246769"/>
          </a:xfrm>
          <a:prstGeom prst="rect">
            <a:avLst/>
          </a:prstGeom>
          <a:noFill/>
        </p:spPr>
        <p:txBody>
          <a:bodyPr wrap="square" rtlCol="0">
            <a:spAutoFit/>
          </a:bodyPr>
          <a:lstStyle/>
          <a:p>
            <a:r>
              <a:rPr lang="sv-SE" sz="2800" b="1" i="1" dirty="0" err="1" smtClean="0">
                <a:solidFill>
                  <a:srgbClr val="FF0000"/>
                </a:solidFill>
              </a:rPr>
              <a:t>Inclusion</a:t>
            </a:r>
            <a:r>
              <a:rPr lang="sv-SE" sz="2800" b="1" i="1" dirty="0" smtClean="0">
                <a:solidFill>
                  <a:srgbClr val="FF0000"/>
                </a:solidFill>
              </a:rPr>
              <a:t> </a:t>
            </a:r>
            <a:r>
              <a:rPr lang="sv-SE" sz="2800" b="1" i="1" dirty="0" err="1" smtClean="0">
                <a:solidFill>
                  <a:srgbClr val="FF0000"/>
                </a:solidFill>
              </a:rPr>
              <a:t>of</a:t>
            </a:r>
            <a:r>
              <a:rPr lang="sv-SE" sz="2800" b="1" i="1" dirty="0" smtClean="0">
                <a:solidFill>
                  <a:srgbClr val="FF0000"/>
                </a:solidFill>
              </a:rPr>
              <a:t>:</a:t>
            </a:r>
            <a:r>
              <a:rPr lang="sv-SE" sz="2800" b="1" dirty="0" smtClean="0">
                <a:solidFill>
                  <a:prstClr val="black"/>
                </a:solidFill>
              </a:rPr>
              <a:t> </a:t>
            </a:r>
          </a:p>
          <a:p>
            <a:r>
              <a:rPr lang="sv-SE" sz="2800" b="1" dirty="0" err="1" smtClean="0">
                <a:solidFill>
                  <a:prstClr val="black"/>
                </a:solidFill>
              </a:rPr>
              <a:t>Linear</a:t>
            </a:r>
            <a:r>
              <a:rPr lang="sv-SE" sz="2800" b="1" dirty="0" smtClean="0">
                <a:solidFill>
                  <a:prstClr val="black"/>
                </a:solidFill>
              </a:rPr>
              <a:t> and </a:t>
            </a:r>
            <a:r>
              <a:rPr lang="sv-SE" sz="2800" b="1" dirty="0" err="1" smtClean="0">
                <a:solidFill>
                  <a:prstClr val="black"/>
                </a:solidFill>
              </a:rPr>
              <a:t>quadratic</a:t>
            </a:r>
            <a:r>
              <a:rPr lang="sv-SE" sz="2800" b="1" dirty="0" smtClean="0">
                <a:solidFill>
                  <a:prstClr val="black"/>
                </a:solidFill>
              </a:rPr>
              <a:t> </a:t>
            </a:r>
            <a:r>
              <a:rPr lang="sv-SE" sz="2800" b="1" dirty="0" err="1" smtClean="0">
                <a:solidFill>
                  <a:prstClr val="black"/>
                </a:solidFill>
              </a:rPr>
              <a:t>programming</a:t>
            </a:r>
            <a:r>
              <a:rPr lang="sv-SE" sz="2800" b="1" dirty="0" smtClean="0">
                <a:solidFill>
                  <a:prstClr val="black"/>
                </a:solidFill>
              </a:rPr>
              <a:t> </a:t>
            </a:r>
          </a:p>
          <a:p>
            <a:r>
              <a:rPr lang="sv-SE" sz="2800" b="1" dirty="0" err="1" smtClean="0">
                <a:solidFill>
                  <a:prstClr val="black"/>
                </a:solidFill>
              </a:rPr>
              <a:t>sub</a:t>
            </a:r>
            <a:r>
              <a:rPr lang="sv-SE" sz="2800" b="1" dirty="0" smtClean="0">
                <a:solidFill>
                  <a:prstClr val="black"/>
                </a:solidFill>
              </a:rPr>
              <a:t> problems</a:t>
            </a:r>
          </a:p>
          <a:p>
            <a:endParaRPr lang="sv-SE" sz="2800" b="1" dirty="0" smtClean="0">
              <a:solidFill>
                <a:prstClr val="black"/>
              </a:solidFill>
            </a:endParaRPr>
          </a:p>
          <a:p>
            <a:endParaRPr lang="sv-SE" sz="2800" b="1" dirty="0">
              <a:solidFill>
                <a:prstClr val="black"/>
              </a:solidFill>
            </a:endParaRPr>
          </a:p>
        </p:txBody>
      </p:sp>
      <p:cxnSp>
        <p:nvCxnSpPr>
          <p:cNvPr id="8" name="Vinklad  7"/>
          <p:cNvCxnSpPr/>
          <p:nvPr/>
        </p:nvCxnSpPr>
        <p:spPr>
          <a:xfrm rot="16200000" flipH="1">
            <a:off x="2715418" y="2313085"/>
            <a:ext cx="2554280" cy="1616083"/>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Platshållare för bildnummer 19"/>
          <p:cNvSpPr>
            <a:spLocks noGrp="1"/>
          </p:cNvSpPr>
          <p:nvPr>
            <p:ph type="sldNum" sz="quarter" idx="12"/>
          </p:nvPr>
        </p:nvSpPr>
        <p:spPr/>
        <p:txBody>
          <a:bodyPr/>
          <a:lstStyle/>
          <a:p>
            <a:fld id="{05AB504C-2EAE-4C1B-A3CB-68D7E240E4AC}" type="slidenum">
              <a:rPr lang="sv-SE" smtClean="0">
                <a:solidFill>
                  <a:prstClr val="black">
                    <a:tint val="75000"/>
                  </a:prstClr>
                </a:solidFill>
              </a:rPr>
              <a:pPr/>
              <a:t>28</a:t>
            </a:fld>
            <a:endParaRPr lang="sv-SE">
              <a:solidFill>
                <a:prstClr val="black">
                  <a:tint val="75000"/>
                </a:prstClr>
              </a:solidFill>
            </a:endParaRPr>
          </a:p>
        </p:txBody>
      </p:sp>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190" y="294097"/>
            <a:ext cx="655447" cy="711743"/>
          </a:xfrm>
          <a:prstGeom prst="rect">
            <a:avLst/>
          </a:prstGeom>
        </p:spPr>
      </p:pic>
      <p:pic>
        <p:nvPicPr>
          <p:cNvPr id="14" name="Bildobjekt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271" y="271068"/>
            <a:ext cx="845233" cy="917829"/>
          </a:xfrm>
          <a:prstGeom prst="rect">
            <a:avLst/>
          </a:prstGeom>
        </p:spPr>
      </p:pic>
      <p:pic>
        <p:nvPicPr>
          <p:cNvPr id="15" name="Bildobjekt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575" y="112321"/>
            <a:ext cx="604560" cy="656485"/>
          </a:xfrm>
          <a:prstGeom prst="rect">
            <a:avLst/>
          </a:prstGeom>
        </p:spPr>
      </p:pic>
      <p:pic>
        <p:nvPicPr>
          <p:cNvPr id="17" name="Bildobjekt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9554" y="191600"/>
            <a:ext cx="2786877" cy="2086350"/>
          </a:xfrm>
          <a:prstGeom prst="rect">
            <a:avLst/>
          </a:prstGeom>
        </p:spPr>
      </p:pic>
      <p:pic>
        <p:nvPicPr>
          <p:cNvPr id="18" name="Bildobjekt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0220" y="1686635"/>
            <a:ext cx="1144564" cy="472697"/>
          </a:xfrm>
          <a:prstGeom prst="rect">
            <a:avLst/>
          </a:prstGeom>
        </p:spPr>
      </p:pic>
      <p:pic>
        <p:nvPicPr>
          <p:cNvPr id="19" name="Bildobjekt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3814" y="1759909"/>
            <a:ext cx="1074803" cy="1125822"/>
          </a:xfrm>
          <a:prstGeom prst="rect">
            <a:avLst/>
          </a:prstGeom>
        </p:spPr>
      </p:pic>
      <p:pic>
        <p:nvPicPr>
          <p:cNvPr id="21" name="Bildobjekt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5348" y="2429442"/>
            <a:ext cx="2169319" cy="788186"/>
          </a:xfrm>
          <a:prstGeom prst="rect">
            <a:avLst/>
          </a:prstGeom>
        </p:spPr>
      </p:pic>
      <p:pic>
        <p:nvPicPr>
          <p:cNvPr id="22" name="Bildobjekt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0789" y="1092024"/>
            <a:ext cx="858372" cy="354502"/>
          </a:xfrm>
          <a:prstGeom prst="rect">
            <a:avLst/>
          </a:prstGeom>
        </p:spPr>
      </p:pic>
    </p:spTree>
    <p:extLst>
      <p:ext uri="{BB962C8B-B14F-4D97-AF65-F5344CB8AC3E}">
        <p14:creationId xmlns:p14="http://schemas.microsoft.com/office/powerpoint/2010/main" val="2457274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29</a:t>
            </a:fld>
            <a:endParaRPr lang="sv-SE"/>
          </a:p>
        </p:txBody>
      </p:sp>
      <p:sp>
        <p:nvSpPr>
          <p:cNvPr id="3" name="Rektangel 2"/>
          <p:cNvSpPr/>
          <p:nvPr/>
        </p:nvSpPr>
        <p:spPr>
          <a:xfrm>
            <a:off x="537210" y="525780"/>
            <a:ext cx="7772400" cy="5539978"/>
          </a:xfrm>
          <a:prstGeom prst="rect">
            <a:avLst/>
          </a:prstGeom>
        </p:spPr>
        <p:txBody>
          <a:bodyPr wrap="square">
            <a:spAutoFit/>
          </a:bodyPr>
          <a:lstStyle/>
          <a:p>
            <a:r>
              <a:rPr lang="en-US" sz="2800" b="1" dirty="0">
                <a:solidFill>
                  <a:srgbClr val="FF0000"/>
                </a:solidFill>
                <a:latin typeface="CMR10"/>
                <a:ea typeface="Times New Roman" panose="02020603050405020304" pitchFamily="18" charset="0"/>
                <a:cs typeface="CMR10"/>
              </a:rPr>
              <a:t>Deterministic systems are not necessarily predictable</a:t>
            </a:r>
            <a:r>
              <a:rPr lang="en-US" sz="2800" dirty="0">
                <a:latin typeface="CMR10"/>
                <a:ea typeface="Times New Roman" panose="02020603050405020304" pitchFamily="18" charset="0"/>
                <a:cs typeface="CMR10"/>
              </a:rPr>
              <a:t>. </a:t>
            </a:r>
            <a:endParaRPr lang="en-US" sz="2800" dirty="0" smtClean="0">
              <a:latin typeface="CMR10"/>
              <a:ea typeface="Times New Roman" panose="02020603050405020304" pitchFamily="18" charset="0"/>
              <a:cs typeface="CMR10"/>
            </a:endParaRPr>
          </a:p>
          <a:p>
            <a:endParaRPr lang="en-US" sz="2800" dirty="0">
              <a:latin typeface="CMR10"/>
              <a:ea typeface="Times New Roman" panose="02020603050405020304" pitchFamily="18" charset="0"/>
              <a:cs typeface="CMR10"/>
            </a:endParaRPr>
          </a:p>
          <a:p>
            <a:r>
              <a:rPr lang="en-US" sz="2800" dirty="0" smtClean="0">
                <a:latin typeface="CMR10"/>
                <a:ea typeface="Times New Roman" panose="02020603050405020304" pitchFamily="18" charset="0"/>
                <a:cs typeface="CMR10"/>
              </a:rPr>
              <a:t>Tung </a:t>
            </a:r>
            <a:r>
              <a:rPr lang="en-US" sz="2800" dirty="0">
                <a:latin typeface="CMR10"/>
                <a:ea typeface="Times New Roman" panose="02020603050405020304" pitchFamily="18" charset="0"/>
                <a:cs typeface="CMR10"/>
              </a:rPr>
              <a:t>[13] is a fantastic book that contains many kinds of </a:t>
            </a:r>
            <a:r>
              <a:rPr lang="en-US" sz="2800" b="1" dirty="0">
                <a:solidFill>
                  <a:srgbClr val="FF0000"/>
                </a:solidFill>
                <a:latin typeface="CMR10"/>
                <a:ea typeface="Times New Roman" panose="02020603050405020304" pitchFamily="18" charset="0"/>
                <a:cs typeface="CMR10"/>
              </a:rPr>
              <a:t>mathematical modeling topics and applications, including modern chaos theory and examples</a:t>
            </a:r>
            <a:r>
              <a:rPr lang="en-US" sz="2800" dirty="0">
                <a:latin typeface="CMR10"/>
                <a:ea typeface="Times New Roman" panose="02020603050405020304" pitchFamily="18" charset="0"/>
                <a:cs typeface="CMR10"/>
              </a:rPr>
              <a:t>. Such theories and methods are also relevant to rational decision making in resource management problems. </a:t>
            </a:r>
            <a:endParaRPr lang="en-US" sz="2800" dirty="0" smtClean="0">
              <a:latin typeface="CMR10"/>
              <a:ea typeface="Times New Roman" panose="02020603050405020304" pitchFamily="18" charset="0"/>
              <a:cs typeface="CMR10"/>
            </a:endParaRPr>
          </a:p>
          <a:p>
            <a:endParaRPr lang="en-US" sz="2800" dirty="0">
              <a:latin typeface="CMR10"/>
            </a:endParaRPr>
          </a:p>
          <a:p>
            <a:r>
              <a:rPr lang="en-US" sz="2800" dirty="0"/>
              <a:t>[13] Tung, K.K., </a:t>
            </a:r>
            <a:r>
              <a:rPr lang="en-US" sz="2800" b="1" dirty="0">
                <a:solidFill>
                  <a:srgbClr val="0070C0"/>
                </a:solidFill>
              </a:rPr>
              <a:t>Topics in Mathematical Modeling</a:t>
            </a:r>
            <a:r>
              <a:rPr lang="en-US" sz="2800" dirty="0"/>
              <a:t>, Princeton University Press, Princeton, 2007 </a:t>
            </a:r>
            <a:endParaRPr lang="sv-SE" sz="2800" dirty="0"/>
          </a:p>
          <a:p>
            <a:endParaRPr lang="sv-SE" dirty="0"/>
          </a:p>
        </p:txBody>
      </p:sp>
      <p:pic>
        <p:nvPicPr>
          <p:cNvPr id="24578" name="Picture 2" descr="http://press.princeton.edu/images/k844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546" y="525780"/>
            <a:ext cx="3571094" cy="508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0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290955"/>
            <a:ext cx="10515600" cy="4078859"/>
          </a:xfrm>
        </p:spPr>
        <p:txBody>
          <a:bodyPr/>
          <a:lstStyle/>
          <a:p>
            <a:pPr algn="ctr"/>
            <a:r>
              <a:rPr lang="sv-SE" b="1" dirty="0" err="1" smtClean="0">
                <a:solidFill>
                  <a:srgbClr val="FF0000"/>
                </a:solidFill>
              </a:rPr>
              <a:t>Introductory</a:t>
            </a:r>
            <a:r>
              <a:rPr lang="sv-SE" b="1" dirty="0" smtClean="0">
                <a:solidFill>
                  <a:srgbClr val="FF0000"/>
                </a:solidFill>
              </a:rPr>
              <a:t> </a:t>
            </a:r>
            <a:r>
              <a:rPr lang="sv-SE" b="1" dirty="0" err="1" smtClean="0">
                <a:solidFill>
                  <a:srgbClr val="FF0000"/>
                </a:solidFill>
              </a:rPr>
              <a:t>examples</a:t>
            </a:r>
            <a:r>
              <a:rPr lang="sv-SE" b="1" dirty="0" smtClean="0">
                <a:solidFill>
                  <a:srgbClr val="FF0000"/>
                </a:solidFill>
              </a:rPr>
              <a:t> </a:t>
            </a:r>
            <a:r>
              <a:rPr lang="sv-SE" b="1" dirty="0" err="1" smtClean="0">
                <a:solidFill>
                  <a:srgbClr val="FF0000"/>
                </a:solidFill>
              </a:rPr>
              <a:t>of</a:t>
            </a:r>
            <a:r>
              <a:rPr lang="sv-SE" b="1" dirty="0" smtClean="0">
                <a:solidFill>
                  <a:srgbClr val="FF0000"/>
                </a:solidFill>
              </a:rPr>
              <a:t> </a:t>
            </a:r>
            <a:r>
              <a:rPr lang="sv-SE" b="1" dirty="0" err="1" smtClean="0">
                <a:solidFill>
                  <a:srgbClr val="FF0000"/>
                </a:solidFill>
              </a:rPr>
              <a:t>important</a:t>
            </a:r>
            <a:r>
              <a:rPr lang="sv-SE" b="1" dirty="0" smtClean="0">
                <a:solidFill>
                  <a:srgbClr val="FF0000"/>
                </a:solidFill>
              </a:rPr>
              <a:t> </a:t>
            </a:r>
            <a:br>
              <a:rPr lang="sv-SE" b="1" dirty="0" smtClean="0">
                <a:solidFill>
                  <a:srgbClr val="FF0000"/>
                </a:solidFill>
              </a:rPr>
            </a:br>
            <a:r>
              <a:rPr lang="sv-SE" b="1" dirty="0" smtClean="0">
                <a:solidFill>
                  <a:srgbClr val="FF0000"/>
                </a:solidFill>
              </a:rPr>
              <a:t>real </a:t>
            </a:r>
            <a:r>
              <a:rPr lang="sv-SE" b="1" dirty="0" err="1" smtClean="0">
                <a:solidFill>
                  <a:srgbClr val="FF0000"/>
                </a:solidFill>
              </a:rPr>
              <a:t>world</a:t>
            </a:r>
            <a:r>
              <a:rPr lang="sv-SE" b="1" dirty="0" smtClean="0">
                <a:solidFill>
                  <a:srgbClr val="FF0000"/>
                </a:solidFill>
              </a:rPr>
              <a:t> decision problems</a:t>
            </a:r>
            <a:br>
              <a:rPr lang="sv-SE" b="1" dirty="0" smtClean="0">
                <a:solidFill>
                  <a:srgbClr val="FF0000"/>
                </a:solidFill>
              </a:rPr>
            </a:br>
            <a:r>
              <a:rPr lang="sv-SE" b="1" dirty="0" smtClean="0">
                <a:solidFill>
                  <a:srgbClr val="FF0000"/>
                </a:solidFill>
              </a:rPr>
              <a:t/>
            </a:r>
            <a:br>
              <a:rPr lang="sv-SE" b="1" dirty="0" smtClean="0">
                <a:solidFill>
                  <a:srgbClr val="FF0000"/>
                </a:solidFill>
              </a:rPr>
            </a:br>
            <a:r>
              <a:rPr lang="sv-SE" b="1" dirty="0" err="1" smtClean="0">
                <a:solidFill>
                  <a:srgbClr val="FF0000"/>
                </a:solidFill>
              </a:rPr>
              <a:t>that</a:t>
            </a:r>
            <a:r>
              <a:rPr lang="sv-SE" b="1" dirty="0" smtClean="0">
                <a:solidFill>
                  <a:srgbClr val="FF0000"/>
                </a:solidFill>
              </a:rPr>
              <a:t> </a:t>
            </a:r>
            <a:r>
              <a:rPr lang="sv-SE" b="1" dirty="0" err="1" smtClean="0">
                <a:solidFill>
                  <a:srgbClr val="FF0000"/>
                </a:solidFill>
              </a:rPr>
              <a:t>can</a:t>
            </a:r>
            <a:r>
              <a:rPr lang="sv-SE" b="1" dirty="0" smtClean="0">
                <a:solidFill>
                  <a:srgbClr val="FF0000"/>
                </a:solidFill>
              </a:rPr>
              <a:t> be </a:t>
            </a:r>
            <a:r>
              <a:rPr lang="sv-SE" b="1" dirty="0" err="1" smtClean="0">
                <a:solidFill>
                  <a:srgbClr val="FF0000"/>
                </a:solidFill>
              </a:rPr>
              <a:t>developed</a:t>
            </a:r>
            <a:r>
              <a:rPr lang="sv-SE" b="1" dirty="0" smtClean="0">
                <a:solidFill>
                  <a:srgbClr val="FF0000"/>
                </a:solidFill>
              </a:rPr>
              <a:t> to </a:t>
            </a:r>
            <a:br>
              <a:rPr lang="sv-SE" b="1" dirty="0" smtClean="0">
                <a:solidFill>
                  <a:srgbClr val="FF0000"/>
                </a:solidFill>
              </a:rPr>
            </a:br>
            <a:r>
              <a:rPr lang="sv-SE" b="1" dirty="0" err="1" smtClean="0">
                <a:solidFill>
                  <a:srgbClr val="FF0000"/>
                </a:solidFill>
              </a:rPr>
              <a:t>applications</a:t>
            </a:r>
            <a:r>
              <a:rPr lang="sv-SE" b="1" dirty="0" smtClean="0">
                <a:solidFill>
                  <a:srgbClr val="FF0000"/>
                </a:solidFill>
              </a:rPr>
              <a:t> </a:t>
            </a:r>
            <a:r>
              <a:rPr lang="sv-SE" b="1" dirty="0" err="1" smtClean="0">
                <a:solidFill>
                  <a:srgbClr val="FF0000"/>
                </a:solidFill>
              </a:rPr>
              <a:t>of</a:t>
            </a:r>
            <a:r>
              <a:rPr lang="sv-SE" b="1" dirty="0" smtClean="0">
                <a:solidFill>
                  <a:srgbClr val="FF0000"/>
                </a:solidFill>
              </a:rPr>
              <a:t> operations research</a:t>
            </a:r>
            <a:endParaRPr lang="sv-SE" b="1" dirty="0">
              <a:solidFill>
                <a:srgbClr val="FF0000"/>
              </a:solidFill>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3</a:t>
            </a:fld>
            <a:endParaRPr lang="sv-SE"/>
          </a:p>
        </p:txBody>
      </p:sp>
    </p:spTree>
    <p:extLst>
      <p:ext uri="{BB962C8B-B14F-4D97-AF65-F5344CB8AC3E}">
        <p14:creationId xmlns:p14="http://schemas.microsoft.com/office/powerpoint/2010/main" val="4055557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30</a:t>
            </a:fld>
            <a:endParaRPr lang="sv-SE"/>
          </a:p>
        </p:txBody>
      </p:sp>
      <p:sp>
        <p:nvSpPr>
          <p:cNvPr id="3" name="Rektangel 2"/>
          <p:cNvSpPr/>
          <p:nvPr/>
        </p:nvSpPr>
        <p:spPr>
          <a:xfrm>
            <a:off x="487680" y="385485"/>
            <a:ext cx="6690360" cy="5970865"/>
          </a:xfrm>
          <a:prstGeom prst="rect">
            <a:avLst/>
          </a:prstGeom>
        </p:spPr>
        <p:txBody>
          <a:bodyPr wrap="square">
            <a:spAutoFit/>
          </a:bodyPr>
          <a:lstStyle/>
          <a:p>
            <a:r>
              <a:rPr lang="en-US" sz="2800" dirty="0">
                <a:latin typeface="CMR10"/>
                <a:ea typeface="Times New Roman" panose="02020603050405020304" pitchFamily="18" charset="0"/>
                <a:cs typeface="CMR10"/>
              </a:rPr>
              <a:t>In reality, we often find </a:t>
            </a:r>
            <a:r>
              <a:rPr lang="en-US" sz="2800" b="1" dirty="0">
                <a:solidFill>
                  <a:srgbClr val="FF0000"/>
                </a:solidFill>
                <a:latin typeface="CMR10"/>
                <a:ea typeface="Times New Roman" panose="02020603050405020304" pitchFamily="18" charset="0"/>
                <a:cs typeface="CMR10"/>
              </a:rPr>
              <a:t>many decision makers that all influence the development of the same system. In such cases, we can model this situation using game theory</a:t>
            </a:r>
            <a:r>
              <a:rPr lang="en-US" sz="2800" dirty="0">
                <a:latin typeface="CMR10"/>
                <a:ea typeface="Times New Roman" panose="02020603050405020304" pitchFamily="18" charset="0"/>
                <a:cs typeface="CMR10"/>
              </a:rPr>
              <a:t>. </a:t>
            </a:r>
            <a:r>
              <a:rPr lang="en-US" sz="2800" dirty="0" err="1">
                <a:latin typeface="CMR10"/>
                <a:ea typeface="Times New Roman" panose="02020603050405020304" pitchFamily="18" charset="0"/>
                <a:cs typeface="CMR10"/>
              </a:rPr>
              <a:t>Luce</a:t>
            </a:r>
            <a:r>
              <a:rPr lang="en-US" sz="2800" dirty="0">
                <a:latin typeface="CMR10"/>
                <a:ea typeface="Times New Roman" panose="02020603050405020304" pitchFamily="18" charset="0"/>
                <a:cs typeface="CMR10"/>
              </a:rPr>
              <a:t> and </a:t>
            </a:r>
            <a:r>
              <a:rPr lang="en-US" sz="2800" dirty="0" err="1">
                <a:latin typeface="CMR10"/>
                <a:ea typeface="Times New Roman" panose="02020603050405020304" pitchFamily="18" charset="0"/>
                <a:cs typeface="CMR10"/>
              </a:rPr>
              <a:t>Raiffa</a:t>
            </a:r>
            <a:r>
              <a:rPr lang="en-US" sz="2800" dirty="0">
                <a:latin typeface="CMR10"/>
                <a:ea typeface="Times New Roman" panose="02020603050405020304" pitchFamily="18" charset="0"/>
                <a:cs typeface="CMR10"/>
              </a:rPr>
              <a:t> [11] gives a very good coverage of the classical field</a:t>
            </a:r>
            <a:r>
              <a:rPr lang="en-US" sz="2800" dirty="0" smtClean="0">
                <a:latin typeface="CMR10"/>
                <a:ea typeface="Times New Roman" panose="02020603050405020304" pitchFamily="18" charset="0"/>
                <a:cs typeface="CMR10"/>
              </a:rPr>
              <a:t>.</a:t>
            </a:r>
          </a:p>
          <a:p>
            <a:endParaRPr lang="en-US" sz="2800" dirty="0">
              <a:latin typeface="CMR10"/>
            </a:endParaRPr>
          </a:p>
          <a:p>
            <a:r>
              <a:rPr lang="en-US" sz="2800" dirty="0"/>
              <a:t>[11] </a:t>
            </a:r>
            <a:r>
              <a:rPr lang="en-US" sz="2800" dirty="0" err="1"/>
              <a:t>Luce</a:t>
            </a:r>
            <a:r>
              <a:rPr lang="en-US" sz="2800" dirty="0"/>
              <a:t>, R.D., </a:t>
            </a:r>
            <a:r>
              <a:rPr lang="en-US" sz="2800" dirty="0" err="1"/>
              <a:t>Raiffa</a:t>
            </a:r>
            <a:r>
              <a:rPr lang="en-US" sz="2800" dirty="0"/>
              <a:t>, H., </a:t>
            </a:r>
            <a:r>
              <a:rPr lang="en-US" sz="2800" b="1" dirty="0">
                <a:solidFill>
                  <a:srgbClr val="0070C0"/>
                </a:solidFill>
              </a:rPr>
              <a:t>Games and Decisions, Introduction and Critical Survey</a:t>
            </a:r>
            <a:r>
              <a:rPr lang="en-US" sz="2800" dirty="0"/>
              <a:t>, (First published 1957), Dover Books on Mathematics, Dover Publications, Inc., New York, 1989</a:t>
            </a:r>
            <a:endParaRPr lang="sv-SE" sz="2800" dirty="0"/>
          </a:p>
          <a:p>
            <a:endParaRPr lang="sv-SE" dirty="0"/>
          </a:p>
        </p:txBody>
      </p:sp>
      <p:pic>
        <p:nvPicPr>
          <p:cNvPr id="26626" name="Picture 2" descr="https://images-na.ssl-images-amazon.com/images/I/511Q5L1TLPL._SX32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234" y="385484"/>
            <a:ext cx="3776345" cy="581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5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31</a:t>
            </a:fld>
            <a:endParaRPr lang="sv-SE" dirty="0"/>
          </a:p>
        </p:txBody>
      </p:sp>
      <p:sp>
        <p:nvSpPr>
          <p:cNvPr id="3" name="Rektangel 2"/>
          <p:cNvSpPr/>
          <p:nvPr/>
        </p:nvSpPr>
        <p:spPr>
          <a:xfrm>
            <a:off x="476250" y="435948"/>
            <a:ext cx="8039100" cy="6124754"/>
          </a:xfrm>
          <a:prstGeom prst="rect">
            <a:avLst/>
          </a:prstGeom>
        </p:spPr>
        <p:txBody>
          <a:bodyPr wrap="square">
            <a:spAutoFit/>
          </a:bodyPr>
          <a:lstStyle/>
          <a:p>
            <a:r>
              <a:rPr lang="en-US" sz="2800" dirty="0">
                <a:latin typeface="CMR10"/>
                <a:ea typeface="Times New Roman" panose="02020603050405020304" pitchFamily="18" charset="0"/>
                <a:cs typeface="CMR10"/>
              </a:rPr>
              <a:t>In </a:t>
            </a:r>
            <a:r>
              <a:rPr lang="en-US" sz="2800" b="1" dirty="0">
                <a:solidFill>
                  <a:srgbClr val="FF0000"/>
                </a:solidFill>
                <a:latin typeface="CMR10"/>
                <a:ea typeface="Times New Roman" panose="02020603050405020304" pitchFamily="18" charset="0"/>
                <a:cs typeface="CMR10"/>
              </a:rPr>
              <a:t>games without cooperation</a:t>
            </a:r>
            <a:r>
              <a:rPr lang="en-US" sz="2800" dirty="0">
                <a:latin typeface="CMR10"/>
                <a:ea typeface="Times New Roman" panose="02020603050405020304" pitchFamily="18" charset="0"/>
                <a:cs typeface="CMR10"/>
              </a:rPr>
              <a:t>, the Nash equilibrium theory is very useful. </a:t>
            </a:r>
            <a:endParaRPr lang="en-US" sz="2800" dirty="0" smtClean="0">
              <a:latin typeface="CMR10"/>
              <a:ea typeface="Times New Roman" panose="02020603050405020304" pitchFamily="18" charset="0"/>
              <a:cs typeface="CMR10"/>
            </a:endParaRPr>
          </a:p>
          <a:p>
            <a:endParaRPr lang="en-US" sz="2800" dirty="0">
              <a:latin typeface="CMR10"/>
              <a:ea typeface="Times New Roman" panose="02020603050405020304" pitchFamily="18" charset="0"/>
              <a:cs typeface="CMR10"/>
            </a:endParaRPr>
          </a:p>
          <a:p>
            <a:r>
              <a:rPr lang="en-US" sz="2800" dirty="0" smtClean="0">
                <a:latin typeface="CMR10"/>
                <a:ea typeface="Times New Roman" panose="02020603050405020304" pitchFamily="18" charset="0"/>
                <a:cs typeface="CMR10"/>
              </a:rPr>
              <a:t>Each </a:t>
            </a:r>
            <a:r>
              <a:rPr lang="en-US" sz="2800" dirty="0">
                <a:latin typeface="CMR10"/>
                <a:ea typeface="Times New Roman" panose="02020603050405020304" pitchFamily="18" charset="0"/>
                <a:cs typeface="CMR10"/>
              </a:rPr>
              <a:t>player maximizes his/her own objective given that the other player maximizes his/her objective. Washburn [14] focuses on such games and the important and often quite relevant subset “two person zero sum games”. In such games, linear programming finds many relevant applications</a:t>
            </a:r>
            <a:r>
              <a:rPr lang="en-US" sz="2800" dirty="0" smtClean="0">
                <a:latin typeface="CMR10"/>
                <a:ea typeface="Times New Roman" panose="02020603050405020304" pitchFamily="18" charset="0"/>
                <a:cs typeface="CMR10"/>
              </a:rPr>
              <a:t>.</a:t>
            </a:r>
          </a:p>
          <a:p>
            <a:endParaRPr lang="en-US" sz="2800" dirty="0">
              <a:latin typeface="CMR10"/>
            </a:endParaRPr>
          </a:p>
          <a:p>
            <a:r>
              <a:rPr lang="en-US" sz="2800" dirty="0"/>
              <a:t>[14] Washburn, A.R., </a:t>
            </a:r>
            <a:r>
              <a:rPr lang="en-US" sz="2800" b="1" dirty="0">
                <a:solidFill>
                  <a:srgbClr val="0070C0"/>
                </a:solidFill>
              </a:rPr>
              <a:t>Two-Person Zero-Sum Games</a:t>
            </a:r>
            <a:r>
              <a:rPr lang="en-US" sz="2800" dirty="0"/>
              <a:t>, 3 ed., INFORMS, Topics in Operations Research Series, </a:t>
            </a:r>
            <a:r>
              <a:rPr lang="en-US" sz="2800" dirty="0" smtClean="0"/>
              <a:t>2003</a:t>
            </a: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68580"/>
            <a:ext cx="2278498" cy="3209498"/>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900" y="3338940"/>
            <a:ext cx="2230152" cy="3382535"/>
          </a:xfrm>
          <a:prstGeom prst="rect">
            <a:avLst/>
          </a:prstGeom>
        </p:spPr>
      </p:pic>
    </p:spTree>
    <p:extLst>
      <p:ext uri="{BB962C8B-B14F-4D97-AF65-F5344CB8AC3E}">
        <p14:creationId xmlns:p14="http://schemas.microsoft.com/office/powerpoint/2010/main" val="1265747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32</a:t>
            </a:fld>
            <a:endParaRPr lang="sv-SE"/>
          </a:p>
        </p:txBody>
      </p:sp>
      <p:sp>
        <p:nvSpPr>
          <p:cNvPr id="3" name="Rektangel 2"/>
          <p:cNvSpPr/>
          <p:nvPr/>
        </p:nvSpPr>
        <p:spPr>
          <a:xfrm>
            <a:off x="716280" y="782866"/>
            <a:ext cx="6096000" cy="5970865"/>
          </a:xfrm>
          <a:prstGeom prst="rect">
            <a:avLst/>
          </a:prstGeom>
        </p:spPr>
        <p:txBody>
          <a:bodyPr>
            <a:spAutoFit/>
          </a:bodyPr>
          <a:lstStyle/>
          <a:p>
            <a:r>
              <a:rPr lang="en-US" sz="2800" dirty="0" smtClean="0">
                <a:latin typeface="CMR10"/>
                <a:ea typeface="Times New Roman" panose="02020603050405020304" pitchFamily="18" charset="0"/>
                <a:cs typeface="CMR10"/>
              </a:rPr>
              <a:t>Isaacs </a:t>
            </a:r>
            <a:r>
              <a:rPr lang="en-US" sz="2800" dirty="0">
                <a:latin typeface="CMR10"/>
                <a:ea typeface="Times New Roman" panose="02020603050405020304" pitchFamily="18" charset="0"/>
                <a:cs typeface="CMR10"/>
              </a:rPr>
              <a:t>[7] describes and analyses several </a:t>
            </a:r>
            <a:r>
              <a:rPr lang="en-US" sz="2800" b="1" dirty="0">
                <a:solidFill>
                  <a:srgbClr val="FF0000"/>
                </a:solidFill>
                <a:latin typeface="CMR10"/>
                <a:ea typeface="Times New Roman" panose="02020603050405020304" pitchFamily="18" charset="0"/>
                <a:cs typeface="CMR10"/>
              </a:rPr>
              <a:t>games of this nature, but in continuous time, with the method differential games</a:t>
            </a:r>
            <a:r>
              <a:rPr lang="en-US" sz="2800" dirty="0">
                <a:latin typeface="CMR10"/>
                <a:ea typeface="Times New Roman" panose="02020603050405020304" pitchFamily="18" charset="0"/>
                <a:cs typeface="CMR10"/>
              </a:rPr>
              <a:t>. This manuscript could have been expanded in the direction of dynamic and stochastic games. </a:t>
            </a:r>
            <a:endParaRPr lang="en-US" sz="2800" dirty="0" smtClean="0">
              <a:latin typeface="CMR10"/>
              <a:ea typeface="Times New Roman" panose="02020603050405020304" pitchFamily="18" charset="0"/>
              <a:cs typeface="CMR10"/>
            </a:endParaRPr>
          </a:p>
          <a:p>
            <a:endParaRPr lang="en-US" sz="2800" dirty="0">
              <a:latin typeface="CMR10"/>
            </a:endParaRPr>
          </a:p>
          <a:p>
            <a:r>
              <a:rPr lang="en-US" sz="2800" dirty="0"/>
              <a:t>[7] Isaacs, R., </a:t>
            </a:r>
            <a:r>
              <a:rPr lang="en-US" sz="2800" b="1" dirty="0">
                <a:solidFill>
                  <a:srgbClr val="0070C0"/>
                </a:solidFill>
              </a:rPr>
              <a:t>Differential Games, A Mathematical Theory with Applications to Warfare and Pursuit, Control and Optimization</a:t>
            </a:r>
            <a:r>
              <a:rPr lang="en-US" sz="2800" dirty="0"/>
              <a:t>, (First published 1965), Dover Publications, Inc., New York, 1999 </a:t>
            </a:r>
            <a:endParaRPr lang="sv-SE" sz="2800" dirty="0"/>
          </a:p>
          <a:p>
            <a:endParaRPr lang="sv-SE" dirty="0"/>
          </a:p>
        </p:txBody>
      </p:sp>
      <p:pic>
        <p:nvPicPr>
          <p:cNvPr id="27650" name="Picture 2" descr="https://images-na.ssl-images-amazon.com/images/I/41z2pqLC2hL._SX32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208846"/>
            <a:ext cx="3991565" cy="614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32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C0FB7C59-EC59-4B48-87D4-7B7D8FBBE051}" type="slidenum">
              <a:rPr lang="sv-SE" altLang="sv-SE">
                <a:solidFill>
                  <a:srgbClr val="000000"/>
                </a:solidFill>
              </a:rPr>
              <a:pPr/>
              <a:t>33</a:t>
            </a:fld>
            <a:endParaRPr lang="sv-SE" altLang="sv-SE">
              <a:solidFill>
                <a:srgbClr val="000000"/>
              </a:solidFill>
            </a:endParaRPr>
          </a:p>
        </p:txBody>
      </p:sp>
      <p:sp>
        <p:nvSpPr>
          <p:cNvPr id="151554" name="Rectangle 2"/>
          <p:cNvSpPr>
            <a:spLocks noGrp="1" noChangeArrowheads="1"/>
          </p:cNvSpPr>
          <p:nvPr>
            <p:ph type="title"/>
          </p:nvPr>
        </p:nvSpPr>
        <p:spPr>
          <a:xfrm>
            <a:off x="609600" y="587375"/>
            <a:ext cx="10884408" cy="839089"/>
          </a:xfrm>
        </p:spPr>
        <p:txBody>
          <a:bodyPr/>
          <a:lstStyle/>
          <a:p>
            <a:pPr algn="l"/>
            <a:r>
              <a:rPr lang="en-GB" altLang="sv-SE" sz="2000" b="1" dirty="0" smtClean="0">
                <a:solidFill>
                  <a:srgbClr val="0070C0"/>
                </a:solidFill>
              </a:rPr>
              <a:t>Isaacs (1965) analyses many alternative differential game models.</a:t>
            </a:r>
            <a:br>
              <a:rPr lang="en-GB" altLang="sv-SE" sz="2000" b="1" dirty="0" smtClean="0">
                <a:solidFill>
                  <a:srgbClr val="0070C0"/>
                </a:solidFill>
              </a:rPr>
            </a:br>
            <a:r>
              <a:rPr lang="en-GB" altLang="sv-SE" sz="2000" b="1" dirty="0" smtClean="0">
                <a:solidFill>
                  <a:srgbClr val="0070C0"/>
                </a:solidFill>
              </a:rPr>
              <a:t>One central version of these models is called “The war of attrition and attack”.</a:t>
            </a:r>
            <a:endParaRPr lang="sv-SE" altLang="sv-SE" sz="4000" dirty="0">
              <a:solidFill>
                <a:srgbClr val="0070C0"/>
              </a:solidFill>
            </a:endParaRPr>
          </a:p>
        </p:txBody>
      </p:sp>
      <p:sp>
        <p:nvSpPr>
          <p:cNvPr id="151557"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51556" name="Object 4"/>
          <p:cNvGraphicFramePr>
            <a:graphicFrameLocks noChangeAspect="1"/>
          </p:cNvGraphicFramePr>
          <p:nvPr>
            <p:extLst>
              <p:ext uri="{D42A27DB-BD31-4B8C-83A1-F6EECF244321}">
                <p14:modId xmlns:p14="http://schemas.microsoft.com/office/powerpoint/2010/main" val="2999404650"/>
              </p:ext>
            </p:extLst>
          </p:nvPr>
        </p:nvGraphicFramePr>
        <p:xfrm>
          <a:off x="2920465" y="4626102"/>
          <a:ext cx="2392920" cy="1619123"/>
        </p:xfrm>
        <a:graphic>
          <a:graphicData uri="http://schemas.openxmlformats.org/presentationml/2006/ole">
            <mc:AlternateContent xmlns:mc="http://schemas.openxmlformats.org/markup-compatibility/2006">
              <mc:Choice xmlns:v="urn:schemas-microsoft-com:vml" Requires="v">
                <p:oleObj spid="_x0000_s53315" name="Equation" r:id="rId3" imgW="939392" imgH="634725" progId="Equation.DSMT4">
                  <p:embed/>
                </p:oleObj>
              </mc:Choice>
              <mc:Fallback>
                <p:oleObj name="Equation" r:id="rId3" imgW="939392" imgH="634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465" y="4626102"/>
                        <a:ext cx="2392920" cy="1619123"/>
                      </a:xfrm>
                      <a:prstGeom prst="rect">
                        <a:avLst/>
                      </a:prstGeom>
                      <a:noFill/>
                    </p:spPr>
                  </p:pic>
                </p:oleObj>
              </mc:Fallback>
            </mc:AlternateContent>
          </a:graphicData>
        </a:graphic>
      </p:graphicFrame>
      <p:graphicFrame>
        <p:nvGraphicFramePr>
          <p:cNvPr id="8" name="Object 26"/>
          <p:cNvGraphicFramePr>
            <a:graphicFrameLocks noChangeAspect="1"/>
          </p:cNvGraphicFramePr>
          <p:nvPr>
            <p:extLst>
              <p:ext uri="{D42A27DB-BD31-4B8C-83A1-F6EECF244321}">
                <p14:modId xmlns:p14="http://schemas.microsoft.com/office/powerpoint/2010/main" val="3510775338"/>
              </p:ext>
            </p:extLst>
          </p:nvPr>
        </p:nvGraphicFramePr>
        <p:xfrm>
          <a:off x="1227201" y="1764792"/>
          <a:ext cx="5969000" cy="1273175"/>
        </p:xfrm>
        <a:graphic>
          <a:graphicData uri="http://schemas.openxmlformats.org/presentationml/2006/ole">
            <mc:AlternateContent xmlns:mc="http://schemas.openxmlformats.org/markup-compatibility/2006">
              <mc:Choice xmlns:v="urn:schemas-microsoft-com:vml" Requires="v">
                <p:oleObj spid="_x0000_s53316" name="Equation" r:id="rId5" imgW="2184120" imgH="469800" progId="Equation.DSMT4">
                  <p:embed/>
                </p:oleObj>
              </mc:Choice>
              <mc:Fallback>
                <p:oleObj name="Equation" r:id="rId5" imgW="2184120" imgH="469800" progId="Equation.DSMT4">
                  <p:embed/>
                  <p:pic>
                    <p:nvPicPr>
                      <p:cNvPr id="0" name=""/>
                      <p:cNvPicPr>
                        <a:picLocks noChangeAspect="1" noChangeArrowheads="1"/>
                      </p:cNvPicPr>
                      <p:nvPr/>
                    </p:nvPicPr>
                    <p:blipFill>
                      <a:blip r:embed="rId6"/>
                      <a:srcRect/>
                      <a:stretch>
                        <a:fillRect/>
                      </a:stretch>
                    </p:blipFill>
                    <p:spPr bwMode="auto">
                      <a:xfrm>
                        <a:off x="1227201" y="1764792"/>
                        <a:ext cx="5969000" cy="1273175"/>
                      </a:xfrm>
                      <a:prstGeom prst="rect">
                        <a:avLst/>
                      </a:prstGeom>
                      <a:noFill/>
                    </p:spPr>
                  </p:pic>
                </p:oleObj>
              </mc:Fallback>
            </mc:AlternateContent>
          </a:graphicData>
        </a:graphic>
      </p:graphicFrame>
      <p:graphicFrame>
        <p:nvGraphicFramePr>
          <p:cNvPr id="9" name="Object 26"/>
          <p:cNvGraphicFramePr>
            <a:graphicFrameLocks noChangeAspect="1"/>
          </p:cNvGraphicFramePr>
          <p:nvPr>
            <p:extLst>
              <p:ext uri="{D42A27DB-BD31-4B8C-83A1-F6EECF244321}">
                <p14:modId xmlns:p14="http://schemas.microsoft.com/office/powerpoint/2010/main" val="1957986194"/>
              </p:ext>
            </p:extLst>
          </p:nvPr>
        </p:nvGraphicFramePr>
        <p:xfrm>
          <a:off x="2920465" y="3514193"/>
          <a:ext cx="1395504" cy="1023369"/>
        </p:xfrm>
        <a:graphic>
          <a:graphicData uri="http://schemas.openxmlformats.org/presentationml/2006/ole">
            <mc:AlternateContent xmlns:mc="http://schemas.openxmlformats.org/markup-compatibility/2006">
              <mc:Choice xmlns:v="urn:schemas-microsoft-com:vml" Requires="v">
                <p:oleObj spid="_x0000_s53317" name="Equation" r:id="rId7" imgW="583920" imgH="431640" progId="Equation.DSMT4">
                  <p:embed/>
                </p:oleObj>
              </mc:Choice>
              <mc:Fallback>
                <p:oleObj name="Equation" r:id="rId7" imgW="583920" imgH="431640" progId="Equation.DSMT4">
                  <p:embed/>
                  <p:pic>
                    <p:nvPicPr>
                      <p:cNvPr id="0" name=""/>
                      <p:cNvPicPr>
                        <a:picLocks noChangeAspect="1" noChangeArrowheads="1"/>
                      </p:cNvPicPr>
                      <p:nvPr/>
                    </p:nvPicPr>
                    <p:blipFill>
                      <a:blip r:embed="rId8"/>
                      <a:srcRect/>
                      <a:stretch>
                        <a:fillRect/>
                      </a:stretch>
                    </p:blipFill>
                    <p:spPr bwMode="auto">
                      <a:xfrm>
                        <a:off x="2920465" y="3514193"/>
                        <a:ext cx="1395504" cy="1023369"/>
                      </a:xfrm>
                      <a:prstGeom prst="rect">
                        <a:avLst/>
                      </a:prstGeom>
                      <a:noFill/>
                    </p:spPr>
                  </p:pic>
                </p:oleObj>
              </mc:Fallback>
            </mc:AlternateContent>
          </a:graphicData>
        </a:graphic>
      </p:graphicFrame>
    </p:spTree>
    <p:extLst>
      <p:ext uri="{BB962C8B-B14F-4D97-AF65-F5344CB8AC3E}">
        <p14:creationId xmlns:p14="http://schemas.microsoft.com/office/powerpoint/2010/main" val="185513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A8BAA57D-A97C-4851-93CB-20D22E456496}" type="slidenum">
              <a:rPr lang="sv-SE" altLang="sv-SE">
                <a:solidFill>
                  <a:srgbClr val="000000"/>
                </a:solidFill>
              </a:rPr>
              <a:pPr/>
              <a:t>34</a:t>
            </a:fld>
            <a:endParaRPr lang="sv-SE" altLang="sv-SE">
              <a:solidFill>
                <a:srgbClr val="000000"/>
              </a:solidFill>
            </a:endParaRPr>
          </a:p>
        </p:txBody>
      </p:sp>
      <p:sp>
        <p:nvSpPr>
          <p:cNvPr id="152600" name="Rectangle 24"/>
          <p:cNvSpPr>
            <a:spLocks noGrp="1" noChangeArrowheads="1"/>
          </p:cNvSpPr>
          <p:nvPr>
            <p:ph type="ctrTitle"/>
          </p:nvPr>
        </p:nvSpPr>
        <p:spPr>
          <a:xfrm>
            <a:off x="670560" y="2624329"/>
            <a:ext cx="10165080" cy="2340863"/>
          </a:xfrm>
        </p:spPr>
        <p:txBody>
          <a:bodyPr anchor="ctr"/>
          <a:lstStyle/>
          <a:p>
            <a:pPr algn="l"/>
            <a:r>
              <a:rPr lang="en-GB" altLang="sv-SE" sz="2400" b="1" dirty="0" smtClean="0">
                <a:solidFill>
                  <a:schemeClr val="tx1"/>
                </a:solidFill>
              </a:rPr>
              <a:t>In the “attrition and attack” problem, the </a:t>
            </a:r>
            <a:r>
              <a:rPr lang="en-GB" altLang="sv-SE" sz="2400" b="1" dirty="0">
                <a:solidFill>
                  <a:schemeClr val="tx1"/>
                </a:solidFill>
              </a:rPr>
              <a:t>objective function </a:t>
            </a:r>
            <a:r>
              <a:rPr lang="en-GB" altLang="sv-SE" sz="2400" b="1" dirty="0" smtClean="0">
                <a:solidFill>
                  <a:schemeClr val="tx1"/>
                </a:solidFill>
              </a:rPr>
              <a:t>is </a:t>
            </a:r>
            <a:r>
              <a:rPr lang="en-GB" altLang="sv-SE" sz="2400" b="1" dirty="0">
                <a:solidFill>
                  <a:schemeClr val="tx1"/>
                </a:solidFill>
              </a:rPr>
              <a:t>linear </a:t>
            </a:r>
            <a:r>
              <a:rPr lang="en-GB" altLang="sv-SE" sz="2400" b="1" dirty="0" smtClean="0">
                <a:solidFill>
                  <a:schemeClr val="tx1"/>
                </a:solidFill>
              </a:rPr>
              <a:t>in the </a:t>
            </a:r>
            <a:r>
              <a:rPr lang="en-GB" altLang="sv-SE" sz="2400" b="1" dirty="0">
                <a:solidFill>
                  <a:schemeClr val="tx1"/>
                </a:solidFill>
              </a:rPr>
              <a:t>decision variables and time is </a:t>
            </a:r>
            <a:r>
              <a:rPr lang="en-GB" altLang="sv-SE" sz="2400" b="1" dirty="0" smtClean="0">
                <a:solidFill>
                  <a:schemeClr val="tx1"/>
                </a:solidFill>
              </a:rPr>
              <a:t>continuous.</a:t>
            </a:r>
            <a:br>
              <a:rPr lang="en-GB" altLang="sv-SE" sz="2400" b="1" dirty="0" smtClean="0">
                <a:solidFill>
                  <a:schemeClr val="tx1"/>
                </a:solidFill>
              </a:rPr>
            </a:br>
            <a:r>
              <a:rPr lang="en-GB" altLang="sv-SE" sz="2400" b="1" dirty="0">
                <a:solidFill>
                  <a:schemeClr val="tx1"/>
                </a:solidFill>
              </a:rPr>
              <a:t/>
            </a:r>
            <a:br>
              <a:rPr lang="en-GB" altLang="sv-SE" sz="2400" b="1" dirty="0">
                <a:solidFill>
                  <a:schemeClr val="tx1"/>
                </a:solidFill>
              </a:rPr>
            </a:br>
            <a:r>
              <a:rPr lang="en-GB" altLang="sv-SE" sz="2400" b="1" dirty="0" smtClean="0">
                <a:solidFill>
                  <a:schemeClr val="tx1"/>
                </a:solidFill>
              </a:rPr>
              <a:t>The optimal control decisions become “bang-bang” (0 or 1), which means and the differential equations governing the state variables become very simple. Explicit solutions are easily obtained.</a:t>
            </a:r>
            <a:r>
              <a:rPr lang="en-GB" altLang="sv-SE" sz="2400" b="1" dirty="0">
                <a:solidFill>
                  <a:schemeClr val="tx1"/>
                </a:solidFill>
              </a:rPr>
              <a:t/>
            </a:r>
            <a:br>
              <a:rPr lang="en-GB" altLang="sv-SE" sz="2400" b="1" dirty="0">
                <a:solidFill>
                  <a:schemeClr val="tx1"/>
                </a:solidFill>
              </a:rPr>
            </a:br>
            <a:r>
              <a:rPr lang="en-GB" altLang="sv-SE" sz="2400" b="1" dirty="0" smtClean="0">
                <a:solidFill>
                  <a:schemeClr val="tx1"/>
                </a:solidFill>
              </a:rPr>
              <a:t>With alternative nonlinear specifications of the objective function, the optimal decisions may become continuous nonlinear functions.</a:t>
            </a:r>
            <a:br>
              <a:rPr lang="en-GB" altLang="sv-SE" sz="2400" b="1" dirty="0" smtClean="0">
                <a:solidFill>
                  <a:schemeClr val="tx1"/>
                </a:solidFill>
              </a:rPr>
            </a:br>
            <a:r>
              <a:rPr lang="en-GB" altLang="sv-SE" sz="2400" b="1" dirty="0">
                <a:solidFill>
                  <a:schemeClr val="tx1"/>
                </a:solidFill>
              </a:rPr>
              <a:t/>
            </a:r>
            <a:br>
              <a:rPr lang="en-GB" altLang="sv-SE" sz="2400" b="1" dirty="0">
                <a:solidFill>
                  <a:schemeClr val="tx1"/>
                </a:solidFill>
              </a:rPr>
            </a:br>
            <a:r>
              <a:rPr lang="en-GB" altLang="sv-SE" sz="2400" b="1" dirty="0" smtClean="0">
                <a:solidFill>
                  <a:schemeClr val="tx1"/>
                </a:solidFill>
              </a:rPr>
              <a:t>Then, explicit solutions may no longer be obtained from the differential equation system.</a:t>
            </a:r>
            <a:br>
              <a:rPr lang="en-GB" altLang="sv-SE" sz="2400" b="1" dirty="0" smtClean="0">
                <a:solidFill>
                  <a:schemeClr val="tx1"/>
                </a:solidFill>
              </a:rPr>
            </a:br>
            <a:r>
              <a:rPr lang="en-GB" altLang="sv-SE" sz="2400" b="1" dirty="0" smtClean="0">
                <a:solidFill>
                  <a:schemeClr val="tx1"/>
                </a:solidFill>
              </a:rPr>
              <a:t/>
            </a:r>
            <a:br>
              <a:rPr lang="en-GB" altLang="sv-SE" sz="2400" b="1" dirty="0" smtClean="0">
                <a:solidFill>
                  <a:schemeClr val="tx1"/>
                </a:solidFill>
              </a:rPr>
            </a:br>
            <a:r>
              <a:rPr lang="en-GB" altLang="sv-SE" sz="4400" b="1" dirty="0" smtClean="0">
                <a:solidFill>
                  <a:schemeClr val="tx1"/>
                </a:solidFill>
              </a:rPr>
              <a:t> </a:t>
            </a:r>
            <a:endParaRPr lang="sv-SE" altLang="sv-SE" sz="4400" b="1" dirty="0">
              <a:solidFill>
                <a:schemeClr val="tx1"/>
              </a:solidFill>
            </a:endParaRPr>
          </a:p>
        </p:txBody>
      </p:sp>
      <p:sp>
        <p:nvSpPr>
          <p:cNvPr id="152603" name="Rectangle 27"/>
          <p:cNvSpPr>
            <a:spLocks noChangeArrowheads="1"/>
          </p:cNvSpPr>
          <p:nvPr/>
        </p:nvSpPr>
        <p:spPr bwMode="auto">
          <a:xfrm>
            <a:off x="1524001" y="30263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Tree>
    <p:extLst>
      <p:ext uri="{BB962C8B-B14F-4D97-AF65-F5344CB8AC3E}">
        <p14:creationId xmlns:p14="http://schemas.microsoft.com/office/powerpoint/2010/main" val="2996744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3"/>
          <p:cNvSpPr>
            <a:spLocks noGrp="1"/>
          </p:cNvSpPr>
          <p:nvPr>
            <p:ph type="sldNum" sz="quarter" idx="12"/>
          </p:nvPr>
        </p:nvSpPr>
        <p:spPr/>
        <p:txBody>
          <a:bodyPr/>
          <a:lstStyle/>
          <a:p>
            <a:fld id="{681D7733-BB0E-4677-BFFD-06692AEEFA22}" type="slidenum">
              <a:rPr lang="sv-SE" altLang="sv-SE">
                <a:solidFill>
                  <a:srgbClr val="000000"/>
                </a:solidFill>
              </a:rPr>
              <a:pPr/>
              <a:t>35</a:t>
            </a:fld>
            <a:endParaRPr lang="sv-SE" altLang="sv-SE">
              <a:solidFill>
                <a:srgbClr val="000000"/>
              </a:solidFill>
            </a:endParaRPr>
          </a:p>
        </p:txBody>
      </p:sp>
      <p:graphicFrame>
        <p:nvGraphicFramePr>
          <p:cNvPr id="135175" name="Object 7"/>
          <p:cNvGraphicFramePr>
            <a:graphicFrameLocks noChangeAspect="1"/>
          </p:cNvGraphicFramePr>
          <p:nvPr>
            <p:extLst>
              <p:ext uri="{D42A27DB-BD31-4B8C-83A1-F6EECF244321}">
                <p14:modId xmlns:p14="http://schemas.microsoft.com/office/powerpoint/2010/main" val="3141475257"/>
              </p:ext>
            </p:extLst>
          </p:nvPr>
        </p:nvGraphicFramePr>
        <p:xfrm>
          <a:off x="10609168" y="1915500"/>
          <a:ext cx="973232" cy="597408"/>
        </p:xfrm>
        <a:graphic>
          <a:graphicData uri="http://schemas.openxmlformats.org/presentationml/2006/ole">
            <mc:AlternateContent xmlns:mc="http://schemas.openxmlformats.org/markup-compatibility/2006">
              <mc:Choice xmlns:v="urn:schemas-microsoft-com:vml" Requires="v">
                <p:oleObj spid="_x0000_s46174" name="Equation" r:id="rId3" imgW="418918" imgH="253890" progId="Equation.DSMT4">
                  <p:embed/>
                </p:oleObj>
              </mc:Choice>
              <mc:Fallback>
                <p:oleObj name="Equation" r:id="rId3" imgW="418918"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168" y="1915500"/>
                        <a:ext cx="973232" cy="597408"/>
                      </a:xfrm>
                      <a:prstGeom prst="rect">
                        <a:avLst/>
                      </a:prstGeom>
                      <a:noFill/>
                    </p:spPr>
                  </p:pic>
                </p:oleObj>
              </mc:Fallback>
            </mc:AlternateContent>
          </a:graphicData>
        </a:graphic>
      </p:graphicFrame>
      <p:graphicFrame>
        <p:nvGraphicFramePr>
          <p:cNvPr id="135174" name="Object 6"/>
          <p:cNvGraphicFramePr>
            <a:graphicFrameLocks noChangeAspect="1"/>
          </p:cNvGraphicFramePr>
          <p:nvPr>
            <p:extLst>
              <p:ext uri="{D42A27DB-BD31-4B8C-83A1-F6EECF244321}">
                <p14:modId xmlns:p14="http://schemas.microsoft.com/office/powerpoint/2010/main" val="3134686614"/>
              </p:ext>
            </p:extLst>
          </p:nvPr>
        </p:nvGraphicFramePr>
        <p:xfrm>
          <a:off x="1194817" y="1597210"/>
          <a:ext cx="8839200" cy="1104900"/>
        </p:xfrm>
        <a:graphic>
          <a:graphicData uri="http://schemas.openxmlformats.org/presentationml/2006/ole">
            <mc:AlternateContent xmlns:mc="http://schemas.openxmlformats.org/markup-compatibility/2006">
              <mc:Choice xmlns:v="urn:schemas-microsoft-com:vml" Requires="v">
                <p:oleObj spid="_x0000_s46175" name="Equation" r:id="rId5" imgW="4038600" imgH="508000" progId="Equation.DSMT4">
                  <p:embed/>
                </p:oleObj>
              </mc:Choice>
              <mc:Fallback>
                <p:oleObj name="Equation" r:id="rId5" imgW="4038600" imgH="508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4817" y="1597210"/>
                        <a:ext cx="88392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3" name="Object 5"/>
          <p:cNvGraphicFramePr>
            <a:graphicFrameLocks noChangeAspect="1"/>
          </p:cNvGraphicFramePr>
          <p:nvPr>
            <p:extLst>
              <p:ext uri="{D42A27DB-BD31-4B8C-83A1-F6EECF244321}">
                <p14:modId xmlns:p14="http://schemas.microsoft.com/office/powerpoint/2010/main" val="1291031667"/>
              </p:ext>
            </p:extLst>
          </p:nvPr>
        </p:nvGraphicFramePr>
        <p:xfrm>
          <a:off x="2697856" y="2804711"/>
          <a:ext cx="2286000" cy="871538"/>
        </p:xfrm>
        <a:graphic>
          <a:graphicData uri="http://schemas.openxmlformats.org/presentationml/2006/ole">
            <mc:AlternateContent xmlns:mc="http://schemas.openxmlformats.org/markup-compatibility/2006">
              <mc:Choice xmlns:v="urn:schemas-microsoft-com:vml" Requires="v">
                <p:oleObj spid="_x0000_s46176" name="Equation" r:id="rId7" imgW="1320800" imgH="508000" progId="Equation.DSMT4">
                  <p:embed/>
                </p:oleObj>
              </mc:Choice>
              <mc:Fallback>
                <p:oleObj name="Equation" r:id="rId7" imgW="13208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856" y="2804711"/>
                        <a:ext cx="2286000"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2" name="Object 4"/>
          <p:cNvGraphicFramePr>
            <a:graphicFrameLocks noChangeAspect="1"/>
          </p:cNvGraphicFramePr>
          <p:nvPr>
            <p:extLst>
              <p:ext uri="{D42A27DB-BD31-4B8C-83A1-F6EECF244321}">
                <p14:modId xmlns:p14="http://schemas.microsoft.com/office/powerpoint/2010/main" val="671537139"/>
              </p:ext>
            </p:extLst>
          </p:nvPr>
        </p:nvGraphicFramePr>
        <p:xfrm>
          <a:off x="2697856" y="3739565"/>
          <a:ext cx="1578109" cy="1061466"/>
        </p:xfrm>
        <a:graphic>
          <a:graphicData uri="http://schemas.openxmlformats.org/presentationml/2006/ole">
            <mc:AlternateContent xmlns:mc="http://schemas.openxmlformats.org/markup-compatibility/2006">
              <mc:Choice xmlns:v="urn:schemas-microsoft-com:vml" Requires="v">
                <p:oleObj spid="_x0000_s46177" name="Equation" r:id="rId9" imgW="1193800" imgH="800100" progId="Equation.DSMT4">
                  <p:embed/>
                </p:oleObj>
              </mc:Choice>
              <mc:Fallback>
                <p:oleObj name="Equation" r:id="rId9" imgW="1193800" imgH="800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7856" y="3739565"/>
                        <a:ext cx="1578109" cy="1061466"/>
                      </a:xfrm>
                      <a:prstGeom prst="rect">
                        <a:avLst/>
                      </a:prstGeom>
                      <a:noFill/>
                    </p:spPr>
                  </p:pic>
                </p:oleObj>
              </mc:Fallback>
            </mc:AlternateContent>
          </a:graphicData>
        </a:graphic>
      </p:graphicFrame>
      <p:sp>
        <p:nvSpPr>
          <p:cNvPr id="135178" name="Rectangle 10"/>
          <p:cNvSpPr>
            <a:spLocks noChangeArrowheads="1"/>
          </p:cNvSpPr>
          <p:nvPr/>
        </p:nvSpPr>
        <p:spPr bwMode="auto">
          <a:xfrm>
            <a:off x="1524001" y="340101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135179" name="Rectangle 11"/>
          <p:cNvSpPr>
            <a:spLocks noChangeArrowheads="1"/>
          </p:cNvSpPr>
          <p:nvPr/>
        </p:nvSpPr>
        <p:spPr bwMode="auto">
          <a:xfrm>
            <a:off x="1524001" y="39058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2" name="Rektangel 1"/>
          <p:cNvSpPr/>
          <p:nvPr/>
        </p:nvSpPr>
        <p:spPr>
          <a:xfrm>
            <a:off x="742510" y="4905404"/>
            <a:ext cx="10981944" cy="1815882"/>
          </a:xfrm>
          <a:prstGeom prst="rect">
            <a:avLst/>
          </a:prstGeom>
        </p:spPr>
        <p:txBody>
          <a:bodyPr wrap="square">
            <a:spAutoFit/>
          </a:bodyPr>
          <a:lstStyle/>
          <a:p>
            <a:pPr lvl="0"/>
            <a:r>
              <a:rPr lang="en-US" sz="2800" b="1" dirty="0" err="1">
                <a:solidFill>
                  <a:srgbClr val="000000"/>
                </a:solidFill>
                <a:latin typeface="Times New Roman" panose="02020603050405020304" pitchFamily="18" charset="0"/>
              </a:rPr>
              <a:t>Lohmander</a:t>
            </a:r>
            <a:r>
              <a:rPr lang="en-US" sz="2800" b="1" dirty="0">
                <a:solidFill>
                  <a:srgbClr val="000000"/>
                </a:solidFill>
                <a:latin typeface="Times New Roman" panose="02020603050405020304" pitchFamily="18" charset="0"/>
              </a:rPr>
              <a:t>, P., </a:t>
            </a:r>
            <a:r>
              <a:rPr lang="en-US" sz="2800" b="1" dirty="0">
                <a:solidFill>
                  <a:srgbClr val="0070C0"/>
                </a:solidFill>
                <a:latin typeface="Times New Roman" panose="02020603050405020304" pitchFamily="18" charset="0"/>
              </a:rPr>
              <a:t>A Stochastic Differential (Difference) Game Model With an LP Subroutine for Mixed and Pure Strategy Optimization</a:t>
            </a:r>
            <a:r>
              <a:rPr lang="en-US" sz="2800" b="1" dirty="0">
                <a:solidFill>
                  <a:srgbClr val="000000"/>
                </a:solidFill>
                <a:latin typeface="Times New Roman" panose="02020603050405020304" pitchFamily="18" charset="0"/>
              </a:rPr>
              <a:t>, INFORMS International Meeting 2007, </a:t>
            </a:r>
            <a:r>
              <a:rPr lang="en-US" sz="2800" b="1" dirty="0" smtClean="0">
                <a:solidFill>
                  <a:srgbClr val="000000"/>
                </a:solidFill>
                <a:latin typeface="Times New Roman" panose="02020603050405020304" pitchFamily="18" charset="0"/>
              </a:rPr>
              <a:t>Puerto Rico, 2007 </a:t>
            </a:r>
            <a:r>
              <a:rPr lang="en-US" sz="2800" b="1" dirty="0">
                <a:solidFill>
                  <a:srgbClr val="000000"/>
                </a:solidFill>
                <a:latin typeface="Times New Roman" panose="02020603050405020304" pitchFamily="18" charset="0"/>
              </a:rPr>
              <a:t> </a:t>
            </a:r>
            <a:r>
              <a:rPr lang="en-US" sz="2800" b="1" dirty="0">
                <a:solidFill>
                  <a:srgbClr val="000000"/>
                </a:solidFill>
                <a:latin typeface="Times New Roman" panose="02020603050405020304" pitchFamily="18" charset="0"/>
                <a:hlinkClick r:id="rId11"/>
              </a:rPr>
              <a:t>http://www.Lohmander.com/SDG.ppt</a:t>
            </a:r>
            <a:r>
              <a:rPr lang="en-US" b="1" dirty="0">
                <a:solidFill>
                  <a:srgbClr val="000000"/>
                </a:solidFill>
                <a:latin typeface="Times New Roman" panose="02020603050405020304" pitchFamily="18" charset="0"/>
              </a:rPr>
              <a:t> </a:t>
            </a:r>
            <a:endParaRPr lang="sv-SE" dirty="0">
              <a:solidFill>
                <a:prstClr val="black"/>
              </a:solidFill>
              <a:latin typeface="Calibri" panose="020F0502020204030204"/>
            </a:endParaRPr>
          </a:p>
        </p:txBody>
      </p:sp>
      <p:sp>
        <p:nvSpPr>
          <p:cNvPr id="3" name="Rektangel 2"/>
          <p:cNvSpPr/>
          <p:nvPr/>
        </p:nvSpPr>
        <p:spPr>
          <a:xfrm>
            <a:off x="1708732" y="665690"/>
            <a:ext cx="8450252" cy="954107"/>
          </a:xfrm>
          <a:prstGeom prst="rect">
            <a:avLst/>
          </a:prstGeom>
        </p:spPr>
        <p:txBody>
          <a:bodyPr wrap="square">
            <a:spAutoFit/>
          </a:bodyPr>
          <a:lstStyle/>
          <a:p>
            <a:pPr lvl="0" algn="ctr"/>
            <a:r>
              <a:rPr lang="sv-SE" sz="2800" b="1" dirty="0" err="1" smtClean="0">
                <a:solidFill>
                  <a:srgbClr val="FF0000"/>
                </a:solidFill>
                <a:latin typeface="Calibri" panose="020F0502020204030204"/>
              </a:rPr>
              <a:t>Stochastic</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dynamic</a:t>
            </a:r>
            <a:r>
              <a:rPr lang="sv-SE" sz="2800" b="1" dirty="0" smtClean="0">
                <a:solidFill>
                  <a:srgbClr val="FF0000"/>
                </a:solidFill>
                <a:latin typeface="Calibri" panose="020F0502020204030204"/>
              </a:rPr>
              <a:t> games </a:t>
            </a:r>
            <a:r>
              <a:rPr lang="sv-SE" sz="2800" b="1" dirty="0" err="1" smtClean="0">
                <a:solidFill>
                  <a:srgbClr val="FF0000"/>
                </a:solidFill>
                <a:latin typeface="Calibri" panose="020F0502020204030204"/>
              </a:rPr>
              <a:t>with</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arbitrary</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functions</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with</a:t>
            </a:r>
            <a:r>
              <a:rPr lang="sv-SE" sz="2800" b="1" dirty="0" smtClean="0">
                <a:solidFill>
                  <a:srgbClr val="FF0000"/>
                </a:solidFill>
                <a:latin typeface="Calibri" panose="020F0502020204030204"/>
              </a:rPr>
              <a:t> and </a:t>
            </a:r>
            <a:r>
              <a:rPr lang="sv-SE" sz="2800" b="1" dirty="0" err="1" smtClean="0">
                <a:solidFill>
                  <a:srgbClr val="FF0000"/>
                </a:solidFill>
                <a:latin typeface="Calibri" panose="020F0502020204030204"/>
              </a:rPr>
              <a:t>without</a:t>
            </a:r>
            <a:r>
              <a:rPr lang="sv-SE" sz="2800" b="1" dirty="0" smtClean="0">
                <a:solidFill>
                  <a:srgbClr val="FF0000"/>
                </a:solidFill>
                <a:latin typeface="Calibri" panose="020F0502020204030204"/>
              </a:rPr>
              <a:t> mixed </a:t>
            </a:r>
            <a:r>
              <a:rPr lang="sv-SE" sz="2800" b="1" dirty="0" err="1" smtClean="0">
                <a:solidFill>
                  <a:srgbClr val="FF0000"/>
                </a:solidFill>
                <a:latin typeface="Calibri" panose="020F0502020204030204"/>
              </a:rPr>
              <a:t>strategies</a:t>
            </a:r>
            <a:endParaRPr lang="sv-SE" sz="2800" b="1" dirty="0">
              <a:solidFill>
                <a:srgbClr val="FF0000"/>
              </a:solidFill>
              <a:latin typeface="Calibri" panose="020F0502020204030204"/>
            </a:endParaRPr>
          </a:p>
        </p:txBody>
      </p:sp>
    </p:spTree>
    <p:extLst>
      <p:ext uri="{BB962C8B-B14F-4D97-AF65-F5344CB8AC3E}">
        <p14:creationId xmlns:p14="http://schemas.microsoft.com/office/powerpoint/2010/main" val="3469090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36</a:t>
            </a:fld>
            <a:endParaRPr lang="sv-SE"/>
          </a:p>
        </p:txBody>
      </p:sp>
      <p:sp>
        <p:nvSpPr>
          <p:cNvPr id="3" name="Rektangel 2"/>
          <p:cNvSpPr/>
          <p:nvPr/>
        </p:nvSpPr>
        <p:spPr>
          <a:xfrm>
            <a:off x="1131570" y="662940"/>
            <a:ext cx="9121140" cy="5262979"/>
          </a:xfrm>
          <a:prstGeom prst="rect">
            <a:avLst/>
          </a:prstGeom>
        </p:spPr>
        <p:txBody>
          <a:bodyPr wrap="square">
            <a:spAutoFit/>
          </a:bodyPr>
          <a:lstStyle/>
          <a:p>
            <a:r>
              <a:rPr lang="en-US" sz="4800" i="1" dirty="0" smtClean="0">
                <a:latin typeface="CMR10"/>
                <a:ea typeface="Times New Roman" panose="02020603050405020304" pitchFamily="18" charset="0"/>
                <a:cs typeface="CMR10"/>
              </a:rPr>
              <a:t>Let </a:t>
            </a:r>
            <a:r>
              <a:rPr lang="en-US" sz="4800" i="1" dirty="0">
                <a:latin typeface="CMR10"/>
                <a:ea typeface="Times New Roman" panose="02020603050405020304" pitchFamily="18" charset="0"/>
                <a:cs typeface="CMR10"/>
              </a:rPr>
              <a:t>us conclude this section with the finding </a:t>
            </a:r>
            <a:r>
              <a:rPr lang="en-US" sz="4800" i="1" dirty="0" smtClean="0">
                <a:latin typeface="CMR10"/>
                <a:ea typeface="Times New Roman" panose="02020603050405020304" pitchFamily="18" charset="0"/>
                <a:cs typeface="CMR10"/>
              </a:rPr>
              <a:t>that:</a:t>
            </a:r>
          </a:p>
          <a:p>
            <a:r>
              <a:rPr lang="en-US" sz="4800" b="1" dirty="0" smtClean="0">
                <a:latin typeface="CMR10"/>
                <a:ea typeface="Times New Roman" panose="02020603050405020304" pitchFamily="18" charset="0"/>
                <a:cs typeface="CMR10"/>
              </a:rPr>
              <a:t> </a:t>
            </a:r>
          </a:p>
          <a:p>
            <a:r>
              <a:rPr lang="en-US" sz="4800" b="1" dirty="0" smtClean="0">
                <a:solidFill>
                  <a:srgbClr val="FF0000"/>
                </a:solidFill>
                <a:latin typeface="CMR10"/>
                <a:ea typeface="Times New Roman" panose="02020603050405020304" pitchFamily="18" charset="0"/>
                <a:cs typeface="CMR10"/>
              </a:rPr>
              <a:t>Mathematical </a:t>
            </a:r>
            <a:r>
              <a:rPr lang="en-US" sz="4800" b="1" dirty="0">
                <a:solidFill>
                  <a:srgbClr val="FF0000"/>
                </a:solidFill>
                <a:latin typeface="CMR10"/>
                <a:ea typeface="Times New Roman" panose="02020603050405020304" pitchFamily="18" charset="0"/>
                <a:cs typeface="CMR10"/>
              </a:rPr>
              <a:t>modeling in operations research is a rich field with an almost unlimited number of </a:t>
            </a:r>
            <a:r>
              <a:rPr lang="en-US" sz="4800" b="1" dirty="0" smtClean="0">
                <a:solidFill>
                  <a:srgbClr val="FF0000"/>
                </a:solidFill>
                <a:latin typeface="CMR10"/>
                <a:ea typeface="Times New Roman" panose="02020603050405020304" pitchFamily="18" charset="0"/>
                <a:cs typeface="CMR10"/>
              </a:rPr>
              <a:t>applications.</a:t>
            </a:r>
            <a:r>
              <a:rPr lang="en-US" sz="4800" b="1" dirty="0" smtClean="0">
                <a:latin typeface="CMR10"/>
                <a:ea typeface="Times New Roman" panose="02020603050405020304" pitchFamily="18" charset="0"/>
                <a:cs typeface="CMR10"/>
              </a:rPr>
              <a:t> </a:t>
            </a:r>
            <a:endParaRPr lang="sv-SE" sz="4800" b="1" dirty="0"/>
          </a:p>
        </p:txBody>
      </p:sp>
    </p:spTree>
    <p:extLst>
      <p:ext uri="{BB962C8B-B14F-4D97-AF65-F5344CB8AC3E}">
        <p14:creationId xmlns:p14="http://schemas.microsoft.com/office/powerpoint/2010/main" val="277600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37</a:t>
            </a:fld>
            <a:endParaRPr lang="sv-SE"/>
          </a:p>
        </p:txBody>
      </p:sp>
      <p:sp>
        <p:nvSpPr>
          <p:cNvPr id="3" name="textruta 2"/>
          <p:cNvSpPr txBox="1"/>
          <p:nvPr/>
        </p:nvSpPr>
        <p:spPr>
          <a:xfrm>
            <a:off x="1543050" y="1897380"/>
            <a:ext cx="8259505" cy="2308324"/>
          </a:xfrm>
          <a:prstGeom prst="rect">
            <a:avLst/>
          </a:prstGeom>
          <a:noFill/>
        </p:spPr>
        <p:txBody>
          <a:bodyPr wrap="none" rtlCol="0">
            <a:spAutoFit/>
          </a:bodyPr>
          <a:lstStyle/>
          <a:p>
            <a:r>
              <a:rPr lang="sv-SE" sz="7200" b="1" dirty="0" smtClean="0">
                <a:solidFill>
                  <a:srgbClr val="00B050"/>
                </a:solidFill>
              </a:rPr>
              <a:t>Alternative </a:t>
            </a:r>
            <a:r>
              <a:rPr lang="sv-SE" sz="7200" b="1" dirty="0" err="1" smtClean="0">
                <a:solidFill>
                  <a:srgbClr val="00B050"/>
                </a:solidFill>
              </a:rPr>
              <a:t>methods</a:t>
            </a:r>
            <a:r>
              <a:rPr lang="sv-SE" sz="7200" b="1" dirty="0" smtClean="0">
                <a:solidFill>
                  <a:srgbClr val="00B050"/>
                </a:solidFill>
              </a:rPr>
              <a:t> </a:t>
            </a:r>
          </a:p>
          <a:p>
            <a:r>
              <a:rPr lang="sv-SE" sz="7200" b="1" dirty="0" smtClean="0">
                <a:solidFill>
                  <a:srgbClr val="00B050"/>
                </a:solidFill>
              </a:rPr>
              <a:t>and </a:t>
            </a:r>
            <a:r>
              <a:rPr lang="sv-SE" sz="7200" b="1" dirty="0" err="1" smtClean="0">
                <a:solidFill>
                  <a:srgbClr val="00B050"/>
                </a:solidFill>
              </a:rPr>
              <a:t>properties</a:t>
            </a:r>
            <a:endParaRPr lang="sv-SE" sz="7200" b="1" dirty="0">
              <a:solidFill>
                <a:srgbClr val="00B050"/>
              </a:solidFill>
            </a:endParaRPr>
          </a:p>
        </p:txBody>
      </p:sp>
    </p:spTree>
    <p:extLst>
      <p:ext uri="{BB962C8B-B14F-4D97-AF65-F5344CB8AC3E}">
        <p14:creationId xmlns:p14="http://schemas.microsoft.com/office/powerpoint/2010/main" val="2870491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38</a:t>
            </a:fld>
            <a:endParaRPr lang="sv-SE"/>
          </a:p>
        </p:txBody>
      </p:sp>
      <p:pic>
        <p:nvPicPr>
          <p:cNvPr id="3" name="Bildobjekt 2"/>
          <p:cNvPicPr>
            <a:picLocks noChangeAspect="1"/>
          </p:cNvPicPr>
          <p:nvPr/>
        </p:nvPicPr>
        <p:blipFill>
          <a:blip r:embed="rId3"/>
          <a:stretch>
            <a:fillRect/>
          </a:stretch>
        </p:blipFill>
        <p:spPr>
          <a:xfrm>
            <a:off x="397850" y="485138"/>
            <a:ext cx="10955950" cy="2286000"/>
          </a:xfrm>
          <a:prstGeom prst="rect">
            <a:avLst/>
          </a:prstGeom>
        </p:spPr>
      </p:pic>
      <p:sp>
        <p:nvSpPr>
          <p:cNvPr id="4" name="Rectangle 2"/>
          <p:cNvSpPr>
            <a:spLocks noChangeArrowheads="1"/>
          </p:cNvSpPr>
          <p:nvPr/>
        </p:nvSpPr>
        <p:spPr bwMode="auto">
          <a:xfrm>
            <a:off x="1245870" y="3188969"/>
            <a:ext cx="40233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809154766"/>
              </p:ext>
            </p:extLst>
          </p:nvPr>
        </p:nvGraphicFramePr>
        <p:xfrm>
          <a:off x="831991" y="3188969"/>
          <a:ext cx="9150209" cy="3167380"/>
        </p:xfrm>
        <a:graphic>
          <a:graphicData uri="http://schemas.openxmlformats.org/presentationml/2006/ole">
            <mc:AlternateContent xmlns:mc="http://schemas.openxmlformats.org/markup-compatibility/2006">
              <mc:Choice xmlns:v="urn:schemas-microsoft-com:vml" Requires="v">
                <p:oleObj spid="_x0000_s24622" name="Equation" r:id="rId4" imgW="1955800" imgH="711200" progId="Equation.DSMT4">
                  <p:embed/>
                </p:oleObj>
              </mc:Choice>
              <mc:Fallback>
                <p:oleObj name="Equation" r:id="rId4" imgW="1955800" imgH="711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991" y="3188969"/>
                        <a:ext cx="9150209" cy="3167380"/>
                      </a:xfrm>
                      <a:prstGeom prst="rect">
                        <a:avLst/>
                      </a:prstGeom>
                      <a:noFill/>
                    </p:spPr>
                  </p:pic>
                </p:oleObj>
              </mc:Fallback>
            </mc:AlternateContent>
          </a:graphicData>
        </a:graphic>
      </p:graphicFrame>
    </p:spTree>
    <p:extLst>
      <p:ext uri="{BB962C8B-B14F-4D97-AF65-F5344CB8AC3E}">
        <p14:creationId xmlns:p14="http://schemas.microsoft.com/office/powerpoint/2010/main" val="950104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39</a:t>
            </a:fld>
            <a:endParaRPr lang="sv-SE"/>
          </a:p>
        </p:txBody>
      </p:sp>
      <p:sp>
        <p:nvSpPr>
          <p:cNvPr id="3" name="Rectangle 2"/>
          <p:cNvSpPr>
            <a:spLocks noChangeArrowheads="1"/>
          </p:cNvSpPr>
          <p:nvPr/>
        </p:nvSpPr>
        <p:spPr bwMode="auto">
          <a:xfrm>
            <a:off x="514350" y="3396623"/>
            <a:ext cx="10758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 case we have a linear objective function, such as the total profit,</a:t>
            </a:r>
            <a:endParaRPr kumimoji="0" lang="en-US" altLang="sv-SE"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2475298993"/>
              </p:ext>
            </p:extLst>
          </p:nvPr>
        </p:nvGraphicFramePr>
        <p:xfrm>
          <a:off x="685799" y="4227506"/>
          <a:ext cx="434340" cy="434340"/>
        </p:xfrm>
        <a:graphic>
          <a:graphicData uri="http://schemas.openxmlformats.org/presentationml/2006/ole">
            <mc:AlternateContent xmlns:mc="http://schemas.openxmlformats.org/markup-compatibility/2006">
              <mc:Choice xmlns:v="urn:schemas-microsoft-com:vml" Requires="v">
                <p:oleObj spid="_x0000_s25692" name="Equation" r:id="rId3" imgW="139700" imgH="139700" progId="Equation.DSMT4">
                  <p:embed/>
                </p:oleObj>
              </mc:Choice>
              <mc:Fallback>
                <p:oleObj name="Equation" r:id="rId3" imgW="139700" imgH="139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4227506"/>
                        <a:ext cx="434340" cy="434340"/>
                      </a:xfrm>
                      <a:prstGeom prst="rect">
                        <a:avLst/>
                      </a:prstGeom>
                      <a:noFill/>
                    </p:spPr>
                  </p:pic>
                </p:oleObj>
              </mc:Fallback>
            </mc:AlternateContent>
          </a:graphicData>
        </a:graphic>
      </p:graphicFrame>
      <p:sp>
        <p:nvSpPr>
          <p:cNvPr id="6" name="Rectangle 5"/>
          <p:cNvSpPr>
            <a:spLocks noChangeArrowheads="1"/>
          </p:cNvSpPr>
          <p:nvPr/>
        </p:nvSpPr>
        <p:spPr bwMode="auto">
          <a:xfrm>
            <a:off x="902969" y="1714499"/>
            <a:ext cx="203319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455231193"/>
              </p:ext>
            </p:extLst>
          </p:nvPr>
        </p:nvGraphicFramePr>
        <p:xfrm>
          <a:off x="902970" y="1714500"/>
          <a:ext cx="9585960" cy="845820"/>
        </p:xfrm>
        <a:graphic>
          <a:graphicData uri="http://schemas.openxmlformats.org/presentationml/2006/ole">
            <mc:AlternateContent xmlns:mc="http://schemas.openxmlformats.org/markup-compatibility/2006">
              <mc:Choice xmlns:v="urn:schemas-microsoft-com:vml" Requires="v">
                <p:oleObj spid="_x0000_s25693" name="Equation" r:id="rId5" imgW="2603500" imgH="228600" progId="Equation.DSMT4">
                  <p:embed/>
                </p:oleObj>
              </mc:Choice>
              <mc:Fallback>
                <p:oleObj name="Equation" r:id="rId5" imgW="260350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970" y="1714500"/>
                        <a:ext cx="9585960" cy="845820"/>
                      </a:xfrm>
                      <a:prstGeom prst="rect">
                        <a:avLst/>
                      </a:prstGeom>
                      <a:noFill/>
                    </p:spPr>
                  </p:pic>
                </p:oleObj>
              </mc:Fallback>
            </mc:AlternateContent>
          </a:graphicData>
        </a:graphic>
      </p:graphicFrame>
      <p:sp>
        <p:nvSpPr>
          <p:cNvPr id="8" name="Rectangle 3"/>
          <p:cNvSpPr>
            <a:spLocks noChangeArrowheads="1"/>
          </p:cNvSpPr>
          <p:nvPr/>
        </p:nvSpPr>
        <p:spPr bwMode="auto">
          <a:xfrm>
            <a:off x="1143001" y="4163386"/>
            <a:ext cx="123520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we may express that as (2). </a:t>
            </a:r>
            <a:endParaRPr kumimoji="0" lang="en-US" altLang="sv-SE"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554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1023257" y="141515"/>
          <a:ext cx="9829799" cy="641168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3182937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40</a:t>
            </a:fld>
            <a:endParaRPr lang="sv-SE"/>
          </a:p>
        </p:txBody>
      </p:sp>
      <p:sp>
        <p:nvSpPr>
          <p:cNvPr id="3" name="Rektangel 2"/>
          <p:cNvSpPr/>
          <p:nvPr/>
        </p:nvSpPr>
        <p:spPr>
          <a:xfrm>
            <a:off x="640080" y="769482"/>
            <a:ext cx="10081260" cy="2246769"/>
          </a:xfrm>
          <a:prstGeom prst="rect">
            <a:avLst/>
          </a:prstGeom>
        </p:spPr>
        <p:txBody>
          <a:bodyPr wrap="square">
            <a:spAutoFit/>
          </a:bodyPr>
          <a:lstStyle/>
          <a:p>
            <a:pPr lvl="0"/>
            <a:r>
              <a:rPr lang="en-US" sz="2800" b="1" dirty="0">
                <a:solidFill>
                  <a:srgbClr val="FF0000"/>
                </a:solidFill>
                <a:latin typeface="Times New Roman" panose="02020603050405020304" pitchFamily="18" charset="0"/>
                <a:ea typeface="Times New Roman" panose="02020603050405020304" pitchFamily="18" charset="0"/>
              </a:rPr>
              <a:t>Linear programming </a:t>
            </a:r>
            <a:r>
              <a:rPr lang="en-US" sz="2800" dirty="0">
                <a:solidFill>
                  <a:prstClr val="black"/>
                </a:solidFill>
                <a:latin typeface="Times New Roman" panose="02020603050405020304" pitchFamily="18" charset="0"/>
                <a:ea typeface="Times New Roman" panose="02020603050405020304" pitchFamily="18" charset="0"/>
              </a:rPr>
              <a:t>is a relevant optimization method if we want to maximize (2) subject to (1</a:t>
            </a:r>
            <a:r>
              <a:rPr lang="en-US" sz="2800" dirty="0" smtClean="0">
                <a:solidFill>
                  <a:prstClr val="black"/>
                </a:solidFill>
                <a:latin typeface="Times New Roman" panose="02020603050405020304" pitchFamily="18" charset="0"/>
                <a:ea typeface="Times New Roman" panose="02020603050405020304" pitchFamily="18" charset="0"/>
              </a:rPr>
              <a:t>).</a:t>
            </a:r>
          </a:p>
          <a:p>
            <a:pPr lvl="0"/>
            <a:r>
              <a:rPr lang="en-US" sz="2800" dirty="0" smtClean="0">
                <a:solidFill>
                  <a:prstClr val="black"/>
                </a:solidFill>
                <a:latin typeface="Times New Roman" panose="02020603050405020304" pitchFamily="18" charset="0"/>
                <a:ea typeface="Times New Roman" panose="02020603050405020304" pitchFamily="18" charset="0"/>
              </a:rPr>
              <a:t> </a:t>
            </a:r>
          </a:p>
          <a:p>
            <a:pPr lvl="0"/>
            <a:r>
              <a:rPr lang="en-US" sz="2800" b="1" dirty="0" smtClean="0">
                <a:solidFill>
                  <a:srgbClr val="0070C0"/>
                </a:solidFill>
                <a:latin typeface="Times New Roman" panose="02020603050405020304" pitchFamily="18" charset="0"/>
                <a:ea typeface="Times New Roman" panose="02020603050405020304" pitchFamily="18" charset="0"/>
              </a:rPr>
              <a:t>The </a:t>
            </a:r>
            <a:r>
              <a:rPr lang="en-US" sz="2800" b="1" dirty="0">
                <a:solidFill>
                  <a:srgbClr val="0070C0"/>
                </a:solidFill>
                <a:latin typeface="Times New Roman" panose="02020603050405020304" pitchFamily="18" charset="0"/>
                <a:ea typeface="Times New Roman" panose="02020603050405020304" pitchFamily="18" charset="0"/>
              </a:rPr>
              <a:t>simplex algorithm </a:t>
            </a:r>
            <a:r>
              <a:rPr lang="en-US" sz="2800" dirty="0">
                <a:solidFill>
                  <a:prstClr val="black"/>
                </a:solidFill>
                <a:latin typeface="Times New Roman" panose="02020603050405020304" pitchFamily="18" charset="0"/>
                <a:ea typeface="Times New Roman" panose="02020603050405020304" pitchFamily="18" charset="0"/>
              </a:rPr>
              <a:t>will give the optimal solution in a finite number of iterations.</a:t>
            </a:r>
            <a:endParaRPr lang="sv-SE" sz="2800" dirty="0">
              <a:solidFill>
                <a:prstClr val="black"/>
              </a:solidFill>
            </a:endParaRPr>
          </a:p>
        </p:txBody>
      </p:sp>
      <p:sp>
        <p:nvSpPr>
          <p:cNvPr id="4" name="Rectangle 2"/>
          <p:cNvSpPr>
            <a:spLocks noChangeArrowheads="1"/>
          </p:cNvSpPr>
          <p:nvPr/>
        </p:nvSpPr>
        <p:spPr bwMode="auto">
          <a:xfrm>
            <a:off x="1017270" y="3371849"/>
            <a:ext cx="150069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4268811251"/>
              </p:ext>
            </p:extLst>
          </p:nvPr>
        </p:nvGraphicFramePr>
        <p:xfrm>
          <a:off x="1187450" y="3371849"/>
          <a:ext cx="7732907" cy="721575"/>
        </p:xfrm>
        <a:graphic>
          <a:graphicData uri="http://schemas.openxmlformats.org/presentationml/2006/ole">
            <mc:AlternateContent xmlns:mc="http://schemas.openxmlformats.org/markup-compatibility/2006">
              <mc:Choice xmlns:v="urn:schemas-microsoft-com:vml" Requires="v">
                <p:oleObj spid="_x0000_s26713" name="Equation" r:id="rId3" imgW="2463480" imgH="228600" progId="Equation.DSMT4">
                  <p:embed/>
                </p:oleObj>
              </mc:Choice>
              <mc:Fallback>
                <p:oleObj name="Equation" r:id="rId3" imgW="2463480" imgH="228600" progId="Equation.DSMT4">
                  <p:embed/>
                  <p:pic>
                    <p:nvPicPr>
                      <p:cNvPr id="0" name="Object 1"/>
                      <p:cNvPicPr>
                        <a:picLocks noChangeAspect="1" noChangeArrowheads="1"/>
                      </p:cNvPicPr>
                      <p:nvPr/>
                    </p:nvPicPr>
                    <p:blipFill>
                      <a:blip r:embed="rId4"/>
                      <a:srcRect/>
                      <a:stretch>
                        <a:fillRect/>
                      </a:stretch>
                    </p:blipFill>
                    <p:spPr bwMode="auto">
                      <a:xfrm>
                        <a:off x="1187450" y="3371849"/>
                        <a:ext cx="7732907" cy="721575"/>
                      </a:xfrm>
                      <a:prstGeom prst="rect">
                        <a:avLst/>
                      </a:prstGeom>
                      <a:noFill/>
                    </p:spPr>
                  </p:pic>
                </p:oleObj>
              </mc:Fallback>
            </mc:AlternateContent>
          </a:graphicData>
        </a:graphic>
      </p:graphicFrame>
      <p:sp>
        <p:nvSpPr>
          <p:cNvPr id="6" name="Rectangle 4"/>
          <p:cNvSpPr>
            <a:spLocks noChangeArrowheads="1"/>
          </p:cNvSpPr>
          <p:nvPr/>
        </p:nvSpPr>
        <p:spPr bwMode="auto">
          <a:xfrm>
            <a:off x="2068830" y="468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887066892"/>
              </p:ext>
            </p:extLst>
          </p:nvPr>
        </p:nvGraphicFramePr>
        <p:xfrm>
          <a:off x="1187450" y="4355323"/>
          <a:ext cx="5819140" cy="2001027"/>
        </p:xfrm>
        <a:graphic>
          <a:graphicData uri="http://schemas.openxmlformats.org/presentationml/2006/ole">
            <mc:AlternateContent xmlns:mc="http://schemas.openxmlformats.org/markup-compatibility/2006">
              <mc:Choice xmlns:v="urn:schemas-microsoft-com:vml" Requires="v">
                <p:oleObj spid="_x0000_s26714" name="Equation" r:id="rId5" imgW="1968480" imgH="711000" progId="Equation.DSMT4">
                  <p:embed/>
                </p:oleObj>
              </mc:Choice>
              <mc:Fallback>
                <p:oleObj name="Equation" r:id="rId5" imgW="1968480" imgH="711000" progId="Equation.DSMT4">
                  <p:embed/>
                  <p:pic>
                    <p:nvPicPr>
                      <p:cNvPr id="0" name="Object 3"/>
                      <p:cNvPicPr>
                        <a:picLocks noChangeAspect="1" noChangeArrowheads="1"/>
                      </p:cNvPicPr>
                      <p:nvPr/>
                    </p:nvPicPr>
                    <p:blipFill>
                      <a:blip r:embed="rId6"/>
                      <a:srcRect/>
                      <a:stretch>
                        <a:fillRect/>
                      </a:stretch>
                    </p:blipFill>
                    <p:spPr bwMode="auto">
                      <a:xfrm>
                        <a:off x="1187450" y="4355323"/>
                        <a:ext cx="5819140" cy="2001027"/>
                      </a:xfrm>
                      <a:prstGeom prst="rect">
                        <a:avLst/>
                      </a:prstGeom>
                      <a:noFill/>
                    </p:spPr>
                  </p:pic>
                </p:oleObj>
              </mc:Fallback>
            </mc:AlternateContent>
          </a:graphicData>
        </a:graphic>
      </p:graphicFrame>
    </p:spTree>
    <p:extLst>
      <p:ext uri="{BB962C8B-B14F-4D97-AF65-F5344CB8AC3E}">
        <p14:creationId xmlns:p14="http://schemas.microsoft.com/office/powerpoint/2010/main" val="2056927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41</a:t>
            </a:fld>
            <a:endParaRPr lang="sv-SE"/>
          </a:p>
        </p:txBody>
      </p:sp>
      <p:sp>
        <p:nvSpPr>
          <p:cNvPr id="3" name="Rektangel 2"/>
          <p:cNvSpPr/>
          <p:nvPr/>
        </p:nvSpPr>
        <p:spPr>
          <a:xfrm>
            <a:off x="842010" y="691872"/>
            <a:ext cx="10759440" cy="5262979"/>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In many applied problems, such as production optimization problems, it is also important to be able to handle the fact that </a:t>
            </a:r>
            <a:r>
              <a:rPr lang="en-US" sz="2800" b="1" dirty="0">
                <a:solidFill>
                  <a:srgbClr val="FF0000"/>
                </a:solidFill>
                <a:latin typeface="Times New Roman" panose="02020603050405020304" pitchFamily="18" charset="0"/>
                <a:ea typeface="Times New Roman" panose="02020603050405020304" pitchFamily="18" charset="0"/>
              </a:rPr>
              <a:t>market prices often are decreasing functions of the produced and sold quantities </a:t>
            </a:r>
            <a:r>
              <a:rPr lang="en-US" sz="2800" dirty="0">
                <a:latin typeface="Times New Roman" panose="02020603050405020304" pitchFamily="18" charset="0"/>
                <a:ea typeface="Times New Roman" panose="02020603050405020304" pitchFamily="18" charset="0"/>
              </a:rPr>
              <a:t>of different products.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Furthermore</a:t>
            </a:r>
            <a:r>
              <a:rPr lang="en-US" sz="2800" dirty="0">
                <a:latin typeface="Times New Roman" panose="02020603050405020304" pitchFamily="18" charset="0"/>
                <a:ea typeface="Times New Roman" panose="02020603050405020304" pitchFamily="18" charset="0"/>
              </a:rPr>
              <a:t>, the </a:t>
            </a:r>
            <a:r>
              <a:rPr lang="en-US" sz="2800" b="1" dirty="0">
                <a:solidFill>
                  <a:srgbClr val="0070C0"/>
                </a:solidFill>
                <a:latin typeface="Times New Roman" panose="02020603050405020304" pitchFamily="18" charset="0"/>
                <a:ea typeface="Times New Roman" panose="02020603050405020304" pitchFamily="18" charset="0"/>
              </a:rPr>
              <a:t>production volume of one product may affect the prices of other products</a:t>
            </a:r>
            <a:r>
              <a:rPr lang="en-US" sz="2800" dirty="0">
                <a:latin typeface="Times New Roman" panose="02020603050405020304" pitchFamily="18" charset="0"/>
                <a:ea typeface="Times New Roman" panose="02020603050405020304" pitchFamily="18" charset="0"/>
              </a:rPr>
              <a:t>, </a:t>
            </a:r>
            <a:r>
              <a:rPr lang="en-US" sz="2800" b="1" dirty="0">
                <a:solidFill>
                  <a:srgbClr val="00B050"/>
                </a:solidFill>
                <a:latin typeface="Times New Roman" panose="02020603050405020304" pitchFamily="18" charset="0"/>
                <a:ea typeface="Times New Roman" panose="02020603050405020304" pitchFamily="18" charset="0"/>
              </a:rPr>
              <a:t>the marginal production costs of different products may be linked</a:t>
            </a:r>
            <a:r>
              <a:rPr lang="en-US" sz="2800" dirty="0">
                <a:latin typeface="Times New Roman" panose="02020603050405020304" pitchFamily="18" charset="0"/>
                <a:ea typeface="Times New Roman" panose="02020603050405020304" pitchFamily="18" charset="0"/>
              </a:rPr>
              <a:t> and so on.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Then</a:t>
            </a:r>
            <a:r>
              <a:rPr lang="en-US" sz="2800" dirty="0">
                <a:latin typeface="Times New Roman" panose="02020603050405020304" pitchFamily="18" charset="0"/>
                <a:ea typeface="Times New Roman" panose="02020603050405020304" pitchFamily="18" charset="0"/>
              </a:rPr>
              <a:t>, the objective function of the company may be approximated as a </a:t>
            </a:r>
            <a:r>
              <a:rPr lang="en-US" sz="2800" b="1" dirty="0">
                <a:solidFill>
                  <a:srgbClr val="7030A0"/>
                </a:solidFill>
                <a:latin typeface="Times New Roman" panose="02020603050405020304" pitchFamily="18" charset="0"/>
                <a:ea typeface="Times New Roman" panose="02020603050405020304" pitchFamily="18" charset="0"/>
              </a:rPr>
              <a:t>quadratic function </a:t>
            </a:r>
            <a:r>
              <a:rPr lang="en-US" sz="2800" dirty="0">
                <a:latin typeface="Times New Roman" panose="02020603050405020304" pitchFamily="18" charset="0"/>
                <a:ea typeface="Times New Roman" panose="02020603050405020304" pitchFamily="18" charset="0"/>
              </a:rPr>
              <a:t>(3).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6055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42</a:t>
            </a:fld>
            <a:endParaRPr lang="sv-SE"/>
          </a:p>
        </p:txBody>
      </p:sp>
      <p:sp>
        <p:nvSpPr>
          <p:cNvPr id="3" name="Rectangle 2"/>
          <p:cNvSpPr>
            <a:spLocks noChangeArrowheads="1"/>
          </p:cNvSpPr>
          <p:nvPr/>
        </p:nvSpPr>
        <p:spPr bwMode="auto">
          <a:xfrm>
            <a:off x="754379" y="2023109"/>
            <a:ext cx="132846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381067013"/>
              </p:ext>
            </p:extLst>
          </p:nvPr>
        </p:nvGraphicFramePr>
        <p:xfrm>
          <a:off x="378068" y="1771650"/>
          <a:ext cx="11463411" cy="2811780"/>
        </p:xfrm>
        <a:graphic>
          <a:graphicData uri="http://schemas.openxmlformats.org/presentationml/2006/ole">
            <mc:AlternateContent xmlns:mc="http://schemas.openxmlformats.org/markup-compatibility/2006">
              <mc:Choice xmlns:v="urn:schemas-microsoft-com:vml" Requires="v">
                <p:oleObj spid="_x0000_s27692" name="Equation" r:id="rId3" imgW="4038600" imgH="990600" progId="Equation.DSMT4">
                  <p:embed/>
                </p:oleObj>
              </mc:Choice>
              <mc:Fallback>
                <p:oleObj name="Equation" r:id="rId3" imgW="4038600" imgH="990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68" y="1771650"/>
                        <a:ext cx="11463411" cy="2811780"/>
                      </a:xfrm>
                      <a:prstGeom prst="rect">
                        <a:avLst/>
                      </a:prstGeom>
                      <a:noFill/>
                    </p:spPr>
                  </p:pic>
                </p:oleObj>
              </mc:Fallback>
            </mc:AlternateContent>
          </a:graphicData>
        </a:graphic>
      </p:graphicFrame>
      <p:sp>
        <p:nvSpPr>
          <p:cNvPr id="5" name="Rektangel 4"/>
          <p:cNvSpPr/>
          <p:nvPr/>
        </p:nvSpPr>
        <p:spPr>
          <a:xfrm>
            <a:off x="3887262" y="5833130"/>
            <a:ext cx="6094938" cy="523220"/>
          </a:xfrm>
          <a:prstGeom prst="rect">
            <a:avLst/>
          </a:prstGeom>
        </p:spPr>
        <p:txBody>
          <a:bodyPr wrap="none">
            <a:spAutoFit/>
          </a:bodyPr>
          <a:lstStyle/>
          <a:p>
            <a:pPr lvl="0"/>
            <a:r>
              <a:rPr lang="en-US" sz="2800" dirty="0">
                <a:solidFill>
                  <a:srgbClr val="0070C0"/>
                </a:solidFill>
                <a:latin typeface="Times New Roman" panose="02020603050405020304" pitchFamily="18" charset="0"/>
                <a:ea typeface="Times New Roman" panose="02020603050405020304" pitchFamily="18" charset="0"/>
              </a:rPr>
              <a:t>(Note that (3) may be further simplified.)</a:t>
            </a:r>
            <a:endParaRPr lang="sv-SE" sz="2800"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4302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43</a:t>
            </a:fld>
            <a:endParaRPr lang="sv-SE"/>
          </a:p>
        </p:txBody>
      </p:sp>
      <p:sp>
        <p:nvSpPr>
          <p:cNvPr id="3" name="Rektangel 2"/>
          <p:cNvSpPr/>
          <p:nvPr/>
        </p:nvSpPr>
        <p:spPr>
          <a:xfrm>
            <a:off x="811530" y="651510"/>
            <a:ext cx="10367010" cy="6617196"/>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With a </a:t>
            </a:r>
            <a:r>
              <a:rPr lang="en-US" sz="2800" b="1" dirty="0">
                <a:solidFill>
                  <a:srgbClr val="FF0000"/>
                </a:solidFill>
                <a:latin typeface="Times New Roman" panose="02020603050405020304" pitchFamily="18" charset="0"/>
                <a:ea typeface="Times New Roman" panose="02020603050405020304" pitchFamily="18" charset="0"/>
              </a:rPr>
              <a:t>quadratic objective function and linear constraints</a:t>
            </a:r>
            <a:r>
              <a:rPr lang="en-US" sz="2800" dirty="0">
                <a:latin typeface="Times New Roman" panose="02020603050405020304" pitchFamily="18" charset="0"/>
                <a:ea typeface="Times New Roman" panose="02020603050405020304" pitchFamily="18" charset="0"/>
              </a:rPr>
              <a:t>, we have a quadratic programming problem (4). </a:t>
            </a:r>
            <a:r>
              <a:rPr lang="en-US" sz="2800" b="1" dirty="0" smtClean="0">
                <a:solidFill>
                  <a:srgbClr val="FF0000"/>
                </a:solidFill>
                <a:latin typeface="Times New Roman" panose="02020603050405020304" pitchFamily="18" charset="0"/>
                <a:ea typeface="Times New Roman" panose="02020603050405020304" pitchFamily="18" charset="0"/>
              </a:rPr>
              <a:t>Efficient </a:t>
            </a:r>
            <a:r>
              <a:rPr lang="en-US" sz="2800" b="1" dirty="0">
                <a:solidFill>
                  <a:srgbClr val="FF0000"/>
                </a:solidFill>
                <a:latin typeface="Times New Roman" panose="02020603050405020304" pitchFamily="18" charset="0"/>
                <a:ea typeface="Times New Roman" panose="02020603050405020304" pitchFamily="18" charset="0"/>
              </a:rPr>
              <a:t>quadratic programming computer codes </a:t>
            </a:r>
            <a:r>
              <a:rPr lang="en-US" sz="2800" dirty="0">
                <a:latin typeface="Times New Roman" panose="02020603050405020304" pitchFamily="18" charset="0"/>
                <a:ea typeface="Times New Roman" panose="02020603050405020304" pitchFamily="18" charset="0"/>
              </a:rPr>
              <a:t>are available, that have several similarities to the simplex algorithm for linear programming. </a:t>
            </a:r>
            <a:endParaRPr lang="en-US" sz="2800" dirty="0" smtClean="0">
              <a:latin typeface="Times New Roman" panose="02020603050405020304" pitchFamily="18" charset="0"/>
              <a:ea typeface="Times New Roman" panose="02020603050405020304" pitchFamily="18" charset="0"/>
            </a:endParaRPr>
          </a:p>
          <a:p>
            <a:endParaRPr lang="en-US" sz="2800" dirty="0">
              <a:latin typeface="Times New Roman" panose="02020603050405020304" pitchFamily="18" charset="0"/>
              <a:ea typeface="Times New Roman" panose="02020603050405020304" pitchFamily="18" charset="0"/>
            </a:endParaRPr>
          </a:p>
          <a:p>
            <a:r>
              <a:rPr lang="en-US" sz="2800" dirty="0" smtClean="0">
                <a:latin typeface="Times New Roman" panose="02020603050405020304" pitchFamily="18" charset="0"/>
                <a:ea typeface="Times New Roman" panose="02020603050405020304" pitchFamily="18" charset="0"/>
              </a:rPr>
              <a:t>The </a:t>
            </a:r>
            <a:r>
              <a:rPr lang="en-US" sz="2800" b="1" dirty="0">
                <a:solidFill>
                  <a:srgbClr val="0070C0"/>
                </a:solidFill>
                <a:latin typeface="Times New Roman" panose="02020603050405020304" pitchFamily="18" charset="0"/>
                <a:ea typeface="Times New Roman" panose="02020603050405020304" pitchFamily="18" charset="0"/>
              </a:rPr>
              <a:t>Kuhn-Tucker conditions can be considered as linear constraints </a:t>
            </a:r>
            <a:r>
              <a:rPr lang="en-US" sz="2800" dirty="0">
                <a:latin typeface="Times New Roman" panose="02020603050405020304" pitchFamily="18" charset="0"/>
                <a:ea typeface="Times New Roman" panose="02020603050405020304" pitchFamily="18" charset="0"/>
              </a:rPr>
              <a:t>and in [16] and [1], many such examples are solved. </a:t>
            </a:r>
            <a:endParaRPr lang="en-US" sz="2800" dirty="0" smtClean="0">
              <a:latin typeface="Times New Roman" panose="02020603050405020304" pitchFamily="18" charset="0"/>
              <a:ea typeface="Times New Roman" panose="02020603050405020304" pitchFamily="18" charset="0"/>
            </a:endParaRPr>
          </a:p>
          <a:p>
            <a:endParaRPr lang="en-US" sz="2800" dirty="0">
              <a:latin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[16] Winston, W.L., </a:t>
            </a:r>
            <a:r>
              <a:rPr lang="en-US" sz="2800" b="1" dirty="0">
                <a:solidFill>
                  <a:srgbClr val="00B050"/>
                </a:solidFill>
                <a:latin typeface="Times New Roman" panose="02020603050405020304" pitchFamily="18" charset="0"/>
                <a:ea typeface="Times New Roman" panose="02020603050405020304" pitchFamily="18" charset="0"/>
              </a:rPr>
              <a:t>Operations Research, Applications and Algorithms</a:t>
            </a:r>
            <a:r>
              <a:rPr lang="en-US" sz="2800" dirty="0">
                <a:latin typeface="Times New Roman" panose="02020603050405020304" pitchFamily="18" charset="0"/>
                <a:ea typeface="Times New Roman" panose="02020603050405020304" pitchFamily="18" charset="0"/>
              </a:rPr>
              <a:t>, Thomson, Brooks/Cole, Belmont, USA, 2004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[1] Anon, </a:t>
            </a:r>
            <a:r>
              <a:rPr lang="en-US" sz="2800" b="1" dirty="0">
                <a:solidFill>
                  <a:srgbClr val="00B050"/>
                </a:solidFill>
                <a:latin typeface="Times New Roman" panose="02020603050405020304" pitchFamily="18" charset="0"/>
                <a:ea typeface="Times New Roman" panose="02020603050405020304" pitchFamily="18" charset="0"/>
              </a:rPr>
              <a:t>LINGO, the Modeling Language and Optimizer</a:t>
            </a:r>
            <a:r>
              <a:rPr lang="en-US" sz="2800" dirty="0">
                <a:latin typeface="Times New Roman" panose="02020603050405020304" pitchFamily="18" charset="0"/>
                <a:ea typeface="Times New Roman" panose="02020603050405020304" pitchFamily="18" charset="0"/>
              </a:rPr>
              <a:t>, Lindo Systems Inc., Chicago, 2013</a:t>
            </a:r>
            <a:endParaRPr lang="sv-SE" sz="2800" dirty="0">
              <a:latin typeface="Times New Roman" panose="02020603050405020304" pitchFamily="18" charset="0"/>
              <a:ea typeface="Times New Roman" panose="02020603050405020304" pitchFamily="18" charset="0"/>
            </a:endParaRPr>
          </a:p>
          <a:p>
            <a:pPr>
              <a:spcAft>
                <a:spcPts val="0"/>
              </a:spcAft>
            </a:pPr>
            <a:endParaRPr lang="sv-SE" sz="3200" dirty="0">
              <a:latin typeface="Times New Roman" panose="02020603050405020304" pitchFamily="18" charset="0"/>
              <a:ea typeface="Times New Roman" panose="02020603050405020304" pitchFamily="18" charset="0"/>
            </a:endParaRPr>
          </a:p>
          <a:p>
            <a:endParaRPr lang="sv-SE" sz="2800" dirty="0"/>
          </a:p>
        </p:txBody>
      </p:sp>
    </p:spTree>
    <p:extLst>
      <p:ext uri="{BB962C8B-B14F-4D97-AF65-F5344CB8AC3E}">
        <p14:creationId xmlns:p14="http://schemas.microsoft.com/office/powerpoint/2010/main" val="2760190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44</a:t>
            </a:fld>
            <a:endParaRPr lang="sv-SE"/>
          </a:p>
        </p:txBody>
      </p:sp>
      <p:graphicFrame>
        <p:nvGraphicFramePr>
          <p:cNvPr id="3" name="Objekt 2"/>
          <p:cNvGraphicFramePr>
            <a:graphicFrameLocks noChangeAspect="1"/>
          </p:cNvGraphicFramePr>
          <p:nvPr>
            <p:extLst>
              <p:ext uri="{D42A27DB-BD31-4B8C-83A1-F6EECF244321}">
                <p14:modId xmlns:p14="http://schemas.microsoft.com/office/powerpoint/2010/main" val="806409824"/>
              </p:ext>
            </p:extLst>
          </p:nvPr>
        </p:nvGraphicFramePr>
        <p:xfrm>
          <a:off x="0" y="1257300"/>
          <a:ext cx="11230412" cy="2754630"/>
        </p:xfrm>
        <a:graphic>
          <a:graphicData uri="http://schemas.openxmlformats.org/presentationml/2006/ole">
            <mc:AlternateContent xmlns:mc="http://schemas.openxmlformats.org/markup-compatibility/2006">
              <mc:Choice xmlns:v="urn:schemas-microsoft-com:vml" Requires="v">
                <p:oleObj spid="_x0000_s28754" name="Equation" r:id="rId3" imgW="4038480" imgH="990360" progId="Equation.DSMT4">
                  <p:embed/>
                </p:oleObj>
              </mc:Choice>
              <mc:Fallback>
                <p:oleObj name="Equation" r:id="rId3" imgW="4038480" imgH="990360" progId="Equation.DSMT4">
                  <p:embed/>
                  <p:pic>
                    <p:nvPicPr>
                      <p:cNvPr id="0" name=""/>
                      <p:cNvPicPr>
                        <a:picLocks noChangeAspect="1" noChangeArrowheads="1"/>
                      </p:cNvPicPr>
                      <p:nvPr/>
                    </p:nvPicPr>
                    <p:blipFill>
                      <a:blip r:embed="rId4"/>
                      <a:srcRect/>
                      <a:stretch>
                        <a:fillRect/>
                      </a:stretch>
                    </p:blipFill>
                    <p:spPr bwMode="auto">
                      <a:xfrm>
                        <a:off x="0" y="1257300"/>
                        <a:ext cx="11230412" cy="2754630"/>
                      </a:xfrm>
                      <a:prstGeom prst="rect">
                        <a:avLst/>
                      </a:prstGeom>
                      <a:noFill/>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171969484"/>
              </p:ext>
            </p:extLst>
          </p:nvPr>
        </p:nvGraphicFramePr>
        <p:xfrm>
          <a:off x="2251710" y="4454382"/>
          <a:ext cx="4903470" cy="1686156"/>
        </p:xfrm>
        <a:graphic>
          <a:graphicData uri="http://schemas.openxmlformats.org/presentationml/2006/ole">
            <mc:AlternateContent xmlns:mc="http://schemas.openxmlformats.org/markup-compatibility/2006">
              <mc:Choice xmlns:v="urn:schemas-microsoft-com:vml" Requires="v">
                <p:oleObj spid="_x0000_s28755" name="Equation" r:id="rId5" imgW="1968480" imgH="711000" progId="Equation.DSMT4">
                  <p:embed/>
                </p:oleObj>
              </mc:Choice>
              <mc:Fallback>
                <p:oleObj name="Equation" r:id="rId5" imgW="1968480" imgH="711000" progId="Equation.DSMT4">
                  <p:embed/>
                  <p:pic>
                    <p:nvPicPr>
                      <p:cNvPr id="0" name=""/>
                      <p:cNvPicPr>
                        <a:picLocks noChangeAspect="1" noChangeArrowheads="1"/>
                      </p:cNvPicPr>
                      <p:nvPr/>
                    </p:nvPicPr>
                    <p:blipFill>
                      <a:blip r:embed="rId6"/>
                      <a:srcRect/>
                      <a:stretch>
                        <a:fillRect/>
                      </a:stretch>
                    </p:blipFill>
                    <p:spPr bwMode="auto">
                      <a:xfrm>
                        <a:off x="2251710" y="4454382"/>
                        <a:ext cx="4903470" cy="1686156"/>
                      </a:xfrm>
                      <a:prstGeom prst="rect">
                        <a:avLst/>
                      </a:prstGeom>
                      <a:noFill/>
                    </p:spPr>
                  </p:pic>
                </p:oleObj>
              </mc:Fallback>
            </mc:AlternateContent>
          </a:graphicData>
        </a:graphic>
      </p:graphicFrame>
      <p:sp>
        <p:nvSpPr>
          <p:cNvPr id="5" name="Rektangel 4"/>
          <p:cNvSpPr/>
          <p:nvPr/>
        </p:nvSpPr>
        <p:spPr>
          <a:xfrm>
            <a:off x="7610398" y="412760"/>
            <a:ext cx="4068678"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ea typeface="Times New Roman" panose="02020603050405020304" pitchFamily="18" charset="0"/>
              </a:rPr>
              <a:t>Quadratic </a:t>
            </a:r>
            <a:r>
              <a:rPr lang="en-US" sz="2800" b="1" dirty="0">
                <a:solidFill>
                  <a:srgbClr val="FF0000"/>
                </a:solidFill>
                <a:latin typeface="Times New Roman" panose="02020603050405020304" pitchFamily="18" charset="0"/>
                <a:ea typeface="Times New Roman" panose="02020603050405020304" pitchFamily="18" charset="0"/>
              </a:rPr>
              <a:t>programming </a:t>
            </a:r>
            <a:endParaRPr lang="sv-SE" b="1" dirty="0">
              <a:solidFill>
                <a:srgbClr val="FF0000"/>
              </a:solidFill>
            </a:endParaRPr>
          </a:p>
        </p:txBody>
      </p:sp>
    </p:spTree>
    <p:extLst>
      <p:ext uri="{BB962C8B-B14F-4D97-AF65-F5344CB8AC3E}">
        <p14:creationId xmlns:p14="http://schemas.microsoft.com/office/powerpoint/2010/main" val="1529252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45</a:t>
            </a:fld>
            <a:endParaRPr lang="sv-SE"/>
          </a:p>
        </p:txBody>
      </p:sp>
      <p:sp>
        <p:nvSpPr>
          <p:cNvPr id="3" name="Rektangel 2"/>
          <p:cNvSpPr/>
          <p:nvPr/>
        </p:nvSpPr>
        <p:spPr>
          <a:xfrm>
            <a:off x="822960" y="533300"/>
            <a:ext cx="10435590" cy="5693866"/>
          </a:xfrm>
          <a:prstGeom prst="rect">
            <a:avLst/>
          </a:prstGeom>
        </p:spPr>
        <p:txBody>
          <a:bodyPr wrap="square">
            <a:spAutoFit/>
          </a:bodyPr>
          <a:lstStyle/>
          <a:p>
            <a:r>
              <a:rPr lang="en-US" sz="2800" b="1" dirty="0">
                <a:solidFill>
                  <a:srgbClr val="FF0000"/>
                </a:solidFill>
                <a:latin typeface="Times New Roman" panose="02020603050405020304" pitchFamily="18" charset="0"/>
                <a:ea typeface="Times New Roman" panose="02020603050405020304" pitchFamily="18" charset="0"/>
              </a:rPr>
              <a:t>In real applications, we are often interested to handle the sequential nature of information. </a:t>
            </a:r>
            <a:endParaRPr lang="en-US" sz="2800" b="1" dirty="0" smtClean="0">
              <a:solidFill>
                <a:srgbClr val="FF0000"/>
              </a:solidFill>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endParaRPr>
          </a:p>
          <a:p>
            <a:r>
              <a:rPr lang="en-US" sz="2800" b="1" dirty="0" smtClean="0">
                <a:solidFill>
                  <a:srgbClr val="FF0000"/>
                </a:solidFill>
                <a:latin typeface="Times New Roman" panose="02020603050405020304" pitchFamily="18" charset="0"/>
                <a:ea typeface="Times New Roman" panose="02020603050405020304" pitchFamily="18" charset="0"/>
              </a:rPr>
              <a:t>Market </a:t>
            </a:r>
            <a:r>
              <a:rPr lang="en-US" sz="2800" b="1" dirty="0">
                <a:solidFill>
                  <a:srgbClr val="FF0000"/>
                </a:solidFill>
                <a:latin typeface="Times New Roman" panose="02020603050405020304" pitchFamily="18" charset="0"/>
                <a:ea typeface="Times New Roman" panose="02020603050405020304" pitchFamily="18" charset="0"/>
              </a:rPr>
              <a:t>prices </a:t>
            </a:r>
            <a:r>
              <a:rPr lang="en-US" sz="2800" b="1" dirty="0">
                <a:latin typeface="Times New Roman" panose="02020603050405020304" pitchFamily="18" charset="0"/>
                <a:ea typeface="Times New Roman" panose="02020603050405020304" pitchFamily="18" charset="0"/>
              </a:rPr>
              <a:t>usually have to be regarded as </a:t>
            </a:r>
            <a:r>
              <a:rPr lang="en-US" sz="2800" b="1" dirty="0">
                <a:solidFill>
                  <a:srgbClr val="FF0000"/>
                </a:solidFill>
                <a:latin typeface="Times New Roman" panose="02020603050405020304" pitchFamily="18" charset="0"/>
                <a:ea typeface="Times New Roman" panose="02020603050405020304" pitchFamily="18" charset="0"/>
              </a:rPr>
              <a:t>partially stochastic</a:t>
            </a:r>
            <a:r>
              <a:rPr lang="en-US" sz="2800" b="1" dirty="0">
                <a:latin typeface="Times New Roman" panose="02020603050405020304" pitchFamily="18" charset="0"/>
                <a:ea typeface="Times New Roman" panose="02020603050405020304" pitchFamily="18" charset="0"/>
              </a:rPr>
              <a:t>. </a:t>
            </a:r>
            <a:endParaRPr lang="en-US" sz="2800" b="1" dirty="0" smtClean="0">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endParaRPr>
          </a:p>
          <a:p>
            <a:r>
              <a:rPr lang="en-US" sz="2800" b="1" dirty="0" smtClean="0">
                <a:solidFill>
                  <a:srgbClr val="0070C0"/>
                </a:solidFill>
                <a:latin typeface="Times New Roman" panose="02020603050405020304" pitchFamily="18" charset="0"/>
                <a:ea typeface="Times New Roman" panose="02020603050405020304" pitchFamily="18" charset="0"/>
              </a:rPr>
              <a:t>We </a:t>
            </a:r>
            <a:r>
              <a:rPr lang="en-US" sz="2800" b="1" dirty="0">
                <a:solidFill>
                  <a:srgbClr val="0070C0"/>
                </a:solidFill>
                <a:latin typeface="Times New Roman" panose="02020603050405020304" pitchFamily="18" charset="0"/>
                <a:ea typeface="Times New Roman" panose="02020603050405020304" pitchFamily="18" charset="0"/>
              </a:rPr>
              <a:t>may influence the price </a:t>
            </a:r>
            <a:r>
              <a:rPr lang="en-US" sz="2800" b="1" dirty="0">
                <a:latin typeface="Times New Roman" panose="02020603050405020304" pitchFamily="18" charset="0"/>
                <a:ea typeface="Times New Roman" panose="02020603050405020304" pitchFamily="18" charset="0"/>
              </a:rPr>
              <a:t>level via our production and sales volumes. </a:t>
            </a:r>
            <a:endParaRPr lang="en-US" sz="2800" b="1" dirty="0" smtClean="0">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endParaRPr>
          </a:p>
          <a:p>
            <a:r>
              <a:rPr lang="en-US" sz="2800" b="1" dirty="0" smtClean="0">
                <a:latin typeface="Times New Roman" panose="02020603050405020304" pitchFamily="18" charset="0"/>
                <a:ea typeface="Times New Roman" panose="02020603050405020304" pitchFamily="18" charset="0"/>
              </a:rPr>
              <a:t>Still</a:t>
            </a:r>
            <a:r>
              <a:rPr lang="en-US" sz="2800" b="1" dirty="0">
                <a:latin typeface="Times New Roman" panose="02020603050405020304" pitchFamily="18" charset="0"/>
                <a:ea typeface="Times New Roman" panose="02020603050405020304" pitchFamily="18" charset="0"/>
              </a:rPr>
              <a:t>, there is usually a considerable price variation outside the control of the producer. </a:t>
            </a:r>
            <a:endParaRPr lang="en-US" sz="2800" b="1" dirty="0" smtClean="0">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endParaRPr>
          </a:p>
          <a:p>
            <a:r>
              <a:rPr lang="en-US" sz="2800" b="1" dirty="0" smtClean="0">
                <a:latin typeface="Times New Roman" panose="02020603050405020304" pitchFamily="18" charset="0"/>
                <a:ea typeface="Times New Roman" panose="02020603050405020304" pitchFamily="18" charset="0"/>
              </a:rPr>
              <a:t>Then</a:t>
            </a:r>
            <a:r>
              <a:rPr lang="en-US" sz="2800" b="1" dirty="0">
                <a:latin typeface="Times New Roman" panose="02020603050405020304" pitchFamily="18" charset="0"/>
                <a:ea typeface="Times New Roman" panose="02020603050405020304" pitchFamily="18" charset="0"/>
              </a:rPr>
              <a:t>, </a:t>
            </a:r>
            <a:r>
              <a:rPr lang="en-US" sz="2800" b="1" dirty="0">
                <a:solidFill>
                  <a:srgbClr val="00B050"/>
                </a:solidFill>
                <a:latin typeface="Times New Roman" panose="02020603050405020304" pitchFamily="18" charset="0"/>
                <a:ea typeface="Times New Roman" panose="02020603050405020304" pitchFamily="18" charset="0"/>
              </a:rPr>
              <a:t>we can optimize our decisions via stochastic dynamic programming</a:t>
            </a:r>
            <a:r>
              <a:rPr lang="en-US" sz="2800" b="1" dirty="0">
                <a:latin typeface="Times New Roman" panose="02020603050405020304" pitchFamily="18" charset="0"/>
                <a:ea typeface="Times New Roman" panose="02020603050405020304" pitchFamily="18" charset="0"/>
              </a:rPr>
              <a:t>, as shown in the example in (5) and (6). </a:t>
            </a:r>
            <a:endParaRPr lang="sv-SE" sz="2800" b="1" dirty="0"/>
          </a:p>
        </p:txBody>
      </p:sp>
    </p:spTree>
    <p:extLst>
      <p:ext uri="{BB962C8B-B14F-4D97-AF65-F5344CB8AC3E}">
        <p14:creationId xmlns:p14="http://schemas.microsoft.com/office/powerpoint/2010/main" val="679533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46</a:t>
            </a:fld>
            <a:endParaRPr lang="sv-SE"/>
          </a:p>
        </p:txBody>
      </p:sp>
      <p:sp>
        <p:nvSpPr>
          <p:cNvPr id="3" name="Rectangle 2"/>
          <p:cNvSpPr>
            <a:spLocks noChangeArrowheads="1"/>
          </p:cNvSpPr>
          <p:nvPr/>
        </p:nvSpPr>
        <p:spPr bwMode="auto">
          <a:xfrm>
            <a:off x="480060" y="720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351821462"/>
              </p:ext>
            </p:extLst>
          </p:nvPr>
        </p:nvGraphicFramePr>
        <p:xfrm>
          <a:off x="363165" y="2760048"/>
          <a:ext cx="11542395" cy="948690"/>
        </p:xfrm>
        <a:graphic>
          <a:graphicData uri="http://schemas.openxmlformats.org/presentationml/2006/ole">
            <mc:AlternateContent xmlns:mc="http://schemas.openxmlformats.org/markup-compatibility/2006">
              <mc:Choice xmlns:v="urn:schemas-microsoft-com:vml" Requires="v">
                <p:oleObj spid="_x0000_s29779" name="Equation" r:id="rId3" imgW="5524500" imgH="457200" progId="Equation.DSMT4">
                  <p:embed/>
                </p:oleObj>
              </mc:Choice>
              <mc:Fallback>
                <p:oleObj name="Equation" r:id="rId3" imgW="55245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65" y="2760048"/>
                        <a:ext cx="11542395" cy="948690"/>
                      </a:xfrm>
                      <a:prstGeom prst="rect">
                        <a:avLst/>
                      </a:prstGeom>
                      <a:noFill/>
                    </p:spPr>
                  </p:pic>
                </p:oleObj>
              </mc:Fallback>
            </mc:AlternateContent>
          </a:graphicData>
        </a:graphic>
      </p:graphicFrame>
      <p:sp>
        <p:nvSpPr>
          <p:cNvPr id="5" name="Rectangle 4"/>
          <p:cNvSpPr>
            <a:spLocks noChangeArrowheads="1"/>
          </p:cNvSpPr>
          <p:nvPr/>
        </p:nvSpPr>
        <p:spPr bwMode="auto">
          <a:xfrm>
            <a:off x="1280159" y="3423919"/>
            <a:ext cx="139119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183844547"/>
              </p:ext>
            </p:extLst>
          </p:nvPr>
        </p:nvGraphicFramePr>
        <p:xfrm>
          <a:off x="363165" y="4600244"/>
          <a:ext cx="4034791" cy="432299"/>
        </p:xfrm>
        <a:graphic>
          <a:graphicData uri="http://schemas.openxmlformats.org/presentationml/2006/ole">
            <mc:AlternateContent xmlns:mc="http://schemas.openxmlformats.org/markup-compatibility/2006">
              <mc:Choice xmlns:v="urn:schemas-microsoft-com:vml" Requires="v">
                <p:oleObj spid="_x0000_s29780" name="Equation" r:id="rId5" imgW="2108200" imgH="203200" progId="Equation.DSMT4">
                  <p:embed/>
                </p:oleObj>
              </mc:Choice>
              <mc:Fallback>
                <p:oleObj name="Equation" r:id="rId5" imgW="2108200" imgH="203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5" y="4600244"/>
                        <a:ext cx="4034791" cy="432299"/>
                      </a:xfrm>
                      <a:prstGeom prst="rect">
                        <a:avLst/>
                      </a:prstGeom>
                      <a:noFill/>
                    </p:spPr>
                  </p:pic>
                </p:oleObj>
              </mc:Fallback>
            </mc:AlternateContent>
          </a:graphicData>
        </a:graphic>
      </p:graphicFrame>
      <p:pic>
        <p:nvPicPr>
          <p:cNvPr id="7" name="Bildobjekt 6"/>
          <p:cNvPicPr>
            <a:picLocks noChangeAspect="1"/>
          </p:cNvPicPr>
          <p:nvPr/>
        </p:nvPicPr>
        <p:blipFill>
          <a:blip r:embed="rId7"/>
          <a:stretch>
            <a:fillRect/>
          </a:stretch>
        </p:blipFill>
        <p:spPr>
          <a:xfrm>
            <a:off x="815866" y="905535"/>
            <a:ext cx="10636994" cy="1142047"/>
          </a:xfrm>
          <a:prstGeom prst="rect">
            <a:avLst/>
          </a:prstGeom>
        </p:spPr>
      </p:pic>
    </p:spTree>
    <p:extLst>
      <p:ext uri="{BB962C8B-B14F-4D97-AF65-F5344CB8AC3E}">
        <p14:creationId xmlns:p14="http://schemas.microsoft.com/office/powerpoint/2010/main" val="1365365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47</a:t>
            </a:fld>
            <a:endParaRPr lang="sv-SE">
              <a:solidFill>
                <a:prstClr val="black">
                  <a:tint val="75000"/>
                </a:prstClr>
              </a:solidFill>
            </a:endParaRPr>
          </a:p>
        </p:txBody>
      </p:sp>
      <p:sp>
        <p:nvSpPr>
          <p:cNvPr id="3" name="Rectangle 2"/>
          <p:cNvSpPr>
            <a:spLocks noChangeArrowheads="1"/>
          </p:cNvSpPr>
          <p:nvPr/>
        </p:nvSpPr>
        <p:spPr bwMode="auto">
          <a:xfrm>
            <a:off x="480060" y="720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4014737706"/>
              </p:ext>
            </p:extLst>
          </p:nvPr>
        </p:nvGraphicFramePr>
        <p:xfrm>
          <a:off x="480060" y="4161305"/>
          <a:ext cx="11542395" cy="948690"/>
        </p:xfrm>
        <a:graphic>
          <a:graphicData uri="http://schemas.openxmlformats.org/presentationml/2006/ole">
            <mc:AlternateContent xmlns:mc="http://schemas.openxmlformats.org/markup-compatibility/2006">
              <mc:Choice xmlns:v="urn:schemas-microsoft-com:vml" Requires="v">
                <p:oleObj spid="_x0000_s30800" name="Equation" r:id="rId3" imgW="5524500" imgH="457200" progId="Equation.DSMT4">
                  <p:embed/>
                </p:oleObj>
              </mc:Choice>
              <mc:Fallback>
                <p:oleObj name="Equation" r:id="rId3" imgW="55245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 y="4161305"/>
                        <a:ext cx="11542395" cy="948690"/>
                      </a:xfrm>
                      <a:prstGeom prst="rect">
                        <a:avLst/>
                      </a:prstGeom>
                      <a:noFill/>
                    </p:spPr>
                  </p:pic>
                </p:oleObj>
              </mc:Fallback>
            </mc:AlternateContent>
          </a:graphicData>
        </a:graphic>
      </p:graphicFrame>
      <p:sp>
        <p:nvSpPr>
          <p:cNvPr id="5" name="Rectangle 4"/>
          <p:cNvSpPr>
            <a:spLocks noChangeArrowheads="1"/>
          </p:cNvSpPr>
          <p:nvPr/>
        </p:nvSpPr>
        <p:spPr bwMode="auto">
          <a:xfrm>
            <a:off x="1280159" y="3423919"/>
            <a:ext cx="139119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256669921"/>
              </p:ext>
            </p:extLst>
          </p:nvPr>
        </p:nvGraphicFramePr>
        <p:xfrm>
          <a:off x="480060" y="5519797"/>
          <a:ext cx="4034791" cy="432299"/>
        </p:xfrm>
        <a:graphic>
          <a:graphicData uri="http://schemas.openxmlformats.org/presentationml/2006/ole">
            <mc:AlternateContent xmlns:mc="http://schemas.openxmlformats.org/markup-compatibility/2006">
              <mc:Choice xmlns:v="urn:schemas-microsoft-com:vml" Requires="v">
                <p:oleObj spid="_x0000_s30801" name="Equation" r:id="rId5" imgW="2108200" imgH="203200" progId="Equation.DSMT4">
                  <p:embed/>
                </p:oleObj>
              </mc:Choice>
              <mc:Fallback>
                <p:oleObj name="Equation" r:id="rId5" imgW="21082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 y="5519797"/>
                        <a:ext cx="4034791" cy="432299"/>
                      </a:xfrm>
                      <a:prstGeom prst="rect">
                        <a:avLst/>
                      </a:prstGeom>
                      <a:noFill/>
                    </p:spPr>
                  </p:pic>
                </p:oleObj>
              </mc:Fallback>
            </mc:AlternateContent>
          </a:graphicData>
        </a:graphic>
      </p:graphicFrame>
      <p:pic>
        <p:nvPicPr>
          <p:cNvPr id="8" name="Bildobjekt 7"/>
          <p:cNvPicPr>
            <a:picLocks noChangeAspect="1"/>
          </p:cNvPicPr>
          <p:nvPr/>
        </p:nvPicPr>
        <p:blipFill>
          <a:blip r:embed="rId7"/>
          <a:stretch>
            <a:fillRect/>
          </a:stretch>
        </p:blipFill>
        <p:spPr>
          <a:xfrm>
            <a:off x="480060" y="518533"/>
            <a:ext cx="11393855" cy="2951105"/>
          </a:xfrm>
          <a:prstGeom prst="rect">
            <a:avLst/>
          </a:prstGeom>
        </p:spPr>
      </p:pic>
    </p:spTree>
    <p:extLst>
      <p:ext uri="{BB962C8B-B14F-4D97-AF65-F5344CB8AC3E}">
        <p14:creationId xmlns:p14="http://schemas.microsoft.com/office/powerpoint/2010/main" val="3910724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48</a:t>
            </a:fld>
            <a:endParaRPr lang="sv-SE">
              <a:solidFill>
                <a:prstClr val="black">
                  <a:tint val="75000"/>
                </a:prstClr>
              </a:solidFill>
            </a:endParaRPr>
          </a:p>
        </p:txBody>
      </p:sp>
      <p:sp>
        <p:nvSpPr>
          <p:cNvPr id="3" name="Rectangle 2"/>
          <p:cNvSpPr>
            <a:spLocks noChangeArrowheads="1"/>
          </p:cNvSpPr>
          <p:nvPr/>
        </p:nvSpPr>
        <p:spPr bwMode="auto">
          <a:xfrm>
            <a:off x="480060" y="720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3112146852"/>
              </p:ext>
            </p:extLst>
          </p:nvPr>
        </p:nvGraphicFramePr>
        <p:xfrm>
          <a:off x="429612" y="3132458"/>
          <a:ext cx="11542395" cy="948690"/>
        </p:xfrm>
        <a:graphic>
          <a:graphicData uri="http://schemas.openxmlformats.org/presentationml/2006/ole">
            <mc:AlternateContent xmlns:mc="http://schemas.openxmlformats.org/markup-compatibility/2006">
              <mc:Choice xmlns:v="urn:schemas-microsoft-com:vml" Requires="v">
                <p:oleObj spid="_x0000_s31822" name="Equation" r:id="rId3" imgW="5524500" imgH="457200" progId="Equation.DSMT4">
                  <p:embed/>
                </p:oleObj>
              </mc:Choice>
              <mc:Fallback>
                <p:oleObj name="Equation" r:id="rId3" imgW="55245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12" y="3132458"/>
                        <a:ext cx="11542395" cy="948690"/>
                      </a:xfrm>
                      <a:prstGeom prst="rect">
                        <a:avLst/>
                      </a:prstGeom>
                      <a:noFill/>
                    </p:spPr>
                  </p:pic>
                </p:oleObj>
              </mc:Fallback>
            </mc:AlternateContent>
          </a:graphicData>
        </a:graphic>
      </p:graphicFrame>
      <p:sp>
        <p:nvSpPr>
          <p:cNvPr id="5" name="Rectangle 4"/>
          <p:cNvSpPr>
            <a:spLocks noChangeArrowheads="1"/>
          </p:cNvSpPr>
          <p:nvPr/>
        </p:nvSpPr>
        <p:spPr bwMode="auto">
          <a:xfrm>
            <a:off x="1280159" y="3423919"/>
            <a:ext cx="139119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042341432"/>
              </p:ext>
            </p:extLst>
          </p:nvPr>
        </p:nvGraphicFramePr>
        <p:xfrm>
          <a:off x="429612" y="4786449"/>
          <a:ext cx="4034791" cy="432299"/>
        </p:xfrm>
        <a:graphic>
          <a:graphicData uri="http://schemas.openxmlformats.org/presentationml/2006/ole">
            <mc:AlternateContent xmlns:mc="http://schemas.openxmlformats.org/markup-compatibility/2006">
              <mc:Choice xmlns:v="urn:schemas-microsoft-com:vml" Requires="v">
                <p:oleObj spid="_x0000_s31823" name="Equation" r:id="rId5" imgW="2108200" imgH="203200" progId="Equation.DSMT4">
                  <p:embed/>
                </p:oleObj>
              </mc:Choice>
              <mc:Fallback>
                <p:oleObj name="Equation" r:id="rId5" imgW="21082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12" y="4786449"/>
                        <a:ext cx="4034791" cy="432299"/>
                      </a:xfrm>
                      <a:prstGeom prst="rect">
                        <a:avLst/>
                      </a:prstGeom>
                      <a:noFill/>
                    </p:spPr>
                  </p:pic>
                </p:oleObj>
              </mc:Fallback>
            </mc:AlternateContent>
          </a:graphicData>
        </a:graphic>
      </p:graphicFrame>
      <p:pic>
        <p:nvPicPr>
          <p:cNvPr id="7" name="Bildobjekt 6"/>
          <p:cNvPicPr>
            <a:picLocks noChangeAspect="1"/>
          </p:cNvPicPr>
          <p:nvPr/>
        </p:nvPicPr>
        <p:blipFill>
          <a:blip r:embed="rId7"/>
          <a:stretch>
            <a:fillRect/>
          </a:stretch>
        </p:blipFill>
        <p:spPr>
          <a:xfrm>
            <a:off x="429612" y="1430097"/>
            <a:ext cx="10924188" cy="825126"/>
          </a:xfrm>
          <a:prstGeom prst="rect">
            <a:avLst/>
          </a:prstGeom>
        </p:spPr>
      </p:pic>
    </p:spTree>
    <p:extLst>
      <p:ext uri="{BB962C8B-B14F-4D97-AF65-F5344CB8AC3E}">
        <p14:creationId xmlns:p14="http://schemas.microsoft.com/office/powerpoint/2010/main" val="110371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49</a:t>
            </a:fld>
            <a:endParaRPr lang="sv-SE"/>
          </a:p>
        </p:txBody>
      </p:sp>
      <p:sp>
        <p:nvSpPr>
          <p:cNvPr id="3" name="Rektangel 2"/>
          <p:cNvSpPr/>
          <p:nvPr/>
        </p:nvSpPr>
        <p:spPr>
          <a:xfrm>
            <a:off x="859155" y="518603"/>
            <a:ext cx="9692640" cy="1384995"/>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With the stochastic dynamic programming method as a general tool</a:t>
            </a:r>
            <a:r>
              <a:rPr lang="en-US" sz="2800" dirty="0">
                <a:latin typeface="Times New Roman" panose="02020603050405020304" pitchFamily="18" charset="0"/>
                <a:ea typeface="Times New Roman" panose="02020603050405020304" pitchFamily="18" charset="0"/>
              </a:rPr>
              <a:t>, we may again consider the detailed production and/or logistics problem (4). </a:t>
            </a:r>
          </a:p>
        </p:txBody>
      </p:sp>
      <p:sp>
        <p:nvSpPr>
          <p:cNvPr id="4" name="Rectangle 2"/>
          <p:cNvSpPr>
            <a:spLocks noChangeArrowheads="1"/>
          </p:cNvSpPr>
          <p:nvPr/>
        </p:nvSpPr>
        <p:spPr bwMode="auto">
          <a:xfrm>
            <a:off x="640080" y="5287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281312052"/>
              </p:ext>
            </p:extLst>
          </p:nvPr>
        </p:nvGraphicFramePr>
        <p:xfrm>
          <a:off x="640080" y="2388904"/>
          <a:ext cx="4343400" cy="1737360"/>
        </p:xfrm>
        <a:graphic>
          <a:graphicData uri="http://schemas.openxmlformats.org/presentationml/2006/ole">
            <mc:AlternateContent xmlns:mc="http://schemas.openxmlformats.org/markup-compatibility/2006">
              <mc:Choice xmlns:v="urn:schemas-microsoft-com:vml" Requires="v">
                <p:oleObj spid="_x0000_s32808" name="Equation" r:id="rId3" imgW="1511300" imgH="622300" progId="Equation.DSMT4">
                  <p:embed/>
                </p:oleObj>
              </mc:Choice>
              <mc:Fallback>
                <p:oleObj name="Equation" r:id="rId3" imgW="1511300" imgH="622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2388904"/>
                        <a:ext cx="4343400" cy="1737360"/>
                      </a:xfrm>
                      <a:prstGeom prst="rect">
                        <a:avLst/>
                      </a:prstGeom>
                      <a:noFill/>
                    </p:spPr>
                  </p:pic>
                </p:oleObj>
              </mc:Fallback>
            </mc:AlternateContent>
          </a:graphicData>
        </a:graphic>
      </p:graphicFrame>
      <p:sp>
        <p:nvSpPr>
          <p:cNvPr id="6" name="Rektangel 5"/>
          <p:cNvSpPr/>
          <p:nvPr/>
        </p:nvSpPr>
        <p:spPr>
          <a:xfrm>
            <a:off x="640080" y="4540468"/>
            <a:ext cx="10130790" cy="1815882"/>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Times New Roman" panose="02020603050405020304" pitchFamily="18" charset="0"/>
              </a:rPr>
              <a:t>Now, </a:t>
            </a:r>
            <a:r>
              <a:rPr lang="en-US" sz="2800" b="1" dirty="0" smtClean="0">
                <a:solidFill>
                  <a:srgbClr val="0070C0"/>
                </a:solidFill>
                <a:latin typeface="Times New Roman" panose="02020603050405020304" pitchFamily="18" charset="0"/>
                <a:ea typeface="Times New Roman" panose="02020603050405020304" pitchFamily="18" charset="0"/>
              </a:rPr>
              <a:t>we can solve many such problems, (4), as sub problems, within the general stochastic dynamic programming formulation (</a:t>
            </a:r>
            <a:r>
              <a:rPr lang="en-US" sz="2800" b="1" dirty="0">
                <a:solidFill>
                  <a:srgbClr val="0070C0"/>
                </a:solidFill>
                <a:latin typeface="Times New Roman" panose="02020603050405020304" pitchFamily="18" charset="0"/>
                <a:ea typeface="Times New Roman" panose="02020603050405020304" pitchFamily="18" charset="0"/>
              </a:rPr>
              <a:t>5), (</a:t>
            </a:r>
            <a:r>
              <a:rPr lang="en-US" sz="2800" b="1" dirty="0" smtClean="0">
                <a:solidFill>
                  <a:srgbClr val="0070C0"/>
                </a:solidFill>
                <a:latin typeface="Times New Roman" panose="02020603050405020304" pitchFamily="18" charset="0"/>
                <a:ea typeface="Times New Roman" panose="02020603050405020304" pitchFamily="18" charset="0"/>
              </a:rPr>
              <a:t>6). </a:t>
            </a:r>
            <a:r>
              <a:rPr lang="en-US" sz="2800" dirty="0">
                <a:solidFill>
                  <a:prstClr val="black"/>
                </a:solidFill>
                <a:latin typeface="Times New Roman" panose="02020603050405020304" pitchFamily="18" charset="0"/>
                <a:ea typeface="Times New Roman" panose="02020603050405020304" pitchFamily="18" charset="0"/>
              </a:rPr>
              <a:t>Hence, for each state and stage, we solve the relevant sub problems.</a:t>
            </a:r>
            <a:endParaRPr lang="sv-SE"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503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5</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750" y="1993394"/>
            <a:ext cx="3933660" cy="4271520"/>
          </a:xfrm>
          <a:prstGeom prst="rect">
            <a:avLst/>
          </a:prstGeom>
        </p:spPr>
      </p:pic>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2472" y="1514730"/>
            <a:ext cx="1325215" cy="1439037"/>
          </a:xfrm>
          <a:prstGeom prst="rect">
            <a:avLst/>
          </a:prstGeom>
        </p:spPr>
      </p:pic>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752" y="1368683"/>
            <a:ext cx="1594208" cy="1731133"/>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49" y="1304675"/>
            <a:ext cx="1145221" cy="1243584"/>
          </a:xfrm>
          <a:prstGeom prst="rect">
            <a:avLst/>
          </a:prstGeom>
        </p:spPr>
      </p:pic>
      <p:sp>
        <p:nvSpPr>
          <p:cNvPr id="9" name="textruta 8"/>
          <p:cNvSpPr txBox="1"/>
          <p:nvPr/>
        </p:nvSpPr>
        <p:spPr>
          <a:xfrm>
            <a:off x="552296" y="4288536"/>
            <a:ext cx="4824911" cy="707886"/>
          </a:xfrm>
          <a:prstGeom prst="rect">
            <a:avLst/>
          </a:prstGeom>
          <a:noFill/>
        </p:spPr>
        <p:txBody>
          <a:bodyPr wrap="none" rtlCol="0">
            <a:spAutoFit/>
          </a:bodyPr>
          <a:lstStyle/>
          <a:p>
            <a:r>
              <a:rPr lang="sv-SE" sz="4000" b="1" dirty="0" smtClean="0">
                <a:solidFill>
                  <a:srgbClr val="FF0000"/>
                </a:solidFill>
              </a:rPr>
              <a:t>Optimal </a:t>
            </a:r>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extraction</a:t>
            </a:r>
            <a:endParaRPr lang="sv-SE" sz="4000" b="1" dirty="0">
              <a:solidFill>
                <a:srgbClr val="FF0000"/>
              </a:solidFill>
            </a:endParaRPr>
          </a:p>
        </p:txBody>
      </p:sp>
    </p:spTree>
    <p:extLst>
      <p:ext uri="{BB962C8B-B14F-4D97-AF65-F5344CB8AC3E}">
        <p14:creationId xmlns:p14="http://schemas.microsoft.com/office/powerpoint/2010/main" val="9780318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50</a:t>
            </a:fld>
            <a:endParaRPr lang="sv-SE"/>
          </a:p>
        </p:txBody>
      </p:sp>
      <p:sp>
        <p:nvSpPr>
          <p:cNvPr id="3" name="Rektangel 2"/>
          <p:cNvSpPr/>
          <p:nvPr/>
        </p:nvSpPr>
        <p:spPr>
          <a:xfrm>
            <a:off x="933450" y="730247"/>
            <a:ext cx="10050780" cy="1384995"/>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Now, the capacity levels (7) may be defined as functions of the control decisions, time, the remaining reserve and the market state. </a:t>
            </a:r>
            <a:endParaRPr lang="sv-SE" sz="2800" b="1" dirty="0"/>
          </a:p>
        </p:txBody>
      </p:sp>
      <p:sp>
        <p:nvSpPr>
          <p:cNvPr id="12" name="Rectangle 10"/>
          <p:cNvSpPr>
            <a:spLocks noChangeArrowheads="1"/>
          </p:cNvSpPr>
          <p:nvPr/>
        </p:nvSpPr>
        <p:spPr bwMode="auto">
          <a:xfrm>
            <a:off x="777240" y="3520439"/>
            <a:ext cx="149352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3768124673"/>
              </p:ext>
            </p:extLst>
          </p:nvPr>
        </p:nvGraphicFramePr>
        <p:xfrm>
          <a:off x="1063056" y="2552032"/>
          <a:ext cx="7181784" cy="897723"/>
        </p:xfrm>
        <a:graphic>
          <a:graphicData uri="http://schemas.openxmlformats.org/presentationml/2006/ole">
            <mc:AlternateContent xmlns:mc="http://schemas.openxmlformats.org/markup-compatibility/2006">
              <mc:Choice xmlns:v="urn:schemas-microsoft-com:vml" Requires="v">
                <p:oleObj spid="_x0000_s33840" name="Equation" r:id="rId3" imgW="1828800" imgH="228600" progId="Equation.DSMT4">
                  <p:embed/>
                </p:oleObj>
              </mc:Choice>
              <mc:Fallback>
                <p:oleObj name="Equation" r:id="rId3" imgW="1828800" imgH="228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6" y="2552032"/>
                        <a:ext cx="7181784" cy="897723"/>
                      </a:xfrm>
                      <a:prstGeom prst="rect">
                        <a:avLst/>
                      </a:prstGeom>
                      <a:noFill/>
                    </p:spPr>
                  </p:pic>
                </p:oleObj>
              </mc:Fallback>
            </mc:AlternateContent>
          </a:graphicData>
        </a:graphic>
      </p:graphicFrame>
    </p:spTree>
    <p:extLst>
      <p:ext uri="{BB962C8B-B14F-4D97-AF65-F5344CB8AC3E}">
        <p14:creationId xmlns:p14="http://schemas.microsoft.com/office/powerpoint/2010/main" val="403435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51</a:t>
            </a:fld>
            <a:endParaRPr lang="sv-SE"/>
          </a:p>
        </p:txBody>
      </p:sp>
      <p:sp>
        <p:nvSpPr>
          <p:cNvPr id="3" name="Rektangel 2"/>
          <p:cNvSpPr/>
          <p:nvPr/>
        </p:nvSpPr>
        <p:spPr>
          <a:xfrm>
            <a:off x="571500" y="761073"/>
            <a:ext cx="10572750" cy="954107"/>
          </a:xfrm>
          <a:prstGeom prst="rect">
            <a:avLst/>
          </a:prstGeom>
        </p:spPr>
        <p:txBody>
          <a:bodyPr wrap="square">
            <a:spAutoFit/>
          </a:bodyPr>
          <a:lstStyle/>
          <a:p>
            <a:pPr lvl="0"/>
            <a:r>
              <a:rPr lang="en-US" sz="2800" b="1" dirty="0">
                <a:solidFill>
                  <a:prstClr val="black"/>
                </a:solidFill>
                <a:latin typeface="Times New Roman" panose="02020603050405020304" pitchFamily="18" charset="0"/>
                <a:ea typeface="Times New Roman" panose="02020603050405020304" pitchFamily="18" charset="0"/>
              </a:rPr>
              <a:t>Furthermore, </a:t>
            </a:r>
            <a:r>
              <a:rPr lang="en-US" sz="2800" b="1" dirty="0">
                <a:solidFill>
                  <a:srgbClr val="FF0000"/>
                </a:solidFill>
                <a:latin typeface="Times New Roman" panose="02020603050405020304" pitchFamily="18" charset="0"/>
                <a:ea typeface="Times New Roman" panose="02020603050405020304" pitchFamily="18" charset="0"/>
              </a:rPr>
              <a:t>all other “parameters”, may be considered as functions</a:t>
            </a:r>
            <a:r>
              <a:rPr lang="en-US" sz="2800" b="1" dirty="0">
                <a:solidFill>
                  <a:prstClr val="black"/>
                </a:solidFill>
                <a:latin typeface="Times New Roman" panose="02020603050405020304" pitchFamily="18" charset="0"/>
                <a:ea typeface="Times New Roman" panose="02020603050405020304" pitchFamily="18" charset="0"/>
              </a:rPr>
              <a:t>, as described in (8), (9) and (10).</a:t>
            </a:r>
            <a:endParaRPr lang="sv-SE" sz="2800" b="1" dirty="0">
              <a:solidFill>
                <a:prstClr val="black"/>
              </a:solidFill>
            </a:endParaRPr>
          </a:p>
        </p:txBody>
      </p:sp>
      <p:sp>
        <p:nvSpPr>
          <p:cNvPr id="4" name="Rectangle 2"/>
          <p:cNvSpPr>
            <a:spLocks noChangeArrowheads="1"/>
          </p:cNvSpPr>
          <p:nvPr/>
        </p:nvSpPr>
        <p:spPr bwMode="auto">
          <a:xfrm>
            <a:off x="742949" y="2503169"/>
            <a:ext cx="21749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395193743"/>
              </p:ext>
            </p:extLst>
          </p:nvPr>
        </p:nvGraphicFramePr>
        <p:xfrm>
          <a:off x="742950" y="2503170"/>
          <a:ext cx="6827520" cy="731520"/>
        </p:xfrm>
        <a:graphic>
          <a:graphicData uri="http://schemas.openxmlformats.org/presentationml/2006/ole">
            <mc:AlternateContent xmlns:mc="http://schemas.openxmlformats.org/markup-compatibility/2006">
              <mc:Choice xmlns:v="urn:schemas-microsoft-com:vml" Requires="v">
                <p:oleObj spid="_x0000_s34934" name="Equation" r:id="rId3" imgW="2133600" imgH="228600" progId="Equation.DSMT4">
                  <p:embed/>
                </p:oleObj>
              </mc:Choice>
              <mc:Fallback>
                <p:oleObj name="Equation" r:id="rId3" imgW="21336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2503170"/>
                        <a:ext cx="6827520" cy="731520"/>
                      </a:xfrm>
                      <a:prstGeom prst="rect">
                        <a:avLst/>
                      </a:prstGeom>
                      <a:noFill/>
                    </p:spPr>
                  </p:pic>
                </p:oleObj>
              </mc:Fallback>
            </mc:AlternateContent>
          </a:graphicData>
        </a:graphic>
      </p:graphicFrame>
      <p:sp>
        <p:nvSpPr>
          <p:cNvPr id="6" name="Rectangle 4"/>
          <p:cNvSpPr>
            <a:spLocks noChangeArrowheads="1"/>
          </p:cNvSpPr>
          <p:nvPr/>
        </p:nvSpPr>
        <p:spPr bwMode="auto">
          <a:xfrm>
            <a:off x="742949" y="3394709"/>
            <a:ext cx="210677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869674026"/>
              </p:ext>
            </p:extLst>
          </p:nvPr>
        </p:nvGraphicFramePr>
        <p:xfrm>
          <a:off x="742948" y="3440428"/>
          <a:ext cx="6762750" cy="811530"/>
        </p:xfrm>
        <a:graphic>
          <a:graphicData uri="http://schemas.openxmlformats.org/presentationml/2006/ole">
            <mc:AlternateContent xmlns:mc="http://schemas.openxmlformats.org/markup-compatibility/2006">
              <mc:Choice xmlns:v="urn:schemas-microsoft-com:vml" Requires="v">
                <p:oleObj spid="_x0000_s34935" name="Equation" r:id="rId5" imgW="1892300" imgH="228600" progId="Equation.DSMT4">
                  <p:embed/>
                </p:oleObj>
              </mc:Choice>
              <mc:Fallback>
                <p:oleObj name="Equation" r:id="rId5" imgW="18923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48" y="3440428"/>
                        <a:ext cx="6762750" cy="811530"/>
                      </a:xfrm>
                      <a:prstGeom prst="rect">
                        <a:avLst/>
                      </a:prstGeom>
                      <a:noFill/>
                    </p:spPr>
                  </p:pic>
                </p:oleObj>
              </mc:Fallback>
            </mc:AlternateContent>
          </a:graphicData>
        </a:graphic>
      </p:graphicFrame>
      <p:sp>
        <p:nvSpPr>
          <p:cNvPr id="8" name="Rectangle 6"/>
          <p:cNvSpPr>
            <a:spLocks noChangeArrowheads="1"/>
          </p:cNvSpPr>
          <p:nvPr/>
        </p:nvSpPr>
        <p:spPr bwMode="auto">
          <a:xfrm>
            <a:off x="742948" y="4568535"/>
            <a:ext cx="176390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560464831"/>
              </p:ext>
            </p:extLst>
          </p:nvPr>
        </p:nvGraphicFramePr>
        <p:xfrm>
          <a:off x="742949" y="4568536"/>
          <a:ext cx="9261498" cy="896274"/>
        </p:xfrm>
        <a:graphic>
          <a:graphicData uri="http://schemas.openxmlformats.org/presentationml/2006/ole">
            <mc:AlternateContent xmlns:mc="http://schemas.openxmlformats.org/markup-compatibility/2006">
              <mc:Choice xmlns:v="urn:schemas-microsoft-com:vml" Requires="v">
                <p:oleObj spid="_x0000_s34936" name="Equation" r:id="rId7" imgW="2387600" imgH="241300" progId="Equation.DSMT4">
                  <p:embed/>
                </p:oleObj>
              </mc:Choice>
              <mc:Fallback>
                <p:oleObj name="Equation" r:id="rId7" imgW="23876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949" y="4568536"/>
                        <a:ext cx="9261498" cy="896274"/>
                      </a:xfrm>
                      <a:prstGeom prst="rect">
                        <a:avLst/>
                      </a:prstGeom>
                      <a:noFill/>
                    </p:spPr>
                  </p:pic>
                </p:oleObj>
              </mc:Fallback>
            </mc:AlternateContent>
          </a:graphicData>
        </a:graphic>
      </p:graphicFrame>
    </p:spTree>
    <p:extLst>
      <p:ext uri="{BB962C8B-B14F-4D97-AF65-F5344CB8AC3E}">
        <p14:creationId xmlns:p14="http://schemas.microsoft.com/office/powerpoint/2010/main" val="2657115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52</a:t>
            </a:fld>
            <a:endParaRPr lang="sv-SE"/>
          </a:p>
        </p:txBody>
      </p:sp>
      <p:sp>
        <p:nvSpPr>
          <p:cNvPr id="3" name="Rektangel 2"/>
          <p:cNvSpPr/>
          <p:nvPr/>
        </p:nvSpPr>
        <p:spPr>
          <a:xfrm>
            <a:off x="628650" y="829315"/>
            <a:ext cx="10717229" cy="523220"/>
          </a:xfrm>
          <a:prstGeom prst="rect">
            <a:avLst/>
          </a:prstGeom>
        </p:spPr>
        <p:txBody>
          <a:bodyPr wrap="none">
            <a:spAutoFit/>
          </a:bodyPr>
          <a:lstStyle/>
          <a:p>
            <a:pPr>
              <a:spcAft>
                <a:spcPts val="0"/>
              </a:spcAft>
            </a:pPr>
            <a:r>
              <a:rPr lang="en-US" sz="2800" b="1" dirty="0">
                <a:latin typeface="Times New Roman" panose="02020603050405020304" pitchFamily="18" charset="0"/>
                <a:ea typeface="Times New Roman" panose="02020603050405020304" pitchFamily="18" charset="0"/>
              </a:rPr>
              <a:t>As a result, we may describe the </a:t>
            </a:r>
            <a:r>
              <a:rPr lang="en-US" sz="2800" b="1" dirty="0">
                <a:solidFill>
                  <a:srgbClr val="FF0000"/>
                </a:solidFill>
                <a:latin typeface="Times New Roman" panose="02020603050405020304" pitchFamily="18" charset="0"/>
                <a:ea typeface="Times New Roman" panose="02020603050405020304" pitchFamily="18" charset="0"/>
              </a:rPr>
              <a:t>sub problems </a:t>
            </a:r>
            <a:r>
              <a:rPr lang="en-US" sz="2800" b="1" dirty="0">
                <a:latin typeface="Times New Roman" panose="02020603050405020304" pitchFamily="18" charset="0"/>
                <a:ea typeface="Times New Roman" panose="02020603050405020304" pitchFamily="18" charset="0"/>
              </a:rPr>
              <a:t>as (11) or even as (12).</a:t>
            </a:r>
            <a:endParaRPr lang="sv-SE" sz="2800" b="1"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628650" y="1954529"/>
            <a:ext cx="24790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113847265"/>
              </p:ext>
            </p:extLst>
          </p:nvPr>
        </p:nvGraphicFramePr>
        <p:xfrm>
          <a:off x="628650" y="1954530"/>
          <a:ext cx="6355080" cy="1882987"/>
        </p:xfrm>
        <a:graphic>
          <a:graphicData uri="http://schemas.openxmlformats.org/presentationml/2006/ole">
            <mc:AlternateContent xmlns:mc="http://schemas.openxmlformats.org/markup-compatibility/2006">
              <mc:Choice xmlns:v="urn:schemas-microsoft-com:vml" Requires="v">
                <p:oleObj spid="_x0000_s35919" name="Equation" r:id="rId3" imgW="2082800" imgH="622300" progId="Equation.DSMT4">
                  <p:embed/>
                </p:oleObj>
              </mc:Choice>
              <mc:Fallback>
                <p:oleObj name="Equation" r:id="rId3" imgW="2082800" imgH="622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954530"/>
                        <a:ext cx="6355080" cy="1882987"/>
                      </a:xfrm>
                      <a:prstGeom prst="rect">
                        <a:avLst/>
                      </a:prstGeom>
                      <a:noFill/>
                    </p:spPr>
                  </p:pic>
                </p:oleObj>
              </mc:Fallback>
            </mc:AlternateContent>
          </a:graphicData>
        </a:graphic>
      </p:graphicFrame>
      <p:sp>
        <p:nvSpPr>
          <p:cNvPr id="6" name="Rectangle 4"/>
          <p:cNvSpPr>
            <a:spLocks noChangeArrowheads="1"/>
          </p:cNvSpPr>
          <p:nvPr/>
        </p:nvSpPr>
        <p:spPr bwMode="auto">
          <a:xfrm>
            <a:off x="457199" y="3921759"/>
            <a:ext cx="30036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544847433"/>
              </p:ext>
            </p:extLst>
          </p:nvPr>
        </p:nvGraphicFramePr>
        <p:xfrm>
          <a:off x="628650" y="4466590"/>
          <a:ext cx="7795260" cy="1889760"/>
        </p:xfrm>
        <a:graphic>
          <a:graphicData uri="http://schemas.openxmlformats.org/presentationml/2006/ole">
            <mc:AlternateContent xmlns:mc="http://schemas.openxmlformats.org/markup-compatibility/2006">
              <mc:Choice xmlns:v="urn:schemas-microsoft-com:vml" Requires="v">
                <p:oleObj spid="_x0000_s35920" name="Equation" r:id="rId5" imgW="2501640" imgH="622080" progId="Equation.DSMT4">
                  <p:embed/>
                </p:oleObj>
              </mc:Choice>
              <mc:Fallback>
                <p:oleObj name="Equation" r:id="rId5" imgW="2501640" imgH="622080" progId="Equation.DSMT4">
                  <p:embed/>
                  <p:pic>
                    <p:nvPicPr>
                      <p:cNvPr id="0" name="Object 3"/>
                      <p:cNvPicPr>
                        <a:picLocks noChangeAspect="1" noChangeArrowheads="1"/>
                      </p:cNvPicPr>
                      <p:nvPr/>
                    </p:nvPicPr>
                    <p:blipFill>
                      <a:blip r:embed="rId6"/>
                      <a:srcRect/>
                      <a:stretch>
                        <a:fillRect/>
                      </a:stretch>
                    </p:blipFill>
                    <p:spPr bwMode="auto">
                      <a:xfrm>
                        <a:off x="628650" y="4466590"/>
                        <a:ext cx="7795260" cy="1889760"/>
                      </a:xfrm>
                      <a:prstGeom prst="rect">
                        <a:avLst/>
                      </a:prstGeom>
                      <a:noFill/>
                    </p:spPr>
                  </p:pic>
                </p:oleObj>
              </mc:Fallback>
            </mc:AlternateContent>
          </a:graphicData>
        </a:graphic>
      </p:graphicFrame>
    </p:spTree>
    <p:extLst>
      <p:ext uri="{BB962C8B-B14F-4D97-AF65-F5344CB8AC3E}">
        <p14:creationId xmlns:p14="http://schemas.microsoft.com/office/powerpoint/2010/main" val="2104786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77924">
              <a:srgbClr val="B5D2EC"/>
            </a:gs>
            <a:gs pos="69000">
              <a:srgbClr val="FFFF00"/>
            </a:gs>
            <a:gs pos="91000">
              <a:schemeClr val="accent1">
                <a:lumMod val="45000"/>
                <a:lumOff val="55000"/>
              </a:schemeClr>
            </a:gs>
            <a:gs pos="25000">
              <a:schemeClr val="accent1">
                <a:lumMod val="0"/>
                <a:lumOff val="100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53</a:t>
            </a:fld>
            <a:endParaRPr lang="sv-SE" dirty="0"/>
          </a:p>
        </p:txBody>
      </p:sp>
      <p:sp>
        <p:nvSpPr>
          <p:cNvPr id="3" name="Rektangel 2"/>
          <p:cNvSpPr/>
          <p:nvPr/>
        </p:nvSpPr>
        <p:spPr>
          <a:xfrm>
            <a:off x="480060" y="400050"/>
            <a:ext cx="10869930" cy="954107"/>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Now, we </a:t>
            </a:r>
            <a:r>
              <a:rPr lang="en-US" sz="2800" b="1" dirty="0">
                <a:solidFill>
                  <a:srgbClr val="FF0000"/>
                </a:solidFill>
                <a:latin typeface="Times New Roman" panose="02020603050405020304" pitchFamily="18" charset="0"/>
                <a:ea typeface="Times New Roman" panose="02020603050405020304" pitchFamily="18" charset="0"/>
              </a:rPr>
              <a:t>include the sub problems in the stochastic dynamic programming recursion equation</a:t>
            </a:r>
            <a:r>
              <a:rPr lang="en-US" sz="2800" dirty="0">
                <a:latin typeface="Times New Roman" panose="02020603050405020304" pitchFamily="18" charset="0"/>
                <a:ea typeface="Times New Roman" panose="02020603050405020304" pitchFamily="18" charset="0"/>
              </a:rPr>
              <a:t> (13). </a:t>
            </a:r>
            <a:endParaRPr lang="sv-SE" sz="2800" dirty="0">
              <a:effectLst/>
              <a:latin typeface="Times New Roman" panose="02020603050405020304" pitchFamily="18" charset="0"/>
              <a:ea typeface="Times New Roman" panose="02020603050405020304" pitchFamily="18" charset="0"/>
            </a:endParaRPr>
          </a:p>
        </p:txBody>
      </p:sp>
      <p:sp>
        <p:nvSpPr>
          <p:cNvPr id="4" name="Rektangel 3"/>
          <p:cNvSpPr/>
          <p:nvPr/>
        </p:nvSpPr>
        <p:spPr>
          <a:xfrm>
            <a:off x="480060" y="5171093"/>
            <a:ext cx="10961370" cy="954107"/>
          </a:xfrm>
          <a:prstGeom prst="rect">
            <a:avLst/>
          </a:prstGeom>
        </p:spPr>
        <p:txBody>
          <a:bodyPr wrap="square">
            <a:spAutoFit/>
          </a:bodyPr>
          <a:lstStyle/>
          <a:p>
            <a:pPr lvl="0"/>
            <a:r>
              <a:rPr lang="en-US" sz="2800" b="1" dirty="0">
                <a:latin typeface="Times New Roman" panose="02020603050405020304" pitchFamily="18" charset="0"/>
                <a:ea typeface="Times New Roman" panose="02020603050405020304" pitchFamily="18" charset="0"/>
              </a:rPr>
              <a:t>A problem of this kind is defined and numerically solved using LINGO software [1] by </a:t>
            </a:r>
            <a:r>
              <a:rPr lang="en-US" sz="2800" b="1" dirty="0" err="1">
                <a:latin typeface="Times New Roman" panose="02020603050405020304" pitchFamily="18" charset="0"/>
                <a:ea typeface="Times New Roman" panose="02020603050405020304" pitchFamily="18" charset="0"/>
              </a:rPr>
              <a:t>Lohmander</a:t>
            </a:r>
            <a:r>
              <a:rPr lang="en-US" sz="2800" b="1" dirty="0">
                <a:latin typeface="Times New Roman" panose="02020603050405020304" pitchFamily="18" charset="0"/>
                <a:ea typeface="Times New Roman" panose="02020603050405020304" pitchFamily="18" charset="0"/>
              </a:rPr>
              <a:t> [10]. </a:t>
            </a:r>
            <a:endParaRPr lang="sv-SE" sz="2800" b="1" dirty="0">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308610" y="1885949"/>
            <a:ext cx="140208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757865469"/>
              </p:ext>
            </p:extLst>
          </p:nvPr>
        </p:nvGraphicFramePr>
        <p:xfrm>
          <a:off x="308610" y="2123723"/>
          <a:ext cx="11727180" cy="1954530"/>
        </p:xfrm>
        <a:graphic>
          <a:graphicData uri="http://schemas.openxmlformats.org/presentationml/2006/ole">
            <mc:AlternateContent xmlns:mc="http://schemas.openxmlformats.org/markup-compatibility/2006">
              <mc:Choice xmlns:v="urn:schemas-microsoft-com:vml" Requires="v">
                <p:oleObj spid="_x0000_s36904" name="Equation" r:id="rId3" imgW="6426200" imgH="1066800" progId="Equation.DSMT4">
                  <p:embed/>
                </p:oleObj>
              </mc:Choice>
              <mc:Fallback>
                <p:oleObj name="Equation" r:id="rId3" imgW="6426200" imgH="1066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 y="2123723"/>
                        <a:ext cx="11727180" cy="1954530"/>
                      </a:xfrm>
                      <a:prstGeom prst="rect">
                        <a:avLst/>
                      </a:prstGeom>
                      <a:noFill/>
                    </p:spPr>
                  </p:pic>
                </p:oleObj>
              </mc:Fallback>
            </mc:AlternateContent>
          </a:graphicData>
        </a:graphic>
      </p:graphicFrame>
    </p:spTree>
    <p:extLst>
      <p:ext uri="{BB962C8B-B14F-4D97-AF65-F5344CB8AC3E}">
        <p14:creationId xmlns:p14="http://schemas.microsoft.com/office/powerpoint/2010/main" val="3233784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54</a:t>
            </a:fld>
            <a:endParaRPr lang="sv-SE">
              <a:solidFill>
                <a:prstClr val="black">
                  <a:tint val="75000"/>
                </a:prstClr>
              </a:solidFill>
            </a:endParaRP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91" y="1541100"/>
            <a:ext cx="1288995" cy="139970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18" y="155900"/>
            <a:ext cx="1094698" cy="1188721"/>
          </a:xfrm>
          <a:prstGeom prst="rect">
            <a:avLst/>
          </a:prstGeom>
        </p:spPr>
      </p:pic>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3" y="3977640"/>
            <a:ext cx="1608363" cy="174650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905" y="223308"/>
            <a:ext cx="942975" cy="102396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262" y="1053387"/>
            <a:ext cx="3992980" cy="2989280"/>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064" y="4491741"/>
            <a:ext cx="6129528" cy="2227062"/>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656" y="956949"/>
            <a:ext cx="2880418" cy="3017147"/>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602" y="1570881"/>
            <a:ext cx="1216152" cy="502262"/>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317" y="4198633"/>
            <a:ext cx="2741739" cy="1132319"/>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678" y="2479308"/>
            <a:ext cx="1216152" cy="502262"/>
          </a:xfrm>
          <a:prstGeom prst="rect">
            <a:avLst/>
          </a:prstGeom>
        </p:spPr>
      </p:pic>
      <p:pic>
        <p:nvPicPr>
          <p:cNvPr id="13" name="Bildobjekt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394" y="3269903"/>
            <a:ext cx="1216152" cy="502262"/>
          </a:xfrm>
          <a:prstGeom prst="rect">
            <a:avLst/>
          </a:prstGeom>
        </p:spPr>
      </p:pic>
      <p:sp>
        <p:nvSpPr>
          <p:cNvPr id="14" name="Rektangel 13"/>
          <p:cNvSpPr/>
          <p:nvPr/>
        </p:nvSpPr>
        <p:spPr>
          <a:xfrm>
            <a:off x="3725434" y="155900"/>
            <a:ext cx="7359964" cy="707886"/>
          </a:xfrm>
          <a:prstGeom prst="rect">
            <a:avLst/>
          </a:prstGeom>
        </p:spPr>
        <p:txBody>
          <a:bodyPr wrap="none">
            <a:spAutoFit/>
          </a:bodyPr>
          <a:lstStyle/>
          <a:p>
            <a:r>
              <a:rPr lang="sv-SE" sz="4000" b="1" dirty="0">
                <a:solidFill>
                  <a:srgbClr val="FF0000"/>
                </a:solidFill>
              </a:rPr>
              <a:t>Optimal </a:t>
            </a:r>
            <a:r>
              <a:rPr lang="sv-SE" sz="4000" b="1" dirty="0" err="1">
                <a:solidFill>
                  <a:srgbClr val="FF0000"/>
                </a:solidFill>
              </a:rPr>
              <a:t>oil</a:t>
            </a:r>
            <a:r>
              <a:rPr lang="sv-SE" sz="4000" b="1" dirty="0">
                <a:solidFill>
                  <a:srgbClr val="FF0000"/>
                </a:solidFill>
              </a:rPr>
              <a:t> </a:t>
            </a:r>
            <a:r>
              <a:rPr lang="sv-SE" sz="4000" b="1" dirty="0" err="1" smtClean="0">
                <a:solidFill>
                  <a:srgbClr val="FF0000"/>
                </a:solidFill>
              </a:rPr>
              <a:t>industry</a:t>
            </a:r>
            <a:r>
              <a:rPr lang="sv-SE" sz="4000" b="1" dirty="0" smtClean="0">
                <a:solidFill>
                  <a:srgbClr val="FF0000"/>
                </a:solidFill>
              </a:rPr>
              <a:t> management</a:t>
            </a:r>
            <a:endParaRPr lang="sv-SE" sz="4000" b="1" dirty="0">
              <a:solidFill>
                <a:srgbClr val="FF0000"/>
              </a:solidFill>
            </a:endParaRPr>
          </a:p>
        </p:txBody>
      </p:sp>
    </p:spTree>
    <p:extLst>
      <p:ext uri="{BB962C8B-B14F-4D97-AF65-F5344CB8AC3E}">
        <p14:creationId xmlns:p14="http://schemas.microsoft.com/office/powerpoint/2010/main" val="2037787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3192" y="469555"/>
            <a:ext cx="11484863" cy="5539978"/>
          </a:xfrm>
          <a:prstGeom prst="rect">
            <a:avLst/>
          </a:prstGeom>
        </p:spPr>
        <p:txBody>
          <a:bodyPr wrap="square">
            <a:spAutoFit/>
          </a:bodyPr>
          <a:lstStyle/>
          <a:p>
            <a:pPr algn="r"/>
            <a:endParaRPr lang="sv-SE" sz="2800" b="1" dirty="0">
              <a:solidFill>
                <a:srgbClr val="FF0000"/>
              </a:solidFill>
              <a:ea typeface="Calibri" panose="020F0502020204030204" pitchFamily="34" charset="0"/>
              <a:cs typeface="Times New Roman" panose="02020603050405020304" pitchFamily="18" charset="0"/>
            </a:endParaRPr>
          </a:p>
          <a:p>
            <a:r>
              <a:rPr lang="sv-SE" sz="2800" b="1" i="1" dirty="0" smtClean="0">
                <a:solidFill>
                  <a:srgbClr val="0070C0"/>
                </a:solidFill>
                <a:latin typeface="Derive Unicode" panose="020B0609030204040204" pitchFamily="49" charset="0"/>
                <a:ea typeface="Calibri" panose="020F0502020204030204" pitchFamily="34" charset="0"/>
                <a:cs typeface="Times New Roman" panose="02020603050405020304" pitchFamily="18" charset="0"/>
              </a:rPr>
              <a:t>EXAMPLE SOLUTION FROM LOHMANDER (2016):</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prstClr val="black"/>
              </a:solidFill>
              <a:ea typeface="Calibri" panose="020F0502020204030204" pitchFamily="34" charset="0"/>
              <a:cs typeface="Times New Roman" panose="02020603050405020304" pitchFamily="18" charset="0"/>
            </a:endParaRPr>
          </a:p>
          <a:p>
            <a:endParaRPr lang="sv-SE" sz="2800"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endParaRPr>
          </a:p>
          <a:p>
            <a:r>
              <a:rPr lang="sv-SE" sz="2800"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Price </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is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stochastic</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and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partly</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endogenous</a:t>
            </a:r>
            <a:r>
              <a:rPr lang="sv-SE" sz="2800"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prstClr val="black"/>
              </a:solidFill>
              <a:ea typeface="Calibri" panose="020F0502020204030204" pitchFamily="34" charset="0"/>
              <a:cs typeface="Times New Roman" panose="02020603050405020304" pitchFamily="18" charset="0"/>
            </a:endParaRPr>
          </a:p>
          <a:p>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t>
            </a:r>
            <a:endParaRPr lang="sv-SE" sz="2800" b="1" dirty="0">
              <a:solidFill>
                <a:srgbClr val="FF0000"/>
              </a:solidFill>
              <a:ea typeface="Calibri" panose="020F0502020204030204" pitchFamily="34" charset="0"/>
              <a:cs typeface="Times New Roman" panose="02020603050405020304" pitchFamily="18" charset="0"/>
            </a:endParaRPr>
          </a:p>
          <a:p>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prstClr val="black"/>
              </a:solidFill>
              <a:ea typeface="Calibri" panose="020F0502020204030204" pitchFamily="34" charset="0"/>
              <a:cs typeface="Times New Roman" panose="02020603050405020304" pitchFamily="18" charset="0"/>
            </a:endParaRPr>
          </a:p>
          <a:p>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only</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one</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product</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Crude</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oil</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prstClr val="black"/>
              </a:solidFill>
              <a:ea typeface="Calibri" panose="020F0502020204030204" pitchFamily="34" charset="0"/>
              <a:cs typeface="Times New Roman" panose="02020603050405020304" pitchFamily="18" charset="0"/>
            </a:endParaRPr>
          </a:p>
          <a:p>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are</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no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production</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constraints</a:t>
            </a:r>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prstClr val="black"/>
              </a:solidFill>
              <a:ea typeface="Calibri" panose="020F0502020204030204" pitchFamily="34" charset="0"/>
              <a:cs typeface="Times New Roman" panose="02020603050405020304" pitchFamily="18" charset="0"/>
            </a:endParaRPr>
          </a:p>
          <a:p>
            <a:r>
              <a:rPr lang="sv-SE" sz="28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prstClr val="black"/>
              </a:solidFill>
              <a:ea typeface="Calibri" panose="020F0502020204030204" pitchFamily="34" charset="0"/>
              <a:cs typeface="Times New Roman" panose="02020603050405020304" pitchFamily="18" charset="0"/>
            </a:endParaRPr>
          </a:p>
          <a:p>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p>
          <a:p>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an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increasing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function</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state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market and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size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ea typeface="Calibri" panose="020F0502020204030204" pitchFamily="34" charset="0"/>
              <a:cs typeface="Times New Roman" panose="02020603050405020304" pitchFamily="18" charset="0"/>
            </a:endParaRPr>
          </a:p>
          <a:p>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dirty="0">
              <a:solidFill>
                <a:prstClr val="black"/>
              </a:solidFill>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solidFill>
                  <a:prstClr val="black">
                    <a:tint val="75000"/>
                  </a:prstClr>
                </a:solidFill>
              </a:rPr>
              <a:pPr/>
              <a:t>55</a:t>
            </a:fld>
            <a:endParaRPr lang="sv-SE">
              <a:solidFill>
                <a:prstClr val="black">
                  <a:tint val="75000"/>
                </a:prstClr>
              </a:solidFill>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450" y="1975103"/>
            <a:ext cx="1948350" cy="2115693"/>
          </a:xfrm>
          <a:prstGeom prst="rect">
            <a:avLst/>
          </a:prstGeom>
        </p:spPr>
      </p:pic>
    </p:spTree>
    <p:extLst>
      <p:ext uri="{BB962C8B-B14F-4D97-AF65-F5344CB8AC3E}">
        <p14:creationId xmlns:p14="http://schemas.microsoft.com/office/powerpoint/2010/main" val="1717087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75657" y="1079112"/>
            <a:ext cx="10047514" cy="4708981"/>
          </a:xfrm>
          <a:prstGeom prst="rect">
            <a:avLst/>
          </a:prstGeom>
        </p:spPr>
        <p:txBody>
          <a:bodyPr wrap="square">
            <a:spAutoFit/>
          </a:bodyPr>
          <a:lstStyle/>
          <a:p>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1        0    0    0    0    0    1    1    1    1    1    2</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2        0    0    0    0    1    1    1    1    2    2    2</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3        0    0    0    1    1    1    2    2    2    2    2</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4        0    0    1    1    1    2    2    2    2    3    3</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5        0    1    1    1    2    2    2    3    3    3    3</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6        0    1    1    2    2    2    3    3    3    3    4</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7        0    1    2    2    2    3    3    3    4    4    4</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8        0    1    2    2    3    3    3    4    4    4    4</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9        0    1    2    3    3    3    4    4    4    5    5</a:t>
            </a:r>
            <a:endParaRPr lang="sv-SE" sz="2000" b="1" dirty="0">
              <a:solidFill>
                <a:prstClr val="black"/>
              </a:solidFill>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solidFill>
                  <a:prstClr val="black">
                    <a:tint val="75000"/>
                  </a:prstClr>
                </a:solidFill>
              </a:rPr>
              <a:pPr/>
              <a:t>56</a:t>
            </a:fld>
            <a:endParaRPr lang="sv-SE">
              <a:solidFill>
                <a:prstClr val="black">
                  <a:tint val="75000"/>
                </a:prstClr>
              </a:solidFill>
            </a:endParaRPr>
          </a:p>
        </p:txBody>
      </p:sp>
    </p:spTree>
    <p:extLst>
      <p:ext uri="{BB962C8B-B14F-4D97-AF65-F5344CB8AC3E}">
        <p14:creationId xmlns:p14="http://schemas.microsoft.com/office/powerpoint/2010/main" val="2402642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77685" y="1242399"/>
            <a:ext cx="9503229" cy="4708981"/>
          </a:xfrm>
          <a:prstGeom prst="rect">
            <a:avLst/>
          </a:prstGeom>
        </p:spPr>
        <p:txBody>
          <a:bodyPr wrap="square">
            <a:spAutoFit/>
          </a:bodyPr>
          <a:lstStyle/>
          <a:p>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sz="2000" b="1" dirty="0">
              <a:solidFill>
                <a:srgbClr val="FF0000"/>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1        0   28   55   81  107  132  157  181  205  228  251</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2        0   28   55   81  107  133  158  182  206  230  253</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3        0   28   55   82  108  134  159  184  208  232  255</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4        0   28   56   83  109  135  161  186  210  234  258</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5        0   29   57   84  111  137  163  188  213  237  261</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6        0   30   58   86  113  139  165  191  216  240  264</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7        0   31   60   88  115  142  168  194  219  244  268</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8        0   32   62   90  118  145  171  197  223  248  272</a:t>
            </a:r>
            <a:endParaRPr lang="sv-SE" sz="2000" b="1" dirty="0">
              <a:solidFill>
                <a:prstClr val="black"/>
              </a:solidFill>
              <a:ea typeface="Calibri" panose="020F0502020204030204" pitchFamily="34" charset="0"/>
              <a:cs typeface="Times New Roman" panose="02020603050405020304" pitchFamily="18" charset="0"/>
            </a:endParaRPr>
          </a:p>
          <a:p>
            <a:r>
              <a:rPr lang="sv-SE" sz="2000" b="1"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Market =   9        0   33   64   93  121  148  175  201  227  252  277</a:t>
            </a:r>
            <a:endParaRPr lang="sv-SE" sz="2000" b="1" dirty="0">
              <a:solidFill>
                <a:prstClr val="black"/>
              </a:solidFill>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solidFill>
                  <a:prstClr val="black">
                    <a:tint val="75000"/>
                  </a:prstClr>
                </a:solidFill>
              </a:rPr>
              <a:pPr/>
              <a:t>57</a:t>
            </a:fld>
            <a:endParaRPr lang="sv-SE">
              <a:solidFill>
                <a:prstClr val="black">
                  <a:tint val="75000"/>
                </a:prstClr>
              </a:solidFill>
            </a:endParaRPr>
          </a:p>
        </p:txBody>
      </p:sp>
    </p:spTree>
    <p:extLst>
      <p:ext uri="{BB962C8B-B14F-4D97-AF65-F5344CB8AC3E}">
        <p14:creationId xmlns:p14="http://schemas.microsoft.com/office/powerpoint/2010/main" val="2905756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77924">
              <a:srgbClr val="B5D2EC"/>
            </a:gs>
            <a:gs pos="74000">
              <a:srgbClr val="FFFF00"/>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58</a:t>
            </a:fld>
            <a:endParaRPr lang="sv-SE"/>
          </a:p>
        </p:txBody>
      </p:sp>
      <p:sp>
        <p:nvSpPr>
          <p:cNvPr id="3" name="Rektangel 2"/>
          <p:cNvSpPr/>
          <p:nvPr/>
        </p:nvSpPr>
        <p:spPr>
          <a:xfrm>
            <a:off x="251460" y="502920"/>
            <a:ext cx="11338560" cy="5693866"/>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Observe that (13) represents a </a:t>
            </a:r>
            <a:r>
              <a:rPr lang="en-US" sz="2800" b="1" dirty="0">
                <a:solidFill>
                  <a:srgbClr val="FF0000"/>
                </a:solidFill>
                <a:latin typeface="Times New Roman" panose="02020603050405020304" pitchFamily="18" charset="0"/>
                <a:ea typeface="Times New Roman" panose="02020603050405020304" pitchFamily="18" charset="0"/>
              </a:rPr>
              <a:t>very general and flexible way to formulate and solve applied stochastic multi period production and logistics problems of many kinds</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0070C0"/>
                </a:solidFill>
                <a:latin typeface="Times New Roman" panose="02020603050405020304" pitchFamily="18" charset="0"/>
                <a:ea typeface="Times New Roman" panose="02020603050405020304" pitchFamily="18" charset="0"/>
              </a:rPr>
              <a:t>The </a:t>
            </a:r>
            <a:r>
              <a:rPr lang="en-US" sz="2800" b="1" dirty="0">
                <a:solidFill>
                  <a:srgbClr val="0070C0"/>
                </a:solidFill>
                <a:latin typeface="Times New Roman" panose="02020603050405020304" pitchFamily="18" charset="0"/>
                <a:ea typeface="Times New Roman" panose="02020603050405020304" pitchFamily="18" charset="0"/>
              </a:rPr>
              <a:t>true sequential nature of decisions and information is explicitly handled</a:t>
            </a:r>
            <a:r>
              <a:rPr lang="en-US" sz="2800" dirty="0">
                <a:latin typeface="Times New Roman" panose="02020603050405020304" pitchFamily="18" charset="0"/>
                <a:ea typeface="Times New Roman" panose="02020603050405020304" pitchFamily="18" charset="0"/>
              </a:rPr>
              <a:t>, </a:t>
            </a:r>
            <a:r>
              <a:rPr lang="en-US" sz="2800" b="1" dirty="0">
                <a:solidFill>
                  <a:srgbClr val="00B050"/>
                </a:solidFill>
                <a:latin typeface="Times New Roman" panose="02020603050405020304" pitchFamily="18" charset="0"/>
                <a:ea typeface="Times New Roman" panose="02020603050405020304" pitchFamily="18" charset="0"/>
              </a:rPr>
              <a:t>stochastic market prices </a:t>
            </a:r>
            <a:r>
              <a:rPr lang="en-US" sz="2800" dirty="0">
                <a:latin typeface="Times New Roman" panose="02020603050405020304" pitchFamily="18" charset="0"/>
                <a:ea typeface="Times New Roman" panose="02020603050405020304" pitchFamily="18" charset="0"/>
              </a:rPr>
              <a:t>and </a:t>
            </a:r>
            <a:r>
              <a:rPr lang="en-US" sz="2800" b="1" dirty="0">
                <a:solidFill>
                  <a:srgbClr val="FF0000"/>
                </a:solidFill>
                <a:latin typeface="Times New Roman" panose="02020603050405020304" pitchFamily="18" charset="0"/>
                <a:ea typeface="Times New Roman" panose="02020603050405020304" pitchFamily="18" charset="0"/>
              </a:rPr>
              <a:t>very large numbers of decision variables and constraints</a:t>
            </a:r>
            <a:r>
              <a:rPr lang="en-US" sz="2800" dirty="0">
                <a:latin typeface="Times New Roman" panose="02020603050405020304" pitchFamily="18" charset="0"/>
                <a:ea typeface="Times New Roman" panose="02020603050405020304" pitchFamily="18" charset="0"/>
              </a:rPr>
              <a:t> may be consistently considered.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Furthermore</a:t>
            </a:r>
            <a:r>
              <a:rPr lang="en-US" sz="2800" dirty="0">
                <a:latin typeface="Times New Roman" panose="02020603050405020304" pitchFamily="18" charset="0"/>
                <a:ea typeface="Times New Roman" panose="02020603050405020304" pitchFamily="18" charset="0"/>
              </a:rPr>
              <a:t>, </a:t>
            </a:r>
            <a:r>
              <a:rPr lang="en-US" sz="2800" b="1" dirty="0">
                <a:solidFill>
                  <a:srgbClr val="00B0F0"/>
                </a:solidFill>
                <a:latin typeface="Times New Roman" panose="02020603050405020304" pitchFamily="18" charset="0"/>
                <a:ea typeface="Times New Roman" panose="02020603050405020304" pitchFamily="18" charset="0"/>
              </a:rPr>
              <a:t>many other stochastic phenomena may be consistently handled</a:t>
            </a: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with this approach.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Several </a:t>
            </a:r>
            <a:r>
              <a:rPr lang="en-US" sz="2800" dirty="0">
                <a:latin typeface="Times New Roman" panose="02020603050405020304" pitchFamily="18" charset="0"/>
                <a:ea typeface="Times New Roman" panose="02020603050405020304" pitchFamily="18" charset="0"/>
              </a:rPr>
              <a:t>examples of how different kinds of stochastic disturbances may be included in optimal dynamic decisions are found in </a:t>
            </a:r>
            <a:r>
              <a:rPr lang="en-US" sz="2800" dirty="0" err="1">
                <a:latin typeface="Times New Roman" panose="02020603050405020304" pitchFamily="18" charset="0"/>
                <a:ea typeface="Times New Roman" panose="02020603050405020304" pitchFamily="18" charset="0"/>
              </a:rPr>
              <a:t>Lohmander</a:t>
            </a:r>
            <a:r>
              <a:rPr lang="en-US" sz="2800" dirty="0">
                <a:latin typeface="Times New Roman" panose="02020603050405020304" pitchFamily="18" charset="0"/>
                <a:ea typeface="Times New Roman" panose="02020603050405020304" pitchFamily="18" charset="0"/>
              </a:rPr>
              <a:t> [8] and [9].  </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9090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59</a:t>
            </a:fld>
            <a:endParaRPr lang="sv-SE"/>
          </a:p>
        </p:txBody>
      </p:sp>
      <p:pic>
        <p:nvPicPr>
          <p:cNvPr id="16" name="Bildobjekt 15"/>
          <p:cNvPicPr>
            <a:picLocks noChangeAspect="1"/>
          </p:cNvPicPr>
          <p:nvPr/>
        </p:nvPicPr>
        <p:blipFill>
          <a:blip r:embed="rId3"/>
          <a:stretch>
            <a:fillRect/>
          </a:stretch>
        </p:blipFill>
        <p:spPr>
          <a:xfrm>
            <a:off x="571500" y="1815793"/>
            <a:ext cx="10780515" cy="1921814"/>
          </a:xfrm>
          <a:prstGeom prst="rect">
            <a:avLst/>
          </a:prstGeom>
        </p:spPr>
      </p:pic>
      <p:sp>
        <p:nvSpPr>
          <p:cNvPr id="17" name="Rectangle 15"/>
          <p:cNvSpPr>
            <a:spLocks noChangeArrowheads="1"/>
          </p:cNvSpPr>
          <p:nvPr/>
        </p:nvSpPr>
        <p:spPr bwMode="auto">
          <a:xfrm>
            <a:off x="571500" y="3691889"/>
            <a:ext cx="229127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8" name="Objekt 17"/>
          <p:cNvGraphicFramePr>
            <a:graphicFrameLocks noChangeAspect="1"/>
          </p:cNvGraphicFramePr>
          <p:nvPr>
            <p:extLst>
              <p:ext uri="{D42A27DB-BD31-4B8C-83A1-F6EECF244321}">
                <p14:modId xmlns:p14="http://schemas.microsoft.com/office/powerpoint/2010/main" val="3426830248"/>
              </p:ext>
            </p:extLst>
          </p:nvPr>
        </p:nvGraphicFramePr>
        <p:xfrm>
          <a:off x="571500" y="4235270"/>
          <a:ext cx="10389870" cy="1623417"/>
        </p:xfrm>
        <a:graphic>
          <a:graphicData uri="http://schemas.openxmlformats.org/presentationml/2006/ole">
            <mc:AlternateContent xmlns:mc="http://schemas.openxmlformats.org/markup-compatibility/2006">
              <mc:Choice xmlns:v="urn:schemas-microsoft-com:vml" Requires="v">
                <p:oleObj spid="_x0000_s37937" name="Equation" r:id="rId4" imgW="2425700" imgH="381000" progId="Equation.DSMT4">
                  <p:embed/>
                </p:oleObj>
              </mc:Choice>
              <mc:Fallback>
                <p:oleObj name="Equation" r:id="rId4" imgW="2425700" imgH="3810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4235270"/>
                        <a:ext cx="10389870" cy="1623417"/>
                      </a:xfrm>
                      <a:prstGeom prst="rect">
                        <a:avLst/>
                      </a:prstGeom>
                      <a:noFill/>
                    </p:spPr>
                  </p:pic>
                </p:oleObj>
              </mc:Fallback>
            </mc:AlternateContent>
          </a:graphicData>
        </a:graphic>
      </p:graphicFrame>
      <p:sp>
        <p:nvSpPr>
          <p:cNvPr id="19" name="textruta 18"/>
          <p:cNvSpPr txBox="1"/>
          <p:nvPr/>
        </p:nvSpPr>
        <p:spPr>
          <a:xfrm>
            <a:off x="2701974" y="719204"/>
            <a:ext cx="6128922" cy="707886"/>
          </a:xfrm>
          <a:prstGeom prst="rect">
            <a:avLst/>
          </a:prstGeom>
          <a:noFill/>
        </p:spPr>
        <p:txBody>
          <a:bodyPr wrap="none" rtlCol="0">
            <a:spAutoFit/>
          </a:bodyPr>
          <a:lstStyle/>
          <a:p>
            <a:r>
              <a:rPr lang="sv-SE" sz="4000" b="1" dirty="0" smtClean="0">
                <a:solidFill>
                  <a:srgbClr val="FF0000"/>
                </a:solidFill>
              </a:rPr>
              <a:t>SEVERAL DECISION MAKERS</a:t>
            </a:r>
            <a:endParaRPr lang="sv-SE" sz="4000" b="1" dirty="0">
              <a:solidFill>
                <a:srgbClr val="FF0000"/>
              </a:solidFill>
            </a:endParaRPr>
          </a:p>
        </p:txBody>
      </p:sp>
    </p:spTree>
    <p:extLst>
      <p:ext uri="{BB962C8B-B14F-4D97-AF65-F5344CB8AC3E}">
        <p14:creationId xmlns:p14="http://schemas.microsoft.com/office/powerpoint/2010/main" val="4210234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818" y="3315688"/>
            <a:ext cx="8244585" cy="3405787"/>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944" y="1373145"/>
            <a:ext cx="2868168" cy="1183161"/>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81" y="105713"/>
            <a:ext cx="3478221" cy="3643327"/>
          </a:xfrm>
          <a:prstGeom prst="rect">
            <a:avLst/>
          </a:prstGeom>
        </p:spPr>
      </p:pic>
      <p:sp>
        <p:nvSpPr>
          <p:cNvPr id="8" name="Rektangel 7"/>
          <p:cNvSpPr/>
          <p:nvPr/>
        </p:nvSpPr>
        <p:spPr>
          <a:xfrm>
            <a:off x="4352617" y="403649"/>
            <a:ext cx="2525691" cy="1938992"/>
          </a:xfrm>
          <a:prstGeom prst="rect">
            <a:avLst/>
          </a:prstGeom>
        </p:spPr>
        <p:txBody>
          <a:bodyPr wrap="none">
            <a:spAutoFit/>
          </a:bodyPr>
          <a:lstStyle/>
          <a:p>
            <a:pPr lvl="0"/>
            <a:r>
              <a:rPr lang="sv-SE" sz="4000" b="1" dirty="0">
                <a:solidFill>
                  <a:srgbClr val="FF0000"/>
                </a:solidFill>
              </a:rPr>
              <a:t>Optimal </a:t>
            </a:r>
            <a:endParaRPr lang="sv-SE" sz="4000" b="1" dirty="0" smtClean="0">
              <a:solidFill>
                <a:srgbClr val="FF0000"/>
              </a:solidFill>
            </a:endParaRPr>
          </a:p>
          <a:p>
            <a:pPr lvl="0"/>
            <a:r>
              <a:rPr lang="sv-SE" sz="4000" b="1" dirty="0" err="1" smtClean="0">
                <a:solidFill>
                  <a:srgbClr val="FF0000"/>
                </a:solidFill>
              </a:rPr>
              <a:t>domestic</a:t>
            </a:r>
            <a:r>
              <a:rPr lang="sv-SE" sz="4000" b="1" dirty="0" smtClean="0">
                <a:solidFill>
                  <a:srgbClr val="FF0000"/>
                </a:solidFill>
              </a:rPr>
              <a:t> </a:t>
            </a:r>
          </a:p>
          <a:p>
            <a:pPr lvl="0"/>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logistics</a:t>
            </a:r>
            <a:endParaRPr lang="sv-SE" sz="4000" b="1" dirty="0">
              <a:solidFill>
                <a:srgbClr val="FF0000"/>
              </a:solidFill>
            </a:endParaRPr>
          </a:p>
        </p:txBody>
      </p:sp>
    </p:spTree>
    <p:extLst>
      <p:ext uri="{BB962C8B-B14F-4D97-AF65-F5344CB8AC3E}">
        <p14:creationId xmlns:p14="http://schemas.microsoft.com/office/powerpoint/2010/main" val="3169332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60</a:t>
            </a:fld>
            <a:endParaRPr lang="sv-SE"/>
          </a:p>
        </p:txBody>
      </p:sp>
      <p:pic>
        <p:nvPicPr>
          <p:cNvPr id="5" name="Bildobjekt 4"/>
          <p:cNvPicPr>
            <a:picLocks noChangeAspect="1"/>
          </p:cNvPicPr>
          <p:nvPr/>
        </p:nvPicPr>
        <p:blipFill>
          <a:blip r:embed="rId3"/>
          <a:stretch>
            <a:fillRect/>
          </a:stretch>
        </p:blipFill>
        <p:spPr>
          <a:xfrm>
            <a:off x="518770" y="776002"/>
            <a:ext cx="11171446" cy="1167098"/>
          </a:xfrm>
          <a:prstGeom prst="rect">
            <a:avLst/>
          </a:prstGeom>
        </p:spPr>
      </p:pic>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2525644651"/>
              </p:ext>
            </p:extLst>
          </p:nvPr>
        </p:nvGraphicFramePr>
        <p:xfrm>
          <a:off x="518770" y="2198678"/>
          <a:ext cx="9441180" cy="1475184"/>
        </p:xfrm>
        <a:graphic>
          <a:graphicData uri="http://schemas.openxmlformats.org/presentationml/2006/ole">
            <mc:AlternateContent xmlns:mc="http://schemas.openxmlformats.org/markup-compatibility/2006">
              <mc:Choice xmlns:v="urn:schemas-microsoft-com:vml" Requires="v">
                <p:oleObj spid="_x0000_s38948" name="Equation" r:id="rId4" imgW="2425700" imgH="381000" progId="Equation.DSMT4">
                  <p:embed/>
                </p:oleObj>
              </mc:Choice>
              <mc:Fallback>
                <p:oleObj name="Equation" r:id="rId4" imgW="2425700" imgH="381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70" y="2198678"/>
                        <a:ext cx="9441180" cy="1475184"/>
                      </a:xfrm>
                      <a:prstGeom prst="rect">
                        <a:avLst/>
                      </a:prstGeom>
                      <a:noFill/>
                    </p:spPr>
                  </p:pic>
                </p:oleObj>
              </mc:Fallback>
            </mc:AlternateContent>
          </a:graphicData>
        </a:graphic>
      </p:graphicFrame>
      <p:pic>
        <p:nvPicPr>
          <p:cNvPr id="10" name="Bildobjekt 9"/>
          <p:cNvPicPr>
            <a:picLocks noChangeAspect="1"/>
          </p:cNvPicPr>
          <p:nvPr/>
        </p:nvPicPr>
        <p:blipFill>
          <a:blip r:embed="rId6"/>
          <a:stretch>
            <a:fillRect/>
          </a:stretch>
        </p:blipFill>
        <p:spPr>
          <a:xfrm>
            <a:off x="832881" y="4135860"/>
            <a:ext cx="10676621" cy="979455"/>
          </a:xfrm>
          <a:prstGeom prst="rect">
            <a:avLst/>
          </a:prstGeom>
        </p:spPr>
      </p:pic>
      <p:pic>
        <p:nvPicPr>
          <p:cNvPr id="11" name="Bildobjekt 10"/>
          <p:cNvPicPr>
            <a:picLocks noChangeAspect="1"/>
          </p:cNvPicPr>
          <p:nvPr/>
        </p:nvPicPr>
        <p:blipFill>
          <a:blip r:embed="rId7"/>
          <a:stretch>
            <a:fillRect/>
          </a:stretch>
        </p:blipFill>
        <p:spPr>
          <a:xfrm>
            <a:off x="832881" y="5617972"/>
            <a:ext cx="11380192" cy="497300"/>
          </a:xfrm>
          <a:prstGeom prst="rect">
            <a:avLst/>
          </a:prstGeom>
        </p:spPr>
      </p:pic>
    </p:spTree>
    <p:extLst>
      <p:ext uri="{BB962C8B-B14F-4D97-AF65-F5344CB8AC3E}">
        <p14:creationId xmlns:p14="http://schemas.microsoft.com/office/powerpoint/2010/main" val="33426704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61</a:t>
            </a:fld>
            <a:endParaRPr lang="sv-SE"/>
          </a:p>
        </p:txBody>
      </p:sp>
      <p:sp>
        <p:nvSpPr>
          <p:cNvPr id="3" name="Rektangel 2"/>
          <p:cNvSpPr/>
          <p:nvPr/>
        </p:nvSpPr>
        <p:spPr>
          <a:xfrm>
            <a:off x="739140" y="2529343"/>
            <a:ext cx="10439400" cy="2677656"/>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We may develop and analyze constant sum games in a similar way as the earlier discussed problems, via the stochastic dynamic programming framework. </a:t>
            </a:r>
            <a:endParaRPr lang="en-US" sz="2800" b="1" dirty="0" smtClean="0">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endParaRPr>
          </a:p>
          <a:p>
            <a:r>
              <a:rPr lang="en-US" sz="2800" b="1" dirty="0" smtClean="0">
                <a:latin typeface="Times New Roman" panose="02020603050405020304" pitchFamily="18" charset="0"/>
                <a:ea typeface="Times New Roman" panose="02020603050405020304" pitchFamily="18" charset="0"/>
              </a:rPr>
              <a:t>In </a:t>
            </a:r>
            <a:r>
              <a:rPr lang="en-US" sz="2800" b="1" dirty="0">
                <a:latin typeface="Times New Roman" panose="02020603050405020304" pitchFamily="18" charset="0"/>
                <a:ea typeface="Times New Roman" panose="02020603050405020304" pitchFamily="18" charset="0"/>
              </a:rPr>
              <a:t>(15) and (16), one player maximizes and one player minimizes the value of the game. </a:t>
            </a:r>
            <a:endParaRPr lang="sv-SE" sz="2800" b="1" dirty="0"/>
          </a:p>
        </p:txBody>
      </p:sp>
      <p:sp>
        <p:nvSpPr>
          <p:cNvPr id="4" name="Rectangle 2"/>
          <p:cNvSpPr>
            <a:spLocks noChangeArrowheads="1"/>
          </p:cNvSpPr>
          <p:nvPr/>
        </p:nvSpPr>
        <p:spPr bwMode="auto">
          <a:xfrm>
            <a:off x="925830" y="4011929"/>
            <a:ext cx="14833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6" name="textruta 5"/>
          <p:cNvSpPr txBox="1"/>
          <p:nvPr/>
        </p:nvSpPr>
        <p:spPr>
          <a:xfrm>
            <a:off x="739140" y="1005341"/>
            <a:ext cx="9054979" cy="707886"/>
          </a:xfrm>
          <a:prstGeom prst="rect">
            <a:avLst/>
          </a:prstGeom>
          <a:noFill/>
        </p:spPr>
        <p:txBody>
          <a:bodyPr wrap="none" rtlCol="0">
            <a:spAutoFit/>
          </a:bodyPr>
          <a:lstStyle/>
          <a:p>
            <a:r>
              <a:rPr lang="sv-SE" sz="4000" b="1" dirty="0" err="1" smtClean="0">
                <a:solidFill>
                  <a:srgbClr val="FF0000"/>
                </a:solidFill>
              </a:rPr>
              <a:t>Towards</a:t>
            </a:r>
            <a:r>
              <a:rPr lang="sv-SE" sz="4000" b="1" dirty="0" smtClean="0">
                <a:solidFill>
                  <a:srgbClr val="FF0000"/>
                </a:solidFill>
              </a:rPr>
              <a:t> </a:t>
            </a:r>
            <a:r>
              <a:rPr lang="sv-SE" sz="4000" b="1" dirty="0" err="1" smtClean="0">
                <a:solidFill>
                  <a:srgbClr val="FF0000"/>
                </a:solidFill>
              </a:rPr>
              <a:t>stochastic</a:t>
            </a:r>
            <a:r>
              <a:rPr lang="sv-SE" sz="4000" b="1" dirty="0" smtClean="0">
                <a:solidFill>
                  <a:srgbClr val="FF0000"/>
                </a:solidFill>
              </a:rPr>
              <a:t> </a:t>
            </a:r>
            <a:r>
              <a:rPr lang="sv-SE" sz="4000" b="1" dirty="0" err="1" smtClean="0">
                <a:solidFill>
                  <a:srgbClr val="FF0000"/>
                </a:solidFill>
              </a:rPr>
              <a:t>dynamic</a:t>
            </a:r>
            <a:r>
              <a:rPr lang="sv-SE" sz="4000" b="1" dirty="0" smtClean="0">
                <a:solidFill>
                  <a:srgbClr val="FF0000"/>
                </a:solidFill>
              </a:rPr>
              <a:t> game </a:t>
            </a:r>
            <a:r>
              <a:rPr lang="sv-SE" sz="4000" b="1" dirty="0" err="1" smtClean="0">
                <a:solidFill>
                  <a:srgbClr val="FF0000"/>
                </a:solidFill>
              </a:rPr>
              <a:t>models</a:t>
            </a:r>
            <a:endParaRPr lang="sv-SE" sz="4000" b="1" dirty="0">
              <a:solidFill>
                <a:srgbClr val="FF0000"/>
              </a:solidFill>
            </a:endParaRPr>
          </a:p>
        </p:txBody>
      </p:sp>
    </p:spTree>
    <p:extLst>
      <p:ext uri="{BB962C8B-B14F-4D97-AF65-F5344CB8AC3E}">
        <p14:creationId xmlns:p14="http://schemas.microsoft.com/office/powerpoint/2010/main" val="939651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62</a:t>
            </a:fld>
            <a:endParaRPr lang="sv-SE"/>
          </a:p>
        </p:txBody>
      </p:sp>
      <p:graphicFrame>
        <p:nvGraphicFramePr>
          <p:cNvPr id="3" name="Objekt 2"/>
          <p:cNvGraphicFramePr>
            <a:graphicFrameLocks noChangeAspect="1"/>
          </p:cNvGraphicFramePr>
          <p:nvPr>
            <p:extLst>
              <p:ext uri="{D42A27DB-BD31-4B8C-83A1-F6EECF244321}">
                <p14:modId xmlns:p14="http://schemas.microsoft.com/office/powerpoint/2010/main" val="2221516092"/>
              </p:ext>
            </p:extLst>
          </p:nvPr>
        </p:nvGraphicFramePr>
        <p:xfrm>
          <a:off x="358903" y="1128893"/>
          <a:ext cx="11628428" cy="3589021"/>
        </p:xfrm>
        <a:graphic>
          <a:graphicData uri="http://schemas.openxmlformats.org/presentationml/2006/ole">
            <mc:AlternateContent xmlns:mc="http://schemas.openxmlformats.org/markup-compatibility/2006">
              <mc:Choice xmlns:v="urn:schemas-microsoft-com:vml" Requires="v">
                <p:oleObj spid="_x0000_s41021" name="Equation" r:id="rId3" imgW="6426200" imgH="1981200" progId="Equation.DSMT4">
                  <p:embed/>
                </p:oleObj>
              </mc:Choice>
              <mc:Fallback>
                <p:oleObj name="Equation" r:id="rId3" imgW="6426200" imgH="198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03" y="1128893"/>
                        <a:ext cx="11628428" cy="3589021"/>
                      </a:xfrm>
                      <a:prstGeom prst="rect">
                        <a:avLst/>
                      </a:prstGeom>
                      <a:noFill/>
                    </p:spPr>
                  </p:pic>
                </p:oleObj>
              </mc:Fallback>
            </mc:AlternateContent>
          </a:graphicData>
        </a:graphic>
      </p:graphicFrame>
      <p:sp>
        <p:nvSpPr>
          <p:cNvPr id="4" name="Rectangle 2"/>
          <p:cNvSpPr>
            <a:spLocks noChangeArrowheads="1"/>
          </p:cNvSpPr>
          <p:nvPr/>
        </p:nvSpPr>
        <p:spPr bwMode="auto">
          <a:xfrm>
            <a:off x="777241" y="5144134"/>
            <a:ext cx="10190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011567789"/>
              </p:ext>
            </p:extLst>
          </p:nvPr>
        </p:nvGraphicFramePr>
        <p:xfrm>
          <a:off x="358903" y="5616073"/>
          <a:ext cx="5269231" cy="415992"/>
        </p:xfrm>
        <a:graphic>
          <a:graphicData uri="http://schemas.openxmlformats.org/presentationml/2006/ole">
            <mc:AlternateContent xmlns:mc="http://schemas.openxmlformats.org/markup-compatibility/2006">
              <mc:Choice xmlns:v="urn:schemas-microsoft-com:vml" Requires="v">
                <p:oleObj spid="_x0000_s41022" name="Equation" r:id="rId5" imgW="2667000" imgH="228600" progId="Equation.DSMT4">
                  <p:embed/>
                </p:oleObj>
              </mc:Choice>
              <mc:Fallback>
                <p:oleObj name="Equation" r:id="rId5" imgW="266700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03" y="5616073"/>
                        <a:ext cx="5269231" cy="415992"/>
                      </a:xfrm>
                      <a:prstGeom prst="rect">
                        <a:avLst/>
                      </a:prstGeom>
                      <a:noFill/>
                    </p:spPr>
                  </p:pic>
                </p:oleObj>
              </mc:Fallback>
            </mc:AlternateContent>
          </a:graphicData>
        </a:graphic>
      </p:graphicFrame>
    </p:spTree>
    <p:extLst>
      <p:ext uri="{BB962C8B-B14F-4D97-AF65-F5344CB8AC3E}">
        <p14:creationId xmlns:p14="http://schemas.microsoft.com/office/powerpoint/2010/main" val="19139935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63</a:t>
            </a:fld>
            <a:endParaRPr lang="sv-SE"/>
          </a:p>
        </p:txBody>
      </p:sp>
      <p:pic>
        <p:nvPicPr>
          <p:cNvPr id="3" name="Bildobjekt 2"/>
          <p:cNvPicPr>
            <a:picLocks noChangeAspect="1"/>
          </p:cNvPicPr>
          <p:nvPr/>
        </p:nvPicPr>
        <p:blipFill>
          <a:blip r:embed="rId3"/>
          <a:stretch>
            <a:fillRect/>
          </a:stretch>
        </p:blipFill>
        <p:spPr>
          <a:xfrm>
            <a:off x="672558" y="816360"/>
            <a:ext cx="10681242" cy="1183890"/>
          </a:xfrm>
          <a:prstGeom prst="rect">
            <a:avLst/>
          </a:prstGeom>
        </p:spPr>
      </p:pic>
      <p:graphicFrame>
        <p:nvGraphicFramePr>
          <p:cNvPr id="4" name="Objekt 3"/>
          <p:cNvGraphicFramePr>
            <a:graphicFrameLocks noChangeAspect="1"/>
          </p:cNvGraphicFramePr>
          <p:nvPr>
            <p:extLst>
              <p:ext uri="{D42A27DB-BD31-4B8C-83A1-F6EECF244321}">
                <p14:modId xmlns:p14="http://schemas.microsoft.com/office/powerpoint/2010/main" val="1632945988"/>
              </p:ext>
            </p:extLst>
          </p:nvPr>
        </p:nvGraphicFramePr>
        <p:xfrm>
          <a:off x="493038" y="2523353"/>
          <a:ext cx="11628428" cy="3589021"/>
        </p:xfrm>
        <a:graphic>
          <a:graphicData uri="http://schemas.openxmlformats.org/presentationml/2006/ole">
            <mc:AlternateContent xmlns:mc="http://schemas.openxmlformats.org/markup-compatibility/2006">
              <mc:Choice xmlns:v="urn:schemas-microsoft-com:vml" Requires="v">
                <p:oleObj spid="_x0000_s42015" name="Equation" r:id="rId4" imgW="6426200" imgH="1981200" progId="Equation.DSMT4">
                  <p:embed/>
                </p:oleObj>
              </mc:Choice>
              <mc:Fallback>
                <p:oleObj name="Equation" r:id="rId4" imgW="6426200" imgH="198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38" y="2523353"/>
                        <a:ext cx="11628428" cy="3589021"/>
                      </a:xfrm>
                      <a:prstGeom prst="rect">
                        <a:avLst/>
                      </a:prstGeom>
                      <a:noFill/>
                    </p:spPr>
                  </p:pic>
                </p:oleObj>
              </mc:Fallback>
            </mc:AlternateContent>
          </a:graphicData>
        </a:graphic>
      </p:graphicFrame>
    </p:spTree>
    <p:extLst>
      <p:ext uri="{BB962C8B-B14F-4D97-AF65-F5344CB8AC3E}">
        <p14:creationId xmlns:p14="http://schemas.microsoft.com/office/powerpoint/2010/main" val="490902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64</a:t>
            </a:fld>
            <a:endParaRPr lang="sv-SE"/>
          </a:p>
        </p:txBody>
      </p:sp>
      <p:pic>
        <p:nvPicPr>
          <p:cNvPr id="3" name="Bildobjekt 2"/>
          <p:cNvPicPr>
            <a:picLocks noChangeAspect="1"/>
          </p:cNvPicPr>
          <p:nvPr/>
        </p:nvPicPr>
        <p:blipFill>
          <a:blip r:embed="rId3"/>
          <a:stretch>
            <a:fillRect/>
          </a:stretch>
        </p:blipFill>
        <p:spPr>
          <a:xfrm>
            <a:off x="501213" y="834390"/>
            <a:ext cx="11159596" cy="1165860"/>
          </a:xfrm>
          <a:prstGeom prst="rect">
            <a:avLst/>
          </a:prstGeom>
        </p:spPr>
      </p:pic>
      <p:graphicFrame>
        <p:nvGraphicFramePr>
          <p:cNvPr id="4" name="Objekt 3"/>
          <p:cNvGraphicFramePr>
            <a:graphicFrameLocks noChangeAspect="1"/>
          </p:cNvGraphicFramePr>
          <p:nvPr>
            <p:extLst>
              <p:ext uri="{D42A27DB-BD31-4B8C-83A1-F6EECF244321}">
                <p14:modId xmlns:p14="http://schemas.microsoft.com/office/powerpoint/2010/main" val="767762043"/>
              </p:ext>
            </p:extLst>
          </p:nvPr>
        </p:nvGraphicFramePr>
        <p:xfrm>
          <a:off x="367308" y="2511923"/>
          <a:ext cx="11628428" cy="3589021"/>
        </p:xfrm>
        <a:graphic>
          <a:graphicData uri="http://schemas.openxmlformats.org/presentationml/2006/ole">
            <mc:AlternateContent xmlns:mc="http://schemas.openxmlformats.org/markup-compatibility/2006">
              <mc:Choice xmlns:v="urn:schemas-microsoft-com:vml" Requires="v">
                <p:oleObj spid="_x0000_s43039" name="Equation" r:id="rId4" imgW="6426200" imgH="1981200" progId="Equation.DSMT4">
                  <p:embed/>
                </p:oleObj>
              </mc:Choice>
              <mc:Fallback>
                <p:oleObj name="Equation" r:id="rId4" imgW="6426200" imgH="198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08" y="2511923"/>
                        <a:ext cx="11628428" cy="3589021"/>
                      </a:xfrm>
                      <a:prstGeom prst="rect">
                        <a:avLst/>
                      </a:prstGeom>
                      <a:noFill/>
                    </p:spPr>
                  </p:pic>
                </p:oleObj>
              </mc:Fallback>
            </mc:AlternateContent>
          </a:graphicData>
        </a:graphic>
      </p:graphicFrame>
    </p:spTree>
    <p:extLst>
      <p:ext uri="{BB962C8B-B14F-4D97-AF65-F5344CB8AC3E}">
        <p14:creationId xmlns:p14="http://schemas.microsoft.com/office/powerpoint/2010/main" val="5001222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65</a:t>
            </a:fld>
            <a:endParaRPr lang="sv-SE"/>
          </a:p>
        </p:txBody>
      </p:sp>
      <p:sp>
        <p:nvSpPr>
          <p:cNvPr id="3" name="Rektangel 2"/>
          <p:cNvSpPr/>
          <p:nvPr/>
        </p:nvSpPr>
        <p:spPr>
          <a:xfrm>
            <a:off x="355878" y="426879"/>
            <a:ext cx="10336530" cy="2246769"/>
          </a:xfrm>
          <a:prstGeom prst="rect">
            <a:avLst/>
          </a:prstGeom>
        </p:spPr>
        <p:txBody>
          <a:bodyPr wrap="square">
            <a:spAutoFit/>
          </a:bodyPr>
          <a:lstStyle/>
          <a:p>
            <a:r>
              <a:rPr lang="en-GB" sz="2800" b="1" dirty="0">
                <a:latin typeface="Times New Roman" panose="02020603050405020304" pitchFamily="18" charset="0"/>
                <a:ea typeface="SimSun" panose="02010600030101010101" pitchFamily="2" charset="-122"/>
              </a:rPr>
              <a:t>Note that the specification of the structure described by (15) and (16) can be adjusted to specific applications. </a:t>
            </a:r>
            <a:endParaRPr lang="en-GB" sz="2800" b="1" dirty="0" smtClean="0">
              <a:latin typeface="Times New Roman" panose="02020603050405020304" pitchFamily="18" charset="0"/>
              <a:ea typeface="SimSun" panose="02010600030101010101" pitchFamily="2" charset="-122"/>
            </a:endParaRPr>
          </a:p>
          <a:p>
            <a:endParaRPr lang="en-GB" sz="2800" b="1" dirty="0">
              <a:latin typeface="Times New Roman" panose="02020603050405020304" pitchFamily="18" charset="0"/>
              <a:ea typeface="SimSun" panose="02010600030101010101" pitchFamily="2" charset="-122"/>
            </a:endParaRPr>
          </a:p>
          <a:p>
            <a:r>
              <a:rPr lang="en-GB" sz="2800" b="1" dirty="0" smtClean="0">
                <a:latin typeface="Times New Roman" panose="02020603050405020304" pitchFamily="18" charset="0"/>
                <a:ea typeface="SimSun" panose="02010600030101010101" pitchFamily="2" charset="-122"/>
              </a:rPr>
              <a:t>This </a:t>
            </a:r>
            <a:r>
              <a:rPr lang="en-GB" sz="2800" b="1" dirty="0">
                <a:latin typeface="Times New Roman" panose="02020603050405020304" pitchFamily="18" charset="0"/>
                <a:ea typeface="SimSun" panose="02010600030101010101" pitchFamily="2" charset="-122"/>
              </a:rPr>
              <a:t>structure can be regarded as a generalization of many problems in [7] and [14]. </a:t>
            </a:r>
            <a:endParaRPr lang="sv-SE" sz="2800" b="1" dirty="0"/>
          </a:p>
        </p:txBody>
      </p:sp>
      <p:graphicFrame>
        <p:nvGraphicFramePr>
          <p:cNvPr id="4" name="Objekt 3"/>
          <p:cNvGraphicFramePr>
            <a:graphicFrameLocks noChangeAspect="1"/>
          </p:cNvGraphicFramePr>
          <p:nvPr>
            <p:extLst>
              <p:ext uri="{D42A27DB-BD31-4B8C-83A1-F6EECF244321}">
                <p14:modId xmlns:p14="http://schemas.microsoft.com/office/powerpoint/2010/main" val="2312398546"/>
              </p:ext>
            </p:extLst>
          </p:nvPr>
        </p:nvGraphicFramePr>
        <p:xfrm>
          <a:off x="355878" y="2810808"/>
          <a:ext cx="11628428" cy="3589021"/>
        </p:xfrm>
        <a:graphic>
          <a:graphicData uri="http://schemas.openxmlformats.org/presentationml/2006/ole">
            <mc:AlternateContent xmlns:mc="http://schemas.openxmlformats.org/markup-compatibility/2006">
              <mc:Choice xmlns:v="urn:schemas-microsoft-com:vml" Requires="v">
                <p:oleObj spid="_x0000_s44062" name="Equation" r:id="rId3" imgW="6426000" imgH="1981080" progId="Equation.DSMT4">
                  <p:embed/>
                </p:oleObj>
              </mc:Choice>
              <mc:Fallback>
                <p:oleObj name="Equation" r:id="rId3" imgW="6426000" imgH="1981080" progId="Equation.DSMT4">
                  <p:embed/>
                  <p:pic>
                    <p:nvPicPr>
                      <p:cNvPr id="0" name=""/>
                      <p:cNvPicPr>
                        <a:picLocks noChangeAspect="1" noChangeArrowheads="1"/>
                      </p:cNvPicPr>
                      <p:nvPr/>
                    </p:nvPicPr>
                    <p:blipFill>
                      <a:blip r:embed="rId4"/>
                      <a:srcRect/>
                      <a:stretch>
                        <a:fillRect/>
                      </a:stretch>
                    </p:blipFill>
                    <p:spPr bwMode="auto">
                      <a:xfrm>
                        <a:off x="355878" y="2810808"/>
                        <a:ext cx="11628428" cy="3589021"/>
                      </a:xfrm>
                      <a:prstGeom prst="rect">
                        <a:avLst/>
                      </a:prstGeom>
                      <a:noFill/>
                    </p:spPr>
                  </p:pic>
                </p:oleObj>
              </mc:Fallback>
            </mc:AlternateContent>
          </a:graphicData>
        </a:graphic>
      </p:graphicFrame>
    </p:spTree>
    <p:extLst>
      <p:ext uri="{BB962C8B-B14F-4D97-AF65-F5344CB8AC3E}">
        <p14:creationId xmlns:p14="http://schemas.microsoft.com/office/powerpoint/2010/main" val="2535123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66</a:t>
            </a:fld>
            <a:endParaRPr lang="sv-SE"/>
          </a:p>
        </p:txBody>
      </p:sp>
      <p:pic>
        <p:nvPicPr>
          <p:cNvPr id="20" name="Bildobjekt 19"/>
          <p:cNvPicPr>
            <a:picLocks noChangeAspect="1"/>
          </p:cNvPicPr>
          <p:nvPr/>
        </p:nvPicPr>
        <p:blipFill>
          <a:blip r:embed="rId3"/>
          <a:stretch>
            <a:fillRect/>
          </a:stretch>
        </p:blipFill>
        <p:spPr>
          <a:xfrm>
            <a:off x="355878" y="822960"/>
            <a:ext cx="11176439" cy="1452248"/>
          </a:xfrm>
          <a:prstGeom prst="rect">
            <a:avLst/>
          </a:prstGeom>
        </p:spPr>
      </p:pic>
      <p:graphicFrame>
        <p:nvGraphicFramePr>
          <p:cNvPr id="21" name="Objekt 20"/>
          <p:cNvGraphicFramePr>
            <a:graphicFrameLocks noChangeAspect="1"/>
          </p:cNvGraphicFramePr>
          <p:nvPr>
            <p:extLst>
              <p:ext uri="{D42A27DB-BD31-4B8C-83A1-F6EECF244321}">
                <p14:modId xmlns:p14="http://schemas.microsoft.com/office/powerpoint/2010/main" val="1704442044"/>
              </p:ext>
            </p:extLst>
          </p:nvPr>
        </p:nvGraphicFramePr>
        <p:xfrm>
          <a:off x="355878" y="2810808"/>
          <a:ext cx="11628428" cy="3589021"/>
        </p:xfrm>
        <a:graphic>
          <a:graphicData uri="http://schemas.openxmlformats.org/presentationml/2006/ole">
            <mc:AlternateContent xmlns:mc="http://schemas.openxmlformats.org/markup-compatibility/2006">
              <mc:Choice xmlns:v="urn:schemas-microsoft-com:vml" Requires="v">
                <p:oleObj spid="_x0000_s45101" name="Equation" r:id="rId4" imgW="6426000" imgH="1981080" progId="Equation.DSMT4">
                  <p:embed/>
                </p:oleObj>
              </mc:Choice>
              <mc:Fallback>
                <p:oleObj name="Equation" r:id="rId4" imgW="6426000" imgH="1981080" progId="Equation.DSMT4">
                  <p:embed/>
                  <p:pic>
                    <p:nvPicPr>
                      <p:cNvPr id="0" name=""/>
                      <p:cNvPicPr>
                        <a:picLocks noChangeAspect="1" noChangeArrowheads="1"/>
                      </p:cNvPicPr>
                      <p:nvPr/>
                    </p:nvPicPr>
                    <p:blipFill>
                      <a:blip r:embed="rId5"/>
                      <a:srcRect/>
                      <a:stretch>
                        <a:fillRect/>
                      </a:stretch>
                    </p:blipFill>
                    <p:spPr bwMode="auto">
                      <a:xfrm>
                        <a:off x="355878" y="2810808"/>
                        <a:ext cx="11628428" cy="3589021"/>
                      </a:xfrm>
                      <a:prstGeom prst="rect">
                        <a:avLst/>
                      </a:prstGeom>
                      <a:noFill/>
                    </p:spPr>
                  </p:pic>
                </p:oleObj>
              </mc:Fallback>
            </mc:AlternateContent>
          </a:graphicData>
        </a:graphic>
      </p:graphicFrame>
    </p:spTree>
    <p:extLst>
      <p:ext uri="{BB962C8B-B14F-4D97-AF65-F5344CB8AC3E}">
        <p14:creationId xmlns:p14="http://schemas.microsoft.com/office/powerpoint/2010/main" val="14012894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67</a:t>
            </a:fld>
            <a:endParaRPr lang="sv-SE" dirty="0"/>
          </a:p>
        </p:txBody>
      </p:sp>
      <p:sp>
        <p:nvSpPr>
          <p:cNvPr id="3" name="Rektangel 2"/>
          <p:cNvSpPr/>
          <p:nvPr/>
        </p:nvSpPr>
        <p:spPr>
          <a:xfrm>
            <a:off x="445770" y="2651760"/>
            <a:ext cx="11144250" cy="3416320"/>
          </a:xfrm>
          <a:prstGeom prst="rect">
            <a:avLst/>
          </a:prstGeom>
        </p:spPr>
        <p:txBody>
          <a:bodyPr wrap="square">
            <a:spAutoFit/>
          </a:bodyPr>
          <a:lstStyle/>
          <a:p>
            <a:pPr>
              <a:spcAft>
                <a:spcPts val="0"/>
              </a:spcAft>
            </a:pPr>
            <a:r>
              <a:rPr lang="en-GB" sz="2400" dirty="0">
                <a:latin typeface="Times New Roman" panose="02020603050405020304" pitchFamily="18" charset="0"/>
                <a:ea typeface="SimSun" panose="02010600030101010101" pitchFamily="2" charset="-122"/>
              </a:rPr>
              <a:t>Linear or quadratic programming as a tool in the sub problems makes this possible. </a:t>
            </a:r>
            <a:endParaRPr lang="en-GB" sz="2400" dirty="0" smtClean="0">
              <a:latin typeface="Times New Roman" panose="02020603050405020304" pitchFamily="18" charset="0"/>
              <a:ea typeface="SimSun" panose="02010600030101010101" pitchFamily="2" charset="-122"/>
            </a:endParaRPr>
          </a:p>
          <a:p>
            <a:pPr>
              <a:spcAft>
                <a:spcPts val="0"/>
              </a:spcAft>
            </a:pPr>
            <a:endParaRPr lang="en-GB" sz="2400" dirty="0">
              <a:latin typeface="Times New Roman" panose="02020603050405020304" pitchFamily="18" charset="0"/>
              <a:ea typeface="SimSun" panose="02010600030101010101" pitchFamily="2" charset="-122"/>
            </a:endParaRPr>
          </a:p>
          <a:p>
            <a:pPr>
              <a:spcAft>
                <a:spcPts val="0"/>
              </a:spcAft>
            </a:pPr>
            <a:r>
              <a:rPr lang="en-GB" sz="2400" dirty="0" smtClean="0">
                <a:latin typeface="Times New Roman" panose="02020603050405020304" pitchFamily="18" charset="0"/>
                <a:ea typeface="SimSun" panose="02010600030101010101" pitchFamily="2" charset="-122"/>
              </a:rPr>
              <a:t>Furthermore</a:t>
            </a:r>
            <a:r>
              <a:rPr lang="en-GB" sz="2400" dirty="0">
                <a:latin typeface="Times New Roman" panose="02020603050405020304" pitchFamily="18" charset="0"/>
                <a:ea typeface="SimSun" panose="02010600030101010101" pitchFamily="2" charset="-122"/>
              </a:rPr>
              <a:t>, the stochastic dynamic main program can provide solutions with almost unlimited resolution in the time dimension. </a:t>
            </a:r>
            <a:endParaRPr lang="en-GB" sz="2400" dirty="0" smtClean="0">
              <a:latin typeface="Times New Roman" panose="02020603050405020304" pitchFamily="18" charset="0"/>
              <a:ea typeface="SimSun" panose="02010600030101010101" pitchFamily="2" charset="-122"/>
            </a:endParaRPr>
          </a:p>
          <a:p>
            <a:pPr>
              <a:spcAft>
                <a:spcPts val="0"/>
              </a:spcAft>
            </a:pPr>
            <a:endParaRPr lang="en-GB" sz="2400" dirty="0">
              <a:latin typeface="Times New Roman" panose="02020603050405020304" pitchFamily="18" charset="0"/>
              <a:ea typeface="SimSun" panose="02010600030101010101" pitchFamily="2" charset="-122"/>
            </a:endParaRPr>
          </a:p>
          <a:p>
            <a:pPr>
              <a:spcAft>
                <a:spcPts val="0"/>
              </a:spcAft>
            </a:pPr>
            <a:r>
              <a:rPr lang="en-GB" sz="2400" dirty="0" smtClean="0">
                <a:latin typeface="Times New Roman" panose="02020603050405020304" pitchFamily="18" charset="0"/>
                <a:ea typeface="SimSun" panose="02010600030101010101" pitchFamily="2" charset="-122"/>
              </a:rPr>
              <a:t>The </a:t>
            </a:r>
            <a:r>
              <a:rPr lang="en-GB" sz="2400" dirty="0">
                <a:latin typeface="Times New Roman" panose="02020603050405020304" pitchFamily="18" charset="0"/>
                <a:ea typeface="SimSun" panose="02010600030101010101" pitchFamily="2" charset="-122"/>
              </a:rPr>
              <a:t>recursive structure of problem solving does not make it necessary to store all results in the internal memory. </a:t>
            </a:r>
            <a:endParaRPr lang="en-GB" sz="2400" dirty="0" smtClean="0">
              <a:latin typeface="Times New Roman" panose="02020603050405020304" pitchFamily="18" charset="0"/>
              <a:ea typeface="SimSun" panose="02010600030101010101" pitchFamily="2" charset="-122"/>
            </a:endParaRPr>
          </a:p>
          <a:p>
            <a:pPr>
              <a:spcAft>
                <a:spcPts val="0"/>
              </a:spcAft>
            </a:pPr>
            <a:endParaRPr lang="en-GB" sz="2400" dirty="0">
              <a:latin typeface="Times New Roman" panose="02020603050405020304" pitchFamily="18" charset="0"/>
              <a:ea typeface="SimSun" panose="02010600030101010101" pitchFamily="2" charset="-122"/>
            </a:endParaRPr>
          </a:p>
          <a:p>
            <a:pPr>
              <a:spcAft>
                <a:spcPts val="0"/>
              </a:spcAft>
            </a:pPr>
            <a:r>
              <a:rPr lang="en-GB" sz="2400" dirty="0" smtClean="0">
                <a:latin typeface="Times New Roman" panose="02020603050405020304" pitchFamily="18" charset="0"/>
                <a:ea typeface="SimSun" panose="02010600030101010101" pitchFamily="2" charset="-122"/>
              </a:rPr>
              <a:t>Of </a:t>
            </a:r>
            <a:r>
              <a:rPr lang="en-GB" sz="2400" dirty="0">
                <a:latin typeface="Times New Roman" panose="02020603050405020304" pitchFamily="18" charset="0"/>
                <a:ea typeface="SimSun" panose="02010600030101010101" pitchFamily="2" charset="-122"/>
              </a:rPr>
              <a:t>course, computation time increases with resolution.</a:t>
            </a:r>
            <a:endParaRPr lang="sv-SE" sz="2400" dirty="0">
              <a:effectLst/>
              <a:latin typeface="Times New Roman" panose="02020603050405020304" pitchFamily="18" charset="0"/>
              <a:ea typeface="Times New Roman" panose="02020603050405020304" pitchFamily="18" charset="0"/>
            </a:endParaRPr>
          </a:p>
        </p:txBody>
      </p:sp>
      <p:pic>
        <p:nvPicPr>
          <p:cNvPr id="4" name="Bildobjekt 3"/>
          <p:cNvPicPr>
            <a:picLocks noChangeAspect="1"/>
          </p:cNvPicPr>
          <p:nvPr/>
        </p:nvPicPr>
        <p:blipFill>
          <a:blip r:embed="rId2"/>
          <a:stretch>
            <a:fillRect/>
          </a:stretch>
        </p:blipFill>
        <p:spPr>
          <a:xfrm>
            <a:off x="445770" y="1559183"/>
            <a:ext cx="11928230" cy="804307"/>
          </a:xfrm>
          <a:prstGeom prst="rect">
            <a:avLst/>
          </a:prstGeom>
        </p:spPr>
      </p:pic>
      <p:sp>
        <p:nvSpPr>
          <p:cNvPr id="5" name="textruta 4"/>
          <p:cNvSpPr txBox="1"/>
          <p:nvPr/>
        </p:nvSpPr>
        <p:spPr>
          <a:xfrm>
            <a:off x="445770" y="686138"/>
            <a:ext cx="7933390" cy="584775"/>
          </a:xfrm>
          <a:prstGeom prst="rect">
            <a:avLst/>
          </a:prstGeom>
          <a:noFill/>
        </p:spPr>
        <p:txBody>
          <a:bodyPr wrap="none" rtlCol="0">
            <a:spAutoFit/>
          </a:bodyPr>
          <a:lstStyle/>
          <a:p>
            <a:r>
              <a:rPr lang="sv-SE" sz="3200" b="1" dirty="0" smtClean="0">
                <a:solidFill>
                  <a:srgbClr val="FF0000"/>
                </a:solidFill>
              </a:rPr>
              <a:t>ON COMPUTATION AND THE LEVEL OF DETAIL</a:t>
            </a:r>
            <a:endParaRPr lang="sv-SE" sz="3200" b="1" dirty="0">
              <a:solidFill>
                <a:srgbClr val="FF0000"/>
              </a:solidFill>
            </a:endParaRPr>
          </a:p>
        </p:txBody>
      </p:sp>
    </p:spTree>
    <p:extLst>
      <p:ext uri="{BB962C8B-B14F-4D97-AF65-F5344CB8AC3E}">
        <p14:creationId xmlns:p14="http://schemas.microsoft.com/office/powerpoint/2010/main" val="1640394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C0FB7C59-EC59-4B48-87D4-7B7D8FBBE051}" type="slidenum">
              <a:rPr lang="sv-SE" altLang="sv-SE">
                <a:solidFill>
                  <a:srgbClr val="000000"/>
                </a:solidFill>
              </a:rPr>
              <a:pPr/>
              <a:t>68</a:t>
            </a:fld>
            <a:endParaRPr lang="sv-SE" altLang="sv-SE">
              <a:solidFill>
                <a:srgbClr val="000000"/>
              </a:solidFill>
            </a:endParaRPr>
          </a:p>
        </p:txBody>
      </p:sp>
      <p:sp>
        <p:nvSpPr>
          <p:cNvPr id="151554" name="Rectangle 2"/>
          <p:cNvSpPr>
            <a:spLocks noGrp="1" noChangeArrowheads="1"/>
          </p:cNvSpPr>
          <p:nvPr>
            <p:ph type="title"/>
          </p:nvPr>
        </p:nvSpPr>
        <p:spPr>
          <a:xfrm>
            <a:off x="609600" y="837163"/>
            <a:ext cx="10884408" cy="839089"/>
          </a:xfrm>
        </p:spPr>
        <p:txBody>
          <a:bodyPr/>
          <a:lstStyle/>
          <a:p>
            <a:pPr lvl="0" algn="l" fontAlgn="auto">
              <a:spcBef>
                <a:spcPts val="0"/>
              </a:spcBef>
              <a:spcAft>
                <a:spcPts val="0"/>
              </a:spcAft>
            </a:pPr>
            <a:r>
              <a:rPr lang="en-GB" sz="2400" b="1" dirty="0">
                <a:solidFill>
                  <a:prstClr val="black"/>
                </a:solidFill>
                <a:latin typeface="Times New Roman" panose="02020603050405020304" pitchFamily="18" charset="0"/>
                <a:ea typeface="SimSun" panose="02010600030101010101" pitchFamily="2" charset="-122"/>
                <a:cs typeface="+mn-cs"/>
              </a:rPr>
              <a:t>In simple situations, continuous time versions of dynamic game problems can be defined as </a:t>
            </a:r>
            <a:r>
              <a:rPr lang="en-GB" sz="2400" b="1" dirty="0">
                <a:solidFill>
                  <a:srgbClr val="FF0000"/>
                </a:solidFill>
                <a:latin typeface="Times New Roman" panose="02020603050405020304" pitchFamily="18" charset="0"/>
                <a:ea typeface="SimSun" panose="02010600030101010101" pitchFamily="2" charset="-122"/>
                <a:cs typeface="+mn-cs"/>
              </a:rPr>
              <a:t>differential games</a:t>
            </a:r>
            <a:r>
              <a:rPr lang="en-GB" sz="2400" b="1" dirty="0">
                <a:solidFill>
                  <a:prstClr val="black"/>
                </a:solidFill>
                <a:latin typeface="Times New Roman" panose="02020603050405020304" pitchFamily="18" charset="0"/>
                <a:ea typeface="SimSun" panose="02010600030101010101" pitchFamily="2" charset="-122"/>
                <a:cs typeface="+mn-cs"/>
              </a:rPr>
              <a:t>, as reported by Isaacs [7</a:t>
            </a:r>
            <a:r>
              <a:rPr lang="en-GB" sz="2400" b="1" dirty="0" smtClean="0">
                <a:solidFill>
                  <a:prstClr val="black"/>
                </a:solidFill>
                <a:latin typeface="Times New Roman" panose="02020603050405020304" pitchFamily="18" charset="0"/>
                <a:ea typeface="SimSun" panose="02010600030101010101" pitchFamily="2" charset="-122"/>
                <a:cs typeface="+mn-cs"/>
              </a:rPr>
              <a:t>].</a:t>
            </a:r>
            <a:r>
              <a:rPr lang="en-GB" altLang="sv-SE" sz="2000" b="1" dirty="0" smtClean="0">
                <a:solidFill>
                  <a:srgbClr val="0070C0"/>
                </a:solidFill>
              </a:rPr>
              <a:t/>
            </a:r>
            <a:br>
              <a:rPr lang="en-GB" altLang="sv-SE" sz="2000" b="1" dirty="0" smtClean="0">
                <a:solidFill>
                  <a:srgbClr val="0070C0"/>
                </a:solidFill>
              </a:rPr>
            </a:br>
            <a:endParaRPr lang="sv-SE" altLang="sv-SE" sz="4000" dirty="0">
              <a:solidFill>
                <a:srgbClr val="0070C0"/>
              </a:solidFill>
            </a:endParaRPr>
          </a:p>
        </p:txBody>
      </p:sp>
      <p:sp>
        <p:nvSpPr>
          <p:cNvPr id="151557"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51556" name="Object 4"/>
          <p:cNvGraphicFramePr>
            <a:graphicFrameLocks noChangeAspect="1"/>
          </p:cNvGraphicFramePr>
          <p:nvPr/>
        </p:nvGraphicFramePr>
        <p:xfrm>
          <a:off x="2920465" y="4626102"/>
          <a:ext cx="2392920" cy="1619123"/>
        </p:xfrm>
        <a:graphic>
          <a:graphicData uri="http://schemas.openxmlformats.org/presentationml/2006/ole">
            <mc:AlternateContent xmlns:mc="http://schemas.openxmlformats.org/markup-compatibility/2006">
              <mc:Choice xmlns:v="urn:schemas-microsoft-com:vml" Requires="v">
                <p:oleObj spid="_x0000_s59445" name="Equation" r:id="rId3" imgW="939392" imgH="634725" progId="Equation.DSMT4">
                  <p:embed/>
                </p:oleObj>
              </mc:Choice>
              <mc:Fallback>
                <p:oleObj name="Equation" r:id="rId3" imgW="939392" imgH="634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465" y="4626102"/>
                        <a:ext cx="2392920" cy="1619123"/>
                      </a:xfrm>
                      <a:prstGeom prst="rect">
                        <a:avLst/>
                      </a:prstGeom>
                      <a:noFill/>
                    </p:spPr>
                  </p:pic>
                </p:oleObj>
              </mc:Fallback>
            </mc:AlternateContent>
          </a:graphicData>
        </a:graphic>
      </p:graphicFrame>
      <p:graphicFrame>
        <p:nvGraphicFramePr>
          <p:cNvPr id="8" name="Object 26"/>
          <p:cNvGraphicFramePr>
            <a:graphicFrameLocks noChangeAspect="1"/>
          </p:cNvGraphicFramePr>
          <p:nvPr/>
        </p:nvGraphicFramePr>
        <p:xfrm>
          <a:off x="1227201" y="1764792"/>
          <a:ext cx="5969000" cy="1273175"/>
        </p:xfrm>
        <a:graphic>
          <a:graphicData uri="http://schemas.openxmlformats.org/presentationml/2006/ole">
            <mc:AlternateContent xmlns:mc="http://schemas.openxmlformats.org/markup-compatibility/2006">
              <mc:Choice xmlns:v="urn:schemas-microsoft-com:vml" Requires="v">
                <p:oleObj spid="_x0000_s59446" name="Equation" r:id="rId5" imgW="2184120" imgH="469800" progId="Equation.DSMT4">
                  <p:embed/>
                </p:oleObj>
              </mc:Choice>
              <mc:Fallback>
                <p:oleObj name="Equation" r:id="rId5" imgW="2184120" imgH="469800" progId="Equation.DSMT4">
                  <p:embed/>
                  <p:pic>
                    <p:nvPicPr>
                      <p:cNvPr id="0" name=""/>
                      <p:cNvPicPr>
                        <a:picLocks noChangeAspect="1" noChangeArrowheads="1"/>
                      </p:cNvPicPr>
                      <p:nvPr/>
                    </p:nvPicPr>
                    <p:blipFill>
                      <a:blip r:embed="rId6"/>
                      <a:srcRect/>
                      <a:stretch>
                        <a:fillRect/>
                      </a:stretch>
                    </p:blipFill>
                    <p:spPr bwMode="auto">
                      <a:xfrm>
                        <a:off x="1227201" y="1764792"/>
                        <a:ext cx="5969000" cy="1273175"/>
                      </a:xfrm>
                      <a:prstGeom prst="rect">
                        <a:avLst/>
                      </a:prstGeom>
                      <a:noFill/>
                    </p:spPr>
                  </p:pic>
                </p:oleObj>
              </mc:Fallback>
            </mc:AlternateContent>
          </a:graphicData>
        </a:graphic>
      </p:graphicFrame>
      <p:graphicFrame>
        <p:nvGraphicFramePr>
          <p:cNvPr id="9" name="Object 26"/>
          <p:cNvGraphicFramePr>
            <a:graphicFrameLocks noChangeAspect="1"/>
          </p:cNvGraphicFramePr>
          <p:nvPr/>
        </p:nvGraphicFramePr>
        <p:xfrm>
          <a:off x="2920465" y="3514193"/>
          <a:ext cx="1395504" cy="1023369"/>
        </p:xfrm>
        <a:graphic>
          <a:graphicData uri="http://schemas.openxmlformats.org/presentationml/2006/ole">
            <mc:AlternateContent xmlns:mc="http://schemas.openxmlformats.org/markup-compatibility/2006">
              <mc:Choice xmlns:v="urn:schemas-microsoft-com:vml" Requires="v">
                <p:oleObj spid="_x0000_s59447" name="Equation" r:id="rId7" imgW="583920" imgH="431640" progId="Equation.DSMT4">
                  <p:embed/>
                </p:oleObj>
              </mc:Choice>
              <mc:Fallback>
                <p:oleObj name="Equation" r:id="rId7" imgW="583920" imgH="431640" progId="Equation.DSMT4">
                  <p:embed/>
                  <p:pic>
                    <p:nvPicPr>
                      <p:cNvPr id="0" name=""/>
                      <p:cNvPicPr>
                        <a:picLocks noChangeAspect="1" noChangeArrowheads="1"/>
                      </p:cNvPicPr>
                      <p:nvPr/>
                    </p:nvPicPr>
                    <p:blipFill>
                      <a:blip r:embed="rId8"/>
                      <a:srcRect/>
                      <a:stretch>
                        <a:fillRect/>
                      </a:stretch>
                    </p:blipFill>
                    <p:spPr bwMode="auto">
                      <a:xfrm>
                        <a:off x="2920465" y="3514193"/>
                        <a:ext cx="1395504" cy="1023369"/>
                      </a:xfrm>
                      <a:prstGeom prst="rect">
                        <a:avLst/>
                      </a:prstGeom>
                      <a:noFill/>
                    </p:spPr>
                  </p:pic>
                </p:oleObj>
              </mc:Fallback>
            </mc:AlternateContent>
          </a:graphicData>
        </a:graphic>
      </p:graphicFrame>
    </p:spTree>
    <p:extLst>
      <p:ext uri="{BB962C8B-B14F-4D97-AF65-F5344CB8AC3E}">
        <p14:creationId xmlns:p14="http://schemas.microsoft.com/office/powerpoint/2010/main" val="36213693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69</a:t>
            </a:fld>
            <a:endParaRPr lang="sv-SE"/>
          </a:p>
        </p:txBody>
      </p:sp>
      <p:sp>
        <p:nvSpPr>
          <p:cNvPr id="3" name="Rektangel 2"/>
          <p:cNvSpPr/>
          <p:nvPr/>
        </p:nvSpPr>
        <p:spPr>
          <a:xfrm>
            <a:off x="617220" y="662940"/>
            <a:ext cx="11041380" cy="1428750"/>
          </a:xfrm>
          <a:prstGeom prst="rect">
            <a:avLst/>
          </a:prstGeom>
        </p:spPr>
        <p:txBody>
          <a:bodyPr wrap="square">
            <a:spAutoFit/>
          </a:bodyPr>
          <a:lstStyle/>
          <a:p>
            <a:r>
              <a:rPr lang="en-GB" sz="2800" b="1" dirty="0">
                <a:latin typeface="Times New Roman" panose="02020603050405020304" pitchFamily="18" charset="0"/>
                <a:ea typeface="SimSun" panose="02010600030101010101" pitchFamily="2" charset="-122"/>
              </a:rPr>
              <a:t>With a higher level of detail, we usually have to use discrete time and state space. Several interesting discrete examples are found in Washburn [14]. </a:t>
            </a:r>
            <a:endParaRPr lang="sv-SE" sz="2800" b="1" dirty="0"/>
          </a:p>
        </p:txBody>
      </p:sp>
      <p:sp>
        <p:nvSpPr>
          <p:cNvPr id="4" name="Rektangel 3"/>
          <p:cNvSpPr/>
          <p:nvPr/>
        </p:nvSpPr>
        <p:spPr>
          <a:xfrm>
            <a:off x="484632" y="2540482"/>
            <a:ext cx="10869168" cy="3194721"/>
          </a:xfrm>
          <a:prstGeom prst="rect">
            <a:avLst/>
          </a:prstGeom>
        </p:spPr>
        <p:txBody>
          <a:bodyPr wrap="square">
            <a:spAutoFit/>
          </a:bodyPr>
          <a:lstStyle/>
          <a:p>
            <a:pPr lvl="0"/>
            <a:r>
              <a:rPr lang="en-GB" sz="2800" b="1" dirty="0" smtClean="0">
                <a:solidFill>
                  <a:prstClr val="black"/>
                </a:solidFill>
                <a:latin typeface="Times New Roman" panose="02020603050405020304" pitchFamily="18" charset="0"/>
                <a:ea typeface="SimSun" panose="02010600030101010101" pitchFamily="2" charset="-122"/>
              </a:rPr>
              <a:t> </a:t>
            </a:r>
            <a:r>
              <a:rPr lang="en-GB" sz="2800" b="1" dirty="0">
                <a:solidFill>
                  <a:prstClr val="black"/>
                </a:solidFill>
                <a:latin typeface="Times New Roman" panose="02020603050405020304" pitchFamily="18" charset="0"/>
                <a:ea typeface="SimSun" panose="02010600030101010101" pitchFamily="2" charset="-122"/>
              </a:rPr>
              <a:t>Washburn </a:t>
            </a:r>
            <a:r>
              <a:rPr lang="en-GB" sz="2800" b="1" dirty="0" smtClean="0">
                <a:solidFill>
                  <a:prstClr val="black"/>
                </a:solidFill>
                <a:latin typeface="Times New Roman" panose="02020603050405020304" pitchFamily="18" charset="0"/>
                <a:ea typeface="SimSun" panose="02010600030101010101" pitchFamily="2" charset="-122"/>
              </a:rPr>
              <a:t>writes (citation):</a:t>
            </a:r>
            <a:endParaRPr lang="sv-SE" sz="2800" b="1" dirty="0">
              <a:solidFill>
                <a:prstClr val="black"/>
              </a:solidFill>
            </a:endParaRPr>
          </a:p>
          <a:p>
            <a:pPr marL="342900" lvl="0" indent="-342900" fontAlgn="base">
              <a:lnSpc>
                <a:spcPct val="80000"/>
              </a:lnSpc>
              <a:spcBef>
                <a:spcPct val="20000"/>
              </a:spcBef>
              <a:spcAft>
                <a:spcPct val="0"/>
              </a:spcAft>
            </a:pPr>
            <a:r>
              <a:rPr lang="sv-SE" altLang="sv-SE" sz="2800" b="1" i="1" dirty="0" smtClean="0">
                <a:solidFill>
                  <a:srgbClr val="FA3312"/>
                </a:solidFill>
                <a:latin typeface="Arial"/>
              </a:rPr>
              <a:t>”- </a:t>
            </a:r>
            <a:r>
              <a:rPr lang="sv-SE" altLang="sv-SE" sz="2800" b="1" i="1" dirty="0">
                <a:solidFill>
                  <a:srgbClr val="FA3312"/>
                </a:solidFill>
                <a:latin typeface="Arial"/>
              </a:rPr>
              <a:t>It is a </a:t>
            </a:r>
            <a:r>
              <a:rPr lang="sv-SE" altLang="sv-SE" sz="2800" b="1" i="1" dirty="0" err="1">
                <a:solidFill>
                  <a:srgbClr val="FA3312"/>
                </a:solidFill>
                <a:latin typeface="Arial"/>
              </a:rPr>
              <a:t>curious</a:t>
            </a:r>
            <a:r>
              <a:rPr lang="sv-SE" altLang="sv-SE" sz="2800" b="1" i="1" dirty="0">
                <a:solidFill>
                  <a:srgbClr val="FA3312"/>
                </a:solidFill>
                <a:latin typeface="Arial"/>
              </a:rPr>
              <a:t> </a:t>
            </a:r>
            <a:r>
              <a:rPr lang="sv-SE" altLang="sv-SE" sz="2800" b="1" i="1" dirty="0" err="1">
                <a:solidFill>
                  <a:srgbClr val="FA3312"/>
                </a:solidFill>
                <a:latin typeface="Arial"/>
              </a:rPr>
              <a:t>fact</a:t>
            </a:r>
            <a:r>
              <a:rPr lang="sv-SE" altLang="sv-SE" sz="2800" b="1" i="1" dirty="0">
                <a:solidFill>
                  <a:srgbClr val="FA3312"/>
                </a:solidFill>
                <a:latin typeface="Arial"/>
              </a:rPr>
              <a:t> </a:t>
            </a:r>
            <a:r>
              <a:rPr lang="sv-SE" altLang="sv-SE" sz="2800" b="1" i="1" dirty="0" err="1">
                <a:solidFill>
                  <a:srgbClr val="FA3312"/>
                </a:solidFill>
                <a:latin typeface="Arial"/>
              </a:rPr>
              <a:t>that</a:t>
            </a:r>
            <a:r>
              <a:rPr lang="sv-SE" altLang="sv-SE" sz="2800" b="1" i="1" dirty="0">
                <a:solidFill>
                  <a:srgbClr val="FA3312"/>
                </a:solidFill>
                <a:latin typeface="Arial"/>
              </a:rPr>
              <a:t> in no </a:t>
            </a:r>
            <a:r>
              <a:rPr lang="sv-SE" altLang="sv-SE" sz="2800" b="1" i="1" dirty="0" err="1">
                <a:solidFill>
                  <a:srgbClr val="FA3312"/>
                </a:solidFill>
                <a:latin typeface="Arial"/>
              </a:rPr>
              <a:t>case</a:t>
            </a:r>
            <a:r>
              <a:rPr lang="sv-SE" altLang="sv-SE" sz="2800" b="1" i="1" dirty="0">
                <a:solidFill>
                  <a:srgbClr val="FA3312"/>
                </a:solidFill>
                <a:latin typeface="Arial"/>
              </a:rPr>
              <a:t> is a mixed </a:t>
            </a:r>
            <a:r>
              <a:rPr lang="sv-SE" altLang="sv-SE" sz="2800" b="1" i="1" dirty="0" err="1">
                <a:solidFill>
                  <a:srgbClr val="FA3312"/>
                </a:solidFill>
                <a:latin typeface="Arial"/>
              </a:rPr>
              <a:t>strategy</a:t>
            </a:r>
            <a:r>
              <a:rPr lang="sv-SE" altLang="sv-SE" sz="2800" b="1" i="1" dirty="0">
                <a:solidFill>
                  <a:srgbClr val="FA3312"/>
                </a:solidFill>
                <a:latin typeface="Arial"/>
              </a:rPr>
              <a:t> </a:t>
            </a:r>
            <a:r>
              <a:rPr lang="sv-SE" altLang="sv-SE" sz="2800" b="1" i="1" dirty="0" err="1">
                <a:solidFill>
                  <a:srgbClr val="FA3312"/>
                </a:solidFill>
                <a:latin typeface="Arial"/>
              </a:rPr>
              <a:t>ever</a:t>
            </a:r>
            <a:r>
              <a:rPr lang="sv-SE" altLang="sv-SE" sz="2800" b="1" i="1" dirty="0">
                <a:solidFill>
                  <a:srgbClr val="FA3312"/>
                </a:solidFill>
                <a:latin typeface="Arial"/>
              </a:rPr>
              <a:t> </a:t>
            </a:r>
            <a:r>
              <a:rPr lang="sv-SE" altLang="sv-SE" sz="2800" b="1" i="1" dirty="0" err="1">
                <a:solidFill>
                  <a:srgbClr val="FA3312"/>
                </a:solidFill>
                <a:latin typeface="Arial"/>
              </a:rPr>
              <a:t>needed</a:t>
            </a:r>
            <a:r>
              <a:rPr lang="sv-SE" altLang="sv-SE" sz="2800" b="1" i="1" dirty="0">
                <a:solidFill>
                  <a:srgbClr val="FA3312"/>
                </a:solidFill>
                <a:latin typeface="Arial"/>
              </a:rPr>
              <a:t>; in </a:t>
            </a:r>
            <a:r>
              <a:rPr lang="sv-SE" altLang="sv-SE" sz="2800" b="1" i="1" dirty="0" err="1">
                <a:solidFill>
                  <a:srgbClr val="FA3312"/>
                </a:solidFill>
                <a:latin typeface="Arial"/>
              </a:rPr>
              <a:t>fact</a:t>
            </a:r>
            <a:r>
              <a:rPr lang="sv-SE" altLang="sv-SE" sz="2800" b="1" i="1" dirty="0">
                <a:solidFill>
                  <a:srgbClr val="FA3312"/>
                </a:solidFill>
                <a:latin typeface="Arial"/>
              </a:rPr>
              <a:t>, in all </a:t>
            </a:r>
            <a:r>
              <a:rPr lang="sv-SE" altLang="sv-SE" sz="2800" b="1" i="1" dirty="0" err="1">
                <a:solidFill>
                  <a:srgbClr val="FA3312"/>
                </a:solidFill>
                <a:latin typeface="Arial"/>
              </a:rPr>
              <a:t>cases</a:t>
            </a:r>
            <a:r>
              <a:rPr lang="sv-SE" altLang="sv-SE" sz="2800" b="1" i="1" dirty="0">
                <a:solidFill>
                  <a:srgbClr val="FA3312"/>
                </a:solidFill>
                <a:latin typeface="Arial"/>
              </a:rPr>
              <a:t> </a:t>
            </a:r>
            <a:r>
              <a:rPr lang="sv-SE" altLang="sv-SE" sz="2800" b="1" i="1" dirty="0" err="1">
                <a:solidFill>
                  <a:srgbClr val="FA3312"/>
                </a:solidFill>
                <a:latin typeface="Arial"/>
              </a:rPr>
              <a:t>each</a:t>
            </a:r>
            <a:r>
              <a:rPr lang="sv-SE" altLang="sv-SE" sz="2800" b="1" i="1" dirty="0">
                <a:solidFill>
                  <a:srgbClr val="FA3312"/>
                </a:solidFill>
                <a:latin typeface="Arial"/>
              </a:rPr>
              <a:t> </a:t>
            </a:r>
            <a:r>
              <a:rPr lang="sv-SE" altLang="sv-SE" sz="2800" b="1" i="1" dirty="0" err="1">
                <a:solidFill>
                  <a:srgbClr val="FA3312"/>
                </a:solidFill>
                <a:latin typeface="Arial"/>
              </a:rPr>
              <a:t>player</a:t>
            </a:r>
            <a:r>
              <a:rPr lang="sv-SE" altLang="sv-SE" sz="2800" b="1" i="1" dirty="0">
                <a:solidFill>
                  <a:srgbClr val="FA3312"/>
                </a:solidFill>
                <a:latin typeface="Arial"/>
              </a:rPr>
              <a:t> </a:t>
            </a:r>
            <a:r>
              <a:rPr lang="sv-SE" altLang="sv-SE" sz="2800" b="1" i="1" dirty="0" err="1">
                <a:solidFill>
                  <a:srgbClr val="FA3312"/>
                </a:solidFill>
                <a:latin typeface="Arial"/>
              </a:rPr>
              <a:t>assigns</a:t>
            </a:r>
            <a:r>
              <a:rPr lang="sv-SE" altLang="sv-SE" sz="2800" b="1" i="1" dirty="0">
                <a:solidFill>
                  <a:srgbClr val="FA3312"/>
                </a:solidFill>
                <a:latin typeface="Arial"/>
              </a:rPr>
              <a:t> </a:t>
            </a:r>
            <a:r>
              <a:rPr lang="sv-SE" altLang="sv-SE" sz="2800" b="1" i="1" dirty="0" err="1">
                <a:solidFill>
                  <a:srgbClr val="FA3312"/>
                </a:solidFill>
                <a:latin typeface="Arial"/>
              </a:rPr>
              <a:t>either</a:t>
            </a:r>
            <a:r>
              <a:rPr lang="sv-SE" altLang="sv-SE" sz="2800" b="1" i="1" dirty="0">
                <a:solidFill>
                  <a:srgbClr val="FA3312"/>
                </a:solidFill>
                <a:latin typeface="Arial"/>
              </a:rPr>
              <a:t> all or </a:t>
            </a:r>
            <a:r>
              <a:rPr lang="sv-SE" altLang="sv-SE" sz="2800" b="1" i="1" dirty="0" err="1">
                <a:solidFill>
                  <a:srgbClr val="FA3312"/>
                </a:solidFill>
                <a:latin typeface="Arial"/>
              </a:rPr>
              <a:t>none</a:t>
            </a:r>
            <a:r>
              <a:rPr lang="sv-SE" altLang="sv-SE" sz="2800" b="1" i="1" dirty="0">
                <a:solidFill>
                  <a:srgbClr val="FA3312"/>
                </a:solidFill>
                <a:latin typeface="Arial"/>
              </a:rPr>
              <a:t> </a:t>
            </a:r>
            <a:r>
              <a:rPr lang="sv-SE" altLang="sv-SE" sz="2800" b="1" i="1" dirty="0" err="1">
                <a:solidFill>
                  <a:srgbClr val="FA3312"/>
                </a:solidFill>
                <a:latin typeface="Arial"/>
              </a:rPr>
              <a:t>of</a:t>
            </a:r>
            <a:r>
              <a:rPr lang="sv-SE" altLang="sv-SE" sz="2800" b="1" i="1" dirty="0">
                <a:solidFill>
                  <a:srgbClr val="FA3312"/>
                </a:solidFill>
                <a:latin typeface="Arial"/>
              </a:rPr>
              <a:t> </a:t>
            </a:r>
            <a:r>
              <a:rPr lang="sv-SE" altLang="sv-SE" sz="2800" b="1" i="1" dirty="0" err="1">
                <a:solidFill>
                  <a:srgbClr val="FA3312"/>
                </a:solidFill>
                <a:latin typeface="Arial"/>
              </a:rPr>
              <a:t>his</a:t>
            </a:r>
            <a:r>
              <a:rPr lang="sv-SE" altLang="sv-SE" sz="2800" b="1" i="1" dirty="0">
                <a:solidFill>
                  <a:srgbClr val="FA3312"/>
                </a:solidFill>
                <a:latin typeface="Arial"/>
              </a:rPr>
              <a:t> air force to GS</a:t>
            </a:r>
            <a:r>
              <a:rPr lang="sv-SE" altLang="sv-SE" sz="2800" b="1" i="1" dirty="0" smtClean="0">
                <a:solidFill>
                  <a:srgbClr val="FA3312"/>
                </a:solidFill>
                <a:latin typeface="Arial"/>
              </a:rPr>
              <a:t>.” </a:t>
            </a:r>
            <a:r>
              <a:rPr lang="sv-SE" altLang="sv-SE" sz="2800" b="1" i="1" dirty="0" smtClean="0">
                <a:latin typeface="Arial"/>
              </a:rPr>
              <a:t>(end </a:t>
            </a:r>
            <a:r>
              <a:rPr lang="sv-SE" altLang="sv-SE" sz="2800" b="1" i="1" dirty="0" err="1" smtClean="0">
                <a:latin typeface="Arial"/>
              </a:rPr>
              <a:t>of</a:t>
            </a:r>
            <a:r>
              <a:rPr lang="sv-SE" altLang="sv-SE" sz="2800" b="1" i="1" dirty="0" smtClean="0">
                <a:latin typeface="Arial"/>
              </a:rPr>
              <a:t> citation)</a:t>
            </a:r>
            <a:endParaRPr lang="sv-SE" altLang="sv-SE" sz="2800" b="1" i="1" dirty="0">
              <a:latin typeface="Arial"/>
            </a:endParaRPr>
          </a:p>
          <a:p>
            <a:pPr marL="342900" lvl="0" indent="-342900" fontAlgn="base">
              <a:lnSpc>
                <a:spcPct val="80000"/>
              </a:lnSpc>
              <a:spcBef>
                <a:spcPct val="20000"/>
              </a:spcBef>
              <a:spcAft>
                <a:spcPct val="0"/>
              </a:spcAft>
            </a:pPr>
            <a:endParaRPr lang="sv-SE" altLang="sv-SE" sz="2800" b="1" i="1" dirty="0">
              <a:solidFill>
                <a:srgbClr val="FA3312"/>
              </a:solidFill>
              <a:latin typeface="Arial"/>
            </a:endParaRPr>
          </a:p>
          <a:p>
            <a:pPr marL="342900" lvl="0" indent="-342900" fontAlgn="base">
              <a:lnSpc>
                <a:spcPct val="80000"/>
              </a:lnSpc>
              <a:spcBef>
                <a:spcPct val="20000"/>
              </a:spcBef>
              <a:spcAft>
                <a:spcPct val="0"/>
              </a:spcAft>
            </a:pPr>
            <a:r>
              <a:rPr lang="sv-SE" altLang="sv-SE" sz="2800" b="1" i="1" dirty="0" smtClean="0">
                <a:solidFill>
                  <a:srgbClr val="1700F6"/>
                </a:solidFill>
                <a:latin typeface="Arial"/>
              </a:rPr>
              <a:t>The </a:t>
            </a:r>
            <a:r>
              <a:rPr lang="sv-SE" altLang="sv-SE" sz="2800" b="1" i="1" dirty="0" err="1">
                <a:solidFill>
                  <a:srgbClr val="1700F6"/>
                </a:solidFill>
                <a:latin typeface="Arial"/>
              </a:rPr>
              <a:t>objective</a:t>
            </a:r>
            <a:r>
              <a:rPr lang="sv-SE" altLang="sv-SE" sz="2800" b="1" i="1" dirty="0">
                <a:solidFill>
                  <a:srgbClr val="1700F6"/>
                </a:solidFill>
                <a:latin typeface="Arial"/>
              </a:rPr>
              <a:t> </a:t>
            </a:r>
            <a:r>
              <a:rPr lang="sv-SE" altLang="sv-SE" sz="2800" b="1" i="1" dirty="0" err="1">
                <a:solidFill>
                  <a:srgbClr val="1700F6"/>
                </a:solidFill>
                <a:latin typeface="Arial"/>
              </a:rPr>
              <a:t>function</a:t>
            </a:r>
            <a:r>
              <a:rPr lang="sv-SE" altLang="sv-SE" sz="2800" b="1" i="1" dirty="0">
                <a:solidFill>
                  <a:srgbClr val="1700F6"/>
                </a:solidFill>
                <a:latin typeface="Arial"/>
              </a:rPr>
              <a:t> </a:t>
            </a:r>
            <a:r>
              <a:rPr lang="sv-SE" altLang="sv-SE" sz="2800" b="1" i="1" dirty="0" err="1">
                <a:solidFill>
                  <a:srgbClr val="1700F6"/>
                </a:solidFill>
                <a:latin typeface="Arial"/>
              </a:rPr>
              <a:t>used</a:t>
            </a:r>
            <a:r>
              <a:rPr lang="sv-SE" altLang="sv-SE" sz="2800" b="1" i="1" dirty="0">
                <a:solidFill>
                  <a:srgbClr val="1700F6"/>
                </a:solidFill>
                <a:latin typeface="Arial"/>
              </a:rPr>
              <a:t> by </a:t>
            </a:r>
            <a:r>
              <a:rPr lang="sv-SE" altLang="sv-SE" sz="2800" b="1" i="1" dirty="0" err="1">
                <a:solidFill>
                  <a:srgbClr val="1700F6"/>
                </a:solidFill>
                <a:latin typeface="Arial"/>
              </a:rPr>
              <a:t>Washburn</a:t>
            </a:r>
            <a:r>
              <a:rPr lang="sv-SE" altLang="sv-SE" sz="2800" b="1" i="1" dirty="0">
                <a:solidFill>
                  <a:srgbClr val="1700F6"/>
                </a:solidFill>
                <a:latin typeface="Arial"/>
              </a:rPr>
              <a:t> is </a:t>
            </a:r>
            <a:r>
              <a:rPr lang="sv-SE" altLang="sv-SE" sz="2800" b="1" i="1" dirty="0" err="1" smtClean="0">
                <a:solidFill>
                  <a:srgbClr val="1700F6"/>
                </a:solidFill>
                <a:latin typeface="Arial"/>
              </a:rPr>
              <a:t>linear</a:t>
            </a:r>
            <a:r>
              <a:rPr lang="sv-SE" altLang="sv-SE" sz="2800" b="1" i="1" dirty="0">
                <a:solidFill>
                  <a:srgbClr val="1700F6"/>
                </a:solidFill>
                <a:latin typeface="Arial"/>
              </a:rPr>
              <a:t> </a:t>
            </a:r>
            <a:r>
              <a:rPr lang="sv-SE" altLang="sv-SE" sz="2800" b="1" i="1" dirty="0" smtClean="0">
                <a:solidFill>
                  <a:srgbClr val="1700F6"/>
                </a:solidFill>
                <a:latin typeface="Arial"/>
              </a:rPr>
              <a:t>and </a:t>
            </a:r>
            <a:r>
              <a:rPr lang="sv-SE" altLang="sv-SE" sz="2800" b="1" i="1" dirty="0" err="1" smtClean="0">
                <a:solidFill>
                  <a:srgbClr val="1700F6"/>
                </a:solidFill>
                <a:latin typeface="Arial"/>
              </a:rPr>
              <a:t>there</a:t>
            </a:r>
            <a:r>
              <a:rPr lang="sv-SE" altLang="sv-SE" sz="2800" b="1" i="1" dirty="0" smtClean="0">
                <a:solidFill>
                  <a:srgbClr val="1700F6"/>
                </a:solidFill>
                <a:latin typeface="Arial"/>
              </a:rPr>
              <a:t> </a:t>
            </a:r>
            <a:r>
              <a:rPr lang="sv-SE" altLang="sv-SE" sz="2800" b="1" i="1" dirty="0" err="1" smtClean="0">
                <a:solidFill>
                  <a:srgbClr val="1700F6"/>
                </a:solidFill>
                <a:latin typeface="Arial"/>
              </a:rPr>
              <a:t>are</a:t>
            </a:r>
            <a:r>
              <a:rPr lang="sv-SE" altLang="sv-SE" sz="2800" b="1" i="1" dirty="0" smtClean="0">
                <a:solidFill>
                  <a:srgbClr val="1700F6"/>
                </a:solidFill>
                <a:latin typeface="Arial"/>
              </a:rPr>
              <a:t> no </a:t>
            </a:r>
            <a:r>
              <a:rPr lang="sv-SE" altLang="sv-SE" sz="2800" b="1" i="1" dirty="0" err="1" smtClean="0">
                <a:solidFill>
                  <a:srgbClr val="1700F6"/>
                </a:solidFill>
                <a:latin typeface="Arial"/>
              </a:rPr>
              <a:t>synergy</a:t>
            </a:r>
            <a:r>
              <a:rPr lang="sv-SE" altLang="sv-SE" sz="2800" b="1" i="1" dirty="0" smtClean="0">
                <a:solidFill>
                  <a:srgbClr val="1700F6"/>
                </a:solidFill>
                <a:latin typeface="Arial"/>
              </a:rPr>
              <a:t> </a:t>
            </a:r>
            <a:r>
              <a:rPr lang="sv-SE" altLang="sv-SE" sz="2800" b="1" i="1" dirty="0" err="1" smtClean="0">
                <a:solidFill>
                  <a:srgbClr val="1700F6"/>
                </a:solidFill>
                <a:latin typeface="Arial"/>
              </a:rPr>
              <a:t>effects</a:t>
            </a:r>
            <a:r>
              <a:rPr lang="sv-SE" altLang="sv-SE" sz="2800" b="1" i="1" dirty="0" smtClean="0">
                <a:solidFill>
                  <a:srgbClr val="1700F6"/>
                </a:solidFill>
                <a:latin typeface="Arial"/>
              </a:rPr>
              <a:t>. </a:t>
            </a:r>
            <a:r>
              <a:rPr lang="sv-SE" altLang="sv-SE" sz="2800" b="1" i="1" dirty="0" err="1" smtClean="0">
                <a:solidFill>
                  <a:srgbClr val="1700F6"/>
                </a:solidFill>
                <a:latin typeface="Arial"/>
              </a:rPr>
              <a:t>Compare</a:t>
            </a:r>
            <a:r>
              <a:rPr lang="sv-SE" altLang="sv-SE" sz="2800" b="1" i="1" dirty="0" smtClean="0">
                <a:solidFill>
                  <a:srgbClr val="1700F6"/>
                </a:solidFill>
                <a:latin typeface="Arial"/>
              </a:rPr>
              <a:t> the later derivations in </a:t>
            </a:r>
            <a:r>
              <a:rPr lang="sv-SE" altLang="sv-SE" sz="2800" b="1" i="1" dirty="0" err="1" smtClean="0">
                <a:solidFill>
                  <a:srgbClr val="1700F6"/>
                </a:solidFill>
                <a:latin typeface="Arial"/>
              </a:rPr>
              <a:t>this</a:t>
            </a:r>
            <a:r>
              <a:rPr lang="sv-SE" altLang="sv-SE" sz="2800" b="1" i="1" dirty="0" smtClean="0">
                <a:solidFill>
                  <a:srgbClr val="1700F6"/>
                </a:solidFill>
                <a:latin typeface="Arial"/>
              </a:rPr>
              <a:t> presentation.</a:t>
            </a:r>
            <a:endParaRPr lang="sv-SE" altLang="sv-SE" sz="2800" dirty="0">
              <a:solidFill>
                <a:srgbClr val="000000"/>
              </a:solidFill>
              <a:latin typeface="Arial"/>
            </a:endParaRPr>
          </a:p>
        </p:txBody>
      </p:sp>
    </p:spTree>
    <p:extLst>
      <p:ext uri="{BB962C8B-B14F-4D97-AF65-F5344CB8AC3E}">
        <p14:creationId xmlns:p14="http://schemas.microsoft.com/office/powerpoint/2010/main" val="416592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385" y="0"/>
            <a:ext cx="9160686" cy="6858000"/>
          </a:xfrm>
          <a:prstGeom prst="rect">
            <a:avLst/>
          </a:prstGeom>
        </p:spPr>
      </p:pic>
      <p:sp>
        <p:nvSpPr>
          <p:cNvPr id="4" name="Rektangel 3"/>
          <p:cNvSpPr/>
          <p:nvPr/>
        </p:nvSpPr>
        <p:spPr>
          <a:xfrm>
            <a:off x="338328" y="414153"/>
            <a:ext cx="2021323" cy="1938992"/>
          </a:xfrm>
          <a:prstGeom prst="rect">
            <a:avLst/>
          </a:prstGeom>
        </p:spPr>
        <p:txBody>
          <a:bodyPr wrap="none">
            <a:spAutoFit/>
          </a:bodyPr>
          <a:lstStyle/>
          <a:p>
            <a:pPr lvl="0"/>
            <a:r>
              <a:rPr lang="sv-SE" sz="4000" b="1" dirty="0">
                <a:solidFill>
                  <a:srgbClr val="FF0000"/>
                </a:solidFill>
              </a:rPr>
              <a:t>Optimal </a:t>
            </a:r>
            <a:endParaRPr lang="sv-SE" sz="4000" b="1" dirty="0" smtClean="0">
              <a:solidFill>
                <a:srgbClr val="FF0000"/>
              </a:solidFill>
            </a:endParaRPr>
          </a:p>
          <a:p>
            <a:pPr lvl="0"/>
            <a:r>
              <a:rPr lang="sv-SE" sz="4000" b="1" dirty="0" err="1" smtClean="0">
                <a:solidFill>
                  <a:srgbClr val="FF0000"/>
                </a:solidFill>
              </a:rPr>
              <a:t>oil</a:t>
            </a:r>
            <a:r>
              <a:rPr lang="sv-SE" sz="4000" b="1" dirty="0" smtClean="0">
                <a:solidFill>
                  <a:srgbClr val="FF0000"/>
                </a:solidFill>
              </a:rPr>
              <a:t> </a:t>
            </a:r>
          </a:p>
          <a:p>
            <a:pPr lvl="0"/>
            <a:r>
              <a:rPr lang="sv-SE" sz="4000" b="1" dirty="0" err="1" smtClean="0">
                <a:solidFill>
                  <a:srgbClr val="FF0000"/>
                </a:solidFill>
              </a:rPr>
              <a:t>refining</a:t>
            </a:r>
            <a:endParaRPr lang="sv-SE" sz="4000" b="1" dirty="0">
              <a:solidFill>
                <a:srgbClr val="FF0000"/>
              </a:solidFill>
            </a:endParaRPr>
          </a:p>
        </p:txBody>
      </p:sp>
    </p:spTree>
    <p:extLst>
      <p:ext uri="{BB962C8B-B14F-4D97-AF65-F5344CB8AC3E}">
        <p14:creationId xmlns:p14="http://schemas.microsoft.com/office/powerpoint/2010/main" val="2066032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3"/>
          <p:cNvSpPr>
            <a:spLocks noGrp="1"/>
          </p:cNvSpPr>
          <p:nvPr>
            <p:ph type="sldNum" sz="quarter" idx="12"/>
          </p:nvPr>
        </p:nvSpPr>
        <p:spPr/>
        <p:txBody>
          <a:bodyPr/>
          <a:lstStyle/>
          <a:p>
            <a:fld id="{681D7733-BB0E-4677-BFFD-06692AEEFA22}" type="slidenum">
              <a:rPr lang="sv-SE" altLang="sv-SE">
                <a:solidFill>
                  <a:srgbClr val="000000"/>
                </a:solidFill>
              </a:rPr>
              <a:pPr/>
              <a:t>70</a:t>
            </a:fld>
            <a:endParaRPr lang="sv-SE" altLang="sv-SE">
              <a:solidFill>
                <a:srgbClr val="000000"/>
              </a:solidFill>
            </a:endParaRPr>
          </a:p>
        </p:txBody>
      </p:sp>
      <p:graphicFrame>
        <p:nvGraphicFramePr>
          <p:cNvPr id="135175" name="Object 7"/>
          <p:cNvGraphicFramePr>
            <a:graphicFrameLocks noChangeAspect="1"/>
          </p:cNvGraphicFramePr>
          <p:nvPr/>
        </p:nvGraphicFramePr>
        <p:xfrm>
          <a:off x="10609168" y="1915500"/>
          <a:ext cx="973232" cy="597408"/>
        </p:xfrm>
        <a:graphic>
          <a:graphicData uri="http://schemas.openxmlformats.org/presentationml/2006/ole">
            <mc:AlternateContent xmlns:mc="http://schemas.openxmlformats.org/markup-compatibility/2006">
              <mc:Choice xmlns:v="urn:schemas-microsoft-com:vml" Requires="v">
                <p:oleObj spid="_x0000_s47190" name="Equation" r:id="rId3" imgW="418918" imgH="253890" progId="Equation.DSMT4">
                  <p:embed/>
                </p:oleObj>
              </mc:Choice>
              <mc:Fallback>
                <p:oleObj name="Equation" r:id="rId3" imgW="418918"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168" y="1915500"/>
                        <a:ext cx="973232" cy="597408"/>
                      </a:xfrm>
                      <a:prstGeom prst="rect">
                        <a:avLst/>
                      </a:prstGeom>
                      <a:noFill/>
                    </p:spPr>
                  </p:pic>
                </p:oleObj>
              </mc:Fallback>
            </mc:AlternateContent>
          </a:graphicData>
        </a:graphic>
      </p:graphicFrame>
      <p:graphicFrame>
        <p:nvGraphicFramePr>
          <p:cNvPr id="135174" name="Object 6"/>
          <p:cNvGraphicFramePr>
            <a:graphicFrameLocks noChangeAspect="1"/>
          </p:cNvGraphicFramePr>
          <p:nvPr/>
        </p:nvGraphicFramePr>
        <p:xfrm>
          <a:off x="1194817" y="1597210"/>
          <a:ext cx="8839200" cy="1104900"/>
        </p:xfrm>
        <a:graphic>
          <a:graphicData uri="http://schemas.openxmlformats.org/presentationml/2006/ole">
            <mc:AlternateContent xmlns:mc="http://schemas.openxmlformats.org/markup-compatibility/2006">
              <mc:Choice xmlns:v="urn:schemas-microsoft-com:vml" Requires="v">
                <p:oleObj spid="_x0000_s47191" name="Equation" r:id="rId5" imgW="4038600" imgH="508000" progId="Equation.DSMT4">
                  <p:embed/>
                </p:oleObj>
              </mc:Choice>
              <mc:Fallback>
                <p:oleObj name="Equation" r:id="rId5" imgW="4038600" imgH="508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4817" y="1597210"/>
                        <a:ext cx="88392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3" name="Object 5"/>
          <p:cNvGraphicFramePr>
            <a:graphicFrameLocks noChangeAspect="1"/>
          </p:cNvGraphicFramePr>
          <p:nvPr/>
        </p:nvGraphicFramePr>
        <p:xfrm>
          <a:off x="2697856" y="2804711"/>
          <a:ext cx="2286000" cy="871538"/>
        </p:xfrm>
        <a:graphic>
          <a:graphicData uri="http://schemas.openxmlformats.org/presentationml/2006/ole">
            <mc:AlternateContent xmlns:mc="http://schemas.openxmlformats.org/markup-compatibility/2006">
              <mc:Choice xmlns:v="urn:schemas-microsoft-com:vml" Requires="v">
                <p:oleObj spid="_x0000_s47192" name="Equation" r:id="rId7" imgW="1320800" imgH="508000" progId="Equation.DSMT4">
                  <p:embed/>
                </p:oleObj>
              </mc:Choice>
              <mc:Fallback>
                <p:oleObj name="Equation" r:id="rId7" imgW="13208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856" y="2804711"/>
                        <a:ext cx="2286000"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2" name="Object 4"/>
          <p:cNvGraphicFramePr>
            <a:graphicFrameLocks noChangeAspect="1"/>
          </p:cNvGraphicFramePr>
          <p:nvPr/>
        </p:nvGraphicFramePr>
        <p:xfrm>
          <a:off x="2697856" y="3739565"/>
          <a:ext cx="1578109" cy="1061466"/>
        </p:xfrm>
        <a:graphic>
          <a:graphicData uri="http://schemas.openxmlformats.org/presentationml/2006/ole">
            <mc:AlternateContent xmlns:mc="http://schemas.openxmlformats.org/markup-compatibility/2006">
              <mc:Choice xmlns:v="urn:schemas-microsoft-com:vml" Requires="v">
                <p:oleObj spid="_x0000_s47193" name="Equation" r:id="rId9" imgW="1193800" imgH="800100" progId="Equation.DSMT4">
                  <p:embed/>
                </p:oleObj>
              </mc:Choice>
              <mc:Fallback>
                <p:oleObj name="Equation" r:id="rId9" imgW="1193800" imgH="800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7856" y="3739565"/>
                        <a:ext cx="1578109" cy="1061466"/>
                      </a:xfrm>
                      <a:prstGeom prst="rect">
                        <a:avLst/>
                      </a:prstGeom>
                      <a:noFill/>
                    </p:spPr>
                  </p:pic>
                </p:oleObj>
              </mc:Fallback>
            </mc:AlternateContent>
          </a:graphicData>
        </a:graphic>
      </p:graphicFrame>
      <p:sp>
        <p:nvSpPr>
          <p:cNvPr id="135178" name="Rectangle 10"/>
          <p:cNvSpPr>
            <a:spLocks noChangeArrowheads="1"/>
          </p:cNvSpPr>
          <p:nvPr/>
        </p:nvSpPr>
        <p:spPr bwMode="auto">
          <a:xfrm>
            <a:off x="1524001" y="340101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135179" name="Rectangle 11"/>
          <p:cNvSpPr>
            <a:spLocks noChangeArrowheads="1"/>
          </p:cNvSpPr>
          <p:nvPr/>
        </p:nvSpPr>
        <p:spPr bwMode="auto">
          <a:xfrm>
            <a:off x="1524001" y="39058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2" name="Rektangel 1"/>
          <p:cNvSpPr/>
          <p:nvPr/>
        </p:nvSpPr>
        <p:spPr>
          <a:xfrm>
            <a:off x="742510" y="4905404"/>
            <a:ext cx="10981944" cy="1815882"/>
          </a:xfrm>
          <a:prstGeom prst="rect">
            <a:avLst/>
          </a:prstGeom>
        </p:spPr>
        <p:txBody>
          <a:bodyPr wrap="square">
            <a:spAutoFit/>
          </a:bodyPr>
          <a:lstStyle/>
          <a:p>
            <a:r>
              <a:rPr lang="en-US" sz="2800" b="1" dirty="0" err="1">
                <a:solidFill>
                  <a:srgbClr val="000000"/>
                </a:solidFill>
                <a:latin typeface="Times New Roman" panose="02020603050405020304" pitchFamily="18" charset="0"/>
              </a:rPr>
              <a:t>Lohmander</a:t>
            </a:r>
            <a:r>
              <a:rPr lang="en-US" sz="2800" b="1" dirty="0">
                <a:solidFill>
                  <a:srgbClr val="000000"/>
                </a:solidFill>
                <a:latin typeface="Times New Roman" panose="02020603050405020304" pitchFamily="18" charset="0"/>
              </a:rPr>
              <a:t>, P., </a:t>
            </a:r>
            <a:r>
              <a:rPr lang="en-US" sz="2800" b="1" dirty="0">
                <a:solidFill>
                  <a:srgbClr val="0070C0"/>
                </a:solidFill>
                <a:latin typeface="Times New Roman" panose="02020603050405020304" pitchFamily="18" charset="0"/>
              </a:rPr>
              <a:t>A Stochastic Differential (Difference) Game Model With an LP Subroutine for Mixed and Pure Strategy Optimization</a:t>
            </a:r>
            <a:r>
              <a:rPr lang="en-US" sz="2800" b="1" dirty="0">
                <a:solidFill>
                  <a:srgbClr val="000000"/>
                </a:solidFill>
                <a:latin typeface="Times New Roman" panose="02020603050405020304" pitchFamily="18" charset="0"/>
              </a:rPr>
              <a:t>, INFORMS International Meeting 2007, </a:t>
            </a:r>
            <a:r>
              <a:rPr lang="en-US" sz="2800" b="1" dirty="0" smtClean="0">
                <a:solidFill>
                  <a:srgbClr val="000000"/>
                </a:solidFill>
                <a:latin typeface="Times New Roman" panose="02020603050405020304" pitchFamily="18" charset="0"/>
              </a:rPr>
              <a:t>Puerto Rico, 2007 </a:t>
            </a:r>
            <a:r>
              <a:rPr lang="en-US" sz="2800" b="1" dirty="0">
                <a:solidFill>
                  <a:srgbClr val="000000"/>
                </a:solidFill>
                <a:latin typeface="Times New Roman" panose="02020603050405020304" pitchFamily="18" charset="0"/>
              </a:rPr>
              <a:t> </a:t>
            </a:r>
            <a:r>
              <a:rPr lang="en-US" sz="2800" b="1" dirty="0">
                <a:solidFill>
                  <a:srgbClr val="000000"/>
                </a:solidFill>
                <a:latin typeface="Times New Roman" panose="02020603050405020304" pitchFamily="18" charset="0"/>
                <a:hlinkClick r:id="rId11"/>
              </a:rPr>
              <a:t>http://www.Lohmander.com/SDG.ppt</a:t>
            </a:r>
            <a:r>
              <a:rPr lang="en-US" b="1" dirty="0">
                <a:solidFill>
                  <a:srgbClr val="000000"/>
                </a:solidFill>
                <a:latin typeface="Times New Roman" panose="02020603050405020304" pitchFamily="18" charset="0"/>
              </a:rPr>
              <a:t> </a:t>
            </a:r>
            <a:endParaRPr lang="sv-SE" dirty="0">
              <a:solidFill>
                <a:prstClr val="black"/>
              </a:solidFill>
              <a:latin typeface="Calibri" panose="020F0502020204030204"/>
            </a:endParaRPr>
          </a:p>
        </p:txBody>
      </p:sp>
      <p:sp>
        <p:nvSpPr>
          <p:cNvPr id="3" name="Rektangel 2"/>
          <p:cNvSpPr/>
          <p:nvPr/>
        </p:nvSpPr>
        <p:spPr>
          <a:xfrm>
            <a:off x="1708732" y="665690"/>
            <a:ext cx="8450252" cy="954107"/>
          </a:xfrm>
          <a:prstGeom prst="rect">
            <a:avLst/>
          </a:prstGeom>
        </p:spPr>
        <p:txBody>
          <a:bodyPr wrap="square">
            <a:spAutoFit/>
          </a:bodyPr>
          <a:lstStyle/>
          <a:p>
            <a:pPr algn="ctr"/>
            <a:r>
              <a:rPr lang="sv-SE" sz="2800" b="1" dirty="0" err="1" smtClean="0">
                <a:solidFill>
                  <a:srgbClr val="FF0000"/>
                </a:solidFill>
                <a:latin typeface="Calibri" panose="020F0502020204030204"/>
              </a:rPr>
              <a:t>Stochastic</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dynamic</a:t>
            </a:r>
            <a:r>
              <a:rPr lang="sv-SE" sz="2800" b="1" dirty="0" smtClean="0">
                <a:solidFill>
                  <a:srgbClr val="FF0000"/>
                </a:solidFill>
                <a:latin typeface="Calibri" panose="020F0502020204030204"/>
              </a:rPr>
              <a:t> games </a:t>
            </a:r>
            <a:r>
              <a:rPr lang="sv-SE" sz="2800" b="1" dirty="0" err="1" smtClean="0">
                <a:solidFill>
                  <a:srgbClr val="FF0000"/>
                </a:solidFill>
                <a:latin typeface="Calibri" panose="020F0502020204030204"/>
              </a:rPr>
              <a:t>with</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arbitrary</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functions</a:t>
            </a:r>
            <a:r>
              <a:rPr lang="sv-SE" sz="2800" b="1" dirty="0" smtClean="0">
                <a:solidFill>
                  <a:srgbClr val="FF0000"/>
                </a:solidFill>
                <a:latin typeface="Calibri" panose="020F0502020204030204"/>
              </a:rPr>
              <a:t>, </a:t>
            </a:r>
            <a:r>
              <a:rPr lang="sv-SE" sz="2800" b="1" dirty="0" err="1" smtClean="0">
                <a:solidFill>
                  <a:srgbClr val="FF0000"/>
                </a:solidFill>
                <a:latin typeface="Calibri" panose="020F0502020204030204"/>
              </a:rPr>
              <a:t>with</a:t>
            </a:r>
            <a:r>
              <a:rPr lang="sv-SE" sz="2800" b="1" dirty="0" smtClean="0">
                <a:solidFill>
                  <a:srgbClr val="FF0000"/>
                </a:solidFill>
                <a:latin typeface="Calibri" panose="020F0502020204030204"/>
              </a:rPr>
              <a:t> and </a:t>
            </a:r>
            <a:r>
              <a:rPr lang="sv-SE" sz="2800" b="1" dirty="0" err="1" smtClean="0">
                <a:solidFill>
                  <a:srgbClr val="FF0000"/>
                </a:solidFill>
                <a:latin typeface="Calibri" panose="020F0502020204030204"/>
              </a:rPr>
              <a:t>without</a:t>
            </a:r>
            <a:r>
              <a:rPr lang="sv-SE" sz="2800" b="1" dirty="0" smtClean="0">
                <a:solidFill>
                  <a:srgbClr val="FF0000"/>
                </a:solidFill>
                <a:latin typeface="Calibri" panose="020F0502020204030204"/>
              </a:rPr>
              <a:t> mixed </a:t>
            </a:r>
            <a:r>
              <a:rPr lang="sv-SE" sz="2800" b="1" dirty="0" err="1" smtClean="0">
                <a:solidFill>
                  <a:srgbClr val="FF0000"/>
                </a:solidFill>
                <a:latin typeface="Calibri" panose="020F0502020204030204"/>
              </a:rPr>
              <a:t>strategies</a:t>
            </a:r>
            <a:endParaRPr lang="sv-SE" sz="2800" b="1" dirty="0">
              <a:solidFill>
                <a:srgbClr val="FF0000"/>
              </a:solidFill>
              <a:latin typeface="Calibri" panose="020F0502020204030204"/>
            </a:endParaRPr>
          </a:p>
        </p:txBody>
      </p:sp>
    </p:spTree>
    <p:extLst>
      <p:ext uri="{BB962C8B-B14F-4D97-AF65-F5344CB8AC3E}">
        <p14:creationId xmlns:p14="http://schemas.microsoft.com/office/powerpoint/2010/main" val="3813654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3"/>
          <p:cNvSpPr>
            <a:spLocks noGrp="1"/>
          </p:cNvSpPr>
          <p:nvPr>
            <p:ph type="sldNum" sz="quarter" idx="12"/>
          </p:nvPr>
        </p:nvSpPr>
        <p:spPr/>
        <p:txBody>
          <a:bodyPr/>
          <a:lstStyle/>
          <a:p>
            <a:fld id="{681D7733-BB0E-4677-BFFD-06692AEEFA22}" type="slidenum">
              <a:rPr lang="sv-SE" altLang="sv-SE">
                <a:solidFill>
                  <a:srgbClr val="000000"/>
                </a:solidFill>
              </a:rPr>
              <a:pPr/>
              <a:t>71</a:t>
            </a:fld>
            <a:endParaRPr lang="sv-SE" altLang="sv-SE">
              <a:solidFill>
                <a:srgbClr val="000000"/>
              </a:solidFill>
            </a:endParaRPr>
          </a:p>
        </p:txBody>
      </p:sp>
      <p:sp>
        <p:nvSpPr>
          <p:cNvPr id="135178" name="Rectangle 10"/>
          <p:cNvSpPr>
            <a:spLocks noChangeArrowheads="1"/>
          </p:cNvSpPr>
          <p:nvPr/>
        </p:nvSpPr>
        <p:spPr bwMode="auto">
          <a:xfrm>
            <a:off x="1524001" y="340101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135179" name="Rectangle 11"/>
          <p:cNvSpPr>
            <a:spLocks noChangeArrowheads="1"/>
          </p:cNvSpPr>
          <p:nvPr/>
        </p:nvSpPr>
        <p:spPr bwMode="auto">
          <a:xfrm>
            <a:off x="1524001" y="39058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
        <p:nvSpPr>
          <p:cNvPr id="2" name="Rektangel 1"/>
          <p:cNvSpPr/>
          <p:nvPr/>
        </p:nvSpPr>
        <p:spPr>
          <a:xfrm>
            <a:off x="742510" y="4905404"/>
            <a:ext cx="10981944" cy="1815882"/>
          </a:xfrm>
          <a:prstGeom prst="rect">
            <a:avLst/>
          </a:prstGeom>
        </p:spPr>
        <p:txBody>
          <a:bodyPr wrap="square">
            <a:spAutoFit/>
          </a:bodyPr>
          <a:lstStyle/>
          <a:p>
            <a:r>
              <a:rPr lang="en-US" sz="2800" b="1" dirty="0" err="1">
                <a:solidFill>
                  <a:srgbClr val="000000"/>
                </a:solidFill>
                <a:latin typeface="Times New Roman" panose="02020603050405020304" pitchFamily="18" charset="0"/>
              </a:rPr>
              <a:t>Lohmander</a:t>
            </a:r>
            <a:r>
              <a:rPr lang="en-US" sz="2800" b="1" dirty="0">
                <a:solidFill>
                  <a:srgbClr val="000000"/>
                </a:solidFill>
                <a:latin typeface="Times New Roman" panose="02020603050405020304" pitchFamily="18" charset="0"/>
              </a:rPr>
              <a:t>, P., </a:t>
            </a:r>
            <a:r>
              <a:rPr lang="en-US" sz="2800" b="1" dirty="0">
                <a:solidFill>
                  <a:srgbClr val="0070C0"/>
                </a:solidFill>
                <a:latin typeface="Times New Roman" panose="02020603050405020304" pitchFamily="18" charset="0"/>
              </a:rPr>
              <a:t>A Stochastic Differential (Difference) Game Model With an LP Subroutine for Mixed and Pure Strategy Optimization</a:t>
            </a:r>
            <a:r>
              <a:rPr lang="en-US" sz="2800" b="1" dirty="0">
                <a:solidFill>
                  <a:srgbClr val="000000"/>
                </a:solidFill>
                <a:latin typeface="Times New Roman" panose="02020603050405020304" pitchFamily="18" charset="0"/>
              </a:rPr>
              <a:t>, INFORMS International Meeting 2007, </a:t>
            </a:r>
            <a:r>
              <a:rPr lang="en-US" sz="2800" b="1" dirty="0" smtClean="0">
                <a:solidFill>
                  <a:srgbClr val="000000"/>
                </a:solidFill>
                <a:latin typeface="Times New Roman" panose="02020603050405020304" pitchFamily="18" charset="0"/>
              </a:rPr>
              <a:t>Puerto Rico, 2007 </a:t>
            </a:r>
            <a:r>
              <a:rPr lang="en-US" sz="2800" b="1" dirty="0">
                <a:solidFill>
                  <a:srgbClr val="000000"/>
                </a:solidFill>
                <a:latin typeface="Times New Roman" panose="02020603050405020304" pitchFamily="18" charset="0"/>
              </a:rPr>
              <a:t> </a:t>
            </a:r>
            <a:r>
              <a:rPr lang="en-US" sz="2800" b="1" dirty="0">
                <a:solidFill>
                  <a:srgbClr val="000000"/>
                </a:solidFill>
                <a:latin typeface="Times New Roman" panose="02020603050405020304" pitchFamily="18" charset="0"/>
                <a:hlinkClick r:id="rId3"/>
              </a:rPr>
              <a:t>http://www.Lohmander.com/SDG.ppt</a:t>
            </a:r>
            <a:r>
              <a:rPr lang="en-US" b="1" dirty="0">
                <a:solidFill>
                  <a:srgbClr val="000000"/>
                </a:solidFill>
                <a:latin typeface="Times New Roman" panose="02020603050405020304" pitchFamily="18" charset="0"/>
              </a:rPr>
              <a:t> </a:t>
            </a:r>
            <a:endParaRPr lang="sv-SE" dirty="0">
              <a:solidFill>
                <a:prstClr val="black"/>
              </a:solidFill>
              <a:latin typeface="Calibri" panose="020F0502020204030204"/>
            </a:endParaRPr>
          </a:p>
        </p:txBody>
      </p:sp>
      <p:sp>
        <p:nvSpPr>
          <p:cNvPr id="3" name="Rektangel 2"/>
          <p:cNvSpPr/>
          <p:nvPr/>
        </p:nvSpPr>
        <p:spPr>
          <a:xfrm>
            <a:off x="1708732" y="665690"/>
            <a:ext cx="8450252" cy="954107"/>
          </a:xfrm>
          <a:prstGeom prst="rect">
            <a:avLst/>
          </a:prstGeom>
        </p:spPr>
        <p:txBody>
          <a:bodyPr wrap="square">
            <a:spAutoFit/>
          </a:bodyPr>
          <a:lstStyle/>
          <a:p>
            <a:pPr algn="ctr"/>
            <a:r>
              <a:rPr lang="sv-SE" sz="2800" b="1" dirty="0" err="1" smtClean="0">
                <a:solidFill>
                  <a:srgbClr val="0070C0"/>
                </a:solidFill>
                <a:latin typeface="Calibri" panose="020F0502020204030204"/>
              </a:rPr>
              <a:t>Stochastic</a:t>
            </a:r>
            <a:r>
              <a:rPr lang="sv-SE" sz="2800" b="1" dirty="0" smtClean="0">
                <a:solidFill>
                  <a:srgbClr val="0070C0"/>
                </a:solidFill>
                <a:latin typeface="Calibri" panose="020F0502020204030204"/>
              </a:rPr>
              <a:t> </a:t>
            </a:r>
            <a:r>
              <a:rPr lang="sv-SE" sz="2800" b="1" dirty="0" err="1" smtClean="0">
                <a:solidFill>
                  <a:srgbClr val="0070C0"/>
                </a:solidFill>
                <a:latin typeface="Calibri" panose="020F0502020204030204"/>
              </a:rPr>
              <a:t>dynamic</a:t>
            </a:r>
            <a:r>
              <a:rPr lang="sv-SE" sz="2800" b="1" dirty="0" smtClean="0">
                <a:solidFill>
                  <a:srgbClr val="0070C0"/>
                </a:solidFill>
                <a:latin typeface="Calibri" panose="020F0502020204030204"/>
              </a:rPr>
              <a:t> games </a:t>
            </a:r>
            <a:r>
              <a:rPr lang="sv-SE" sz="2800" b="1" dirty="0" err="1" smtClean="0">
                <a:solidFill>
                  <a:srgbClr val="0070C0"/>
                </a:solidFill>
                <a:latin typeface="Calibri" panose="020F0502020204030204"/>
              </a:rPr>
              <a:t>with</a:t>
            </a:r>
            <a:r>
              <a:rPr lang="sv-SE" sz="2800" b="1" dirty="0" smtClean="0">
                <a:solidFill>
                  <a:srgbClr val="0070C0"/>
                </a:solidFill>
                <a:latin typeface="Calibri" panose="020F0502020204030204"/>
              </a:rPr>
              <a:t> </a:t>
            </a:r>
            <a:r>
              <a:rPr lang="sv-SE" sz="2800" b="1" u="sng" dirty="0" err="1" smtClean="0">
                <a:solidFill>
                  <a:srgbClr val="FF0000"/>
                </a:solidFill>
                <a:latin typeface="Calibri" panose="020F0502020204030204"/>
              </a:rPr>
              <a:t>arbitrary</a:t>
            </a:r>
            <a:r>
              <a:rPr lang="sv-SE" sz="2800" b="1" u="sng" dirty="0" smtClean="0">
                <a:solidFill>
                  <a:srgbClr val="FF0000"/>
                </a:solidFill>
                <a:latin typeface="Calibri" panose="020F0502020204030204"/>
              </a:rPr>
              <a:t> </a:t>
            </a:r>
            <a:r>
              <a:rPr lang="sv-SE" sz="2800" b="1" u="sng" dirty="0" err="1" smtClean="0">
                <a:solidFill>
                  <a:srgbClr val="FF0000"/>
                </a:solidFill>
                <a:latin typeface="Calibri" panose="020F0502020204030204"/>
              </a:rPr>
              <a:t>functions</a:t>
            </a:r>
            <a:r>
              <a:rPr lang="sv-SE" sz="2800" b="1" dirty="0" smtClean="0">
                <a:solidFill>
                  <a:srgbClr val="0070C0"/>
                </a:solidFill>
                <a:latin typeface="Calibri" panose="020F0502020204030204"/>
              </a:rPr>
              <a:t>, </a:t>
            </a:r>
            <a:r>
              <a:rPr lang="sv-SE" sz="2800" b="1" dirty="0" err="1" smtClean="0">
                <a:solidFill>
                  <a:srgbClr val="0070C0"/>
                </a:solidFill>
                <a:latin typeface="Calibri" panose="020F0502020204030204"/>
              </a:rPr>
              <a:t>with</a:t>
            </a:r>
            <a:r>
              <a:rPr lang="sv-SE" sz="2800" b="1" dirty="0" smtClean="0">
                <a:solidFill>
                  <a:srgbClr val="0070C0"/>
                </a:solidFill>
                <a:latin typeface="Calibri" panose="020F0502020204030204"/>
              </a:rPr>
              <a:t> and </a:t>
            </a:r>
            <a:r>
              <a:rPr lang="sv-SE" sz="2800" b="1" dirty="0" err="1" smtClean="0">
                <a:solidFill>
                  <a:srgbClr val="0070C0"/>
                </a:solidFill>
                <a:latin typeface="Calibri" panose="020F0502020204030204"/>
              </a:rPr>
              <a:t>without</a:t>
            </a:r>
            <a:r>
              <a:rPr lang="sv-SE" sz="2800" b="1" dirty="0" smtClean="0">
                <a:solidFill>
                  <a:srgbClr val="0070C0"/>
                </a:solidFill>
                <a:latin typeface="Calibri" panose="020F0502020204030204"/>
              </a:rPr>
              <a:t> mixed </a:t>
            </a:r>
            <a:r>
              <a:rPr lang="sv-SE" sz="2800" b="1" dirty="0" err="1" smtClean="0">
                <a:solidFill>
                  <a:srgbClr val="0070C0"/>
                </a:solidFill>
                <a:latin typeface="Calibri" panose="020F0502020204030204"/>
              </a:rPr>
              <a:t>strategies</a:t>
            </a:r>
            <a:endParaRPr lang="sv-SE" sz="2800" b="1" dirty="0">
              <a:solidFill>
                <a:srgbClr val="0070C0"/>
              </a:solidFill>
              <a:latin typeface="Calibri" panose="020F0502020204030204"/>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1375664328"/>
              </p:ext>
            </p:extLst>
          </p:nvPr>
        </p:nvGraphicFramePr>
        <p:xfrm>
          <a:off x="1034197" y="2602257"/>
          <a:ext cx="4221869" cy="1285129"/>
        </p:xfrm>
        <a:graphic>
          <a:graphicData uri="http://schemas.openxmlformats.org/presentationml/2006/ole">
            <mc:AlternateContent xmlns:mc="http://schemas.openxmlformats.org/markup-compatibility/2006">
              <mc:Choice xmlns:v="urn:schemas-microsoft-com:vml" Requires="v">
                <p:oleObj spid="_x0000_s48172" name="Equation" r:id="rId4" imgW="1752600" imgH="533400" progId="Equation.DSMT4">
                  <p:embed/>
                </p:oleObj>
              </mc:Choice>
              <mc:Fallback>
                <p:oleObj name="Equation" r:id="rId4" imgW="1752600" imgH="533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97" y="2602257"/>
                        <a:ext cx="4221869" cy="1285129"/>
                      </a:xfrm>
                      <a:prstGeom prst="rect">
                        <a:avLst/>
                      </a:prstGeom>
                      <a:noFill/>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251667354"/>
              </p:ext>
            </p:extLst>
          </p:nvPr>
        </p:nvGraphicFramePr>
        <p:xfrm>
          <a:off x="6233482" y="2176742"/>
          <a:ext cx="4583635" cy="1729094"/>
        </p:xfrm>
        <a:graphic>
          <a:graphicData uri="http://schemas.openxmlformats.org/presentationml/2006/ole">
            <mc:AlternateContent xmlns:mc="http://schemas.openxmlformats.org/markup-compatibility/2006">
              <mc:Choice xmlns:v="urn:schemas-microsoft-com:vml" Requires="v">
                <p:oleObj spid="_x0000_s48173" name="Equation" r:id="rId6" imgW="2095500" imgH="787400" progId="Equation.DSMT4">
                  <p:embed/>
                </p:oleObj>
              </mc:Choice>
              <mc:Fallback>
                <p:oleObj name="Equation" r:id="rId6" imgW="2095500" imgH="787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3482" y="2176742"/>
                        <a:ext cx="4583635" cy="1729094"/>
                      </a:xfrm>
                      <a:prstGeom prst="rect">
                        <a:avLst/>
                      </a:prstGeom>
                      <a:noFill/>
                    </p:spPr>
                  </p:pic>
                </p:oleObj>
              </mc:Fallback>
            </mc:AlternateContent>
          </a:graphicData>
        </a:graphic>
      </p:graphicFrame>
      <p:sp>
        <p:nvSpPr>
          <p:cNvPr id="4" name="Höger 3"/>
          <p:cNvSpPr/>
          <p:nvPr/>
        </p:nvSpPr>
        <p:spPr>
          <a:xfrm>
            <a:off x="5778410" y="2896816"/>
            <a:ext cx="310896" cy="2889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 13"/>
          <p:cNvSpPr/>
          <p:nvPr/>
        </p:nvSpPr>
        <p:spPr>
          <a:xfrm flipH="1">
            <a:off x="5397062" y="3086703"/>
            <a:ext cx="296576" cy="3517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5457696" y="2200771"/>
            <a:ext cx="497252" cy="707886"/>
          </a:xfrm>
          <a:prstGeom prst="rect">
            <a:avLst/>
          </a:prstGeom>
          <a:noFill/>
        </p:spPr>
        <p:txBody>
          <a:bodyPr wrap="none" rtlCol="0">
            <a:spAutoFit/>
          </a:bodyPr>
          <a:lstStyle/>
          <a:p>
            <a:r>
              <a:rPr lang="sv-SE" sz="4000" b="1" dirty="0" smtClean="0">
                <a:solidFill>
                  <a:srgbClr val="FF0000"/>
                </a:solidFill>
              </a:rPr>
              <a:t>?</a:t>
            </a:r>
            <a:endParaRPr lang="sv-SE" sz="4000" b="1" dirty="0">
              <a:solidFill>
                <a:srgbClr val="FF0000"/>
              </a:solidFill>
            </a:endParaRPr>
          </a:p>
        </p:txBody>
      </p:sp>
    </p:spTree>
    <p:extLst>
      <p:ext uri="{BB962C8B-B14F-4D97-AF65-F5344CB8AC3E}">
        <p14:creationId xmlns:p14="http://schemas.microsoft.com/office/powerpoint/2010/main" val="1090845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72</a:t>
            </a:fld>
            <a:endParaRPr lang="sv-SE" altLang="sv-SE">
              <a:solidFill>
                <a:srgbClr val="000000"/>
              </a:solidFill>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2267318842"/>
              </p:ext>
            </p:extLst>
          </p:nvPr>
        </p:nvGraphicFramePr>
        <p:xfrm>
          <a:off x="3386264" y="2333435"/>
          <a:ext cx="2200719" cy="2988001"/>
        </p:xfrm>
        <a:graphic>
          <a:graphicData uri="http://schemas.openxmlformats.org/presentationml/2006/ole">
            <mc:AlternateContent xmlns:mc="http://schemas.openxmlformats.org/markup-compatibility/2006">
              <mc:Choice xmlns:v="urn:schemas-microsoft-com:vml" Requires="v">
                <p:oleObj spid="_x0000_s60430" name="Equation" r:id="rId3" imgW="711000" imgH="965160" progId="Equation.DSMT4">
                  <p:embed/>
                </p:oleObj>
              </mc:Choice>
              <mc:Fallback>
                <p:oleObj name="Equation" r:id="rId3" imgW="711000" imgH="965160" progId="Equation.DSMT4">
                  <p:embed/>
                  <p:pic>
                    <p:nvPicPr>
                      <p:cNvPr id="0" name=""/>
                      <p:cNvPicPr>
                        <a:picLocks noChangeAspect="1" noChangeArrowheads="1"/>
                      </p:cNvPicPr>
                      <p:nvPr/>
                    </p:nvPicPr>
                    <p:blipFill>
                      <a:blip r:embed="rId4"/>
                      <a:srcRect/>
                      <a:stretch>
                        <a:fillRect/>
                      </a:stretch>
                    </p:blipFill>
                    <p:spPr bwMode="auto">
                      <a:xfrm>
                        <a:off x="3386264" y="2333435"/>
                        <a:ext cx="2200719" cy="2988001"/>
                      </a:xfrm>
                      <a:prstGeom prst="rect">
                        <a:avLst/>
                      </a:prstGeom>
                      <a:noFill/>
                    </p:spPr>
                  </p:pic>
                </p:oleObj>
              </mc:Fallback>
            </mc:AlternateContent>
          </a:graphicData>
        </a:graphic>
      </p:graphicFrame>
      <p:sp>
        <p:nvSpPr>
          <p:cNvPr id="4" name="textruta 3"/>
          <p:cNvSpPr txBox="1"/>
          <p:nvPr/>
        </p:nvSpPr>
        <p:spPr>
          <a:xfrm>
            <a:off x="1170432" y="493776"/>
            <a:ext cx="9518904" cy="1384995"/>
          </a:xfrm>
          <a:prstGeom prst="rect">
            <a:avLst/>
          </a:prstGeom>
          <a:noFill/>
        </p:spPr>
        <p:txBody>
          <a:bodyPr wrap="square" rtlCol="0">
            <a:spAutoFit/>
          </a:bodyPr>
          <a:lstStyle/>
          <a:p>
            <a:r>
              <a:rPr lang="sv-SE" sz="2800" b="1" dirty="0" smtClean="0">
                <a:solidFill>
                  <a:srgbClr val="FF0000"/>
                </a:solidFill>
              </a:rPr>
              <a:t>New </a:t>
            </a:r>
            <a:r>
              <a:rPr lang="sv-SE" sz="2800" b="1" dirty="0" err="1" smtClean="0">
                <a:solidFill>
                  <a:srgbClr val="FF0000"/>
                </a:solidFill>
              </a:rPr>
              <a:t>proof</a:t>
            </a:r>
            <a:r>
              <a:rPr lang="sv-SE" sz="2800" b="1" dirty="0" smtClean="0">
                <a:solidFill>
                  <a:srgbClr val="FF0000"/>
                </a:solidFill>
              </a:rPr>
              <a:t> </a:t>
            </a:r>
            <a:r>
              <a:rPr lang="sv-SE" sz="2800" b="1" dirty="0" err="1" smtClean="0">
                <a:solidFill>
                  <a:srgbClr val="FF0000"/>
                </a:solidFill>
              </a:rPr>
              <a:t>that</a:t>
            </a:r>
            <a:r>
              <a:rPr lang="sv-SE" sz="2800" b="1" dirty="0" smtClean="0">
                <a:solidFill>
                  <a:srgbClr val="FF0000"/>
                </a:solidFill>
              </a:rPr>
              <a:t> mixed </a:t>
            </a:r>
            <a:r>
              <a:rPr lang="sv-SE" sz="2800" b="1" dirty="0" err="1" smtClean="0">
                <a:solidFill>
                  <a:srgbClr val="FF0000"/>
                </a:solidFill>
              </a:rPr>
              <a:t>strategy</a:t>
            </a:r>
            <a:r>
              <a:rPr lang="sv-SE" sz="2800" b="1" dirty="0" smtClean="0">
                <a:solidFill>
                  <a:srgbClr val="FF0000"/>
                </a:solidFill>
              </a:rPr>
              <a:t> Nash </a:t>
            </a:r>
            <a:r>
              <a:rPr lang="sv-SE" sz="2800" b="1" dirty="0" err="1" smtClean="0">
                <a:solidFill>
                  <a:srgbClr val="FF0000"/>
                </a:solidFill>
              </a:rPr>
              <a:t>equilibria</a:t>
            </a:r>
            <a:r>
              <a:rPr lang="sv-SE" sz="2800" b="1" dirty="0" smtClean="0">
                <a:solidFill>
                  <a:srgbClr val="FF0000"/>
                </a:solidFill>
              </a:rPr>
              <a:t> </a:t>
            </a:r>
            <a:r>
              <a:rPr lang="sv-SE" sz="2800" b="1" dirty="0" err="1" smtClean="0">
                <a:solidFill>
                  <a:srgbClr val="FF0000"/>
                </a:solidFill>
              </a:rPr>
              <a:t>exist</a:t>
            </a:r>
            <a:r>
              <a:rPr lang="sv-SE" sz="2800" b="1" dirty="0" smtClean="0">
                <a:solidFill>
                  <a:srgbClr val="FF0000"/>
                </a:solidFill>
              </a:rPr>
              <a:t> </a:t>
            </a:r>
          </a:p>
          <a:p>
            <a:r>
              <a:rPr lang="sv-SE" sz="2800" b="1" dirty="0" smtClean="0">
                <a:solidFill>
                  <a:srgbClr val="FF0000"/>
                </a:solidFill>
              </a:rPr>
              <a:t>in multi period </a:t>
            </a:r>
            <a:r>
              <a:rPr lang="sv-SE" sz="2800" b="1" dirty="0" err="1" smtClean="0">
                <a:solidFill>
                  <a:srgbClr val="FF0000"/>
                </a:solidFill>
              </a:rPr>
              <a:t>constant</a:t>
            </a:r>
            <a:r>
              <a:rPr lang="sv-SE" sz="2800" b="1" dirty="0" smtClean="0">
                <a:solidFill>
                  <a:srgbClr val="FF0000"/>
                </a:solidFill>
              </a:rPr>
              <a:t> </a:t>
            </a:r>
            <a:r>
              <a:rPr lang="sv-SE" sz="2800" b="1" dirty="0" err="1" smtClean="0">
                <a:solidFill>
                  <a:srgbClr val="FF0000"/>
                </a:solidFill>
              </a:rPr>
              <a:t>sum</a:t>
            </a:r>
            <a:r>
              <a:rPr lang="sv-SE" sz="2800" b="1" dirty="0" smtClean="0">
                <a:solidFill>
                  <a:srgbClr val="FF0000"/>
                </a:solidFill>
              </a:rPr>
              <a:t> games </a:t>
            </a:r>
            <a:r>
              <a:rPr lang="sv-SE" sz="2800" b="1" dirty="0" err="1" smtClean="0">
                <a:solidFill>
                  <a:srgbClr val="FF0000"/>
                </a:solidFill>
              </a:rPr>
              <a:t>when</a:t>
            </a:r>
            <a:r>
              <a:rPr lang="sv-SE" sz="2800" b="1" dirty="0" smtClean="0">
                <a:solidFill>
                  <a:srgbClr val="FF0000"/>
                </a:solidFill>
              </a:rPr>
              <a:t> the </a:t>
            </a:r>
            <a:r>
              <a:rPr lang="sv-SE" sz="2800" b="1" dirty="0" err="1" smtClean="0">
                <a:solidFill>
                  <a:srgbClr val="FF0000"/>
                </a:solidFill>
              </a:rPr>
              <a:t>payoff</a:t>
            </a:r>
            <a:r>
              <a:rPr lang="sv-SE" sz="2800" b="1" dirty="0" smtClean="0">
                <a:solidFill>
                  <a:srgbClr val="FF0000"/>
                </a:solidFill>
              </a:rPr>
              <a:t> </a:t>
            </a:r>
          </a:p>
          <a:p>
            <a:r>
              <a:rPr lang="sv-SE" sz="2800" b="1" dirty="0" err="1" smtClean="0">
                <a:solidFill>
                  <a:srgbClr val="FF0000"/>
                </a:solidFill>
              </a:rPr>
              <a:t>function</a:t>
            </a:r>
            <a:r>
              <a:rPr lang="sv-SE" sz="2800" b="1" dirty="0" smtClean="0">
                <a:solidFill>
                  <a:srgbClr val="FF0000"/>
                </a:solidFill>
              </a:rPr>
              <a:t> has </a:t>
            </a:r>
            <a:r>
              <a:rPr lang="sv-SE" sz="2800" b="1" dirty="0" err="1" smtClean="0">
                <a:solidFill>
                  <a:srgbClr val="FF0000"/>
                </a:solidFill>
              </a:rPr>
              <a:t>nonzero</a:t>
            </a:r>
            <a:r>
              <a:rPr lang="sv-SE" sz="2800" b="1" dirty="0" smtClean="0">
                <a:solidFill>
                  <a:srgbClr val="FF0000"/>
                </a:solidFill>
              </a:rPr>
              <a:t> </a:t>
            </a:r>
            <a:r>
              <a:rPr lang="sv-SE" sz="2800" b="1" dirty="0" err="1" smtClean="0">
                <a:solidFill>
                  <a:srgbClr val="FF0000"/>
                </a:solidFill>
              </a:rPr>
              <a:t>synergy</a:t>
            </a:r>
            <a:r>
              <a:rPr lang="sv-SE" sz="2800" b="1" dirty="0" smtClean="0">
                <a:solidFill>
                  <a:srgbClr val="FF0000"/>
                </a:solidFill>
              </a:rPr>
              <a:t> </a:t>
            </a:r>
            <a:r>
              <a:rPr lang="sv-SE" sz="2800" b="1" dirty="0" err="1" smtClean="0">
                <a:solidFill>
                  <a:srgbClr val="FF0000"/>
                </a:solidFill>
              </a:rPr>
              <a:t>effects</a:t>
            </a:r>
            <a:r>
              <a:rPr lang="sv-SE" sz="2800" b="1" dirty="0" smtClean="0">
                <a:solidFill>
                  <a:srgbClr val="FF0000"/>
                </a:solidFill>
              </a:rPr>
              <a:t>  </a:t>
            </a:r>
            <a:endParaRPr lang="sv-SE" sz="2800" b="1" dirty="0">
              <a:solidFill>
                <a:srgbClr val="FF0000"/>
              </a:solidFill>
            </a:endParaRPr>
          </a:p>
        </p:txBody>
      </p:sp>
    </p:spTree>
    <p:extLst>
      <p:ext uri="{BB962C8B-B14F-4D97-AF65-F5344CB8AC3E}">
        <p14:creationId xmlns:p14="http://schemas.microsoft.com/office/powerpoint/2010/main" val="12440499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73</a:t>
            </a:fld>
            <a:endParaRPr lang="sv-SE" altLang="sv-SE">
              <a:solidFill>
                <a:srgbClr val="000000"/>
              </a:solidFill>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2740145553"/>
              </p:ext>
            </p:extLst>
          </p:nvPr>
        </p:nvGraphicFramePr>
        <p:xfrm>
          <a:off x="2163984" y="1153263"/>
          <a:ext cx="3730625" cy="708025"/>
        </p:xfrm>
        <a:graphic>
          <a:graphicData uri="http://schemas.openxmlformats.org/presentationml/2006/ole">
            <mc:AlternateContent xmlns:mc="http://schemas.openxmlformats.org/markup-compatibility/2006">
              <mc:Choice xmlns:v="urn:schemas-microsoft-com:vml" Requires="v">
                <p:oleObj spid="_x0000_s61515" name="Equation" r:id="rId3" imgW="1206360" imgH="228600" progId="Equation.DSMT4">
                  <p:embed/>
                </p:oleObj>
              </mc:Choice>
              <mc:Fallback>
                <p:oleObj name="Equation" r:id="rId3" imgW="1206360" imgH="228600" progId="Equation.DSMT4">
                  <p:embed/>
                  <p:pic>
                    <p:nvPicPr>
                      <p:cNvPr id="0" name=""/>
                      <p:cNvPicPr>
                        <a:picLocks noChangeAspect="1" noChangeArrowheads="1"/>
                      </p:cNvPicPr>
                      <p:nvPr/>
                    </p:nvPicPr>
                    <p:blipFill>
                      <a:blip r:embed="rId4"/>
                      <a:srcRect/>
                      <a:stretch>
                        <a:fillRect/>
                      </a:stretch>
                    </p:blipFill>
                    <p:spPr bwMode="auto">
                      <a:xfrm>
                        <a:off x="2163984" y="1153263"/>
                        <a:ext cx="3730625" cy="708025"/>
                      </a:xfrm>
                      <a:prstGeom prst="rect">
                        <a:avLst/>
                      </a:prstGeom>
                      <a:noFill/>
                    </p:spPr>
                  </p:pic>
                </p:oleObj>
              </mc:Fallback>
            </mc:AlternateContent>
          </a:graphicData>
        </a:graphic>
      </p:graphicFrame>
      <p:sp>
        <p:nvSpPr>
          <p:cNvPr id="4" name="Rektangel 3"/>
          <p:cNvSpPr/>
          <p:nvPr/>
        </p:nvSpPr>
        <p:spPr>
          <a:xfrm>
            <a:off x="3502152" y="3538728"/>
            <a:ext cx="3803904" cy="19933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5404104" y="3538728"/>
            <a:ext cx="1901952" cy="1993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3502152" y="3538728"/>
            <a:ext cx="3803904" cy="107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502152" y="3538728"/>
            <a:ext cx="3803904" cy="19933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8" name="Object 4"/>
          <p:cNvGraphicFramePr>
            <a:graphicFrameLocks noChangeAspect="1"/>
          </p:cNvGraphicFramePr>
          <p:nvPr>
            <p:extLst>
              <p:ext uri="{D42A27DB-BD31-4B8C-83A1-F6EECF244321}">
                <p14:modId xmlns:p14="http://schemas.microsoft.com/office/powerpoint/2010/main" val="77618613"/>
              </p:ext>
            </p:extLst>
          </p:nvPr>
        </p:nvGraphicFramePr>
        <p:xfrm>
          <a:off x="2163984" y="4181411"/>
          <a:ext cx="471488" cy="708025"/>
        </p:xfrm>
        <a:graphic>
          <a:graphicData uri="http://schemas.openxmlformats.org/presentationml/2006/ole">
            <mc:AlternateContent xmlns:mc="http://schemas.openxmlformats.org/markup-compatibility/2006">
              <mc:Choice xmlns:v="urn:schemas-microsoft-com:vml" Requires="v">
                <p:oleObj spid="_x0000_s61516" name="Equation" r:id="rId5" imgW="152280" imgH="228600" progId="Equation.DSMT4">
                  <p:embed/>
                </p:oleObj>
              </mc:Choice>
              <mc:Fallback>
                <p:oleObj name="Equation" r:id="rId5" imgW="152280" imgH="228600" progId="Equation.DSMT4">
                  <p:embed/>
                  <p:pic>
                    <p:nvPicPr>
                      <p:cNvPr id="0" name=""/>
                      <p:cNvPicPr>
                        <a:picLocks noChangeAspect="1" noChangeArrowheads="1"/>
                      </p:cNvPicPr>
                      <p:nvPr/>
                    </p:nvPicPr>
                    <p:blipFill>
                      <a:blip r:embed="rId6"/>
                      <a:srcRect/>
                      <a:stretch>
                        <a:fillRect/>
                      </a:stretch>
                    </p:blipFill>
                    <p:spPr bwMode="auto">
                      <a:xfrm>
                        <a:off x="2163984" y="4181411"/>
                        <a:ext cx="471488" cy="708025"/>
                      </a:xfrm>
                      <a:prstGeom prst="rect">
                        <a:avLst/>
                      </a:prstGeom>
                      <a:noFill/>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385272633"/>
              </p:ext>
            </p:extLst>
          </p:nvPr>
        </p:nvGraphicFramePr>
        <p:xfrm>
          <a:off x="5188204" y="2474118"/>
          <a:ext cx="431800" cy="708025"/>
        </p:xfrm>
        <a:graphic>
          <a:graphicData uri="http://schemas.openxmlformats.org/presentationml/2006/ole">
            <mc:AlternateContent xmlns:mc="http://schemas.openxmlformats.org/markup-compatibility/2006">
              <mc:Choice xmlns:v="urn:schemas-microsoft-com:vml" Requires="v">
                <p:oleObj spid="_x0000_s61517" name="Equation" r:id="rId7" imgW="139680" imgH="228600" progId="Equation.DSMT4">
                  <p:embed/>
                </p:oleObj>
              </mc:Choice>
              <mc:Fallback>
                <p:oleObj name="Equation" r:id="rId7" imgW="139680" imgH="228600" progId="Equation.DSMT4">
                  <p:embed/>
                  <p:pic>
                    <p:nvPicPr>
                      <p:cNvPr id="0" name=""/>
                      <p:cNvPicPr>
                        <a:picLocks noChangeAspect="1" noChangeArrowheads="1"/>
                      </p:cNvPicPr>
                      <p:nvPr/>
                    </p:nvPicPr>
                    <p:blipFill>
                      <a:blip r:embed="rId8"/>
                      <a:srcRect/>
                      <a:stretch>
                        <a:fillRect/>
                      </a:stretch>
                    </p:blipFill>
                    <p:spPr bwMode="auto">
                      <a:xfrm>
                        <a:off x="5188204" y="2474118"/>
                        <a:ext cx="431800" cy="708025"/>
                      </a:xfrm>
                      <a:prstGeom prst="rect">
                        <a:avLst/>
                      </a:prstGeom>
                      <a:noFill/>
                    </p:spPr>
                  </p:pic>
                </p:oleObj>
              </mc:Fallback>
            </mc:AlternateContent>
          </a:graphicData>
        </a:graphic>
      </p:graphicFrame>
      <p:sp>
        <p:nvSpPr>
          <p:cNvPr id="10" name="textruta 9"/>
          <p:cNvSpPr txBox="1"/>
          <p:nvPr/>
        </p:nvSpPr>
        <p:spPr>
          <a:xfrm>
            <a:off x="6096000" y="3095244"/>
            <a:ext cx="312906" cy="369332"/>
          </a:xfrm>
          <a:prstGeom prst="rect">
            <a:avLst/>
          </a:prstGeom>
          <a:noFill/>
        </p:spPr>
        <p:txBody>
          <a:bodyPr wrap="none" rtlCol="0">
            <a:spAutoFit/>
          </a:bodyPr>
          <a:lstStyle/>
          <a:p>
            <a:r>
              <a:rPr lang="sv-SE" dirty="0" smtClean="0"/>
              <a:t>1</a:t>
            </a:r>
            <a:endParaRPr lang="sv-SE" dirty="0"/>
          </a:p>
        </p:txBody>
      </p:sp>
      <p:sp>
        <p:nvSpPr>
          <p:cNvPr id="11" name="textruta 10"/>
          <p:cNvSpPr txBox="1"/>
          <p:nvPr/>
        </p:nvSpPr>
        <p:spPr>
          <a:xfrm>
            <a:off x="2822448" y="4875720"/>
            <a:ext cx="312906" cy="369332"/>
          </a:xfrm>
          <a:prstGeom prst="rect">
            <a:avLst/>
          </a:prstGeom>
          <a:noFill/>
        </p:spPr>
        <p:txBody>
          <a:bodyPr wrap="none" rtlCol="0">
            <a:spAutoFit/>
          </a:bodyPr>
          <a:lstStyle/>
          <a:p>
            <a:r>
              <a:rPr lang="sv-SE" dirty="0" smtClean="0"/>
              <a:t>1</a:t>
            </a:r>
            <a:endParaRPr lang="sv-SE" dirty="0"/>
          </a:p>
        </p:txBody>
      </p:sp>
      <p:sp>
        <p:nvSpPr>
          <p:cNvPr id="12" name="textruta 11"/>
          <p:cNvSpPr txBox="1"/>
          <p:nvPr/>
        </p:nvSpPr>
        <p:spPr>
          <a:xfrm>
            <a:off x="4258056" y="3108960"/>
            <a:ext cx="312906" cy="369332"/>
          </a:xfrm>
          <a:prstGeom prst="rect">
            <a:avLst/>
          </a:prstGeom>
          <a:noFill/>
        </p:spPr>
        <p:txBody>
          <a:bodyPr wrap="none" rtlCol="0">
            <a:spAutoFit/>
          </a:bodyPr>
          <a:lstStyle/>
          <a:p>
            <a:r>
              <a:rPr lang="sv-SE" dirty="0" smtClean="0"/>
              <a:t>0</a:t>
            </a:r>
            <a:endParaRPr lang="sv-SE" dirty="0"/>
          </a:p>
        </p:txBody>
      </p:sp>
      <p:sp>
        <p:nvSpPr>
          <p:cNvPr id="13" name="Rektangel 12"/>
          <p:cNvSpPr/>
          <p:nvPr/>
        </p:nvSpPr>
        <p:spPr>
          <a:xfrm>
            <a:off x="2822448" y="3893558"/>
            <a:ext cx="312906" cy="369332"/>
          </a:xfrm>
          <a:prstGeom prst="rect">
            <a:avLst/>
          </a:prstGeom>
        </p:spPr>
        <p:txBody>
          <a:bodyPr wrap="none">
            <a:spAutoFit/>
          </a:bodyPr>
          <a:lstStyle/>
          <a:p>
            <a:pPr lvl="0"/>
            <a:r>
              <a:rPr lang="sv-SE" dirty="0">
                <a:solidFill>
                  <a:srgbClr val="000000"/>
                </a:solidFill>
              </a:rPr>
              <a:t>0</a:t>
            </a:r>
            <a:endParaRPr lang="sv-SE" dirty="0">
              <a:solidFill>
                <a:srgbClr val="000000"/>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3477568776"/>
              </p:ext>
            </p:extLst>
          </p:nvPr>
        </p:nvGraphicFramePr>
        <p:xfrm>
          <a:off x="4217659" y="3834877"/>
          <a:ext cx="393700" cy="550862"/>
        </p:xfrm>
        <a:graphic>
          <a:graphicData uri="http://schemas.openxmlformats.org/presentationml/2006/ole">
            <mc:AlternateContent xmlns:mc="http://schemas.openxmlformats.org/markup-compatibility/2006">
              <mc:Choice xmlns:v="urn:schemas-microsoft-com:vml" Requires="v">
                <p:oleObj spid="_x0000_s61518"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srcRect/>
                      <a:stretch>
                        <a:fillRect/>
                      </a:stretch>
                    </p:blipFill>
                    <p:spPr bwMode="auto">
                      <a:xfrm>
                        <a:off x="4217659" y="3834877"/>
                        <a:ext cx="393700" cy="550862"/>
                      </a:xfrm>
                      <a:prstGeom prst="rect">
                        <a:avLst/>
                      </a:prstGeom>
                      <a:noFill/>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206595468"/>
              </p:ext>
            </p:extLst>
          </p:nvPr>
        </p:nvGraphicFramePr>
        <p:xfrm>
          <a:off x="5957888" y="3854450"/>
          <a:ext cx="590550" cy="512763"/>
        </p:xfrm>
        <a:graphic>
          <a:graphicData uri="http://schemas.openxmlformats.org/presentationml/2006/ole">
            <mc:AlternateContent xmlns:mc="http://schemas.openxmlformats.org/markup-compatibility/2006">
              <mc:Choice xmlns:v="urn:schemas-microsoft-com:vml" Requires="v">
                <p:oleObj spid="_x0000_s61519" name="Equation" r:id="rId11" imgW="190440" imgH="164880" progId="Equation.DSMT4">
                  <p:embed/>
                </p:oleObj>
              </mc:Choice>
              <mc:Fallback>
                <p:oleObj name="Equation" r:id="rId11" imgW="190440" imgH="164880" progId="Equation.DSMT4">
                  <p:embed/>
                  <p:pic>
                    <p:nvPicPr>
                      <p:cNvPr id="0" name=""/>
                      <p:cNvPicPr>
                        <a:picLocks noChangeAspect="1" noChangeArrowheads="1"/>
                      </p:cNvPicPr>
                      <p:nvPr/>
                    </p:nvPicPr>
                    <p:blipFill>
                      <a:blip r:embed="rId12"/>
                      <a:srcRect/>
                      <a:stretch>
                        <a:fillRect/>
                      </a:stretch>
                    </p:blipFill>
                    <p:spPr bwMode="auto">
                      <a:xfrm>
                        <a:off x="5957888" y="3854450"/>
                        <a:ext cx="590550" cy="512763"/>
                      </a:xfrm>
                      <a:prstGeom prst="rect">
                        <a:avLst/>
                      </a:prstGeom>
                      <a:noFill/>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1571216598"/>
              </p:ext>
            </p:extLst>
          </p:nvPr>
        </p:nvGraphicFramePr>
        <p:xfrm>
          <a:off x="4205288" y="4738688"/>
          <a:ext cx="433387" cy="511175"/>
        </p:xfrm>
        <a:graphic>
          <a:graphicData uri="http://schemas.openxmlformats.org/presentationml/2006/ole">
            <mc:AlternateContent xmlns:mc="http://schemas.openxmlformats.org/markup-compatibility/2006">
              <mc:Choice xmlns:v="urn:schemas-microsoft-com:vml" Requires="v">
                <p:oleObj spid="_x0000_s61520" name="Equation" r:id="rId13" imgW="139680" imgH="164880" progId="Equation.DSMT4">
                  <p:embed/>
                </p:oleObj>
              </mc:Choice>
              <mc:Fallback>
                <p:oleObj name="Equation" r:id="rId13" imgW="139680" imgH="164880" progId="Equation.DSMT4">
                  <p:embed/>
                  <p:pic>
                    <p:nvPicPr>
                      <p:cNvPr id="0" name=""/>
                      <p:cNvPicPr>
                        <a:picLocks noChangeAspect="1" noChangeArrowheads="1"/>
                      </p:cNvPicPr>
                      <p:nvPr/>
                    </p:nvPicPr>
                    <p:blipFill>
                      <a:blip r:embed="rId14"/>
                      <a:srcRect/>
                      <a:stretch>
                        <a:fillRect/>
                      </a:stretch>
                    </p:blipFill>
                    <p:spPr bwMode="auto">
                      <a:xfrm>
                        <a:off x="4205288" y="4738688"/>
                        <a:ext cx="433387" cy="511175"/>
                      </a:xfrm>
                      <a:prstGeom prst="rect">
                        <a:avLst/>
                      </a:prstGeom>
                      <a:noFill/>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356512521"/>
              </p:ext>
            </p:extLst>
          </p:nvPr>
        </p:nvGraphicFramePr>
        <p:xfrm>
          <a:off x="5497513" y="4681538"/>
          <a:ext cx="1652587" cy="628650"/>
        </p:xfrm>
        <a:graphic>
          <a:graphicData uri="http://schemas.openxmlformats.org/presentationml/2006/ole">
            <mc:AlternateContent xmlns:mc="http://schemas.openxmlformats.org/markup-compatibility/2006">
              <mc:Choice xmlns:v="urn:schemas-microsoft-com:vml" Requires="v">
                <p:oleObj spid="_x0000_s61521" name="Equation" r:id="rId15" imgW="533160" imgH="203040" progId="Equation.DSMT4">
                  <p:embed/>
                </p:oleObj>
              </mc:Choice>
              <mc:Fallback>
                <p:oleObj name="Equation" r:id="rId15" imgW="533160" imgH="203040" progId="Equation.DSMT4">
                  <p:embed/>
                  <p:pic>
                    <p:nvPicPr>
                      <p:cNvPr id="0" name=""/>
                      <p:cNvPicPr>
                        <a:picLocks noChangeAspect="1" noChangeArrowheads="1"/>
                      </p:cNvPicPr>
                      <p:nvPr/>
                    </p:nvPicPr>
                    <p:blipFill>
                      <a:blip r:embed="rId16"/>
                      <a:srcRect/>
                      <a:stretch>
                        <a:fillRect/>
                      </a:stretch>
                    </p:blipFill>
                    <p:spPr bwMode="auto">
                      <a:xfrm>
                        <a:off x="5497513" y="4681538"/>
                        <a:ext cx="1652587" cy="628650"/>
                      </a:xfrm>
                      <a:prstGeom prst="rect">
                        <a:avLst/>
                      </a:prstGeom>
                      <a:noFill/>
                    </p:spPr>
                  </p:pic>
                </p:oleObj>
              </mc:Fallback>
            </mc:AlternateContent>
          </a:graphicData>
        </a:graphic>
      </p:graphicFrame>
    </p:spTree>
    <p:extLst>
      <p:ext uri="{BB962C8B-B14F-4D97-AF65-F5344CB8AC3E}">
        <p14:creationId xmlns:p14="http://schemas.microsoft.com/office/powerpoint/2010/main" val="3207556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74</a:t>
            </a:fld>
            <a:endParaRPr lang="sv-SE" altLang="sv-SE">
              <a:solidFill>
                <a:srgbClr val="000000"/>
              </a:solidFill>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3505357119"/>
              </p:ext>
            </p:extLst>
          </p:nvPr>
        </p:nvGraphicFramePr>
        <p:xfrm>
          <a:off x="2027238" y="1124415"/>
          <a:ext cx="5067300" cy="708025"/>
        </p:xfrm>
        <a:graphic>
          <a:graphicData uri="http://schemas.openxmlformats.org/presentationml/2006/ole">
            <mc:AlternateContent xmlns:mc="http://schemas.openxmlformats.org/markup-compatibility/2006">
              <mc:Choice xmlns:v="urn:schemas-microsoft-com:vml" Requires="v">
                <p:oleObj spid="_x0000_s62529" name="Equation" r:id="rId3" imgW="1638000" imgH="228600" progId="Equation.DSMT4">
                  <p:embed/>
                </p:oleObj>
              </mc:Choice>
              <mc:Fallback>
                <p:oleObj name="Equation" r:id="rId3" imgW="1638000" imgH="228600" progId="Equation.DSMT4">
                  <p:embed/>
                  <p:pic>
                    <p:nvPicPr>
                      <p:cNvPr id="0" name=""/>
                      <p:cNvPicPr>
                        <a:picLocks noChangeAspect="1" noChangeArrowheads="1"/>
                      </p:cNvPicPr>
                      <p:nvPr/>
                    </p:nvPicPr>
                    <p:blipFill>
                      <a:blip r:embed="rId4"/>
                      <a:srcRect/>
                      <a:stretch>
                        <a:fillRect/>
                      </a:stretch>
                    </p:blipFill>
                    <p:spPr bwMode="auto">
                      <a:xfrm>
                        <a:off x="2027238" y="1124415"/>
                        <a:ext cx="5067300" cy="708025"/>
                      </a:xfrm>
                      <a:prstGeom prst="rect">
                        <a:avLst/>
                      </a:prstGeom>
                      <a:noFill/>
                    </p:spPr>
                  </p:pic>
                </p:oleObj>
              </mc:Fallback>
            </mc:AlternateContent>
          </a:graphicData>
        </a:graphic>
      </p:graphicFrame>
      <p:sp>
        <p:nvSpPr>
          <p:cNvPr id="4" name="Rektangel 3"/>
          <p:cNvSpPr/>
          <p:nvPr/>
        </p:nvSpPr>
        <p:spPr>
          <a:xfrm>
            <a:off x="3502152" y="3538728"/>
            <a:ext cx="3803904" cy="19933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p:cNvSpPr/>
          <p:nvPr/>
        </p:nvSpPr>
        <p:spPr>
          <a:xfrm>
            <a:off x="5404104" y="3538728"/>
            <a:ext cx="1901952" cy="1993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ektangel 5"/>
          <p:cNvSpPr/>
          <p:nvPr/>
        </p:nvSpPr>
        <p:spPr>
          <a:xfrm>
            <a:off x="3502152" y="3538728"/>
            <a:ext cx="3803904" cy="107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p:cNvSpPr/>
          <p:nvPr/>
        </p:nvSpPr>
        <p:spPr>
          <a:xfrm>
            <a:off x="3502152" y="3538728"/>
            <a:ext cx="3803904" cy="19933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1730426720"/>
              </p:ext>
            </p:extLst>
          </p:nvPr>
        </p:nvGraphicFramePr>
        <p:xfrm>
          <a:off x="2027238" y="4181475"/>
          <a:ext cx="746125" cy="708025"/>
        </p:xfrm>
        <a:graphic>
          <a:graphicData uri="http://schemas.openxmlformats.org/presentationml/2006/ole">
            <mc:AlternateContent xmlns:mc="http://schemas.openxmlformats.org/markup-compatibility/2006">
              <mc:Choice xmlns:v="urn:schemas-microsoft-com:vml" Requires="v">
                <p:oleObj spid="_x0000_s62530"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srcRect/>
                      <a:stretch>
                        <a:fillRect/>
                      </a:stretch>
                    </p:blipFill>
                    <p:spPr bwMode="auto">
                      <a:xfrm>
                        <a:off x="2027238" y="4181475"/>
                        <a:ext cx="746125" cy="708025"/>
                      </a:xfrm>
                      <a:prstGeom prst="rect">
                        <a:avLst/>
                      </a:prstGeom>
                      <a:noFill/>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601594978"/>
              </p:ext>
            </p:extLst>
          </p:nvPr>
        </p:nvGraphicFramePr>
        <p:xfrm>
          <a:off x="5051425" y="2473325"/>
          <a:ext cx="706438" cy="708025"/>
        </p:xfrm>
        <a:graphic>
          <a:graphicData uri="http://schemas.openxmlformats.org/presentationml/2006/ole">
            <mc:AlternateContent xmlns:mc="http://schemas.openxmlformats.org/markup-compatibility/2006">
              <mc:Choice xmlns:v="urn:schemas-microsoft-com:vml" Requires="v">
                <p:oleObj spid="_x0000_s62531" name="Equation" r:id="rId7" imgW="228600" imgH="228600" progId="Equation.DSMT4">
                  <p:embed/>
                </p:oleObj>
              </mc:Choice>
              <mc:Fallback>
                <p:oleObj name="Equation" r:id="rId7" imgW="228600" imgH="228600" progId="Equation.DSMT4">
                  <p:embed/>
                  <p:pic>
                    <p:nvPicPr>
                      <p:cNvPr id="0" name=""/>
                      <p:cNvPicPr>
                        <a:picLocks noChangeAspect="1" noChangeArrowheads="1"/>
                      </p:cNvPicPr>
                      <p:nvPr/>
                    </p:nvPicPr>
                    <p:blipFill>
                      <a:blip r:embed="rId8"/>
                      <a:srcRect/>
                      <a:stretch>
                        <a:fillRect/>
                      </a:stretch>
                    </p:blipFill>
                    <p:spPr bwMode="auto">
                      <a:xfrm>
                        <a:off x="5051425" y="2473325"/>
                        <a:ext cx="706438" cy="708025"/>
                      </a:xfrm>
                      <a:prstGeom prst="rect">
                        <a:avLst/>
                      </a:prstGeom>
                      <a:noFill/>
                    </p:spPr>
                  </p:pic>
                </p:oleObj>
              </mc:Fallback>
            </mc:AlternateContent>
          </a:graphicData>
        </a:graphic>
      </p:graphicFrame>
      <p:sp>
        <p:nvSpPr>
          <p:cNvPr id="10" name="textruta 9"/>
          <p:cNvSpPr txBox="1"/>
          <p:nvPr/>
        </p:nvSpPr>
        <p:spPr>
          <a:xfrm>
            <a:off x="4341257" y="3076282"/>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1" name="textruta 10"/>
          <p:cNvSpPr txBox="1"/>
          <p:nvPr/>
        </p:nvSpPr>
        <p:spPr>
          <a:xfrm>
            <a:off x="2842086" y="3926165"/>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2" name="textruta 11"/>
          <p:cNvSpPr txBox="1"/>
          <p:nvPr/>
        </p:nvSpPr>
        <p:spPr>
          <a:xfrm>
            <a:off x="6092179" y="3086043"/>
            <a:ext cx="312906" cy="369332"/>
          </a:xfrm>
          <a:prstGeom prst="rect">
            <a:avLst/>
          </a:prstGeom>
          <a:noFill/>
        </p:spPr>
        <p:txBody>
          <a:bodyPr wrap="none" rtlCol="0">
            <a:spAutoFit/>
          </a:bodyPr>
          <a:lstStyle/>
          <a:p>
            <a:r>
              <a:rPr lang="sv-SE" dirty="0" smtClean="0">
                <a:solidFill>
                  <a:srgbClr val="000000"/>
                </a:solidFill>
              </a:rPr>
              <a:t>0</a:t>
            </a:r>
            <a:endParaRPr lang="sv-SE" dirty="0">
              <a:solidFill>
                <a:srgbClr val="000000"/>
              </a:solidFill>
            </a:endParaRPr>
          </a:p>
        </p:txBody>
      </p:sp>
      <p:sp>
        <p:nvSpPr>
          <p:cNvPr id="13" name="Rektangel 12"/>
          <p:cNvSpPr/>
          <p:nvPr/>
        </p:nvSpPr>
        <p:spPr>
          <a:xfrm>
            <a:off x="2849145" y="4869243"/>
            <a:ext cx="312906" cy="369332"/>
          </a:xfrm>
          <a:prstGeom prst="rect">
            <a:avLst/>
          </a:prstGeom>
        </p:spPr>
        <p:txBody>
          <a:bodyPr wrap="none">
            <a:spAutoFit/>
          </a:bodyPr>
          <a:lstStyle/>
          <a:p>
            <a:r>
              <a:rPr lang="sv-SE" dirty="0">
                <a:solidFill>
                  <a:srgbClr val="000000"/>
                </a:solidFill>
              </a:rPr>
              <a:t>0</a:t>
            </a:r>
          </a:p>
        </p:txBody>
      </p:sp>
      <p:graphicFrame>
        <p:nvGraphicFramePr>
          <p:cNvPr id="14" name="Object 4"/>
          <p:cNvGraphicFramePr>
            <a:graphicFrameLocks noChangeAspect="1"/>
          </p:cNvGraphicFramePr>
          <p:nvPr>
            <p:extLst>
              <p:ext uri="{D42A27DB-BD31-4B8C-83A1-F6EECF244321}">
                <p14:modId xmlns:p14="http://schemas.microsoft.com/office/powerpoint/2010/main" val="2929169325"/>
              </p:ext>
            </p:extLst>
          </p:nvPr>
        </p:nvGraphicFramePr>
        <p:xfrm>
          <a:off x="6051782" y="4713239"/>
          <a:ext cx="393700" cy="550862"/>
        </p:xfrm>
        <a:graphic>
          <a:graphicData uri="http://schemas.openxmlformats.org/presentationml/2006/ole">
            <mc:AlternateContent xmlns:mc="http://schemas.openxmlformats.org/markup-compatibility/2006">
              <mc:Choice xmlns:v="urn:schemas-microsoft-com:vml" Requires="v">
                <p:oleObj spid="_x0000_s62532"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srcRect/>
                      <a:stretch>
                        <a:fillRect/>
                      </a:stretch>
                    </p:blipFill>
                    <p:spPr bwMode="auto">
                      <a:xfrm>
                        <a:off x="6051782" y="4713239"/>
                        <a:ext cx="393700" cy="550862"/>
                      </a:xfrm>
                      <a:prstGeom prst="rect">
                        <a:avLst/>
                      </a:prstGeom>
                      <a:noFill/>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685827302"/>
              </p:ext>
            </p:extLst>
          </p:nvPr>
        </p:nvGraphicFramePr>
        <p:xfrm>
          <a:off x="4119234" y="4732289"/>
          <a:ext cx="590550" cy="512763"/>
        </p:xfrm>
        <a:graphic>
          <a:graphicData uri="http://schemas.openxmlformats.org/presentationml/2006/ole">
            <mc:AlternateContent xmlns:mc="http://schemas.openxmlformats.org/markup-compatibility/2006">
              <mc:Choice xmlns:v="urn:schemas-microsoft-com:vml" Requires="v">
                <p:oleObj spid="_x0000_s62533" name="Equation" r:id="rId11" imgW="190440" imgH="164880" progId="Equation.DSMT4">
                  <p:embed/>
                </p:oleObj>
              </mc:Choice>
              <mc:Fallback>
                <p:oleObj name="Equation" r:id="rId11" imgW="190440" imgH="164880" progId="Equation.DSMT4">
                  <p:embed/>
                  <p:pic>
                    <p:nvPicPr>
                      <p:cNvPr id="0" name=""/>
                      <p:cNvPicPr>
                        <a:picLocks noChangeAspect="1" noChangeArrowheads="1"/>
                      </p:cNvPicPr>
                      <p:nvPr/>
                    </p:nvPicPr>
                    <p:blipFill>
                      <a:blip r:embed="rId12"/>
                      <a:srcRect/>
                      <a:stretch>
                        <a:fillRect/>
                      </a:stretch>
                    </p:blipFill>
                    <p:spPr bwMode="auto">
                      <a:xfrm>
                        <a:off x="4119234" y="4732289"/>
                        <a:ext cx="590550" cy="512763"/>
                      </a:xfrm>
                      <a:prstGeom prst="rect">
                        <a:avLst/>
                      </a:prstGeom>
                      <a:noFill/>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1861825945"/>
              </p:ext>
            </p:extLst>
          </p:nvPr>
        </p:nvGraphicFramePr>
        <p:xfrm>
          <a:off x="6052793" y="3875087"/>
          <a:ext cx="433387" cy="511175"/>
        </p:xfrm>
        <a:graphic>
          <a:graphicData uri="http://schemas.openxmlformats.org/presentationml/2006/ole">
            <mc:AlternateContent xmlns:mc="http://schemas.openxmlformats.org/markup-compatibility/2006">
              <mc:Choice xmlns:v="urn:schemas-microsoft-com:vml" Requires="v">
                <p:oleObj spid="_x0000_s62534" name="Equation" r:id="rId13" imgW="139680" imgH="164880" progId="Equation.DSMT4">
                  <p:embed/>
                </p:oleObj>
              </mc:Choice>
              <mc:Fallback>
                <p:oleObj name="Equation" r:id="rId13" imgW="139680" imgH="164880" progId="Equation.DSMT4">
                  <p:embed/>
                  <p:pic>
                    <p:nvPicPr>
                      <p:cNvPr id="0" name=""/>
                      <p:cNvPicPr>
                        <a:picLocks noChangeAspect="1" noChangeArrowheads="1"/>
                      </p:cNvPicPr>
                      <p:nvPr/>
                    </p:nvPicPr>
                    <p:blipFill>
                      <a:blip r:embed="rId14"/>
                      <a:srcRect/>
                      <a:stretch>
                        <a:fillRect/>
                      </a:stretch>
                    </p:blipFill>
                    <p:spPr bwMode="auto">
                      <a:xfrm>
                        <a:off x="6052793" y="3875087"/>
                        <a:ext cx="433387" cy="511175"/>
                      </a:xfrm>
                      <a:prstGeom prst="rect">
                        <a:avLst/>
                      </a:prstGeom>
                      <a:noFill/>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2771365112"/>
              </p:ext>
            </p:extLst>
          </p:nvPr>
        </p:nvGraphicFramePr>
        <p:xfrm>
          <a:off x="3671417" y="3796506"/>
          <a:ext cx="1652587" cy="628650"/>
        </p:xfrm>
        <a:graphic>
          <a:graphicData uri="http://schemas.openxmlformats.org/presentationml/2006/ole">
            <mc:AlternateContent xmlns:mc="http://schemas.openxmlformats.org/markup-compatibility/2006">
              <mc:Choice xmlns:v="urn:schemas-microsoft-com:vml" Requires="v">
                <p:oleObj spid="_x0000_s62535" name="Equation" r:id="rId15" imgW="533160" imgH="203040" progId="Equation.DSMT4">
                  <p:embed/>
                </p:oleObj>
              </mc:Choice>
              <mc:Fallback>
                <p:oleObj name="Equation" r:id="rId15" imgW="533160" imgH="203040" progId="Equation.DSMT4">
                  <p:embed/>
                  <p:pic>
                    <p:nvPicPr>
                      <p:cNvPr id="0" name=""/>
                      <p:cNvPicPr>
                        <a:picLocks noChangeAspect="1" noChangeArrowheads="1"/>
                      </p:cNvPicPr>
                      <p:nvPr/>
                    </p:nvPicPr>
                    <p:blipFill>
                      <a:blip r:embed="rId16"/>
                      <a:srcRect/>
                      <a:stretch>
                        <a:fillRect/>
                      </a:stretch>
                    </p:blipFill>
                    <p:spPr bwMode="auto">
                      <a:xfrm>
                        <a:off x="3671417" y="3796506"/>
                        <a:ext cx="1652587" cy="628650"/>
                      </a:xfrm>
                      <a:prstGeom prst="rect">
                        <a:avLst/>
                      </a:prstGeom>
                      <a:noFill/>
                    </p:spPr>
                  </p:pic>
                </p:oleObj>
              </mc:Fallback>
            </mc:AlternateContent>
          </a:graphicData>
        </a:graphic>
      </p:graphicFrame>
    </p:spTree>
    <p:extLst>
      <p:ext uri="{BB962C8B-B14F-4D97-AF65-F5344CB8AC3E}">
        <p14:creationId xmlns:p14="http://schemas.microsoft.com/office/powerpoint/2010/main" val="400186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75</a:t>
            </a:fld>
            <a:endParaRPr lang="sv-SE" altLang="sv-SE">
              <a:solidFill>
                <a:srgbClr val="000000"/>
              </a:solidFill>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1424244743"/>
              </p:ext>
            </p:extLst>
          </p:nvPr>
        </p:nvGraphicFramePr>
        <p:xfrm>
          <a:off x="976661" y="577508"/>
          <a:ext cx="9421813" cy="785813"/>
        </p:xfrm>
        <a:graphic>
          <a:graphicData uri="http://schemas.openxmlformats.org/presentationml/2006/ole">
            <mc:AlternateContent xmlns:mc="http://schemas.openxmlformats.org/markup-compatibility/2006">
              <mc:Choice xmlns:v="urn:schemas-microsoft-com:vml" Requires="v">
                <p:oleObj spid="_x0000_s63554" name="Equation" r:id="rId3" imgW="3047760" imgH="253800" progId="Equation.DSMT4">
                  <p:embed/>
                </p:oleObj>
              </mc:Choice>
              <mc:Fallback>
                <p:oleObj name="Equation" r:id="rId3" imgW="3047760" imgH="253800" progId="Equation.DSMT4">
                  <p:embed/>
                  <p:pic>
                    <p:nvPicPr>
                      <p:cNvPr id="0" name=""/>
                      <p:cNvPicPr>
                        <a:picLocks noChangeAspect="1" noChangeArrowheads="1"/>
                      </p:cNvPicPr>
                      <p:nvPr/>
                    </p:nvPicPr>
                    <p:blipFill>
                      <a:blip r:embed="rId4"/>
                      <a:srcRect/>
                      <a:stretch>
                        <a:fillRect/>
                      </a:stretch>
                    </p:blipFill>
                    <p:spPr bwMode="auto">
                      <a:xfrm>
                        <a:off x="976661" y="577508"/>
                        <a:ext cx="9421813" cy="785813"/>
                      </a:xfrm>
                      <a:prstGeom prst="rect">
                        <a:avLst/>
                      </a:prstGeom>
                      <a:noFill/>
                    </p:spPr>
                  </p:pic>
                </p:oleObj>
              </mc:Fallback>
            </mc:AlternateContent>
          </a:graphicData>
        </a:graphic>
      </p:graphicFrame>
      <p:sp>
        <p:nvSpPr>
          <p:cNvPr id="4" name="Rektangel 3"/>
          <p:cNvSpPr/>
          <p:nvPr/>
        </p:nvSpPr>
        <p:spPr>
          <a:xfrm>
            <a:off x="3502152" y="3538728"/>
            <a:ext cx="3803904" cy="19933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p:cNvSpPr/>
          <p:nvPr/>
        </p:nvSpPr>
        <p:spPr>
          <a:xfrm>
            <a:off x="5404104" y="3538728"/>
            <a:ext cx="1901952" cy="1993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ektangel 5"/>
          <p:cNvSpPr/>
          <p:nvPr/>
        </p:nvSpPr>
        <p:spPr>
          <a:xfrm>
            <a:off x="3502152" y="3538728"/>
            <a:ext cx="3803904" cy="107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p:cNvSpPr/>
          <p:nvPr/>
        </p:nvSpPr>
        <p:spPr>
          <a:xfrm>
            <a:off x="3502152" y="3538728"/>
            <a:ext cx="3803904" cy="19933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graphicFrame>
        <p:nvGraphicFramePr>
          <p:cNvPr id="8" name="Object 4"/>
          <p:cNvGraphicFramePr>
            <a:graphicFrameLocks noChangeAspect="1"/>
          </p:cNvGraphicFramePr>
          <p:nvPr>
            <p:extLst/>
          </p:nvPr>
        </p:nvGraphicFramePr>
        <p:xfrm>
          <a:off x="2163984" y="4181411"/>
          <a:ext cx="471488" cy="708025"/>
        </p:xfrm>
        <a:graphic>
          <a:graphicData uri="http://schemas.openxmlformats.org/presentationml/2006/ole">
            <mc:AlternateContent xmlns:mc="http://schemas.openxmlformats.org/markup-compatibility/2006">
              <mc:Choice xmlns:v="urn:schemas-microsoft-com:vml" Requires="v">
                <p:oleObj spid="_x0000_s63555" name="Equation" r:id="rId5" imgW="152280" imgH="228600" progId="Equation.DSMT4">
                  <p:embed/>
                </p:oleObj>
              </mc:Choice>
              <mc:Fallback>
                <p:oleObj name="Equation" r:id="rId5" imgW="152280" imgH="228600" progId="Equation.DSMT4">
                  <p:embed/>
                  <p:pic>
                    <p:nvPicPr>
                      <p:cNvPr id="0" name=""/>
                      <p:cNvPicPr>
                        <a:picLocks noChangeAspect="1" noChangeArrowheads="1"/>
                      </p:cNvPicPr>
                      <p:nvPr/>
                    </p:nvPicPr>
                    <p:blipFill>
                      <a:blip r:embed="rId6"/>
                      <a:srcRect/>
                      <a:stretch>
                        <a:fillRect/>
                      </a:stretch>
                    </p:blipFill>
                    <p:spPr bwMode="auto">
                      <a:xfrm>
                        <a:off x="2163984" y="4181411"/>
                        <a:ext cx="471488" cy="708025"/>
                      </a:xfrm>
                      <a:prstGeom prst="rect">
                        <a:avLst/>
                      </a:prstGeom>
                      <a:noFill/>
                    </p:spPr>
                  </p:pic>
                </p:oleObj>
              </mc:Fallback>
            </mc:AlternateContent>
          </a:graphicData>
        </a:graphic>
      </p:graphicFrame>
      <p:graphicFrame>
        <p:nvGraphicFramePr>
          <p:cNvPr id="9" name="Object 4"/>
          <p:cNvGraphicFramePr>
            <a:graphicFrameLocks noChangeAspect="1"/>
          </p:cNvGraphicFramePr>
          <p:nvPr>
            <p:extLst/>
          </p:nvPr>
        </p:nvGraphicFramePr>
        <p:xfrm>
          <a:off x="5188204" y="2474118"/>
          <a:ext cx="431800" cy="708025"/>
        </p:xfrm>
        <a:graphic>
          <a:graphicData uri="http://schemas.openxmlformats.org/presentationml/2006/ole">
            <mc:AlternateContent xmlns:mc="http://schemas.openxmlformats.org/markup-compatibility/2006">
              <mc:Choice xmlns:v="urn:schemas-microsoft-com:vml" Requires="v">
                <p:oleObj spid="_x0000_s63556" name="Equation" r:id="rId7" imgW="139680" imgH="228600" progId="Equation.DSMT4">
                  <p:embed/>
                </p:oleObj>
              </mc:Choice>
              <mc:Fallback>
                <p:oleObj name="Equation" r:id="rId7" imgW="139680" imgH="228600" progId="Equation.DSMT4">
                  <p:embed/>
                  <p:pic>
                    <p:nvPicPr>
                      <p:cNvPr id="0" name=""/>
                      <p:cNvPicPr>
                        <a:picLocks noChangeAspect="1" noChangeArrowheads="1"/>
                      </p:cNvPicPr>
                      <p:nvPr/>
                    </p:nvPicPr>
                    <p:blipFill>
                      <a:blip r:embed="rId8"/>
                      <a:srcRect/>
                      <a:stretch>
                        <a:fillRect/>
                      </a:stretch>
                    </p:blipFill>
                    <p:spPr bwMode="auto">
                      <a:xfrm>
                        <a:off x="5188204" y="2474118"/>
                        <a:ext cx="431800" cy="708025"/>
                      </a:xfrm>
                      <a:prstGeom prst="rect">
                        <a:avLst/>
                      </a:prstGeom>
                      <a:noFill/>
                    </p:spPr>
                  </p:pic>
                </p:oleObj>
              </mc:Fallback>
            </mc:AlternateContent>
          </a:graphicData>
        </a:graphic>
      </p:graphicFrame>
      <p:sp>
        <p:nvSpPr>
          <p:cNvPr id="10" name="textruta 9"/>
          <p:cNvSpPr txBox="1"/>
          <p:nvPr/>
        </p:nvSpPr>
        <p:spPr>
          <a:xfrm>
            <a:off x="6096000" y="3095244"/>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1" name="textruta 10"/>
          <p:cNvSpPr txBox="1"/>
          <p:nvPr/>
        </p:nvSpPr>
        <p:spPr>
          <a:xfrm>
            <a:off x="2822448" y="4875720"/>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2" name="textruta 11"/>
          <p:cNvSpPr txBox="1"/>
          <p:nvPr/>
        </p:nvSpPr>
        <p:spPr>
          <a:xfrm>
            <a:off x="4258056" y="3108960"/>
            <a:ext cx="312906" cy="369332"/>
          </a:xfrm>
          <a:prstGeom prst="rect">
            <a:avLst/>
          </a:prstGeom>
          <a:noFill/>
        </p:spPr>
        <p:txBody>
          <a:bodyPr wrap="none" rtlCol="0">
            <a:spAutoFit/>
          </a:bodyPr>
          <a:lstStyle/>
          <a:p>
            <a:r>
              <a:rPr lang="sv-SE" dirty="0" smtClean="0">
                <a:solidFill>
                  <a:srgbClr val="000000"/>
                </a:solidFill>
              </a:rPr>
              <a:t>0</a:t>
            </a:r>
            <a:endParaRPr lang="sv-SE" dirty="0">
              <a:solidFill>
                <a:srgbClr val="000000"/>
              </a:solidFill>
            </a:endParaRPr>
          </a:p>
        </p:txBody>
      </p:sp>
      <p:sp>
        <p:nvSpPr>
          <p:cNvPr id="13" name="Rektangel 12"/>
          <p:cNvSpPr/>
          <p:nvPr/>
        </p:nvSpPr>
        <p:spPr>
          <a:xfrm>
            <a:off x="2822448" y="3893558"/>
            <a:ext cx="312906" cy="369332"/>
          </a:xfrm>
          <a:prstGeom prst="rect">
            <a:avLst/>
          </a:prstGeom>
        </p:spPr>
        <p:txBody>
          <a:bodyPr wrap="none">
            <a:spAutoFit/>
          </a:bodyPr>
          <a:lstStyle/>
          <a:p>
            <a:r>
              <a:rPr lang="sv-SE" dirty="0">
                <a:solidFill>
                  <a:srgbClr val="000000"/>
                </a:solidFill>
              </a:rPr>
              <a:t>0</a:t>
            </a:r>
          </a:p>
        </p:txBody>
      </p:sp>
      <p:graphicFrame>
        <p:nvGraphicFramePr>
          <p:cNvPr id="15" name="Object 4"/>
          <p:cNvGraphicFramePr>
            <a:graphicFrameLocks noChangeAspect="1"/>
          </p:cNvGraphicFramePr>
          <p:nvPr>
            <p:extLst>
              <p:ext uri="{D42A27DB-BD31-4B8C-83A1-F6EECF244321}">
                <p14:modId xmlns:p14="http://schemas.microsoft.com/office/powerpoint/2010/main" val="1968457687"/>
              </p:ext>
            </p:extLst>
          </p:nvPr>
        </p:nvGraphicFramePr>
        <p:xfrm>
          <a:off x="5761038" y="3795713"/>
          <a:ext cx="984250" cy="631825"/>
        </p:xfrm>
        <a:graphic>
          <a:graphicData uri="http://schemas.openxmlformats.org/presentationml/2006/ole">
            <mc:AlternateContent xmlns:mc="http://schemas.openxmlformats.org/markup-compatibility/2006">
              <mc:Choice xmlns:v="urn:schemas-microsoft-com:vml" Requires="v">
                <p:oleObj spid="_x0000_s63557"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srcRect/>
                      <a:stretch>
                        <a:fillRect/>
                      </a:stretch>
                    </p:blipFill>
                    <p:spPr bwMode="auto">
                      <a:xfrm>
                        <a:off x="5761038" y="3795713"/>
                        <a:ext cx="984250" cy="631825"/>
                      </a:xfrm>
                      <a:prstGeom prst="rect">
                        <a:avLst/>
                      </a:prstGeom>
                      <a:noFill/>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637011636"/>
              </p:ext>
            </p:extLst>
          </p:nvPr>
        </p:nvGraphicFramePr>
        <p:xfrm>
          <a:off x="3929063" y="4679950"/>
          <a:ext cx="985837" cy="628650"/>
        </p:xfrm>
        <a:graphic>
          <a:graphicData uri="http://schemas.openxmlformats.org/presentationml/2006/ole">
            <mc:AlternateContent xmlns:mc="http://schemas.openxmlformats.org/markup-compatibility/2006">
              <mc:Choice xmlns:v="urn:schemas-microsoft-com:vml" Requires="v">
                <p:oleObj spid="_x0000_s63558" name="Equation" r:id="rId11" imgW="317160" imgH="203040" progId="Equation.DSMT4">
                  <p:embed/>
                </p:oleObj>
              </mc:Choice>
              <mc:Fallback>
                <p:oleObj name="Equation" r:id="rId11" imgW="317160" imgH="203040" progId="Equation.DSMT4">
                  <p:embed/>
                  <p:pic>
                    <p:nvPicPr>
                      <p:cNvPr id="0" name=""/>
                      <p:cNvPicPr>
                        <a:picLocks noChangeAspect="1" noChangeArrowheads="1"/>
                      </p:cNvPicPr>
                      <p:nvPr/>
                    </p:nvPicPr>
                    <p:blipFill>
                      <a:blip r:embed="rId12"/>
                      <a:srcRect/>
                      <a:stretch>
                        <a:fillRect/>
                      </a:stretch>
                    </p:blipFill>
                    <p:spPr bwMode="auto">
                      <a:xfrm>
                        <a:off x="3929063" y="4679950"/>
                        <a:ext cx="985837" cy="628650"/>
                      </a:xfrm>
                      <a:prstGeom prst="rect">
                        <a:avLst/>
                      </a:prstGeom>
                      <a:noFill/>
                    </p:spPr>
                  </p:pic>
                </p:oleObj>
              </mc:Fallback>
            </mc:AlternateContent>
          </a:graphicData>
        </a:graphic>
      </p:graphicFrame>
      <p:graphicFrame>
        <p:nvGraphicFramePr>
          <p:cNvPr id="17" name="Object 4"/>
          <p:cNvGraphicFramePr>
            <a:graphicFrameLocks noChangeAspect="1"/>
          </p:cNvGraphicFramePr>
          <p:nvPr>
            <p:extLst/>
          </p:nvPr>
        </p:nvGraphicFramePr>
        <p:xfrm>
          <a:off x="5497513" y="4681538"/>
          <a:ext cx="1652587" cy="628650"/>
        </p:xfrm>
        <a:graphic>
          <a:graphicData uri="http://schemas.openxmlformats.org/presentationml/2006/ole">
            <mc:AlternateContent xmlns:mc="http://schemas.openxmlformats.org/markup-compatibility/2006">
              <mc:Choice xmlns:v="urn:schemas-microsoft-com:vml" Requires="v">
                <p:oleObj spid="_x0000_s63559" name="Equation" r:id="rId13" imgW="533160" imgH="203040" progId="Equation.DSMT4">
                  <p:embed/>
                </p:oleObj>
              </mc:Choice>
              <mc:Fallback>
                <p:oleObj name="Equation" r:id="rId13" imgW="533160" imgH="203040" progId="Equation.DSMT4">
                  <p:embed/>
                  <p:pic>
                    <p:nvPicPr>
                      <p:cNvPr id="0" name=""/>
                      <p:cNvPicPr>
                        <a:picLocks noChangeAspect="1" noChangeArrowheads="1"/>
                      </p:cNvPicPr>
                      <p:nvPr/>
                    </p:nvPicPr>
                    <p:blipFill>
                      <a:blip r:embed="rId14"/>
                      <a:srcRect/>
                      <a:stretch>
                        <a:fillRect/>
                      </a:stretch>
                    </p:blipFill>
                    <p:spPr bwMode="auto">
                      <a:xfrm>
                        <a:off x="5497513" y="4681538"/>
                        <a:ext cx="1652587" cy="628650"/>
                      </a:xfrm>
                      <a:prstGeom prst="rect">
                        <a:avLst/>
                      </a:prstGeom>
                      <a:noFill/>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1444226516"/>
              </p:ext>
            </p:extLst>
          </p:nvPr>
        </p:nvGraphicFramePr>
        <p:xfrm>
          <a:off x="976661" y="1738938"/>
          <a:ext cx="9949625" cy="652931"/>
        </p:xfrm>
        <a:graphic>
          <a:graphicData uri="http://schemas.openxmlformats.org/presentationml/2006/ole">
            <mc:AlternateContent xmlns:mc="http://schemas.openxmlformats.org/markup-compatibility/2006">
              <mc:Choice xmlns:v="urn:schemas-microsoft-com:vml" Requires="v">
                <p:oleObj spid="_x0000_s63560" name="Equation" r:id="rId15" imgW="3873240" imgH="253800" progId="Equation.DSMT4">
                  <p:embed/>
                </p:oleObj>
              </mc:Choice>
              <mc:Fallback>
                <p:oleObj name="Equation" r:id="rId15" imgW="3873240" imgH="253800" progId="Equation.DSMT4">
                  <p:embed/>
                  <p:pic>
                    <p:nvPicPr>
                      <p:cNvPr id="0" name=""/>
                      <p:cNvPicPr>
                        <a:picLocks noChangeAspect="1" noChangeArrowheads="1"/>
                      </p:cNvPicPr>
                      <p:nvPr/>
                    </p:nvPicPr>
                    <p:blipFill>
                      <a:blip r:embed="rId16"/>
                      <a:srcRect/>
                      <a:stretch>
                        <a:fillRect/>
                      </a:stretch>
                    </p:blipFill>
                    <p:spPr bwMode="auto">
                      <a:xfrm>
                        <a:off x="976661" y="1738938"/>
                        <a:ext cx="9949625" cy="652931"/>
                      </a:xfrm>
                      <a:prstGeom prst="rect">
                        <a:avLst/>
                      </a:prstGeom>
                      <a:noFill/>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3520292092"/>
              </p:ext>
            </p:extLst>
          </p:nvPr>
        </p:nvGraphicFramePr>
        <p:xfrm>
          <a:off x="3652224" y="3827781"/>
          <a:ext cx="1652587" cy="628650"/>
        </p:xfrm>
        <a:graphic>
          <a:graphicData uri="http://schemas.openxmlformats.org/presentationml/2006/ole">
            <mc:AlternateContent xmlns:mc="http://schemas.openxmlformats.org/markup-compatibility/2006">
              <mc:Choice xmlns:v="urn:schemas-microsoft-com:vml" Requires="v">
                <p:oleObj spid="_x0000_s63561" name="Equation" r:id="rId17" imgW="533160" imgH="203040" progId="Equation.DSMT4">
                  <p:embed/>
                </p:oleObj>
              </mc:Choice>
              <mc:Fallback>
                <p:oleObj name="Equation" r:id="rId17" imgW="533160" imgH="203040" progId="Equation.DSMT4">
                  <p:embed/>
                  <p:pic>
                    <p:nvPicPr>
                      <p:cNvPr id="0" name=""/>
                      <p:cNvPicPr>
                        <a:picLocks noChangeAspect="1" noChangeArrowheads="1"/>
                      </p:cNvPicPr>
                      <p:nvPr/>
                    </p:nvPicPr>
                    <p:blipFill>
                      <a:blip r:embed="rId14"/>
                      <a:srcRect/>
                      <a:stretch>
                        <a:fillRect/>
                      </a:stretch>
                    </p:blipFill>
                    <p:spPr bwMode="auto">
                      <a:xfrm>
                        <a:off x="3652224" y="3827781"/>
                        <a:ext cx="1652587" cy="628650"/>
                      </a:xfrm>
                      <a:prstGeom prst="rect">
                        <a:avLst/>
                      </a:prstGeom>
                      <a:noFill/>
                    </p:spPr>
                  </p:pic>
                </p:oleObj>
              </mc:Fallback>
            </mc:AlternateContent>
          </a:graphicData>
        </a:graphic>
      </p:graphicFrame>
    </p:spTree>
    <p:extLst>
      <p:ext uri="{BB962C8B-B14F-4D97-AF65-F5344CB8AC3E}">
        <p14:creationId xmlns:p14="http://schemas.microsoft.com/office/powerpoint/2010/main" val="2819295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76</a:t>
            </a:fld>
            <a:endParaRPr lang="sv-SE" altLang="sv-SE">
              <a:solidFill>
                <a:srgbClr val="000000"/>
              </a:solidFill>
            </a:endParaRPr>
          </a:p>
        </p:txBody>
      </p:sp>
      <p:sp>
        <p:nvSpPr>
          <p:cNvPr id="4" name="Rektangel 3"/>
          <p:cNvSpPr/>
          <p:nvPr/>
        </p:nvSpPr>
        <p:spPr>
          <a:xfrm>
            <a:off x="3502152" y="3538728"/>
            <a:ext cx="3803904" cy="19933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p:cNvSpPr/>
          <p:nvPr/>
        </p:nvSpPr>
        <p:spPr>
          <a:xfrm>
            <a:off x="5404104" y="3538728"/>
            <a:ext cx="1901952" cy="1993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ektangel 5"/>
          <p:cNvSpPr/>
          <p:nvPr/>
        </p:nvSpPr>
        <p:spPr>
          <a:xfrm>
            <a:off x="3502152" y="3538728"/>
            <a:ext cx="3803904" cy="107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p:cNvSpPr/>
          <p:nvPr/>
        </p:nvSpPr>
        <p:spPr>
          <a:xfrm>
            <a:off x="3502152" y="3538728"/>
            <a:ext cx="3803904" cy="19933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graphicFrame>
        <p:nvGraphicFramePr>
          <p:cNvPr id="8" name="Object 4"/>
          <p:cNvGraphicFramePr>
            <a:graphicFrameLocks noChangeAspect="1"/>
          </p:cNvGraphicFramePr>
          <p:nvPr>
            <p:extLst/>
          </p:nvPr>
        </p:nvGraphicFramePr>
        <p:xfrm>
          <a:off x="2163984" y="4181411"/>
          <a:ext cx="471488" cy="708025"/>
        </p:xfrm>
        <a:graphic>
          <a:graphicData uri="http://schemas.openxmlformats.org/presentationml/2006/ole">
            <mc:AlternateContent xmlns:mc="http://schemas.openxmlformats.org/markup-compatibility/2006">
              <mc:Choice xmlns:v="urn:schemas-microsoft-com:vml" Requires="v">
                <p:oleObj spid="_x0000_s64622" name="Equation" r:id="rId3" imgW="152280" imgH="228600" progId="Equation.DSMT4">
                  <p:embed/>
                </p:oleObj>
              </mc:Choice>
              <mc:Fallback>
                <p:oleObj name="Equation" r:id="rId3" imgW="152280" imgH="228600" progId="Equation.DSMT4">
                  <p:embed/>
                  <p:pic>
                    <p:nvPicPr>
                      <p:cNvPr id="0" name=""/>
                      <p:cNvPicPr>
                        <a:picLocks noChangeAspect="1" noChangeArrowheads="1"/>
                      </p:cNvPicPr>
                      <p:nvPr/>
                    </p:nvPicPr>
                    <p:blipFill>
                      <a:blip r:embed="rId4"/>
                      <a:srcRect/>
                      <a:stretch>
                        <a:fillRect/>
                      </a:stretch>
                    </p:blipFill>
                    <p:spPr bwMode="auto">
                      <a:xfrm>
                        <a:off x="2163984" y="4181411"/>
                        <a:ext cx="471488" cy="708025"/>
                      </a:xfrm>
                      <a:prstGeom prst="rect">
                        <a:avLst/>
                      </a:prstGeom>
                      <a:noFill/>
                    </p:spPr>
                  </p:pic>
                </p:oleObj>
              </mc:Fallback>
            </mc:AlternateContent>
          </a:graphicData>
        </a:graphic>
      </p:graphicFrame>
      <p:graphicFrame>
        <p:nvGraphicFramePr>
          <p:cNvPr id="9" name="Object 4"/>
          <p:cNvGraphicFramePr>
            <a:graphicFrameLocks noChangeAspect="1"/>
          </p:cNvGraphicFramePr>
          <p:nvPr>
            <p:extLst/>
          </p:nvPr>
        </p:nvGraphicFramePr>
        <p:xfrm>
          <a:off x="5188204" y="2474118"/>
          <a:ext cx="431800" cy="708025"/>
        </p:xfrm>
        <a:graphic>
          <a:graphicData uri="http://schemas.openxmlformats.org/presentationml/2006/ole">
            <mc:AlternateContent xmlns:mc="http://schemas.openxmlformats.org/markup-compatibility/2006">
              <mc:Choice xmlns:v="urn:schemas-microsoft-com:vml" Requires="v">
                <p:oleObj spid="_x0000_s64623" name="Equation" r:id="rId5" imgW="139680" imgH="228600" progId="Equation.DSMT4">
                  <p:embed/>
                </p:oleObj>
              </mc:Choice>
              <mc:Fallback>
                <p:oleObj name="Equation" r:id="rId5" imgW="139680" imgH="228600" progId="Equation.DSMT4">
                  <p:embed/>
                  <p:pic>
                    <p:nvPicPr>
                      <p:cNvPr id="0" name=""/>
                      <p:cNvPicPr>
                        <a:picLocks noChangeAspect="1" noChangeArrowheads="1"/>
                      </p:cNvPicPr>
                      <p:nvPr/>
                    </p:nvPicPr>
                    <p:blipFill>
                      <a:blip r:embed="rId6"/>
                      <a:srcRect/>
                      <a:stretch>
                        <a:fillRect/>
                      </a:stretch>
                    </p:blipFill>
                    <p:spPr bwMode="auto">
                      <a:xfrm>
                        <a:off x="5188204" y="2474118"/>
                        <a:ext cx="431800" cy="708025"/>
                      </a:xfrm>
                      <a:prstGeom prst="rect">
                        <a:avLst/>
                      </a:prstGeom>
                      <a:noFill/>
                    </p:spPr>
                  </p:pic>
                </p:oleObj>
              </mc:Fallback>
            </mc:AlternateContent>
          </a:graphicData>
        </a:graphic>
      </p:graphicFrame>
      <p:sp>
        <p:nvSpPr>
          <p:cNvPr id="10" name="textruta 9"/>
          <p:cNvSpPr txBox="1"/>
          <p:nvPr/>
        </p:nvSpPr>
        <p:spPr>
          <a:xfrm>
            <a:off x="6096000" y="3095244"/>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1" name="textruta 10"/>
          <p:cNvSpPr txBox="1"/>
          <p:nvPr/>
        </p:nvSpPr>
        <p:spPr>
          <a:xfrm>
            <a:off x="2822448" y="4875720"/>
            <a:ext cx="312906" cy="369332"/>
          </a:xfrm>
          <a:prstGeom prst="rect">
            <a:avLst/>
          </a:prstGeom>
          <a:noFill/>
        </p:spPr>
        <p:txBody>
          <a:bodyPr wrap="none" rtlCol="0">
            <a:spAutoFit/>
          </a:bodyPr>
          <a:lstStyle/>
          <a:p>
            <a:r>
              <a:rPr lang="sv-SE" dirty="0" smtClean="0">
                <a:solidFill>
                  <a:srgbClr val="000000"/>
                </a:solidFill>
              </a:rPr>
              <a:t>1</a:t>
            </a:r>
            <a:endParaRPr lang="sv-SE" dirty="0">
              <a:solidFill>
                <a:srgbClr val="000000"/>
              </a:solidFill>
            </a:endParaRPr>
          </a:p>
        </p:txBody>
      </p:sp>
      <p:sp>
        <p:nvSpPr>
          <p:cNvPr id="12" name="textruta 11"/>
          <p:cNvSpPr txBox="1"/>
          <p:nvPr/>
        </p:nvSpPr>
        <p:spPr>
          <a:xfrm>
            <a:off x="4258056" y="3108960"/>
            <a:ext cx="312906" cy="369332"/>
          </a:xfrm>
          <a:prstGeom prst="rect">
            <a:avLst/>
          </a:prstGeom>
          <a:noFill/>
        </p:spPr>
        <p:txBody>
          <a:bodyPr wrap="none" rtlCol="0">
            <a:spAutoFit/>
          </a:bodyPr>
          <a:lstStyle/>
          <a:p>
            <a:r>
              <a:rPr lang="sv-SE" dirty="0" smtClean="0">
                <a:solidFill>
                  <a:srgbClr val="000000"/>
                </a:solidFill>
              </a:rPr>
              <a:t>0</a:t>
            </a:r>
            <a:endParaRPr lang="sv-SE" dirty="0">
              <a:solidFill>
                <a:srgbClr val="000000"/>
              </a:solidFill>
            </a:endParaRPr>
          </a:p>
        </p:txBody>
      </p:sp>
      <p:sp>
        <p:nvSpPr>
          <p:cNvPr id="13" name="Rektangel 12"/>
          <p:cNvSpPr/>
          <p:nvPr/>
        </p:nvSpPr>
        <p:spPr>
          <a:xfrm>
            <a:off x="2822448" y="3893558"/>
            <a:ext cx="312906" cy="369332"/>
          </a:xfrm>
          <a:prstGeom prst="rect">
            <a:avLst/>
          </a:prstGeom>
        </p:spPr>
        <p:txBody>
          <a:bodyPr wrap="none">
            <a:spAutoFit/>
          </a:bodyPr>
          <a:lstStyle/>
          <a:p>
            <a:r>
              <a:rPr lang="sv-SE" dirty="0">
                <a:solidFill>
                  <a:srgbClr val="000000"/>
                </a:solidFill>
              </a:rPr>
              <a:t>0</a:t>
            </a:r>
          </a:p>
        </p:txBody>
      </p:sp>
      <p:graphicFrame>
        <p:nvGraphicFramePr>
          <p:cNvPr id="15" name="Object 4"/>
          <p:cNvGraphicFramePr>
            <a:graphicFrameLocks noChangeAspect="1"/>
          </p:cNvGraphicFramePr>
          <p:nvPr>
            <p:extLst/>
          </p:nvPr>
        </p:nvGraphicFramePr>
        <p:xfrm>
          <a:off x="5761038" y="3795713"/>
          <a:ext cx="984250" cy="631825"/>
        </p:xfrm>
        <a:graphic>
          <a:graphicData uri="http://schemas.openxmlformats.org/presentationml/2006/ole">
            <mc:AlternateContent xmlns:mc="http://schemas.openxmlformats.org/markup-compatibility/2006">
              <mc:Choice xmlns:v="urn:schemas-microsoft-com:vml" Requires="v">
                <p:oleObj spid="_x0000_s64624"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srcRect/>
                      <a:stretch>
                        <a:fillRect/>
                      </a:stretch>
                    </p:blipFill>
                    <p:spPr bwMode="auto">
                      <a:xfrm>
                        <a:off x="5761038" y="3795713"/>
                        <a:ext cx="984250" cy="631825"/>
                      </a:xfrm>
                      <a:prstGeom prst="rect">
                        <a:avLst/>
                      </a:prstGeom>
                      <a:noFill/>
                    </p:spPr>
                  </p:pic>
                </p:oleObj>
              </mc:Fallback>
            </mc:AlternateContent>
          </a:graphicData>
        </a:graphic>
      </p:graphicFrame>
      <p:graphicFrame>
        <p:nvGraphicFramePr>
          <p:cNvPr id="16" name="Object 4"/>
          <p:cNvGraphicFramePr>
            <a:graphicFrameLocks noChangeAspect="1"/>
          </p:cNvGraphicFramePr>
          <p:nvPr>
            <p:extLst/>
          </p:nvPr>
        </p:nvGraphicFramePr>
        <p:xfrm>
          <a:off x="3929063" y="4679950"/>
          <a:ext cx="985837" cy="628650"/>
        </p:xfrm>
        <a:graphic>
          <a:graphicData uri="http://schemas.openxmlformats.org/presentationml/2006/ole">
            <mc:AlternateContent xmlns:mc="http://schemas.openxmlformats.org/markup-compatibility/2006">
              <mc:Choice xmlns:v="urn:schemas-microsoft-com:vml" Requires="v">
                <p:oleObj spid="_x0000_s64625"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srcRect/>
                      <a:stretch>
                        <a:fillRect/>
                      </a:stretch>
                    </p:blipFill>
                    <p:spPr bwMode="auto">
                      <a:xfrm>
                        <a:off x="3929063" y="4679950"/>
                        <a:ext cx="985837" cy="628650"/>
                      </a:xfrm>
                      <a:prstGeom prst="rect">
                        <a:avLst/>
                      </a:prstGeom>
                      <a:noFill/>
                    </p:spPr>
                  </p:pic>
                </p:oleObj>
              </mc:Fallback>
            </mc:AlternateContent>
          </a:graphicData>
        </a:graphic>
      </p:graphicFrame>
      <p:graphicFrame>
        <p:nvGraphicFramePr>
          <p:cNvPr id="17" name="Object 4"/>
          <p:cNvGraphicFramePr>
            <a:graphicFrameLocks noChangeAspect="1"/>
          </p:cNvGraphicFramePr>
          <p:nvPr>
            <p:extLst/>
          </p:nvPr>
        </p:nvGraphicFramePr>
        <p:xfrm>
          <a:off x="5497513" y="4681538"/>
          <a:ext cx="1652587" cy="628650"/>
        </p:xfrm>
        <a:graphic>
          <a:graphicData uri="http://schemas.openxmlformats.org/presentationml/2006/ole">
            <mc:AlternateContent xmlns:mc="http://schemas.openxmlformats.org/markup-compatibility/2006">
              <mc:Choice xmlns:v="urn:schemas-microsoft-com:vml" Requires="v">
                <p:oleObj spid="_x0000_s64626" name="Equation" r:id="rId11" imgW="533160" imgH="203040" progId="Equation.DSMT4">
                  <p:embed/>
                </p:oleObj>
              </mc:Choice>
              <mc:Fallback>
                <p:oleObj name="Equation" r:id="rId11" imgW="533160" imgH="203040" progId="Equation.DSMT4">
                  <p:embed/>
                  <p:pic>
                    <p:nvPicPr>
                      <p:cNvPr id="0" name=""/>
                      <p:cNvPicPr>
                        <a:picLocks noChangeAspect="1" noChangeArrowheads="1"/>
                      </p:cNvPicPr>
                      <p:nvPr/>
                    </p:nvPicPr>
                    <p:blipFill>
                      <a:blip r:embed="rId12"/>
                      <a:srcRect/>
                      <a:stretch>
                        <a:fillRect/>
                      </a:stretch>
                    </p:blipFill>
                    <p:spPr bwMode="auto">
                      <a:xfrm>
                        <a:off x="5497513" y="4681538"/>
                        <a:ext cx="1652587" cy="628650"/>
                      </a:xfrm>
                      <a:prstGeom prst="rect">
                        <a:avLst/>
                      </a:prstGeom>
                      <a:noFill/>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1024542238"/>
              </p:ext>
            </p:extLst>
          </p:nvPr>
        </p:nvGraphicFramePr>
        <p:xfrm>
          <a:off x="4229978" y="1186434"/>
          <a:ext cx="2022475" cy="587375"/>
        </p:xfrm>
        <a:graphic>
          <a:graphicData uri="http://schemas.openxmlformats.org/presentationml/2006/ole">
            <mc:AlternateContent xmlns:mc="http://schemas.openxmlformats.org/markup-compatibility/2006">
              <mc:Choice xmlns:v="urn:schemas-microsoft-com:vml" Requires="v">
                <p:oleObj spid="_x0000_s64627" name="Equation" r:id="rId13" imgW="787320" imgH="228600" progId="Equation.DSMT4">
                  <p:embed/>
                </p:oleObj>
              </mc:Choice>
              <mc:Fallback>
                <p:oleObj name="Equation" r:id="rId13" imgW="787320" imgH="228600" progId="Equation.DSMT4">
                  <p:embed/>
                  <p:pic>
                    <p:nvPicPr>
                      <p:cNvPr id="0" name=""/>
                      <p:cNvPicPr>
                        <a:picLocks noChangeAspect="1" noChangeArrowheads="1"/>
                      </p:cNvPicPr>
                      <p:nvPr/>
                    </p:nvPicPr>
                    <p:blipFill>
                      <a:blip r:embed="rId14"/>
                      <a:srcRect/>
                      <a:stretch>
                        <a:fillRect/>
                      </a:stretch>
                    </p:blipFill>
                    <p:spPr bwMode="auto">
                      <a:xfrm>
                        <a:off x="4229978" y="1186434"/>
                        <a:ext cx="2022475" cy="587375"/>
                      </a:xfrm>
                      <a:prstGeom prst="rect">
                        <a:avLst/>
                      </a:prstGeom>
                      <a:noFill/>
                    </p:spPr>
                  </p:pic>
                </p:oleObj>
              </mc:Fallback>
            </mc:AlternateContent>
          </a:graphicData>
        </a:graphic>
      </p:graphicFrame>
      <p:graphicFrame>
        <p:nvGraphicFramePr>
          <p:cNvPr id="19" name="Object 4"/>
          <p:cNvGraphicFramePr>
            <a:graphicFrameLocks noChangeAspect="1"/>
          </p:cNvGraphicFramePr>
          <p:nvPr>
            <p:extLst/>
          </p:nvPr>
        </p:nvGraphicFramePr>
        <p:xfrm>
          <a:off x="3652224" y="3827781"/>
          <a:ext cx="1652587" cy="628650"/>
        </p:xfrm>
        <a:graphic>
          <a:graphicData uri="http://schemas.openxmlformats.org/presentationml/2006/ole">
            <mc:AlternateContent xmlns:mc="http://schemas.openxmlformats.org/markup-compatibility/2006">
              <mc:Choice xmlns:v="urn:schemas-microsoft-com:vml" Requires="v">
                <p:oleObj spid="_x0000_s64628" name="Equation" r:id="rId15" imgW="533160" imgH="203040" progId="Equation.DSMT4">
                  <p:embed/>
                </p:oleObj>
              </mc:Choice>
              <mc:Fallback>
                <p:oleObj name="Equation" r:id="rId15" imgW="533160" imgH="203040" progId="Equation.DSMT4">
                  <p:embed/>
                  <p:pic>
                    <p:nvPicPr>
                      <p:cNvPr id="0" name=""/>
                      <p:cNvPicPr>
                        <a:picLocks noChangeAspect="1" noChangeArrowheads="1"/>
                      </p:cNvPicPr>
                      <p:nvPr/>
                    </p:nvPicPr>
                    <p:blipFill>
                      <a:blip r:embed="rId12"/>
                      <a:srcRect/>
                      <a:stretch>
                        <a:fillRect/>
                      </a:stretch>
                    </p:blipFill>
                    <p:spPr bwMode="auto">
                      <a:xfrm>
                        <a:off x="3652224" y="3827781"/>
                        <a:ext cx="1652587" cy="628650"/>
                      </a:xfrm>
                      <a:prstGeom prst="rect">
                        <a:avLst/>
                      </a:prstGeom>
                      <a:noFill/>
                    </p:spPr>
                  </p:pic>
                </p:oleObj>
              </mc:Fallback>
            </mc:AlternateContent>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1819518983"/>
              </p:ext>
            </p:extLst>
          </p:nvPr>
        </p:nvGraphicFramePr>
        <p:xfrm>
          <a:off x="7672854" y="3411498"/>
          <a:ext cx="3971240" cy="2287269"/>
        </p:xfrm>
        <a:graphic>
          <a:graphicData uri="http://schemas.openxmlformats.org/presentationml/2006/ole">
            <mc:AlternateContent xmlns:mc="http://schemas.openxmlformats.org/markup-compatibility/2006">
              <mc:Choice xmlns:v="urn:schemas-microsoft-com:vml" Requires="v">
                <p:oleObj spid="_x0000_s64629" name="Equation" r:id="rId16" imgW="838080" imgH="482400" progId="Equation.DSMT4">
                  <p:embed/>
                </p:oleObj>
              </mc:Choice>
              <mc:Fallback>
                <p:oleObj name="Equation" r:id="rId16" imgW="838080" imgH="482400" progId="Equation.DSMT4">
                  <p:embed/>
                  <p:pic>
                    <p:nvPicPr>
                      <p:cNvPr id="0" name=""/>
                      <p:cNvPicPr>
                        <a:picLocks noChangeAspect="1" noChangeArrowheads="1"/>
                      </p:cNvPicPr>
                      <p:nvPr/>
                    </p:nvPicPr>
                    <p:blipFill>
                      <a:blip r:embed="rId17"/>
                      <a:srcRect/>
                      <a:stretch>
                        <a:fillRect/>
                      </a:stretch>
                    </p:blipFill>
                    <p:spPr bwMode="auto">
                      <a:xfrm>
                        <a:off x="7672854" y="3411498"/>
                        <a:ext cx="3971240" cy="2287269"/>
                      </a:xfrm>
                      <a:prstGeom prst="rect">
                        <a:avLst/>
                      </a:prstGeom>
                      <a:noFill/>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3043680838"/>
              </p:ext>
            </p:extLst>
          </p:nvPr>
        </p:nvGraphicFramePr>
        <p:xfrm>
          <a:off x="591620" y="4875720"/>
          <a:ext cx="1015145" cy="490070"/>
        </p:xfrm>
        <a:graphic>
          <a:graphicData uri="http://schemas.openxmlformats.org/presentationml/2006/ole">
            <mc:AlternateContent xmlns:mc="http://schemas.openxmlformats.org/markup-compatibility/2006">
              <mc:Choice xmlns:v="urn:schemas-microsoft-com:vml" Requires="v">
                <p:oleObj spid="_x0000_s64630" name="Equation" r:id="rId18" imgW="368280" imgH="177480" progId="Equation.DSMT4">
                  <p:embed/>
                </p:oleObj>
              </mc:Choice>
              <mc:Fallback>
                <p:oleObj name="Equation" r:id="rId18" imgW="368280" imgH="177480" progId="Equation.DSMT4">
                  <p:embed/>
                  <p:pic>
                    <p:nvPicPr>
                      <p:cNvPr id="0" name=""/>
                      <p:cNvPicPr/>
                      <p:nvPr/>
                    </p:nvPicPr>
                    <p:blipFill>
                      <a:blip r:embed="rId19"/>
                      <a:stretch>
                        <a:fillRect/>
                      </a:stretch>
                    </p:blipFill>
                    <p:spPr>
                      <a:xfrm>
                        <a:off x="591620" y="4875720"/>
                        <a:ext cx="1015145" cy="490070"/>
                      </a:xfrm>
                      <a:prstGeom prst="rect">
                        <a:avLst/>
                      </a:prstGeom>
                    </p:spPr>
                  </p:pic>
                </p:oleObj>
              </mc:Fallback>
            </mc:AlternateContent>
          </a:graphicData>
        </a:graphic>
      </p:graphicFrame>
      <p:graphicFrame>
        <p:nvGraphicFramePr>
          <p:cNvPr id="22" name="Objekt 21"/>
          <p:cNvGraphicFramePr>
            <a:graphicFrameLocks noChangeAspect="1"/>
          </p:cNvGraphicFramePr>
          <p:nvPr>
            <p:extLst>
              <p:ext uri="{D42A27DB-BD31-4B8C-83A1-F6EECF244321}">
                <p14:modId xmlns:p14="http://schemas.microsoft.com/office/powerpoint/2010/main" val="292627925"/>
              </p:ext>
            </p:extLst>
          </p:nvPr>
        </p:nvGraphicFramePr>
        <p:xfrm>
          <a:off x="610371" y="3565844"/>
          <a:ext cx="1506538" cy="490537"/>
        </p:xfrm>
        <a:graphic>
          <a:graphicData uri="http://schemas.openxmlformats.org/presentationml/2006/ole">
            <mc:AlternateContent xmlns:mc="http://schemas.openxmlformats.org/markup-compatibility/2006">
              <mc:Choice xmlns:v="urn:schemas-microsoft-com:vml" Requires="v">
                <p:oleObj spid="_x0000_s64631" name="Equation" r:id="rId20" imgW="545760" imgH="177480" progId="Equation.DSMT4">
                  <p:embed/>
                </p:oleObj>
              </mc:Choice>
              <mc:Fallback>
                <p:oleObj name="Equation" r:id="rId20" imgW="545760" imgH="177480" progId="Equation.DSMT4">
                  <p:embed/>
                  <p:pic>
                    <p:nvPicPr>
                      <p:cNvPr id="0" name=""/>
                      <p:cNvPicPr/>
                      <p:nvPr/>
                    </p:nvPicPr>
                    <p:blipFill>
                      <a:blip r:embed="rId21"/>
                      <a:stretch>
                        <a:fillRect/>
                      </a:stretch>
                    </p:blipFill>
                    <p:spPr>
                      <a:xfrm>
                        <a:off x="610371" y="3565844"/>
                        <a:ext cx="1506538" cy="490537"/>
                      </a:xfrm>
                      <a:prstGeom prst="rect">
                        <a:avLst/>
                      </a:prstGeom>
                    </p:spPr>
                  </p:pic>
                </p:oleObj>
              </mc:Fallback>
            </mc:AlternateContent>
          </a:graphicData>
        </a:graphic>
      </p:graphicFrame>
      <p:graphicFrame>
        <p:nvGraphicFramePr>
          <p:cNvPr id="23" name="Objekt 22"/>
          <p:cNvGraphicFramePr>
            <a:graphicFrameLocks noChangeAspect="1"/>
          </p:cNvGraphicFramePr>
          <p:nvPr>
            <p:extLst>
              <p:ext uri="{D42A27DB-BD31-4B8C-83A1-F6EECF244321}">
                <p14:modId xmlns:p14="http://schemas.microsoft.com/office/powerpoint/2010/main" val="3050797379"/>
              </p:ext>
            </p:extLst>
          </p:nvPr>
        </p:nvGraphicFramePr>
        <p:xfrm>
          <a:off x="5743575" y="2193925"/>
          <a:ext cx="1049338" cy="560388"/>
        </p:xfrm>
        <a:graphic>
          <a:graphicData uri="http://schemas.openxmlformats.org/presentationml/2006/ole">
            <mc:AlternateContent xmlns:mc="http://schemas.openxmlformats.org/markup-compatibility/2006">
              <mc:Choice xmlns:v="urn:schemas-microsoft-com:vml" Requires="v">
                <p:oleObj spid="_x0000_s64632" name="Equation" r:id="rId22" imgW="380880" imgH="203040" progId="Equation.DSMT4">
                  <p:embed/>
                </p:oleObj>
              </mc:Choice>
              <mc:Fallback>
                <p:oleObj name="Equation" r:id="rId22" imgW="380880" imgH="203040" progId="Equation.DSMT4">
                  <p:embed/>
                  <p:pic>
                    <p:nvPicPr>
                      <p:cNvPr id="0" name=""/>
                      <p:cNvPicPr/>
                      <p:nvPr/>
                    </p:nvPicPr>
                    <p:blipFill>
                      <a:blip r:embed="rId23"/>
                      <a:stretch>
                        <a:fillRect/>
                      </a:stretch>
                    </p:blipFill>
                    <p:spPr>
                      <a:xfrm>
                        <a:off x="5743575" y="2193925"/>
                        <a:ext cx="1049338" cy="560388"/>
                      </a:xfrm>
                      <a:prstGeom prst="rect">
                        <a:avLst/>
                      </a:prstGeom>
                    </p:spPr>
                  </p:pic>
                </p:oleObj>
              </mc:Fallback>
            </mc:AlternateContent>
          </a:graphicData>
        </a:graphic>
      </p:graphicFrame>
      <p:graphicFrame>
        <p:nvGraphicFramePr>
          <p:cNvPr id="24" name="Objekt 23"/>
          <p:cNvGraphicFramePr>
            <a:graphicFrameLocks noChangeAspect="1"/>
          </p:cNvGraphicFramePr>
          <p:nvPr>
            <p:extLst>
              <p:ext uri="{D42A27DB-BD31-4B8C-83A1-F6EECF244321}">
                <p14:modId xmlns:p14="http://schemas.microsoft.com/office/powerpoint/2010/main" val="3759145400"/>
              </p:ext>
            </p:extLst>
          </p:nvPr>
        </p:nvGraphicFramePr>
        <p:xfrm>
          <a:off x="3644571" y="2179478"/>
          <a:ext cx="1539875" cy="561975"/>
        </p:xfrm>
        <a:graphic>
          <a:graphicData uri="http://schemas.openxmlformats.org/presentationml/2006/ole">
            <mc:AlternateContent xmlns:mc="http://schemas.openxmlformats.org/markup-compatibility/2006">
              <mc:Choice xmlns:v="urn:schemas-microsoft-com:vml" Requires="v">
                <p:oleObj spid="_x0000_s64633" name="Equation" r:id="rId24" imgW="558720" imgH="203040" progId="Equation.DSMT4">
                  <p:embed/>
                </p:oleObj>
              </mc:Choice>
              <mc:Fallback>
                <p:oleObj name="Equation" r:id="rId24" imgW="558720" imgH="203040" progId="Equation.DSMT4">
                  <p:embed/>
                  <p:pic>
                    <p:nvPicPr>
                      <p:cNvPr id="0" name=""/>
                      <p:cNvPicPr/>
                      <p:nvPr/>
                    </p:nvPicPr>
                    <p:blipFill>
                      <a:blip r:embed="rId25"/>
                      <a:stretch>
                        <a:fillRect/>
                      </a:stretch>
                    </p:blipFill>
                    <p:spPr>
                      <a:xfrm>
                        <a:off x="3644571" y="2179478"/>
                        <a:ext cx="1539875" cy="561975"/>
                      </a:xfrm>
                      <a:prstGeom prst="rect">
                        <a:avLst/>
                      </a:prstGeom>
                    </p:spPr>
                  </p:pic>
                </p:oleObj>
              </mc:Fallback>
            </mc:AlternateContent>
          </a:graphicData>
        </a:graphic>
      </p:graphicFrame>
    </p:spTree>
    <p:extLst>
      <p:ext uri="{BB962C8B-B14F-4D97-AF65-F5344CB8AC3E}">
        <p14:creationId xmlns:p14="http://schemas.microsoft.com/office/powerpoint/2010/main" val="436836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77</a:t>
            </a:fld>
            <a:endParaRPr lang="sv-SE" altLang="sv-SE">
              <a:solidFill>
                <a:srgbClr val="000000"/>
              </a:solidFill>
            </a:endParaRPr>
          </a:p>
        </p:txBody>
      </p:sp>
      <p:sp>
        <p:nvSpPr>
          <p:cNvPr id="3" name="textruta 2"/>
          <p:cNvSpPr txBox="1"/>
          <p:nvPr/>
        </p:nvSpPr>
        <p:spPr>
          <a:xfrm>
            <a:off x="4334256" y="1133856"/>
            <a:ext cx="2460930" cy="523220"/>
          </a:xfrm>
          <a:prstGeom prst="rect">
            <a:avLst/>
          </a:prstGeom>
          <a:noFill/>
        </p:spPr>
        <p:txBody>
          <a:bodyPr wrap="none" rtlCol="0">
            <a:spAutoFit/>
          </a:bodyPr>
          <a:lstStyle/>
          <a:p>
            <a:r>
              <a:rPr lang="sv-SE" sz="2800" b="1" i="1" dirty="0" err="1" smtClean="0">
                <a:solidFill>
                  <a:srgbClr val="FF0000"/>
                </a:solidFill>
              </a:rPr>
              <a:t>Probabilities</a:t>
            </a:r>
            <a:r>
              <a:rPr lang="sv-SE" sz="2800" b="1" i="1" dirty="0" smtClean="0">
                <a:solidFill>
                  <a:srgbClr val="FF0000"/>
                </a:solidFill>
              </a:rPr>
              <a:t>:</a:t>
            </a:r>
            <a:endParaRPr lang="sv-SE" sz="2800" b="1" i="1" dirty="0">
              <a:solidFill>
                <a:srgbClr val="FF0000"/>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583942037"/>
              </p:ext>
            </p:extLst>
          </p:nvPr>
        </p:nvGraphicFramePr>
        <p:xfrm>
          <a:off x="1633030" y="2419795"/>
          <a:ext cx="7218362" cy="2166937"/>
        </p:xfrm>
        <a:graphic>
          <a:graphicData uri="http://schemas.openxmlformats.org/presentationml/2006/ole">
            <mc:AlternateContent xmlns:mc="http://schemas.openxmlformats.org/markup-compatibility/2006">
              <mc:Choice xmlns:v="urn:schemas-microsoft-com:vml" Requires="v">
                <p:oleObj spid="_x0000_s65545" name="Equation" r:id="rId3" imgW="1523880" imgH="457200" progId="Equation.DSMT4">
                  <p:embed/>
                </p:oleObj>
              </mc:Choice>
              <mc:Fallback>
                <p:oleObj name="Equation" r:id="rId3" imgW="1523880" imgH="457200" progId="Equation.DSMT4">
                  <p:embed/>
                  <p:pic>
                    <p:nvPicPr>
                      <p:cNvPr id="0" name=""/>
                      <p:cNvPicPr>
                        <a:picLocks noChangeAspect="1" noChangeArrowheads="1"/>
                      </p:cNvPicPr>
                      <p:nvPr/>
                    </p:nvPicPr>
                    <p:blipFill>
                      <a:blip r:embed="rId4"/>
                      <a:srcRect/>
                      <a:stretch>
                        <a:fillRect/>
                      </a:stretch>
                    </p:blipFill>
                    <p:spPr bwMode="auto">
                      <a:xfrm>
                        <a:off x="1633030" y="2419795"/>
                        <a:ext cx="7218362" cy="2166937"/>
                      </a:xfrm>
                      <a:prstGeom prst="rect">
                        <a:avLst/>
                      </a:prstGeom>
                      <a:noFill/>
                    </p:spPr>
                  </p:pic>
                </p:oleObj>
              </mc:Fallback>
            </mc:AlternateContent>
          </a:graphicData>
        </a:graphic>
      </p:graphicFrame>
    </p:spTree>
    <p:extLst>
      <p:ext uri="{BB962C8B-B14F-4D97-AF65-F5344CB8AC3E}">
        <p14:creationId xmlns:p14="http://schemas.microsoft.com/office/powerpoint/2010/main" val="1018103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78</a:t>
            </a:fld>
            <a:endParaRPr lang="sv-SE" altLang="sv-SE">
              <a:solidFill>
                <a:srgbClr val="000000"/>
              </a:solidFill>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3307474816"/>
              </p:ext>
            </p:extLst>
          </p:nvPr>
        </p:nvGraphicFramePr>
        <p:xfrm>
          <a:off x="442216" y="1059947"/>
          <a:ext cx="10213469" cy="715581"/>
        </p:xfrm>
        <a:graphic>
          <a:graphicData uri="http://schemas.openxmlformats.org/presentationml/2006/ole">
            <mc:AlternateContent xmlns:mc="http://schemas.openxmlformats.org/markup-compatibility/2006">
              <mc:Choice xmlns:v="urn:schemas-microsoft-com:vml" Requires="v">
                <p:oleObj spid="_x0000_s66583" name="Equation" r:id="rId3" imgW="3263760" imgH="228600" progId="Equation.DSMT4">
                  <p:embed/>
                </p:oleObj>
              </mc:Choice>
              <mc:Fallback>
                <p:oleObj name="Equation" r:id="rId3" imgW="3263760" imgH="228600" progId="Equation.DSMT4">
                  <p:embed/>
                  <p:pic>
                    <p:nvPicPr>
                      <p:cNvPr id="0" name=""/>
                      <p:cNvPicPr>
                        <a:picLocks noChangeAspect="1" noChangeArrowheads="1"/>
                      </p:cNvPicPr>
                      <p:nvPr/>
                    </p:nvPicPr>
                    <p:blipFill>
                      <a:blip r:embed="rId4"/>
                      <a:srcRect/>
                      <a:stretch>
                        <a:fillRect/>
                      </a:stretch>
                    </p:blipFill>
                    <p:spPr bwMode="auto">
                      <a:xfrm>
                        <a:off x="442216" y="1059947"/>
                        <a:ext cx="10213469" cy="715581"/>
                      </a:xfrm>
                      <a:prstGeom prst="rect">
                        <a:avLst/>
                      </a:prstGeom>
                      <a:noFill/>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2988200969"/>
              </p:ext>
            </p:extLst>
          </p:nvPr>
        </p:nvGraphicFramePr>
        <p:xfrm>
          <a:off x="442216" y="2620235"/>
          <a:ext cx="10837481" cy="695701"/>
        </p:xfrm>
        <a:graphic>
          <a:graphicData uri="http://schemas.openxmlformats.org/presentationml/2006/ole">
            <mc:AlternateContent xmlns:mc="http://schemas.openxmlformats.org/markup-compatibility/2006">
              <mc:Choice xmlns:v="urn:schemas-microsoft-com:vml" Requires="v">
                <p:oleObj spid="_x0000_s66584" name="Equation" r:id="rId5" imgW="3555720" imgH="228600" progId="Equation.DSMT4">
                  <p:embed/>
                </p:oleObj>
              </mc:Choice>
              <mc:Fallback>
                <p:oleObj name="Equation" r:id="rId5" imgW="3555720" imgH="228600" progId="Equation.DSMT4">
                  <p:embed/>
                  <p:pic>
                    <p:nvPicPr>
                      <p:cNvPr id="0" name=""/>
                      <p:cNvPicPr>
                        <a:picLocks noChangeAspect="1" noChangeArrowheads="1"/>
                      </p:cNvPicPr>
                      <p:nvPr/>
                    </p:nvPicPr>
                    <p:blipFill>
                      <a:blip r:embed="rId6"/>
                      <a:srcRect/>
                      <a:stretch>
                        <a:fillRect/>
                      </a:stretch>
                    </p:blipFill>
                    <p:spPr bwMode="auto">
                      <a:xfrm>
                        <a:off x="442216" y="2620235"/>
                        <a:ext cx="10837481" cy="6957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55461909"/>
              </p:ext>
            </p:extLst>
          </p:nvPr>
        </p:nvGraphicFramePr>
        <p:xfrm>
          <a:off x="442216" y="4160643"/>
          <a:ext cx="10601451" cy="652530"/>
        </p:xfrm>
        <a:graphic>
          <a:graphicData uri="http://schemas.openxmlformats.org/presentationml/2006/ole">
            <mc:AlternateContent xmlns:mc="http://schemas.openxmlformats.org/markup-compatibility/2006">
              <mc:Choice xmlns:v="urn:schemas-microsoft-com:vml" Requires="v">
                <p:oleObj spid="_x0000_s66585" name="Equation" r:id="rId7" imgW="3708360" imgH="228600" progId="Equation.DSMT4">
                  <p:embed/>
                </p:oleObj>
              </mc:Choice>
              <mc:Fallback>
                <p:oleObj name="Equation" r:id="rId7" imgW="3708360" imgH="228600" progId="Equation.DSMT4">
                  <p:embed/>
                  <p:pic>
                    <p:nvPicPr>
                      <p:cNvPr id="0" name=""/>
                      <p:cNvPicPr>
                        <a:picLocks noChangeAspect="1" noChangeArrowheads="1"/>
                      </p:cNvPicPr>
                      <p:nvPr/>
                    </p:nvPicPr>
                    <p:blipFill>
                      <a:blip r:embed="rId8"/>
                      <a:srcRect/>
                      <a:stretch>
                        <a:fillRect/>
                      </a:stretch>
                    </p:blipFill>
                    <p:spPr bwMode="auto">
                      <a:xfrm>
                        <a:off x="442216" y="4160643"/>
                        <a:ext cx="10601451" cy="652530"/>
                      </a:xfrm>
                      <a:prstGeom prst="rect">
                        <a:avLst/>
                      </a:prstGeom>
                      <a:noFill/>
                    </p:spPr>
                  </p:pic>
                </p:oleObj>
              </mc:Fallback>
            </mc:AlternateContent>
          </a:graphicData>
        </a:graphic>
      </p:graphicFrame>
    </p:spTree>
    <p:extLst>
      <p:ext uri="{BB962C8B-B14F-4D97-AF65-F5344CB8AC3E}">
        <p14:creationId xmlns:p14="http://schemas.microsoft.com/office/powerpoint/2010/main" val="5002911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79</a:t>
            </a:fld>
            <a:endParaRPr lang="sv-SE" altLang="sv-SE">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69933450"/>
              </p:ext>
            </p:extLst>
          </p:nvPr>
        </p:nvGraphicFramePr>
        <p:xfrm>
          <a:off x="261621" y="951739"/>
          <a:ext cx="11122660" cy="684612"/>
        </p:xfrm>
        <a:graphic>
          <a:graphicData uri="http://schemas.openxmlformats.org/presentationml/2006/ole">
            <mc:AlternateContent xmlns:mc="http://schemas.openxmlformats.org/markup-compatibility/2006">
              <mc:Choice xmlns:v="urn:schemas-microsoft-com:vml" Requires="v">
                <p:oleObj spid="_x0000_s67601" name="Equation" r:id="rId3" imgW="3708360" imgH="228600" progId="Equation.DSMT4">
                  <p:embed/>
                </p:oleObj>
              </mc:Choice>
              <mc:Fallback>
                <p:oleObj name="Equation" r:id="rId3" imgW="3708360" imgH="228600" progId="Equation.DSMT4">
                  <p:embed/>
                  <p:pic>
                    <p:nvPicPr>
                      <p:cNvPr id="0" name=""/>
                      <p:cNvPicPr>
                        <a:picLocks noChangeAspect="1" noChangeArrowheads="1"/>
                      </p:cNvPicPr>
                      <p:nvPr/>
                    </p:nvPicPr>
                    <p:blipFill>
                      <a:blip r:embed="rId4"/>
                      <a:srcRect/>
                      <a:stretch>
                        <a:fillRect/>
                      </a:stretch>
                    </p:blipFill>
                    <p:spPr bwMode="auto">
                      <a:xfrm>
                        <a:off x="261621" y="951739"/>
                        <a:ext cx="11122660" cy="684612"/>
                      </a:xfrm>
                      <a:prstGeom prst="rect">
                        <a:avLst/>
                      </a:prstGeom>
                      <a:noFill/>
                    </p:spPr>
                  </p:pic>
                </p:oleObj>
              </mc:Fallback>
            </mc:AlternateContent>
          </a:graphicData>
        </a:graphic>
      </p:graphicFrame>
      <p:sp>
        <p:nvSpPr>
          <p:cNvPr id="6" name="textruta 5"/>
          <p:cNvSpPr txBox="1"/>
          <p:nvPr/>
        </p:nvSpPr>
        <p:spPr>
          <a:xfrm>
            <a:off x="969152" y="1856232"/>
            <a:ext cx="3464410" cy="523220"/>
          </a:xfrm>
          <a:prstGeom prst="rect">
            <a:avLst/>
          </a:prstGeom>
          <a:noFill/>
        </p:spPr>
        <p:txBody>
          <a:bodyPr wrap="none" rtlCol="0">
            <a:spAutoFit/>
          </a:bodyPr>
          <a:lstStyle/>
          <a:p>
            <a:r>
              <a:rPr lang="sv-SE" sz="2800" i="1" dirty="0" smtClean="0">
                <a:solidFill>
                  <a:srgbClr val="FF0000"/>
                </a:solidFill>
              </a:rPr>
              <a:t>In Nash </a:t>
            </a:r>
            <a:r>
              <a:rPr lang="sv-SE" sz="2800" i="1" dirty="0" err="1" smtClean="0">
                <a:solidFill>
                  <a:srgbClr val="FF0000"/>
                </a:solidFill>
              </a:rPr>
              <a:t>equilibrium</a:t>
            </a:r>
            <a:r>
              <a:rPr lang="sv-SE" sz="2800" i="1" dirty="0" smtClean="0">
                <a:solidFill>
                  <a:srgbClr val="FF0000"/>
                </a:solidFill>
              </a:rPr>
              <a:t>:</a:t>
            </a:r>
            <a:endParaRPr lang="sv-SE" sz="2800" i="1" dirty="0">
              <a:solidFill>
                <a:srgbClr val="FF0000"/>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037317757"/>
              </p:ext>
            </p:extLst>
          </p:nvPr>
        </p:nvGraphicFramePr>
        <p:xfrm>
          <a:off x="969152" y="2902204"/>
          <a:ext cx="8585200" cy="1230313"/>
        </p:xfrm>
        <a:graphic>
          <a:graphicData uri="http://schemas.openxmlformats.org/presentationml/2006/ole">
            <mc:AlternateContent xmlns:mc="http://schemas.openxmlformats.org/markup-compatibility/2006">
              <mc:Choice xmlns:v="urn:schemas-microsoft-com:vml" Requires="v">
                <p:oleObj spid="_x0000_s67602" name="Equation" r:id="rId5" imgW="2743200" imgH="393480" progId="Equation.DSMT4">
                  <p:embed/>
                </p:oleObj>
              </mc:Choice>
              <mc:Fallback>
                <p:oleObj name="Equation" r:id="rId5" imgW="2743200" imgH="393480" progId="Equation.DSMT4">
                  <p:embed/>
                  <p:pic>
                    <p:nvPicPr>
                      <p:cNvPr id="0" name=""/>
                      <p:cNvPicPr>
                        <a:picLocks noChangeAspect="1" noChangeArrowheads="1"/>
                      </p:cNvPicPr>
                      <p:nvPr/>
                    </p:nvPicPr>
                    <p:blipFill>
                      <a:blip r:embed="rId6"/>
                      <a:srcRect/>
                      <a:stretch>
                        <a:fillRect/>
                      </a:stretch>
                    </p:blipFill>
                    <p:spPr bwMode="auto">
                      <a:xfrm>
                        <a:off x="969152" y="2902204"/>
                        <a:ext cx="8585200" cy="1230313"/>
                      </a:xfrm>
                      <a:prstGeom prst="rect">
                        <a:avLst/>
                      </a:prstGeom>
                      <a:noFill/>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882308291"/>
              </p:ext>
            </p:extLst>
          </p:nvPr>
        </p:nvGraphicFramePr>
        <p:xfrm>
          <a:off x="987425" y="4184650"/>
          <a:ext cx="8545513" cy="1309688"/>
        </p:xfrm>
        <a:graphic>
          <a:graphicData uri="http://schemas.openxmlformats.org/presentationml/2006/ole">
            <mc:AlternateContent xmlns:mc="http://schemas.openxmlformats.org/markup-compatibility/2006">
              <mc:Choice xmlns:v="urn:schemas-microsoft-com:vml" Requires="v">
                <p:oleObj spid="_x0000_s67603" name="Equation" r:id="rId7" imgW="2730240" imgH="419040" progId="Equation.DSMT4">
                  <p:embed/>
                </p:oleObj>
              </mc:Choice>
              <mc:Fallback>
                <p:oleObj name="Equation" r:id="rId7" imgW="2730240" imgH="419040" progId="Equation.DSMT4">
                  <p:embed/>
                  <p:pic>
                    <p:nvPicPr>
                      <p:cNvPr id="0" name=""/>
                      <p:cNvPicPr>
                        <a:picLocks noChangeAspect="1" noChangeArrowheads="1"/>
                      </p:cNvPicPr>
                      <p:nvPr/>
                    </p:nvPicPr>
                    <p:blipFill>
                      <a:blip r:embed="rId8"/>
                      <a:srcRect/>
                      <a:stretch>
                        <a:fillRect/>
                      </a:stretch>
                    </p:blipFill>
                    <p:spPr bwMode="auto">
                      <a:xfrm>
                        <a:off x="987425" y="4184650"/>
                        <a:ext cx="8545513" cy="1309688"/>
                      </a:xfrm>
                      <a:prstGeom prst="rect">
                        <a:avLst/>
                      </a:prstGeom>
                      <a:noFill/>
                    </p:spPr>
                  </p:pic>
                </p:oleObj>
              </mc:Fallback>
            </mc:AlternateContent>
          </a:graphicData>
        </a:graphic>
      </p:graphicFrame>
    </p:spTree>
    <p:extLst>
      <p:ext uri="{BB962C8B-B14F-4D97-AF65-F5344CB8AC3E}">
        <p14:creationId xmlns:p14="http://schemas.microsoft.com/office/powerpoint/2010/main" val="102233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8" y="222608"/>
            <a:ext cx="2121408" cy="2222108"/>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2568575"/>
            <a:ext cx="11430000" cy="4152900"/>
          </a:xfrm>
          <a:prstGeom prst="rect">
            <a:avLst/>
          </a:prstGeom>
        </p:spPr>
      </p:pic>
      <p:sp>
        <p:nvSpPr>
          <p:cNvPr id="5" name="Rektangel 4"/>
          <p:cNvSpPr/>
          <p:nvPr/>
        </p:nvSpPr>
        <p:spPr>
          <a:xfrm>
            <a:off x="3363504" y="625776"/>
            <a:ext cx="7078989" cy="1323439"/>
          </a:xfrm>
          <a:prstGeom prst="rect">
            <a:avLst/>
          </a:prstGeom>
        </p:spPr>
        <p:txBody>
          <a:bodyPr wrap="none">
            <a:spAutoFit/>
          </a:bodyPr>
          <a:lstStyle/>
          <a:p>
            <a:pPr lvl="0"/>
            <a:r>
              <a:rPr lang="sv-SE" sz="4000" b="1" dirty="0">
                <a:solidFill>
                  <a:srgbClr val="FF0000"/>
                </a:solidFill>
              </a:rPr>
              <a:t>Optimal </a:t>
            </a:r>
            <a:r>
              <a:rPr lang="sv-SE" sz="4000" b="1" dirty="0" smtClean="0">
                <a:solidFill>
                  <a:srgbClr val="FF0000"/>
                </a:solidFill>
              </a:rPr>
              <a:t>international </a:t>
            </a:r>
            <a:r>
              <a:rPr lang="sv-SE" sz="4000" b="1" dirty="0" err="1" smtClean="0">
                <a:solidFill>
                  <a:srgbClr val="FF0000"/>
                </a:solidFill>
              </a:rPr>
              <a:t>trade</a:t>
            </a:r>
            <a:r>
              <a:rPr lang="sv-SE" sz="4000" b="1" dirty="0" smtClean="0">
                <a:solidFill>
                  <a:srgbClr val="FF0000"/>
                </a:solidFill>
              </a:rPr>
              <a:t> and </a:t>
            </a:r>
          </a:p>
          <a:p>
            <a:pPr lvl="0"/>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logistics</a:t>
            </a:r>
            <a:endParaRPr lang="sv-SE" sz="4000" b="1" dirty="0">
              <a:solidFill>
                <a:srgbClr val="FF0000"/>
              </a:solidFill>
            </a:endParaRPr>
          </a:p>
        </p:txBody>
      </p:sp>
    </p:spTree>
    <p:extLst>
      <p:ext uri="{BB962C8B-B14F-4D97-AF65-F5344CB8AC3E}">
        <p14:creationId xmlns:p14="http://schemas.microsoft.com/office/powerpoint/2010/main" val="22966424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80</a:t>
            </a:fld>
            <a:endParaRPr lang="sv-SE" altLang="sv-SE">
              <a:solidFill>
                <a:srgbClr val="000000"/>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769311048"/>
              </p:ext>
            </p:extLst>
          </p:nvPr>
        </p:nvGraphicFramePr>
        <p:xfrm>
          <a:off x="2134958" y="1973707"/>
          <a:ext cx="4768850" cy="1349375"/>
        </p:xfrm>
        <a:graphic>
          <a:graphicData uri="http://schemas.openxmlformats.org/presentationml/2006/ole">
            <mc:AlternateContent xmlns:mc="http://schemas.openxmlformats.org/markup-compatibility/2006">
              <mc:Choice xmlns:v="urn:schemas-microsoft-com:vml" Requires="v">
                <p:oleObj spid="_x0000_s68618" name="Equation" r:id="rId3" imgW="1523880" imgH="431640" progId="Equation.DSMT4">
                  <p:embed/>
                </p:oleObj>
              </mc:Choice>
              <mc:Fallback>
                <p:oleObj name="Equation" r:id="rId3" imgW="1523880" imgH="431640" progId="Equation.DSMT4">
                  <p:embed/>
                  <p:pic>
                    <p:nvPicPr>
                      <p:cNvPr id="0" name=""/>
                      <p:cNvPicPr>
                        <a:picLocks noChangeAspect="1" noChangeArrowheads="1"/>
                      </p:cNvPicPr>
                      <p:nvPr/>
                    </p:nvPicPr>
                    <p:blipFill>
                      <a:blip r:embed="rId4"/>
                      <a:srcRect/>
                      <a:stretch>
                        <a:fillRect/>
                      </a:stretch>
                    </p:blipFill>
                    <p:spPr bwMode="auto">
                      <a:xfrm>
                        <a:off x="2134958" y="1973707"/>
                        <a:ext cx="4768850" cy="1349375"/>
                      </a:xfrm>
                      <a:prstGeom prst="rect">
                        <a:avLst/>
                      </a:prstGeom>
                      <a:noFill/>
                    </p:spPr>
                  </p:pic>
                </p:oleObj>
              </mc:Fallback>
            </mc:AlternateContent>
          </a:graphicData>
        </a:graphic>
      </p:graphicFrame>
      <p:sp>
        <p:nvSpPr>
          <p:cNvPr id="3" name="textruta 2"/>
          <p:cNvSpPr txBox="1"/>
          <p:nvPr/>
        </p:nvSpPr>
        <p:spPr>
          <a:xfrm>
            <a:off x="1261760" y="776584"/>
            <a:ext cx="3257623" cy="523220"/>
          </a:xfrm>
          <a:prstGeom prst="rect">
            <a:avLst/>
          </a:prstGeom>
          <a:noFill/>
        </p:spPr>
        <p:txBody>
          <a:bodyPr wrap="none" rtlCol="0">
            <a:spAutoFit/>
          </a:bodyPr>
          <a:lstStyle/>
          <a:p>
            <a:r>
              <a:rPr lang="sv-SE" sz="2800" b="1" i="1" dirty="0" smtClean="0">
                <a:solidFill>
                  <a:srgbClr val="FF0000"/>
                </a:solidFill>
              </a:rPr>
              <a:t>Nash </a:t>
            </a:r>
            <a:r>
              <a:rPr lang="sv-SE" sz="2800" b="1" i="1" dirty="0" err="1" smtClean="0">
                <a:solidFill>
                  <a:srgbClr val="FF0000"/>
                </a:solidFill>
              </a:rPr>
              <a:t>Equilibrium</a:t>
            </a:r>
            <a:r>
              <a:rPr lang="sv-SE" sz="2800" b="1" i="1" dirty="0" smtClean="0">
                <a:solidFill>
                  <a:srgbClr val="FF0000"/>
                </a:solidFill>
              </a:rPr>
              <a:t>:</a:t>
            </a:r>
            <a:endParaRPr lang="sv-SE" sz="2800" b="1" i="1" dirty="0">
              <a:solidFill>
                <a:srgbClr val="FF0000"/>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464953543"/>
              </p:ext>
            </p:extLst>
          </p:nvPr>
        </p:nvGraphicFramePr>
        <p:xfrm>
          <a:off x="2116138" y="3506788"/>
          <a:ext cx="4808537" cy="1349375"/>
        </p:xfrm>
        <a:graphic>
          <a:graphicData uri="http://schemas.openxmlformats.org/presentationml/2006/ole">
            <mc:AlternateContent xmlns:mc="http://schemas.openxmlformats.org/markup-compatibility/2006">
              <mc:Choice xmlns:v="urn:schemas-microsoft-com:vml" Requires="v">
                <p:oleObj spid="_x0000_s68619" name="Equation" r:id="rId5" imgW="1536480" imgH="431640" progId="Equation.DSMT4">
                  <p:embed/>
                </p:oleObj>
              </mc:Choice>
              <mc:Fallback>
                <p:oleObj name="Equation" r:id="rId5" imgW="1536480" imgH="431640" progId="Equation.DSMT4">
                  <p:embed/>
                  <p:pic>
                    <p:nvPicPr>
                      <p:cNvPr id="0" name=""/>
                      <p:cNvPicPr>
                        <a:picLocks noChangeAspect="1" noChangeArrowheads="1"/>
                      </p:cNvPicPr>
                      <p:nvPr/>
                    </p:nvPicPr>
                    <p:blipFill>
                      <a:blip r:embed="rId6"/>
                      <a:srcRect/>
                      <a:stretch>
                        <a:fillRect/>
                      </a:stretch>
                    </p:blipFill>
                    <p:spPr bwMode="auto">
                      <a:xfrm>
                        <a:off x="2116138" y="3506788"/>
                        <a:ext cx="4808537" cy="1349375"/>
                      </a:xfrm>
                      <a:prstGeom prst="rect">
                        <a:avLst/>
                      </a:prstGeom>
                      <a:noFill/>
                    </p:spPr>
                  </p:pic>
                </p:oleObj>
              </mc:Fallback>
            </mc:AlternateContent>
          </a:graphicData>
        </a:graphic>
      </p:graphicFrame>
    </p:spTree>
    <p:extLst>
      <p:ext uri="{BB962C8B-B14F-4D97-AF65-F5344CB8AC3E}">
        <p14:creationId xmlns:p14="http://schemas.microsoft.com/office/powerpoint/2010/main" val="23496697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81</a:t>
            </a:fld>
            <a:endParaRPr lang="sv-SE" altLang="sv-SE">
              <a:solidFill>
                <a:srgbClr val="000000"/>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864315979"/>
              </p:ext>
            </p:extLst>
          </p:nvPr>
        </p:nvGraphicFramePr>
        <p:xfrm>
          <a:off x="1211673" y="1525889"/>
          <a:ext cx="9404847" cy="1282548"/>
        </p:xfrm>
        <a:graphic>
          <a:graphicData uri="http://schemas.openxmlformats.org/presentationml/2006/ole">
            <mc:AlternateContent xmlns:mc="http://schemas.openxmlformats.org/markup-compatibility/2006">
              <mc:Choice xmlns:v="urn:schemas-microsoft-com:vml" Requires="v">
                <p:oleObj spid="_x0000_s69648" name="Equation" r:id="rId3" imgW="3162240" imgH="431640" progId="Equation.DSMT4">
                  <p:embed/>
                </p:oleObj>
              </mc:Choice>
              <mc:Fallback>
                <p:oleObj name="Equation" r:id="rId3" imgW="3162240" imgH="431640" progId="Equation.DSMT4">
                  <p:embed/>
                  <p:pic>
                    <p:nvPicPr>
                      <p:cNvPr id="0" name=""/>
                      <p:cNvPicPr>
                        <a:picLocks noChangeAspect="1" noChangeArrowheads="1"/>
                      </p:cNvPicPr>
                      <p:nvPr/>
                    </p:nvPicPr>
                    <p:blipFill>
                      <a:blip r:embed="rId4"/>
                      <a:srcRect/>
                      <a:stretch>
                        <a:fillRect/>
                      </a:stretch>
                    </p:blipFill>
                    <p:spPr bwMode="auto">
                      <a:xfrm>
                        <a:off x="1211673" y="1525889"/>
                        <a:ext cx="9404847" cy="1282548"/>
                      </a:xfrm>
                      <a:prstGeom prst="rect">
                        <a:avLst/>
                      </a:prstGeom>
                      <a:noFill/>
                    </p:spPr>
                  </p:pic>
                </p:oleObj>
              </mc:Fallback>
            </mc:AlternateContent>
          </a:graphicData>
        </a:graphic>
      </p:graphicFrame>
      <p:sp>
        <p:nvSpPr>
          <p:cNvPr id="3" name="textruta 2"/>
          <p:cNvSpPr txBox="1"/>
          <p:nvPr/>
        </p:nvSpPr>
        <p:spPr>
          <a:xfrm>
            <a:off x="1261760" y="776584"/>
            <a:ext cx="3257623" cy="523220"/>
          </a:xfrm>
          <a:prstGeom prst="rect">
            <a:avLst/>
          </a:prstGeom>
          <a:noFill/>
        </p:spPr>
        <p:txBody>
          <a:bodyPr wrap="none" rtlCol="0">
            <a:spAutoFit/>
          </a:bodyPr>
          <a:lstStyle/>
          <a:p>
            <a:r>
              <a:rPr lang="sv-SE" sz="2800" b="1" i="1" dirty="0" smtClean="0">
                <a:solidFill>
                  <a:srgbClr val="FF0000"/>
                </a:solidFill>
              </a:rPr>
              <a:t>Nash </a:t>
            </a:r>
            <a:r>
              <a:rPr lang="sv-SE" sz="2800" b="1" i="1" dirty="0" err="1" smtClean="0">
                <a:solidFill>
                  <a:srgbClr val="FF0000"/>
                </a:solidFill>
              </a:rPr>
              <a:t>Equilibrium</a:t>
            </a:r>
            <a:r>
              <a:rPr lang="sv-SE" sz="2800" b="1" i="1" dirty="0" smtClean="0">
                <a:solidFill>
                  <a:srgbClr val="FF0000"/>
                </a:solidFill>
              </a:rPr>
              <a:t>:</a:t>
            </a:r>
            <a:endParaRPr lang="sv-SE" sz="2800" b="1" i="1" dirty="0">
              <a:solidFill>
                <a:srgbClr val="FF0000"/>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943831055"/>
              </p:ext>
            </p:extLst>
          </p:nvPr>
        </p:nvGraphicFramePr>
        <p:xfrm>
          <a:off x="1236715" y="3109355"/>
          <a:ext cx="9354761" cy="1270621"/>
        </p:xfrm>
        <a:graphic>
          <a:graphicData uri="http://schemas.openxmlformats.org/presentationml/2006/ole">
            <mc:AlternateContent xmlns:mc="http://schemas.openxmlformats.org/markup-compatibility/2006">
              <mc:Choice xmlns:v="urn:schemas-microsoft-com:vml" Requires="v">
                <p:oleObj spid="_x0000_s69649" name="Equation" r:id="rId5" imgW="3174840" imgH="431640" progId="Equation.DSMT4">
                  <p:embed/>
                </p:oleObj>
              </mc:Choice>
              <mc:Fallback>
                <p:oleObj name="Equation" r:id="rId5" imgW="3174840" imgH="431640" progId="Equation.DSMT4">
                  <p:embed/>
                  <p:pic>
                    <p:nvPicPr>
                      <p:cNvPr id="0" name=""/>
                      <p:cNvPicPr>
                        <a:picLocks noChangeAspect="1" noChangeArrowheads="1"/>
                      </p:cNvPicPr>
                      <p:nvPr/>
                    </p:nvPicPr>
                    <p:blipFill>
                      <a:blip r:embed="rId6"/>
                      <a:srcRect/>
                      <a:stretch>
                        <a:fillRect/>
                      </a:stretch>
                    </p:blipFill>
                    <p:spPr bwMode="auto">
                      <a:xfrm>
                        <a:off x="1236715" y="3109355"/>
                        <a:ext cx="9354761" cy="1270621"/>
                      </a:xfrm>
                      <a:prstGeom prst="rect">
                        <a:avLst/>
                      </a:prstGeom>
                      <a:noFill/>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504363565"/>
              </p:ext>
            </p:extLst>
          </p:nvPr>
        </p:nvGraphicFramePr>
        <p:xfrm>
          <a:off x="4062349" y="4892675"/>
          <a:ext cx="3338513" cy="1352550"/>
        </p:xfrm>
        <a:graphic>
          <a:graphicData uri="http://schemas.openxmlformats.org/presentationml/2006/ole">
            <mc:AlternateContent xmlns:mc="http://schemas.openxmlformats.org/markup-compatibility/2006">
              <mc:Choice xmlns:v="urn:schemas-microsoft-com:vml" Requires="v">
                <p:oleObj spid="_x0000_s69650" name="Equation" r:id="rId7" imgW="1066680" imgH="431640" progId="Equation.DSMT4">
                  <p:embed/>
                </p:oleObj>
              </mc:Choice>
              <mc:Fallback>
                <p:oleObj name="Equation" r:id="rId7" imgW="1066680" imgH="431640" progId="Equation.DSMT4">
                  <p:embed/>
                  <p:pic>
                    <p:nvPicPr>
                      <p:cNvPr id="0" name=""/>
                      <p:cNvPicPr>
                        <a:picLocks noChangeAspect="1" noChangeArrowheads="1"/>
                      </p:cNvPicPr>
                      <p:nvPr/>
                    </p:nvPicPr>
                    <p:blipFill>
                      <a:blip r:embed="rId8"/>
                      <a:srcRect/>
                      <a:stretch>
                        <a:fillRect/>
                      </a:stretch>
                    </p:blipFill>
                    <p:spPr bwMode="auto">
                      <a:xfrm>
                        <a:off x="4062349" y="4892675"/>
                        <a:ext cx="3338513" cy="1352550"/>
                      </a:xfrm>
                      <a:prstGeom prst="rect">
                        <a:avLst/>
                      </a:prstGeom>
                      <a:noFill/>
                    </p:spPr>
                  </p:pic>
                </p:oleObj>
              </mc:Fallback>
            </mc:AlternateContent>
          </a:graphicData>
        </a:graphic>
      </p:graphicFrame>
    </p:spTree>
    <p:extLst>
      <p:ext uri="{BB962C8B-B14F-4D97-AF65-F5344CB8AC3E}">
        <p14:creationId xmlns:p14="http://schemas.microsoft.com/office/powerpoint/2010/main" val="519173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82</a:t>
            </a:fld>
            <a:endParaRPr lang="sv-SE" altLang="sv-SE">
              <a:solidFill>
                <a:srgbClr val="000000"/>
              </a:solidFill>
            </a:endParaRPr>
          </a:p>
        </p:txBody>
      </p:sp>
      <p:sp>
        <p:nvSpPr>
          <p:cNvPr id="3" name="Rektangel 2"/>
          <p:cNvSpPr/>
          <p:nvPr/>
        </p:nvSpPr>
        <p:spPr>
          <a:xfrm>
            <a:off x="1246632" y="1011180"/>
            <a:ext cx="9360408" cy="2246769"/>
          </a:xfrm>
          <a:prstGeom prst="rect">
            <a:avLst/>
          </a:prstGeom>
        </p:spPr>
        <p:txBody>
          <a:bodyPr wrap="square">
            <a:spAutoFit/>
          </a:bodyPr>
          <a:lstStyle/>
          <a:p>
            <a:pPr lvl="0"/>
            <a:r>
              <a:rPr lang="sv-SE" sz="2800" b="1" u="sng" dirty="0" err="1" smtClean="0"/>
              <a:t>Finding</a:t>
            </a:r>
            <a:r>
              <a:rPr lang="sv-SE" sz="2800" b="1" u="sng" dirty="0" smtClean="0"/>
              <a:t>:</a:t>
            </a:r>
          </a:p>
          <a:p>
            <a:pPr lvl="0"/>
            <a:r>
              <a:rPr lang="sv-SE" sz="2800" b="1" u="sng" dirty="0" smtClean="0"/>
              <a:t> </a:t>
            </a:r>
          </a:p>
          <a:p>
            <a:pPr lvl="0"/>
            <a:r>
              <a:rPr lang="sv-SE" sz="2800" b="1" dirty="0" smtClean="0">
                <a:solidFill>
                  <a:srgbClr val="FF0000"/>
                </a:solidFill>
              </a:rPr>
              <a:t>Mixed </a:t>
            </a:r>
            <a:r>
              <a:rPr lang="sv-SE" sz="2800" b="1" dirty="0" err="1">
                <a:solidFill>
                  <a:srgbClr val="FF0000"/>
                </a:solidFill>
              </a:rPr>
              <a:t>strategy</a:t>
            </a:r>
            <a:r>
              <a:rPr lang="sv-SE" sz="2800" b="1" dirty="0">
                <a:solidFill>
                  <a:srgbClr val="FF0000"/>
                </a:solidFill>
              </a:rPr>
              <a:t> Nash </a:t>
            </a:r>
            <a:r>
              <a:rPr lang="sv-SE" sz="2800" b="1" dirty="0" err="1">
                <a:solidFill>
                  <a:srgbClr val="FF0000"/>
                </a:solidFill>
              </a:rPr>
              <a:t>equilibria</a:t>
            </a:r>
            <a:r>
              <a:rPr lang="sv-SE" sz="2800" b="1" dirty="0">
                <a:solidFill>
                  <a:srgbClr val="FF0000"/>
                </a:solidFill>
              </a:rPr>
              <a:t> </a:t>
            </a:r>
            <a:r>
              <a:rPr lang="sv-SE" sz="2800" b="1" dirty="0" err="1">
                <a:solidFill>
                  <a:srgbClr val="FF0000"/>
                </a:solidFill>
              </a:rPr>
              <a:t>exist</a:t>
            </a:r>
            <a:r>
              <a:rPr lang="sv-SE" sz="2800" b="1" dirty="0">
                <a:solidFill>
                  <a:srgbClr val="FF0000"/>
                </a:solidFill>
              </a:rPr>
              <a:t> </a:t>
            </a:r>
            <a:r>
              <a:rPr lang="sv-SE" sz="2800" b="1" dirty="0" smtClean="0">
                <a:solidFill>
                  <a:srgbClr val="FF0000"/>
                </a:solidFill>
              </a:rPr>
              <a:t>in </a:t>
            </a:r>
            <a:r>
              <a:rPr lang="sv-SE" sz="2800" b="1" dirty="0">
                <a:solidFill>
                  <a:srgbClr val="FF0000"/>
                </a:solidFill>
              </a:rPr>
              <a:t>multi period </a:t>
            </a:r>
            <a:r>
              <a:rPr lang="sv-SE" sz="2800" b="1" dirty="0" err="1">
                <a:solidFill>
                  <a:srgbClr val="FF0000"/>
                </a:solidFill>
              </a:rPr>
              <a:t>constant</a:t>
            </a:r>
            <a:r>
              <a:rPr lang="sv-SE" sz="2800" b="1" dirty="0">
                <a:solidFill>
                  <a:srgbClr val="FF0000"/>
                </a:solidFill>
              </a:rPr>
              <a:t> </a:t>
            </a:r>
            <a:r>
              <a:rPr lang="sv-SE" sz="2800" b="1" dirty="0" err="1">
                <a:solidFill>
                  <a:srgbClr val="FF0000"/>
                </a:solidFill>
              </a:rPr>
              <a:t>sum</a:t>
            </a:r>
            <a:r>
              <a:rPr lang="sv-SE" sz="2800" b="1" dirty="0">
                <a:solidFill>
                  <a:srgbClr val="FF0000"/>
                </a:solidFill>
              </a:rPr>
              <a:t> games </a:t>
            </a:r>
            <a:r>
              <a:rPr lang="sv-SE" sz="2800" b="1" dirty="0" err="1">
                <a:solidFill>
                  <a:srgbClr val="FF0000"/>
                </a:solidFill>
              </a:rPr>
              <a:t>when</a:t>
            </a:r>
            <a:r>
              <a:rPr lang="sv-SE" sz="2800" b="1" dirty="0">
                <a:solidFill>
                  <a:srgbClr val="FF0000"/>
                </a:solidFill>
              </a:rPr>
              <a:t> the </a:t>
            </a:r>
            <a:r>
              <a:rPr lang="sv-SE" sz="2800" b="1" dirty="0" err="1">
                <a:solidFill>
                  <a:srgbClr val="FF0000"/>
                </a:solidFill>
              </a:rPr>
              <a:t>payoff</a:t>
            </a:r>
            <a:r>
              <a:rPr lang="sv-SE" sz="2800" b="1" dirty="0">
                <a:solidFill>
                  <a:srgbClr val="FF0000"/>
                </a:solidFill>
              </a:rPr>
              <a:t> </a:t>
            </a:r>
            <a:r>
              <a:rPr lang="sv-SE" sz="2800" b="1" dirty="0" err="1" smtClean="0">
                <a:solidFill>
                  <a:srgbClr val="FF0000"/>
                </a:solidFill>
              </a:rPr>
              <a:t>function</a:t>
            </a:r>
            <a:r>
              <a:rPr lang="sv-SE" sz="2800" b="1" dirty="0" smtClean="0">
                <a:solidFill>
                  <a:srgbClr val="FF0000"/>
                </a:solidFill>
              </a:rPr>
              <a:t> </a:t>
            </a:r>
            <a:r>
              <a:rPr lang="sv-SE" sz="2800" b="1" dirty="0">
                <a:solidFill>
                  <a:srgbClr val="FF0000"/>
                </a:solidFill>
              </a:rPr>
              <a:t>has </a:t>
            </a:r>
            <a:r>
              <a:rPr lang="sv-SE" sz="2800" b="1" dirty="0" err="1">
                <a:solidFill>
                  <a:srgbClr val="FF0000"/>
                </a:solidFill>
              </a:rPr>
              <a:t>nonzero</a:t>
            </a:r>
            <a:r>
              <a:rPr lang="sv-SE" sz="2800" b="1" dirty="0">
                <a:solidFill>
                  <a:srgbClr val="FF0000"/>
                </a:solidFill>
              </a:rPr>
              <a:t> </a:t>
            </a:r>
            <a:r>
              <a:rPr lang="sv-SE" sz="2800" b="1" dirty="0" err="1">
                <a:solidFill>
                  <a:srgbClr val="FF0000"/>
                </a:solidFill>
              </a:rPr>
              <a:t>synergy</a:t>
            </a:r>
            <a:r>
              <a:rPr lang="sv-SE" sz="2800" b="1" dirty="0">
                <a:solidFill>
                  <a:srgbClr val="FF0000"/>
                </a:solidFill>
              </a:rPr>
              <a:t> </a:t>
            </a:r>
            <a:r>
              <a:rPr lang="sv-SE" sz="2800" b="1" dirty="0" err="1">
                <a:solidFill>
                  <a:srgbClr val="FF0000"/>
                </a:solidFill>
              </a:rPr>
              <a:t>effects</a:t>
            </a:r>
            <a:r>
              <a:rPr lang="sv-SE" sz="2800" b="1" dirty="0">
                <a:solidFill>
                  <a:srgbClr val="FF0000"/>
                </a:solidFill>
              </a:rPr>
              <a:t>  </a:t>
            </a:r>
            <a:endParaRPr lang="sv-SE" sz="2800" b="1" dirty="0">
              <a:solidFill>
                <a:srgbClr val="FF0000"/>
              </a:solidFill>
            </a:endParaRPr>
          </a:p>
        </p:txBody>
      </p:sp>
    </p:spTree>
    <p:extLst>
      <p:ext uri="{BB962C8B-B14F-4D97-AF65-F5344CB8AC3E}">
        <p14:creationId xmlns:p14="http://schemas.microsoft.com/office/powerpoint/2010/main" val="2341633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0BF875A-6E0C-4D0B-979A-92FA565DCDF2}" type="slidenum">
              <a:rPr lang="sv-SE" altLang="sv-SE" smtClean="0">
                <a:solidFill>
                  <a:srgbClr val="000000"/>
                </a:solidFill>
              </a:rPr>
              <a:pPr/>
              <a:t>83</a:t>
            </a:fld>
            <a:endParaRPr lang="sv-SE" altLang="sv-SE">
              <a:solidFill>
                <a:srgbClr val="000000"/>
              </a:solidFill>
            </a:endParaRPr>
          </a:p>
        </p:txBody>
      </p:sp>
      <p:sp>
        <p:nvSpPr>
          <p:cNvPr id="3" name="textruta 2"/>
          <p:cNvSpPr txBox="1"/>
          <p:nvPr/>
        </p:nvSpPr>
        <p:spPr>
          <a:xfrm>
            <a:off x="2862072" y="1929384"/>
            <a:ext cx="5958682" cy="523220"/>
          </a:xfrm>
          <a:prstGeom prst="rect">
            <a:avLst/>
          </a:prstGeom>
          <a:noFill/>
        </p:spPr>
        <p:txBody>
          <a:bodyPr wrap="none" rtlCol="0">
            <a:spAutoFit/>
          </a:bodyPr>
          <a:lstStyle/>
          <a:p>
            <a:r>
              <a:rPr lang="sv-SE" sz="2800" b="1" i="1" dirty="0" err="1" smtClean="0">
                <a:solidFill>
                  <a:srgbClr val="0070C0"/>
                </a:solidFill>
              </a:rPr>
              <a:t>Examples</a:t>
            </a:r>
            <a:r>
              <a:rPr lang="sv-SE" sz="2800" b="1" i="1" dirty="0" smtClean="0">
                <a:solidFill>
                  <a:srgbClr val="0070C0"/>
                </a:solidFill>
              </a:rPr>
              <a:t> from </a:t>
            </a:r>
            <a:r>
              <a:rPr lang="sv-SE" sz="2800" b="1" i="1" dirty="0" err="1" smtClean="0">
                <a:solidFill>
                  <a:srgbClr val="0070C0"/>
                </a:solidFill>
              </a:rPr>
              <a:t>Lohmander</a:t>
            </a:r>
            <a:r>
              <a:rPr lang="sv-SE" sz="2800" b="1" i="1" dirty="0" smtClean="0">
                <a:solidFill>
                  <a:srgbClr val="0070C0"/>
                </a:solidFill>
              </a:rPr>
              <a:t> (2007)</a:t>
            </a:r>
            <a:endParaRPr lang="sv-SE" sz="2800" b="1" i="1" dirty="0">
              <a:solidFill>
                <a:srgbClr val="0070C0"/>
              </a:solidFill>
            </a:endParaRPr>
          </a:p>
        </p:txBody>
      </p:sp>
    </p:spTree>
    <p:extLst>
      <p:ext uri="{BB962C8B-B14F-4D97-AF65-F5344CB8AC3E}">
        <p14:creationId xmlns:p14="http://schemas.microsoft.com/office/powerpoint/2010/main" val="4288404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latshållare för bildnummer 5"/>
          <p:cNvSpPr>
            <a:spLocks noGrp="1"/>
          </p:cNvSpPr>
          <p:nvPr>
            <p:ph type="sldNum" sz="quarter" idx="12"/>
          </p:nvPr>
        </p:nvSpPr>
        <p:spPr/>
        <p:txBody>
          <a:bodyPr/>
          <a:lstStyle/>
          <a:p>
            <a:fld id="{44B53A06-7A58-47B8-87C3-27EBEB41B5B7}" type="slidenum">
              <a:rPr lang="sv-SE" altLang="sv-SE">
                <a:solidFill>
                  <a:srgbClr val="000000"/>
                </a:solidFill>
              </a:rPr>
              <a:pPr/>
              <a:t>84</a:t>
            </a:fld>
            <a:endParaRPr lang="sv-SE" altLang="sv-SE">
              <a:solidFill>
                <a:srgbClr val="000000"/>
              </a:solidFill>
            </a:endParaRPr>
          </a:p>
        </p:txBody>
      </p:sp>
      <p:sp>
        <p:nvSpPr>
          <p:cNvPr id="162820" name="Rectangle 4"/>
          <p:cNvSpPr>
            <a:spLocks noGrp="1" noChangeArrowheads="1"/>
          </p:cNvSpPr>
          <p:nvPr>
            <p:ph type="title"/>
          </p:nvPr>
        </p:nvSpPr>
        <p:spPr/>
        <p:txBody>
          <a:bodyPr/>
          <a:lstStyle/>
          <a:p>
            <a:r>
              <a:rPr lang="sv-SE" altLang="sv-SE">
                <a:solidFill>
                  <a:srgbClr val="1700F6"/>
                </a:solidFill>
              </a:rPr>
              <a:t>Model 3; (x,y,t) = (2,2,T-1)</a:t>
            </a:r>
            <a:r>
              <a:rPr lang="sv-SE" altLang="sv-SE"/>
              <a:t> </a:t>
            </a:r>
          </a:p>
        </p:txBody>
      </p:sp>
      <p:graphicFrame>
        <p:nvGraphicFramePr>
          <p:cNvPr id="162928" name="Group 112"/>
          <p:cNvGraphicFramePr>
            <a:graphicFrameLocks noGrp="1"/>
          </p:cNvGraphicFramePr>
          <p:nvPr>
            <p:ph idx="1"/>
          </p:nvPr>
        </p:nvGraphicFramePr>
        <p:xfrm>
          <a:off x="1981200" y="1600200"/>
          <a:ext cx="8229600" cy="4896168"/>
        </p:xfrm>
        <a:graphic>
          <a:graphicData uri="http://schemas.openxmlformats.org/drawingml/2006/table">
            <a:tbl>
              <a:tblPr/>
              <a:tblGrid>
                <a:gridCol w="1981200"/>
                <a:gridCol w="2133600"/>
                <a:gridCol w="2057400"/>
                <a:gridCol w="2057400"/>
              </a:tblGrid>
              <a:tr h="574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0</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2</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1</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1</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2</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0</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76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0</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2</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3/2*(0-0)</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3/2*(0 – (5/3)/(1+4)) +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0.25*(0) + 0.75*(+1)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0.25</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3/2*(0 – (5/3)*2/(1+4))</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0.25*(0) + 0.5*(1) + 0.25*(2)</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60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1</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1</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3/2*(1/(1+4)-0)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0.25*(0) + 0.75*(-1)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-0.45</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3/2*(1/(1+1) – (5/3)/(1+1))</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0.5*(0)+0.25*(1) + 0.25*(-1)</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-0.5</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3/2*(1/(1+0) – (5/3)*2/(1+1))</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0.5*(0) + 0.5*(1)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-0.5</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76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2</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0</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3/2*(4/(1+4) – 0)</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0.25*(0) + 0.5*(-1) +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0.25*(-2) </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0.2</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3/2*(4/(1+1) – (5/3)/(1+0))</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0.5*(0) + 0.5*(-1)</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3/2*(4/(1+0)-(5/3)*2/(1+0))</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+ 0</a:t>
                      </a:r>
                      <a:endParaRPr kumimoji="0" lang="sv-SE" altLang="sv-SE" sz="10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12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1</a:t>
                      </a:r>
                      <a:endParaRPr kumimoji="0" lang="sv-SE" altLang="sv-SE" sz="1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214879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latshållare för bildnummer 5"/>
          <p:cNvSpPr>
            <a:spLocks noGrp="1"/>
          </p:cNvSpPr>
          <p:nvPr>
            <p:ph type="sldNum" sz="quarter" idx="12"/>
          </p:nvPr>
        </p:nvSpPr>
        <p:spPr/>
        <p:txBody>
          <a:bodyPr/>
          <a:lstStyle/>
          <a:p>
            <a:fld id="{EFA9FE2B-79B9-4708-B2E5-0DBB3B3E1738}" type="slidenum">
              <a:rPr lang="sv-SE" altLang="sv-SE">
                <a:solidFill>
                  <a:srgbClr val="000000"/>
                </a:solidFill>
              </a:rPr>
              <a:pPr/>
              <a:t>85</a:t>
            </a:fld>
            <a:endParaRPr lang="sv-SE" altLang="sv-SE">
              <a:solidFill>
                <a:srgbClr val="000000"/>
              </a:solidFill>
            </a:endParaRPr>
          </a:p>
        </p:txBody>
      </p:sp>
      <p:sp>
        <p:nvSpPr>
          <p:cNvPr id="169986" name="Rectangle 2"/>
          <p:cNvSpPr>
            <a:spLocks noGrp="1" noChangeArrowheads="1"/>
          </p:cNvSpPr>
          <p:nvPr>
            <p:ph type="title"/>
          </p:nvPr>
        </p:nvSpPr>
        <p:spPr/>
        <p:txBody>
          <a:bodyPr/>
          <a:lstStyle/>
          <a:p>
            <a:r>
              <a:rPr lang="sv-SE" altLang="sv-SE">
                <a:solidFill>
                  <a:srgbClr val="1700F6"/>
                </a:solidFill>
              </a:rPr>
              <a:t>Model 3; (x,y,t) = (2,2,T-1)</a:t>
            </a:r>
          </a:p>
        </p:txBody>
      </p:sp>
      <p:graphicFrame>
        <p:nvGraphicFramePr>
          <p:cNvPr id="170090" name="Group 106"/>
          <p:cNvGraphicFramePr>
            <a:graphicFrameLocks noGrp="1"/>
          </p:cNvGraphicFramePr>
          <p:nvPr>
            <p:ph idx="1"/>
          </p:nvPr>
        </p:nvGraphicFramePr>
        <p:xfrm>
          <a:off x="1981200" y="1600201"/>
          <a:ext cx="8229600" cy="4525963"/>
        </p:xfrm>
        <a:graphic>
          <a:graphicData uri="http://schemas.openxmlformats.org/drawingml/2006/table">
            <a:tbl>
              <a:tblPr/>
              <a:tblGrid>
                <a:gridCol w="2057400"/>
                <a:gridCol w="2057400"/>
                <a:gridCol w="2057400"/>
                <a:gridCol w="2057400"/>
              </a:tblGrid>
              <a:tr h="1239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0</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2</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1</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1</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GS2 = 2</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CA2 = 0</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0</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2</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a:t>
                      </a:r>
                      <a:endParaRPr kumimoji="0" lang="sv-SE" altLang="sv-SE" sz="28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a:t>
                      </a:r>
                      <a:endParaRPr kumimoji="0" lang="sv-SE" altLang="sv-SE" sz="28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0.25</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1</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1</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a:t>
                      </a:r>
                      <a:endParaRPr kumimoji="0" lang="sv-SE" altLang="sv-SE" sz="28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-0.45</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-0.5</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 </a:t>
                      </a:r>
                      <a:endParaRPr kumimoji="0" lang="sv-SE" altLang="sv-SE" sz="2800" b="0"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-0.5</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GS1 = 2</a:t>
                      </a:r>
                      <a:endParaRPr kumimoji="0" lang="sv-SE" altLang="sv-SE"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CA1 = 0</a:t>
                      </a:r>
                      <a:endParaRPr kumimoji="0" lang="sv-SE" altLang="sv-SE"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0.2</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0</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altLang="sv-SE" sz="2800" b="1" i="0" u="none" strike="noStrike" cap="none" normalizeH="0" baseline="0" smtClean="0">
                          <a:ln>
                            <a:noFill/>
                          </a:ln>
                          <a:solidFill>
                            <a:srgbClr val="1700F6"/>
                          </a:solidFill>
                          <a:effectLst/>
                          <a:latin typeface="Times New Roman" panose="02020603050405020304" pitchFamily="18" charset="0"/>
                          <a:cs typeface="Times New Roman" panose="02020603050405020304" pitchFamily="18" charset="0"/>
                        </a:rPr>
                        <a:t>1</a:t>
                      </a:r>
                      <a:endParaRPr kumimoji="0" lang="sv-SE" altLang="sv-SE" sz="2800" b="0" i="0" u="none" strike="noStrike" cap="none" normalizeH="0" baseline="0" smtClean="0">
                        <a:ln>
                          <a:noFill/>
                        </a:ln>
                        <a:solidFill>
                          <a:srgbClr val="1700F6"/>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968694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3"/>
          <p:cNvSpPr>
            <a:spLocks noGrp="1"/>
          </p:cNvSpPr>
          <p:nvPr>
            <p:ph type="sldNum" sz="quarter" idx="12"/>
          </p:nvPr>
        </p:nvSpPr>
        <p:spPr/>
        <p:txBody>
          <a:bodyPr/>
          <a:lstStyle/>
          <a:p>
            <a:fld id="{C15378DB-6E0A-4808-85BC-84265B9BC865}" type="slidenum">
              <a:rPr lang="sv-SE" altLang="sv-SE">
                <a:solidFill>
                  <a:srgbClr val="000000"/>
                </a:solidFill>
              </a:rPr>
              <a:pPr/>
              <a:t>86</a:t>
            </a:fld>
            <a:endParaRPr lang="sv-SE" altLang="sv-SE">
              <a:solidFill>
                <a:srgbClr val="000000"/>
              </a:solidFill>
            </a:endParaRPr>
          </a:p>
        </p:txBody>
      </p:sp>
      <p:sp>
        <p:nvSpPr>
          <p:cNvPr id="165893" name="Rectangle 5"/>
          <p:cNvSpPr>
            <a:spLocks noChangeArrowheads="1"/>
          </p:cNvSpPr>
          <p:nvPr/>
        </p:nvSpPr>
        <p:spPr bwMode="auto">
          <a:xfrm>
            <a:off x="1524001" y="154998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65892" name="Object 4"/>
          <p:cNvGraphicFramePr>
            <a:graphicFrameLocks noChangeAspect="1"/>
          </p:cNvGraphicFramePr>
          <p:nvPr/>
        </p:nvGraphicFramePr>
        <p:xfrm>
          <a:off x="2667000" y="768351"/>
          <a:ext cx="6705600" cy="4892675"/>
        </p:xfrm>
        <a:graphic>
          <a:graphicData uri="http://schemas.openxmlformats.org/presentationml/2006/ole">
            <mc:AlternateContent xmlns:mc="http://schemas.openxmlformats.org/markup-compatibility/2006">
              <mc:Choice xmlns:v="urn:schemas-microsoft-com:vml" Requires="v">
                <p:oleObj spid="_x0000_s49175" name="Equation" r:id="rId3" imgW="1282700" imgH="939800" progId="Equation.DSMT4">
                  <p:embed/>
                </p:oleObj>
              </mc:Choice>
              <mc:Fallback>
                <p:oleObj name="Equation" r:id="rId3" imgW="1282700" imgH="93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768351"/>
                        <a:ext cx="6705600"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13565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3"/>
          <p:cNvSpPr>
            <a:spLocks noGrp="1"/>
          </p:cNvSpPr>
          <p:nvPr>
            <p:ph type="sldNum" sz="quarter" idx="12"/>
          </p:nvPr>
        </p:nvSpPr>
        <p:spPr/>
        <p:txBody>
          <a:bodyPr/>
          <a:lstStyle/>
          <a:p>
            <a:fld id="{05E8DF91-A840-48B8-8232-05308922652D}" type="slidenum">
              <a:rPr lang="sv-SE" altLang="sv-SE">
                <a:solidFill>
                  <a:srgbClr val="000000"/>
                </a:solidFill>
              </a:rPr>
              <a:pPr/>
              <a:t>87</a:t>
            </a:fld>
            <a:endParaRPr lang="sv-SE" altLang="sv-SE">
              <a:solidFill>
                <a:srgbClr val="000000"/>
              </a:solidFill>
            </a:endParaRPr>
          </a:p>
        </p:txBody>
      </p:sp>
      <p:sp>
        <p:nvSpPr>
          <p:cNvPr id="166917" name="Rectangle 5"/>
          <p:cNvSpPr>
            <a:spLocks noChangeArrowheads="1"/>
          </p:cNvSpPr>
          <p:nvPr/>
        </p:nvSpPr>
        <p:spPr bwMode="auto">
          <a:xfrm>
            <a:off x="1524001" y="20643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66916" name="Object 4"/>
          <p:cNvGraphicFramePr>
            <a:graphicFrameLocks noChangeAspect="1"/>
          </p:cNvGraphicFramePr>
          <p:nvPr/>
        </p:nvGraphicFramePr>
        <p:xfrm>
          <a:off x="1143000" y="990601"/>
          <a:ext cx="8763000" cy="4581525"/>
        </p:xfrm>
        <a:graphic>
          <a:graphicData uri="http://schemas.openxmlformats.org/presentationml/2006/ole">
            <mc:AlternateContent xmlns:mc="http://schemas.openxmlformats.org/markup-compatibility/2006">
              <mc:Choice xmlns:v="urn:schemas-microsoft-com:vml" Requires="v">
                <p:oleObj spid="_x0000_s50199" name="Equation" r:id="rId3" imgW="1358310" imgH="710891" progId="Equation.DSMT4">
                  <p:embed/>
                </p:oleObj>
              </mc:Choice>
              <mc:Fallback>
                <p:oleObj name="Equation" r:id="rId3" imgW="1358310" imgH="7108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1"/>
                        <a:ext cx="8763000" cy="458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25582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3"/>
          <p:cNvSpPr>
            <a:spLocks noGrp="1"/>
          </p:cNvSpPr>
          <p:nvPr>
            <p:ph type="sldNum" sz="quarter" idx="12"/>
          </p:nvPr>
        </p:nvSpPr>
        <p:spPr/>
        <p:txBody>
          <a:bodyPr/>
          <a:lstStyle/>
          <a:p>
            <a:fld id="{D34C1AF8-C7E4-4C92-A3E8-8E58AF9A28F1}" type="slidenum">
              <a:rPr lang="sv-SE" altLang="sv-SE">
                <a:solidFill>
                  <a:srgbClr val="000000"/>
                </a:solidFill>
              </a:rPr>
              <a:pPr/>
              <a:t>88</a:t>
            </a:fld>
            <a:endParaRPr lang="sv-SE" altLang="sv-SE">
              <a:solidFill>
                <a:srgbClr val="000000"/>
              </a:solidFill>
            </a:endParaRPr>
          </a:p>
        </p:txBody>
      </p:sp>
      <p:sp>
        <p:nvSpPr>
          <p:cNvPr id="163845" name="Rectangle 5"/>
          <p:cNvSpPr>
            <a:spLocks noChangeArrowheads="1"/>
          </p:cNvSpPr>
          <p:nvPr/>
        </p:nvSpPr>
        <p:spPr bwMode="auto">
          <a:xfrm>
            <a:off x="1524001" y="123089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63844" name="Object 4"/>
          <p:cNvGraphicFramePr>
            <a:graphicFrameLocks noChangeAspect="1"/>
          </p:cNvGraphicFramePr>
          <p:nvPr/>
        </p:nvGraphicFramePr>
        <p:xfrm>
          <a:off x="1828800" y="609600"/>
          <a:ext cx="8077200" cy="5734050"/>
        </p:xfrm>
        <a:graphic>
          <a:graphicData uri="http://schemas.openxmlformats.org/presentationml/2006/ole">
            <mc:AlternateContent xmlns:mc="http://schemas.openxmlformats.org/markup-compatibility/2006">
              <mc:Choice xmlns:v="urn:schemas-microsoft-com:vml" Requires="v">
                <p:oleObj spid="_x0000_s51223" name="Equation" r:id="rId3" imgW="2235200" imgH="1587500" progId="Equation.DSMT4">
                  <p:embed/>
                </p:oleObj>
              </mc:Choice>
              <mc:Fallback>
                <p:oleObj name="Equation" r:id="rId3" imgW="2235200" imgH="1587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8077200" cy="573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98649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3"/>
          <p:cNvSpPr>
            <a:spLocks noGrp="1"/>
          </p:cNvSpPr>
          <p:nvPr>
            <p:ph type="sldNum" sz="quarter" idx="12"/>
          </p:nvPr>
        </p:nvSpPr>
        <p:spPr/>
        <p:txBody>
          <a:bodyPr/>
          <a:lstStyle/>
          <a:p>
            <a:fld id="{563D4FB8-FC5F-4CC6-B581-916B2DD0C941}" type="slidenum">
              <a:rPr lang="sv-SE" altLang="sv-SE">
                <a:solidFill>
                  <a:srgbClr val="000000"/>
                </a:solidFill>
              </a:rPr>
              <a:pPr/>
              <a:t>89</a:t>
            </a:fld>
            <a:endParaRPr lang="sv-SE" altLang="sv-SE">
              <a:solidFill>
                <a:srgbClr val="000000"/>
              </a:solidFill>
            </a:endParaRPr>
          </a:p>
        </p:txBody>
      </p:sp>
      <p:sp>
        <p:nvSpPr>
          <p:cNvPr id="172037" name="Rectangle 5"/>
          <p:cNvSpPr>
            <a:spLocks noChangeArrowheads="1"/>
          </p:cNvSpPr>
          <p:nvPr/>
        </p:nvSpPr>
        <p:spPr bwMode="auto">
          <a:xfrm>
            <a:off x="1524001" y="117374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72036" name="Object 4"/>
          <p:cNvGraphicFramePr>
            <a:graphicFrameLocks noChangeAspect="1"/>
          </p:cNvGraphicFramePr>
          <p:nvPr/>
        </p:nvGraphicFramePr>
        <p:xfrm>
          <a:off x="1752600" y="381000"/>
          <a:ext cx="8686800" cy="6097588"/>
        </p:xfrm>
        <a:graphic>
          <a:graphicData uri="http://schemas.openxmlformats.org/presentationml/2006/ole">
            <mc:AlternateContent xmlns:mc="http://schemas.openxmlformats.org/markup-compatibility/2006">
              <mc:Choice xmlns:v="urn:schemas-microsoft-com:vml" Requires="v">
                <p:oleObj spid="_x0000_s52247" name="Equation" r:id="rId3" imgW="2260600" imgH="1587500" progId="Equation.DSMT4">
                  <p:embed/>
                </p:oleObj>
              </mc:Choice>
              <mc:Fallback>
                <p:oleObj name="Equation" r:id="rId3" imgW="2260600" imgH="1587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8686800" cy="609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638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9</a:t>
            </a:fld>
            <a:endParaRPr lang="sv-SE"/>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91" y="1541100"/>
            <a:ext cx="1288995" cy="139970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18" y="155900"/>
            <a:ext cx="1094698" cy="1188721"/>
          </a:xfrm>
          <a:prstGeom prst="rect">
            <a:avLst/>
          </a:prstGeom>
        </p:spPr>
      </p:pic>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3" y="3977640"/>
            <a:ext cx="1608363" cy="174650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905" y="223308"/>
            <a:ext cx="942975" cy="102396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262" y="1053387"/>
            <a:ext cx="3992980" cy="2989280"/>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064" y="4491741"/>
            <a:ext cx="6129528" cy="2227062"/>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656" y="956949"/>
            <a:ext cx="2880418" cy="3017147"/>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602" y="1570881"/>
            <a:ext cx="1216152" cy="502262"/>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317" y="4198633"/>
            <a:ext cx="2741739" cy="1132319"/>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678" y="2479308"/>
            <a:ext cx="1216152" cy="502262"/>
          </a:xfrm>
          <a:prstGeom prst="rect">
            <a:avLst/>
          </a:prstGeom>
        </p:spPr>
      </p:pic>
      <p:pic>
        <p:nvPicPr>
          <p:cNvPr id="13" name="Bildobjekt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394" y="3269903"/>
            <a:ext cx="1216152" cy="502262"/>
          </a:xfrm>
          <a:prstGeom prst="rect">
            <a:avLst/>
          </a:prstGeom>
        </p:spPr>
      </p:pic>
      <p:sp>
        <p:nvSpPr>
          <p:cNvPr id="14" name="Rektangel 13"/>
          <p:cNvSpPr/>
          <p:nvPr/>
        </p:nvSpPr>
        <p:spPr>
          <a:xfrm>
            <a:off x="3725434" y="155900"/>
            <a:ext cx="7359964" cy="707886"/>
          </a:xfrm>
          <a:prstGeom prst="rect">
            <a:avLst/>
          </a:prstGeom>
        </p:spPr>
        <p:txBody>
          <a:bodyPr wrap="none">
            <a:spAutoFit/>
          </a:bodyPr>
          <a:lstStyle/>
          <a:p>
            <a:pPr lvl="0"/>
            <a:r>
              <a:rPr lang="sv-SE" sz="4000" b="1" dirty="0">
                <a:solidFill>
                  <a:srgbClr val="FF0000"/>
                </a:solidFill>
              </a:rPr>
              <a:t>Optimal </a:t>
            </a:r>
            <a:r>
              <a:rPr lang="sv-SE" sz="4000" b="1" dirty="0" err="1">
                <a:solidFill>
                  <a:srgbClr val="FF0000"/>
                </a:solidFill>
              </a:rPr>
              <a:t>oil</a:t>
            </a:r>
            <a:r>
              <a:rPr lang="sv-SE" sz="4000" b="1" dirty="0">
                <a:solidFill>
                  <a:srgbClr val="FF0000"/>
                </a:solidFill>
              </a:rPr>
              <a:t> </a:t>
            </a:r>
            <a:r>
              <a:rPr lang="sv-SE" sz="4000" b="1" dirty="0" err="1" smtClean="0">
                <a:solidFill>
                  <a:srgbClr val="FF0000"/>
                </a:solidFill>
              </a:rPr>
              <a:t>industry</a:t>
            </a:r>
            <a:r>
              <a:rPr lang="sv-SE" sz="4000" b="1" dirty="0" smtClean="0">
                <a:solidFill>
                  <a:srgbClr val="FF0000"/>
                </a:solidFill>
              </a:rPr>
              <a:t> management</a:t>
            </a:r>
            <a:endParaRPr lang="sv-SE" sz="4000" b="1" dirty="0">
              <a:solidFill>
                <a:srgbClr val="FF0000"/>
              </a:solidFill>
            </a:endParaRPr>
          </a:p>
        </p:txBody>
      </p:sp>
    </p:spTree>
    <p:extLst>
      <p:ext uri="{BB962C8B-B14F-4D97-AF65-F5344CB8AC3E}">
        <p14:creationId xmlns:p14="http://schemas.microsoft.com/office/powerpoint/2010/main" val="13407372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tshållare för bildnummer 3"/>
          <p:cNvSpPr>
            <a:spLocks noGrp="1"/>
          </p:cNvSpPr>
          <p:nvPr>
            <p:ph type="sldNum" sz="quarter" idx="12"/>
          </p:nvPr>
        </p:nvSpPr>
        <p:spPr/>
        <p:txBody>
          <a:bodyPr/>
          <a:lstStyle/>
          <a:p>
            <a:fld id="{DAEDD71D-479B-43C5-A041-0417A8E27629}" type="slidenum">
              <a:rPr lang="sv-SE" altLang="sv-SE">
                <a:solidFill>
                  <a:srgbClr val="000000"/>
                </a:solidFill>
              </a:rPr>
              <a:pPr/>
              <a:t>90</a:t>
            </a:fld>
            <a:endParaRPr lang="sv-SE" altLang="sv-SE">
              <a:solidFill>
                <a:srgbClr val="000000"/>
              </a:solidFill>
            </a:endParaRPr>
          </a:p>
        </p:txBody>
      </p:sp>
      <p:sp>
        <p:nvSpPr>
          <p:cNvPr id="91138" name="Rectangle 2"/>
          <p:cNvSpPr>
            <a:spLocks noChangeArrowheads="1"/>
          </p:cNvSpPr>
          <p:nvPr/>
        </p:nvSpPr>
        <p:spPr bwMode="auto">
          <a:xfrm>
            <a:off x="1981200" y="269429"/>
            <a:ext cx="72474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3200" b="1" i="1" u="sng" dirty="0" smtClean="0">
                <a:solidFill>
                  <a:srgbClr val="0070C0"/>
                </a:solidFill>
              </a:rPr>
              <a:t>EXAMPLES from </a:t>
            </a:r>
            <a:r>
              <a:rPr lang="en-GB" altLang="sv-SE" sz="3200" b="1" i="1" u="sng" dirty="0" err="1" smtClean="0">
                <a:solidFill>
                  <a:srgbClr val="0070C0"/>
                </a:solidFill>
              </a:rPr>
              <a:t>Lohmander</a:t>
            </a:r>
            <a:r>
              <a:rPr lang="en-GB" altLang="sv-SE" sz="3200" b="1" i="1" u="sng" dirty="0" smtClean="0">
                <a:solidFill>
                  <a:srgbClr val="0070C0"/>
                </a:solidFill>
              </a:rPr>
              <a:t> (2007):</a:t>
            </a:r>
            <a:endParaRPr lang="sv-SE" altLang="sv-SE" sz="3200" b="1" i="1" dirty="0">
              <a:solidFill>
                <a:srgbClr val="0070C0"/>
              </a:solidFill>
            </a:endParaRPr>
          </a:p>
          <a:p>
            <a:pPr fontAlgn="base">
              <a:spcBef>
                <a:spcPct val="0"/>
              </a:spcBef>
              <a:spcAft>
                <a:spcPct val="0"/>
              </a:spcAft>
            </a:pPr>
            <a:r>
              <a:rPr lang="en-GB" altLang="sv-SE" sz="3200" b="1" dirty="0">
                <a:solidFill>
                  <a:srgbClr val="000000"/>
                </a:solidFill>
              </a:rPr>
              <a:t>(</a:t>
            </a:r>
            <a:r>
              <a:rPr lang="en-GB" altLang="sv-SE" sz="3200" b="1" dirty="0">
                <a:solidFill>
                  <a:srgbClr val="513FFF"/>
                </a:solidFill>
              </a:rPr>
              <a:t>GS1*</a:t>
            </a:r>
            <a:r>
              <a:rPr lang="en-GB" altLang="sv-SE" sz="3200" b="1" dirty="0">
                <a:solidFill>
                  <a:srgbClr val="000000"/>
                </a:solidFill>
              </a:rPr>
              <a:t>, </a:t>
            </a:r>
            <a:r>
              <a:rPr lang="en-GB" altLang="sv-SE" sz="3200" b="1" dirty="0">
                <a:solidFill>
                  <a:srgbClr val="FA3312"/>
                </a:solidFill>
              </a:rPr>
              <a:t>GS2*</a:t>
            </a:r>
            <a:r>
              <a:rPr lang="en-GB" altLang="sv-SE" sz="3200" b="1" dirty="0">
                <a:solidFill>
                  <a:srgbClr val="000000"/>
                </a:solidFill>
              </a:rPr>
              <a:t>) at n=3 with Model 4</a:t>
            </a:r>
          </a:p>
        </p:txBody>
      </p:sp>
      <p:graphicFrame>
        <p:nvGraphicFramePr>
          <p:cNvPr id="91162" name="Group 26"/>
          <p:cNvGraphicFramePr>
            <a:graphicFrameLocks noGrp="1"/>
          </p:cNvGraphicFramePr>
          <p:nvPr/>
        </p:nvGraphicFramePr>
        <p:xfrm>
          <a:off x="2133600" y="1905000"/>
          <a:ext cx="7772400" cy="4577080"/>
        </p:xfrm>
        <a:graphic>
          <a:graphicData uri="http://schemas.openxmlformats.org/drawingml/2006/table">
            <a:tbl>
              <a:tblPr/>
              <a:tblGrid>
                <a:gridCol w="914400"/>
                <a:gridCol w="914400"/>
                <a:gridCol w="5943600"/>
              </a:tblGrid>
              <a:tr h="1320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1700F6"/>
                          </a:solidFill>
                          <a:effectLst/>
                          <a:latin typeface="Arial" panose="020B0604020202020204" pitchFamily="34" charset="0"/>
                        </a:rPr>
                        <a:t>0</a:t>
                      </a: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FA3312"/>
                          </a:solidFill>
                          <a:effectLst/>
                          <a:latin typeface="Arial" panose="020B0604020202020204" pitchFamily="34" charset="0"/>
                        </a:rPr>
                        <a:t>0</a:t>
                      </a:r>
                      <a:r>
                        <a:rPr kumimoji="0" lang="en-GB" altLang="sv-SE" sz="1800" b="1" i="0" u="none" strike="noStrike" cap="none" normalizeH="0" baseline="0" smtClean="0">
                          <a:ln>
                            <a:noFill/>
                          </a:ln>
                          <a:solidFill>
                            <a:schemeClr val="tx1"/>
                          </a:solidFill>
                          <a:effectLst/>
                          <a:latin typeface="Arial" panose="020B0604020202020204" pitchFamily="34" charset="0"/>
                        </a:rPr>
                        <a:t>)     Prob = .6666667 * .1515152 =  .101010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1700F6"/>
                          </a:solidFill>
                          <a:effectLst/>
                          <a:latin typeface="Arial" panose="020B0604020202020204" pitchFamily="34" charset="0"/>
                        </a:rPr>
                        <a:t>2</a:t>
                      </a: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FA3312"/>
                          </a:solidFill>
                          <a:effectLst/>
                          <a:latin typeface="Arial" panose="020B0604020202020204" pitchFamily="34" charset="0"/>
                        </a:rPr>
                        <a:t>0</a:t>
                      </a:r>
                      <a:r>
                        <a:rPr kumimoji="0" lang="en-GB" altLang="sv-SE" sz="1800" b="1" i="0" u="none" strike="noStrike" cap="none" normalizeH="0" baseline="0" smtClean="0">
                          <a:ln>
                            <a:noFill/>
                          </a:ln>
                          <a:solidFill>
                            <a:schemeClr val="tx1"/>
                          </a:solidFill>
                          <a:effectLst/>
                          <a:latin typeface="Arial" panose="020B0604020202020204" pitchFamily="34" charset="0"/>
                        </a:rPr>
                        <a:t>)     Prob = .3333333 * .1515152 =  .050505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1700F6"/>
                          </a:solidFill>
                          <a:effectLst/>
                          <a:latin typeface="Arial" panose="020B0604020202020204" pitchFamily="34" charset="0"/>
                        </a:rPr>
                        <a:t>0</a:t>
                      </a: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FA3312"/>
                          </a:solidFill>
                          <a:effectLst/>
                          <a:latin typeface="Arial" panose="020B0604020202020204" pitchFamily="34" charset="0"/>
                        </a:rPr>
                        <a:t>1</a:t>
                      </a:r>
                      <a:r>
                        <a:rPr kumimoji="0" lang="en-GB" altLang="sv-SE" sz="1800" b="1" i="0" u="none" strike="noStrike" cap="none" normalizeH="0" baseline="0" smtClean="0">
                          <a:ln>
                            <a:noFill/>
                          </a:ln>
                          <a:solidFill>
                            <a:schemeClr val="tx1"/>
                          </a:solidFill>
                          <a:effectLst/>
                          <a:latin typeface="Arial" panose="020B0604020202020204" pitchFamily="34" charset="0"/>
                        </a:rPr>
                        <a:t>)     Prob = .6666667 * .8484849 =  .565657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1700F6"/>
                          </a:solidFill>
                          <a:effectLst/>
                          <a:latin typeface="Arial" panose="020B0604020202020204" pitchFamily="34" charset="0"/>
                        </a:rPr>
                        <a:t>2</a:t>
                      </a:r>
                      <a:r>
                        <a:rPr kumimoji="0" lang="en-GB" altLang="sv-SE" sz="1800" b="1" i="0" u="none" strike="noStrike" cap="none" normalizeH="0" baseline="0" smtClean="0">
                          <a:ln>
                            <a:noFill/>
                          </a:ln>
                          <a:solidFill>
                            <a:schemeClr val="tx1"/>
                          </a:solidFill>
                          <a:effectLst/>
                          <a:latin typeface="Arial" panose="020B0604020202020204" pitchFamily="34" charset="0"/>
                        </a:rPr>
                        <a:t>,</a:t>
                      </a:r>
                      <a:r>
                        <a:rPr kumimoji="0" lang="en-GB" altLang="sv-SE" sz="1800" b="1" i="0" u="none" strike="noStrike" cap="none" normalizeH="0" baseline="0" smtClean="0">
                          <a:ln>
                            <a:noFill/>
                          </a:ln>
                          <a:solidFill>
                            <a:srgbClr val="FA3312"/>
                          </a:solidFill>
                          <a:effectLst/>
                          <a:latin typeface="Arial" panose="020B0604020202020204" pitchFamily="34" charset="0"/>
                        </a:rPr>
                        <a:t>1</a:t>
                      </a:r>
                      <a:r>
                        <a:rPr kumimoji="0" lang="en-GB" altLang="sv-SE" sz="1800" b="1" i="0" u="none" strike="noStrike" cap="none" normalizeH="0" baseline="0" smtClean="0">
                          <a:ln>
                            <a:noFill/>
                          </a:ln>
                          <a:solidFill>
                            <a:schemeClr val="tx1"/>
                          </a:solidFill>
                          <a:effectLst/>
                          <a:latin typeface="Arial" panose="020B0604020202020204" pitchFamily="34" charset="0"/>
                        </a:rPr>
                        <a:t>)     Prob = .3333333 * .8484849 =  .282828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Arial" panose="020B0604020202020204" pitchFamily="34" charset="0"/>
                        </a:rPr>
                        <a:t>                                                 Sum  = 1.000000</a:t>
                      </a:r>
                      <a:r>
                        <a:rPr kumimoji="0" lang="en-GB" altLang="sv-SE" sz="1800" b="0" i="0" u="none" strike="noStrike" cap="none" normalizeH="0" baseline="0" smtClean="0">
                          <a:ln>
                            <a:noFill/>
                          </a:ln>
                          <a:solidFill>
                            <a:schemeClr val="tx1"/>
                          </a:solidFill>
                          <a:effectLst/>
                          <a:latin typeface="Arial" panose="020B0604020202020204" pitchFamily="34" charset="0"/>
                        </a:rPr>
                        <a:t> </a:t>
                      </a:r>
                      <a:endParaRPr kumimoji="0" lang="en-GB" altLang="sv-SE" sz="18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sv-SE"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282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513FFF"/>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GB" altLang="sv-SE" sz="1800" b="1" i="0" u="none" strike="noStrike" cap="none" normalizeH="0" baseline="0" smtClean="0">
                          <a:ln>
                            <a:noFill/>
                          </a:ln>
                          <a:solidFill>
                            <a:srgbClr val="FA3312"/>
                          </a:solidFill>
                          <a:effectLst/>
                          <a:latin typeface="Courier New" panose="02070309020205020404" pitchFamily="49" charset="0"/>
                          <a:ea typeface="Times New Roman" panose="02020603050405020304" pitchFamily="18" charset="0"/>
                          <a:cs typeface="Courier New" panose="02070309020205020404" pitchFamily="49" charset="0"/>
                        </a:rPr>
                        <a:t>0</a:t>
                      </a:r>
                      <a:r>
                        <a:rPr kumimoji="0" lang="en-GB" altLang="sv-SE" sz="1800" b="1"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GB" altLang="sv-SE"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ourier New" panose="02070309020205020404"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89008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tshållare för bildnummer 3"/>
          <p:cNvSpPr>
            <a:spLocks noGrp="1"/>
          </p:cNvSpPr>
          <p:nvPr>
            <p:ph type="sldNum" sz="quarter" idx="12"/>
          </p:nvPr>
        </p:nvSpPr>
        <p:spPr/>
        <p:txBody>
          <a:bodyPr/>
          <a:lstStyle/>
          <a:p>
            <a:fld id="{206625DA-D78C-4020-AC01-7AADD6DCD207}" type="slidenum">
              <a:rPr lang="sv-SE" altLang="sv-SE">
                <a:solidFill>
                  <a:srgbClr val="000000"/>
                </a:solidFill>
              </a:rPr>
              <a:pPr/>
              <a:t>91</a:t>
            </a:fld>
            <a:endParaRPr lang="sv-SE" altLang="sv-SE">
              <a:solidFill>
                <a:srgbClr val="000000"/>
              </a:solidFill>
            </a:endParaRPr>
          </a:p>
        </p:txBody>
      </p:sp>
      <p:sp>
        <p:nvSpPr>
          <p:cNvPr id="146437" name="Rectangle 5"/>
          <p:cNvSpPr>
            <a:spLocks noChangeArrowheads="1"/>
          </p:cNvSpPr>
          <p:nvPr/>
        </p:nvSpPr>
        <p:spPr bwMode="auto">
          <a:xfrm>
            <a:off x="1828800" y="457201"/>
            <a:ext cx="462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u="sng">
                <a:solidFill>
                  <a:srgbClr val="000000"/>
                </a:solidFill>
                <a:cs typeface="Times New Roman" panose="02020603050405020304" pitchFamily="18" charset="0"/>
              </a:rPr>
              <a:t>Detailed study of optimal strategies: </a:t>
            </a:r>
            <a:endParaRPr lang="sv-SE" altLang="sv-SE" sz="2000">
              <a:solidFill>
                <a:srgbClr val="000000"/>
              </a:solidFill>
            </a:endParaRPr>
          </a:p>
          <a:p>
            <a:pPr eaLnBrk="0" fontAlgn="base" hangingPunct="0">
              <a:spcBef>
                <a:spcPct val="0"/>
              </a:spcBef>
              <a:spcAft>
                <a:spcPct val="0"/>
              </a:spcAft>
            </a:pPr>
            <a:endParaRPr lang="sv-SE" altLang="sv-SE" sz="2000">
              <a:solidFill>
                <a:srgbClr val="000000"/>
              </a:solidFill>
            </a:endParaRPr>
          </a:p>
        </p:txBody>
      </p:sp>
      <p:graphicFrame>
        <p:nvGraphicFramePr>
          <p:cNvPr id="146436" name="Object 4"/>
          <p:cNvGraphicFramePr>
            <a:graphicFrameLocks noChangeAspect="1"/>
          </p:cNvGraphicFramePr>
          <p:nvPr/>
        </p:nvGraphicFramePr>
        <p:xfrm>
          <a:off x="1905000" y="990600"/>
          <a:ext cx="4038600" cy="687388"/>
        </p:xfrm>
        <a:graphic>
          <a:graphicData uri="http://schemas.openxmlformats.org/presentationml/2006/ole">
            <mc:AlternateContent xmlns:mc="http://schemas.openxmlformats.org/markup-compatibility/2006">
              <mc:Choice xmlns:v="urn:schemas-microsoft-com:vml" Requires="v">
                <p:oleObj spid="_x0000_s55319" name="Equation" r:id="rId3" imgW="1346200" imgH="228600" progId="Equation.DSMT4">
                  <p:embed/>
                </p:oleObj>
              </mc:Choice>
              <mc:Fallback>
                <p:oleObj name="Equation" r:id="rId3" imgW="13462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40386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38" name="Rectangle 6"/>
          <p:cNvSpPr>
            <a:spLocks noChangeArrowheads="1"/>
          </p:cNvSpPr>
          <p:nvPr/>
        </p:nvSpPr>
        <p:spPr bwMode="auto">
          <a:xfrm>
            <a:off x="1524001" y="3633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ltLang="sv-SE">
              <a:solidFill>
                <a:srgbClr val="000000"/>
              </a:solidFill>
            </a:endParaRPr>
          </a:p>
        </p:txBody>
      </p:sp>
      <p:sp>
        <p:nvSpPr>
          <p:cNvPr id="146439" name="Rectangle 7"/>
          <p:cNvSpPr>
            <a:spLocks noChangeArrowheads="1"/>
          </p:cNvSpPr>
          <p:nvPr/>
        </p:nvSpPr>
        <p:spPr bwMode="auto">
          <a:xfrm>
            <a:off x="1905000" y="1752601"/>
            <a:ext cx="60086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u="sng">
                <a:solidFill>
                  <a:srgbClr val="000000"/>
                </a:solidFill>
                <a:cs typeface="Times New Roman" panose="02020603050405020304" pitchFamily="18" charset="0"/>
              </a:rPr>
              <a:t>Optimal strategies with Model 3</a:t>
            </a:r>
            <a:endParaRPr lang="sv-SE" altLang="sv-SE" sz="2000">
              <a:solidFill>
                <a:srgbClr val="000000"/>
              </a:solidFill>
            </a:endParaRPr>
          </a:p>
          <a:p>
            <a:pPr eaLnBrk="0" fontAlgn="base" hangingPunct="0">
              <a:spcBef>
                <a:spcPct val="0"/>
              </a:spcBef>
              <a:spcAft>
                <a:spcPct val="0"/>
              </a:spcAft>
            </a:pPr>
            <a:r>
              <a:rPr lang="en-GB" altLang="sv-SE" sz="2000">
                <a:solidFill>
                  <a:srgbClr val="000000"/>
                </a:solidFill>
                <a:cs typeface="Times New Roman" panose="02020603050405020304" pitchFamily="18" charset="0"/>
              </a:rPr>
              <a:t>(In Model 3, future results are not discounted. d = 1)</a:t>
            </a:r>
          </a:p>
          <a:p>
            <a:pPr eaLnBrk="0" fontAlgn="base" hangingPunct="0">
              <a:spcBef>
                <a:spcPct val="0"/>
              </a:spcBef>
              <a:spcAft>
                <a:spcPct val="0"/>
              </a:spcAft>
            </a:pPr>
            <a:endParaRPr lang="sv-SE" altLang="sv-SE" sz="2000">
              <a:solidFill>
                <a:srgbClr val="000000"/>
              </a:solidFill>
            </a:endParaRPr>
          </a:p>
          <a:p>
            <a:pPr eaLnBrk="0" fontAlgn="base" hangingPunct="0">
              <a:spcBef>
                <a:spcPct val="0"/>
              </a:spcBef>
              <a:spcAft>
                <a:spcPct val="0"/>
              </a:spcAft>
            </a:pPr>
            <a:r>
              <a:rPr lang="sv-SE" altLang="sv-SE" sz="2000" b="1">
                <a:solidFill>
                  <a:srgbClr val="000000"/>
                </a:solidFill>
                <a:cs typeface="Times New Roman" panose="02020603050405020304" pitchFamily="18" charset="0"/>
              </a:rPr>
              <a:t>P1:</a:t>
            </a:r>
            <a:endParaRPr lang="sv-SE" altLang="sv-SE" sz="2000">
              <a:solidFill>
                <a:srgbClr val="000000"/>
              </a:solidFill>
            </a:endParaRPr>
          </a:p>
        </p:txBody>
      </p:sp>
      <p:graphicFrame>
        <p:nvGraphicFramePr>
          <p:cNvPr id="146477" name="Group 45"/>
          <p:cNvGraphicFramePr>
            <a:graphicFrameLocks noGrp="1"/>
          </p:cNvGraphicFramePr>
          <p:nvPr/>
        </p:nvGraphicFramePr>
        <p:xfrm>
          <a:off x="1981200" y="3276601"/>
          <a:ext cx="2895600" cy="1768475"/>
        </p:xfrm>
        <a:graphic>
          <a:graphicData uri="http://schemas.openxmlformats.org/drawingml/2006/table">
            <a:tbl>
              <a:tblPr/>
              <a:tblGrid>
                <a:gridCol w="1409700"/>
                <a:gridCol w="1485900"/>
              </a:tblGrid>
              <a:tr h="803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Strategy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Probability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CA</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0.4444444</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GS</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0.5555556</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6478" name="Rectangle 46"/>
          <p:cNvSpPr>
            <a:spLocks noChangeArrowheads="1"/>
          </p:cNvSpPr>
          <p:nvPr/>
        </p:nvSpPr>
        <p:spPr bwMode="auto">
          <a:xfrm>
            <a:off x="5334000" y="2667001"/>
            <a:ext cx="57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a:solidFill>
                  <a:srgbClr val="000000"/>
                </a:solidFill>
                <a:cs typeface="Times New Roman" panose="02020603050405020304" pitchFamily="18" charset="0"/>
              </a:rPr>
              <a:t>P2:</a:t>
            </a:r>
            <a:endParaRPr lang="en-GB" altLang="sv-SE" sz="2000">
              <a:solidFill>
                <a:srgbClr val="000000"/>
              </a:solidFill>
            </a:endParaRPr>
          </a:p>
        </p:txBody>
      </p:sp>
      <p:graphicFrame>
        <p:nvGraphicFramePr>
          <p:cNvPr id="146517" name="Group 85"/>
          <p:cNvGraphicFramePr>
            <a:graphicFrameLocks noGrp="1"/>
          </p:cNvGraphicFramePr>
          <p:nvPr/>
        </p:nvGraphicFramePr>
        <p:xfrm>
          <a:off x="5410200" y="3276601"/>
          <a:ext cx="3810000" cy="2209801"/>
        </p:xfrm>
        <a:graphic>
          <a:graphicData uri="http://schemas.openxmlformats.org/drawingml/2006/table">
            <a:tbl>
              <a:tblPr/>
              <a:tblGrid>
                <a:gridCol w="1855788"/>
                <a:gridCol w="1954212"/>
              </a:tblGrid>
              <a:tr h="738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Strategy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Probability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CA</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0.5555556</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8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 CA &amp;</a:t>
                      </a:r>
                      <a:endParaRPr kumimoji="0" lang="sv-SE" altLang="sv-SE"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 GS</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0.4444444</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6518" name="Rectangle 86"/>
          <p:cNvSpPr>
            <a:spLocks noChangeArrowheads="1"/>
          </p:cNvSpPr>
          <p:nvPr/>
        </p:nvSpPr>
        <p:spPr bwMode="auto">
          <a:xfrm>
            <a:off x="4256088" y="4800601"/>
            <a:ext cx="2270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1200">
                <a:solidFill>
                  <a:srgbClr val="000000"/>
                </a:solidFill>
                <a:cs typeface="Times New Roman" panose="02020603050405020304" pitchFamily="18" charset="0"/>
              </a:rPr>
              <a:t> </a:t>
            </a:r>
            <a:endParaRPr lang="sv-SE" altLang="sv-SE" sz="1100">
              <a:solidFill>
                <a:srgbClr val="000000"/>
              </a:solidFill>
            </a:endParaRPr>
          </a:p>
          <a:p>
            <a:pPr eaLnBrk="0" fontAlgn="base" hangingPunct="0">
              <a:spcBef>
                <a:spcPct val="0"/>
              </a:spcBef>
              <a:spcAft>
                <a:spcPct val="0"/>
              </a:spcAft>
            </a:pPr>
            <a:endParaRPr lang="sv-SE" altLang="sv-SE">
              <a:solidFill>
                <a:srgbClr val="000000"/>
              </a:solidFill>
            </a:endParaRPr>
          </a:p>
        </p:txBody>
      </p:sp>
    </p:spTree>
    <p:extLst>
      <p:ext uri="{BB962C8B-B14F-4D97-AF65-F5344CB8AC3E}">
        <p14:creationId xmlns:p14="http://schemas.microsoft.com/office/powerpoint/2010/main" val="9787893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tshållare för bildnummer 3"/>
          <p:cNvSpPr>
            <a:spLocks noGrp="1"/>
          </p:cNvSpPr>
          <p:nvPr>
            <p:ph type="sldNum" sz="quarter" idx="12"/>
          </p:nvPr>
        </p:nvSpPr>
        <p:spPr/>
        <p:txBody>
          <a:bodyPr/>
          <a:lstStyle/>
          <a:p>
            <a:fld id="{F2BC3FF4-4D79-4AD7-B4EA-01E304E7F9B8}" type="slidenum">
              <a:rPr lang="sv-SE" altLang="sv-SE">
                <a:solidFill>
                  <a:srgbClr val="000000"/>
                </a:solidFill>
              </a:rPr>
              <a:pPr/>
              <a:t>92</a:t>
            </a:fld>
            <a:endParaRPr lang="sv-SE" altLang="sv-SE">
              <a:solidFill>
                <a:srgbClr val="000000"/>
              </a:solidFill>
            </a:endParaRPr>
          </a:p>
        </p:txBody>
      </p:sp>
      <p:sp>
        <p:nvSpPr>
          <p:cNvPr id="158722" name="Rectangle 2"/>
          <p:cNvSpPr>
            <a:spLocks noChangeArrowheads="1"/>
          </p:cNvSpPr>
          <p:nvPr/>
        </p:nvSpPr>
        <p:spPr bwMode="auto">
          <a:xfrm>
            <a:off x="1828800" y="457201"/>
            <a:ext cx="462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u="sng">
                <a:solidFill>
                  <a:srgbClr val="000000"/>
                </a:solidFill>
                <a:cs typeface="Times New Roman" panose="02020603050405020304" pitchFamily="18" charset="0"/>
              </a:rPr>
              <a:t>Detailed study of optimal strategies: </a:t>
            </a:r>
            <a:endParaRPr lang="sv-SE" altLang="sv-SE" sz="2000">
              <a:solidFill>
                <a:srgbClr val="000000"/>
              </a:solidFill>
            </a:endParaRPr>
          </a:p>
          <a:p>
            <a:pPr eaLnBrk="0" fontAlgn="base" hangingPunct="0">
              <a:spcBef>
                <a:spcPct val="0"/>
              </a:spcBef>
              <a:spcAft>
                <a:spcPct val="0"/>
              </a:spcAft>
            </a:pPr>
            <a:endParaRPr lang="sv-SE" altLang="sv-SE" sz="2000">
              <a:solidFill>
                <a:srgbClr val="000000"/>
              </a:solidFill>
            </a:endParaRPr>
          </a:p>
        </p:txBody>
      </p:sp>
      <p:graphicFrame>
        <p:nvGraphicFramePr>
          <p:cNvPr id="158723" name="Object 3"/>
          <p:cNvGraphicFramePr>
            <a:graphicFrameLocks noChangeAspect="1"/>
          </p:cNvGraphicFramePr>
          <p:nvPr/>
        </p:nvGraphicFramePr>
        <p:xfrm>
          <a:off x="1905000" y="990600"/>
          <a:ext cx="4038600" cy="687388"/>
        </p:xfrm>
        <a:graphic>
          <a:graphicData uri="http://schemas.openxmlformats.org/presentationml/2006/ole">
            <mc:AlternateContent xmlns:mc="http://schemas.openxmlformats.org/markup-compatibility/2006">
              <mc:Choice xmlns:v="urn:schemas-microsoft-com:vml" Requires="v">
                <p:oleObj spid="_x0000_s56343" name="Equation" r:id="rId3" imgW="1346200" imgH="228600" progId="Equation.DSMT4">
                  <p:embed/>
                </p:oleObj>
              </mc:Choice>
              <mc:Fallback>
                <p:oleObj name="Equation" r:id="rId3" imgW="13462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40386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24" name="Rectangle 4"/>
          <p:cNvSpPr>
            <a:spLocks noChangeArrowheads="1"/>
          </p:cNvSpPr>
          <p:nvPr/>
        </p:nvSpPr>
        <p:spPr bwMode="auto">
          <a:xfrm>
            <a:off x="1524001" y="3633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ltLang="sv-SE">
              <a:solidFill>
                <a:srgbClr val="000000"/>
              </a:solidFill>
            </a:endParaRPr>
          </a:p>
        </p:txBody>
      </p:sp>
      <p:sp>
        <p:nvSpPr>
          <p:cNvPr id="158725" name="Rectangle 5"/>
          <p:cNvSpPr>
            <a:spLocks noChangeArrowheads="1"/>
          </p:cNvSpPr>
          <p:nvPr/>
        </p:nvSpPr>
        <p:spPr bwMode="auto">
          <a:xfrm>
            <a:off x="1905001" y="1752601"/>
            <a:ext cx="63611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u="sng">
                <a:solidFill>
                  <a:srgbClr val="000000"/>
                </a:solidFill>
                <a:cs typeface="Times New Roman" panose="02020603050405020304" pitchFamily="18" charset="0"/>
              </a:rPr>
              <a:t>Optimal strategies with Model 4</a:t>
            </a:r>
            <a:endParaRPr lang="sv-SE" altLang="sv-SE" sz="2000">
              <a:solidFill>
                <a:srgbClr val="000000"/>
              </a:solidFill>
            </a:endParaRPr>
          </a:p>
          <a:p>
            <a:pPr eaLnBrk="0" fontAlgn="base" hangingPunct="0">
              <a:spcBef>
                <a:spcPct val="0"/>
              </a:spcBef>
              <a:spcAft>
                <a:spcPct val="0"/>
              </a:spcAft>
            </a:pPr>
            <a:r>
              <a:rPr lang="en-GB" altLang="sv-SE" sz="2000">
                <a:solidFill>
                  <a:srgbClr val="000000"/>
                </a:solidFill>
                <a:cs typeface="Times New Roman" panose="02020603050405020304" pitchFamily="18" charset="0"/>
              </a:rPr>
              <a:t>(In Model 3, future results are not discounted. d = 0.85)</a:t>
            </a:r>
          </a:p>
          <a:p>
            <a:pPr eaLnBrk="0" fontAlgn="base" hangingPunct="0">
              <a:spcBef>
                <a:spcPct val="0"/>
              </a:spcBef>
              <a:spcAft>
                <a:spcPct val="0"/>
              </a:spcAft>
            </a:pPr>
            <a:endParaRPr lang="sv-SE" altLang="sv-SE" sz="2000">
              <a:solidFill>
                <a:srgbClr val="000000"/>
              </a:solidFill>
            </a:endParaRPr>
          </a:p>
          <a:p>
            <a:pPr eaLnBrk="0" fontAlgn="base" hangingPunct="0">
              <a:spcBef>
                <a:spcPct val="0"/>
              </a:spcBef>
              <a:spcAft>
                <a:spcPct val="0"/>
              </a:spcAft>
            </a:pPr>
            <a:r>
              <a:rPr lang="sv-SE" altLang="sv-SE" sz="2000" b="1">
                <a:solidFill>
                  <a:srgbClr val="000000"/>
                </a:solidFill>
                <a:cs typeface="Times New Roman" panose="02020603050405020304" pitchFamily="18" charset="0"/>
              </a:rPr>
              <a:t>P1:</a:t>
            </a:r>
            <a:endParaRPr lang="sv-SE" altLang="sv-SE" sz="2000">
              <a:solidFill>
                <a:srgbClr val="000000"/>
              </a:solidFill>
            </a:endParaRPr>
          </a:p>
        </p:txBody>
      </p:sp>
      <p:sp>
        <p:nvSpPr>
          <p:cNvPr id="158740" name="Rectangle 20"/>
          <p:cNvSpPr>
            <a:spLocks noChangeArrowheads="1"/>
          </p:cNvSpPr>
          <p:nvPr/>
        </p:nvSpPr>
        <p:spPr bwMode="auto">
          <a:xfrm>
            <a:off x="5334000" y="2667001"/>
            <a:ext cx="57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2000" b="1">
                <a:solidFill>
                  <a:srgbClr val="000000"/>
                </a:solidFill>
                <a:cs typeface="Times New Roman" panose="02020603050405020304" pitchFamily="18" charset="0"/>
              </a:rPr>
              <a:t>P2:</a:t>
            </a:r>
            <a:endParaRPr lang="en-GB" altLang="sv-SE" sz="2000">
              <a:solidFill>
                <a:srgbClr val="000000"/>
              </a:solidFill>
            </a:endParaRPr>
          </a:p>
        </p:txBody>
      </p:sp>
      <p:sp>
        <p:nvSpPr>
          <p:cNvPr id="158755" name="Rectangle 35"/>
          <p:cNvSpPr>
            <a:spLocks noChangeArrowheads="1"/>
          </p:cNvSpPr>
          <p:nvPr/>
        </p:nvSpPr>
        <p:spPr bwMode="auto">
          <a:xfrm>
            <a:off x="4256088" y="4800601"/>
            <a:ext cx="2270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1200">
                <a:solidFill>
                  <a:srgbClr val="000000"/>
                </a:solidFill>
                <a:cs typeface="Times New Roman" panose="02020603050405020304" pitchFamily="18" charset="0"/>
              </a:rPr>
              <a:t> </a:t>
            </a:r>
            <a:endParaRPr lang="sv-SE" altLang="sv-SE" sz="1100">
              <a:solidFill>
                <a:srgbClr val="000000"/>
              </a:solidFill>
            </a:endParaRPr>
          </a:p>
          <a:p>
            <a:pPr eaLnBrk="0" fontAlgn="base" hangingPunct="0">
              <a:spcBef>
                <a:spcPct val="0"/>
              </a:spcBef>
              <a:spcAft>
                <a:spcPct val="0"/>
              </a:spcAft>
            </a:pPr>
            <a:endParaRPr lang="sv-SE" altLang="sv-SE">
              <a:solidFill>
                <a:srgbClr val="000000"/>
              </a:solidFill>
            </a:endParaRPr>
          </a:p>
        </p:txBody>
      </p:sp>
      <p:graphicFrame>
        <p:nvGraphicFramePr>
          <p:cNvPr id="158794" name="Group 74"/>
          <p:cNvGraphicFramePr>
            <a:graphicFrameLocks noGrp="1"/>
          </p:cNvGraphicFramePr>
          <p:nvPr/>
        </p:nvGraphicFramePr>
        <p:xfrm>
          <a:off x="1905000" y="3200400"/>
          <a:ext cx="3124200" cy="1905000"/>
        </p:xfrm>
        <a:graphic>
          <a:graphicData uri="http://schemas.openxmlformats.org/drawingml/2006/table">
            <a:tbl>
              <a:tblPr/>
              <a:tblGrid>
                <a:gridCol w="1522413"/>
                <a:gridCol w="1601787"/>
              </a:tblGrid>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Strategy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Probability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CA</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GS</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58833" name="Group 113"/>
          <p:cNvGraphicFramePr>
            <a:graphicFrameLocks noGrp="1"/>
          </p:cNvGraphicFramePr>
          <p:nvPr/>
        </p:nvGraphicFramePr>
        <p:xfrm>
          <a:off x="5410200" y="3200401"/>
          <a:ext cx="3200400" cy="2514601"/>
        </p:xfrm>
        <a:graphic>
          <a:graphicData uri="http://schemas.openxmlformats.org/drawingml/2006/table">
            <a:tbl>
              <a:tblPr/>
              <a:tblGrid>
                <a:gridCol w="1558925"/>
                <a:gridCol w="1641475"/>
              </a:tblGrid>
              <a:tr h="836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Strategy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Probability</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 CA</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0.1515152</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3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 CA &amp;</a:t>
                      </a:r>
                      <a:endParaRPr kumimoji="0" lang="sv-SE" altLang="sv-SE"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 GS</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0.8484848</a:t>
                      </a:r>
                      <a:endParaRPr kumimoji="0" lang="sv-SE" altLang="sv-SE"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12049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F8E56978-1DF4-4E72-98BD-91148E77DCB5}" type="slidenum">
              <a:rPr lang="sv-SE" altLang="sv-SE">
                <a:solidFill>
                  <a:srgbClr val="000000"/>
                </a:solidFill>
              </a:rPr>
              <a:pPr/>
              <a:t>93</a:t>
            </a:fld>
            <a:endParaRPr lang="sv-SE" altLang="sv-SE">
              <a:solidFill>
                <a:srgbClr val="000000"/>
              </a:solidFill>
            </a:endParaRPr>
          </a:p>
        </p:txBody>
      </p:sp>
      <p:sp>
        <p:nvSpPr>
          <p:cNvPr id="147460" name="Rectangle 4"/>
          <p:cNvSpPr>
            <a:spLocks noChangeArrowheads="1"/>
          </p:cNvSpPr>
          <p:nvPr/>
        </p:nvSpPr>
        <p:spPr bwMode="auto">
          <a:xfrm>
            <a:off x="2133600" y="1814514"/>
            <a:ext cx="7772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GB" altLang="sv-SE" sz="2000" b="1" i="1">
                <a:solidFill>
                  <a:srgbClr val="009999"/>
                </a:solidFill>
              </a:rPr>
              <a:t>When the importance of instant results in relation to future results increases (= when the discounting of future results increases from 0 to 15%):</a:t>
            </a:r>
          </a:p>
          <a:p>
            <a:pPr fontAlgn="base">
              <a:spcBef>
                <a:spcPct val="0"/>
              </a:spcBef>
              <a:spcAft>
                <a:spcPct val="0"/>
              </a:spcAft>
            </a:pPr>
            <a:endParaRPr lang="sv-SE" altLang="sv-SE" sz="2000" i="1">
              <a:solidFill>
                <a:srgbClr val="009999"/>
              </a:solidFill>
            </a:endParaRPr>
          </a:p>
          <a:p>
            <a:pPr fontAlgn="base">
              <a:spcBef>
                <a:spcPct val="0"/>
              </a:spcBef>
              <a:spcAft>
                <a:spcPct val="0"/>
              </a:spcAft>
            </a:pPr>
            <a:endParaRPr lang="en-GB" altLang="sv-SE" sz="2000" b="1" i="1" u="sng">
              <a:solidFill>
                <a:srgbClr val="000000"/>
              </a:solidFill>
            </a:endParaRPr>
          </a:p>
          <a:p>
            <a:pPr fontAlgn="base">
              <a:spcBef>
                <a:spcPct val="0"/>
              </a:spcBef>
              <a:spcAft>
                <a:spcPct val="0"/>
              </a:spcAft>
            </a:pPr>
            <a:r>
              <a:rPr lang="en-GB" altLang="sv-SE" sz="2000" b="1" i="1">
                <a:solidFill>
                  <a:srgbClr val="1700F6"/>
                </a:solidFill>
              </a:rPr>
              <a:t>P1 increases the probability of instant full CA.</a:t>
            </a:r>
            <a:endParaRPr lang="sv-SE" altLang="sv-SE" sz="2000">
              <a:solidFill>
                <a:srgbClr val="1700F6"/>
              </a:solidFill>
            </a:endParaRPr>
          </a:p>
          <a:p>
            <a:pPr fontAlgn="base">
              <a:spcBef>
                <a:spcPct val="0"/>
              </a:spcBef>
              <a:spcAft>
                <a:spcPct val="0"/>
              </a:spcAft>
            </a:pPr>
            <a:r>
              <a:rPr lang="en-GB" altLang="sv-SE" sz="2000" b="1" i="1">
                <a:solidFill>
                  <a:srgbClr val="000000"/>
                </a:solidFill>
              </a:rPr>
              <a:t>P1 decreases the probability of instant GS.</a:t>
            </a:r>
          </a:p>
          <a:p>
            <a:pPr fontAlgn="base">
              <a:spcBef>
                <a:spcPct val="0"/>
              </a:spcBef>
              <a:spcAft>
                <a:spcPct val="0"/>
              </a:spcAft>
            </a:pPr>
            <a:endParaRPr lang="sv-SE" altLang="sv-SE" sz="2000">
              <a:solidFill>
                <a:srgbClr val="000000"/>
              </a:solidFill>
            </a:endParaRPr>
          </a:p>
          <a:p>
            <a:pPr fontAlgn="base">
              <a:spcBef>
                <a:spcPct val="0"/>
              </a:spcBef>
              <a:spcAft>
                <a:spcPct val="0"/>
              </a:spcAft>
            </a:pPr>
            <a:r>
              <a:rPr lang="en-GB" altLang="sv-SE" sz="2000" b="1" i="1">
                <a:solidFill>
                  <a:srgbClr val="FA3312"/>
                </a:solidFill>
              </a:rPr>
              <a:t>P2 decreases the probability of instant full CA.</a:t>
            </a:r>
          </a:p>
          <a:p>
            <a:pPr fontAlgn="base">
              <a:spcBef>
                <a:spcPct val="0"/>
              </a:spcBef>
              <a:spcAft>
                <a:spcPct val="0"/>
              </a:spcAft>
            </a:pPr>
            <a:r>
              <a:rPr lang="en-GB" altLang="sv-SE" sz="2000" b="1" i="1">
                <a:solidFill>
                  <a:srgbClr val="000000"/>
                </a:solidFill>
              </a:rPr>
              <a:t>P2 increases the probability of partial CA and partial GS.</a:t>
            </a:r>
          </a:p>
        </p:txBody>
      </p:sp>
    </p:spTree>
    <p:extLst>
      <p:ext uri="{BB962C8B-B14F-4D97-AF65-F5344CB8AC3E}">
        <p14:creationId xmlns:p14="http://schemas.microsoft.com/office/powerpoint/2010/main" val="17472952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1F846EC6-2C4E-433B-8595-7529AB288A09}" type="slidenum">
              <a:rPr lang="sv-SE" altLang="sv-SE">
                <a:solidFill>
                  <a:srgbClr val="000000"/>
                </a:solidFill>
              </a:rPr>
              <a:pPr/>
              <a:t>94</a:t>
            </a:fld>
            <a:endParaRPr lang="sv-SE" altLang="sv-SE">
              <a:solidFill>
                <a:srgbClr val="000000"/>
              </a:solidFill>
            </a:endParaRPr>
          </a:p>
        </p:txBody>
      </p:sp>
      <p:sp>
        <p:nvSpPr>
          <p:cNvPr id="148482" name="Rectangle 2"/>
          <p:cNvSpPr>
            <a:spLocks noGrp="1" noChangeArrowheads="1"/>
          </p:cNvSpPr>
          <p:nvPr>
            <p:ph type="title"/>
          </p:nvPr>
        </p:nvSpPr>
        <p:spPr/>
        <p:txBody>
          <a:bodyPr/>
          <a:lstStyle/>
          <a:p>
            <a:r>
              <a:rPr lang="en-GB" altLang="sv-SE" b="1" u="sng"/>
              <a:t>Observations:</a:t>
            </a:r>
            <a:endParaRPr lang="sv-SE" altLang="sv-SE" b="1" u="sng"/>
          </a:p>
        </p:txBody>
      </p:sp>
      <p:sp>
        <p:nvSpPr>
          <p:cNvPr id="148483" name="Rectangle 3"/>
          <p:cNvSpPr>
            <a:spLocks noGrp="1" noChangeArrowheads="1"/>
          </p:cNvSpPr>
          <p:nvPr>
            <p:ph type="body" idx="1"/>
          </p:nvPr>
        </p:nvSpPr>
        <p:spPr/>
        <p:txBody>
          <a:bodyPr/>
          <a:lstStyle/>
          <a:p>
            <a:pPr>
              <a:lnSpc>
                <a:spcPct val="90000"/>
              </a:lnSpc>
            </a:pPr>
            <a:r>
              <a:rPr lang="en-GB" altLang="sv-SE" sz="2800" b="1"/>
              <a:t>Even in case there is just one more period of conflict ahead of us and even if the participants only have two units available per participant, we find that the optimal strategies are mixed.</a:t>
            </a:r>
          </a:p>
          <a:p>
            <a:pPr>
              <a:lnSpc>
                <a:spcPct val="90000"/>
              </a:lnSpc>
            </a:pPr>
            <a:r>
              <a:rPr lang="en-GB" altLang="sv-SE" sz="2800" b="1"/>
              <a:t>The optimal decision frequencies are affected by the result discounting.</a:t>
            </a:r>
          </a:p>
          <a:p>
            <a:pPr>
              <a:lnSpc>
                <a:spcPct val="90000"/>
              </a:lnSpc>
            </a:pPr>
            <a:r>
              <a:rPr lang="en-GB" altLang="sv-SE" sz="2800" b="1"/>
              <a:t>The different participants should optimally change the strategies in qualitatively different ways when the degree of discounting changes.</a:t>
            </a:r>
            <a:endParaRPr lang="sv-SE" altLang="sv-SE" sz="2800" b="1"/>
          </a:p>
        </p:txBody>
      </p:sp>
    </p:spTree>
    <p:extLst>
      <p:ext uri="{BB962C8B-B14F-4D97-AF65-F5344CB8AC3E}">
        <p14:creationId xmlns:p14="http://schemas.microsoft.com/office/powerpoint/2010/main" val="412754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15418D3A-DC19-4322-81B6-0166B513B266}" type="slidenum">
              <a:rPr lang="sv-SE" altLang="sv-SE">
                <a:solidFill>
                  <a:srgbClr val="000000"/>
                </a:solidFill>
              </a:rPr>
              <a:pPr/>
              <a:t>95</a:t>
            </a:fld>
            <a:endParaRPr lang="sv-SE" altLang="sv-SE">
              <a:solidFill>
                <a:srgbClr val="000000"/>
              </a:solidFill>
            </a:endParaRPr>
          </a:p>
        </p:txBody>
      </p:sp>
      <p:sp>
        <p:nvSpPr>
          <p:cNvPr id="149506" name="Rectangle 2"/>
          <p:cNvSpPr>
            <a:spLocks noGrp="1" noChangeArrowheads="1"/>
          </p:cNvSpPr>
          <p:nvPr>
            <p:ph type="title"/>
          </p:nvPr>
        </p:nvSpPr>
        <p:spPr/>
        <p:txBody>
          <a:bodyPr/>
          <a:lstStyle/>
          <a:p>
            <a:r>
              <a:rPr lang="en-GB" altLang="sv-SE" b="1" u="sng"/>
              <a:t>Observations cont.:</a:t>
            </a:r>
            <a:endParaRPr lang="sv-SE" altLang="sv-SE" b="1" u="sng"/>
          </a:p>
        </p:txBody>
      </p:sp>
      <p:sp>
        <p:nvSpPr>
          <p:cNvPr id="149507" name="Rectangle 3"/>
          <p:cNvSpPr>
            <a:spLocks noGrp="1" noChangeArrowheads="1"/>
          </p:cNvSpPr>
          <p:nvPr>
            <p:ph type="body" idx="1"/>
          </p:nvPr>
        </p:nvSpPr>
        <p:spPr/>
        <p:txBody>
          <a:bodyPr/>
          <a:lstStyle/>
          <a:p>
            <a:pPr>
              <a:lnSpc>
                <a:spcPct val="90000"/>
              </a:lnSpc>
            </a:pPr>
            <a:r>
              <a:rPr lang="en-GB" altLang="sv-SE" sz="2400" b="1"/>
              <a:t>Differential games in continuous time can not describe these mixed strategies.</a:t>
            </a:r>
          </a:p>
          <a:p>
            <a:pPr>
              <a:lnSpc>
                <a:spcPct val="90000"/>
              </a:lnSpc>
            </a:pPr>
            <a:r>
              <a:rPr lang="en-GB" altLang="sv-SE" sz="2400" b="1"/>
              <a:t>Furthermore, even if we would replace deterministic differential games in continuous time by “stochastic differential games” based on stochastic differential equations in continuous time, this would not capture the real situation, since the optimal frequencies are results of the scales of missions. </a:t>
            </a:r>
          </a:p>
          <a:p>
            <a:pPr>
              <a:lnSpc>
                <a:spcPct val="90000"/>
              </a:lnSpc>
            </a:pPr>
            <a:r>
              <a:rPr lang="en-GB" altLang="sv-SE" sz="2400" b="1"/>
              <a:t>Two resource units used during one time interval will not give the same result as one resource unit during two time intervals.</a:t>
            </a:r>
            <a:r>
              <a:rPr lang="en-GB" altLang="sv-SE" sz="2400"/>
              <a:t> </a:t>
            </a:r>
            <a:endParaRPr lang="sv-SE" altLang="sv-SE" sz="2400"/>
          </a:p>
        </p:txBody>
      </p:sp>
    </p:spTree>
    <p:extLst>
      <p:ext uri="{BB962C8B-B14F-4D97-AF65-F5344CB8AC3E}">
        <p14:creationId xmlns:p14="http://schemas.microsoft.com/office/powerpoint/2010/main" val="38871733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2D519F87-FE57-431B-ABEC-2AD4CF54032A}" type="slidenum">
              <a:rPr lang="sv-SE" altLang="sv-SE">
                <a:solidFill>
                  <a:srgbClr val="000000"/>
                </a:solidFill>
              </a:rPr>
              <a:pPr/>
              <a:t>96</a:t>
            </a:fld>
            <a:endParaRPr lang="sv-SE" altLang="sv-SE">
              <a:solidFill>
                <a:srgbClr val="000000"/>
              </a:solidFill>
            </a:endParaRPr>
          </a:p>
        </p:txBody>
      </p:sp>
      <p:sp>
        <p:nvSpPr>
          <p:cNvPr id="150530" name="Rectangle 2"/>
          <p:cNvSpPr>
            <a:spLocks noGrp="1" noChangeArrowheads="1"/>
          </p:cNvSpPr>
          <p:nvPr>
            <p:ph type="title"/>
          </p:nvPr>
        </p:nvSpPr>
        <p:spPr>
          <a:xfrm>
            <a:off x="609600" y="576390"/>
            <a:ext cx="10972800" cy="1143000"/>
          </a:xfrm>
        </p:spPr>
        <p:txBody>
          <a:bodyPr/>
          <a:lstStyle/>
          <a:p>
            <a:r>
              <a:rPr lang="en-GB" altLang="sv-SE" sz="4000" b="1" dirty="0">
                <a:solidFill>
                  <a:srgbClr val="1700F6"/>
                </a:solidFill>
              </a:rPr>
              <a:t>Isaacs (1965), in section 5.4, The war of attrition and attack: </a:t>
            </a:r>
            <a:endParaRPr lang="sv-SE" altLang="sv-SE" sz="4000" b="1" dirty="0">
              <a:solidFill>
                <a:srgbClr val="1700F6"/>
              </a:solidFill>
            </a:endParaRPr>
          </a:p>
        </p:txBody>
      </p:sp>
      <p:sp>
        <p:nvSpPr>
          <p:cNvPr id="150531" name="Rectangle 3"/>
          <p:cNvSpPr>
            <a:spLocks noGrp="1" noChangeArrowheads="1"/>
          </p:cNvSpPr>
          <p:nvPr>
            <p:ph type="body" idx="1"/>
          </p:nvPr>
        </p:nvSpPr>
        <p:spPr>
          <a:xfrm>
            <a:off x="609600" y="2332037"/>
            <a:ext cx="10972800" cy="4525963"/>
          </a:xfrm>
        </p:spPr>
        <p:txBody>
          <a:bodyPr/>
          <a:lstStyle/>
          <a:p>
            <a:pPr>
              <a:lnSpc>
                <a:spcPct val="90000"/>
              </a:lnSpc>
              <a:buFontTx/>
              <a:buNone/>
            </a:pPr>
            <a:r>
              <a:rPr lang="en-GB" altLang="sv-SE" b="1" i="1" dirty="0"/>
              <a:t>“</a:t>
            </a:r>
            <a:r>
              <a:rPr lang="en-GB" altLang="sv-SE" b="1" i="1" dirty="0">
                <a:solidFill>
                  <a:srgbClr val="FA3312"/>
                </a:solidFill>
              </a:rPr>
              <a:t>The realistic execution of the strategies would comprise of a series of discrete decisions.</a:t>
            </a:r>
            <a:r>
              <a:rPr lang="en-GB" altLang="sv-SE" b="1" i="1" dirty="0"/>
              <a:t> But we shall smooth matters into a continuous process. Such is certainly no farther from truth than our assumptions and therefore can be expected to be as reliable as a stepped model. It is also more facile to handle and yields general results more readily.”</a:t>
            </a:r>
            <a:endParaRPr lang="sv-SE" altLang="sv-SE" b="1" i="1" dirty="0"/>
          </a:p>
        </p:txBody>
      </p:sp>
    </p:spTree>
    <p:extLst>
      <p:ext uri="{BB962C8B-B14F-4D97-AF65-F5344CB8AC3E}">
        <p14:creationId xmlns:p14="http://schemas.microsoft.com/office/powerpoint/2010/main" val="26624148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07BD50F4-4E06-4BB9-9525-0D92E03E452F}" type="slidenum">
              <a:rPr lang="sv-SE" altLang="sv-SE">
                <a:solidFill>
                  <a:srgbClr val="000000"/>
                </a:solidFill>
              </a:rPr>
              <a:pPr/>
              <a:t>97</a:t>
            </a:fld>
            <a:endParaRPr lang="sv-SE" altLang="sv-SE">
              <a:solidFill>
                <a:srgbClr val="000000"/>
              </a:solidFill>
            </a:endParaRPr>
          </a:p>
        </p:txBody>
      </p:sp>
      <p:sp>
        <p:nvSpPr>
          <p:cNvPr id="173059" name="Rectangle 3"/>
          <p:cNvSpPr>
            <a:spLocks noGrp="1" noChangeArrowheads="1"/>
          </p:cNvSpPr>
          <p:nvPr>
            <p:ph type="body" idx="1"/>
          </p:nvPr>
        </p:nvSpPr>
        <p:spPr>
          <a:xfrm>
            <a:off x="1981200" y="914401"/>
            <a:ext cx="8229600" cy="5211763"/>
          </a:xfrm>
        </p:spPr>
        <p:txBody>
          <a:bodyPr/>
          <a:lstStyle/>
          <a:p>
            <a:pPr>
              <a:lnSpc>
                <a:spcPct val="90000"/>
              </a:lnSpc>
              <a:buFontTx/>
              <a:buNone/>
            </a:pPr>
            <a:r>
              <a:rPr lang="sv-SE" altLang="sv-SE" sz="2400" b="1" dirty="0">
                <a:solidFill>
                  <a:srgbClr val="1700F6"/>
                </a:solidFill>
              </a:rPr>
              <a:t>Isaacs (1965), page 66:</a:t>
            </a:r>
          </a:p>
          <a:p>
            <a:pPr>
              <a:lnSpc>
                <a:spcPct val="90000"/>
              </a:lnSpc>
              <a:buFontTx/>
              <a:buNone/>
            </a:pPr>
            <a:endParaRPr lang="en-GB" altLang="sv-SE" sz="2400" b="1" dirty="0">
              <a:solidFill>
                <a:srgbClr val="1700F6"/>
              </a:solidFill>
            </a:endParaRPr>
          </a:p>
          <a:p>
            <a:pPr>
              <a:lnSpc>
                <a:spcPct val="90000"/>
              </a:lnSpc>
            </a:pPr>
            <a:r>
              <a:rPr lang="en-GB" altLang="sv-SE" sz="2400" b="1" i="1" dirty="0"/>
              <a:t>”</a:t>
            </a:r>
            <a:r>
              <a:rPr lang="en-GB" altLang="sv-SE" sz="2400" b="1" i="1" dirty="0" err="1"/>
              <a:t>Similarily</a:t>
            </a:r>
            <a:r>
              <a:rPr lang="en-GB" altLang="sv-SE" sz="2400" b="1" i="1" dirty="0"/>
              <a:t>, except possibly on singular surfaces, the optimal strategies will be continuous functions denoted by ... when they are unique; when they are not, we shall often assume such continuous functions can be selected.”</a:t>
            </a:r>
          </a:p>
          <a:p>
            <a:pPr>
              <a:lnSpc>
                <a:spcPct val="90000"/>
              </a:lnSpc>
              <a:buFontTx/>
              <a:buNone/>
            </a:pPr>
            <a:endParaRPr lang="en-GB" altLang="sv-SE" sz="2400" b="1" dirty="0">
              <a:solidFill>
                <a:srgbClr val="FA3312"/>
              </a:solidFill>
            </a:endParaRPr>
          </a:p>
          <a:p>
            <a:pPr>
              <a:lnSpc>
                <a:spcPct val="90000"/>
              </a:lnSpc>
              <a:buFontTx/>
              <a:buNone/>
            </a:pPr>
            <a:r>
              <a:rPr lang="en-GB" altLang="sv-SE" sz="2400" b="1" dirty="0">
                <a:solidFill>
                  <a:srgbClr val="FA3312"/>
                </a:solidFill>
              </a:rPr>
              <a:t>Observation (</a:t>
            </a:r>
            <a:r>
              <a:rPr lang="en-GB" altLang="sv-SE" sz="2400" b="1" dirty="0" err="1">
                <a:solidFill>
                  <a:srgbClr val="FA3312"/>
                </a:solidFill>
              </a:rPr>
              <a:t>Lohmander</a:t>
            </a:r>
            <a:r>
              <a:rPr lang="en-GB" altLang="sv-SE" sz="2400" b="1" dirty="0">
                <a:solidFill>
                  <a:srgbClr val="FA3312"/>
                </a:solidFill>
              </a:rPr>
              <a:t>):</a:t>
            </a:r>
          </a:p>
          <a:p>
            <a:pPr>
              <a:lnSpc>
                <a:spcPct val="90000"/>
              </a:lnSpc>
            </a:pPr>
            <a:r>
              <a:rPr lang="en-GB" altLang="sv-SE" sz="2400" b="1" i="1" dirty="0"/>
              <a:t>With economies of scale in operations, the optimal strategies will usually not be continuous </a:t>
            </a:r>
            <a:r>
              <a:rPr lang="en-GB" altLang="sv-SE" sz="2400" b="1" i="1" dirty="0" smtClean="0"/>
              <a:t>functions.</a:t>
            </a:r>
            <a:endParaRPr lang="sv-SE" altLang="sv-SE" sz="2400" b="1" i="1" dirty="0"/>
          </a:p>
        </p:txBody>
      </p:sp>
      <p:sp>
        <p:nvSpPr>
          <p:cNvPr id="173061"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spTree>
    <p:extLst>
      <p:ext uri="{BB962C8B-B14F-4D97-AF65-F5344CB8AC3E}">
        <p14:creationId xmlns:p14="http://schemas.microsoft.com/office/powerpoint/2010/main" val="37382519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C0FB7C59-EC59-4B48-87D4-7B7D8FBBE051}" type="slidenum">
              <a:rPr lang="sv-SE" altLang="sv-SE">
                <a:solidFill>
                  <a:srgbClr val="000000"/>
                </a:solidFill>
              </a:rPr>
              <a:pPr/>
              <a:t>98</a:t>
            </a:fld>
            <a:endParaRPr lang="sv-SE" altLang="sv-SE">
              <a:solidFill>
                <a:srgbClr val="000000"/>
              </a:solidFill>
            </a:endParaRPr>
          </a:p>
        </p:txBody>
      </p:sp>
      <p:sp>
        <p:nvSpPr>
          <p:cNvPr id="151554" name="Rectangle 2"/>
          <p:cNvSpPr>
            <a:spLocks noGrp="1" noChangeArrowheads="1"/>
          </p:cNvSpPr>
          <p:nvPr>
            <p:ph type="title"/>
          </p:nvPr>
        </p:nvSpPr>
        <p:spPr/>
        <p:txBody>
          <a:bodyPr/>
          <a:lstStyle/>
          <a:p>
            <a:r>
              <a:rPr lang="en-GB" altLang="sv-SE" sz="2000" b="1">
                <a:solidFill>
                  <a:srgbClr val="FA3312"/>
                </a:solidFill>
              </a:rPr>
              <a:t>Isaacs (1965) obtains differential equations that describe the optimal decisions over time by the two participants:</a:t>
            </a:r>
            <a:r>
              <a:rPr lang="en-GB" altLang="sv-SE" sz="2000" b="1"/>
              <a:t> </a:t>
            </a:r>
            <a:endParaRPr lang="sv-SE" altLang="sv-SE" sz="4000"/>
          </a:p>
        </p:txBody>
      </p:sp>
      <p:sp>
        <p:nvSpPr>
          <p:cNvPr id="151557"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51556" name="Object 4"/>
          <p:cNvGraphicFramePr>
            <a:graphicFrameLocks noChangeAspect="1"/>
          </p:cNvGraphicFramePr>
          <p:nvPr/>
        </p:nvGraphicFramePr>
        <p:xfrm>
          <a:off x="3048000" y="2819401"/>
          <a:ext cx="3505200" cy="2371725"/>
        </p:xfrm>
        <a:graphic>
          <a:graphicData uri="http://schemas.openxmlformats.org/presentationml/2006/ole">
            <mc:AlternateContent xmlns:mc="http://schemas.openxmlformats.org/markup-compatibility/2006">
              <mc:Choice xmlns:v="urn:schemas-microsoft-com:vml" Requires="v">
                <p:oleObj spid="_x0000_s57367" name="Equation" r:id="rId3" imgW="939392" imgH="634725" progId="Equation.DSMT4">
                  <p:embed/>
                </p:oleObj>
              </mc:Choice>
              <mc:Fallback>
                <p:oleObj name="Equation" r:id="rId3" imgW="939392" imgH="634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1"/>
                        <a:ext cx="3505200" cy="237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8" name="Rectangle 6"/>
          <p:cNvSpPr>
            <a:spLocks noChangeArrowheads="1"/>
          </p:cNvSpPr>
          <p:nvPr/>
        </p:nvSpPr>
        <p:spPr bwMode="auto">
          <a:xfrm>
            <a:off x="2743201" y="2362200"/>
            <a:ext cx="500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ltLang="sv-SE" sz="1600" b="1">
                <a:solidFill>
                  <a:srgbClr val="000000"/>
                </a:solidFill>
              </a:rPr>
              <a:t>The system moves according to these equations:</a:t>
            </a:r>
            <a:r>
              <a:rPr lang="en-GB" altLang="sv-SE" sz="1600">
                <a:solidFill>
                  <a:srgbClr val="000000"/>
                </a:solidFill>
              </a:rPr>
              <a:t> </a:t>
            </a:r>
          </a:p>
        </p:txBody>
      </p:sp>
    </p:spTree>
    <p:extLst>
      <p:ext uri="{BB962C8B-B14F-4D97-AF65-F5344CB8AC3E}">
        <p14:creationId xmlns:p14="http://schemas.microsoft.com/office/powerpoint/2010/main" val="27219234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A8BAA57D-A97C-4851-93CB-20D22E456496}" type="slidenum">
              <a:rPr lang="sv-SE" altLang="sv-SE">
                <a:solidFill>
                  <a:srgbClr val="000000"/>
                </a:solidFill>
              </a:rPr>
              <a:pPr/>
              <a:t>99</a:t>
            </a:fld>
            <a:endParaRPr lang="sv-SE" altLang="sv-SE">
              <a:solidFill>
                <a:srgbClr val="000000"/>
              </a:solidFill>
            </a:endParaRPr>
          </a:p>
        </p:txBody>
      </p:sp>
      <p:sp>
        <p:nvSpPr>
          <p:cNvPr id="152600" name="Rectangle 24"/>
          <p:cNvSpPr>
            <a:spLocks noGrp="1" noChangeArrowheads="1"/>
          </p:cNvSpPr>
          <p:nvPr>
            <p:ph type="ctrTitle"/>
          </p:nvPr>
        </p:nvSpPr>
        <p:spPr>
          <a:xfrm>
            <a:off x="2133600" y="685801"/>
            <a:ext cx="7772400" cy="1470025"/>
          </a:xfrm>
        </p:spPr>
        <p:txBody>
          <a:bodyPr anchor="ctr"/>
          <a:lstStyle/>
          <a:p>
            <a:r>
              <a:rPr lang="en-GB" altLang="sv-SE" sz="2400">
                <a:solidFill>
                  <a:srgbClr val="FA3312"/>
                </a:solidFill>
              </a:rPr>
              <a:t>The objective function in Isaacs (1965) is linear in the decision variables and time is continuous:</a:t>
            </a:r>
            <a:r>
              <a:rPr lang="en-GB" altLang="sv-SE" sz="4400"/>
              <a:t> </a:t>
            </a:r>
            <a:endParaRPr lang="sv-SE" altLang="sv-SE" sz="4400"/>
          </a:p>
        </p:txBody>
      </p:sp>
      <p:sp>
        <p:nvSpPr>
          <p:cNvPr id="152603" name="Rectangle 27"/>
          <p:cNvSpPr>
            <a:spLocks noChangeArrowheads="1"/>
          </p:cNvSpPr>
          <p:nvPr/>
        </p:nvSpPr>
        <p:spPr bwMode="auto">
          <a:xfrm>
            <a:off x="1524001" y="30263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sz="1600">
              <a:solidFill>
                <a:srgbClr val="000000"/>
              </a:solidFill>
            </a:endParaRPr>
          </a:p>
        </p:txBody>
      </p:sp>
      <p:graphicFrame>
        <p:nvGraphicFramePr>
          <p:cNvPr id="152602" name="Object 26"/>
          <p:cNvGraphicFramePr>
            <a:graphicFrameLocks noChangeAspect="1"/>
          </p:cNvGraphicFramePr>
          <p:nvPr/>
        </p:nvGraphicFramePr>
        <p:xfrm>
          <a:off x="2057400" y="2514601"/>
          <a:ext cx="8001000" cy="2405063"/>
        </p:xfrm>
        <a:graphic>
          <a:graphicData uri="http://schemas.openxmlformats.org/presentationml/2006/ole">
            <mc:AlternateContent xmlns:mc="http://schemas.openxmlformats.org/markup-compatibility/2006">
              <mc:Choice xmlns:v="urn:schemas-microsoft-com:vml" Requires="v">
                <p:oleObj spid="_x0000_s58391" name="Equation" r:id="rId3" imgW="1549400" imgH="469900" progId="Equation.DSMT4">
                  <p:embed/>
                </p:oleObj>
              </mc:Choice>
              <mc:Fallback>
                <p:oleObj name="Equation" r:id="rId3" imgW="1549400" imgH="469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14601"/>
                        <a:ext cx="8001000" cy="240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1002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1455</TotalTime>
  <Words>4303</Words>
  <Application>Microsoft Office PowerPoint</Application>
  <PresentationFormat>Bredbild</PresentationFormat>
  <Paragraphs>594</Paragraphs>
  <Slides>105</Slides>
  <Notes>0</Notes>
  <HiddenSlides>0</HiddenSlides>
  <MMClips>0</MMClips>
  <ScaleCrop>false</ScaleCrop>
  <HeadingPairs>
    <vt:vector size="8" baseType="variant">
      <vt:variant>
        <vt:lpstr>Använt teckensnitt</vt:lpstr>
      </vt:variant>
      <vt:variant>
        <vt:i4>11</vt:i4>
      </vt:variant>
      <vt:variant>
        <vt:lpstr>Tema</vt:lpstr>
      </vt:variant>
      <vt:variant>
        <vt:i4>5</vt:i4>
      </vt:variant>
      <vt:variant>
        <vt:lpstr>Serverprogram för OLE-inbäddning</vt:lpstr>
      </vt:variant>
      <vt:variant>
        <vt:i4>2</vt:i4>
      </vt:variant>
      <vt:variant>
        <vt:lpstr>Bildrubriker</vt:lpstr>
      </vt:variant>
      <vt:variant>
        <vt:i4>105</vt:i4>
      </vt:variant>
    </vt:vector>
  </HeadingPairs>
  <TitlesOfParts>
    <vt:vector size="123" baseType="lpstr">
      <vt:lpstr>SimSun</vt:lpstr>
      <vt:lpstr>Arial</vt:lpstr>
      <vt:lpstr>Arial Black</vt:lpstr>
      <vt:lpstr>Calibri</vt:lpstr>
      <vt:lpstr>Calibri Light</vt:lpstr>
      <vt:lpstr>CMBX12</vt:lpstr>
      <vt:lpstr>CMR10</vt:lpstr>
      <vt:lpstr>CMR12</vt:lpstr>
      <vt:lpstr>Courier New</vt:lpstr>
      <vt:lpstr>Derive Unicode</vt:lpstr>
      <vt:lpstr>Times New Roman</vt:lpstr>
      <vt:lpstr>Office-tema</vt:lpstr>
      <vt:lpstr>Standardformgivning</vt:lpstr>
      <vt:lpstr>1_Standardformgivning</vt:lpstr>
      <vt:lpstr>2_Standardformgivning</vt:lpstr>
      <vt:lpstr>3_Standardformgivning</vt:lpstr>
      <vt:lpstr>Equation</vt:lpstr>
      <vt:lpstr>MathType 5.0 Equation</vt:lpstr>
      <vt:lpstr>APPLICATIONS AND MATHEMATICAL MODELING IN OPERATIONS RESEARCH  Version 160828    Peter Lohmander Professor Dr., Optimal Solutions &amp; Linnaeus University, Sweden www.Lohmander.com &amp; Peter@Lohmander.com </vt:lpstr>
      <vt:lpstr> APPLICATIONS AND MATHEMATICAL MODELING IN OPERATIONS RESEARCH  Peter Lohmander  Abstract </vt:lpstr>
      <vt:lpstr>Introductory examples of important  real world decision problems  that can be developed to  applications of operations research</vt:lpstr>
      <vt:lpstr>PowerPoint-presentation</vt:lpstr>
      <vt:lpstr>PowerPoint-presentation</vt:lpstr>
      <vt:lpstr>PowerPoint-presentation</vt:lpstr>
      <vt:lpstr>PowerPoint-presentation</vt:lpstr>
      <vt:lpstr>PowerPoint-presentation</vt:lpstr>
      <vt:lpstr>PowerPoint-presentation</vt:lpstr>
      <vt:lpstr>Introduction to mathematical modeling  and operations research</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Isaacs (1965) analyses many alternative differential game models. One central version of these models is called “The war of attrition and attack”.</vt:lpstr>
      <vt:lpstr>In the “attrition and attack” problem, the objective function is linear in the decision variables and time is continuous.  The optimal control decisions become “bang-bang” (0 or 1), which means and the differential equations governing the state variables become very simple. Explicit solutions are easily obtained. With alternative nonlinear specifications of the objective function, the optimal decisions may become continuous nonlinear functions.  Then, explicit solutions may no longer be obtained from the differential equation system.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 simple situations, continuous time versions of dynamic game problems can be defined as differential games, as reported by Isaacs [7].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Model 3; (x,y,t) = (2,2,T-1) </vt:lpstr>
      <vt:lpstr>Model 3; (x,y,t) = (2,2,T-1)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Observations:</vt:lpstr>
      <vt:lpstr>Observations cont.:</vt:lpstr>
      <vt:lpstr>Isaacs (1965), in section 5.4, The war of attrition and attack: </vt:lpstr>
      <vt:lpstr>PowerPoint-presentation</vt:lpstr>
      <vt:lpstr>Isaacs (1965) obtains differential equations that describe the optimal decisions over time by the two participants: </vt:lpstr>
      <vt:lpstr>The objective function in Isaacs (1965) is linear in the decision variables and time is continuous: </vt:lpstr>
      <vt:lpstr>There is no reason to expect that the Isaacs (1965) model would lead to mixed strategies. </vt:lpstr>
      <vt:lpstr>An analogy to optimal control:</vt:lpstr>
      <vt:lpstr>Technology differences:</vt:lpstr>
      <vt:lpstr>PowerPoint-presentation</vt:lpstr>
      <vt:lpstr>PowerPoint-presentation</vt:lpstr>
      <vt:lpstr>APPLICATIONS AND MATHEMATICAL MODELING IN OPERATIONS RESEARCH  Version 160825    Peter Lohmander Professor Dr., Optimal Solutions &amp; Linnaeus University, Sweden www.Lohmander.com &amp; Peter@Lohmander.com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dc:creator>
  <cp:lastModifiedBy>Peter</cp:lastModifiedBy>
  <cp:revision>192</cp:revision>
  <dcterms:created xsi:type="dcterms:W3CDTF">2016-03-02T13:51:42Z</dcterms:created>
  <dcterms:modified xsi:type="dcterms:W3CDTF">2016-08-28T09:35:12Z</dcterms:modified>
</cp:coreProperties>
</file>