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09"/>
  </p:notesMasterIdLst>
  <p:sldIdLst>
    <p:sldId id="256" r:id="rId2"/>
    <p:sldId id="384" r:id="rId3"/>
    <p:sldId id="390" r:id="rId4"/>
    <p:sldId id="391" r:id="rId5"/>
    <p:sldId id="392" r:id="rId6"/>
    <p:sldId id="393" r:id="rId7"/>
    <p:sldId id="396" r:id="rId8"/>
    <p:sldId id="257" r:id="rId9"/>
    <p:sldId id="262" r:id="rId10"/>
    <p:sldId id="260" r:id="rId11"/>
    <p:sldId id="261" r:id="rId12"/>
    <p:sldId id="263" r:id="rId13"/>
    <p:sldId id="314" r:id="rId14"/>
    <p:sldId id="264" r:id="rId15"/>
    <p:sldId id="265" r:id="rId16"/>
    <p:sldId id="266" r:id="rId17"/>
    <p:sldId id="267" r:id="rId18"/>
    <p:sldId id="268" r:id="rId19"/>
    <p:sldId id="269" r:id="rId20"/>
    <p:sldId id="270" r:id="rId21"/>
    <p:sldId id="271" r:id="rId22"/>
    <p:sldId id="272" r:id="rId23"/>
    <p:sldId id="273"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258" r:id="rId64"/>
    <p:sldId id="259" r:id="rId65"/>
    <p:sldId id="323" r:id="rId66"/>
    <p:sldId id="324" r:id="rId67"/>
    <p:sldId id="325" r:id="rId68"/>
    <p:sldId id="359"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65" r:id="rId82"/>
    <p:sldId id="338" r:id="rId83"/>
    <p:sldId id="339" r:id="rId84"/>
    <p:sldId id="340" r:id="rId85"/>
    <p:sldId id="341" r:id="rId86"/>
    <p:sldId id="366" r:id="rId87"/>
    <p:sldId id="367" r:id="rId88"/>
    <p:sldId id="377" r:id="rId89"/>
    <p:sldId id="378" r:id="rId90"/>
    <p:sldId id="379" r:id="rId91"/>
    <p:sldId id="375" r:id="rId92"/>
    <p:sldId id="374" r:id="rId93"/>
    <p:sldId id="368" r:id="rId94"/>
    <p:sldId id="369" r:id="rId95"/>
    <p:sldId id="376" r:id="rId96"/>
    <p:sldId id="381" r:id="rId97"/>
    <p:sldId id="370" r:id="rId98"/>
    <p:sldId id="373" r:id="rId99"/>
    <p:sldId id="382" r:id="rId100"/>
    <p:sldId id="383" r:id="rId101"/>
    <p:sldId id="342" r:id="rId102"/>
    <p:sldId id="343" r:id="rId103"/>
    <p:sldId id="344" r:id="rId104"/>
    <p:sldId id="345" r:id="rId105"/>
    <p:sldId id="346" r:id="rId106"/>
    <p:sldId id="394" r:id="rId107"/>
    <p:sldId id="395"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EBF7"/>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p:scale>
          <a:sx n="100" d="100"/>
          <a:sy n="100" d="100"/>
        </p:scale>
        <p:origin x="40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33658077788709"/>
          <c:y val="2.4888035573070198E-2"/>
          <c:w val="0.84922182753180009"/>
          <c:h val="0.81418307841387216"/>
        </c:manualLayout>
      </c:layout>
      <c:scatterChart>
        <c:scatterStyle val="lineMarker"/>
        <c:varyColors val="0"/>
        <c:ser>
          <c:idx val="0"/>
          <c:order val="0"/>
          <c:tx>
            <c:strRef>
              <c:f>'x y studies'!$O$2</c:f>
              <c:strCache>
                <c:ptCount val="1"/>
                <c:pt idx="0">
                  <c:v>y</c:v>
                </c:pt>
              </c:strCache>
            </c:strRef>
          </c:tx>
          <c:spPr>
            <a:ln w="25400" cap="rnd">
              <a:noFill/>
              <a:round/>
            </a:ln>
            <a:effectLst/>
          </c:spPr>
          <c:marker>
            <c:symbol val="circle"/>
            <c:size val="5"/>
            <c:spPr>
              <a:solidFill>
                <a:schemeClr val="tx1"/>
              </a:solidFill>
              <a:ln w="3175">
                <a:solidFill>
                  <a:schemeClr val="tx1"/>
                </a:solidFill>
                <a:prstDash val="sysDot"/>
              </a:ln>
              <a:effectLst/>
            </c:spPr>
          </c:marker>
          <c:xVal>
            <c:numRef>
              <c:f>'x y studies'!$N$3:$N$34</c:f>
              <c:numCache>
                <c:formatCode>General</c:formatCode>
                <c:ptCount val="32"/>
                <c:pt idx="0">
                  <c:v>65000</c:v>
                </c:pt>
                <c:pt idx="1">
                  <c:v>64037.54</c:v>
                </c:pt>
                <c:pt idx="2">
                  <c:v>63111.399497500002</c:v>
                </c:pt>
                <c:pt idx="3">
                  <c:v>62221.040706906715</c:v>
                </c:pt>
                <c:pt idx="4">
                  <c:v>61365.946136563747</c:v>
                </c:pt>
                <c:pt idx="5">
                  <c:v>60545.618288257734</c:v>
                </c:pt>
                <c:pt idx="6">
                  <c:v>59759.579368063904</c:v>
                </c:pt>
                <c:pt idx="7">
                  <c:v>59007.371008363247</c:v>
                </c:pt>
                <c:pt idx="8">
                  <c:v>58288.554000869663</c:v>
                </c:pt>
                <c:pt idx="9">
                  <c:v>57602.708040511767</c:v>
                </c:pt>
                <c:pt idx="10">
                  <c:v>56949.431480020226</c:v>
                </c:pt>
                <c:pt idx="11">
                  <c:v>56328.341095077463</c:v>
                </c:pt>
                <c:pt idx="12">
                  <c:v>55739.071859892625</c:v>
                </c:pt>
                <c:pt idx="13">
                  <c:v>55181.276733070583</c:v>
                </c:pt>
                <c:pt idx="14">
                  <c:v>54654.62645364958</c:v>
                </c:pt>
                <c:pt idx="15">
                  <c:v>54158.809347187867</c:v>
                </c:pt>
                <c:pt idx="16">
                  <c:v>53693.531141785337</c:v>
                </c:pt>
                <c:pt idx="17">
                  <c:v>53258.514793931856</c:v>
                </c:pt>
                <c:pt idx="18">
                  <c:v>52853.500324079454</c:v>
                </c:pt>
                <c:pt idx="19">
                  <c:v>52478.244661841076</c:v>
                </c:pt>
                <c:pt idx="20">
                  <c:v>52132.521500724033</c:v>
                </c:pt>
                <c:pt idx="21">
                  <c:v>51816.121162311611</c:v>
                </c:pt>
                <c:pt idx="22">
                  <c:v>51528.85046981171</c:v>
                </c:pt>
                <c:pt idx="23">
                  <c:v>51270.532630896647</c:v>
                </c:pt>
                <c:pt idx="24">
                  <c:v>51041.007129763369</c:v>
                </c:pt>
                <c:pt idx="25">
                  <c:v>50840.129628348732</c:v>
                </c:pt>
                <c:pt idx="26">
                  <c:v>50667.771876639432</c:v>
                </c:pt>
                <c:pt idx="27">
                  <c:v>50523.821632021463</c:v>
                </c:pt>
                <c:pt idx="28">
                  <c:v>50408.182587618947</c:v>
                </c:pt>
                <c:pt idx="29">
                  <c:v>50320.774309577268</c:v>
                </c:pt>
                <c:pt idx="30">
                  <c:v>50261.532183250521</c:v>
                </c:pt>
                <c:pt idx="31">
                  <c:v>50230.407368258158</c:v>
                </c:pt>
              </c:numCache>
            </c:numRef>
          </c:xVal>
          <c:yVal>
            <c:numRef>
              <c:f>'x y studies'!$O$3:$O$34</c:f>
              <c:numCache>
                <c:formatCode>General</c:formatCode>
                <c:ptCount val="32"/>
                <c:pt idx="0">
                  <c:v>18000</c:v>
                </c:pt>
                <c:pt idx="1">
                  <c:v>17320.75</c:v>
                </c:pt>
                <c:pt idx="2">
                  <c:v>16651.557707</c:v>
                </c:pt>
                <c:pt idx="3">
                  <c:v>15992.043582251124</c:v>
                </c:pt>
                <c:pt idx="4">
                  <c:v>15341.833706863948</c:v>
                </c:pt>
                <c:pt idx="5">
                  <c:v>14700.559569736857</c:v>
                </c:pt>
                <c:pt idx="6">
                  <c:v>14067.857858624564</c:v>
                </c:pt>
                <c:pt idx="7">
                  <c:v>13443.370254228295</c:v>
                </c:pt>
                <c:pt idx="8">
                  <c:v>12826.7432271909</c:v>
                </c:pt>
                <c:pt idx="9">
                  <c:v>12217.627837881812</c:v>
                </c:pt>
                <c:pt idx="10">
                  <c:v>11615.679538858463</c:v>
                </c:pt>
                <c:pt idx="11">
                  <c:v>11020.557979892252</c:v>
                </c:pt>
                <c:pt idx="12">
                  <c:v>10431.926815448693</c:v>
                </c:pt>
                <c:pt idx="13">
                  <c:v>9849.4535145128139</c:v>
                </c:pt>
                <c:pt idx="14">
                  <c:v>9272.8091726522271</c:v>
                </c:pt>
                <c:pt idx="15">
                  <c:v>8701.6683262115894</c:v>
                </c:pt>
                <c:pt idx="16">
                  <c:v>8135.7087685334764</c:v>
                </c:pt>
                <c:pt idx="17">
                  <c:v>7574.6113681018196</c:v>
                </c:pt>
                <c:pt idx="18">
                  <c:v>7018.0598885052314</c:v>
                </c:pt>
                <c:pt idx="19">
                  <c:v>6465.7408101186011</c:v>
                </c:pt>
                <c:pt idx="20">
                  <c:v>5917.3431534023621</c:v>
                </c:pt>
                <c:pt idx="21">
                  <c:v>5372.5583037197957</c:v>
                </c:pt>
                <c:pt idx="22">
                  <c:v>4831.0798375736395</c:v>
                </c:pt>
                <c:pt idx="23">
                  <c:v>4292.6033501641068</c:v>
                </c:pt>
                <c:pt idx="24">
                  <c:v>3756.8262841712367</c:v>
                </c:pt>
                <c:pt idx="25">
                  <c:v>3223.4477596652096</c:v>
                </c:pt>
                <c:pt idx="26">
                  <c:v>2692.1684050489653</c:v>
                </c:pt>
                <c:pt idx="27">
                  <c:v>2162.6901889380833</c:v>
                </c:pt>
                <c:pt idx="28">
                  <c:v>1634.7162528834592</c:v>
                </c:pt>
                <c:pt idx="29">
                  <c:v>1107.9507448428412</c:v>
                </c:pt>
                <c:pt idx="30">
                  <c:v>582.09865330775881</c:v>
                </c:pt>
                <c:pt idx="31">
                  <c:v>56.86564199279087</c:v>
                </c:pt>
              </c:numCache>
            </c:numRef>
          </c:yVal>
          <c:smooth val="0"/>
          <c:extLst>
            <c:ext xmlns:c16="http://schemas.microsoft.com/office/drawing/2014/chart" uri="{C3380CC4-5D6E-409C-BE32-E72D297353CC}">
              <c16:uniqueId val="{00000000-9D00-438C-9F2C-9C3AF7DB8769}"/>
            </c:ext>
          </c:extLst>
        </c:ser>
        <c:dLbls>
          <c:showLegendKey val="0"/>
          <c:showVal val="0"/>
          <c:showCatName val="0"/>
          <c:showSerName val="0"/>
          <c:showPercent val="0"/>
          <c:showBubbleSize val="0"/>
        </c:dLbls>
        <c:axId val="1722950416"/>
        <c:axId val="1077424800"/>
      </c:scatterChart>
      <c:valAx>
        <c:axId val="1722950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77424800"/>
        <c:crosses val="autoZero"/>
        <c:crossBetween val="midCat"/>
      </c:valAx>
      <c:valAx>
        <c:axId val="1077424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229504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'KIA studies'!$M$140</c:f>
              <c:strCache>
                <c:ptCount val="1"/>
                <c:pt idx="0">
                  <c:v>T_approx</c:v>
                </c:pt>
              </c:strCache>
            </c:strRef>
          </c:tx>
          <c:spPr>
            <a:ln w="38100" cap="rnd">
              <a:solidFill>
                <a:schemeClr val="tx1"/>
              </a:solidFill>
              <a:round/>
            </a:ln>
            <a:effectLst/>
          </c:spPr>
          <c:marker>
            <c:symbol val="circle"/>
            <c:size val="5"/>
            <c:spPr>
              <a:solidFill>
                <a:schemeClr val="accent1"/>
              </a:solidFill>
              <a:ln w="38100">
                <a:solidFill>
                  <a:schemeClr val="tx1"/>
                </a:solidFill>
              </a:ln>
              <a:effectLst/>
            </c:spPr>
          </c:marker>
          <c:xVal>
            <c:numRef>
              <c:f>'KIA studies'!$L$141:$L$144</c:f>
              <c:numCache>
                <c:formatCode>General</c:formatCode>
                <c:ptCount val="4"/>
                <c:pt idx="0">
                  <c:v>45000</c:v>
                </c:pt>
                <c:pt idx="1">
                  <c:v>65000</c:v>
                </c:pt>
                <c:pt idx="2">
                  <c:v>85000</c:v>
                </c:pt>
                <c:pt idx="3">
                  <c:v>105000</c:v>
                </c:pt>
              </c:numCache>
            </c:numRef>
          </c:xVal>
          <c:yVal>
            <c:numRef>
              <c:f>'KIA studies'!$M$141:$M$144</c:f>
              <c:numCache>
                <c:formatCode>General</c:formatCode>
                <c:ptCount val="4"/>
                <c:pt idx="0">
                  <c:v>63</c:v>
                </c:pt>
                <c:pt idx="1">
                  <c:v>31</c:v>
                </c:pt>
                <c:pt idx="2">
                  <c:v>22</c:v>
                </c:pt>
                <c:pt idx="3">
                  <c:v>17</c:v>
                </c:pt>
              </c:numCache>
            </c:numRef>
          </c:yVal>
          <c:smooth val="0"/>
          <c:extLst>
            <c:ext xmlns:c16="http://schemas.microsoft.com/office/drawing/2014/chart" uri="{C3380CC4-5D6E-409C-BE32-E72D297353CC}">
              <c16:uniqueId val="{00000000-4C0A-46F6-B750-2C8768B64C0D}"/>
            </c:ext>
          </c:extLst>
        </c:ser>
        <c:dLbls>
          <c:showLegendKey val="0"/>
          <c:showVal val="0"/>
          <c:showCatName val="0"/>
          <c:showSerName val="0"/>
          <c:showPercent val="0"/>
          <c:showBubbleSize val="0"/>
        </c:dLbls>
        <c:axId val="1753311968"/>
        <c:axId val="1721045072"/>
      </c:scatterChart>
      <c:valAx>
        <c:axId val="1753311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x0</a:t>
                </a:r>
              </a:p>
            </c:rich>
          </c:tx>
          <c:layout>
            <c:manualLayout>
              <c:xMode val="edge"/>
              <c:yMode val="edge"/>
              <c:x val="0.46259751860329767"/>
              <c:y val="0.9217132369070442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21045072"/>
        <c:crosses val="autoZero"/>
        <c:crossBetween val="midCat"/>
      </c:valAx>
      <c:valAx>
        <c:axId val="172104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 = Time of Termination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3311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85776112428541"/>
          <c:y val="2.3617402687270236E-2"/>
          <c:w val="0.7652725772007285"/>
          <c:h val="0.84074769230159629"/>
        </c:manualLayout>
      </c:layout>
      <c:scatterChart>
        <c:scatterStyle val="lineMarker"/>
        <c:varyColors val="0"/>
        <c:ser>
          <c:idx val="0"/>
          <c:order val="0"/>
          <c:tx>
            <c:strRef>
              <c:f>'KIA studies'!$M$171</c:f>
              <c:strCache>
                <c:ptCount val="1"/>
                <c:pt idx="0">
                  <c:v>KIAx Total</c:v>
                </c:pt>
              </c:strCache>
            </c:strRef>
          </c:tx>
          <c:spPr>
            <a:ln w="38100" cap="rnd">
              <a:solidFill>
                <a:schemeClr val="tx1"/>
              </a:solidFill>
              <a:round/>
            </a:ln>
            <a:effectLst/>
          </c:spPr>
          <c:marker>
            <c:symbol val="circle"/>
            <c:size val="5"/>
            <c:spPr>
              <a:solidFill>
                <a:schemeClr val="accent1"/>
              </a:solidFill>
              <a:ln w="38100">
                <a:solidFill>
                  <a:schemeClr val="tx1"/>
                </a:solidFill>
              </a:ln>
              <a:effectLst/>
            </c:spPr>
          </c:marker>
          <c:xVal>
            <c:numRef>
              <c:f>'KIA studies'!$L$172:$L$175</c:f>
              <c:numCache>
                <c:formatCode>General</c:formatCode>
                <c:ptCount val="4"/>
                <c:pt idx="0">
                  <c:v>45000</c:v>
                </c:pt>
                <c:pt idx="1">
                  <c:v>65000</c:v>
                </c:pt>
                <c:pt idx="2">
                  <c:v>85000</c:v>
                </c:pt>
                <c:pt idx="3">
                  <c:v>105000</c:v>
                </c:pt>
              </c:numCache>
            </c:numRef>
          </c:xVal>
          <c:yVal>
            <c:numRef>
              <c:f>'KIA studies'!$M$172:$M$175</c:f>
              <c:numCache>
                <c:formatCode>General</c:formatCode>
                <c:ptCount val="4"/>
                <c:pt idx="0">
                  <c:v>26171.915401841925</c:v>
                </c:pt>
                <c:pt idx="1">
                  <c:v>14769.592631741842</c:v>
                </c:pt>
                <c:pt idx="2">
                  <c:v>10843.733477500689</c:v>
                </c:pt>
                <c:pt idx="3">
                  <c:v>8672.0133776284638</c:v>
                </c:pt>
              </c:numCache>
            </c:numRef>
          </c:yVal>
          <c:smooth val="0"/>
          <c:extLst>
            <c:ext xmlns:c16="http://schemas.microsoft.com/office/drawing/2014/chart" uri="{C3380CC4-5D6E-409C-BE32-E72D297353CC}">
              <c16:uniqueId val="{00000000-87FF-46A7-A209-3DBFE065656F}"/>
            </c:ext>
          </c:extLst>
        </c:ser>
        <c:dLbls>
          <c:showLegendKey val="0"/>
          <c:showVal val="0"/>
          <c:showCatName val="0"/>
          <c:showSerName val="0"/>
          <c:showPercent val="0"/>
          <c:showBubbleSize val="0"/>
        </c:dLbls>
        <c:axId val="1753305248"/>
        <c:axId val="1721041104"/>
      </c:scatterChart>
      <c:valAx>
        <c:axId val="1753305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21041104"/>
        <c:crosses val="autoZero"/>
        <c:crossBetween val="midCat"/>
      </c:valAx>
      <c:valAx>
        <c:axId val="172104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KIAx at Termination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3305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Sheet1!$D$4</c:f>
              <c:strCache>
                <c:ptCount val="1"/>
                <c:pt idx="0">
                  <c:v>x0</c:v>
                </c:pt>
              </c:strCache>
            </c:strRef>
          </c:tx>
          <c:spPr>
            <a:solidFill>
              <a:schemeClr val="accent1"/>
            </a:solidFill>
            <a:ln>
              <a:noFill/>
            </a:ln>
            <a:effectLst/>
          </c:spPr>
          <c:invertIfNegative val="0"/>
          <c:cat>
            <c:strRef>
              <c:f>Sheet1!$C$5:$C$11</c:f>
              <c:strCache>
                <c:ptCount val="7"/>
                <c:pt idx="0">
                  <c:v>Case 0</c:v>
                </c:pt>
                <c:pt idx="1">
                  <c:v>cx0 = 2</c:v>
                </c:pt>
                <c:pt idx="2">
                  <c:v>cT = 1460</c:v>
                </c:pt>
                <c:pt idx="3">
                  <c:v>cK = 4</c:v>
                </c:pt>
                <c:pt idx="4">
                  <c:v>y0 = 23000</c:v>
                </c:pt>
                <c:pt idx="5">
                  <c:v>a=0.033470</c:v>
                </c:pt>
                <c:pt idx="6">
                  <c:v>b=0.02045</c:v>
                </c:pt>
              </c:strCache>
            </c:strRef>
          </c:cat>
          <c:val>
            <c:numRef>
              <c:f>Sheet1!$D$5:$D$11</c:f>
              <c:numCache>
                <c:formatCode>General</c:formatCode>
                <c:ptCount val="7"/>
                <c:pt idx="0">
                  <c:v>66156</c:v>
                </c:pt>
                <c:pt idx="1">
                  <c:v>54281</c:v>
                </c:pt>
                <c:pt idx="2">
                  <c:v>75419</c:v>
                </c:pt>
                <c:pt idx="3">
                  <c:v>77210</c:v>
                </c:pt>
                <c:pt idx="4">
                  <c:v>81670</c:v>
                </c:pt>
                <c:pt idx="5">
                  <c:v>56857</c:v>
                </c:pt>
                <c:pt idx="6">
                  <c:v>47292</c:v>
                </c:pt>
              </c:numCache>
            </c:numRef>
          </c:val>
          <c:extLst>
            <c:ext xmlns:c16="http://schemas.microsoft.com/office/drawing/2014/chart" uri="{C3380CC4-5D6E-409C-BE32-E72D297353CC}">
              <c16:uniqueId val="{00000000-3295-4833-9D49-6D88AA280115}"/>
            </c:ext>
          </c:extLst>
        </c:ser>
        <c:dLbls>
          <c:showLegendKey val="0"/>
          <c:showVal val="0"/>
          <c:showCatName val="0"/>
          <c:showSerName val="0"/>
          <c:showPercent val="0"/>
          <c:showBubbleSize val="0"/>
        </c:dLbls>
        <c:gapWidth val="150"/>
        <c:overlap val="100"/>
        <c:axId val="1521076544"/>
        <c:axId val="1642212944"/>
      </c:barChart>
      <c:catAx>
        <c:axId val="1521076544"/>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latin typeface="+mn-lt"/>
                  </a:rPr>
                  <a:t>Case</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42212944"/>
        <c:crosses val="autoZero"/>
        <c:auto val="1"/>
        <c:lblAlgn val="ctr"/>
        <c:lblOffset val="100"/>
        <c:noMultiLvlLbl val="0"/>
      </c:catAx>
      <c:valAx>
        <c:axId val="1642212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solidFill>
                      <a:srgbClr val="FF0000"/>
                    </a:solidFill>
                    <a:latin typeface="+mn-lt"/>
                  </a:rPr>
                  <a:t>Optimal</a:t>
                </a:r>
                <a:r>
                  <a:rPr lang="en-US" sz="2400" b="1" baseline="0" dirty="0">
                    <a:solidFill>
                      <a:srgbClr val="FF0000"/>
                    </a:solidFill>
                    <a:latin typeface="+mn-lt"/>
                  </a:rPr>
                  <a:t> value of x0</a:t>
                </a:r>
                <a:endParaRPr lang="en-US" sz="2400" b="1" dirty="0">
                  <a:solidFill>
                    <a:srgbClr val="FF0000"/>
                  </a:solidFill>
                  <a:latin typeface="+mn-lt"/>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52107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Sheet1!$E$4</c:f>
              <c:strCache>
                <c:ptCount val="1"/>
                <c:pt idx="0">
                  <c:v>T</c:v>
                </c:pt>
              </c:strCache>
            </c:strRef>
          </c:tx>
          <c:spPr>
            <a:solidFill>
              <a:schemeClr val="accent2"/>
            </a:solidFill>
            <a:ln>
              <a:noFill/>
            </a:ln>
            <a:effectLst/>
          </c:spPr>
          <c:invertIfNegative val="0"/>
          <c:cat>
            <c:strRef>
              <c:f>Sheet1!$C$5:$C$11</c:f>
              <c:strCache>
                <c:ptCount val="7"/>
                <c:pt idx="0">
                  <c:v>Case 0</c:v>
                </c:pt>
                <c:pt idx="1">
                  <c:v>cx0 = 2</c:v>
                </c:pt>
                <c:pt idx="2">
                  <c:v>cT = 1460</c:v>
                </c:pt>
                <c:pt idx="3">
                  <c:v>cK = 4</c:v>
                </c:pt>
                <c:pt idx="4">
                  <c:v>y0 = 23000</c:v>
                </c:pt>
                <c:pt idx="5">
                  <c:v>a=0.033470</c:v>
                </c:pt>
                <c:pt idx="6">
                  <c:v>b=0.02045</c:v>
                </c:pt>
              </c:strCache>
            </c:strRef>
          </c:cat>
          <c:val>
            <c:numRef>
              <c:f>Sheet1!$E$5:$E$11</c:f>
              <c:numCache>
                <c:formatCode>General</c:formatCode>
                <c:ptCount val="7"/>
                <c:pt idx="0">
                  <c:v>30.36</c:v>
                </c:pt>
                <c:pt idx="1">
                  <c:v>41.17</c:v>
                </c:pt>
                <c:pt idx="2">
                  <c:v>25.550999999999998</c:v>
                </c:pt>
                <c:pt idx="3">
                  <c:v>24.81</c:v>
                </c:pt>
                <c:pt idx="4">
                  <c:v>31.861999999999998</c:v>
                </c:pt>
                <c:pt idx="5">
                  <c:v>34.353000000000002</c:v>
                </c:pt>
                <c:pt idx="6">
                  <c:v>21.702999999999999</c:v>
                </c:pt>
              </c:numCache>
            </c:numRef>
          </c:val>
          <c:extLst>
            <c:ext xmlns:c16="http://schemas.microsoft.com/office/drawing/2014/chart" uri="{C3380CC4-5D6E-409C-BE32-E72D297353CC}">
              <c16:uniqueId val="{00000000-7A3D-4F7C-8B95-1FC29F8EAC75}"/>
            </c:ext>
          </c:extLst>
        </c:ser>
        <c:dLbls>
          <c:showLegendKey val="0"/>
          <c:showVal val="0"/>
          <c:showCatName val="0"/>
          <c:showSerName val="0"/>
          <c:showPercent val="0"/>
          <c:showBubbleSize val="0"/>
        </c:dLbls>
        <c:gapWidth val="150"/>
        <c:overlap val="100"/>
        <c:axId val="2123220576"/>
        <c:axId val="1626172336"/>
        <c:extLst>
          <c:ext xmlns:c15="http://schemas.microsoft.com/office/drawing/2012/chart" uri="{02D57815-91ED-43cb-92C2-25804820EDAC}">
            <c15:filteredBarSeries>
              <c15:ser>
                <c:idx val="0"/>
                <c:order val="0"/>
                <c:tx>
                  <c:strRef>
                    <c:extLst>
                      <c:ext uri="{02D57815-91ED-43cb-92C2-25804820EDAC}">
                        <c15:formulaRef>
                          <c15:sqref>Sheet1!$D$4</c15:sqref>
                        </c15:formulaRef>
                      </c:ext>
                    </c:extLst>
                    <c:strCache>
                      <c:ptCount val="1"/>
                      <c:pt idx="0">
                        <c:v>x0</c:v>
                      </c:pt>
                    </c:strCache>
                  </c:strRef>
                </c:tx>
                <c:spPr>
                  <a:solidFill>
                    <a:schemeClr val="accent1"/>
                  </a:solidFill>
                  <a:ln>
                    <a:noFill/>
                  </a:ln>
                  <a:effectLst/>
                </c:spPr>
                <c:invertIfNegative val="0"/>
                <c:cat>
                  <c:strRef>
                    <c:extLst>
                      <c:ext uri="{02D57815-91ED-43cb-92C2-25804820EDAC}">
                        <c15:formulaRef>
                          <c15:sqref>Sheet1!$C$5:$C$11</c15:sqref>
                        </c15:formulaRef>
                      </c:ext>
                    </c:extLst>
                    <c:strCache>
                      <c:ptCount val="7"/>
                      <c:pt idx="0">
                        <c:v>Case 0</c:v>
                      </c:pt>
                      <c:pt idx="1">
                        <c:v>cx0 = 2</c:v>
                      </c:pt>
                      <c:pt idx="2">
                        <c:v>cT = 1460</c:v>
                      </c:pt>
                      <c:pt idx="3">
                        <c:v>cK = 4</c:v>
                      </c:pt>
                      <c:pt idx="4">
                        <c:v>y0 = 23000</c:v>
                      </c:pt>
                      <c:pt idx="5">
                        <c:v>a=0.033470</c:v>
                      </c:pt>
                      <c:pt idx="6">
                        <c:v>b=0.02045</c:v>
                      </c:pt>
                    </c:strCache>
                  </c:strRef>
                </c:cat>
                <c:val>
                  <c:numRef>
                    <c:extLst>
                      <c:ext uri="{02D57815-91ED-43cb-92C2-25804820EDAC}">
                        <c15:formulaRef>
                          <c15:sqref>Sheet1!$D$5:$D$11</c15:sqref>
                        </c15:formulaRef>
                      </c:ext>
                    </c:extLst>
                    <c:numCache>
                      <c:formatCode>General</c:formatCode>
                      <c:ptCount val="7"/>
                      <c:pt idx="0">
                        <c:v>66156</c:v>
                      </c:pt>
                      <c:pt idx="1">
                        <c:v>54281</c:v>
                      </c:pt>
                      <c:pt idx="2">
                        <c:v>75419</c:v>
                      </c:pt>
                      <c:pt idx="3">
                        <c:v>77210</c:v>
                      </c:pt>
                      <c:pt idx="4">
                        <c:v>81670</c:v>
                      </c:pt>
                      <c:pt idx="5">
                        <c:v>56857</c:v>
                      </c:pt>
                      <c:pt idx="6">
                        <c:v>47292</c:v>
                      </c:pt>
                    </c:numCache>
                  </c:numRef>
                </c:val>
                <c:extLst>
                  <c:ext xmlns:c16="http://schemas.microsoft.com/office/drawing/2014/chart" uri="{C3380CC4-5D6E-409C-BE32-E72D297353CC}">
                    <c16:uniqueId val="{00000001-7A3D-4F7C-8B95-1FC29F8EAC75}"/>
                  </c:ext>
                </c:extLst>
              </c15:ser>
            </c15:filteredBarSeries>
          </c:ext>
        </c:extLst>
      </c:barChart>
      <c:catAx>
        <c:axId val="212322057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2400" b="1" dirty="0">
                    <a:latin typeface="+mn-lt"/>
                  </a:rPr>
                  <a:t>Case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626172336"/>
        <c:crosses val="autoZero"/>
        <c:auto val="1"/>
        <c:lblAlgn val="ctr"/>
        <c:lblOffset val="100"/>
        <c:noMultiLvlLbl val="0"/>
      </c:catAx>
      <c:valAx>
        <c:axId val="162617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rgbClr val="FF0000"/>
                    </a:solidFill>
                    <a:latin typeface="+mn-lt"/>
                    <a:ea typeface="+mn-ea"/>
                    <a:cs typeface="+mn-cs"/>
                  </a:defRPr>
                </a:pPr>
                <a:r>
                  <a:rPr lang="en-US" sz="2400" b="1" dirty="0">
                    <a:solidFill>
                      <a:srgbClr val="FF0000"/>
                    </a:solidFill>
                    <a:latin typeface="+mn-lt"/>
                  </a:rPr>
                  <a:t>T (Days)</a:t>
                </a:r>
              </a:p>
            </c:rich>
          </c:tx>
          <c:overlay val="0"/>
          <c:spPr>
            <a:noFill/>
            <a:ln>
              <a:noFill/>
            </a:ln>
            <a:effectLst/>
          </c:spPr>
          <c:txPr>
            <a:bodyPr rot="-540000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2322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2"/>
          <c:tx>
            <c:strRef>
              <c:f>Sheet1!$F$4</c:f>
              <c:strCache>
                <c:ptCount val="1"/>
                <c:pt idx="0">
                  <c:v>K</c:v>
                </c:pt>
              </c:strCache>
            </c:strRef>
          </c:tx>
          <c:spPr>
            <a:solidFill>
              <a:schemeClr val="tx1"/>
            </a:solidFill>
            <a:ln>
              <a:solidFill>
                <a:schemeClr val="tx1"/>
              </a:solidFill>
            </a:ln>
            <a:effectLst/>
          </c:spPr>
          <c:invertIfNegative val="0"/>
          <c:cat>
            <c:strRef>
              <c:f>Sheet1!$C$5:$C$11</c:f>
              <c:strCache>
                <c:ptCount val="7"/>
                <c:pt idx="0">
                  <c:v>Case 0</c:v>
                </c:pt>
                <c:pt idx="1">
                  <c:v>cx0 = 2</c:v>
                </c:pt>
                <c:pt idx="2">
                  <c:v>cT = 1460</c:v>
                </c:pt>
                <c:pt idx="3">
                  <c:v>cK = 4</c:v>
                </c:pt>
                <c:pt idx="4">
                  <c:v>y0 = 23000</c:v>
                </c:pt>
                <c:pt idx="5">
                  <c:v>a=0.033470</c:v>
                </c:pt>
                <c:pt idx="6">
                  <c:v>b=0.02045</c:v>
                </c:pt>
              </c:strCache>
            </c:strRef>
          </c:cat>
          <c:val>
            <c:numRef>
              <c:f>Sheet1!$F$5:$F$11</c:f>
              <c:numCache>
                <c:formatCode>General</c:formatCode>
                <c:ptCount val="7"/>
                <c:pt idx="0">
                  <c:v>14014</c:v>
                </c:pt>
                <c:pt idx="1">
                  <c:v>18384</c:v>
                </c:pt>
                <c:pt idx="2">
                  <c:v>11935</c:v>
                </c:pt>
                <c:pt idx="3">
                  <c:v>11608</c:v>
                </c:pt>
                <c:pt idx="4">
                  <c:v>18716</c:v>
                </c:pt>
                <c:pt idx="5">
                  <c:v>10006</c:v>
                </c:pt>
                <c:pt idx="6">
                  <c:v>10018</c:v>
                </c:pt>
              </c:numCache>
            </c:numRef>
          </c:val>
          <c:extLst>
            <c:ext xmlns:c16="http://schemas.microsoft.com/office/drawing/2014/chart" uri="{C3380CC4-5D6E-409C-BE32-E72D297353CC}">
              <c16:uniqueId val="{00000000-CD59-4C7A-B228-93E68DBB1222}"/>
            </c:ext>
          </c:extLst>
        </c:ser>
        <c:dLbls>
          <c:showLegendKey val="0"/>
          <c:showVal val="0"/>
          <c:showCatName val="0"/>
          <c:showSerName val="0"/>
          <c:showPercent val="0"/>
          <c:showBubbleSize val="0"/>
        </c:dLbls>
        <c:gapWidth val="150"/>
        <c:overlap val="100"/>
        <c:axId val="2123214816"/>
        <c:axId val="1642215424"/>
        <c:extLst>
          <c:ext xmlns:c15="http://schemas.microsoft.com/office/drawing/2012/chart" uri="{02D57815-91ED-43cb-92C2-25804820EDAC}">
            <c15:filteredBarSeries>
              <c15:ser>
                <c:idx val="0"/>
                <c:order val="0"/>
                <c:tx>
                  <c:strRef>
                    <c:extLst>
                      <c:ext uri="{02D57815-91ED-43cb-92C2-25804820EDAC}">
                        <c15:formulaRef>
                          <c15:sqref>Sheet1!$D$4</c15:sqref>
                        </c15:formulaRef>
                      </c:ext>
                    </c:extLst>
                    <c:strCache>
                      <c:ptCount val="1"/>
                      <c:pt idx="0">
                        <c:v>x0</c:v>
                      </c:pt>
                    </c:strCache>
                  </c:strRef>
                </c:tx>
                <c:spPr>
                  <a:solidFill>
                    <a:schemeClr val="accent1"/>
                  </a:solidFill>
                  <a:ln>
                    <a:noFill/>
                  </a:ln>
                  <a:effectLst/>
                </c:spPr>
                <c:invertIfNegative val="0"/>
                <c:cat>
                  <c:strRef>
                    <c:extLst>
                      <c:ext uri="{02D57815-91ED-43cb-92C2-25804820EDAC}">
                        <c15:formulaRef>
                          <c15:sqref>Sheet1!$C$5:$C$11</c15:sqref>
                        </c15:formulaRef>
                      </c:ext>
                    </c:extLst>
                    <c:strCache>
                      <c:ptCount val="7"/>
                      <c:pt idx="0">
                        <c:v>Case 0</c:v>
                      </c:pt>
                      <c:pt idx="1">
                        <c:v>cx0 = 2</c:v>
                      </c:pt>
                      <c:pt idx="2">
                        <c:v>cT = 1460</c:v>
                      </c:pt>
                      <c:pt idx="3">
                        <c:v>cK = 4</c:v>
                      </c:pt>
                      <c:pt idx="4">
                        <c:v>y0 = 23000</c:v>
                      </c:pt>
                      <c:pt idx="5">
                        <c:v>a=0.033470</c:v>
                      </c:pt>
                      <c:pt idx="6">
                        <c:v>b=0.02045</c:v>
                      </c:pt>
                    </c:strCache>
                  </c:strRef>
                </c:cat>
                <c:val>
                  <c:numRef>
                    <c:extLst>
                      <c:ext uri="{02D57815-91ED-43cb-92C2-25804820EDAC}">
                        <c15:formulaRef>
                          <c15:sqref>Sheet1!$D$5:$D$11</c15:sqref>
                        </c15:formulaRef>
                      </c:ext>
                    </c:extLst>
                    <c:numCache>
                      <c:formatCode>General</c:formatCode>
                      <c:ptCount val="7"/>
                      <c:pt idx="0">
                        <c:v>66156</c:v>
                      </c:pt>
                      <c:pt idx="1">
                        <c:v>54281</c:v>
                      </c:pt>
                      <c:pt idx="2">
                        <c:v>75419</c:v>
                      </c:pt>
                      <c:pt idx="3">
                        <c:v>77210</c:v>
                      </c:pt>
                      <c:pt idx="4">
                        <c:v>81670</c:v>
                      </c:pt>
                      <c:pt idx="5">
                        <c:v>56857</c:v>
                      </c:pt>
                      <c:pt idx="6">
                        <c:v>47292</c:v>
                      </c:pt>
                    </c:numCache>
                  </c:numRef>
                </c:val>
                <c:extLst>
                  <c:ext xmlns:c16="http://schemas.microsoft.com/office/drawing/2014/chart" uri="{C3380CC4-5D6E-409C-BE32-E72D297353CC}">
                    <c16:uniqueId val="{00000001-CD59-4C7A-B228-93E68DBB122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Sheet1!$E$4</c15:sqref>
                        </c15:formulaRef>
                      </c:ext>
                    </c:extLst>
                    <c:strCache>
                      <c:ptCount val="1"/>
                      <c:pt idx="0">
                        <c:v>T</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Sheet1!$C$5:$C$11</c15:sqref>
                        </c15:formulaRef>
                      </c:ext>
                    </c:extLst>
                    <c:strCache>
                      <c:ptCount val="7"/>
                      <c:pt idx="0">
                        <c:v>Case 0</c:v>
                      </c:pt>
                      <c:pt idx="1">
                        <c:v>cx0 = 2</c:v>
                      </c:pt>
                      <c:pt idx="2">
                        <c:v>cT = 1460</c:v>
                      </c:pt>
                      <c:pt idx="3">
                        <c:v>cK = 4</c:v>
                      </c:pt>
                      <c:pt idx="4">
                        <c:v>y0 = 23000</c:v>
                      </c:pt>
                      <c:pt idx="5">
                        <c:v>a=0.033470</c:v>
                      </c:pt>
                      <c:pt idx="6">
                        <c:v>b=0.02045</c:v>
                      </c:pt>
                    </c:strCache>
                  </c:strRef>
                </c:cat>
                <c:val>
                  <c:numRef>
                    <c:extLst xmlns:c15="http://schemas.microsoft.com/office/drawing/2012/chart">
                      <c:ext xmlns:c15="http://schemas.microsoft.com/office/drawing/2012/chart" uri="{02D57815-91ED-43cb-92C2-25804820EDAC}">
                        <c15:formulaRef>
                          <c15:sqref>Sheet1!$E$5:$E$11</c15:sqref>
                        </c15:formulaRef>
                      </c:ext>
                    </c:extLst>
                    <c:numCache>
                      <c:formatCode>General</c:formatCode>
                      <c:ptCount val="7"/>
                      <c:pt idx="0">
                        <c:v>30.36</c:v>
                      </c:pt>
                      <c:pt idx="1">
                        <c:v>41.17</c:v>
                      </c:pt>
                      <c:pt idx="2">
                        <c:v>25.550999999999998</c:v>
                      </c:pt>
                      <c:pt idx="3">
                        <c:v>24.81</c:v>
                      </c:pt>
                      <c:pt idx="4">
                        <c:v>31.861999999999998</c:v>
                      </c:pt>
                      <c:pt idx="5">
                        <c:v>34.353000000000002</c:v>
                      </c:pt>
                      <c:pt idx="6">
                        <c:v>21.702999999999999</c:v>
                      </c:pt>
                    </c:numCache>
                  </c:numRef>
                </c:val>
                <c:extLst xmlns:c15="http://schemas.microsoft.com/office/drawing/2012/chart">
                  <c:ext xmlns:c16="http://schemas.microsoft.com/office/drawing/2014/chart" uri="{C3380CC4-5D6E-409C-BE32-E72D297353CC}">
                    <c16:uniqueId val="{00000002-CD59-4C7A-B228-93E68DBB1222}"/>
                  </c:ext>
                </c:extLst>
              </c15:ser>
            </c15:filteredBarSeries>
          </c:ext>
        </c:extLst>
      </c:barChart>
      <c:catAx>
        <c:axId val="21232148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2400" b="1" dirty="0">
                    <a:latin typeface="+mn-lt"/>
                  </a:rPr>
                  <a:t>Case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642215424"/>
        <c:crosses val="autoZero"/>
        <c:auto val="1"/>
        <c:lblAlgn val="ctr"/>
        <c:lblOffset val="100"/>
        <c:noMultiLvlLbl val="0"/>
      </c:catAx>
      <c:valAx>
        <c:axId val="164221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rgbClr val="FF0000"/>
                    </a:solidFill>
                    <a:latin typeface="+mn-lt"/>
                    <a:ea typeface="+mn-ea"/>
                    <a:cs typeface="+mn-cs"/>
                  </a:defRPr>
                </a:pPr>
                <a:r>
                  <a:rPr lang="en-US" sz="2400" b="1">
                    <a:solidFill>
                      <a:srgbClr val="FF0000"/>
                    </a:solidFill>
                    <a:latin typeface="+mn-lt"/>
                  </a:rPr>
                  <a:t>K</a:t>
                </a:r>
              </a:p>
            </c:rich>
          </c:tx>
          <c:overlay val="0"/>
          <c:spPr>
            <a:noFill/>
            <a:ln>
              <a:noFill/>
            </a:ln>
            <a:effectLst/>
          </c:spPr>
          <c:txPr>
            <a:bodyPr rot="-540000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2321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Sheet1!$C$100</c:f>
              <c:strCache>
                <c:ptCount val="1"/>
                <c:pt idx="0">
                  <c:v>sigma = 0.2</c:v>
                </c:pt>
              </c:strCache>
            </c:strRef>
          </c:tx>
          <c:spPr>
            <a:ln w="57150" cap="rnd">
              <a:solidFill>
                <a:schemeClr val="tx1"/>
              </a:solidFill>
              <a:round/>
            </a:ln>
            <a:effectLst/>
          </c:spPr>
          <c:marker>
            <c:symbol val="circle"/>
            <c:size val="5"/>
            <c:spPr>
              <a:solidFill>
                <a:schemeClr val="accent1"/>
              </a:solidFill>
              <a:ln w="57150">
                <a:solidFill>
                  <a:schemeClr val="tx1"/>
                </a:solidFill>
              </a:ln>
              <a:effectLst/>
            </c:spPr>
          </c:marker>
          <c:xVal>
            <c:numRef>
              <c:f>Sheet1!$B$101:$B$103</c:f>
              <c:numCache>
                <c:formatCode>General</c:formatCode>
                <c:ptCount val="3"/>
                <c:pt idx="0">
                  <c:v>-0.4898979485566356</c:v>
                </c:pt>
                <c:pt idx="1">
                  <c:v>0</c:v>
                </c:pt>
                <c:pt idx="2">
                  <c:v>0.4898979485566356</c:v>
                </c:pt>
              </c:numCache>
            </c:numRef>
          </c:xVal>
          <c:yVal>
            <c:numRef>
              <c:f>Sheet1!$C$101:$C$103</c:f>
              <c:numCache>
                <c:formatCode>General</c:formatCode>
                <c:ptCount val="3"/>
                <c:pt idx="0">
                  <c:v>0</c:v>
                </c:pt>
                <c:pt idx="1">
                  <c:v>1.0206207261596576</c:v>
                </c:pt>
                <c:pt idx="2">
                  <c:v>0</c:v>
                </c:pt>
              </c:numCache>
            </c:numRef>
          </c:yVal>
          <c:smooth val="0"/>
          <c:extLst>
            <c:ext xmlns:c16="http://schemas.microsoft.com/office/drawing/2014/chart" uri="{C3380CC4-5D6E-409C-BE32-E72D297353CC}">
              <c16:uniqueId val="{00000000-2BFE-4F4B-A340-13FE17B347AE}"/>
            </c:ext>
          </c:extLst>
        </c:ser>
        <c:dLbls>
          <c:showLegendKey val="0"/>
          <c:showVal val="0"/>
          <c:showCatName val="0"/>
          <c:showSerName val="0"/>
          <c:showPercent val="0"/>
          <c:showBubbleSize val="0"/>
        </c:dLbls>
        <c:axId val="192129327"/>
        <c:axId val="192137487"/>
      </c:scatterChart>
      <c:valAx>
        <c:axId val="1921293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z</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2137487"/>
        <c:crosses val="autoZero"/>
        <c:crossBetween val="midCat"/>
      </c:valAx>
      <c:valAx>
        <c:axId val="192137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Probability Density</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2129327"/>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1"/>
          <c:tx>
            <c:strRef>
              <c:f>Sheet1!$C$145</c:f>
              <c:strCache>
                <c:ptCount val="1"/>
                <c:pt idx="0">
                  <c:v>Probability</c:v>
                </c:pt>
              </c:strCache>
            </c:strRef>
          </c:tx>
          <c:spPr>
            <a:solidFill>
              <a:schemeClr val="accent2"/>
            </a:solidFill>
            <a:ln>
              <a:noFill/>
            </a:ln>
            <a:effectLst/>
            <a:sp3d/>
          </c:spPr>
          <c:invertIfNegative val="0"/>
          <c:val>
            <c:numRef>
              <c:f>Sheet1!$C$146:$C$150</c:f>
              <c:numCache>
                <c:formatCode>General</c:formatCode>
                <c:ptCount val="5"/>
                <c:pt idx="0">
                  <c:v>0</c:v>
                </c:pt>
                <c:pt idx="1">
                  <c:v>0</c:v>
                </c:pt>
                <c:pt idx="2">
                  <c:v>1</c:v>
                </c:pt>
                <c:pt idx="3">
                  <c:v>0</c:v>
                </c:pt>
                <c:pt idx="4">
                  <c:v>0</c:v>
                </c:pt>
              </c:numCache>
            </c:numRef>
          </c:val>
          <c:extLst>
            <c:ext xmlns:c16="http://schemas.microsoft.com/office/drawing/2014/chart" uri="{C3380CC4-5D6E-409C-BE32-E72D297353CC}">
              <c16:uniqueId val="{00000000-2548-437E-BA9B-E28721F404A4}"/>
            </c:ext>
          </c:extLst>
        </c:ser>
        <c:dLbls>
          <c:showLegendKey val="0"/>
          <c:showVal val="0"/>
          <c:showCatName val="0"/>
          <c:showSerName val="0"/>
          <c:showPercent val="0"/>
          <c:showBubbleSize val="0"/>
        </c:dLbls>
        <c:gapWidth val="150"/>
        <c:shape val="box"/>
        <c:axId val="536744847"/>
        <c:axId val="536758767"/>
        <c:axId val="0"/>
        <c:extLst>
          <c:ext xmlns:c15="http://schemas.microsoft.com/office/drawing/2012/chart" uri="{02D57815-91ED-43cb-92C2-25804820EDAC}">
            <c15:filteredBarSeries>
              <c15:ser>
                <c:idx val="0"/>
                <c:order val="0"/>
                <c:tx>
                  <c:strRef>
                    <c:extLst>
                      <c:ext uri="{02D57815-91ED-43cb-92C2-25804820EDAC}">
                        <c15:formulaRef>
                          <c15:sqref>Sheet1!$B$145</c15:sqref>
                        </c15:formulaRef>
                      </c:ext>
                    </c:extLst>
                    <c:strCache>
                      <c:ptCount val="1"/>
                      <c:pt idx="0">
                        <c:v>z</c:v>
                      </c:pt>
                    </c:strCache>
                  </c:strRef>
                </c:tx>
                <c:spPr>
                  <a:solidFill>
                    <a:schemeClr val="accent1"/>
                  </a:solidFill>
                  <a:ln>
                    <a:noFill/>
                  </a:ln>
                  <a:effectLst/>
                  <a:sp3d/>
                </c:spPr>
                <c:invertIfNegative val="0"/>
                <c:val>
                  <c:numRef>
                    <c:extLst>
                      <c:ext uri="{02D57815-91ED-43cb-92C2-25804820EDAC}">
                        <c15:formulaRef>
                          <c15:sqref>Sheet1!$B$146:$B$150</c15:sqref>
                        </c15:formulaRef>
                      </c:ext>
                    </c:extLst>
                    <c:numCache>
                      <c:formatCode>General</c:formatCode>
                      <c:ptCount val="5"/>
                      <c:pt idx="0">
                        <c:v>-0.16561599999999999</c:v>
                      </c:pt>
                      <c:pt idx="1">
                        <c:v>-8.2807999999999993E-2</c:v>
                      </c:pt>
                      <c:pt idx="2">
                        <c:v>0</c:v>
                      </c:pt>
                      <c:pt idx="3">
                        <c:v>8.2807999999999993E-2</c:v>
                      </c:pt>
                      <c:pt idx="4">
                        <c:v>0.16561599999999999</c:v>
                      </c:pt>
                    </c:numCache>
                  </c:numRef>
                </c:val>
                <c:extLst>
                  <c:ext xmlns:c16="http://schemas.microsoft.com/office/drawing/2014/chart" uri="{C3380CC4-5D6E-409C-BE32-E72D297353CC}">
                    <c16:uniqueId val="{00000001-2548-437E-BA9B-E28721F404A4}"/>
                  </c:ext>
                </c:extLst>
              </c15:ser>
            </c15:filteredBarSeries>
          </c:ext>
        </c:extLst>
      </c:bar3DChart>
      <c:catAx>
        <c:axId val="536744847"/>
        <c:scaling>
          <c:orientation val="minMax"/>
        </c:scaling>
        <c:delete val="1"/>
        <c:axPos val="b"/>
        <c:majorTickMark val="none"/>
        <c:minorTickMark val="none"/>
        <c:tickLblPos val="nextTo"/>
        <c:crossAx val="536758767"/>
        <c:crosses val="autoZero"/>
        <c:auto val="1"/>
        <c:lblAlgn val="ctr"/>
        <c:lblOffset val="100"/>
        <c:noMultiLvlLbl val="0"/>
      </c:catAx>
      <c:valAx>
        <c:axId val="53675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74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Sheet1!$C$118</c:f>
              <c:strCache>
                <c:ptCount val="1"/>
                <c:pt idx="0">
                  <c:v>sigma = 0.2</c:v>
                </c:pt>
              </c:strCache>
            </c:strRef>
          </c:tx>
          <c:spPr>
            <a:ln w="57150" cap="rnd">
              <a:solidFill>
                <a:schemeClr val="accent1"/>
              </a:solidFill>
              <a:round/>
            </a:ln>
            <a:effectLst/>
          </c:spPr>
          <c:marker>
            <c:symbol val="none"/>
          </c:marker>
          <c:xVal>
            <c:numRef>
              <c:f>Sheet1!$B$119:$B$121</c:f>
              <c:numCache>
                <c:formatCode>General</c:formatCode>
                <c:ptCount val="3"/>
                <c:pt idx="0">
                  <c:v>0.5101020514433644</c:v>
                </c:pt>
                <c:pt idx="1">
                  <c:v>1</c:v>
                </c:pt>
                <c:pt idx="2">
                  <c:v>1.4898979485566355</c:v>
                </c:pt>
              </c:numCache>
            </c:numRef>
          </c:xVal>
          <c:yVal>
            <c:numRef>
              <c:f>Sheet1!$C$119:$C$121</c:f>
              <c:numCache>
                <c:formatCode>General</c:formatCode>
                <c:ptCount val="3"/>
                <c:pt idx="0">
                  <c:v>0</c:v>
                </c:pt>
                <c:pt idx="1">
                  <c:v>1.0206207261596576</c:v>
                </c:pt>
                <c:pt idx="2">
                  <c:v>0</c:v>
                </c:pt>
              </c:numCache>
            </c:numRef>
          </c:yVal>
          <c:smooth val="0"/>
          <c:extLst>
            <c:ext xmlns:c16="http://schemas.microsoft.com/office/drawing/2014/chart" uri="{C3380CC4-5D6E-409C-BE32-E72D297353CC}">
              <c16:uniqueId val="{00000000-7BB6-4DD8-A4B6-7B04A103BBED}"/>
            </c:ext>
          </c:extLst>
        </c:ser>
        <c:dLbls>
          <c:showLegendKey val="0"/>
          <c:showVal val="0"/>
          <c:showCatName val="0"/>
          <c:showSerName val="0"/>
          <c:showPercent val="0"/>
          <c:showBubbleSize val="0"/>
        </c:dLbls>
        <c:axId val="384757151"/>
        <c:axId val="384760511"/>
      </c:scatterChart>
      <c:valAx>
        <c:axId val="3847571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w = 1+z</a:t>
                </a:r>
              </a:p>
            </c:rich>
          </c:tx>
          <c:layout>
            <c:manualLayout>
              <c:xMode val="edge"/>
              <c:yMode val="edge"/>
              <c:x val="0.40355303413160309"/>
              <c:y val="0.8954727956302759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84760511"/>
        <c:crosses val="autoZero"/>
        <c:crossBetween val="midCat"/>
      </c:valAx>
      <c:valAx>
        <c:axId val="384760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Probability Density</a:t>
                </a:r>
              </a:p>
              <a:p>
                <a:pPr>
                  <a:defRPr sz="2400" b="1"/>
                </a:pPr>
                <a:endParaRPr lang="en-US" sz="2400" b="1"/>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84757151"/>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Sheet1!$C$135</c:f>
              <c:strCache>
                <c:ptCount val="1"/>
                <c:pt idx="0">
                  <c:v>sigma = 0.2</c:v>
                </c:pt>
              </c:strCache>
            </c:strRef>
          </c:tx>
          <c:spPr>
            <a:ln w="57150" cap="rnd">
              <a:solidFill>
                <a:schemeClr val="accent1"/>
              </a:solidFill>
              <a:round/>
            </a:ln>
            <a:effectLst/>
          </c:spPr>
          <c:marker>
            <c:symbol val="none"/>
          </c:marker>
          <c:dPt>
            <c:idx val="2"/>
            <c:marker>
              <c:symbol val="none"/>
            </c:marker>
            <c:bubble3D val="0"/>
            <c:spPr>
              <a:ln w="57150" cap="rnd">
                <a:solidFill>
                  <a:schemeClr val="accent1"/>
                </a:solidFill>
                <a:prstDash val="sysDot"/>
                <a:round/>
              </a:ln>
              <a:effectLst/>
            </c:spPr>
            <c:extLst>
              <c:ext xmlns:c16="http://schemas.microsoft.com/office/drawing/2014/chart" uri="{C3380CC4-5D6E-409C-BE32-E72D297353CC}">
                <c16:uniqueId val="{00000003-2B26-4348-ABD6-DB75E80541C1}"/>
              </c:ext>
            </c:extLst>
          </c:dPt>
          <c:dPt>
            <c:idx val="3"/>
            <c:marker>
              <c:symbol val="none"/>
            </c:marker>
            <c:bubble3D val="0"/>
            <c:spPr>
              <a:ln w="57150" cap="rnd">
                <a:solidFill>
                  <a:schemeClr val="accent1"/>
                </a:solidFill>
                <a:prstDash val="sysDot"/>
                <a:round/>
              </a:ln>
              <a:effectLst/>
            </c:spPr>
            <c:extLst>
              <c:ext xmlns:c16="http://schemas.microsoft.com/office/drawing/2014/chart" uri="{C3380CC4-5D6E-409C-BE32-E72D297353CC}">
                <c16:uniqueId val="{00000002-2B26-4348-ABD6-DB75E80541C1}"/>
              </c:ext>
            </c:extLst>
          </c:dPt>
          <c:xVal>
            <c:numRef>
              <c:f>Sheet1!$B$136:$B$140</c:f>
              <c:numCache>
                <c:formatCode>General</c:formatCode>
                <c:ptCount val="5"/>
                <c:pt idx="0">
                  <c:v>-0.9797958971132712</c:v>
                </c:pt>
                <c:pt idx="1">
                  <c:v>-0.4898979485566356</c:v>
                </c:pt>
                <c:pt idx="2">
                  <c:v>0</c:v>
                </c:pt>
                <c:pt idx="3">
                  <c:v>0.4898979485566356</c:v>
                </c:pt>
                <c:pt idx="4">
                  <c:v>0.9797958971132712</c:v>
                </c:pt>
              </c:numCache>
            </c:numRef>
          </c:xVal>
          <c:yVal>
            <c:numRef>
              <c:f>Sheet1!$C$136:$C$140</c:f>
              <c:numCache>
                <c:formatCode>General</c:formatCode>
                <c:ptCount val="5"/>
                <c:pt idx="1">
                  <c:v>0</c:v>
                </c:pt>
                <c:pt idx="2">
                  <c:v>1.0206207261596576</c:v>
                </c:pt>
                <c:pt idx="3">
                  <c:v>0</c:v>
                </c:pt>
              </c:numCache>
            </c:numRef>
          </c:yVal>
          <c:smooth val="0"/>
          <c:extLst>
            <c:ext xmlns:c16="http://schemas.microsoft.com/office/drawing/2014/chart" uri="{C3380CC4-5D6E-409C-BE32-E72D297353CC}">
              <c16:uniqueId val="{00000000-2B26-4348-ABD6-DB75E80541C1}"/>
            </c:ext>
          </c:extLst>
        </c:ser>
        <c:ser>
          <c:idx val="1"/>
          <c:order val="1"/>
          <c:tx>
            <c:strRef>
              <c:f>Sheet1!$D$135</c:f>
              <c:strCache>
                <c:ptCount val="1"/>
                <c:pt idx="0">
                  <c:v>sigma = 0.4</c:v>
                </c:pt>
              </c:strCache>
            </c:strRef>
          </c:tx>
          <c:spPr>
            <a:ln w="57150" cap="rnd">
              <a:solidFill>
                <a:schemeClr val="tx1"/>
              </a:solidFill>
              <a:round/>
            </a:ln>
            <a:effectLst/>
          </c:spPr>
          <c:marker>
            <c:symbol val="none"/>
          </c:marker>
          <c:xVal>
            <c:numRef>
              <c:f>Sheet1!$B$136:$B$140</c:f>
              <c:numCache>
                <c:formatCode>General</c:formatCode>
                <c:ptCount val="5"/>
                <c:pt idx="0">
                  <c:v>-0.9797958971132712</c:v>
                </c:pt>
                <c:pt idx="1">
                  <c:v>-0.4898979485566356</c:v>
                </c:pt>
                <c:pt idx="2">
                  <c:v>0</c:v>
                </c:pt>
                <c:pt idx="3">
                  <c:v>0.4898979485566356</c:v>
                </c:pt>
                <c:pt idx="4">
                  <c:v>0.9797958971132712</c:v>
                </c:pt>
              </c:numCache>
            </c:numRef>
          </c:xVal>
          <c:yVal>
            <c:numRef>
              <c:f>Sheet1!$D$136:$D$140</c:f>
              <c:numCache>
                <c:formatCode>General</c:formatCode>
                <c:ptCount val="5"/>
                <c:pt idx="0">
                  <c:v>0</c:v>
                </c:pt>
                <c:pt idx="1">
                  <c:v>0.2551551815399144</c:v>
                </c:pt>
                <c:pt idx="2">
                  <c:v>0.5103103630798288</c:v>
                </c:pt>
                <c:pt idx="3">
                  <c:v>0.2551551815399144</c:v>
                </c:pt>
                <c:pt idx="4">
                  <c:v>0</c:v>
                </c:pt>
              </c:numCache>
            </c:numRef>
          </c:yVal>
          <c:smooth val="0"/>
          <c:extLst>
            <c:ext xmlns:c16="http://schemas.microsoft.com/office/drawing/2014/chart" uri="{C3380CC4-5D6E-409C-BE32-E72D297353CC}">
              <c16:uniqueId val="{00000001-2B26-4348-ABD6-DB75E80541C1}"/>
            </c:ext>
          </c:extLst>
        </c:ser>
        <c:dLbls>
          <c:showLegendKey val="0"/>
          <c:showVal val="0"/>
          <c:showCatName val="0"/>
          <c:showSerName val="0"/>
          <c:showPercent val="0"/>
          <c:showBubbleSize val="0"/>
        </c:dLbls>
        <c:axId val="384766751"/>
        <c:axId val="384771071"/>
      </c:scatterChart>
      <c:valAx>
        <c:axId val="3847667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z</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4771071"/>
        <c:crosses val="autoZero"/>
        <c:crossBetween val="midCat"/>
      </c:valAx>
      <c:valAx>
        <c:axId val="38477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Probability Density</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4766751"/>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Sheet1!$C$125</c:f>
              <c:strCache>
                <c:ptCount val="1"/>
                <c:pt idx="0">
                  <c:v>sigma = 0.2</c:v>
                </c:pt>
              </c:strCache>
            </c:strRef>
          </c:tx>
          <c:spPr>
            <a:ln w="57150" cap="rnd">
              <a:solidFill>
                <a:schemeClr val="accent1"/>
              </a:solidFill>
              <a:round/>
            </a:ln>
            <a:effectLst/>
          </c:spPr>
          <c:marker>
            <c:symbol val="none"/>
          </c:marker>
          <c:xVal>
            <c:numRef>
              <c:f>Sheet1!$B$126:$B$130</c:f>
              <c:numCache>
                <c:formatCode>General</c:formatCode>
                <c:ptCount val="5"/>
                <c:pt idx="0">
                  <c:v>2.0204102886728803E-2</c:v>
                </c:pt>
                <c:pt idx="1">
                  <c:v>0.5101020514433644</c:v>
                </c:pt>
                <c:pt idx="2">
                  <c:v>1</c:v>
                </c:pt>
                <c:pt idx="3">
                  <c:v>1.4898979485566355</c:v>
                </c:pt>
                <c:pt idx="4">
                  <c:v>1.9797958971132712</c:v>
                </c:pt>
              </c:numCache>
            </c:numRef>
          </c:xVal>
          <c:yVal>
            <c:numRef>
              <c:f>Sheet1!$C$126:$C$130</c:f>
              <c:numCache>
                <c:formatCode>General</c:formatCode>
                <c:ptCount val="5"/>
                <c:pt idx="1">
                  <c:v>0</c:v>
                </c:pt>
                <c:pt idx="2">
                  <c:v>1.0206207261596576</c:v>
                </c:pt>
                <c:pt idx="3">
                  <c:v>0</c:v>
                </c:pt>
              </c:numCache>
            </c:numRef>
          </c:yVal>
          <c:smooth val="0"/>
          <c:extLst>
            <c:ext xmlns:c16="http://schemas.microsoft.com/office/drawing/2014/chart" uri="{C3380CC4-5D6E-409C-BE32-E72D297353CC}">
              <c16:uniqueId val="{00000000-B91C-43FE-8227-3B30439DCDEB}"/>
            </c:ext>
          </c:extLst>
        </c:ser>
        <c:ser>
          <c:idx val="1"/>
          <c:order val="1"/>
          <c:tx>
            <c:strRef>
              <c:f>Sheet1!$D$125</c:f>
              <c:strCache>
                <c:ptCount val="1"/>
                <c:pt idx="0">
                  <c:v>sigma = 0.4</c:v>
                </c:pt>
              </c:strCache>
            </c:strRef>
          </c:tx>
          <c:spPr>
            <a:ln w="57150" cap="rnd">
              <a:solidFill>
                <a:schemeClr val="accent2"/>
              </a:solidFill>
              <a:round/>
            </a:ln>
            <a:effectLst/>
          </c:spPr>
          <c:marker>
            <c:symbol val="none"/>
          </c:marker>
          <c:xVal>
            <c:numRef>
              <c:f>Sheet1!$B$126:$B$130</c:f>
              <c:numCache>
                <c:formatCode>General</c:formatCode>
                <c:ptCount val="5"/>
                <c:pt idx="0">
                  <c:v>2.0204102886728803E-2</c:v>
                </c:pt>
                <c:pt idx="1">
                  <c:v>0.5101020514433644</c:v>
                </c:pt>
                <c:pt idx="2">
                  <c:v>1</c:v>
                </c:pt>
                <c:pt idx="3">
                  <c:v>1.4898979485566355</c:v>
                </c:pt>
                <c:pt idx="4">
                  <c:v>1.9797958971132712</c:v>
                </c:pt>
              </c:numCache>
            </c:numRef>
          </c:xVal>
          <c:yVal>
            <c:numRef>
              <c:f>Sheet1!$D$126:$D$130</c:f>
              <c:numCache>
                <c:formatCode>General</c:formatCode>
                <c:ptCount val="5"/>
                <c:pt idx="0">
                  <c:v>0</c:v>
                </c:pt>
                <c:pt idx="1">
                  <c:v>0.2551551815399144</c:v>
                </c:pt>
                <c:pt idx="2">
                  <c:v>0.5103103630798288</c:v>
                </c:pt>
                <c:pt idx="3">
                  <c:v>0.2551551815399144</c:v>
                </c:pt>
                <c:pt idx="4">
                  <c:v>0</c:v>
                </c:pt>
              </c:numCache>
            </c:numRef>
          </c:yVal>
          <c:smooth val="0"/>
          <c:extLst>
            <c:ext xmlns:c16="http://schemas.microsoft.com/office/drawing/2014/chart" uri="{C3380CC4-5D6E-409C-BE32-E72D297353CC}">
              <c16:uniqueId val="{00000001-B91C-43FE-8227-3B30439DCDEB}"/>
            </c:ext>
          </c:extLst>
        </c:ser>
        <c:dLbls>
          <c:showLegendKey val="0"/>
          <c:showVal val="0"/>
          <c:showCatName val="0"/>
          <c:showSerName val="0"/>
          <c:showPercent val="0"/>
          <c:showBubbleSize val="0"/>
        </c:dLbls>
        <c:axId val="389183199"/>
        <c:axId val="389169279"/>
      </c:scatterChart>
      <c:valAx>
        <c:axId val="3891831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w = z+1</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89169279"/>
        <c:crosses val="autoZero"/>
        <c:crossBetween val="midCat"/>
      </c:valAx>
      <c:valAx>
        <c:axId val="389169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Probability density</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891831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'x y studies'!$O$2</c:f>
              <c:strCache>
                <c:ptCount val="1"/>
                <c:pt idx="0">
                  <c:v>y</c:v>
                </c:pt>
              </c:strCache>
            </c:strRef>
          </c:tx>
          <c:spPr>
            <a:ln w="38100" cap="rnd">
              <a:solidFill>
                <a:schemeClr val="tx1"/>
              </a:solidFill>
              <a:round/>
            </a:ln>
            <a:effectLst/>
          </c:spPr>
          <c:marker>
            <c:symbol val="none"/>
          </c:marker>
          <c:xVal>
            <c:numRef>
              <c:f>'x y studies'!$N$3:$N$34</c:f>
              <c:numCache>
                <c:formatCode>General</c:formatCode>
                <c:ptCount val="32"/>
                <c:pt idx="0">
                  <c:v>65000</c:v>
                </c:pt>
                <c:pt idx="1">
                  <c:v>64037.54</c:v>
                </c:pt>
                <c:pt idx="2">
                  <c:v>63111.399497500002</c:v>
                </c:pt>
                <c:pt idx="3">
                  <c:v>62221.040706906715</c:v>
                </c:pt>
                <c:pt idx="4">
                  <c:v>61365.946136563747</c:v>
                </c:pt>
                <c:pt idx="5">
                  <c:v>60545.618288257734</c:v>
                </c:pt>
                <c:pt idx="6">
                  <c:v>59759.579368063904</c:v>
                </c:pt>
                <c:pt idx="7">
                  <c:v>59007.371008363247</c:v>
                </c:pt>
                <c:pt idx="8">
                  <c:v>58288.554000869663</c:v>
                </c:pt>
                <c:pt idx="9">
                  <c:v>57602.708040511767</c:v>
                </c:pt>
                <c:pt idx="10">
                  <c:v>56949.431480020226</c:v>
                </c:pt>
                <c:pt idx="11">
                  <c:v>56328.341095077463</c:v>
                </c:pt>
                <c:pt idx="12">
                  <c:v>55739.071859892625</c:v>
                </c:pt>
                <c:pt idx="13">
                  <c:v>55181.276733070583</c:v>
                </c:pt>
                <c:pt idx="14">
                  <c:v>54654.62645364958</c:v>
                </c:pt>
                <c:pt idx="15">
                  <c:v>54158.809347187867</c:v>
                </c:pt>
                <c:pt idx="16">
                  <c:v>53693.531141785337</c:v>
                </c:pt>
                <c:pt idx="17">
                  <c:v>53258.514793931856</c:v>
                </c:pt>
                <c:pt idx="18">
                  <c:v>52853.500324079454</c:v>
                </c:pt>
                <c:pt idx="19">
                  <c:v>52478.244661841076</c:v>
                </c:pt>
                <c:pt idx="20">
                  <c:v>52132.521500724033</c:v>
                </c:pt>
                <c:pt idx="21">
                  <c:v>51816.121162311611</c:v>
                </c:pt>
                <c:pt idx="22">
                  <c:v>51528.85046981171</c:v>
                </c:pt>
                <c:pt idx="23">
                  <c:v>51270.532630896647</c:v>
                </c:pt>
                <c:pt idx="24">
                  <c:v>51041.007129763369</c:v>
                </c:pt>
                <c:pt idx="25">
                  <c:v>50840.129628348732</c:v>
                </c:pt>
                <c:pt idx="26">
                  <c:v>50667.771876639432</c:v>
                </c:pt>
                <c:pt idx="27">
                  <c:v>50523.821632021463</c:v>
                </c:pt>
                <c:pt idx="28">
                  <c:v>50408.182587618947</c:v>
                </c:pt>
                <c:pt idx="29">
                  <c:v>50320.774309577268</c:v>
                </c:pt>
                <c:pt idx="30">
                  <c:v>50261.532183250521</c:v>
                </c:pt>
                <c:pt idx="31">
                  <c:v>50230.407368258158</c:v>
                </c:pt>
              </c:numCache>
            </c:numRef>
          </c:xVal>
          <c:yVal>
            <c:numRef>
              <c:f>'x y studies'!$O$3:$O$34</c:f>
              <c:numCache>
                <c:formatCode>General</c:formatCode>
                <c:ptCount val="32"/>
                <c:pt idx="0">
                  <c:v>18000</c:v>
                </c:pt>
                <c:pt idx="1">
                  <c:v>17320.75</c:v>
                </c:pt>
                <c:pt idx="2">
                  <c:v>16651.557707</c:v>
                </c:pt>
                <c:pt idx="3">
                  <c:v>15992.043582251124</c:v>
                </c:pt>
                <c:pt idx="4">
                  <c:v>15341.833706863948</c:v>
                </c:pt>
                <c:pt idx="5">
                  <c:v>14700.559569736857</c:v>
                </c:pt>
                <c:pt idx="6">
                  <c:v>14067.857858624564</c:v>
                </c:pt>
                <c:pt idx="7">
                  <c:v>13443.370254228295</c:v>
                </c:pt>
                <c:pt idx="8">
                  <c:v>12826.7432271909</c:v>
                </c:pt>
                <c:pt idx="9">
                  <c:v>12217.627837881812</c:v>
                </c:pt>
                <c:pt idx="10">
                  <c:v>11615.679538858463</c:v>
                </c:pt>
                <c:pt idx="11">
                  <c:v>11020.557979892252</c:v>
                </c:pt>
                <c:pt idx="12">
                  <c:v>10431.926815448693</c:v>
                </c:pt>
                <c:pt idx="13">
                  <c:v>9849.4535145128139</c:v>
                </c:pt>
                <c:pt idx="14">
                  <c:v>9272.8091726522271</c:v>
                </c:pt>
                <c:pt idx="15">
                  <c:v>8701.6683262115894</c:v>
                </c:pt>
                <c:pt idx="16">
                  <c:v>8135.7087685334764</c:v>
                </c:pt>
                <c:pt idx="17">
                  <c:v>7574.6113681018196</c:v>
                </c:pt>
                <c:pt idx="18">
                  <c:v>7018.0598885052314</c:v>
                </c:pt>
                <c:pt idx="19">
                  <c:v>6465.7408101186011</c:v>
                </c:pt>
                <c:pt idx="20">
                  <c:v>5917.3431534023621</c:v>
                </c:pt>
                <c:pt idx="21">
                  <c:v>5372.5583037197957</c:v>
                </c:pt>
                <c:pt idx="22">
                  <c:v>4831.0798375736395</c:v>
                </c:pt>
                <c:pt idx="23">
                  <c:v>4292.6033501641068</c:v>
                </c:pt>
                <c:pt idx="24">
                  <c:v>3756.8262841712367</c:v>
                </c:pt>
                <c:pt idx="25">
                  <c:v>3223.4477596652096</c:v>
                </c:pt>
                <c:pt idx="26">
                  <c:v>2692.1684050489653</c:v>
                </c:pt>
                <c:pt idx="27">
                  <c:v>2162.6901889380833</c:v>
                </c:pt>
                <c:pt idx="28">
                  <c:v>1634.7162528834592</c:v>
                </c:pt>
                <c:pt idx="29">
                  <c:v>1107.9507448428412</c:v>
                </c:pt>
                <c:pt idx="30">
                  <c:v>582.09865330775881</c:v>
                </c:pt>
                <c:pt idx="31">
                  <c:v>56.86564199279087</c:v>
                </c:pt>
              </c:numCache>
            </c:numRef>
          </c:yVal>
          <c:smooth val="1"/>
          <c:extLst>
            <c:ext xmlns:c16="http://schemas.microsoft.com/office/drawing/2014/chart" uri="{C3380CC4-5D6E-409C-BE32-E72D297353CC}">
              <c16:uniqueId val="{00000000-3191-4B83-8302-50EFDFE3F212}"/>
            </c:ext>
          </c:extLst>
        </c:ser>
        <c:dLbls>
          <c:showLegendKey val="0"/>
          <c:showVal val="0"/>
          <c:showCatName val="0"/>
          <c:showSerName val="0"/>
          <c:showPercent val="0"/>
          <c:showBubbleSize val="0"/>
        </c:dLbls>
        <c:axId val="1722936496"/>
        <c:axId val="1077427776"/>
      </c:scatterChart>
      <c:valAx>
        <c:axId val="1722936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77427776"/>
        <c:crosses val="autoZero"/>
        <c:crossBetween val="midCat"/>
      </c:valAx>
      <c:valAx>
        <c:axId val="1077427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229364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Sheet1!$C$3</c:f>
              <c:strCache>
                <c:ptCount val="1"/>
                <c:pt idx="0">
                  <c:v>freq</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Sheet1!$B$4:$B$14</c:f>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xVal>
          <c:yVal>
            <c:numRef>
              <c:f>Sheet1!$C$4:$C$14</c:f>
              <c:numCache>
                <c:formatCode>General</c:formatCode>
                <c:ptCount val="11"/>
                <c:pt idx="0">
                  <c:v>1</c:v>
                </c:pt>
                <c:pt idx="1">
                  <c:v>2</c:v>
                </c:pt>
                <c:pt idx="2">
                  <c:v>3</c:v>
                </c:pt>
                <c:pt idx="3">
                  <c:v>4</c:v>
                </c:pt>
                <c:pt idx="4">
                  <c:v>5</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0-85AB-4B8D-94DF-684CA4577760}"/>
            </c:ext>
          </c:extLst>
        </c:ser>
        <c:dLbls>
          <c:showLegendKey val="0"/>
          <c:showVal val="0"/>
          <c:showCatName val="0"/>
          <c:showSerName val="0"/>
          <c:showPercent val="0"/>
          <c:showBubbleSize val="0"/>
        </c:dLbls>
        <c:axId val="573616560"/>
        <c:axId val="573618480"/>
      </c:scatterChart>
      <c:valAx>
        <c:axId val="5736165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Z</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3618480"/>
        <c:crosses val="autoZero"/>
        <c:crossBetween val="midCat"/>
      </c:valAx>
      <c:valAx>
        <c:axId val="573618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Frequency (unit = 1/36)</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3616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Sheet1!$C$3</c:f>
              <c:strCache>
                <c:ptCount val="1"/>
                <c:pt idx="0">
                  <c:v>freq</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Sheet1!$B$4:$B$14</c:f>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xVal>
          <c:yVal>
            <c:numRef>
              <c:f>Sheet1!$C$4:$C$14</c:f>
              <c:numCache>
                <c:formatCode>General</c:formatCode>
                <c:ptCount val="11"/>
                <c:pt idx="0">
                  <c:v>1</c:v>
                </c:pt>
                <c:pt idx="1">
                  <c:v>2</c:v>
                </c:pt>
                <c:pt idx="2">
                  <c:v>3</c:v>
                </c:pt>
                <c:pt idx="3">
                  <c:v>4</c:v>
                </c:pt>
                <c:pt idx="4">
                  <c:v>5</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0-85AB-4B8D-94DF-684CA4577760}"/>
            </c:ext>
          </c:extLst>
        </c:ser>
        <c:dLbls>
          <c:showLegendKey val="0"/>
          <c:showVal val="0"/>
          <c:showCatName val="0"/>
          <c:showSerName val="0"/>
          <c:showPercent val="0"/>
          <c:showBubbleSize val="0"/>
        </c:dLbls>
        <c:axId val="573616560"/>
        <c:axId val="573618480"/>
      </c:scatterChart>
      <c:valAx>
        <c:axId val="5736165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Z</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3618480"/>
        <c:crosses val="autoZero"/>
        <c:crossBetween val="midCat"/>
      </c:valAx>
      <c:valAx>
        <c:axId val="573618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Frequency (unit = 1/36)</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3616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Sheet1!$D$3</c:f>
              <c:strCache>
                <c:ptCount val="1"/>
                <c:pt idx="0">
                  <c:v>Probability</c:v>
                </c:pt>
              </c:strCache>
            </c:strRef>
          </c:tx>
          <c:spPr>
            <a:solidFill>
              <a:srgbClr val="7030A0"/>
            </a:solidFill>
            <a:ln>
              <a:noFill/>
            </a:ln>
            <a:effectLst/>
          </c:spPr>
          <c:invertIfNegative val="0"/>
          <c:cat>
            <c:numRef>
              <c:f>Sheet1!$B$4:$B$14</c:f>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cat>
          <c:val>
            <c:numRef>
              <c:f>Sheet1!$D$4:$D$14</c:f>
              <c:numCache>
                <c:formatCode>General</c:formatCode>
                <c:ptCount val="11"/>
                <c:pt idx="0">
                  <c:v>2.7777777777777776E-2</c:v>
                </c:pt>
                <c:pt idx="1">
                  <c:v>5.5555555555555552E-2</c:v>
                </c:pt>
                <c:pt idx="2">
                  <c:v>8.3333333333333329E-2</c:v>
                </c:pt>
                <c:pt idx="3">
                  <c:v>0.1111111111111111</c:v>
                </c:pt>
                <c:pt idx="4">
                  <c:v>0.1388888888888889</c:v>
                </c:pt>
                <c:pt idx="5">
                  <c:v>0.16666666666666666</c:v>
                </c:pt>
                <c:pt idx="6">
                  <c:v>0.1388888888888889</c:v>
                </c:pt>
                <c:pt idx="7">
                  <c:v>0.1111111111111111</c:v>
                </c:pt>
                <c:pt idx="8">
                  <c:v>8.3333333333333329E-2</c:v>
                </c:pt>
                <c:pt idx="9">
                  <c:v>5.5555555555555552E-2</c:v>
                </c:pt>
                <c:pt idx="10">
                  <c:v>2.7777777777777776E-2</c:v>
                </c:pt>
              </c:numCache>
            </c:numRef>
          </c:val>
          <c:extLst>
            <c:ext xmlns:c16="http://schemas.microsoft.com/office/drawing/2014/chart" uri="{C3380CC4-5D6E-409C-BE32-E72D297353CC}">
              <c16:uniqueId val="{00000000-6A22-4BB7-AB89-B079743A02CD}"/>
            </c:ext>
          </c:extLst>
        </c:ser>
        <c:dLbls>
          <c:showLegendKey val="0"/>
          <c:showVal val="0"/>
          <c:showCatName val="0"/>
          <c:showSerName val="0"/>
          <c:showPercent val="0"/>
          <c:showBubbleSize val="0"/>
        </c:dLbls>
        <c:gapWidth val="219"/>
        <c:overlap val="-27"/>
        <c:axId val="651159312"/>
        <c:axId val="651154992"/>
        <c:extLst>
          <c:ext xmlns:c15="http://schemas.microsoft.com/office/drawing/2012/chart" uri="{02D57815-91ED-43cb-92C2-25804820EDAC}">
            <c15:filteredBarSeries>
              <c15:ser>
                <c:idx val="0"/>
                <c:order val="0"/>
                <c:tx>
                  <c:strRef>
                    <c:extLst>
                      <c:ext uri="{02D57815-91ED-43cb-92C2-25804820EDAC}">
                        <c15:formulaRef>
                          <c15:sqref>Sheet1!$C$3</c15:sqref>
                        </c15:formulaRef>
                      </c:ext>
                    </c:extLst>
                    <c:strCache>
                      <c:ptCount val="1"/>
                      <c:pt idx="0">
                        <c:v>freq</c:v>
                      </c:pt>
                    </c:strCache>
                  </c:strRef>
                </c:tx>
                <c:spPr>
                  <a:solidFill>
                    <a:schemeClr val="accent1"/>
                  </a:solidFill>
                  <a:ln>
                    <a:noFill/>
                  </a:ln>
                  <a:effectLst/>
                </c:spPr>
                <c:invertIfNegative val="0"/>
                <c:cat>
                  <c:numRef>
                    <c:extLst>
                      <c:ext uri="{02D57815-91ED-43cb-92C2-25804820EDAC}">
                        <c15:formulaRef>
                          <c15:sqref>Sheet1!$B$4:$B$14</c15:sqref>
                        </c15:formulaRef>
                      </c:ext>
                    </c:extLst>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cat>
                <c:val>
                  <c:numRef>
                    <c:extLst>
                      <c:ext uri="{02D57815-91ED-43cb-92C2-25804820EDAC}">
                        <c15:formulaRef>
                          <c15:sqref>Sheet1!$C$4:$C$14</c15:sqref>
                        </c15:formulaRef>
                      </c:ext>
                    </c:extLst>
                    <c:numCache>
                      <c:formatCode>General</c:formatCode>
                      <c:ptCount val="11"/>
                      <c:pt idx="0">
                        <c:v>1</c:v>
                      </c:pt>
                      <c:pt idx="1">
                        <c:v>2</c:v>
                      </c:pt>
                      <c:pt idx="2">
                        <c:v>3</c:v>
                      </c:pt>
                      <c:pt idx="3">
                        <c:v>4</c:v>
                      </c:pt>
                      <c:pt idx="4">
                        <c:v>5</c:v>
                      </c:pt>
                      <c:pt idx="5">
                        <c:v>6</c:v>
                      </c:pt>
                      <c:pt idx="6">
                        <c:v>5</c:v>
                      </c:pt>
                      <c:pt idx="7">
                        <c:v>4</c:v>
                      </c:pt>
                      <c:pt idx="8">
                        <c:v>3</c:v>
                      </c:pt>
                      <c:pt idx="9">
                        <c:v>2</c:v>
                      </c:pt>
                      <c:pt idx="10">
                        <c:v>1</c:v>
                      </c:pt>
                    </c:numCache>
                  </c:numRef>
                </c:val>
                <c:extLst>
                  <c:ext xmlns:c16="http://schemas.microsoft.com/office/drawing/2014/chart" uri="{C3380CC4-5D6E-409C-BE32-E72D297353CC}">
                    <c16:uniqueId val="{00000001-6A22-4BB7-AB89-B079743A02CD}"/>
                  </c:ext>
                </c:extLst>
              </c15:ser>
            </c15:filteredBarSeries>
          </c:ext>
        </c:extLst>
      </c:barChart>
      <c:catAx>
        <c:axId val="651159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Z</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1154992"/>
        <c:crosses val="autoZero"/>
        <c:auto val="1"/>
        <c:lblAlgn val="ctr"/>
        <c:lblOffset val="100"/>
        <c:noMultiLvlLbl val="0"/>
      </c:catAx>
      <c:valAx>
        <c:axId val="65115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Probability</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115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Sheet1!$C$3</c:f>
              <c:strCache>
                <c:ptCount val="1"/>
                <c:pt idx="0">
                  <c:v>freq</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Sheet1!$B$4:$B$14</c:f>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xVal>
          <c:yVal>
            <c:numRef>
              <c:f>Sheet1!$C$4:$C$14</c:f>
              <c:numCache>
                <c:formatCode>General</c:formatCode>
                <c:ptCount val="11"/>
                <c:pt idx="0">
                  <c:v>1</c:v>
                </c:pt>
                <c:pt idx="1">
                  <c:v>2</c:v>
                </c:pt>
                <c:pt idx="2">
                  <c:v>3</c:v>
                </c:pt>
                <c:pt idx="3">
                  <c:v>4</c:v>
                </c:pt>
                <c:pt idx="4">
                  <c:v>5</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0-7456-4EBB-A6B9-8808067475EB}"/>
            </c:ext>
          </c:extLst>
        </c:ser>
        <c:dLbls>
          <c:showLegendKey val="0"/>
          <c:showVal val="0"/>
          <c:showCatName val="0"/>
          <c:showSerName val="0"/>
          <c:showPercent val="0"/>
          <c:showBubbleSize val="0"/>
        </c:dLbls>
        <c:axId val="573616560"/>
        <c:axId val="573618480"/>
      </c:scatterChart>
      <c:valAx>
        <c:axId val="5736165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Z</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3618480"/>
        <c:crosses val="autoZero"/>
        <c:crossBetween val="midCat"/>
      </c:valAx>
      <c:valAx>
        <c:axId val="573618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Frequency (unit = 1/36)</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3616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Sheet1!$G$157</c:f>
              <c:strCache>
                <c:ptCount val="1"/>
                <c:pt idx="0">
                  <c:v>Probability</c:v>
                </c:pt>
              </c:strCache>
            </c:strRef>
          </c:tx>
          <c:spPr>
            <a:solidFill>
              <a:schemeClr val="accent1"/>
            </a:solidFill>
            <a:ln>
              <a:noFill/>
            </a:ln>
            <a:effectLst/>
          </c:spPr>
          <c:invertIfNegative val="0"/>
          <c:cat>
            <c:numRef>
              <c:f>Sheet1!$F$158:$F$168</c:f>
              <c:numCache>
                <c:formatCode>General</c:formatCode>
                <c:ptCount val="11"/>
                <c:pt idx="0">
                  <c:v>-0.41404000000000002</c:v>
                </c:pt>
                <c:pt idx="1">
                  <c:v>-0.33123200000000003</c:v>
                </c:pt>
                <c:pt idx="2">
                  <c:v>-0.24842400000000003</c:v>
                </c:pt>
                <c:pt idx="3">
                  <c:v>-0.16561600000000001</c:v>
                </c:pt>
                <c:pt idx="4">
                  <c:v>-8.2808000000000007E-2</c:v>
                </c:pt>
                <c:pt idx="5">
                  <c:v>0</c:v>
                </c:pt>
                <c:pt idx="6">
                  <c:v>8.2808000000000007E-2</c:v>
                </c:pt>
                <c:pt idx="7">
                  <c:v>0.16561600000000001</c:v>
                </c:pt>
                <c:pt idx="8">
                  <c:v>0.24842400000000003</c:v>
                </c:pt>
                <c:pt idx="9">
                  <c:v>0.33123200000000003</c:v>
                </c:pt>
                <c:pt idx="10">
                  <c:v>0.41404000000000002</c:v>
                </c:pt>
              </c:numCache>
            </c:numRef>
          </c:cat>
          <c:val>
            <c:numRef>
              <c:f>Sheet1!$G$158:$G$168</c:f>
              <c:numCache>
                <c:formatCode>General</c:formatCode>
                <c:ptCount val="11"/>
                <c:pt idx="0">
                  <c:v>2.7777777777777776E-2</c:v>
                </c:pt>
                <c:pt idx="1">
                  <c:v>5.5555555555555552E-2</c:v>
                </c:pt>
                <c:pt idx="2">
                  <c:v>8.3333333333333329E-2</c:v>
                </c:pt>
                <c:pt idx="3">
                  <c:v>0.1111111111111111</c:v>
                </c:pt>
                <c:pt idx="4">
                  <c:v>0.1388888888888889</c:v>
                </c:pt>
                <c:pt idx="5">
                  <c:v>0.16666666666666666</c:v>
                </c:pt>
                <c:pt idx="6">
                  <c:v>0.1388888888888889</c:v>
                </c:pt>
                <c:pt idx="7">
                  <c:v>0.1111111111111111</c:v>
                </c:pt>
                <c:pt idx="8">
                  <c:v>8.3333333333333329E-2</c:v>
                </c:pt>
                <c:pt idx="9">
                  <c:v>5.5555555555555552E-2</c:v>
                </c:pt>
                <c:pt idx="10">
                  <c:v>2.7777777777777776E-2</c:v>
                </c:pt>
              </c:numCache>
            </c:numRef>
          </c:val>
          <c:extLst>
            <c:ext xmlns:c16="http://schemas.microsoft.com/office/drawing/2014/chart" uri="{C3380CC4-5D6E-409C-BE32-E72D297353CC}">
              <c16:uniqueId val="{00000000-E176-4627-8B26-A974074F3EA0}"/>
            </c:ext>
          </c:extLst>
        </c:ser>
        <c:dLbls>
          <c:showLegendKey val="0"/>
          <c:showVal val="0"/>
          <c:showCatName val="0"/>
          <c:showSerName val="0"/>
          <c:showPercent val="0"/>
          <c:showBubbleSize val="0"/>
        </c:dLbls>
        <c:gapWidth val="150"/>
        <c:axId val="959338799"/>
        <c:axId val="959364719"/>
      </c:barChart>
      <c:catAx>
        <c:axId val="959338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z</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59364719"/>
        <c:crosses val="autoZero"/>
        <c:auto val="1"/>
        <c:lblAlgn val="ctr"/>
        <c:lblOffset val="100"/>
        <c:noMultiLvlLbl val="0"/>
      </c:catAx>
      <c:valAx>
        <c:axId val="959364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Probability</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5933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'x y studies'!$N$57</c:f>
              <c:strCache>
                <c:ptCount val="1"/>
                <c:pt idx="0">
                  <c:v>x</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'x y studies'!$M$58:$M$158</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'x y studies'!$N$58:$N$158</c:f>
              <c:numCache>
                <c:formatCode>General</c:formatCode>
                <c:ptCount val="101"/>
                <c:pt idx="0">
                  <c:v>40716</c:v>
                </c:pt>
                <c:pt idx="1">
                  <c:v>39753.54</c:v>
                </c:pt>
                <c:pt idx="2">
                  <c:v>38813.830533234002</c:v>
                </c:pt>
                <c:pt idx="3">
                  <c:v>37896.333814108715</c:v>
                </c:pt>
                <c:pt idx="4">
                  <c:v>37000.524769152922</c:v>
                </c:pt>
                <c:pt idx="5">
                  <c:v>36125.890736523601</c:v>
                </c:pt>
                <c:pt idx="6">
                  <c:v>35271.931172615077</c:v>
                </c:pt>
                <c:pt idx="7">
                  <c:v>34438.157365603329</c:v>
                </c:pt>
                <c:pt idx="8">
                  <c:v>33624.092155761486</c:v>
                </c:pt>
                <c:pt idx="9">
                  <c:v>32829.269662386483</c:v>
                </c:pt>
                <c:pt idx="10">
                  <c:v>32053.235017180574</c:v>
                </c:pt>
                <c:pt idx="11">
                  <c:v>31295.544103935124</c:v>
                </c:pt>
                <c:pt idx="12">
                  <c:v>30555.763304367727</c:v>
                </c:pt>
                <c:pt idx="13">
                  <c:v>29833.469249967162</c:v>
                </c:pt>
                <c:pt idx="14">
                  <c:v>29128.248579704192</c:v>
                </c:pt>
                <c:pt idx="15">
                  <c:v>28439.697703469537</c:v>
                </c:pt>
                <c:pt idx="16">
                  <c:v>27767.422571103649</c:v>
                </c:pt>
                <c:pt idx="17">
                  <c:v>27111.038446886098</c:v>
                </c:pt>
                <c:pt idx="18">
                  <c:v>26470.169689355509</c:v>
                </c:pt>
                <c:pt idx="19">
                  <c:v>25844.449536334061</c:v>
                </c:pt>
                <c:pt idx="20">
                  <c:v>25233.519895033493</c:v>
                </c:pt>
                <c:pt idx="21">
                  <c:v>24637.031137122522</c:v>
                </c:pt>
                <c:pt idx="22">
                  <c:v>24054.64189863838</c:v>
                </c:pt>
                <c:pt idx="23">
                  <c:v>23486.018884627963</c:v>
                </c:pt>
                <c:pt idx="24">
                  <c:v>22930.836678406791</c:v>
                </c:pt>
                <c:pt idx="25">
                  <c:v>22388.777555326622</c:v>
                </c:pt>
                <c:pt idx="26">
                  <c:v>21859.531300945135</c:v>
                </c:pt>
                <c:pt idx="27">
                  <c:v>21342.795033493629</c:v>
                </c:pt>
                <c:pt idx="28">
                  <c:v>20838.273030541135</c:v>
                </c:pt>
                <c:pt idx="29">
                  <c:v>20345.67655975575</c:v>
                </c:pt>
                <c:pt idx="30">
                  <c:v>19864.723713666317</c:v>
                </c:pt>
                <c:pt idx="31">
                  <c:v>19395.139248329928</c:v>
                </c:pt>
                <c:pt idx="32">
                  <c:v>18936.654425812874</c:v>
                </c:pt>
                <c:pt idx="33">
                  <c:v>18489.006860394926</c:v>
                </c:pt>
                <c:pt idx="34">
                  <c:v>18051.940368408927</c:v>
                </c:pt>
                <c:pt idx="35">
                  <c:v>17625.204821629752</c:v>
                </c:pt>
                <c:pt idx="36">
                  <c:v>17208.556004128739</c:v>
                </c:pt>
                <c:pt idx="37">
                  <c:v>16801.755472511668</c:v>
                </c:pt>
                <c:pt idx="38">
                  <c:v>16404.570419460299</c:v>
                </c:pt>
                <c:pt idx="39">
                  <c:v>16016.773540499382</c:v>
                </c:pt>
                <c:pt idx="40">
                  <c:v>15638.1429039129</c:v>
                </c:pt>
                <c:pt idx="41">
                  <c:v>15268.461823735066</c:v>
                </c:pt>
                <c:pt idx="42">
                  <c:v>14907.518735743437</c:v>
                </c:pt>
                <c:pt idx="43">
                  <c:v>14555.107076383132</c:v>
                </c:pt>
                <c:pt idx="44">
                  <c:v>14211.02516455289</c:v>
                </c:pt>
                <c:pt idx="45">
                  <c:v>13875.076086185307</c:v>
                </c:pt>
                <c:pt idx="46">
                  <c:v>13547.067581555208</c:v>
                </c:pt>
                <c:pt idx="47">
                  <c:v>13226.811935251639</c:v>
                </c:pt>
                <c:pt idx="48">
                  <c:v>12914.125868750541</c:v>
                </c:pt>
                <c:pt idx="49">
                  <c:v>12608.830435526603</c:v>
                </c:pt>
                <c:pt idx="50">
                  <c:v>12310.750918644277</c:v>
                </c:pt>
                <c:pt idx="51">
                  <c:v>12019.716730769351</c:v>
                </c:pt>
                <c:pt idx="52">
                  <c:v>11735.561316543854</c:v>
                </c:pt>
                <c:pt idx="53">
                  <c:v>11458.122057268416</c:v>
                </c:pt>
                <c:pt idx="54">
                  <c:v>11187.240177837552</c:v>
                </c:pt>
                <c:pt idx="55">
                  <c:v>10922.76065587459</c:v>
                </c:pt>
                <c:pt idx="56">
                  <c:v>10664.532133014258</c:v>
                </c:pt>
                <c:pt idx="57">
                  <c:v>10412.406828282143</c:v>
                </c:pt>
                <c:pt idx="58">
                  <c:v>10166.240453521468</c:v>
                </c:pt>
                <c:pt idx="59">
                  <c:v>9925.8921308187746</c:v>
                </c:pt>
                <c:pt idx="60">
                  <c:v>9691.2243118812512</c:v>
                </c:pt>
                <c:pt idx="61">
                  <c:v>9462.1026993195828</c:v>
                </c:pt>
                <c:pt idx="62">
                  <c:v>9238.3961697912582</c:v>
                </c:pt>
                <c:pt idx="63">
                  <c:v>9019.9766989603595</c:v>
                </c:pt>
                <c:pt idx="64">
                  <c:v>8806.7192882308864</c:v>
                </c:pt>
                <c:pt idx="65">
                  <c:v>8598.5018932116909</c:v>
                </c:pt>
                <c:pt idx="66">
                  <c:v>8395.2053538720647</c:v>
                </c:pt>
                <c:pt idx="67">
                  <c:v>8196.7133263480428</c:v>
                </c:pt>
                <c:pt idx="68">
                  <c:v>8002.9122163603588</c:v>
                </c:pt>
                <c:pt idx="69">
                  <c:v>7813.6911142059753</c:v>
                </c:pt>
                <c:pt idx="70">
                  <c:v>7628.9417312859732</c:v>
                </c:pt>
                <c:pt idx="71">
                  <c:v>7448.5583381334818</c:v>
                </c:pt>
                <c:pt idx="72">
                  <c:v>7272.4377039061765</c:v>
                </c:pt>
                <c:pt idx="73">
                  <c:v>7100.4790373087235</c:v>
                </c:pt>
                <c:pt idx="74">
                  <c:v>6932.5839289113619</c:v>
                </c:pt>
                <c:pt idx="75">
                  <c:v>6768.6562948316059</c:v>
                </c:pt>
                <c:pt idx="76">
                  <c:v>6608.6023217468437</c:v>
                </c:pt>
                <c:pt idx="77">
                  <c:v>6452.3304132063668</c:v>
                </c:pt>
                <c:pt idx="78">
                  <c:v>6299.7511372120925</c:v>
                </c:pt>
                <c:pt idx="79">
                  <c:v>6150.777175037997</c:v>
                </c:pt>
                <c:pt idx="80">
                  <c:v>6005.323271258957</c:v>
                </c:pt>
                <c:pt idx="81">
                  <c:v>5863.3061849604064</c:v>
                </c:pt>
                <c:pt idx="82">
                  <c:v>5724.6446421008895</c:v>
                </c:pt>
                <c:pt idx="83">
                  <c:v>5589.2592890002406</c:v>
                </c:pt>
                <c:pt idx="84">
                  <c:v>5457.0726469267793</c:v>
                </c:pt>
                <c:pt idx="85">
                  <c:v>5328.0090677575281</c:v>
                </c:pt>
                <c:pt idx="86">
                  <c:v>5201.9946906860823</c:v>
                </c:pt>
                <c:pt idx="87">
                  <c:v>5078.9573999533504</c:v>
                </c:pt>
                <c:pt idx="88">
                  <c:v>4958.8267835769784</c:v>
                </c:pt>
                <c:pt idx="89">
                  <c:v>4841.5340930558405</c:v>
                </c:pt>
                <c:pt idx="90">
                  <c:v>4727.0122040265342</c:v>
                </c:pt>
                <c:pt idx="91">
                  <c:v>4615.1955778493648</c:v>
                </c:pt>
                <c:pt idx="92">
                  <c:v>4506.020224101836</c:v>
                </c:pt>
                <c:pt idx="93">
                  <c:v>4399.4236639581795</c:v>
                </c:pt>
                <c:pt idx="94">
                  <c:v>4295.3448944339725</c:v>
                </c:pt>
                <c:pt idx="95">
                  <c:v>4193.7243534753743</c:v>
                </c:pt>
                <c:pt idx="96">
                  <c:v>4094.5038858730072</c:v>
                </c:pt>
                <c:pt idx="97">
                  <c:v>3997.6267099809747</c:v>
                </c:pt>
                <c:pt idx="98">
                  <c:v>3903.0373852219686</c:v>
                </c:pt>
                <c:pt idx="99">
                  <c:v>3810.6817803598715</c:v>
                </c:pt>
                <c:pt idx="100">
                  <c:v>3720.5070425216968</c:v>
                </c:pt>
              </c:numCache>
            </c:numRef>
          </c:yVal>
          <c:smooth val="0"/>
          <c:extLst>
            <c:ext xmlns:c16="http://schemas.microsoft.com/office/drawing/2014/chart" uri="{C3380CC4-5D6E-409C-BE32-E72D297353CC}">
              <c16:uniqueId val="{00000000-4D2B-40A5-ABA4-A18CB04EC96B}"/>
            </c:ext>
          </c:extLst>
        </c:ser>
        <c:ser>
          <c:idx val="1"/>
          <c:order val="1"/>
          <c:tx>
            <c:strRef>
              <c:f>'x y studies'!$O$57</c:f>
              <c:strCache>
                <c:ptCount val="1"/>
                <c:pt idx="0">
                  <c:v>y</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'x y studies'!$M$58:$M$158</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'x y studies'!$O$58:$O$158</c:f>
              <c:numCache>
                <c:formatCode>General</c:formatCode>
                <c:ptCount val="101"/>
                <c:pt idx="0">
                  <c:v>18000</c:v>
                </c:pt>
                <c:pt idx="1">
                  <c:v>17574.517800000001</c:v>
                </c:pt>
                <c:pt idx="2">
                  <c:v>17159.093307000003</c:v>
                </c:pt>
                <c:pt idx="3">
                  <c:v>16753.488777927709</c:v>
                </c:pt>
                <c:pt idx="4">
                  <c:v>16357.472089570272</c:v>
                </c:pt>
                <c:pt idx="5">
                  <c:v>15970.816605732623</c:v>
                </c:pt>
                <c:pt idx="6">
                  <c:v>15593.301047535952</c:v>
                </c:pt>
                <c:pt idx="7">
                  <c:v>15224.709366782125</c:v>
                </c:pt>
                <c:pt idx="8">
                  <c:v>14864.830622311571</c:v>
                </c:pt>
                <c:pt idx="9">
                  <c:v>14513.458859283863</c:v>
                </c:pt>
                <c:pt idx="10">
                  <c:v>14170.392991311925</c:v>
                </c:pt>
                <c:pt idx="11">
                  <c:v>13835.436685382387</c:v>
                </c:pt>
                <c:pt idx="12">
                  <c:v>13508.398249496264</c:v>
                </c:pt>
                <c:pt idx="13">
                  <c:v>13189.090522965622</c:v>
                </c:pt>
                <c:pt idx="14">
                  <c:v>12877.330769303466</c:v>
                </c:pt>
                <c:pt idx="15">
                  <c:v>12572.940571645557</c:v>
                </c:pt>
                <c:pt idx="16">
                  <c:v>12275.745730644299</c:v>
                </c:pt>
                <c:pt idx="17">
                  <c:v>11985.576164776267</c:v>
                </c:pt>
                <c:pt idx="18">
                  <c:v>11702.265813006306</c:v>
                </c:pt>
                <c:pt idx="19">
                  <c:v>11425.652539752542</c:v>
                </c:pt>
                <c:pt idx="20">
                  <c:v>11155.578042097852</c:v>
                </c:pt>
                <c:pt idx="21">
                  <c:v>10891.887759194751</c:v>
                </c:pt>
                <c:pt idx="22">
                  <c:v>10634.43078381182</c:v>
                </c:pt>
                <c:pt idx="23">
                  <c:v>10383.059775971049</c:v>
                </c:pt>
                <c:pt idx="24">
                  <c:v>10137.630878626687</c:v>
                </c:pt>
                <c:pt idx="25">
                  <c:v>9898.0036353373362</c:v>
                </c:pt>
                <c:pt idx="26">
                  <c:v>9664.0409098841737</c:v>
                </c:pt>
                <c:pt idx="27">
                  <c:v>9435.6088077892964</c:v>
                </c:pt>
                <c:pt idx="28">
                  <c:v>9212.5765996892878</c:v>
                </c:pt>
                <c:pt idx="29">
                  <c:v>8994.8166465201339</c:v>
                </c:pt>
                <c:pt idx="30">
                  <c:v>8782.2043264706863</c:v>
                </c:pt>
                <c:pt idx="31">
                  <c:v>8574.6179636628731</c:v>
                </c:pt>
                <c:pt idx="32">
                  <c:v>8371.9387585178247</c:v>
                </c:pt>
                <c:pt idx="33">
                  <c:v>8174.0507197680799</c:v>
                </c:pt>
                <c:pt idx="34">
                  <c:v>7980.840598076953</c:v>
                </c:pt>
                <c:pt idx="35">
                  <c:v>7792.1978212270797</c:v>
                </c:pt>
                <c:pt idx="36">
                  <c:v>7608.014430841049</c:v>
                </c:pt>
                <c:pt idx="37">
                  <c:v>7428.1850205979035</c:v>
                </c:pt>
                <c:pt idx="38">
                  <c:v>7252.6066759101568</c:v>
                </c:pt>
                <c:pt idx="39">
                  <c:v>7081.1789150267969</c:v>
                </c:pt>
                <c:pt idx="40">
                  <c:v>6913.8036315285781</c:v>
                </c:pt>
                <c:pt idx="41">
                  <c:v>6750.3850381826887</c:v>
                </c:pt>
                <c:pt idx="42">
                  <c:v>6590.8296121246576</c:v>
                </c:pt>
                <c:pt idx="43">
                  <c:v>6435.0460413361388</c:v>
                </c:pt>
                <c:pt idx="44">
                  <c:v>6282.9451723879347</c:v>
                </c:pt>
                <c:pt idx="45">
                  <c:v>6134.4399594183569</c:v>
                </c:pt>
                <c:pt idx="46">
                  <c:v>5989.4454143177209</c:v>
                </c:pt>
                <c:pt idx="47">
                  <c:v>5847.8785580904687</c:v>
                </c:pt>
                <c:pt idx="48">
                  <c:v>5709.6583733670886</c:v>
                </c:pt>
                <c:pt idx="49">
                  <c:v>5574.7057580386454</c:v>
                </c:pt>
                <c:pt idx="50">
                  <c:v>5442.9434799873925</c:v>
                </c:pt>
                <c:pt idx="51">
                  <c:v>5314.2961328875599</c:v>
                </c:pt>
                <c:pt idx="52">
                  <c:v>5188.6900930510201</c:v>
                </c:pt>
                <c:pt idx="53">
                  <c:v>5066.0534772931369</c:v>
                </c:pt>
                <c:pt idx="54">
                  <c:v>4946.3161017946823</c:v>
                </c:pt>
                <c:pt idx="55">
                  <c:v>4829.40944193628</c:v>
                </c:pt>
                <c:pt idx="56">
                  <c:v>4715.2665930823905</c:v>
                </c:pt>
                <c:pt idx="57">
                  <c:v>4603.8222322923912</c:v>
                </c:pt>
                <c:pt idx="58">
                  <c:v>4495.0125809368428</c:v>
                </c:pt>
                <c:pt idx="59">
                  <c:v>4388.7753681975437</c:v>
                </c:pt>
                <c:pt idx="60">
                  <c:v>4285.0497954304874</c:v>
                </c:pt>
                <c:pt idx="61">
                  <c:v>4183.7765013713288</c:v>
                </c:pt>
                <c:pt idx="62">
                  <c:v>4084.8975281634393</c:v>
                </c:pt>
                <c:pt idx="63">
                  <c:v>3988.3562881891207</c:v>
                </c:pt>
                <c:pt idx="64">
                  <c:v>3894.0975316849849</c:v>
                </c:pt>
                <c:pt idx="65">
                  <c:v>3802.0673151229721</c:v>
                </c:pt>
                <c:pt idx="66">
                  <c:v>3712.2129703389101</c:v>
                </c:pt>
                <c:pt idx="67">
                  <c:v>3624.483074390947</c:v>
                </c:pt>
                <c:pt idx="68">
                  <c:v>3538.8274201306099</c:v>
                </c:pt>
                <c:pt idx="69">
                  <c:v>3455.1969874696442</c:v>
                </c:pt>
                <c:pt idx="70">
                  <c:v>3373.5439153261918</c:v>
                </c:pt>
                <c:pt idx="71">
                  <c:v>3293.8214742342534</c:v>
                </c:pt>
                <c:pt idx="72">
                  <c:v>3215.9840396007585</c:v>
                </c:pt>
                <c:pt idx="73">
                  <c:v>3139.9870655949389</c:v>
                </c:pt>
                <c:pt idx="74">
                  <c:v>3065.7870596550629</c:v>
                </c:pt>
                <c:pt idx="75">
                  <c:v>2993.3415575979393</c:v>
                </c:pt>
                <c:pt idx="76">
                  <c:v>2922.6090993169491</c:v>
                </c:pt>
                <c:pt idx="77">
                  <c:v>2853.5492050546945</c:v>
                </c:pt>
                <c:pt idx="78">
                  <c:v>2786.1223522366881</c:v>
                </c:pt>
                <c:pt idx="79">
                  <c:v>2720.2899528528219</c:v>
                </c:pt>
                <c:pt idx="80">
                  <c:v>2656.0143313736748</c:v>
                </c:pt>
                <c:pt idx="81">
                  <c:v>2593.2587031890189</c:v>
                </c:pt>
                <c:pt idx="82">
                  <c:v>2531.9871535561824</c:v>
                </c:pt>
                <c:pt idx="83">
                  <c:v>2472.1646170462282</c:v>
                </c:pt>
                <c:pt idx="84">
                  <c:v>2413.7568574761758</c:v>
                </c:pt>
                <c:pt idx="85">
                  <c:v>2356.7304483157909</c:v>
                </c:pt>
                <c:pt idx="86">
                  <c:v>2301.0527535577248</c:v>
                </c:pt>
                <c:pt idx="87">
                  <c:v>2246.6919090400552</c:v>
                </c:pt>
                <c:pt idx="88">
                  <c:v>2193.6168042105428</c:v>
                </c:pt>
                <c:pt idx="89">
                  <c:v>2141.7970643221634</c:v>
                </c:pt>
                <c:pt idx="90">
                  <c:v>2091.20303304973</c:v>
                </c:pt>
                <c:pt idx="91">
                  <c:v>2041.8057555176529</c:v>
                </c:pt>
                <c:pt idx="92">
                  <c:v>1993.5769617291271</c:v>
                </c:pt>
                <c:pt idx="93">
                  <c:v>1946.489050387263</c:v>
                </c:pt>
                <c:pt idx="94">
                  <c:v>1900.5150730989001</c:v>
                </c:pt>
                <c:pt idx="95">
                  <c:v>1855.6287189520651</c:v>
                </c:pt>
                <c:pt idx="96">
                  <c:v>1811.8042994582474</c:v>
                </c:pt>
                <c:pt idx="97">
                  <c:v>1769.0167338508745</c:v>
                </c:pt>
                <c:pt idx="98">
                  <c:v>1727.2415347315734</c:v>
                </c:pt>
                <c:pt idx="99">
                  <c:v>1686.4547940560039</c:v>
                </c:pt>
                <c:pt idx="100">
                  <c:v>1646.6331694512432</c:v>
                </c:pt>
              </c:numCache>
            </c:numRef>
          </c:yVal>
          <c:smooth val="0"/>
          <c:extLst>
            <c:ext xmlns:c16="http://schemas.microsoft.com/office/drawing/2014/chart" uri="{C3380CC4-5D6E-409C-BE32-E72D297353CC}">
              <c16:uniqueId val="{00000001-4D2B-40A5-ABA4-A18CB04EC96B}"/>
            </c:ext>
          </c:extLst>
        </c:ser>
        <c:dLbls>
          <c:showLegendKey val="0"/>
          <c:showVal val="0"/>
          <c:showCatName val="0"/>
          <c:showSerName val="0"/>
          <c:showPercent val="0"/>
          <c:showBubbleSize val="0"/>
        </c:dLbls>
        <c:axId val="1722963856"/>
        <c:axId val="1201706320"/>
      </c:scatterChart>
      <c:valAx>
        <c:axId val="1722963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Time (Days)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01706320"/>
        <c:crosses val="autoZero"/>
        <c:crossBetween val="midCat"/>
      </c:valAx>
      <c:valAx>
        <c:axId val="1201706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Resources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22963856"/>
        <c:crosses val="autoZero"/>
        <c:crossBetween val="midCat"/>
      </c:valAx>
      <c:spPr>
        <a:noFill/>
        <a:ln>
          <a:noFill/>
        </a:ln>
        <a:effectLst/>
      </c:spPr>
    </c:plotArea>
    <c:legend>
      <c:legendPos val="b"/>
      <c:layout>
        <c:manualLayout>
          <c:xMode val="edge"/>
          <c:yMode val="edge"/>
          <c:x val="0.47052295546390044"/>
          <c:y val="0.9173539990507722"/>
          <c:w val="0.18729290783096561"/>
          <c:h val="5.89935161470051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'x y studies'!$O$57</c:f>
              <c:strCache>
                <c:ptCount val="1"/>
                <c:pt idx="0">
                  <c:v>y</c:v>
                </c:pt>
              </c:strCache>
            </c:strRef>
          </c:tx>
          <c:spPr>
            <a:ln w="25400" cap="rnd">
              <a:noFill/>
              <a:round/>
            </a:ln>
            <a:effectLst/>
          </c:spPr>
          <c:marker>
            <c:symbol val="circle"/>
            <c:size val="5"/>
            <c:spPr>
              <a:solidFill>
                <a:schemeClr val="tx1"/>
              </a:solidFill>
              <a:ln w="9525">
                <a:solidFill>
                  <a:schemeClr val="tx1"/>
                </a:solidFill>
                <a:prstDash val="sysDot"/>
              </a:ln>
              <a:effectLst/>
            </c:spPr>
          </c:marker>
          <c:xVal>
            <c:numRef>
              <c:f>'x y studies'!$N$58:$N$158</c:f>
              <c:numCache>
                <c:formatCode>General</c:formatCode>
                <c:ptCount val="101"/>
                <c:pt idx="0">
                  <c:v>40716</c:v>
                </c:pt>
                <c:pt idx="1">
                  <c:v>39753.54</c:v>
                </c:pt>
                <c:pt idx="2">
                  <c:v>38813.830533234002</c:v>
                </c:pt>
                <c:pt idx="3">
                  <c:v>37896.333814108715</c:v>
                </c:pt>
                <c:pt idx="4">
                  <c:v>37000.524769152922</c:v>
                </c:pt>
                <c:pt idx="5">
                  <c:v>36125.890736523601</c:v>
                </c:pt>
                <c:pt idx="6">
                  <c:v>35271.931172615077</c:v>
                </c:pt>
                <c:pt idx="7">
                  <c:v>34438.157365603329</c:v>
                </c:pt>
                <c:pt idx="8">
                  <c:v>33624.092155761486</c:v>
                </c:pt>
                <c:pt idx="9">
                  <c:v>32829.269662386483</c:v>
                </c:pt>
                <c:pt idx="10">
                  <c:v>32053.235017180574</c:v>
                </c:pt>
                <c:pt idx="11">
                  <c:v>31295.544103935124</c:v>
                </c:pt>
                <c:pt idx="12">
                  <c:v>30555.763304367727</c:v>
                </c:pt>
                <c:pt idx="13">
                  <c:v>29833.469249967162</c:v>
                </c:pt>
                <c:pt idx="14">
                  <c:v>29128.248579704192</c:v>
                </c:pt>
                <c:pt idx="15">
                  <c:v>28439.697703469537</c:v>
                </c:pt>
                <c:pt idx="16">
                  <c:v>27767.422571103649</c:v>
                </c:pt>
                <c:pt idx="17">
                  <c:v>27111.038446886098</c:v>
                </c:pt>
                <c:pt idx="18">
                  <c:v>26470.169689355509</c:v>
                </c:pt>
                <c:pt idx="19">
                  <c:v>25844.449536334061</c:v>
                </c:pt>
                <c:pt idx="20">
                  <c:v>25233.519895033493</c:v>
                </c:pt>
                <c:pt idx="21">
                  <c:v>24637.031137122522</c:v>
                </c:pt>
                <c:pt idx="22">
                  <c:v>24054.64189863838</c:v>
                </c:pt>
                <c:pt idx="23">
                  <c:v>23486.018884627963</c:v>
                </c:pt>
                <c:pt idx="24">
                  <c:v>22930.836678406791</c:v>
                </c:pt>
                <c:pt idx="25">
                  <c:v>22388.777555326622</c:v>
                </c:pt>
                <c:pt idx="26">
                  <c:v>21859.531300945135</c:v>
                </c:pt>
                <c:pt idx="27">
                  <c:v>21342.795033493629</c:v>
                </c:pt>
                <c:pt idx="28">
                  <c:v>20838.273030541135</c:v>
                </c:pt>
                <c:pt idx="29">
                  <c:v>20345.67655975575</c:v>
                </c:pt>
                <c:pt idx="30">
                  <c:v>19864.723713666317</c:v>
                </c:pt>
                <c:pt idx="31">
                  <c:v>19395.139248329928</c:v>
                </c:pt>
                <c:pt idx="32">
                  <c:v>18936.654425812874</c:v>
                </c:pt>
                <c:pt idx="33">
                  <c:v>18489.006860394926</c:v>
                </c:pt>
                <c:pt idx="34">
                  <c:v>18051.940368408927</c:v>
                </c:pt>
                <c:pt idx="35">
                  <c:v>17625.204821629752</c:v>
                </c:pt>
                <c:pt idx="36">
                  <c:v>17208.556004128739</c:v>
                </c:pt>
                <c:pt idx="37">
                  <c:v>16801.755472511668</c:v>
                </c:pt>
                <c:pt idx="38">
                  <c:v>16404.570419460299</c:v>
                </c:pt>
                <c:pt idx="39">
                  <c:v>16016.773540499382</c:v>
                </c:pt>
                <c:pt idx="40">
                  <c:v>15638.1429039129</c:v>
                </c:pt>
                <c:pt idx="41">
                  <c:v>15268.461823735066</c:v>
                </c:pt>
                <c:pt idx="42">
                  <c:v>14907.518735743437</c:v>
                </c:pt>
                <c:pt idx="43">
                  <c:v>14555.107076383132</c:v>
                </c:pt>
                <c:pt idx="44">
                  <c:v>14211.02516455289</c:v>
                </c:pt>
                <c:pt idx="45">
                  <c:v>13875.076086185307</c:v>
                </c:pt>
                <c:pt idx="46">
                  <c:v>13547.067581555208</c:v>
                </c:pt>
                <c:pt idx="47">
                  <c:v>13226.811935251639</c:v>
                </c:pt>
                <c:pt idx="48">
                  <c:v>12914.125868750541</c:v>
                </c:pt>
                <c:pt idx="49">
                  <c:v>12608.830435526603</c:v>
                </c:pt>
                <c:pt idx="50">
                  <c:v>12310.750918644277</c:v>
                </c:pt>
                <c:pt idx="51">
                  <c:v>12019.716730769351</c:v>
                </c:pt>
                <c:pt idx="52">
                  <c:v>11735.561316543854</c:v>
                </c:pt>
                <c:pt idx="53">
                  <c:v>11458.122057268416</c:v>
                </c:pt>
                <c:pt idx="54">
                  <c:v>11187.240177837552</c:v>
                </c:pt>
                <c:pt idx="55">
                  <c:v>10922.76065587459</c:v>
                </c:pt>
                <c:pt idx="56">
                  <c:v>10664.532133014258</c:v>
                </c:pt>
                <c:pt idx="57">
                  <c:v>10412.406828282143</c:v>
                </c:pt>
                <c:pt idx="58">
                  <c:v>10166.240453521468</c:v>
                </c:pt>
                <c:pt idx="59">
                  <c:v>9925.8921308187746</c:v>
                </c:pt>
                <c:pt idx="60">
                  <c:v>9691.2243118812512</c:v>
                </c:pt>
                <c:pt idx="61">
                  <c:v>9462.1026993195828</c:v>
                </c:pt>
                <c:pt idx="62">
                  <c:v>9238.3961697912582</c:v>
                </c:pt>
                <c:pt idx="63">
                  <c:v>9019.9766989603595</c:v>
                </c:pt>
                <c:pt idx="64">
                  <c:v>8806.7192882308864</c:v>
                </c:pt>
                <c:pt idx="65">
                  <c:v>8598.5018932116909</c:v>
                </c:pt>
                <c:pt idx="66">
                  <c:v>8395.2053538720647</c:v>
                </c:pt>
                <c:pt idx="67">
                  <c:v>8196.7133263480428</c:v>
                </c:pt>
                <c:pt idx="68">
                  <c:v>8002.9122163603588</c:v>
                </c:pt>
                <c:pt idx="69">
                  <c:v>7813.6911142059753</c:v>
                </c:pt>
                <c:pt idx="70">
                  <c:v>7628.9417312859732</c:v>
                </c:pt>
                <c:pt idx="71">
                  <c:v>7448.5583381334818</c:v>
                </c:pt>
                <c:pt idx="72">
                  <c:v>7272.4377039061765</c:v>
                </c:pt>
                <c:pt idx="73">
                  <c:v>7100.4790373087235</c:v>
                </c:pt>
                <c:pt idx="74">
                  <c:v>6932.5839289113619</c:v>
                </c:pt>
                <c:pt idx="75">
                  <c:v>6768.6562948316059</c:v>
                </c:pt>
                <c:pt idx="76">
                  <c:v>6608.6023217468437</c:v>
                </c:pt>
                <c:pt idx="77">
                  <c:v>6452.3304132063668</c:v>
                </c:pt>
                <c:pt idx="78">
                  <c:v>6299.7511372120925</c:v>
                </c:pt>
                <c:pt idx="79">
                  <c:v>6150.777175037997</c:v>
                </c:pt>
                <c:pt idx="80">
                  <c:v>6005.323271258957</c:v>
                </c:pt>
                <c:pt idx="81">
                  <c:v>5863.3061849604064</c:v>
                </c:pt>
                <c:pt idx="82">
                  <c:v>5724.6446421008895</c:v>
                </c:pt>
                <c:pt idx="83">
                  <c:v>5589.2592890002406</c:v>
                </c:pt>
                <c:pt idx="84">
                  <c:v>5457.0726469267793</c:v>
                </c:pt>
                <c:pt idx="85">
                  <c:v>5328.0090677575281</c:v>
                </c:pt>
                <c:pt idx="86">
                  <c:v>5201.9946906860823</c:v>
                </c:pt>
                <c:pt idx="87">
                  <c:v>5078.9573999533504</c:v>
                </c:pt>
                <c:pt idx="88">
                  <c:v>4958.8267835769784</c:v>
                </c:pt>
                <c:pt idx="89">
                  <c:v>4841.5340930558405</c:v>
                </c:pt>
                <c:pt idx="90">
                  <c:v>4727.0122040265342</c:v>
                </c:pt>
                <c:pt idx="91">
                  <c:v>4615.1955778493648</c:v>
                </c:pt>
                <c:pt idx="92">
                  <c:v>4506.020224101836</c:v>
                </c:pt>
                <c:pt idx="93">
                  <c:v>4399.4236639581795</c:v>
                </c:pt>
                <c:pt idx="94">
                  <c:v>4295.3448944339725</c:v>
                </c:pt>
                <c:pt idx="95">
                  <c:v>4193.7243534753743</c:v>
                </c:pt>
                <c:pt idx="96">
                  <c:v>4094.5038858730072</c:v>
                </c:pt>
                <c:pt idx="97">
                  <c:v>3997.6267099809747</c:v>
                </c:pt>
                <c:pt idx="98">
                  <c:v>3903.0373852219686</c:v>
                </c:pt>
                <c:pt idx="99">
                  <c:v>3810.6817803598715</c:v>
                </c:pt>
                <c:pt idx="100">
                  <c:v>3720.5070425216968</c:v>
                </c:pt>
              </c:numCache>
            </c:numRef>
          </c:xVal>
          <c:yVal>
            <c:numRef>
              <c:f>'x y studies'!$O$58:$O$158</c:f>
              <c:numCache>
                <c:formatCode>General</c:formatCode>
                <c:ptCount val="101"/>
                <c:pt idx="0">
                  <c:v>18000</c:v>
                </c:pt>
                <c:pt idx="1">
                  <c:v>17574.517800000001</c:v>
                </c:pt>
                <c:pt idx="2">
                  <c:v>17159.093307000003</c:v>
                </c:pt>
                <c:pt idx="3">
                  <c:v>16753.488777927709</c:v>
                </c:pt>
                <c:pt idx="4">
                  <c:v>16357.472089570272</c:v>
                </c:pt>
                <c:pt idx="5">
                  <c:v>15970.816605732623</c:v>
                </c:pt>
                <c:pt idx="6">
                  <c:v>15593.301047535952</c:v>
                </c:pt>
                <c:pt idx="7">
                  <c:v>15224.709366782125</c:v>
                </c:pt>
                <c:pt idx="8">
                  <c:v>14864.830622311571</c:v>
                </c:pt>
                <c:pt idx="9">
                  <c:v>14513.458859283863</c:v>
                </c:pt>
                <c:pt idx="10">
                  <c:v>14170.392991311925</c:v>
                </c:pt>
                <c:pt idx="11">
                  <c:v>13835.436685382387</c:v>
                </c:pt>
                <c:pt idx="12">
                  <c:v>13508.398249496264</c:v>
                </c:pt>
                <c:pt idx="13">
                  <c:v>13189.090522965622</c:v>
                </c:pt>
                <c:pt idx="14">
                  <c:v>12877.330769303466</c:v>
                </c:pt>
                <c:pt idx="15">
                  <c:v>12572.940571645557</c:v>
                </c:pt>
                <c:pt idx="16">
                  <c:v>12275.745730644299</c:v>
                </c:pt>
                <c:pt idx="17">
                  <c:v>11985.576164776267</c:v>
                </c:pt>
                <c:pt idx="18">
                  <c:v>11702.265813006306</c:v>
                </c:pt>
                <c:pt idx="19">
                  <c:v>11425.652539752542</c:v>
                </c:pt>
                <c:pt idx="20">
                  <c:v>11155.578042097852</c:v>
                </c:pt>
                <c:pt idx="21">
                  <c:v>10891.887759194751</c:v>
                </c:pt>
                <c:pt idx="22">
                  <c:v>10634.43078381182</c:v>
                </c:pt>
                <c:pt idx="23">
                  <c:v>10383.059775971049</c:v>
                </c:pt>
                <c:pt idx="24">
                  <c:v>10137.630878626687</c:v>
                </c:pt>
                <c:pt idx="25">
                  <c:v>9898.0036353373362</c:v>
                </c:pt>
                <c:pt idx="26">
                  <c:v>9664.0409098841737</c:v>
                </c:pt>
                <c:pt idx="27">
                  <c:v>9435.6088077892964</c:v>
                </c:pt>
                <c:pt idx="28">
                  <c:v>9212.5765996892878</c:v>
                </c:pt>
                <c:pt idx="29">
                  <c:v>8994.8166465201339</c:v>
                </c:pt>
                <c:pt idx="30">
                  <c:v>8782.2043264706863</c:v>
                </c:pt>
                <c:pt idx="31">
                  <c:v>8574.6179636628731</c:v>
                </c:pt>
                <c:pt idx="32">
                  <c:v>8371.9387585178247</c:v>
                </c:pt>
                <c:pt idx="33">
                  <c:v>8174.0507197680799</c:v>
                </c:pt>
                <c:pt idx="34">
                  <c:v>7980.840598076953</c:v>
                </c:pt>
                <c:pt idx="35">
                  <c:v>7792.1978212270797</c:v>
                </c:pt>
                <c:pt idx="36">
                  <c:v>7608.014430841049</c:v>
                </c:pt>
                <c:pt idx="37">
                  <c:v>7428.1850205979035</c:v>
                </c:pt>
                <c:pt idx="38">
                  <c:v>7252.6066759101568</c:v>
                </c:pt>
                <c:pt idx="39">
                  <c:v>7081.1789150267969</c:v>
                </c:pt>
                <c:pt idx="40">
                  <c:v>6913.8036315285781</c:v>
                </c:pt>
                <c:pt idx="41">
                  <c:v>6750.3850381826887</c:v>
                </c:pt>
                <c:pt idx="42">
                  <c:v>6590.8296121246576</c:v>
                </c:pt>
                <c:pt idx="43">
                  <c:v>6435.0460413361388</c:v>
                </c:pt>
                <c:pt idx="44">
                  <c:v>6282.9451723879347</c:v>
                </c:pt>
                <c:pt idx="45">
                  <c:v>6134.4399594183569</c:v>
                </c:pt>
                <c:pt idx="46">
                  <c:v>5989.4454143177209</c:v>
                </c:pt>
                <c:pt idx="47">
                  <c:v>5847.8785580904687</c:v>
                </c:pt>
                <c:pt idx="48">
                  <c:v>5709.6583733670886</c:v>
                </c:pt>
                <c:pt idx="49">
                  <c:v>5574.7057580386454</c:v>
                </c:pt>
                <c:pt idx="50">
                  <c:v>5442.9434799873925</c:v>
                </c:pt>
                <c:pt idx="51">
                  <c:v>5314.2961328875599</c:v>
                </c:pt>
                <c:pt idx="52">
                  <c:v>5188.6900930510201</c:v>
                </c:pt>
                <c:pt idx="53">
                  <c:v>5066.0534772931369</c:v>
                </c:pt>
                <c:pt idx="54">
                  <c:v>4946.3161017946823</c:v>
                </c:pt>
                <c:pt idx="55">
                  <c:v>4829.40944193628</c:v>
                </c:pt>
                <c:pt idx="56">
                  <c:v>4715.2665930823905</c:v>
                </c:pt>
                <c:pt idx="57">
                  <c:v>4603.8222322923912</c:v>
                </c:pt>
                <c:pt idx="58">
                  <c:v>4495.0125809368428</c:v>
                </c:pt>
                <c:pt idx="59">
                  <c:v>4388.7753681975437</c:v>
                </c:pt>
                <c:pt idx="60">
                  <c:v>4285.0497954304874</c:v>
                </c:pt>
                <c:pt idx="61">
                  <c:v>4183.7765013713288</c:v>
                </c:pt>
                <c:pt idx="62">
                  <c:v>4084.8975281634393</c:v>
                </c:pt>
                <c:pt idx="63">
                  <c:v>3988.3562881891207</c:v>
                </c:pt>
                <c:pt idx="64">
                  <c:v>3894.0975316849849</c:v>
                </c:pt>
                <c:pt idx="65">
                  <c:v>3802.0673151229721</c:v>
                </c:pt>
                <c:pt idx="66">
                  <c:v>3712.2129703389101</c:v>
                </c:pt>
                <c:pt idx="67">
                  <c:v>3624.483074390947</c:v>
                </c:pt>
                <c:pt idx="68">
                  <c:v>3538.8274201306099</c:v>
                </c:pt>
                <c:pt idx="69">
                  <c:v>3455.1969874696442</c:v>
                </c:pt>
                <c:pt idx="70">
                  <c:v>3373.5439153261918</c:v>
                </c:pt>
                <c:pt idx="71">
                  <c:v>3293.8214742342534</c:v>
                </c:pt>
                <c:pt idx="72">
                  <c:v>3215.9840396007585</c:v>
                </c:pt>
                <c:pt idx="73">
                  <c:v>3139.9870655949389</c:v>
                </c:pt>
                <c:pt idx="74">
                  <c:v>3065.7870596550629</c:v>
                </c:pt>
                <c:pt idx="75">
                  <c:v>2993.3415575979393</c:v>
                </c:pt>
                <c:pt idx="76">
                  <c:v>2922.6090993169491</c:v>
                </c:pt>
                <c:pt idx="77">
                  <c:v>2853.5492050546945</c:v>
                </c:pt>
                <c:pt idx="78">
                  <c:v>2786.1223522366881</c:v>
                </c:pt>
                <c:pt idx="79">
                  <c:v>2720.2899528528219</c:v>
                </c:pt>
                <c:pt idx="80">
                  <c:v>2656.0143313736748</c:v>
                </c:pt>
                <c:pt idx="81">
                  <c:v>2593.2587031890189</c:v>
                </c:pt>
                <c:pt idx="82">
                  <c:v>2531.9871535561824</c:v>
                </c:pt>
                <c:pt idx="83">
                  <c:v>2472.1646170462282</c:v>
                </c:pt>
                <c:pt idx="84">
                  <c:v>2413.7568574761758</c:v>
                </c:pt>
                <c:pt idx="85">
                  <c:v>2356.7304483157909</c:v>
                </c:pt>
                <c:pt idx="86">
                  <c:v>2301.0527535577248</c:v>
                </c:pt>
                <c:pt idx="87">
                  <c:v>2246.6919090400552</c:v>
                </c:pt>
                <c:pt idx="88">
                  <c:v>2193.6168042105428</c:v>
                </c:pt>
                <c:pt idx="89">
                  <c:v>2141.7970643221634</c:v>
                </c:pt>
                <c:pt idx="90">
                  <c:v>2091.20303304973</c:v>
                </c:pt>
                <c:pt idx="91">
                  <c:v>2041.8057555176529</c:v>
                </c:pt>
                <c:pt idx="92">
                  <c:v>1993.5769617291271</c:v>
                </c:pt>
                <c:pt idx="93">
                  <c:v>1946.489050387263</c:v>
                </c:pt>
                <c:pt idx="94">
                  <c:v>1900.5150730989001</c:v>
                </c:pt>
                <c:pt idx="95">
                  <c:v>1855.6287189520651</c:v>
                </c:pt>
                <c:pt idx="96">
                  <c:v>1811.8042994582474</c:v>
                </c:pt>
                <c:pt idx="97">
                  <c:v>1769.0167338508745</c:v>
                </c:pt>
                <c:pt idx="98">
                  <c:v>1727.2415347315734</c:v>
                </c:pt>
                <c:pt idx="99">
                  <c:v>1686.4547940560039</c:v>
                </c:pt>
                <c:pt idx="100">
                  <c:v>1646.6331694512432</c:v>
                </c:pt>
              </c:numCache>
            </c:numRef>
          </c:yVal>
          <c:smooth val="0"/>
          <c:extLst>
            <c:ext xmlns:c16="http://schemas.microsoft.com/office/drawing/2014/chart" uri="{C3380CC4-5D6E-409C-BE32-E72D297353CC}">
              <c16:uniqueId val="{00000000-1A4E-45D1-AF9E-239E4D5B6A97}"/>
            </c:ext>
          </c:extLst>
        </c:ser>
        <c:dLbls>
          <c:showLegendKey val="0"/>
          <c:showVal val="0"/>
          <c:showCatName val="0"/>
          <c:showSerName val="0"/>
          <c:showPercent val="0"/>
          <c:showBubbleSize val="0"/>
        </c:dLbls>
        <c:axId val="830351936"/>
        <c:axId val="1201704336"/>
      </c:scatterChart>
      <c:valAx>
        <c:axId val="830351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01704336"/>
        <c:crosses val="autoZero"/>
        <c:crossBetween val="midCat"/>
      </c:valAx>
      <c:valAx>
        <c:axId val="120170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30351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'x y studies'!$O$57</c:f>
              <c:strCache>
                <c:ptCount val="1"/>
                <c:pt idx="0">
                  <c:v>y</c:v>
                </c:pt>
              </c:strCache>
            </c:strRef>
          </c:tx>
          <c:spPr>
            <a:ln w="38100" cap="rnd">
              <a:solidFill>
                <a:schemeClr val="tx1"/>
              </a:solidFill>
              <a:round/>
            </a:ln>
            <a:effectLst/>
          </c:spPr>
          <c:marker>
            <c:symbol val="none"/>
          </c:marker>
          <c:xVal>
            <c:numRef>
              <c:f>'x y studies'!$N$58:$N$158</c:f>
              <c:numCache>
                <c:formatCode>General</c:formatCode>
                <c:ptCount val="101"/>
                <c:pt idx="0">
                  <c:v>40716</c:v>
                </c:pt>
                <c:pt idx="1">
                  <c:v>39753.54</c:v>
                </c:pt>
                <c:pt idx="2">
                  <c:v>38813.830533234002</c:v>
                </c:pt>
                <c:pt idx="3">
                  <c:v>37896.333814108715</c:v>
                </c:pt>
                <c:pt idx="4">
                  <c:v>37000.524769152922</c:v>
                </c:pt>
                <c:pt idx="5">
                  <c:v>36125.890736523601</c:v>
                </c:pt>
                <c:pt idx="6">
                  <c:v>35271.931172615077</c:v>
                </c:pt>
                <c:pt idx="7">
                  <c:v>34438.157365603329</c:v>
                </c:pt>
                <c:pt idx="8">
                  <c:v>33624.092155761486</c:v>
                </c:pt>
                <c:pt idx="9">
                  <c:v>32829.269662386483</c:v>
                </c:pt>
                <c:pt idx="10">
                  <c:v>32053.235017180574</c:v>
                </c:pt>
                <c:pt idx="11">
                  <c:v>31295.544103935124</c:v>
                </c:pt>
                <c:pt idx="12">
                  <c:v>30555.763304367727</c:v>
                </c:pt>
                <c:pt idx="13">
                  <c:v>29833.469249967162</c:v>
                </c:pt>
                <c:pt idx="14">
                  <c:v>29128.248579704192</c:v>
                </c:pt>
                <c:pt idx="15">
                  <c:v>28439.697703469537</c:v>
                </c:pt>
                <c:pt idx="16">
                  <c:v>27767.422571103649</c:v>
                </c:pt>
                <c:pt idx="17">
                  <c:v>27111.038446886098</c:v>
                </c:pt>
                <c:pt idx="18">
                  <c:v>26470.169689355509</c:v>
                </c:pt>
                <c:pt idx="19">
                  <c:v>25844.449536334061</c:v>
                </c:pt>
                <c:pt idx="20">
                  <c:v>25233.519895033493</c:v>
                </c:pt>
                <c:pt idx="21">
                  <c:v>24637.031137122522</c:v>
                </c:pt>
                <c:pt idx="22">
                  <c:v>24054.64189863838</c:v>
                </c:pt>
                <c:pt idx="23">
                  <c:v>23486.018884627963</c:v>
                </c:pt>
                <c:pt idx="24">
                  <c:v>22930.836678406791</c:v>
                </c:pt>
                <c:pt idx="25">
                  <c:v>22388.777555326622</c:v>
                </c:pt>
                <c:pt idx="26">
                  <c:v>21859.531300945135</c:v>
                </c:pt>
                <c:pt idx="27">
                  <c:v>21342.795033493629</c:v>
                </c:pt>
                <c:pt idx="28">
                  <c:v>20838.273030541135</c:v>
                </c:pt>
                <c:pt idx="29">
                  <c:v>20345.67655975575</c:v>
                </c:pt>
                <c:pt idx="30">
                  <c:v>19864.723713666317</c:v>
                </c:pt>
                <c:pt idx="31">
                  <c:v>19395.139248329928</c:v>
                </c:pt>
                <c:pt idx="32">
                  <c:v>18936.654425812874</c:v>
                </c:pt>
                <c:pt idx="33">
                  <c:v>18489.006860394926</c:v>
                </c:pt>
                <c:pt idx="34">
                  <c:v>18051.940368408927</c:v>
                </c:pt>
                <c:pt idx="35">
                  <c:v>17625.204821629752</c:v>
                </c:pt>
                <c:pt idx="36">
                  <c:v>17208.556004128739</c:v>
                </c:pt>
                <c:pt idx="37">
                  <c:v>16801.755472511668</c:v>
                </c:pt>
                <c:pt idx="38">
                  <c:v>16404.570419460299</c:v>
                </c:pt>
                <c:pt idx="39">
                  <c:v>16016.773540499382</c:v>
                </c:pt>
                <c:pt idx="40">
                  <c:v>15638.1429039129</c:v>
                </c:pt>
                <c:pt idx="41">
                  <c:v>15268.461823735066</c:v>
                </c:pt>
                <c:pt idx="42">
                  <c:v>14907.518735743437</c:v>
                </c:pt>
                <c:pt idx="43">
                  <c:v>14555.107076383132</c:v>
                </c:pt>
                <c:pt idx="44">
                  <c:v>14211.02516455289</c:v>
                </c:pt>
                <c:pt idx="45">
                  <c:v>13875.076086185307</c:v>
                </c:pt>
                <c:pt idx="46">
                  <c:v>13547.067581555208</c:v>
                </c:pt>
                <c:pt idx="47">
                  <c:v>13226.811935251639</c:v>
                </c:pt>
                <c:pt idx="48">
                  <c:v>12914.125868750541</c:v>
                </c:pt>
                <c:pt idx="49">
                  <c:v>12608.830435526603</c:v>
                </c:pt>
                <c:pt idx="50">
                  <c:v>12310.750918644277</c:v>
                </c:pt>
                <c:pt idx="51">
                  <c:v>12019.716730769351</c:v>
                </c:pt>
                <c:pt idx="52">
                  <c:v>11735.561316543854</c:v>
                </c:pt>
                <c:pt idx="53">
                  <c:v>11458.122057268416</c:v>
                </c:pt>
                <c:pt idx="54">
                  <c:v>11187.240177837552</c:v>
                </c:pt>
                <c:pt idx="55">
                  <c:v>10922.76065587459</c:v>
                </c:pt>
                <c:pt idx="56">
                  <c:v>10664.532133014258</c:v>
                </c:pt>
                <c:pt idx="57">
                  <c:v>10412.406828282143</c:v>
                </c:pt>
                <c:pt idx="58">
                  <c:v>10166.240453521468</c:v>
                </c:pt>
                <c:pt idx="59">
                  <c:v>9925.8921308187746</c:v>
                </c:pt>
                <c:pt idx="60">
                  <c:v>9691.2243118812512</c:v>
                </c:pt>
                <c:pt idx="61">
                  <c:v>9462.1026993195828</c:v>
                </c:pt>
                <c:pt idx="62">
                  <c:v>9238.3961697912582</c:v>
                </c:pt>
                <c:pt idx="63">
                  <c:v>9019.9766989603595</c:v>
                </c:pt>
                <c:pt idx="64">
                  <c:v>8806.7192882308864</c:v>
                </c:pt>
                <c:pt idx="65">
                  <c:v>8598.5018932116909</c:v>
                </c:pt>
                <c:pt idx="66">
                  <c:v>8395.2053538720647</c:v>
                </c:pt>
                <c:pt idx="67">
                  <c:v>8196.7133263480428</c:v>
                </c:pt>
                <c:pt idx="68">
                  <c:v>8002.9122163603588</c:v>
                </c:pt>
                <c:pt idx="69">
                  <c:v>7813.6911142059753</c:v>
                </c:pt>
                <c:pt idx="70">
                  <c:v>7628.9417312859732</c:v>
                </c:pt>
                <c:pt idx="71">
                  <c:v>7448.5583381334818</c:v>
                </c:pt>
                <c:pt idx="72">
                  <c:v>7272.4377039061765</c:v>
                </c:pt>
                <c:pt idx="73">
                  <c:v>7100.4790373087235</c:v>
                </c:pt>
                <c:pt idx="74">
                  <c:v>6932.5839289113619</c:v>
                </c:pt>
                <c:pt idx="75">
                  <c:v>6768.6562948316059</c:v>
                </c:pt>
                <c:pt idx="76">
                  <c:v>6608.6023217468437</c:v>
                </c:pt>
                <c:pt idx="77">
                  <c:v>6452.3304132063668</c:v>
                </c:pt>
                <c:pt idx="78">
                  <c:v>6299.7511372120925</c:v>
                </c:pt>
                <c:pt idx="79">
                  <c:v>6150.777175037997</c:v>
                </c:pt>
                <c:pt idx="80">
                  <c:v>6005.323271258957</c:v>
                </c:pt>
                <c:pt idx="81">
                  <c:v>5863.3061849604064</c:v>
                </c:pt>
                <c:pt idx="82">
                  <c:v>5724.6446421008895</c:v>
                </c:pt>
                <c:pt idx="83">
                  <c:v>5589.2592890002406</c:v>
                </c:pt>
                <c:pt idx="84">
                  <c:v>5457.0726469267793</c:v>
                </c:pt>
                <c:pt idx="85">
                  <c:v>5328.0090677575281</c:v>
                </c:pt>
                <c:pt idx="86">
                  <c:v>5201.9946906860823</c:v>
                </c:pt>
                <c:pt idx="87">
                  <c:v>5078.9573999533504</c:v>
                </c:pt>
                <c:pt idx="88">
                  <c:v>4958.8267835769784</c:v>
                </c:pt>
                <c:pt idx="89">
                  <c:v>4841.5340930558405</c:v>
                </c:pt>
                <c:pt idx="90">
                  <c:v>4727.0122040265342</c:v>
                </c:pt>
                <c:pt idx="91">
                  <c:v>4615.1955778493648</c:v>
                </c:pt>
                <c:pt idx="92">
                  <c:v>4506.020224101836</c:v>
                </c:pt>
                <c:pt idx="93">
                  <c:v>4399.4236639581795</c:v>
                </c:pt>
                <c:pt idx="94">
                  <c:v>4295.3448944339725</c:v>
                </c:pt>
                <c:pt idx="95">
                  <c:v>4193.7243534753743</c:v>
                </c:pt>
                <c:pt idx="96">
                  <c:v>4094.5038858730072</c:v>
                </c:pt>
                <c:pt idx="97">
                  <c:v>3997.6267099809747</c:v>
                </c:pt>
                <c:pt idx="98">
                  <c:v>3903.0373852219686</c:v>
                </c:pt>
                <c:pt idx="99">
                  <c:v>3810.6817803598715</c:v>
                </c:pt>
                <c:pt idx="100">
                  <c:v>3720.5070425216968</c:v>
                </c:pt>
              </c:numCache>
            </c:numRef>
          </c:xVal>
          <c:yVal>
            <c:numRef>
              <c:f>'x y studies'!$O$58:$O$158</c:f>
              <c:numCache>
                <c:formatCode>General</c:formatCode>
                <c:ptCount val="101"/>
                <c:pt idx="0">
                  <c:v>18000</c:v>
                </c:pt>
                <c:pt idx="1">
                  <c:v>17574.517800000001</c:v>
                </c:pt>
                <c:pt idx="2">
                  <c:v>17159.093307000003</c:v>
                </c:pt>
                <c:pt idx="3">
                  <c:v>16753.488777927709</c:v>
                </c:pt>
                <c:pt idx="4">
                  <c:v>16357.472089570272</c:v>
                </c:pt>
                <c:pt idx="5">
                  <c:v>15970.816605732623</c:v>
                </c:pt>
                <c:pt idx="6">
                  <c:v>15593.301047535952</c:v>
                </c:pt>
                <c:pt idx="7">
                  <c:v>15224.709366782125</c:v>
                </c:pt>
                <c:pt idx="8">
                  <c:v>14864.830622311571</c:v>
                </c:pt>
                <c:pt idx="9">
                  <c:v>14513.458859283863</c:v>
                </c:pt>
                <c:pt idx="10">
                  <c:v>14170.392991311925</c:v>
                </c:pt>
                <c:pt idx="11">
                  <c:v>13835.436685382387</c:v>
                </c:pt>
                <c:pt idx="12">
                  <c:v>13508.398249496264</c:v>
                </c:pt>
                <c:pt idx="13">
                  <c:v>13189.090522965622</c:v>
                </c:pt>
                <c:pt idx="14">
                  <c:v>12877.330769303466</c:v>
                </c:pt>
                <c:pt idx="15">
                  <c:v>12572.940571645557</c:v>
                </c:pt>
                <c:pt idx="16">
                  <c:v>12275.745730644299</c:v>
                </c:pt>
                <c:pt idx="17">
                  <c:v>11985.576164776267</c:v>
                </c:pt>
                <c:pt idx="18">
                  <c:v>11702.265813006306</c:v>
                </c:pt>
                <c:pt idx="19">
                  <c:v>11425.652539752542</c:v>
                </c:pt>
                <c:pt idx="20">
                  <c:v>11155.578042097852</c:v>
                </c:pt>
                <c:pt idx="21">
                  <c:v>10891.887759194751</c:v>
                </c:pt>
                <c:pt idx="22">
                  <c:v>10634.43078381182</c:v>
                </c:pt>
                <c:pt idx="23">
                  <c:v>10383.059775971049</c:v>
                </c:pt>
                <c:pt idx="24">
                  <c:v>10137.630878626687</c:v>
                </c:pt>
                <c:pt idx="25">
                  <c:v>9898.0036353373362</c:v>
                </c:pt>
                <c:pt idx="26">
                  <c:v>9664.0409098841737</c:v>
                </c:pt>
                <c:pt idx="27">
                  <c:v>9435.6088077892964</c:v>
                </c:pt>
                <c:pt idx="28">
                  <c:v>9212.5765996892878</c:v>
                </c:pt>
                <c:pt idx="29">
                  <c:v>8994.8166465201339</c:v>
                </c:pt>
                <c:pt idx="30">
                  <c:v>8782.2043264706863</c:v>
                </c:pt>
                <c:pt idx="31">
                  <c:v>8574.6179636628731</c:v>
                </c:pt>
                <c:pt idx="32">
                  <c:v>8371.9387585178247</c:v>
                </c:pt>
                <c:pt idx="33">
                  <c:v>8174.0507197680799</c:v>
                </c:pt>
                <c:pt idx="34">
                  <c:v>7980.840598076953</c:v>
                </c:pt>
                <c:pt idx="35">
                  <c:v>7792.1978212270797</c:v>
                </c:pt>
                <c:pt idx="36">
                  <c:v>7608.014430841049</c:v>
                </c:pt>
                <c:pt idx="37">
                  <c:v>7428.1850205979035</c:v>
                </c:pt>
                <c:pt idx="38">
                  <c:v>7252.6066759101568</c:v>
                </c:pt>
                <c:pt idx="39">
                  <c:v>7081.1789150267969</c:v>
                </c:pt>
                <c:pt idx="40">
                  <c:v>6913.8036315285781</c:v>
                </c:pt>
                <c:pt idx="41">
                  <c:v>6750.3850381826887</c:v>
                </c:pt>
                <c:pt idx="42">
                  <c:v>6590.8296121246576</c:v>
                </c:pt>
                <c:pt idx="43">
                  <c:v>6435.0460413361388</c:v>
                </c:pt>
                <c:pt idx="44">
                  <c:v>6282.9451723879347</c:v>
                </c:pt>
                <c:pt idx="45">
                  <c:v>6134.4399594183569</c:v>
                </c:pt>
                <c:pt idx="46">
                  <c:v>5989.4454143177209</c:v>
                </c:pt>
                <c:pt idx="47">
                  <c:v>5847.8785580904687</c:v>
                </c:pt>
                <c:pt idx="48">
                  <c:v>5709.6583733670886</c:v>
                </c:pt>
                <c:pt idx="49">
                  <c:v>5574.7057580386454</c:v>
                </c:pt>
                <c:pt idx="50">
                  <c:v>5442.9434799873925</c:v>
                </c:pt>
                <c:pt idx="51">
                  <c:v>5314.2961328875599</c:v>
                </c:pt>
                <c:pt idx="52">
                  <c:v>5188.6900930510201</c:v>
                </c:pt>
                <c:pt idx="53">
                  <c:v>5066.0534772931369</c:v>
                </c:pt>
                <c:pt idx="54">
                  <c:v>4946.3161017946823</c:v>
                </c:pt>
                <c:pt idx="55">
                  <c:v>4829.40944193628</c:v>
                </c:pt>
                <c:pt idx="56">
                  <c:v>4715.2665930823905</c:v>
                </c:pt>
                <c:pt idx="57">
                  <c:v>4603.8222322923912</c:v>
                </c:pt>
                <c:pt idx="58">
                  <c:v>4495.0125809368428</c:v>
                </c:pt>
                <c:pt idx="59">
                  <c:v>4388.7753681975437</c:v>
                </c:pt>
                <c:pt idx="60">
                  <c:v>4285.0497954304874</c:v>
                </c:pt>
                <c:pt idx="61">
                  <c:v>4183.7765013713288</c:v>
                </c:pt>
                <c:pt idx="62">
                  <c:v>4084.8975281634393</c:v>
                </c:pt>
                <c:pt idx="63">
                  <c:v>3988.3562881891207</c:v>
                </c:pt>
                <c:pt idx="64">
                  <c:v>3894.0975316849849</c:v>
                </c:pt>
                <c:pt idx="65">
                  <c:v>3802.0673151229721</c:v>
                </c:pt>
                <c:pt idx="66">
                  <c:v>3712.2129703389101</c:v>
                </c:pt>
                <c:pt idx="67">
                  <c:v>3624.483074390947</c:v>
                </c:pt>
                <c:pt idx="68">
                  <c:v>3538.8274201306099</c:v>
                </c:pt>
                <c:pt idx="69">
                  <c:v>3455.1969874696442</c:v>
                </c:pt>
                <c:pt idx="70">
                  <c:v>3373.5439153261918</c:v>
                </c:pt>
                <c:pt idx="71">
                  <c:v>3293.8214742342534</c:v>
                </c:pt>
                <c:pt idx="72">
                  <c:v>3215.9840396007585</c:v>
                </c:pt>
                <c:pt idx="73">
                  <c:v>3139.9870655949389</c:v>
                </c:pt>
                <c:pt idx="74">
                  <c:v>3065.7870596550629</c:v>
                </c:pt>
                <c:pt idx="75">
                  <c:v>2993.3415575979393</c:v>
                </c:pt>
                <c:pt idx="76">
                  <c:v>2922.6090993169491</c:v>
                </c:pt>
                <c:pt idx="77">
                  <c:v>2853.5492050546945</c:v>
                </c:pt>
                <c:pt idx="78">
                  <c:v>2786.1223522366881</c:v>
                </c:pt>
                <c:pt idx="79">
                  <c:v>2720.2899528528219</c:v>
                </c:pt>
                <c:pt idx="80">
                  <c:v>2656.0143313736748</c:v>
                </c:pt>
                <c:pt idx="81">
                  <c:v>2593.2587031890189</c:v>
                </c:pt>
                <c:pt idx="82">
                  <c:v>2531.9871535561824</c:v>
                </c:pt>
                <c:pt idx="83">
                  <c:v>2472.1646170462282</c:v>
                </c:pt>
                <c:pt idx="84">
                  <c:v>2413.7568574761758</c:v>
                </c:pt>
                <c:pt idx="85">
                  <c:v>2356.7304483157909</c:v>
                </c:pt>
                <c:pt idx="86">
                  <c:v>2301.0527535577248</c:v>
                </c:pt>
                <c:pt idx="87">
                  <c:v>2246.6919090400552</c:v>
                </c:pt>
                <c:pt idx="88">
                  <c:v>2193.6168042105428</c:v>
                </c:pt>
                <c:pt idx="89">
                  <c:v>2141.7970643221634</c:v>
                </c:pt>
                <c:pt idx="90">
                  <c:v>2091.20303304973</c:v>
                </c:pt>
                <c:pt idx="91">
                  <c:v>2041.8057555176529</c:v>
                </c:pt>
                <c:pt idx="92">
                  <c:v>1993.5769617291271</c:v>
                </c:pt>
                <c:pt idx="93">
                  <c:v>1946.489050387263</c:v>
                </c:pt>
                <c:pt idx="94">
                  <c:v>1900.5150730989001</c:v>
                </c:pt>
                <c:pt idx="95">
                  <c:v>1855.6287189520651</c:v>
                </c:pt>
                <c:pt idx="96">
                  <c:v>1811.8042994582474</c:v>
                </c:pt>
                <c:pt idx="97">
                  <c:v>1769.0167338508745</c:v>
                </c:pt>
                <c:pt idx="98">
                  <c:v>1727.2415347315734</c:v>
                </c:pt>
                <c:pt idx="99">
                  <c:v>1686.4547940560039</c:v>
                </c:pt>
                <c:pt idx="100">
                  <c:v>1646.6331694512432</c:v>
                </c:pt>
              </c:numCache>
            </c:numRef>
          </c:yVal>
          <c:smooth val="1"/>
          <c:extLst>
            <c:ext xmlns:c16="http://schemas.microsoft.com/office/drawing/2014/chart" uri="{C3380CC4-5D6E-409C-BE32-E72D297353CC}">
              <c16:uniqueId val="{00000000-B434-4396-91B1-7C9EC4976927}"/>
            </c:ext>
          </c:extLst>
        </c:ser>
        <c:dLbls>
          <c:showLegendKey val="0"/>
          <c:showVal val="0"/>
          <c:showCatName val="0"/>
          <c:showSerName val="0"/>
          <c:showPercent val="0"/>
          <c:showBubbleSize val="0"/>
        </c:dLbls>
        <c:axId val="1722937936"/>
        <c:axId val="765811200"/>
      </c:scatterChart>
      <c:valAx>
        <c:axId val="1722937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5811200"/>
        <c:crosses val="autoZero"/>
        <c:crossBetween val="midCat"/>
      </c:valAx>
      <c:valAx>
        <c:axId val="76581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layout>
            <c:manualLayout>
              <c:xMode val="edge"/>
              <c:yMode val="edge"/>
              <c:x val="1.9093076366918312E-2"/>
              <c:y val="0.4004887549732815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22937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'x y studies'!$E$163</c:f>
              <c:strCache>
                <c:ptCount val="1"/>
                <c:pt idx="0">
                  <c:v>y</c:v>
                </c:pt>
              </c:strCache>
            </c:strRef>
          </c:tx>
          <c:spPr>
            <a:ln w="38100" cap="rnd">
              <a:solidFill>
                <a:schemeClr val="tx1"/>
              </a:solidFill>
              <a:round/>
            </a:ln>
            <a:effectLst/>
          </c:spPr>
          <c:marker>
            <c:symbol val="none"/>
          </c:marker>
          <c:xVal>
            <c:numRef>
              <c:f>'x y studies'!$D$164:$D$203</c:f>
              <c:numCache>
                <c:formatCode>General</c:formatCode>
                <c:ptCount val="40"/>
                <c:pt idx="0">
                  <c:v>30000</c:v>
                </c:pt>
                <c:pt idx="1">
                  <c:v>29037.54</c:v>
                </c:pt>
                <c:pt idx="2">
                  <c:v>28091.842844999999</c:v>
                </c:pt>
                <c:pt idx="3">
                  <c:v>27162.370749406709</c:v>
                </c:pt>
                <c:pt idx="4">
                  <c:v>26248.595294059254</c:v>
                </c:pt>
                <c:pt idx="5">
                  <c:v>25349.997125735295</c:v>
                </c:pt>
                <c:pt idx="6">
                  <c:v>24466.065661890738</c:v>
                </c:pt>
                <c:pt idx="7">
                  <c:v>23596.298800465152</c:v>
                </c:pt>
                <c:pt idx="8">
                  <c:v>22740.202634587902</c:v>
                </c:pt>
                <c:pt idx="9">
                  <c:v>21897.291172022848</c:v>
                </c:pt>
                <c:pt idx="10">
                  <c:v>21067.086059192199</c:v>
                </c:pt>
                <c:pt idx="11">
                  <c:v>20249.116309622768</c:v>
                </c:pt>
                <c:pt idx="12">
                  <c:v>19442.918036660401</c:v>
                </c:pt>
                <c:pt idx="13">
                  <c:v>18648.034190300874</c:v>
                </c:pt>
                <c:pt idx="14">
                  <c:v>17864.014297987887</c:v>
                </c:pt>
                <c:pt idx="15">
                  <c:v>17090.414209231123</c:v>
                </c:pt>
                <c:pt idx="16">
                  <c:v>16326.795843899525</c:v>
                </c:pt>
                <c:pt idx="17">
                  <c:v>15572.726944047099</c:v>
                </c:pt>
                <c:pt idx="18">
                  <c:v>14827.780829130603</c:v>
                </c:pt>
                <c:pt idx="19">
                  <c:v>14091.536154480453</c:v>
                </c:pt>
                <c:pt idx="20">
                  <c:v>13363.576672888059</c:v>
                </c:pt>
                <c:pt idx="21">
                  <c:v>12643.490999174648</c:v>
                </c:pt>
                <c:pt idx="22">
                  <c:v>11930.872377608344</c:v>
                </c:pt>
                <c:pt idx="23">
                  <c:v>11225.318452037976</c:v>
                </c:pt>
                <c:pt idx="24">
                  <c:v>10526.431038613629</c:v>
                </c:pt>
                <c:pt idx="25">
                  <c:v>9833.815900965521</c:v>
                </c:pt>
                <c:pt idx="26">
                  <c:v>9147.0825277141939</c:v>
                </c:pt>
                <c:pt idx="27">
                  <c:v>8465.8439121864158</c:v>
                </c:pt>
                <c:pt idx="28">
                  <c:v>7789.7163342124459</c:v>
                </c:pt>
                <c:pt idx="29">
                  <c:v>7118.3191438816157</c:v>
                </c:pt>
                <c:pt idx="30">
                  <c:v>6451.2745471342641</c:v>
                </c:pt>
                <c:pt idx="31">
                  <c:v>5788.2073930692268</c:v>
                </c:pt>
                <c:pt idx="32">
                  <c:v>5128.7449628470576</c:v>
                </c:pt>
                <c:pt idx="33">
                  <c:v>4472.5167600701516</c:v>
                </c:pt>
                <c:pt idx="34">
                  <c:v>3819.1543025218029</c:v>
                </c:pt>
                <c:pt idx="35">
                  <c:v>3168.2909151470863</c:v>
                </c:pt>
                <c:pt idx="36">
                  <c:v>2519.5615241591781</c:v>
                </c:pt>
                <c:pt idx="37">
                  <c:v>1872.6024521554541</c:v>
                </c:pt>
                <c:pt idx="38">
                  <c:v>1227.0512141283116</c:v>
                </c:pt>
                <c:pt idx="39">
                  <c:v>582.54631425623893</c:v>
                </c:pt>
              </c:numCache>
            </c:numRef>
          </c:xVal>
          <c:yVal>
            <c:numRef>
              <c:f>'x y studies'!$E$164:$E$203</c:f>
              <c:numCache>
                <c:formatCode>General</c:formatCode>
                <c:ptCount val="40"/>
                <c:pt idx="0">
                  <c:v>18000</c:v>
                </c:pt>
                <c:pt idx="1">
                  <c:v>17686.5</c:v>
                </c:pt>
                <c:pt idx="2">
                  <c:v>17383.057707</c:v>
                </c:pt>
                <c:pt idx="3">
                  <c:v>17089.497949269749</c:v>
                </c:pt>
                <c:pt idx="4">
                  <c:v>16805.651174938448</c:v>
                </c:pt>
                <c:pt idx="5">
                  <c:v>16531.35335411553</c:v>
                </c:pt>
                <c:pt idx="6">
                  <c:v>16266.445884151597</c:v>
                </c:pt>
                <c:pt idx="7">
                  <c:v>16010.77549798484</c:v>
                </c:pt>
                <c:pt idx="8">
                  <c:v>15764.194175519979</c:v>
                </c:pt>
                <c:pt idx="9">
                  <c:v>15526.559057988536</c:v>
                </c:pt>
                <c:pt idx="10">
                  <c:v>15297.732365240898</c:v>
                </c:pt>
                <c:pt idx="11">
                  <c:v>15077.58131592234</c:v>
                </c:pt>
                <c:pt idx="12">
                  <c:v>14865.978050486781</c:v>
                </c:pt>
                <c:pt idx="13">
                  <c:v>14662.79955700368</c:v>
                </c:pt>
                <c:pt idx="14">
                  <c:v>14467.927599715036</c:v>
                </c:pt>
                <c:pt idx="15">
                  <c:v>14281.248650301062</c:v>
                </c:pt>
                <c:pt idx="16">
                  <c:v>14102.653821814598</c:v>
                </c:pt>
                <c:pt idx="17">
                  <c:v>13932.038805245847</c:v>
                </c:pt>
                <c:pt idx="18">
                  <c:v>13769.303808680555</c:v>
                </c:pt>
                <c:pt idx="19">
                  <c:v>13614.353499016141</c:v>
                </c:pt>
                <c:pt idx="20">
                  <c:v>13467.09694620182</c:v>
                </c:pt>
                <c:pt idx="21">
                  <c:v>13327.44756997014</c:v>
                </c:pt>
                <c:pt idx="22">
                  <c:v>13195.323089028765</c:v>
                </c:pt>
                <c:pt idx="23">
                  <c:v>13070.645472682758</c:v>
                </c:pt>
                <c:pt idx="24">
                  <c:v>12953.34089485896</c:v>
                </c:pt>
                <c:pt idx="25">
                  <c:v>12843.339690505449</c:v>
                </c:pt>
                <c:pt idx="26">
                  <c:v>12740.576314340358</c:v>
                </c:pt>
                <c:pt idx="27">
                  <c:v>12644.989301925745</c:v>
                </c:pt>
                <c:pt idx="28">
                  <c:v>12556.521233043397</c:v>
                </c:pt>
                <c:pt idx="29">
                  <c:v>12475.118697350877</c:v>
                </c:pt>
                <c:pt idx="30">
                  <c:v>12400.732262297315</c:v>
                </c:pt>
                <c:pt idx="31">
                  <c:v>12333.316443279762</c:v>
                </c:pt>
                <c:pt idx="32">
                  <c:v>12272.829676022189</c:v>
                </c:pt>
                <c:pt idx="33">
                  <c:v>12219.234291160437</c:v>
                </c:pt>
                <c:pt idx="34">
                  <c:v>12172.496491017704</c:v>
                </c:pt>
                <c:pt idx="35">
                  <c:v>12132.586328556352</c:v>
                </c:pt>
                <c:pt idx="36">
                  <c:v>12099.477688493065</c:v>
                </c:pt>
                <c:pt idx="37">
                  <c:v>12073.148270565602</c:v>
                </c:pt>
                <c:pt idx="38">
                  <c:v>12053.579574940577</c:v>
                </c:pt>
                <c:pt idx="39">
                  <c:v>12040.756889752936</c:v>
                </c:pt>
              </c:numCache>
            </c:numRef>
          </c:yVal>
          <c:smooth val="1"/>
          <c:extLst>
            <c:ext xmlns:c16="http://schemas.microsoft.com/office/drawing/2014/chart" uri="{C3380CC4-5D6E-409C-BE32-E72D297353CC}">
              <c16:uniqueId val="{00000000-DD12-42ED-9547-DF8D62E1971B}"/>
            </c:ext>
          </c:extLst>
        </c:ser>
        <c:dLbls>
          <c:showLegendKey val="0"/>
          <c:showVal val="0"/>
          <c:showCatName val="0"/>
          <c:showSerName val="0"/>
          <c:showPercent val="0"/>
          <c:showBubbleSize val="0"/>
        </c:dLbls>
        <c:axId val="1757039264"/>
        <c:axId val="1077311920"/>
      </c:scatterChart>
      <c:valAx>
        <c:axId val="1757039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77311920"/>
        <c:crosses val="autoZero"/>
        <c:crossBetween val="midCat"/>
      </c:valAx>
      <c:valAx>
        <c:axId val="1077311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7039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'x y studies'!$E$219</c:f>
              <c:strCache>
                <c:ptCount val="1"/>
                <c:pt idx="0">
                  <c:v>y</c:v>
                </c:pt>
              </c:strCache>
            </c:strRef>
          </c:tx>
          <c:spPr>
            <a:ln w="25400" cap="rnd">
              <a:noFill/>
              <a:round/>
            </a:ln>
            <a:effectLst/>
          </c:spPr>
          <c:marker>
            <c:symbol val="circle"/>
            <c:size val="5"/>
            <c:spPr>
              <a:solidFill>
                <a:schemeClr val="tx1"/>
              </a:solidFill>
              <a:ln w="9525">
                <a:solidFill>
                  <a:schemeClr val="tx1"/>
                </a:solidFill>
              </a:ln>
              <a:effectLst/>
            </c:spPr>
          </c:marker>
          <c:xVal>
            <c:numRef>
              <c:f>'x y studies'!$D$220:$D$500</c:f>
              <c:numCache>
                <c:formatCode>General</c:formatCode>
                <c:ptCount val="281"/>
                <c:pt idx="0">
                  <c:v>65000</c:v>
                </c:pt>
                <c:pt idx="1">
                  <c:v>64037.54</c:v>
                </c:pt>
                <c:pt idx="2">
                  <c:v>63111.399497500002</c:v>
                </c:pt>
                <c:pt idx="3">
                  <c:v>62221.040706906715</c:v>
                </c:pt>
                <c:pt idx="4">
                  <c:v>61365.946136563747</c:v>
                </c:pt>
                <c:pt idx="5">
                  <c:v>60545.618288257734</c:v>
                </c:pt>
                <c:pt idx="6">
                  <c:v>59759.579368063904</c:v>
                </c:pt>
                <c:pt idx="7">
                  <c:v>59007.371008363247</c:v>
                </c:pt>
                <c:pt idx="8">
                  <c:v>58288.554000869663</c:v>
                </c:pt>
                <c:pt idx="9">
                  <c:v>57602.708040511767</c:v>
                </c:pt>
                <c:pt idx="10">
                  <c:v>56949.431480020226</c:v>
                </c:pt>
                <c:pt idx="11">
                  <c:v>56328.341095077463</c:v>
                </c:pt>
                <c:pt idx="12">
                  <c:v>55739.071859892625</c:v>
                </c:pt>
                <c:pt idx="13">
                  <c:v>55181.276733070583</c:v>
                </c:pt>
                <c:pt idx="14">
                  <c:v>54654.62645364958</c:v>
                </c:pt>
                <c:pt idx="15">
                  <c:v>54158.809347187867</c:v>
                </c:pt>
                <c:pt idx="16">
                  <c:v>53693.531141785337</c:v>
                </c:pt>
                <c:pt idx="17">
                  <c:v>53258.514793931856</c:v>
                </c:pt>
                <c:pt idx="18">
                  <c:v>52853.500324079454</c:v>
                </c:pt>
                <c:pt idx="19">
                  <c:v>52478.244661841076</c:v>
                </c:pt>
                <c:pt idx="20">
                  <c:v>52132.521500724033</c:v>
                </c:pt>
                <c:pt idx="21">
                  <c:v>51816.121162311611</c:v>
                </c:pt>
                <c:pt idx="22">
                  <c:v>51528.85046981171</c:v>
                </c:pt>
                <c:pt idx="23">
                  <c:v>51270.532630896647</c:v>
                </c:pt>
                <c:pt idx="24">
                  <c:v>51041.007129763369</c:v>
                </c:pt>
                <c:pt idx="25">
                  <c:v>50840.129628348732</c:v>
                </c:pt>
                <c:pt idx="26">
                  <c:v>50667.771876639432</c:v>
                </c:pt>
                <c:pt idx="27">
                  <c:v>50523.821632021463</c:v>
                </c:pt>
                <c:pt idx="28">
                  <c:v>50408.182587618947</c:v>
                </c:pt>
                <c:pt idx="29">
                  <c:v>50320.774309577268</c:v>
                </c:pt>
                <c:pt idx="30">
                  <c:v>50261.532183250521</c:v>
                </c:pt>
                <c:pt idx="31">
                  <c:v>50230.407368258158</c:v>
                </c:pt>
                <c:pt idx="32">
                  <c:v>40716</c:v>
                </c:pt>
                <c:pt idx="33">
                  <c:v>39753.54</c:v>
                </c:pt>
                <c:pt idx="34">
                  <c:v>38813.830533234002</c:v>
                </c:pt>
                <c:pt idx="35">
                  <c:v>37896.333814108715</c:v>
                </c:pt>
                <c:pt idx="36">
                  <c:v>37000.524769152922</c:v>
                </c:pt>
                <c:pt idx="37">
                  <c:v>36125.890736523601</c:v>
                </c:pt>
                <c:pt idx="38">
                  <c:v>35271.931172615077</c:v>
                </c:pt>
                <c:pt idx="39">
                  <c:v>34438.157365603329</c:v>
                </c:pt>
                <c:pt idx="40">
                  <c:v>33624.092155761486</c:v>
                </c:pt>
                <c:pt idx="41">
                  <c:v>32829.269662386483</c:v>
                </c:pt>
                <c:pt idx="42">
                  <c:v>32053.235017180574</c:v>
                </c:pt>
                <c:pt idx="43">
                  <c:v>31295.544103935124</c:v>
                </c:pt>
                <c:pt idx="44">
                  <c:v>30555.763304367727</c:v>
                </c:pt>
                <c:pt idx="45">
                  <c:v>29833.469249967162</c:v>
                </c:pt>
                <c:pt idx="46">
                  <c:v>29128.248579704192</c:v>
                </c:pt>
                <c:pt idx="47">
                  <c:v>28439.697703469537</c:v>
                </c:pt>
                <c:pt idx="48">
                  <c:v>27767.422571103649</c:v>
                </c:pt>
                <c:pt idx="49">
                  <c:v>27111.038446886098</c:v>
                </c:pt>
                <c:pt idx="50">
                  <c:v>26470.169689355509</c:v>
                </c:pt>
                <c:pt idx="51">
                  <c:v>25844.449536334061</c:v>
                </c:pt>
                <c:pt idx="52">
                  <c:v>25233.519895033493</c:v>
                </c:pt>
                <c:pt idx="53">
                  <c:v>24637.031137122522</c:v>
                </c:pt>
                <c:pt idx="54">
                  <c:v>24054.64189863838</c:v>
                </c:pt>
                <c:pt idx="55">
                  <c:v>23486.018884627963</c:v>
                </c:pt>
                <c:pt idx="56">
                  <c:v>22930.836678406791</c:v>
                </c:pt>
                <c:pt idx="57">
                  <c:v>22388.777555326622</c:v>
                </c:pt>
                <c:pt idx="58">
                  <c:v>21859.531300945135</c:v>
                </c:pt>
                <c:pt idx="59">
                  <c:v>21342.795033493629</c:v>
                </c:pt>
                <c:pt idx="60">
                  <c:v>20838.273030541135</c:v>
                </c:pt>
                <c:pt idx="61">
                  <c:v>20345.67655975575</c:v>
                </c:pt>
                <c:pt idx="62">
                  <c:v>19864.723713666317</c:v>
                </c:pt>
                <c:pt idx="63">
                  <c:v>19395.139248329928</c:v>
                </c:pt>
                <c:pt idx="64">
                  <c:v>18936.654425812874</c:v>
                </c:pt>
                <c:pt idx="65">
                  <c:v>18489.006860394926</c:v>
                </c:pt>
                <c:pt idx="66">
                  <c:v>18051.940368408927</c:v>
                </c:pt>
                <c:pt idx="67">
                  <c:v>17625.204821629752</c:v>
                </c:pt>
                <c:pt idx="68">
                  <c:v>17208.556004128739</c:v>
                </c:pt>
                <c:pt idx="69">
                  <c:v>16801.755472511668</c:v>
                </c:pt>
                <c:pt idx="70">
                  <c:v>16404.570419460299</c:v>
                </c:pt>
                <c:pt idx="71">
                  <c:v>16016.773540499382</c:v>
                </c:pt>
                <c:pt idx="72">
                  <c:v>15638.1429039129</c:v>
                </c:pt>
                <c:pt idx="73">
                  <c:v>15268.461823735066</c:v>
                </c:pt>
                <c:pt idx="74">
                  <c:v>14907.518735743437</c:v>
                </c:pt>
                <c:pt idx="75">
                  <c:v>14555.107076383132</c:v>
                </c:pt>
                <c:pt idx="76">
                  <c:v>14211.02516455289</c:v>
                </c:pt>
                <c:pt idx="77">
                  <c:v>13875.076086185307</c:v>
                </c:pt>
                <c:pt idx="78">
                  <c:v>13547.067581555208</c:v>
                </c:pt>
                <c:pt idx="79">
                  <c:v>13226.811935251639</c:v>
                </c:pt>
                <c:pt idx="80">
                  <c:v>12914.125868750541</c:v>
                </c:pt>
                <c:pt idx="81">
                  <c:v>12608.830435526603</c:v>
                </c:pt>
                <c:pt idx="82">
                  <c:v>12310.750918644277</c:v>
                </c:pt>
                <c:pt idx="83">
                  <c:v>12019.716730769351</c:v>
                </c:pt>
                <c:pt idx="84">
                  <c:v>11735.561316543854</c:v>
                </c:pt>
                <c:pt idx="85">
                  <c:v>11458.122057268416</c:v>
                </c:pt>
                <c:pt idx="86">
                  <c:v>11187.240177837552</c:v>
                </c:pt>
                <c:pt idx="87">
                  <c:v>10922.76065587459</c:v>
                </c:pt>
                <c:pt idx="88">
                  <c:v>10664.532133014258</c:v>
                </c:pt>
                <c:pt idx="89">
                  <c:v>10412.406828282143</c:v>
                </c:pt>
                <c:pt idx="90">
                  <c:v>10166.240453521468</c:v>
                </c:pt>
                <c:pt idx="91">
                  <c:v>9925.8921308187746</c:v>
                </c:pt>
                <c:pt idx="92">
                  <c:v>9691.2243118812512</c:v>
                </c:pt>
                <c:pt idx="93">
                  <c:v>9462.1026993195828</c:v>
                </c:pt>
                <c:pt idx="94">
                  <c:v>9238.3961697912582</c:v>
                </c:pt>
                <c:pt idx="95">
                  <c:v>9019.9766989603595</c:v>
                </c:pt>
                <c:pt idx="96">
                  <c:v>8806.7192882308864</c:v>
                </c:pt>
                <c:pt idx="97">
                  <c:v>8598.5018932116909</c:v>
                </c:pt>
                <c:pt idx="98">
                  <c:v>8395.2053538720647</c:v>
                </c:pt>
                <c:pt idx="99">
                  <c:v>8196.7133263480428</c:v>
                </c:pt>
                <c:pt idx="100">
                  <c:v>8002.9122163603588</c:v>
                </c:pt>
                <c:pt idx="101">
                  <c:v>7813.6911142059753</c:v>
                </c:pt>
                <c:pt idx="102">
                  <c:v>7628.9417312859732</c:v>
                </c:pt>
                <c:pt idx="103">
                  <c:v>7448.5583381334818</c:v>
                </c:pt>
                <c:pt idx="104">
                  <c:v>7272.4377039061765</c:v>
                </c:pt>
                <c:pt idx="105">
                  <c:v>7100.4790373087235</c:v>
                </c:pt>
                <c:pt idx="106">
                  <c:v>6932.5839289113619</c:v>
                </c:pt>
                <c:pt idx="107">
                  <c:v>6768.6562948316059</c:v>
                </c:pt>
                <c:pt idx="108">
                  <c:v>6608.6023217468437</c:v>
                </c:pt>
                <c:pt idx="109">
                  <c:v>6452.3304132063668</c:v>
                </c:pt>
                <c:pt idx="110">
                  <c:v>6299.7511372120925</c:v>
                </c:pt>
                <c:pt idx="111">
                  <c:v>6150.777175037997</c:v>
                </c:pt>
                <c:pt idx="112">
                  <c:v>6005.323271258957</c:v>
                </c:pt>
                <c:pt idx="113">
                  <c:v>5863.3061849604064</c:v>
                </c:pt>
                <c:pt idx="114">
                  <c:v>5724.6446421008895</c:v>
                </c:pt>
                <c:pt idx="115">
                  <c:v>5589.2592890002406</c:v>
                </c:pt>
                <c:pt idx="116">
                  <c:v>5457.0726469267793</c:v>
                </c:pt>
                <c:pt idx="117">
                  <c:v>5328.0090677575281</c:v>
                </c:pt>
                <c:pt idx="118">
                  <c:v>5201.9946906860823</c:v>
                </c:pt>
                <c:pt idx="119">
                  <c:v>5078.9573999533504</c:v>
                </c:pt>
                <c:pt idx="120">
                  <c:v>4958.8267835769784</c:v>
                </c:pt>
                <c:pt idx="121">
                  <c:v>4841.5340930558405</c:v>
                </c:pt>
                <c:pt idx="122">
                  <c:v>4727.0122040265342</c:v>
                </c:pt>
                <c:pt idx="123">
                  <c:v>4615.1955778493648</c:v>
                </c:pt>
                <c:pt idx="124">
                  <c:v>4506.020224101836</c:v>
                </c:pt>
                <c:pt idx="125">
                  <c:v>4399.4236639581795</c:v>
                </c:pt>
                <c:pt idx="126">
                  <c:v>4295.3448944339725</c:v>
                </c:pt>
                <c:pt idx="127">
                  <c:v>4193.7243534753743</c:v>
                </c:pt>
                <c:pt idx="128">
                  <c:v>4094.5038858730072</c:v>
                </c:pt>
                <c:pt idx="129">
                  <c:v>3997.6267099809747</c:v>
                </c:pt>
                <c:pt idx="130">
                  <c:v>3903.0373852219686</c:v>
                </c:pt>
                <c:pt idx="131">
                  <c:v>3810.6817803598715</c:v>
                </c:pt>
                <c:pt idx="132">
                  <c:v>3720.5070425216968</c:v>
                </c:pt>
                <c:pt idx="133">
                  <c:v>30000</c:v>
                </c:pt>
                <c:pt idx="134">
                  <c:v>29037.54</c:v>
                </c:pt>
                <c:pt idx="135">
                  <c:v>28091.842844999999</c:v>
                </c:pt>
                <c:pt idx="136">
                  <c:v>27162.370749406709</c:v>
                </c:pt>
                <c:pt idx="137">
                  <c:v>26248.595294059254</c:v>
                </c:pt>
                <c:pt idx="138">
                  <c:v>25349.997125735295</c:v>
                </c:pt>
                <c:pt idx="139">
                  <c:v>24466.065661890738</c:v>
                </c:pt>
                <c:pt idx="140">
                  <c:v>23596.298800465152</c:v>
                </c:pt>
                <c:pt idx="141">
                  <c:v>22740.202634587902</c:v>
                </c:pt>
                <c:pt idx="142">
                  <c:v>21897.291172022848</c:v>
                </c:pt>
                <c:pt idx="143">
                  <c:v>21067.086059192199</c:v>
                </c:pt>
                <c:pt idx="144">
                  <c:v>20249.116309622768</c:v>
                </c:pt>
                <c:pt idx="145">
                  <c:v>19442.918036660401</c:v>
                </c:pt>
                <c:pt idx="146">
                  <c:v>18648.034190300874</c:v>
                </c:pt>
                <c:pt idx="147">
                  <c:v>17864.014297987887</c:v>
                </c:pt>
                <c:pt idx="148">
                  <c:v>17090.414209231123</c:v>
                </c:pt>
                <c:pt idx="149">
                  <c:v>16326.795843899525</c:v>
                </c:pt>
                <c:pt idx="150">
                  <c:v>15572.726944047099</c:v>
                </c:pt>
                <c:pt idx="151">
                  <c:v>14827.780829130603</c:v>
                </c:pt>
                <c:pt idx="152">
                  <c:v>14091.536154480453</c:v>
                </c:pt>
                <c:pt idx="153">
                  <c:v>13363.576672888059</c:v>
                </c:pt>
                <c:pt idx="154">
                  <c:v>12643.490999174648</c:v>
                </c:pt>
                <c:pt idx="155">
                  <c:v>11930.872377608344</c:v>
                </c:pt>
                <c:pt idx="156">
                  <c:v>11225.318452037976</c:v>
                </c:pt>
                <c:pt idx="157">
                  <c:v>10526.431038613629</c:v>
                </c:pt>
                <c:pt idx="158">
                  <c:v>9833.815900965521</c:v>
                </c:pt>
                <c:pt idx="159">
                  <c:v>9147.0825277141939</c:v>
                </c:pt>
                <c:pt idx="160">
                  <c:v>8465.8439121864158</c:v>
                </c:pt>
                <c:pt idx="161">
                  <c:v>7789.7163342124459</c:v>
                </c:pt>
                <c:pt idx="162">
                  <c:v>7118.3191438816157</c:v>
                </c:pt>
                <c:pt idx="163">
                  <c:v>6451.2745471342641</c:v>
                </c:pt>
                <c:pt idx="164">
                  <c:v>5788.2073930692268</c:v>
                </c:pt>
                <c:pt idx="165">
                  <c:v>5128.7449628470576</c:v>
                </c:pt>
                <c:pt idx="166">
                  <c:v>4472.5167600701516</c:v>
                </c:pt>
                <c:pt idx="167">
                  <c:v>3819.1543025218029</c:v>
                </c:pt>
                <c:pt idx="168">
                  <c:v>3168.2909151470863</c:v>
                </c:pt>
                <c:pt idx="169">
                  <c:v>2519.5615241591781</c:v>
                </c:pt>
                <c:pt idx="170">
                  <c:v>1872.6024521554541</c:v>
                </c:pt>
                <c:pt idx="171">
                  <c:v>1227.0512141283116</c:v>
                </c:pt>
                <c:pt idx="172">
                  <c:v>582.54631425623893</c:v>
                </c:pt>
                <c:pt idx="173">
                  <c:v>52500</c:v>
                </c:pt>
                <c:pt idx="174">
                  <c:v>51537.54</c:v>
                </c:pt>
                <c:pt idx="175">
                  <c:v>50604.414978749999</c:v>
                </c:pt>
                <c:pt idx="176">
                  <c:v>49700.087150656713</c:v>
                </c:pt>
                <c:pt idx="177">
                  <c:v>48824.035121383575</c:v>
                </c:pt>
                <c:pt idx="178">
                  <c:v>47975.753587356863</c:v>
                </c:pt>
                <c:pt idx="179">
                  <c:v>47154.753044430632</c:v>
                </c:pt>
                <c:pt idx="180">
                  <c:v>46360.5595055425</c:v>
                </c:pt>
                <c:pt idx="181">
                  <c:v>45592.714227197604</c:v>
                </c:pt>
                <c:pt idx="182">
                  <c:v>44850.773444622864</c:v>
                </c:pt>
                <c:pt idx="183">
                  <c:v>44134.308115438784</c:v>
                </c:pt>
                <c:pt idx="184">
                  <c:v>43442.903671700784</c:v>
                </c:pt>
                <c:pt idx="185">
                  <c:v>42776.159780166825</c:v>
                </c:pt>
                <c:pt idx="186">
                  <c:v>42133.690110652824</c:v>
                </c:pt>
                <c:pt idx="187">
                  <c:v>41515.122112341829</c:v>
                </c:pt>
                <c:pt idx="188">
                  <c:v>40920.096797917598</c:v>
                </c:pt>
                <c:pt idx="189">
                  <c:v>40348.268535397539</c:v>
                </c:pt>
                <c:pt idx="190">
                  <c:v>39799.30484754443</c:v>
                </c:pt>
                <c:pt idx="191">
                  <c:v>39272.886218740561</c:v>
                </c:pt>
                <c:pt idx="192">
                  <c:v>38768.705909212265</c:v>
                </c:pt>
                <c:pt idx="193">
                  <c:v>38286.469776496881</c:v>
                </c:pt>
                <c:pt idx="194">
                  <c:v>37825.896104048392</c:v>
                </c:pt>
                <c:pt idx="195">
                  <c:v>37386.715436881917</c:v>
                </c:pt>
                <c:pt idx="196">
                  <c:v>36968.670424161392</c:v>
                </c:pt>
                <c:pt idx="197">
                  <c:v>36571.515668638451</c:v>
                </c:pt>
                <c:pt idx="198">
                  <c:v>36195.017582854714</c:v>
                </c:pt>
                <c:pt idx="199">
                  <c:v>35838.954252023264</c:v>
                </c:pt>
                <c:pt idx="200">
                  <c:v>35503.115303508937</c:v>
                </c:pt>
                <c:pt idx="201">
                  <c:v>35187.301782830902</c:v>
                </c:pt>
                <c:pt idx="202">
                  <c:v>34891.326036114529</c:v>
                </c:pt>
                <c:pt idx="203">
                  <c:v>34615.01159892328</c:v>
                </c:pt>
                <c:pt idx="204">
                  <c:v>34358.193091404959</c:v>
                </c:pt>
                <c:pt idx="205">
                  <c:v>34120.716119690172</c:v>
                </c:pt>
                <c:pt idx="206">
                  <c:v>33902.437183484428</c:v>
                </c:pt>
                <c:pt idx="207">
                  <c:v>33703.223589798792</c:v>
                </c:pt>
                <c:pt idx="208">
                  <c:v>33522.953372767457</c:v>
                </c:pt>
                <c:pt idx="209">
                  <c:v>33361.515219503992</c:v>
                </c:pt>
                <c:pt idx="210">
                  <c:v>33218.80840195153</c:v>
                </c:pt>
                <c:pt idx="211">
                  <c:v>33094.742714685388</c:v>
                </c:pt>
                <c:pt idx="212">
                  <c:v>32989.238418630135</c:v>
                </c:pt>
                <c:pt idx="213">
                  <c:v>32902.226190656249</c:v>
                </c:pt>
                <c:pt idx="214">
                  <c:v>32833.647079025017</c:v>
                </c:pt>
                <c:pt idx="215">
                  <c:v>32783.452464653412</c:v>
                </c:pt>
                <c:pt idx="216">
                  <c:v>32751.604028174159</c:v>
                </c:pt>
                <c:pt idx="217">
                  <c:v>45000</c:v>
                </c:pt>
                <c:pt idx="218">
                  <c:v>44037.54</c:v>
                </c:pt>
                <c:pt idx="219">
                  <c:v>43100.224267500002</c:v>
                </c:pt>
                <c:pt idx="220">
                  <c:v>42187.515016906713</c:v>
                </c:pt>
                <c:pt idx="221">
                  <c:v>41298.888512275465</c:v>
                </c:pt>
                <c:pt idx="222">
                  <c:v>40433.834766816341</c:v>
                </c:pt>
                <c:pt idx="223">
                  <c:v>39591.857250250665</c:v>
                </c:pt>
                <c:pt idx="224">
                  <c:v>38772.472603850052</c:v>
                </c:pt>
                <c:pt idx="225">
                  <c:v>37975.210362994374</c:v>
                </c:pt>
                <c:pt idx="226">
                  <c:v>37199.612687089531</c:v>
                </c:pt>
                <c:pt idx="227">
                  <c:v>36445.234096689928</c:v>
                </c:pt>
                <c:pt idx="228">
                  <c:v>35711.641217674784</c:v>
                </c:pt>
                <c:pt idx="229">
                  <c:v>34998.412532331356</c:v>
                </c:pt>
                <c:pt idx="230">
                  <c:v>34305.138137202179</c:v>
                </c:pt>
                <c:pt idx="231">
                  <c:v>33631.419507557184</c:v>
                </c:pt>
                <c:pt idx="232">
                  <c:v>32976.86926835544</c:v>
                </c:pt>
                <c:pt idx="233">
                  <c:v>32341.110971564871</c:v>
                </c:pt>
                <c:pt idx="234">
                  <c:v>31723.77887971199</c:v>
                </c:pt>
                <c:pt idx="235">
                  <c:v>31124.517755537247</c:v>
                </c:pt>
                <c:pt idx="236">
                  <c:v>30542.982657635002</c:v>
                </c:pt>
                <c:pt idx="237">
                  <c:v>29978.838741960619</c:v>
                </c:pt>
                <c:pt idx="238">
                  <c:v>29431.761069090488</c:v>
                </c:pt>
                <c:pt idx="239">
                  <c:v>28901.434417124074</c:v>
                </c:pt>
                <c:pt idx="240">
                  <c:v>28387.553100120265</c:v>
                </c:pt>
                <c:pt idx="241">
                  <c:v>27889.820791963521</c:v>
                </c:pt>
                <c:pt idx="242">
                  <c:v>27407.950355558329</c:v>
                </c:pt>
                <c:pt idx="243">
                  <c:v>26941.663677253586</c:v>
                </c:pt>
                <c:pt idx="244">
                  <c:v>26490.691506401439</c:v>
                </c:pt>
                <c:pt idx="245">
                  <c:v>26054.773299958091</c:v>
                </c:pt>
                <c:pt idx="246">
                  <c:v>25633.657072036898</c:v>
                </c:pt>
                <c:pt idx="247">
                  <c:v>25227.099248326947</c:v>
                </c:pt>
                <c:pt idx="248">
                  <c:v>24834.864525293055</c:v>
                </c:pt>
                <c:pt idx="249">
                  <c:v>24456.725734075808</c:v>
                </c:pt>
                <c:pt idx="250">
                  <c:v>24092.463709013009</c:v>
                </c:pt>
                <c:pt idx="251">
                  <c:v>23741.867160706472</c:v>
                </c:pt>
                <c:pt idx="252">
                  <c:v>23404.732553560676</c:v>
                </c:pt>
                <c:pt idx="253">
                  <c:v>23080.863987722398</c:v>
                </c:pt>
                <c:pt idx="254">
                  <c:v>22770.073085352848</c:v>
                </c:pt>
                <c:pt idx="255">
                  <c:v>22472.178881166372</c:v>
                </c:pt>
                <c:pt idx="256">
                  <c:v>22187.007717172179</c:v>
                </c:pt>
                <c:pt idx="257">
                  <c:v>21914.393141557895</c:v>
                </c:pt>
                <c:pt idx="258">
                  <c:v>21654.175811656169</c:v>
                </c:pt>
                <c:pt idx="259">
                  <c:v>21406.203400937808</c:v>
                </c:pt>
                <c:pt idx="260">
                  <c:v>21170.330509977233</c:v>
                </c:pt>
                <c:pt idx="261">
                  <c:v>20946.418581338272</c:v>
                </c:pt>
                <c:pt idx="262">
                  <c:v>20734.335818330561</c:v>
                </c:pt>
                <c:pt idx="263">
                  <c:v>20533.957107588987</c:v>
                </c:pt>
                <c:pt idx="264">
                  <c:v>20345.163945430766</c:v>
                </c:pt>
                <c:pt idx="265">
                  <c:v>20167.844367946916</c:v>
                </c:pt>
                <c:pt idx="266">
                  <c:v>20001.892884786965</c:v>
                </c:pt>
                <c:pt idx="267">
                  <c:v>19847.210416597813</c:v>
                </c:pt>
                <c:pt idx="268">
                  <c:v>19703.704236079804</c:v>
                </c:pt>
                <c:pt idx="269">
                  <c:v>19571.287912624986</c:v>
                </c:pt>
                <c:pt idx="270">
                  <c:v>19449.881260504677</c:v>
                </c:pt>
                <c:pt idx="271">
                  <c:v>19339.410290575361</c:v>
                </c:pt>
                <c:pt idx="272">
                  <c:v>19239.807165473983</c:v>
                </c:pt>
                <c:pt idx="273">
                  <c:v>19151.010158275683</c:v>
                </c:pt>
                <c:pt idx="274">
                  <c:v>19072.963614588876</c:v>
                </c:pt>
                <c:pt idx="275">
                  <c:v>19005.617918064621</c:v>
                </c:pt>
                <c:pt idx="276">
                  <c:v>18948.929459299099</c:v>
                </c:pt>
                <c:pt idx="277">
                  <c:v>18902.860608109902</c:v>
                </c:pt>
                <c:pt idx="278">
                  <c:v>18867.379689168778</c:v>
                </c:pt>
                <c:pt idx="279">
                  <c:v>18842.460960975332</c:v>
                </c:pt>
                <c:pt idx="280">
                  <c:v>18828.084598158075</c:v>
                </c:pt>
              </c:numCache>
            </c:numRef>
          </c:xVal>
          <c:yVal>
            <c:numRef>
              <c:f>'x y studies'!$E$220:$E$500</c:f>
              <c:numCache>
                <c:formatCode>General</c:formatCode>
                <c:ptCount val="281"/>
                <c:pt idx="0">
                  <c:v>18000</c:v>
                </c:pt>
                <c:pt idx="1">
                  <c:v>17320.75</c:v>
                </c:pt>
                <c:pt idx="2">
                  <c:v>16651.557707</c:v>
                </c:pt>
                <c:pt idx="3">
                  <c:v>15992.043582251124</c:v>
                </c:pt>
                <c:pt idx="4">
                  <c:v>15341.833706863948</c:v>
                </c:pt>
                <c:pt idx="5">
                  <c:v>14700.559569736857</c:v>
                </c:pt>
                <c:pt idx="6">
                  <c:v>14067.857858624564</c:v>
                </c:pt>
                <c:pt idx="7">
                  <c:v>13443.370254228295</c:v>
                </c:pt>
                <c:pt idx="8">
                  <c:v>12826.7432271909</c:v>
                </c:pt>
                <c:pt idx="9">
                  <c:v>12217.627837881812</c:v>
                </c:pt>
                <c:pt idx="10">
                  <c:v>11615.679538858463</c:v>
                </c:pt>
                <c:pt idx="11">
                  <c:v>11020.557979892252</c:v>
                </c:pt>
                <c:pt idx="12">
                  <c:v>10431.926815448693</c:v>
                </c:pt>
                <c:pt idx="13">
                  <c:v>9849.4535145128139</c:v>
                </c:pt>
                <c:pt idx="14">
                  <c:v>9272.8091726522271</c:v>
                </c:pt>
                <c:pt idx="15">
                  <c:v>8701.6683262115894</c:v>
                </c:pt>
                <c:pt idx="16">
                  <c:v>8135.7087685334764</c:v>
                </c:pt>
                <c:pt idx="17">
                  <c:v>7574.6113681018196</c:v>
                </c:pt>
                <c:pt idx="18">
                  <c:v>7018.0598885052314</c:v>
                </c:pt>
                <c:pt idx="19">
                  <c:v>6465.7408101186011</c:v>
                </c:pt>
                <c:pt idx="20">
                  <c:v>5917.3431534023621</c:v>
                </c:pt>
                <c:pt idx="21">
                  <c:v>5372.5583037197957</c:v>
                </c:pt>
                <c:pt idx="22">
                  <c:v>4831.0798375736395</c:v>
                </c:pt>
                <c:pt idx="23">
                  <c:v>4292.6033501641068</c:v>
                </c:pt>
                <c:pt idx="24">
                  <c:v>3756.8262841712367</c:v>
                </c:pt>
                <c:pt idx="25">
                  <c:v>3223.4477596652096</c:v>
                </c:pt>
                <c:pt idx="26">
                  <c:v>2692.1684050489653</c:v>
                </c:pt>
                <c:pt idx="27">
                  <c:v>2162.6901889380833</c:v>
                </c:pt>
                <c:pt idx="28">
                  <c:v>1634.7162528834592</c:v>
                </c:pt>
                <c:pt idx="29">
                  <c:v>1107.9507448428412</c:v>
                </c:pt>
                <c:pt idx="30">
                  <c:v>582.09865330775881</c:v>
                </c:pt>
                <c:pt idx="31">
                  <c:v>56.86564199279087</c:v>
                </c:pt>
                <c:pt idx="32">
                  <c:v>18000</c:v>
                </c:pt>
                <c:pt idx="33">
                  <c:v>17574.517800000001</c:v>
                </c:pt>
                <c:pt idx="34">
                  <c:v>17159.093307000003</c:v>
                </c:pt>
                <c:pt idx="35">
                  <c:v>16753.488777927709</c:v>
                </c:pt>
                <c:pt idx="36">
                  <c:v>16357.472089570272</c:v>
                </c:pt>
                <c:pt idx="37">
                  <c:v>15970.816605732623</c:v>
                </c:pt>
                <c:pt idx="38">
                  <c:v>15593.301047535952</c:v>
                </c:pt>
                <c:pt idx="39">
                  <c:v>15224.709366782125</c:v>
                </c:pt>
                <c:pt idx="40">
                  <c:v>14864.830622311571</c:v>
                </c:pt>
                <c:pt idx="41">
                  <c:v>14513.458859283863</c:v>
                </c:pt>
                <c:pt idx="42">
                  <c:v>14170.392991311925</c:v>
                </c:pt>
                <c:pt idx="43">
                  <c:v>13835.436685382387</c:v>
                </c:pt>
                <c:pt idx="44">
                  <c:v>13508.398249496264</c:v>
                </c:pt>
                <c:pt idx="45">
                  <c:v>13189.090522965622</c:v>
                </c:pt>
                <c:pt idx="46">
                  <c:v>12877.330769303466</c:v>
                </c:pt>
                <c:pt idx="47">
                  <c:v>12572.940571645557</c:v>
                </c:pt>
                <c:pt idx="48">
                  <c:v>12275.745730644299</c:v>
                </c:pt>
                <c:pt idx="49">
                  <c:v>11985.576164776267</c:v>
                </c:pt>
                <c:pt idx="50">
                  <c:v>11702.265813006306</c:v>
                </c:pt>
                <c:pt idx="51">
                  <c:v>11425.652539752542</c:v>
                </c:pt>
                <c:pt idx="52">
                  <c:v>11155.578042097852</c:v>
                </c:pt>
                <c:pt idx="53">
                  <c:v>10891.887759194751</c:v>
                </c:pt>
                <c:pt idx="54">
                  <c:v>10634.43078381182</c:v>
                </c:pt>
                <c:pt idx="55">
                  <c:v>10383.059775971049</c:v>
                </c:pt>
                <c:pt idx="56">
                  <c:v>10137.630878626687</c:v>
                </c:pt>
                <c:pt idx="57">
                  <c:v>9898.0036353373362</c:v>
                </c:pt>
                <c:pt idx="58">
                  <c:v>9664.0409098841737</c:v>
                </c:pt>
                <c:pt idx="59">
                  <c:v>9435.6088077892964</c:v>
                </c:pt>
                <c:pt idx="60">
                  <c:v>9212.5765996892878</c:v>
                </c:pt>
                <c:pt idx="61">
                  <c:v>8994.8166465201339</c:v>
                </c:pt>
                <c:pt idx="62">
                  <c:v>8782.2043264706863</c:v>
                </c:pt>
                <c:pt idx="63">
                  <c:v>8574.6179636628731</c:v>
                </c:pt>
                <c:pt idx="64">
                  <c:v>8371.9387585178247</c:v>
                </c:pt>
                <c:pt idx="65">
                  <c:v>8174.0507197680799</c:v>
                </c:pt>
                <c:pt idx="66">
                  <c:v>7980.840598076953</c:v>
                </c:pt>
                <c:pt idx="67">
                  <c:v>7792.1978212270797</c:v>
                </c:pt>
                <c:pt idx="68">
                  <c:v>7608.014430841049</c:v>
                </c:pt>
                <c:pt idx="69">
                  <c:v>7428.1850205979035</c:v>
                </c:pt>
                <c:pt idx="70">
                  <c:v>7252.6066759101568</c:v>
                </c:pt>
                <c:pt idx="71">
                  <c:v>7081.1789150267969</c:v>
                </c:pt>
                <c:pt idx="72">
                  <c:v>6913.8036315285781</c:v>
                </c:pt>
                <c:pt idx="73">
                  <c:v>6750.3850381826887</c:v>
                </c:pt>
                <c:pt idx="74">
                  <c:v>6590.8296121246576</c:v>
                </c:pt>
                <c:pt idx="75">
                  <c:v>6435.0460413361388</c:v>
                </c:pt>
                <c:pt idx="76">
                  <c:v>6282.9451723879347</c:v>
                </c:pt>
                <c:pt idx="77">
                  <c:v>6134.4399594183569</c:v>
                </c:pt>
                <c:pt idx="78">
                  <c:v>5989.4454143177209</c:v>
                </c:pt>
                <c:pt idx="79">
                  <c:v>5847.8785580904687</c:v>
                </c:pt>
                <c:pt idx="80">
                  <c:v>5709.6583733670886</c:v>
                </c:pt>
                <c:pt idx="81">
                  <c:v>5574.7057580386454</c:v>
                </c:pt>
                <c:pt idx="82">
                  <c:v>5442.9434799873925</c:v>
                </c:pt>
                <c:pt idx="83">
                  <c:v>5314.2961328875599</c:v>
                </c:pt>
                <c:pt idx="84">
                  <c:v>5188.6900930510201</c:v>
                </c:pt>
                <c:pt idx="85">
                  <c:v>5066.0534772931369</c:v>
                </c:pt>
                <c:pt idx="86">
                  <c:v>4946.3161017946823</c:v>
                </c:pt>
                <c:pt idx="87">
                  <c:v>4829.40944193628</c:v>
                </c:pt>
                <c:pt idx="88">
                  <c:v>4715.2665930823905</c:v>
                </c:pt>
                <c:pt idx="89">
                  <c:v>4603.8222322923912</c:v>
                </c:pt>
                <c:pt idx="90">
                  <c:v>4495.0125809368428</c:v>
                </c:pt>
                <c:pt idx="91">
                  <c:v>4388.7753681975437</c:v>
                </c:pt>
                <c:pt idx="92">
                  <c:v>4285.0497954304874</c:v>
                </c:pt>
                <c:pt idx="93">
                  <c:v>4183.7765013713288</c:v>
                </c:pt>
                <c:pt idx="94">
                  <c:v>4084.8975281634393</c:v>
                </c:pt>
                <c:pt idx="95">
                  <c:v>3988.3562881891207</c:v>
                </c:pt>
                <c:pt idx="96">
                  <c:v>3894.0975316849849</c:v>
                </c:pt>
                <c:pt idx="97">
                  <c:v>3802.0673151229721</c:v>
                </c:pt>
                <c:pt idx="98">
                  <c:v>3712.2129703389101</c:v>
                </c:pt>
                <c:pt idx="99">
                  <c:v>3624.483074390947</c:v>
                </c:pt>
                <c:pt idx="100">
                  <c:v>3538.8274201306099</c:v>
                </c:pt>
                <c:pt idx="101">
                  <c:v>3455.1969874696442</c:v>
                </c:pt>
                <c:pt idx="102">
                  <c:v>3373.5439153261918</c:v>
                </c:pt>
                <c:pt idx="103">
                  <c:v>3293.8214742342534</c:v>
                </c:pt>
                <c:pt idx="104">
                  <c:v>3215.9840396007585</c:v>
                </c:pt>
                <c:pt idx="105">
                  <c:v>3139.9870655949389</c:v>
                </c:pt>
                <c:pt idx="106">
                  <c:v>3065.7870596550629</c:v>
                </c:pt>
                <c:pt idx="107">
                  <c:v>2993.3415575979393</c:v>
                </c:pt>
                <c:pt idx="108">
                  <c:v>2922.6090993169491</c:v>
                </c:pt>
                <c:pt idx="109">
                  <c:v>2853.5492050546945</c:v>
                </c:pt>
                <c:pt idx="110">
                  <c:v>2786.1223522366881</c:v>
                </c:pt>
                <c:pt idx="111">
                  <c:v>2720.2899528528219</c:v>
                </c:pt>
                <c:pt idx="112">
                  <c:v>2656.0143313736748</c:v>
                </c:pt>
                <c:pt idx="113">
                  <c:v>2593.2587031890189</c:v>
                </c:pt>
                <c:pt idx="114">
                  <c:v>2531.9871535561824</c:v>
                </c:pt>
                <c:pt idx="115">
                  <c:v>2472.1646170462282</c:v>
                </c:pt>
                <c:pt idx="116">
                  <c:v>2413.7568574761758</c:v>
                </c:pt>
                <c:pt idx="117">
                  <c:v>2356.7304483157909</c:v>
                </c:pt>
                <c:pt idx="118">
                  <c:v>2301.0527535577248</c:v>
                </c:pt>
                <c:pt idx="119">
                  <c:v>2246.6919090400552</c:v>
                </c:pt>
                <c:pt idx="120">
                  <c:v>2193.6168042105428</c:v>
                </c:pt>
                <c:pt idx="121">
                  <c:v>2141.7970643221634</c:v>
                </c:pt>
                <c:pt idx="122">
                  <c:v>2091.20303304973</c:v>
                </c:pt>
                <c:pt idx="123">
                  <c:v>2041.8057555176529</c:v>
                </c:pt>
                <c:pt idx="124">
                  <c:v>1993.5769617291271</c:v>
                </c:pt>
                <c:pt idx="125">
                  <c:v>1946.489050387263</c:v>
                </c:pt>
                <c:pt idx="126">
                  <c:v>1900.5150730989001</c:v>
                </c:pt>
                <c:pt idx="127">
                  <c:v>1855.6287189520651</c:v>
                </c:pt>
                <c:pt idx="128">
                  <c:v>1811.8042994582474</c:v>
                </c:pt>
                <c:pt idx="129">
                  <c:v>1769.0167338508745</c:v>
                </c:pt>
                <c:pt idx="130">
                  <c:v>1727.2415347315734</c:v>
                </c:pt>
                <c:pt idx="131">
                  <c:v>1686.4547940560039</c:v>
                </c:pt>
                <c:pt idx="132">
                  <c:v>1646.6331694512432</c:v>
                </c:pt>
                <c:pt idx="133">
                  <c:v>18000</c:v>
                </c:pt>
                <c:pt idx="134">
                  <c:v>17686.5</c:v>
                </c:pt>
                <c:pt idx="135">
                  <c:v>17383.057707</c:v>
                </c:pt>
                <c:pt idx="136">
                  <c:v>17089.497949269749</c:v>
                </c:pt>
                <c:pt idx="137">
                  <c:v>16805.651174938448</c:v>
                </c:pt>
                <c:pt idx="138">
                  <c:v>16531.35335411553</c:v>
                </c:pt>
                <c:pt idx="139">
                  <c:v>16266.445884151597</c:v>
                </c:pt>
                <c:pt idx="140">
                  <c:v>16010.77549798484</c:v>
                </c:pt>
                <c:pt idx="141">
                  <c:v>15764.194175519979</c:v>
                </c:pt>
                <c:pt idx="142">
                  <c:v>15526.559057988536</c:v>
                </c:pt>
                <c:pt idx="143">
                  <c:v>15297.732365240898</c:v>
                </c:pt>
                <c:pt idx="144">
                  <c:v>15077.58131592234</c:v>
                </c:pt>
                <c:pt idx="145">
                  <c:v>14865.978050486781</c:v>
                </c:pt>
                <c:pt idx="146">
                  <c:v>14662.79955700368</c:v>
                </c:pt>
                <c:pt idx="147">
                  <c:v>14467.927599715036</c:v>
                </c:pt>
                <c:pt idx="148">
                  <c:v>14281.248650301062</c:v>
                </c:pt>
                <c:pt idx="149">
                  <c:v>14102.653821814598</c:v>
                </c:pt>
                <c:pt idx="150">
                  <c:v>13932.038805245847</c:v>
                </c:pt>
                <c:pt idx="151">
                  <c:v>13769.303808680555</c:v>
                </c:pt>
                <c:pt idx="152">
                  <c:v>13614.353499016141</c:v>
                </c:pt>
                <c:pt idx="153">
                  <c:v>13467.09694620182</c:v>
                </c:pt>
                <c:pt idx="154">
                  <c:v>13327.44756997014</c:v>
                </c:pt>
                <c:pt idx="155">
                  <c:v>13195.323089028765</c:v>
                </c:pt>
                <c:pt idx="156">
                  <c:v>13070.645472682758</c:v>
                </c:pt>
                <c:pt idx="157">
                  <c:v>12953.34089485896</c:v>
                </c:pt>
                <c:pt idx="158">
                  <c:v>12843.339690505449</c:v>
                </c:pt>
                <c:pt idx="159">
                  <c:v>12740.576314340358</c:v>
                </c:pt>
                <c:pt idx="160">
                  <c:v>12644.989301925745</c:v>
                </c:pt>
                <c:pt idx="161">
                  <c:v>12556.521233043397</c:v>
                </c:pt>
                <c:pt idx="162">
                  <c:v>12475.118697350877</c:v>
                </c:pt>
                <c:pt idx="163">
                  <c:v>12400.732262297315</c:v>
                </c:pt>
                <c:pt idx="164">
                  <c:v>12333.316443279762</c:v>
                </c:pt>
                <c:pt idx="165">
                  <c:v>12272.829676022189</c:v>
                </c:pt>
                <c:pt idx="166">
                  <c:v>12219.234291160437</c:v>
                </c:pt>
                <c:pt idx="167">
                  <c:v>12172.496491017704</c:v>
                </c:pt>
                <c:pt idx="168">
                  <c:v>12132.586328556352</c:v>
                </c:pt>
                <c:pt idx="169">
                  <c:v>12099.477688493065</c:v>
                </c:pt>
                <c:pt idx="170">
                  <c:v>12073.148270565602</c:v>
                </c:pt>
                <c:pt idx="171">
                  <c:v>12053.579574940577</c:v>
                </c:pt>
                <c:pt idx="172">
                  <c:v>12040.756889752936</c:v>
                </c:pt>
                <c:pt idx="173">
                  <c:v>18000</c:v>
                </c:pt>
                <c:pt idx="174">
                  <c:v>17451.375</c:v>
                </c:pt>
                <c:pt idx="175">
                  <c:v>16912.807707</c:v>
                </c:pt>
                <c:pt idx="176">
                  <c:v>16383.991570472062</c:v>
                </c:pt>
                <c:pt idx="177">
                  <c:v>15864.6256597477</c:v>
                </c:pt>
                <c:pt idx="178">
                  <c:v>15354.414492729242</c:v>
                </c:pt>
                <c:pt idx="179">
                  <c:v>14853.067867741363</c:v>
                </c:pt>
                <c:pt idx="180">
                  <c:v>14360.300698427063</c:v>
                </c:pt>
                <c:pt idx="181">
                  <c:v>13875.832851594145</c:v>
                </c:pt>
                <c:pt idx="182">
                  <c:v>13399.388987919931</c:v>
                </c:pt>
                <c:pt idx="183">
                  <c:v>12930.698405423622</c:v>
                </c:pt>
                <c:pt idx="184">
                  <c:v>12469.494885617287</c:v>
                </c:pt>
                <c:pt idx="185">
                  <c:v>12015.516542248013</c:v>
                </c:pt>
                <c:pt idx="186">
                  <c:v>11568.50567254527</c:v>
                </c:pt>
                <c:pt idx="187">
                  <c:v>11128.208610888949</c:v>
                </c:pt>
                <c:pt idx="188">
                  <c:v>10694.375584814978</c:v>
                </c:pt>
                <c:pt idx="189">
                  <c:v>10266.760573276739</c:v>
                </c:pt>
                <c:pt idx="190">
                  <c:v>9845.1211670818338</c:v>
                </c:pt>
                <c:pt idx="191">
                  <c:v>9429.2184314249953</c:v>
                </c:pt>
                <c:pt idx="192">
                  <c:v>9018.8167704391562</c:v>
                </c:pt>
                <c:pt idx="193">
                  <c:v>8613.6837936878874</c:v>
                </c:pt>
                <c:pt idx="194">
                  <c:v>8213.5901845234948</c:v>
                </c:pt>
                <c:pt idx="195">
                  <c:v>7818.3095702361888</c:v>
                </c:pt>
                <c:pt idx="196">
                  <c:v>7427.6183939207731</c:v>
                </c:pt>
                <c:pt idx="197">
                  <c:v>7041.295787988287</c:v>
                </c:pt>
                <c:pt idx="198">
                  <c:v>6659.1234492510148</c:v>
                </c:pt>
                <c:pt idx="199">
                  <c:v>6280.8855155101828</c:v>
                </c:pt>
                <c:pt idx="200">
                  <c:v>5906.3684435765399</c:v>
                </c:pt>
                <c:pt idx="201">
                  <c:v>5535.3608886548718</c:v>
                </c:pt>
                <c:pt idx="202">
                  <c:v>5167.653585024289</c:v>
                </c:pt>
                <c:pt idx="203">
                  <c:v>4803.0392279468924</c:v>
                </c:pt>
                <c:pt idx="204">
                  <c:v>4441.3123567381444</c:v>
                </c:pt>
                <c:pt idx="205">
                  <c:v>4082.2692389329627</c:v>
                </c:pt>
                <c:pt idx="206">
                  <c:v>3725.7077554822004</c:v>
                </c:pt>
                <c:pt idx="207">
                  <c:v>3371.4272869147881</c:v>
                </c:pt>
                <c:pt idx="208">
                  <c:v>3019.2286004013908</c:v>
                </c:pt>
                <c:pt idx="209">
                  <c:v>2668.9137376559711</c:v>
                </c:pt>
                <c:pt idx="210">
                  <c:v>2320.2859036121545</c:v>
                </c:pt>
                <c:pt idx="211">
                  <c:v>1973.1493558117609</c:v>
                </c:pt>
                <c:pt idx="212">
                  <c:v>1627.3092944432985</c:v>
                </c:pt>
                <c:pt idx="213">
                  <c:v>1282.5717529686137</c:v>
                </c:pt>
                <c:pt idx="214">
                  <c:v>938.74348927625601</c:v>
                </c:pt>
                <c:pt idx="215">
                  <c:v>595.63187730044456</c:v>
                </c:pt>
                <c:pt idx="216">
                  <c:v>253.04479904481644</c:v>
                </c:pt>
                <c:pt idx="217">
                  <c:v>18000</c:v>
                </c:pt>
                <c:pt idx="218">
                  <c:v>17529.75</c:v>
                </c:pt>
                <c:pt idx="219">
                  <c:v>17069.557707</c:v>
                </c:pt>
                <c:pt idx="220">
                  <c:v>16619.160363404626</c:v>
                </c:pt>
                <c:pt idx="221">
                  <c:v>16178.300831477951</c:v>
                </c:pt>
                <c:pt idx="222">
                  <c:v>15746.727446524672</c:v>
                </c:pt>
                <c:pt idx="223">
                  <c:v>15324.193873211441</c:v>
                </c:pt>
                <c:pt idx="224">
                  <c:v>14910.458964946321</c:v>
                </c:pt>
                <c:pt idx="225">
                  <c:v>14505.286626236088</c:v>
                </c:pt>
                <c:pt idx="226">
                  <c:v>14108.445677942796</c:v>
                </c:pt>
                <c:pt idx="227">
                  <c:v>13719.709725362711</c:v>
                </c:pt>
                <c:pt idx="228">
                  <c:v>13338.8570290523</c:v>
                </c:pt>
                <c:pt idx="229">
                  <c:v>12965.670378327599</c:v>
                </c:pt>
                <c:pt idx="230">
                  <c:v>12599.936967364736</c:v>
                </c:pt>
                <c:pt idx="231">
                  <c:v>12241.448273830973</c:v>
                </c:pt>
                <c:pt idx="232">
                  <c:v>11889.999939977</c:v>
                </c:pt>
                <c:pt idx="233">
                  <c:v>11545.391656122687</c:v>
                </c:pt>
                <c:pt idx="234">
                  <c:v>11207.427046469835</c:v>
                </c:pt>
                <c:pt idx="235">
                  <c:v>10875.913557176844</c:v>
                </c:pt>
                <c:pt idx="236">
                  <c:v>10550.66234663148</c:v>
                </c:pt>
                <c:pt idx="237">
                  <c:v>10231.488177859193</c:v>
                </c:pt>
                <c:pt idx="238">
                  <c:v>9918.2093130057056</c:v>
                </c:pt>
                <c:pt idx="239">
                  <c:v>9610.6474098337094</c:v>
                </c:pt>
                <c:pt idx="240">
                  <c:v>9308.6274201747619</c:v>
                </c:pt>
                <c:pt idx="241">
                  <c:v>9011.9774902785048</c:v>
                </c:pt>
                <c:pt idx="242">
                  <c:v>8720.5288630024861</c:v>
                </c:pt>
                <c:pt idx="243">
                  <c:v>8434.1157817869025</c:v>
                </c:pt>
                <c:pt idx="244">
                  <c:v>8152.5753963596026</c:v>
                </c:pt>
                <c:pt idx="245">
                  <c:v>7875.7476701177075</c:v>
                </c:pt>
                <c:pt idx="246">
                  <c:v>7603.4752891331455</c:v>
                </c:pt>
                <c:pt idx="247">
                  <c:v>7335.6035727303597</c:v>
                </c:pt>
                <c:pt idx="248">
                  <c:v>7071.9803855853434</c:v>
                </c:pt>
                <c:pt idx="249">
                  <c:v>6812.4560512960306</c:v>
                </c:pt>
                <c:pt idx="250">
                  <c:v>6556.8832673749384</c:v>
                </c:pt>
                <c:pt idx="251">
                  <c:v>6305.1170216157525</c:v>
                </c:pt>
                <c:pt idx="252">
                  <c:v>6057.0145097863697</c:v>
                </c:pt>
                <c:pt idx="253">
                  <c:v>5812.4350546016603</c:v>
                </c:pt>
                <c:pt idx="254">
                  <c:v>5571.2400259299611</c:v>
                </c:pt>
                <c:pt idx="255">
                  <c:v>5333.2927621880235</c:v>
                </c:pt>
                <c:pt idx="256">
                  <c:v>5098.4584928798349</c:v>
                </c:pt>
                <c:pt idx="257">
                  <c:v>4866.6042622353852</c:v>
                </c:pt>
                <c:pt idx="258">
                  <c:v>4637.5988539061054</c:v>
                </c:pt>
                <c:pt idx="259">
                  <c:v>4411.3127166742988</c:v>
                </c:pt>
                <c:pt idx="260">
                  <c:v>4187.6178911344987</c:v>
                </c:pt>
                <c:pt idx="261">
                  <c:v>3966.3879373052368</c:v>
                </c:pt>
                <c:pt idx="262">
                  <c:v>3747.497863130252</c:v>
                </c:pt>
                <c:pt idx="263">
                  <c:v>3530.8240538286977</c:v>
                </c:pt>
                <c:pt idx="264">
                  <c:v>3316.2442020543926</c:v>
                </c:pt>
                <c:pt idx="265">
                  <c:v>3103.6372388246409</c:v>
                </c:pt>
                <c:pt idx="266">
                  <c:v>2892.8832651795956</c:v>
                </c:pt>
                <c:pt idx="267">
                  <c:v>2683.8634845335719</c:v>
                </c:pt>
                <c:pt idx="268">
                  <c:v>2476.4601356801249</c:v>
                </c:pt>
                <c:pt idx="269">
                  <c:v>2270.5564264130908</c:v>
                </c:pt>
                <c:pt idx="270">
                  <c:v>2066.0364677261596</c:v>
                </c:pt>
                <c:pt idx="271">
                  <c:v>1862.7852085538857</c:v>
                </c:pt>
                <c:pt idx="272">
                  <c:v>1660.6883710173731</c:v>
                </c:pt>
                <c:pt idx="273">
                  <c:v>1459.63238613817</c:v>
                </c:pt>
                <c:pt idx="274">
                  <c:v>1259.5043299841891</c:v>
                </c:pt>
                <c:pt idx="275">
                  <c:v>1060.1918602117353</c:v>
                </c:pt>
                <c:pt idx="276">
                  <c:v>861.58315296796002</c:v>
                </c:pt>
                <c:pt idx="277">
                  <c:v>663.56684011828452</c:v>
                </c:pt>
                <c:pt idx="278">
                  <c:v>466.03194676353604</c:v>
                </c:pt>
                <c:pt idx="279">
                  <c:v>268.86782901172234</c:v>
                </c:pt>
                <c:pt idx="280">
                  <c:v>71.964111969530137</c:v>
                </c:pt>
              </c:numCache>
            </c:numRef>
          </c:yVal>
          <c:smooth val="0"/>
          <c:extLst>
            <c:ext xmlns:c16="http://schemas.microsoft.com/office/drawing/2014/chart" uri="{C3380CC4-5D6E-409C-BE32-E72D297353CC}">
              <c16:uniqueId val="{00000000-2FC6-4B37-BD3E-984D8F547B69}"/>
            </c:ext>
          </c:extLst>
        </c:ser>
        <c:dLbls>
          <c:showLegendKey val="0"/>
          <c:showVal val="0"/>
          <c:showCatName val="0"/>
          <c:showSerName val="0"/>
          <c:showPercent val="0"/>
          <c:showBubbleSize val="0"/>
        </c:dLbls>
        <c:axId val="1080126016"/>
        <c:axId val="1758414272"/>
      </c:scatterChart>
      <c:valAx>
        <c:axId val="1080126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8414272"/>
        <c:crosses val="autoZero"/>
        <c:crossBetween val="midCat"/>
      </c:valAx>
      <c:valAx>
        <c:axId val="175841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80126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'KIA studies'!$Z$3</c:f>
              <c:strCache>
                <c:ptCount val="1"/>
                <c:pt idx="0">
                  <c:v>KIAx(45)</c:v>
                </c:pt>
              </c:strCache>
            </c:strRef>
          </c:tx>
          <c:spPr>
            <a:ln w="38100" cap="rnd">
              <a:solidFill>
                <a:srgbClr val="0070C0"/>
              </a:solidFill>
              <a:round/>
            </a:ln>
            <a:effectLst/>
          </c:spPr>
          <c:marker>
            <c:symbol val="circle"/>
            <c:size val="5"/>
            <c:spPr>
              <a:solidFill>
                <a:schemeClr val="tx1"/>
              </a:solidFill>
              <a:ln w="38100">
                <a:solidFill>
                  <a:srgbClr val="0070C0"/>
                </a:solidFill>
              </a:ln>
              <a:effectLst/>
            </c:spPr>
          </c:marker>
          <c:xVal>
            <c:numRef>
              <c:f>'KIA studies'!$Y$4:$Y$67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studies'!$Z$4:$Z$67</c:f>
              <c:numCache>
                <c:formatCode>General</c:formatCode>
                <c:ptCount val="64"/>
                <c:pt idx="0">
                  <c:v>0</c:v>
                </c:pt>
                <c:pt idx="1">
                  <c:v>962.45999999999913</c:v>
                </c:pt>
                <c:pt idx="2">
                  <c:v>1899.7757324999984</c:v>
                </c:pt>
                <c:pt idx="3">
                  <c:v>2812.4849830932872</c:v>
                </c:pt>
                <c:pt idx="4">
                  <c:v>3701.1114877245345</c:v>
                </c:pt>
                <c:pt idx="5">
                  <c:v>4566.1652331836594</c:v>
                </c:pt>
                <c:pt idx="6">
                  <c:v>5408.1427497493351</c:v>
                </c:pt>
                <c:pt idx="7">
                  <c:v>6227.5273961499479</c:v>
                </c:pt>
                <c:pt idx="8">
                  <c:v>7024.789637005626</c:v>
                </c:pt>
                <c:pt idx="9">
                  <c:v>7800.3873129104686</c:v>
                </c:pt>
                <c:pt idx="10">
                  <c:v>8554.7659033100717</c:v>
                </c:pt>
                <c:pt idx="11">
                  <c:v>9288.3587823252165</c:v>
                </c:pt>
                <c:pt idx="12">
                  <c:v>10001.587467668644</c:v>
                </c:pt>
                <c:pt idx="13">
                  <c:v>10694.861862797821</c:v>
                </c:pt>
                <c:pt idx="14">
                  <c:v>11368.580492442816</c:v>
                </c:pt>
                <c:pt idx="15">
                  <c:v>12023.13073164456</c:v>
                </c:pt>
                <c:pt idx="16">
                  <c:v>12658.889028435129</c:v>
                </c:pt>
                <c:pt idx="17">
                  <c:v>13276.22112028801</c:v>
                </c:pt>
                <c:pt idx="18">
                  <c:v>13875.482244462753</c:v>
                </c:pt>
                <c:pt idx="19">
                  <c:v>14457.017342364998</c:v>
                </c:pt>
                <c:pt idx="20">
                  <c:v>15021.161258039381</c:v>
                </c:pt>
                <c:pt idx="21">
                  <c:v>15568.238930909512</c:v>
                </c:pt>
                <c:pt idx="22">
                  <c:v>16098.565582875926</c:v>
                </c:pt>
                <c:pt idx="23">
                  <c:v>16612.446899879735</c:v>
                </c:pt>
                <c:pt idx="24">
                  <c:v>17110.179208036479</c:v>
                </c:pt>
                <c:pt idx="25">
                  <c:v>17592.049644441671</c:v>
                </c:pt>
                <c:pt idx="26">
                  <c:v>18058.336322746414</c:v>
                </c:pt>
                <c:pt idx="27">
                  <c:v>18509.308493598561</c:v>
                </c:pt>
                <c:pt idx="28">
                  <c:v>18945.226700041909</c:v>
                </c:pt>
                <c:pt idx="29">
                  <c:v>19366.342927963102</c:v>
                </c:pt>
                <c:pt idx="30">
                  <c:v>19772.900751673053</c:v>
                </c:pt>
                <c:pt idx="31">
                  <c:v>20165.135474706945</c:v>
                </c:pt>
                <c:pt idx="32">
                  <c:v>20543.274265924192</c:v>
                </c:pt>
                <c:pt idx="33">
                  <c:v>20907.536290986991</c:v>
                </c:pt>
                <c:pt idx="34">
                  <c:v>21258.132839293528</c:v>
                </c:pt>
                <c:pt idx="35">
                  <c:v>21595.267446439324</c:v>
                </c:pt>
                <c:pt idx="36">
                  <c:v>21919.136012277602</c:v>
                </c:pt>
                <c:pt idx="37">
                  <c:v>22229.926914647152</c:v>
                </c:pt>
                <c:pt idx="38">
                  <c:v>22527.821118833628</c:v>
                </c:pt>
                <c:pt idx="39">
                  <c:v>22812.992282827821</c:v>
                </c:pt>
                <c:pt idx="40">
                  <c:v>23085.606858442105</c:v>
                </c:pt>
                <c:pt idx="41">
                  <c:v>23345.824188343831</c:v>
                </c:pt>
                <c:pt idx="42">
                  <c:v>23593.796599062192</c:v>
                </c:pt>
                <c:pt idx="43">
                  <c:v>23829.669490022767</c:v>
                </c:pt>
                <c:pt idx="44">
                  <c:v>24053.581418661728</c:v>
                </c:pt>
                <c:pt idx="45">
                  <c:v>24265.664181669439</c:v>
                </c:pt>
                <c:pt idx="46">
                  <c:v>24466.042892411013</c:v>
                </c:pt>
                <c:pt idx="47">
                  <c:v>24654.836054569234</c:v>
                </c:pt>
                <c:pt idx="48">
                  <c:v>24832.155632053084</c:v>
                </c:pt>
                <c:pt idx="49">
                  <c:v>24998.107115213035</c:v>
                </c:pt>
                <c:pt idx="50">
                  <c:v>25152.789583402187</c:v>
                </c:pt>
                <c:pt idx="51">
                  <c:v>25296.295763920196</c:v>
                </c:pt>
                <c:pt idx="52">
                  <c:v>25428.712087375014</c:v>
                </c:pt>
                <c:pt idx="53">
                  <c:v>25550.118739495323</c:v>
                </c:pt>
                <c:pt idx="54">
                  <c:v>25660.589709424639</c:v>
                </c:pt>
                <c:pt idx="55">
                  <c:v>25760.192834526017</c:v>
                </c:pt>
                <c:pt idx="56">
                  <c:v>25848.989841724317</c:v>
                </c:pt>
                <c:pt idx="57">
                  <c:v>25927.036385411124</c:v>
                </c:pt>
                <c:pt idx="58">
                  <c:v>25994.382081935379</c:v>
                </c:pt>
                <c:pt idx="59">
                  <c:v>26051.070540700901</c:v>
                </c:pt>
                <c:pt idx="60">
                  <c:v>26097.139391890098</c:v>
                </c:pt>
                <c:pt idx="61">
                  <c:v>26132.620310831222</c:v>
                </c:pt>
                <c:pt idx="62">
                  <c:v>26157.539039024668</c:v>
                </c:pt>
                <c:pt idx="63">
                  <c:v>26171.915401841925</c:v>
                </c:pt>
              </c:numCache>
            </c:numRef>
          </c:yVal>
          <c:smooth val="1"/>
          <c:extLst>
            <c:ext xmlns:c16="http://schemas.microsoft.com/office/drawing/2014/chart" uri="{C3380CC4-5D6E-409C-BE32-E72D297353CC}">
              <c16:uniqueId val="{00000000-9A0C-495E-A306-B7AC82401F62}"/>
            </c:ext>
          </c:extLst>
        </c:ser>
        <c:ser>
          <c:idx val="1"/>
          <c:order val="1"/>
          <c:tx>
            <c:strRef>
              <c:f>'KIA studies'!$AA$3</c:f>
              <c:strCache>
                <c:ptCount val="1"/>
                <c:pt idx="0">
                  <c:v>KIAx(65)</c:v>
                </c:pt>
              </c:strCache>
            </c:strRef>
          </c:tx>
          <c:spPr>
            <a:ln w="19050" cap="rnd">
              <a:solidFill>
                <a:srgbClr val="0070C0"/>
              </a:solidFill>
              <a:round/>
            </a:ln>
            <a:effectLst/>
          </c:spPr>
          <c:marker>
            <c:symbol val="circle"/>
            <c:size val="5"/>
            <c:spPr>
              <a:noFill/>
              <a:ln w="19050">
                <a:solidFill>
                  <a:srgbClr val="0070C0"/>
                </a:solidFill>
              </a:ln>
              <a:effectLst/>
            </c:spPr>
          </c:marker>
          <c:xVal>
            <c:numRef>
              <c:f>'KIA studies'!$Y$4:$Y$67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studies'!$AA$4:$AA$67</c:f>
              <c:numCache>
                <c:formatCode>General</c:formatCode>
                <c:ptCount val="64"/>
                <c:pt idx="0">
                  <c:v>0</c:v>
                </c:pt>
                <c:pt idx="1">
                  <c:v>962.45999999999913</c:v>
                </c:pt>
                <c:pt idx="2">
                  <c:v>1888.6005024999977</c:v>
                </c:pt>
                <c:pt idx="3">
                  <c:v>2778.9592930932849</c:v>
                </c:pt>
                <c:pt idx="4">
                  <c:v>3634.0538634362529</c:v>
                </c:pt>
                <c:pt idx="5">
                  <c:v>4454.3817117422659</c:v>
                </c:pt>
                <c:pt idx="6">
                  <c:v>5240.4206319360965</c:v>
                </c:pt>
                <c:pt idx="7">
                  <c:v>5992.6289916367532</c:v>
                </c:pt>
                <c:pt idx="8">
                  <c:v>6711.4459991303374</c:v>
                </c:pt>
                <c:pt idx="9">
                  <c:v>7397.2919594882333</c:v>
                </c:pt>
                <c:pt idx="10">
                  <c:v>8050.5685199797736</c:v>
                </c:pt>
                <c:pt idx="11">
                  <c:v>8671.6589049225367</c:v>
                </c:pt>
                <c:pt idx="12">
                  <c:v>9260.9281401073749</c:v>
                </c:pt>
                <c:pt idx="13">
                  <c:v>9818.7232669294172</c:v>
                </c:pt>
                <c:pt idx="14">
                  <c:v>10345.37354635042</c:v>
                </c:pt>
                <c:pt idx="15">
                  <c:v>10841.190652812133</c:v>
                </c:pt>
                <c:pt idx="16">
                  <c:v>11306.468858214663</c:v>
                </c:pt>
                <c:pt idx="17">
                  <c:v>11741.485206068144</c:v>
                </c:pt>
                <c:pt idx="18">
                  <c:v>12146.499675920546</c:v>
                </c:pt>
                <c:pt idx="19">
                  <c:v>12521.755338158924</c:v>
                </c:pt>
                <c:pt idx="20">
                  <c:v>12867.478499275967</c:v>
                </c:pt>
                <c:pt idx="21">
                  <c:v>13183.878837688389</c:v>
                </c:pt>
                <c:pt idx="22">
                  <c:v>13471.14953018829</c:v>
                </c:pt>
                <c:pt idx="23">
                  <c:v>13729.467369103353</c:v>
                </c:pt>
                <c:pt idx="24">
                  <c:v>13958.992870236631</c:v>
                </c:pt>
                <c:pt idx="25">
                  <c:v>14159.870371651268</c:v>
                </c:pt>
                <c:pt idx="26">
                  <c:v>14332.228123360568</c:v>
                </c:pt>
                <c:pt idx="27">
                  <c:v>14476.178367978537</c:v>
                </c:pt>
                <c:pt idx="28">
                  <c:v>14591.817412381053</c:v>
                </c:pt>
                <c:pt idx="29">
                  <c:v>14679.225690422732</c:v>
                </c:pt>
                <c:pt idx="30">
                  <c:v>14738.467816749479</c:v>
                </c:pt>
                <c:pt idx="31">
                  <c:v>14769.592631741842</c:v>
                </c:pt>
              </c:numCache>
            </c:numRef>
          </c:yVal>
          <c:smooth val="1"/>
          <c:extLst>
            <c:ext xmlns:c16="http://schemas.microsoft.com/office/drawing/2014/chart" uri="{C3380CC4-5D6E-409C-BE32-E72D297353CC}">
              <c16:uniqueId val="{00000001-9A0C-495E-A306-B7AC82401F62}"/>
            </c:ext>
          </c:extLst>
        </c:ser>
        <c:ser>
          <c:idx val="2"/>
          <c:order val="2"/>
          <c:tx>
            <c:strRef>
              <c:f>'KIA studies'!$AB$3</c:f>
              <c:strCache>
                <c:ptCount val="1"/>
                <c:pt idx="0">
                  <c:v>KIAx(85)</c:v>
                </c:pt>
              </c:strCache>
            </c:strRef>
          </c:tx>
          <c:spPr>
            <a:ln w="9525" cap="rnd">
              <a:solidFill>
                <a:srgbClr val="0070C0"/>
              </a:solidFill>
              <a:round/>
            </a:ln>
            <a:effectLst/>
          </c:spPr>
          <c:marker>
            <c:symbol val="circle"/>
            <c:size val="5"/>
            <c:spPr>
              <a:solidFill>
                <a:schemeClr val="tx1"/>
              </a:solidFill>
              <a:ln w="9525">
                <a:solidFill>
                  <a:srgbClr val="0070C0"/>
                </a:solidFill>
              </a:ln>
              <a:effectLst/>
            </c:spPr>
          </c:marker>
          <c:xVal>
            <c:numRef>
              <c:f>'KIA studies'!$Y$4:$Y$67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studies'!$AB$4:$AB$67</c:f>
              <c:numCache>
                <c:formatCode>General</c:formatCode>
                <c:ptCount val="64"/>
                <c:pt idx="0">
                  <c:v>0</c:v>
                </c:pt>
                <c:pt idx="1">
                  <c:v>962.4600000000064</c:v>
                </c:pt>
                <c:pt idx="2">
                  <c:v>1877.4252725000115</c:v>
                </c:pt>
                <c:pt idx="3">
                  <c:v>2745.4336030933046</c:v>
                </c:pt>
                <c:pt idx="4">
                  <c:v>3566.996239147993</c:v>
                </c:pt>
                <c:pt idx="5">
                  <c:v>4342.5981903008942</c:v>
                </c:pt>
                <c:pt idx="6">
                  <c:v>5072.6985141228797</c:v>
                </c:pt>
                <c:pt idx="7">
                  <c:v>5757.7305871235731</c:v>
                </c:pt>
                <c:pt idx="8">
                  <c:v>6398.1023612550634</c:v>
                </c:pt>
                <c:pt idx="9">
                  <c:v>6994.1966060660197</c:v>
                </c:pt>
                <c:pt idx="10">
                  <c:v>7546.3711366494972</c:v>
                </c:pt>
                <c:pt idx="11">
                  <c:v>8054.9590275198716</c:v>
                </c:pt>
                <c:pt idx="12">
                  <c:v>8520.2688125461282</c:v>
                </c:pt>
                <c:pt idx="13">
                  <c:v>8942.5846710610349</c:v>
                </c:pt>
                <c:pt idx="14">
                  <c:v>9322.1666002580459</c:v>
                </c:pt>
                <c:pt idx="15">
                  <c:v>9659.2505739797343</c:v>
                </c:pt>
                <c:pt idx="16">
                  <c:v>9954.0486879942328</c:v>
                </c:pt>
                <c:pt idx="17">
                  <c:v>10206.749291848319</c:v>
                </c:pt>
                <c:pt idx="18">
                  <c:v>10417.517107378386</c:v>
                </c:pt>
                <c:pt idx="19">
                  <c:v>10586.493333952894</c:v>
                </c:pt>
                <c:pt idx="20">
                  <c:v>10713.795740512593</c:v>
                </c:pt>
                <c:pt idx="21">
                  <c:v>10799.518744467307</c:v>
                </c:pt>
                <c:pt idx="22">
                  <c:v>10843.733477500689</c:v>
                </c:pt>
              </c:numCache>
            </c:numRef>
          </c:yVal>
          <c:smooth val="1"/>
          <c:extLst>
            <c:ext xmlns:c16="http://schemas.microsoft.com/office/drawing/2014/chart" uri="{C3380CC4-5D6E-409C-BE32-E72D297353CC}">
              <c16:uniqueId val="{00000002-9A0C-495E-A306-B7AC82401F62}"/>
            </c:ext>
          </c:extLst>
        </c:ser>
        <c:ser>
          <c:idx val="3"/>
          <c:order val="3"/>
          <c:tx>
            <c:strRef>
              <c:f>'KIA studies'!$AC$3</c:f>
              <c:strCache>
                <c:ptCount val="1"/>
                <c:pt idx="0">
                  <c:v>KIAx(105)</c:v>
                </c:pt>
              </c:strCache>
            </c:strRef>
          </c:tx>
          <c:spPr>
            <a:ln w="3175" cap="rnd">
              <a:solidFill>
                <a:srgbClr val="0070C0"/>
              </a:solidFill>
              <a:round/>
            </a:ln>
            <a:effectLst/>
          </c:spPr>
          <c:marker>
            <c:symbol val="circle"/>
            <c:size val="5"/>
            <c:spPr>
              <a:noFill/>
              <a:ln w="3175">
                <a:solidFill>
                  <a:srgbClr val="0070C0"/>
                </a:solidFill>
              </a:ln>
              <a:effectLst/>
            </c:spPr>
          </c:marker>
          <c:xVal>
            <c:numRef>
              <c:f>'KIA studies'!$Y$4:$Y$67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studies'!$AC$4:$AC$67</c:f>
              <c:numCache>
                <c:formatCode>General</c:formatCode>
                <c:ptCount val="64"/>
                <c:pt idx="0">
                  <c:v>0</c:v>
                </c:pt>
                <c:pt idx="1">
                  <c:v>962.4600000000064</c:v>
                </c:pt>
                <c:pt idx="2">
                  <c:v>1866.2500425000035</c:v>
                </c:pt>
                <c:pt idx="3">
                  <c:v>2711.9079130932951</c:v>
                </c:pt>
                <c:pt idx="4">
                  <c:v>3499.9386148597114</c:v>
                </c:pt>
                <c:pt idx="5">
                  <c:v>4230.8146688595007</c:v>
                </c:pt>
                <c:pt idx="6">
                  <c:v>4904.9763963096484</c:v>
                </c:pt>
                <c:pt idx="7">
                  <c:v>5522.8321826103784</c:v>
                </c:pt>
                <c:pt idx="8">
                  <c:v>6084.7587233797822</c:v>
                </c:pt>
                <c:pt idx="9">
                  <c:v>6591.1012526437844</c:v>
                </c:pt>
                <c:pt idx="10">
                  <c:v>7042.1737533192063</c:v>
                </c:pt>
                <c:pt idx="11">
                  <c:v>7438.2591501171992</c:v>
                </c:pt>
                <c:pt idx="12">
                  <c:v>7779.6094849848596</c:v>
                </c:pt>
                <c:pt idx="13">
                  <c:v>8066.4460751926381</c:v>
                </c:pt>
                <c:pt idx="14">
                  <c:v>8298.9596541656501</c:v>
                </c:pt>
                <c:pt idx="15">
                  <c:v>8477.3104951473069</c:v>
                </c:pt>
                <c:pt idx="16">
                  <c:v>8601.6285177737736</c:v>
                </c:pt>
                <c:pt idx="17">
                  <c:v>8672.0133776284638</c:v>
                </c:pt>
              </c:numCache>
            </c:numRef>
          </c:yVal>
          <c:smooth val="1"/>
          <c:extLst>
            <c:ext xmlns:c16="http://schemas.microsoft.com/office/drawing/2014/chart" uri="{C3380CC4-5D6E-409C-BE32-E72D297353CC}">
              <c16:uniqueId val="{00000003-9A0C-495E-A306-B7AC82401F62}"/>
            </c:ext>
          </c:extLst>
        </c:ser>
        <c:dLbls>
          <c:showLegendKey val="0"/>
          <c:showVal val="0"/>
          <c:showCatName val="0"/>
          <c:showSerName val="0"/>
          <c:showPercent val="0"/>
          <c:showBubbleSize val="0"/>
        </c:dLbls>
        <c:axId val="1750458704"/>
        <c:axId val="920328416"/>
      </c:scatterChart>
      <c:valAx>
        <c:axId val="1750458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Time (Days)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20328416"/>
        <c:crosses val="autoZero"/>
        <c:crossBetween val="midCat"/>
      </c:valAx>
      <c:valAx>
        <c:axId val="92032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KIAx</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04587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'KIA studies'!$AF$3</c:f>
              <c:strCache>
                <c:ptCount val="1"/>
                <c:pt idx="0">
                  <c:v>KIAy(45)</c:v>
                </c:pt>
              </c:strCache>
            </c:strRef>
          </c:tx>
          <c:spPr>
            <a:ln w="38100" cap="rnd">
              <a:solidFill>
                <a:srgbClr val="FF0000"/>
              </a:solidFill>
              <a:round/>
            </a:ln>
            <a:effectLst/>
          </c:spPr>
          <c:marker>
            <c:symbol val="circle"/>
            <c:size val="5"/>
            <c:spPr>
              <a:solidFill>
                <a:schemeClr val="tx1"/>
              </a:solidFill>
              <a:ln w="38100">
                <a:solidFill>
                  <a:srgbClr val="FF0000"/>
                </a:solidFill>
              </a:ln>
              <a:effectLst/>
            </c:spPr>
          </c:marker>
          <c:xVal>
            <c:numRef>
              <c:f>'KIA studies'!$AE$4:$AE$67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studies'!$AF$4:$AF$67</c:f>
              <c:numCache>
                <c:formatCode>General</c:formatCode>
                <c:ptCount val="64"/>
                <c:pt idx="0">
                  <c:v>0</c:v>
                </c:pt>
                <c:pt idx="1">
                  <c:v>470.25</c:v>
                </c:pt>
                <c:pt idx="2">
                  <c:v>930.44229300000006</c:v>
                </c:pt>
                <c:pt idx="3">
                  <c:v>1380.839636595374</c:v>
                </c:pt>
                <c:pt idx="4">
                  <c:v>1821.6991685220491</c:v>
                </c:pt>
                <c:pt idx="5">
                  <c:v>2253.2725534753281</c:v>
                </c:pt>
                <c:pt idx="6">
                  <c:v>2675.8061267885587</c:v>
                </c:pt>
                <c:pt idx="7">
                  <c:v>3089.5410350536786</c:v>
                </c:pt>
                <c:pt idx="8">
                  <c:v>3494.7133737639124</c:v>
                </c:pt>
                <c:pt idx="9">
                  <c:v>3891.5543220572035</c:v>
                </c:pt>
                <c:pt idx="10">
                  <c:v>4280.2902746372893</c:v>
                </c:pt>
                <c:pt idx="11">
                  <c:v>4661.1429709476997</c:v>
                </c:pt>
                <c:pt idx="12">
                  <c:v>5034.3296216724011</c:v>
                </c:pt>
                <c:pt idx="13">
                  <c:v>5400.0630326352639</c:v>
                </c:pt>
                <c:pt idx="14">
                  <c:v>5758.5517261690275</c:v>
                </c:pt>
                <c:pt idx="15">
                  <c:v>6110.0000600229996</c:v>
                </c:pt>
                <c:pt idx="16">
                  <c:v>6454.608343877313</c:v>
                </c:pt>
                <c:pt idx="17">
                  <c:v>6792.5729535301653</c:v>
                </c:pt>
                <c:pt idx="18">
                  <c:v>7124.0864428231562</c:v>
                </c:pt>
                <c:pt idx="19">
                  <c:v>7449.3376533685205</c:v>
                </c:pt>
                <c:pt idx="20">
                  <c:v>7768.5118221408065</c:v>
                </c:pt>
                <c:pt idx="21">
                  <c:v>8081.7906869942944</c:v>
                </c:pt>
                <c:pt idx="22">
                  <c:v>8389.3525901662906</c:v>
                </c:pt>
                <c:pt idx="23">
                  <c:v>8691.3725798252381</c:v>
                </c:pt>
                <c:pt idx="24">
                  <c:v>8988.0225097214952</c:v>
                </c:pt>
                <c:pt idx="25">
                  <c:v>9279.4711369975139</c:v>
                </c:pt>
                <c:pt idx="26">
                  <c:v>9565.8842182130975</c:v>
                </c:pt>
                <c:pt idx="27">
                  <c:v>9847.4246036403965</c:v>
                </c:pt>
                <c:pt idx="28">
                  <c:v>10124.252329882293</c:v>
                </c:pt>
                <c:pt idx="29">
                  <c:v>10396.524710866855</c:v>
                </c:pt>
                <c:pt idx="30">
                  <c:v>10664.396427269639</c:v>
                </c:pt>
                <c:pt idx="31">
                  <c:v>10928.019614414658</c:v>
                </c:pt>
                <c:pt idx="32">
                  <c:v>11187.543948703969</c:v>
                </c:pt>
                <c:pt idx="33">
                  <c:v>11443.116732625062</c:v>
                </c:pt>
                <c:pt idx="34">
                  <c:v>11694.882978384248</c:v>
                </c:pt>
                <c:pt idx="35">
                  <c:v>11942.98549021363</c:v>
                </c:pt>
                <c:pt idx="36">
                  <c:v>12187.564945398339</c:v>
                </c:pt>
                <c:pt idx="37">
                  <c:v>12428.759974070039</c:v>
                </c:pt>
                <c:pt idx="38">
                  <c:v>12666.707237811977</c:v>
                </c:pt>
                <c:pt idx="39">
                  <c:v>12901.541507120164</c:v>
                </c:pt>
                <c:pt idx="40">
                  <c:v>13133.395737764615</c:v>
                </c:pt>
                <c:pt idx="41">
                  <c:v>13362.401146093895</c:v>
                </c:pt>
                <c:pt idx="42">
                  <c:v>13588.6872833257</c:v>
                </c:pt>
                <c:pt idx="43">
                  <c:v>13812.382108865502</c:v>
                </c:pt>
                <c:pt idx="44">
                  <c:v>14033.612062694763</c:v>
                </c:pt>
                <c:pt idx="45">
                  <c:v>14252.502136869749</c:v>
                </c:pt>
                <c:pt idx="46">
                  <c:v>14469.175946171303</c:v>
                </c:pt>
                <c:pt idx="47">
                  <c:v>14683.755797945607</c:v>
                </c:pt>
                <c:pt idx="48">
                  <c:v>14896.362761175358</c:v>
                </c:pt>
                <c:pt idx="49">
                  <c:v>15107.116734820404</c:v>
                </c:pt>
                <c:pt idx="50">
                  <c:v>15316.136515466427</c:v>
                </c:pt>
                <c:pt idx="51">
                  <c:v>15523.539864319875</c:v>
                </c:pt>
                <c:pt idx="52">
                  <c:v>15729.443573586908</c:v>
                </c:pt>
                <c:pt idx="53">
                  <c:v>15933.96353227384</c:v>
                </c:pt>
                <c:pt idx="54">
                  <c:v>16137.214791446115</c:v>
                </c:pt>
                <c:pt idx="55">
                  <c:v>16339.311628982627</c:v>
                </c:pt>
                <c:pt idx="56">
                  <c:v>16540.367613861828</c:v>
                </c:pt>
                <c:pt idx="57">
                  <c:v>16740.495670015811</c:v>
                </c:pt>
                <c:pt idx="58">
                  <c:v>16939.808139788263</c:v>
                </c:pt>
                <c:pt idx="59">
                  <c:v>17138.41684703204</c:v>
                </c:pt>
                <c:pt idx="60">
                  <c:v>17336.433159881715</c:v>
                </c:pt>
                <c:pt idx="61">
                  <c:v>17533.968053236465</c:v>
                </c:pt>
                <c:pt idx="62">
                  <c:v>17731.132170988276</c:v>
                </c:pt>
                <c:pt idx="63">
                  <c:v>17928.03588803047</c:v>
                </c:pt>
              </c:numCache>
            </c:numRef>
          </c:yVal>
          <c:smooth val="1"/>
          <c:extLst>
            <c:ext xmlns:c16="http://schemas.microsoft.com/office/drawing/2014/chart" uri="{C3380CC4-5D6E-409C-BE32-E72D297353CC}">
              <c16:uniqueId val="{00000000-A6C5-416B-A750-0DE3D49A6841}"/>
            </c:ext>
          </c:extLst>
        </c:ser>
        <c:ser>
          <c:idx val="1"/>
          <c:order val="1"/>
          <c:tx>
            <c:strRef>
              <c:f>'KIA studies'!$AG$3</c:f>
              <c:strCache>
                <c:ptCount val="1"/>
                <c:pt idx="0">
                  <c:v>KIAy(65)</c:v>
                </c:pt>
              </c:strCache>
            </c:strRef>
          </c:tx>
          <c:spPr>
            <a:ln w="19050" cap="rnd">
              <a:solidFill>
                <a:srgbClr val="FF0000"/>
              </a:solidFill>
              <a:round/>
            </a:ln>
            <a:effectLst/>
          </c:spPr>
          <c:marker>
            <c:symbol val="circle"/>
            <c:size val="5"/>
            <c:spPr>
              <a:noFill/>
              <a:ln w="19050">
                <a:solidFill>
                  <a:srgbClr val="FF0000"/>
                </a:solidFill>
              </a:ln>
              <a:effectLst/>
            </c:spPr>
          </c:marker>
          <c:xVal>
            <c:numRef>
              <c:f>'KIA studies'!$AE$4:$AE$67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studies'!$AG$4:$AG$67</c:f>
              <c:numCache>
                <c:formatCode>General</c:formatCode>
                <c:ptCount val="64"/>
                <c:pt idx="0">
                  <c:v>0</c:v>
                </c:pt>
                <c:pt idx="1">
                  <c:v>679.25</c:v>
                </c:pt>
                <c:pt idx="2">
                  <c:v>1348.4422930000001</c:v>
                </c:pt>
                <c:pt idx="3">
                  <c:v>2007.9564177488755</c:v>
                </c:pt>
                <c:pt idx="4">
                  <c:v>2658.1662931360515</c:v>
                </c:pt>
                <c:pt idx="5">
                  <c:v>3299.4404302631428</c:v>
                </c:pt>
                <c:pt idx="6">
                  <c:v>3932.142141375436</c:v>
                </c:pt>
                <c:pt idx="7">
                  <c:v>4556.6297457717046</c:v>
                </c:pt>
                <c:pt idx="8">
                  <c:v>5173.2567728090999</c:v>
                </c:pt>
                <c:pt idx="9">
                  <c:v>5782.3721621181885</c:v>
                </c:pt>
                <c:pt idx="10">
                  <c:v>6384.3204611415367</c:v>
                </c:pt>
                <c:pt idx="11">
                  <c:v>6979.4420201077482</c:v>
                </c:pt>
                <c:pt idx="12">
                  <c:v>7568.0731845513073</c:v>
                </c:pt>
                <c:pt idx="13">
                  <c:v>8150.5464854871861</c:v>
                </c:pt>
                <c:pt idx="14">
                  <c:v>8727.1908273477729</c:v>
                </c:pt>
                <c:pt idx="15">
                  <c:v>9298.3316737884106</c:v>
                </c:pt>
                <c:pt idx="16">
                  <c:v>9864.2912314665227</c:v>
                </c:pt>
                <c:pt idx="17">
                  <c:v>10425.38863189818</c:v>
                </c:pt>
                <c:pt idx="18">
                  <c:v>10981.940111494769</c:v>
                </c:pt>
                <c:pt idx="19">
                  <c:v>11534.259189881399</c:v>
                </c:pt>
                <c:pt idx="20">
                  <c:v>12082.656846597638</c:v>
                </c:pt>
                <c:pt idx="21">
                  <c:v>12627.441696280204</c:v>
                </c:pt>
                <c:pt idx="22">
                  <c:v>13168.920162426361</c:v>
                </c:pt>
                <c:pt idx="23">
                  <c:v>13707.396649835893</c:v>
                </c:pt>
                <c:pt idx="24">
                  <c:v>14243.173715828763</c:v>
                </c:pt>
                <c:pt idx="25">
                  <c:v>14776.55224033479</c:v>
                </c:pt>
                <c:pt idx="26">
                  <c:v>15307.831594951034</c:v>
                </c:pt>
                <c:pt idx="27">
                  <c:v>15837.309811061918</c:v>
                </c:pt>
                <c:pt idx="28">
                  <c:v>16365.28374711654</c:v>
                </c:pt>
                <c:pt idx="29">
                  <c:v>16892.049255157159</c:v>
                </c:pt>
                <c:pt idx="30">
                  <c:v>17417.901346692241</c:v>
                </c:pt>
                <c:pt idx="31">
                  <c:v>17943.13435800721</c:v>
                </c:pt>
              </c:numCache>
            </c:numRef>
          </c:yVal>
          <c:smooth val="1"/>
          <c:extLst>
            <c:ext xmlns:c16="http://schemas.microsoft.com/office/drawing/2014/chart" uri="{C3380CC4-5D6E-409C-BE32-E72D297353CC}">
              <c16:uniqueId val="{00000001-A6C5-416B-A750-0DE3D49A6841}"/>
            </c:ext>
          </c:extLst>
        </c:ser>
        <c:ser>
          <c:idx val="2"/>
          <c:order val="2"/>
          <c:tx>
            <c:strRef>
              <c:f>'KIA studies'!$AH$3</c:f>
              <c:strCache>
                <c:ptCount val="1"/>
                <c:pt idx="0">
                  <c:v>KIAy(85)</c:v>
                </c:pt>
              </c:strCache>
            </c:strRef>
          </c:tx>
          <c:spPr>
            <a:ln w="9525" cap="rnd">
              <a:solidFill>
                <a:srgbClr val="FF0000"/>
              </a:solidFill>
              <a:round/>
            </a:ln>
            <a:effectLst/>
          </c:spPr>
          <c:marker>
            <c:symbol val="circle"/>
            <c:size val="5"/>
            <c:spPr>
              <a:solidFill>
                <a:schemeClr val="tx1"/>
              </a:solidFill>
              <a:ln w="9525">
                <a:solidFill>
                  <a:srgbClr val="FF0000"/>
                </a:solidFill>
              </a:ln>
              <a:effectLst/>
            </c:spPr>
          </c:marker>
          <c:xVal>
            <c:numRef>
              <c:f>'KIA studies'!$AE$4:$AE$67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studies'!$AH$4:$AH$67</c:f>
              <c:numCache>
                <c:formatCode>General</c:formatCode>
                <c:ptCount val="64"/>
                <c:pt idx="0">
                  <c:v>0</c:v>
                </c:pt>
                <c:pt idx="1">
                  <c:v>888.25</c:v>
                </c:pt>
                <c:pt idx="2">
                  <c:v>1766.4422930000001</c:v>
                </c:pt>
                <c:pt idx="3">
                  <c:v>2635.0731989023752</c:v>
                </c:pt>
                <c:pt idx="4">
                  <c:v>3494.6334177500503</c:v>
                </c:pt>
                <c:pt idx="5">
                  <c:v>4345.608307050954</c:v>
                </c:pt>
                <c:pt idx="6">
                  <c:v>5188.4781559623098</c:v>
                </c:pt>
                <c:pt idx="7">
                  <c:v>6023.7184564897252</c:v>
                </c:pt>
                <c:pt idx="8">
                  <c:v>6851.8001718542837</c:v>
                </c:pt>
                <c:pt idx="9">
                  <c:v>7673.190002179168</c:v>
                </c:pt>
                <c:pt idx="10">
                  <c:v>8488.3506476457787</c:v>
                </c:pt>
                <c:pt idx="11">
                  <c:v>9297.7410692677913</c:v>
                </c:pt>
                <c:pt idx="12">
                  <c:v>10101.816747430208</c:v>
                </c:pt>
                <c:pt idx="13">
                  <c:v>10901.029938339101</c:v>
                </c:pt>
                <c:pt idx="14">
                  <c:v>11695.829928526513</c:v>
                </c:pt>
                <c:pt idx="15">
                  <c:v>12486.663287553816</c:v>
                </c:pt>
                <c:pt idx="16">
                  <c:v>13273.974119055729</c:v>
                </c:pt>
                <c:pt idx="17">
                  <c:v>14058.204310266188</c:v>
                </c:pt>
                <c:pt idx="18">
                  <c:v>14839.793780166374</c:v>
                </c:pt>
                <c:pt idx="19">
                  <c:v>15619.180726394268</c:v>
                </c:pt>
                <c:pt idx="20">
                  <c:v>16396.80187105446</c:v>
                </c:pt>
                <c:pt idx="21">
                  <c:v>17173.092705566105</c:v>
                </c:pt>
                <c:pt idx="22">
                  <c:v>17948.48773468642</c:v>
                </c:pt>
              </c:numCache>
            </c:numRef>
          </c:yVal>
          <c:smooth val="1"/>
          <c:extLst>
            <c:ext xmlns:c16="http://schemas.microsoft.com/office/drawing/2014/chart" uri="{C3380CC4-5D6E-409C-BE32-E72D297353CC}">
              <c16:uniqueId val="{00000002-A6C5-416B-A750-0DE3D49A6841}"/>
            </c:ext>
          </c:extLst>
        </c:ser>
        <c:ser>
          <c:idx val="3"/>
          <c:order val="3"/>
          <c:tx>
            <c:strRef>
              <c:f>'KIA studies'!$AI$3</c:f>
              <c:strCache>
                <c:ptCount val="1"/>
                <c:pt idx="0">
                  <c:v>KIAy(105)</c:v>
                </c:pt>
              </c:strCache>
            </c:strRef>
          </c:tx>
          <c:spPr>
            <a:ln w="3175" cap="rnd">
              <a:solidFill>
                <a:srgbClr val="FF0000"/>
              </a:solidFill>
              <a:round/>
            </a:ln>
            <a:effectLst/>
          </c:spPr>
          <c:marker>
            <c:symbol val="circle"/>
            <c:size val="5"/>
            <c:spPr>
              <a:noFill/>
              <a:ln w="3175">
                <a:solidFill>
                  <a:srgbClr val="FF0000"/>
                </a:solidFill>
              </a:ln>
              <a:effectLst/>
            </c:spPr>
          </c:marker>
          <c:xVal>
            <c:numRef>
              <c:f>'KIA studies'!$AE$4:$AE$67</c:f>
              <c:numCache>
                <c:formatCode>General</c:formatCode>
                <c:ptCount val="6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numCache>
            </c:numRef>
          </c:xVal>
          <c:yVal>
            <c:numRef>
              <c:f>'KIA studies'!$AI$4:$AI$67</c:f>
              <c:numCache>
                <c:formatCode>General</c:formatCode>
                <c:ptCount val="64"/>
                <c:pt idx="0">
                  <c:v>0</c:v>
                </c:pt>
                <c:pt idx="1">
                  <c:v>1097.25</c:v>
                </c:pt>
                <c:pt idx="2">
                  <c:v>2184.4422930000001</c:v>
                </c:pt>
                <c:pt idx="3">
                  <c:v>3262.1899800558749</c:v>
                </c:pt>
                <c:pt idx="4">
                  <c:v>4331.100542364049</c:v>
                </c:pt>
                <c:pt idx="5">
                  <c:v>5391.7761838387651</c:v>
                </c:pt>
                <c:pt idx="6">
                  <c:v>6444.8141705491835</c:v>
                </c:pt>
                <c:pt idx="7">
                  <c:v>7490.8071672077476</c:v>
                </c:pt>
                <c:pt idx="8">
                  <c:v>8530.3435708994693</c:v>
                </c:pt>
                <c:pt idx="9">
                  <c:v>9564.0078422401511</c:v>
                </c:pt>
                <c:pt idx="10">
                  <c:v>10592.380834150023</c:v>
                </c:pt>
                <c:pt idx="11">
                  <c:v>11616.040118427838</c:v>
                </c:pt>
                <c:pt idx="12">
                  <c:v>12635.560310309113</c:v>
                </c:pt>
                <c:pt idx="13">
                  <c:v>13651.513391191022</c:v>
                </c:pt>
                <c:pt idx="14">
                  <c:v>14664.469029705258</c:v>
                </c:pt>
                <c:pt idx="15">
                  <c:v>15674.994901319227</c:v>
                </c:pt>
                <c:pt idx="16">
                  <c:v>16683.657006644939</c:v>
                </c:pt>
                <c:pt idx="17">
                  <c:v>17691.019988634202</c:v>
                </c:pt>
              </c:numCache>
            </c:numRef>
          </c:yVal>
          <c:smooth val="1"/>
          <c:extLst>
            <c:ext xmlns:c16="http://schemas.microsoft.com/office/drawing/2014/chart" uri="{C3380CC4-5D6E-409C-BE32-E72D297353CC}">
              <c16:uniqueId val="{00000003-A6C5-416B-A750-0DE3D49A6841}"/>
            </c:ext>
          </c:extLst>
        </c:ser>
        <c:dLbls>
          <c:showLegendKey val="0"/>
          <c:showVal val="0"/>
          <c:showCatName val="0"/>
          <c:showSerName val="0"/>
          <c:showPercent val="0"/>
          <c:showBubbleSize val="0"/>
        </c:dLbls>
        <c:axId val="1753305728"/>
        <c:axId val="1758413776"/>
      </c:scatterChart>
      <c:valAx>
        <c:axId val="1753305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Time (Days)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8413776"/>
        <c:crosses val="autoZero"/>
        <c:crossBetween val="midCat"/>
      </c:valAx>
      <c:valAx>
        <c:axId val="1758413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KIAy </a:t>
                </a:r>
              </a:p>
            </c:rich>
          </c:tx>
          <c:layout>
            <c:manualLayout>
              <c:xMode val="edge"/>
              <c:yMode val="edge"/>
              <c:x val="1.7723242814545424E-2"/>
              <c:y val="0.3854604792233780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3305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0A48E-E7A5-4D82-9EE6-3F05FF2E3920}"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98AF4-2F2A-4D12-A106-CE7FF41DB1BD}" type="slidenum">
              <a:rPr lang="en-US" smtClean="0"/>
              <a:t>‹#›</a:t>
            </a:fld>
            <a:endParaRPr lang="en-US"/>
          </a:p>
        </p:txBody>
      </p:sp>
    </p:spTree>
    <p:extLst>
      <p:ext uri="{BB962C8B-B14F-4D97-AF65-F5344CB8AC3E}">
        <p14:creationId xmlns:p14="http://schemas.microsoft.com/office/powerpoint/2010/main" val="393703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8A73-5AD7-8B30-78C4-3A0BB8FF8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A444F5-9C9A-0012-5066-6BF140ACB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9A72D9-1514-D77B-5B74-F8B72BA32EB5}"/>
              </a:ext>
            </a:extLst>
          </p:cNvPr>
          <p:cNvSpPr>
            <a:spLocks noGrp="1"/>
          </p:cNvSpPr>
          <p:nvPr>
            <p:ph type="dt" sz="half" idx="10"/>
          </p:nvPr>
        </p:nvSpPr>
        <p:spPr/>
        <p:txBody>
          <a:bodyPr/>
          <a:lstStyle/>
          <a:p>
            <a:fld id="{7AE77A73-E95D-44A1-A1AB-0D1DDF3591CB}" type="datetime1">
              <a:rPr lang="en-US" smtClean="0"/>
              <a:t>12/11/2024</a:t>
            </a:fld>
            <a:endParaRPr lang="en-US"/>
          </a:p>
        </p:txBody>
      </p:sp>
      <p:sp>
        <p:nvSpPr>
          <p:cNvPr id="5" name="Footer Placeholder 4">
            <a:extLst>
              <a:ext uri="{FF2B5EF4-FFF2-40B4-BE49-F238E27FC236}">
                <a16:creationId xmlns:a16="http://schemas.microsoft.com/office/drawing/2014/main" id="{F2CEB0C8-3612-AADA-6161-F7EE764AB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57AC3-CA2D-FCB0-8723-0383E1C81344}"/>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95550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4FF1-0F06-C559-BFEF-8BE147EDB1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A8EDF9-9DD5-600C-EA67-F91DB84B4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471E9-2A96-5573-58A0-48A76CBA7290}"/>
              </a:ext>
            </a:extLst>
          </p:cNvPr>
          <p:cNvSpPr>
            <a:spLocks noGrp="1"/>
          </p:cNvSpPr>
          <p:nvPr>
            <p:ph type="dt" sz="half" idx="10"/>
          </p:nvPr>
        </p:nvSpPr>
        <p:spPr/>
        <p:txBody>
          <a:bodyPr/>
          <a:lstStyle/>
          <a:p>
            <a:fld id="{605C3213-F26E-4F9D-8ED7-F4F86C505686}" type="datetime1">
              <a:rPr lang="en-US" smtClean="0"/>
              <a:t>12/11/2024</a:t>
            </a:fld>
            <a:endParaRPr lang="en-US"/>
          </a:p>
        </p:txBody>
      </p:sp>
      <p:sp>
        <p:nvSpPr>
          <p:cNvPr id="5" name="Footer Placeholder 4">
            <a:extLst>
              <a:ext uri="{FF2B5EF4-FFF2-40B4-BE49-F238E27FC236}">
                <a16:creationId xmlns:a16="http://schemas.microsoft.com/office/drawing/2014/main" id="{D9F05FD5-0DB8-9E13-5D86-2C9F2820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96AF8-C927-AE85-FC9F-21A88792C048}"/>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306308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2E0BE-98BC-2D54-E54C-9BE216999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0E6E2D-9E50-43D2-012D-E04BCEDAC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284D8-85BE-2405-05A0-40C74661F46E}"/>
              </a:ext>
            </a:extLst>
          </p:cNvPr>
          <p:cNvSpPr>
            <a:spLocks noGrp="1"/>
          </p:cNvSpPr>
          <p:nvPr>
            <p:ph type="dt" sz="half" idx="10"/>
          </p:nvPr>
        </p:nvSpPr>
        <p:spPr/>
        <p:txBody>
          <a:bodyPr/>
          <a:lstStyle/>
          <a:p>
            <a:fld id="{C2C4F8A6-E5AD-45B1-9B9A-08FC78942ED4}" type="datetime1">
              <a:rPr lang="en-US" smtClean="0"/>
              <a:t>12/11/2024</a:t>
            </a:fld>
            <a:endParaRPr lang="en-US"/>
          </a:p>
        </p:txBody>
      </p:sp>
      <p:sp>
        <p:nvSpPr>
          <p:cNvPr id="5" name="Footer Placeholder 4">
            <a:extLst>
              <a:ext uri="{FF2B5EF4-FFF2-40B4-BE49-F238E27FC236}">
                <a16:creationId xmlns:a16="http://schemas.microsoft.com/office/drawing/2014/main" id="{0A4F30D2-FC7F-9F7A-20B4-339BA6FF5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56278-249E-21F1-B071-472C159ADE3D}"/>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349919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0B23-9F6E-5ACD-0AE2-826E4FBA2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A9140-3C47-61AF-AC33-9EEA7C6BB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D5972-AF48-839B-090A-B9B7FE2BE8DD}"/>
              </a:ext>
            </a:extLst>
          </p:cNvPr>
          <p:cNvSpPr>
            <a:spLocks noGrp="1"/>
          </p:cNvSpPr>
          <p:nvPr>
            <p:ph type="dt" sz="half" idx="10"/>
          </p:nvPr>
        </p:nvSpPr>
        <p:spPr/>
        <p:txBody>
          <a:bodyPr/>
          <a:lstStyle/>
          <a:p>
            <a:fld id="{3C736E4B-AD44-46BB-AE84-F3B2C46ABDB7}" type="datetime1">
              <a:rPr lang="en-US" smtClean="0"/>
              <a:t>12/11/2024</a:t>
            </a:fld>
            <a:endParaRPr lang="en-US"/>
          </a:p>
        </p:txBody>
      </p:sp>
      <p:sp>
        <p:nvSpPr>
          <p:cNvPr id="5" name="Footer Placeholder 4">
            <a:extLst>
              <a:ext uri="{FF2B5EF4-FFF2-40B4-BE49-F238E27FC236}">
                <a16:creationId xmlns:a16="http://schemas.microsoft.com/office/drawing/2014/main" id="{1033B079-7CFC-77F2-46A7-1AA450B5D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79D94-1FC6-8A2F-1F3B-540770EC9AFA}"/>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13407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BE25-688B-5709-44C9-83E4B30F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2483B-1BF5-F88B-237E-73A43EA81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309FA7-B426-EDEE-EA14-1C22E64F449C}"/>
              </a:ext>
            </a:extLst>
          </p:cNvPr>
          <p:cNvSpPr>
            <a:spLocks noGrp="1"/>
          </p:cNvSpPr>
          <p:nvPr>
            <p:ph type="dt" sz="half" idx="10"/>
          </p:nvPr>
        </p:nvSpPr>
        <p:spPr/>
        <p:txBody>
          <a:bodyPr/>
          <a:lstStyle/>
          <a:p>
            <a:fld id="{F5A22D24-B7CB-46C3-BB13-00421FEBD374}" type="datetime1">
              <a:rPr lang="en-US" smtClean="0"/>
              <a:t>12/11/2024</a:t>
            </a:fld>
            <a:endParaRPr lang="en-US"/>
          </a:p>
        </p:txBody>
      </p:sp>
      <p:sp>
        <p:nvSpPr>
          <p:cNvPr id="5" name="Footer Placeholder 4">
            <a:extLst>
              <a:ext uri="{FF2B5EF4-FFF2-40B4-BE49-F238E27FC236}">
                <a16:creationId xmlns:a16="http://schemas.microsoft.com/office/drawing/2014/main" id="{EB6920BF-67A0-7044-297D-9CCD34C55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436A8-D566-39CE-5422-4A78C49C6D4E}"/>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151640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BD99-6D9A-8560-492B-39AC44F21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B1A52-40B6-9B11-E1D1-28B08AF23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FEDC9-B74B-5DAD-D15F-DB675CD96A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C7213B-301A-4363-24E2-30B62C5CDECE}"/>
              </a:ext>
            </a:extLst>
          </p:cNvPr>
          <p:cNvSpPr>
            <a:spLocks noGrp="1"/>
          </p:cNvSpPr>
          <p:nvPr>
            <p:ph type="dt" sz="half" idx="10"/>
          </p:nvPr>
        </p:nvSpPr>
        <p:spPr/>
        <p:txBody>
          <a:bodyPr/>
          <a:lstStyle/>
          <a:p>
            <a:fld id="{018B5CBA-7388-4766-B756-25544DECF974}" type="datetime1">
              <a:rPr lang="en-US" smtClean="0"/>
              <a:t>12/11/2024</a:t>
            </a:fld>
            <a:endParaRPr lang="en-US"/>
          </a:p>
        </p:txBody>
      </p:sp>
      <p:sp>
        <p:nvSpPr>
          <p:cNvPr id="6" name="Footer Placeholder 5">
            <a:extLst>
              <a:ext uri="{FF2B5EF4-FFF2-40B4-BE49-F238E27FC236}">
                <a16:creationId xmlns:a16="http://schemas.microsoft.com/office/drawing/2014/main" id="{D4A0FAED-77F3-FEB5-AF79-B8AB8A0F2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53C06-9FC7-D4B0-9F2B-50B78F8164BE}"/>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82004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BD94-E9AB-0174-B0D4-E555A8B026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EA655-8FBA-C662-E1F5-0287F541D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6E1ED-70D9-FE4C-29B4-17F4EECAC1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28A11-CE25-1218-029C-9C0673254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092C69-1D1A-F9C7-FD40-A5CFAA69C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8385E-C84C-C46B-D7B1-6B6F129F707B}"/>
              </a:ext>
            </a:extLst>
          </p:cNvPr>
          <p:cNvSpPr>
            <a:spLocks noGrp="1"/>
          </p:cNvSpPr>
          <p:nvPr>
            <p:ph type="dt" sz="half" idx="10"/>
          </p:nvPr>
        </p:nvSpPr>
        <p:spPr/>
        <p:txBody>
          <a:bodyPr/>
          <a:lstStyle/>
          <a:p>
            <a:fld id="{DEB36BB4-F201-472B-A404-340C23F1CBBD}" type="datetime1">
              <a:rPr lang="en-US" smtClean="0"/>
              <a:t>12/11/2024</a:t>
            </a:fld>
            <a:endParaRPr lang="en-US"/>
          </a:p>
        </p:txBody>
      </p:sp>
      <p:sp>
        <p:nvSpPr>
          <p:cNvPr id="8" name="Footer Placeholder 7">
            <a:extLst>
              <a:ext uri="{FF2B5EF4-FFF2-40B4-BE49-F238E27FC236}">
                <a16:creationId xmlns:a16="http://schemas.microsoft.com/office/drawing/2014/main" id="{D639659A-FF3F-9976-B871-9366B235F4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718C27-1368-BEAF-13D1-FFDF7F6CD6E1}"/>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251915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8EE0-45DD-CDDB-3CFB-A7652A78D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397B8-302A-E325-9F88-355C5D44E0C6}"/>
              </a:ext>
            </a:extLst>
          </p:cNvPr>
          <p:cNvSpPr>
            <a:spLocks noGrp="1"/>
          </p:cNvSpPr>
          <p:nvPr>
            <p:ph type="dt" sz="half" idx="10"/>
          </p:nvPr>
        </p:nvSpPr>
        <p:spPr/>
        <p:txBody>
          <a:bodyPr/>
          <a:lstStyle/>
          <a:p>
            <a:fld id="{4E9AF0BC-C3F7-463E-988A-AB11CBF01541}" type="datetime1">
              <a:rPr lang="en-US" smtClean="0"/>
              <a:t>12/11/2024</a:t>
            </a:fld>
            <a:endParaRPr lang="en-US"/>
          </a:p>
        </p:txBody>
      </p:sp>
      <p:sp>
        <p:nvSpPr>
          <p:cNvPr id="4" name="Footer Placeholder 3">
            <a:extLst>
              <a:ext uri="{FF2B5EF4-FFF2-40B4-BE49-F238E27FC236}">
                <a16:creationId xmlns:a16="http://schemas.microsoft.com/office/drawing/2014/main" id="{8ACE0BCE-0188-D155-51D5-089CCA5739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D4A1E-495B-5945-9B3E-1E4A218B1CFF}"/>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332594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0B90D-287A-7074-67A6-D75A55BCF94A}"/>
              </a:ext>
            </a:extLst>
          </p:cNvPr>
          <p:cNvSpPr>
            <a:spLocks noGrp="1"/>
          </p:cNvSpPr>
          <p:nvPr>
            <p:ph type="dt" sz="half" idx="10"/>
          </p:nvPr>
        </p:nvSpPr>
        <p:spPr/>
        <p:txBody>
          <a:bodyPr/>
          <a:lstStyle/>
          <a:p>
            <a:fld id="{CE55D3C8-AB2E-4DB2-A520-2190C612CE7B}" type="datetime1">
              <a:rPr lang="en-US" smtClean="0"/>
              <a:t>12/11/2024</a:t>
            </a:fld>
            <a:endParaRPr lang="en-US"/>
          </a:p>
        </p:txBody>
      </p:sp>
      <p:sp>
        <p:nvSpPr>
          <p:cNvPr id="3" name="Footer Placeholder 2">
            <a:extLst>
              <a:ext uri="{FF2B5EF4-FFF2-40B4-BE49-F238E27FC236}">
                <a16:creationId xmlns:a16="http://schemas.microsoft.com/office/drawing/2014/main" id="{416A51A3-4709-B643-FC25-CB9D860BF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C22D5-CCC1-4B83-4A45-1EEFE294D7DF}"/>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398218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44D8-42B0-2330-3031-5A67AB029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6C252D-1C04-33FF-F6C6-E5CFC6987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48CB7-6AF2-6CD4-DA06-219C589E8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FF3B5-3020-5921-3D87-5EF4E1B6CC0B}"/>
              </a:ext>
            </a:extLst>
          </p:cNvPr>
          <p:cNvSpPr>
            <a:spLocks noGrp="1"/>
          </p:cNvSpPr>
          <p:nvPr>
            <p:ph type="dt" sz="half" idx="10"/>
          </p:nvPr>
        </p:nvSpPr>
        <p:spPr/>
        <p:txBody>
          <a:bodyPr/>
          <a:lstStyle/>
          <a:p>
            <a:fld id="{681FAB25-49AA-4E74-8EBB-F492D96BB160}" type="datetime1">
              <a:rPr lang="en-US" smtClean="0"/>
              <a:t>12/11/2024</a:t>
            </a:fld>
            <a:endParaRPr lang="en-US"/>
          </a:p>
        </p:txBody>
      </p:sp>
      <p:sp>
        <p:nvSpPr>
          <p:cNvPr id="6" name="Footer Placeholder 5">
            <a:extLst>
              <a:ext uri="{FF2B5EF4-FFF2-40B4-BE49-F238E27FC236}">
                <a16:creationId xmlns:a16="http://schemas.microsoft.com/office/drawing/2014/main" id="{15D53A4C-E948-220E-DBB3-6685566D2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BFA9E-00BD-3A23-1080-D5DF40BFB2C8}"/>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81397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F460-5CF6-DC0E-18DD-DB9630CEA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F331C9-9295-0D99-39CE-AA40DE52E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5F9C6-5539-9C1C-0D3C-256E4A896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57256-FA5A-EABD-28D5-D6E200EFD40B}"/>
              </a:ext>
            </a:extLst>
          </p:cNvPr>
          <p:cNvSpPr>
            <a:spLocks noGrp="1"/>
          </p:cNvSpPr>
          <p:nvPr>
            <p:ph type="dt" sz="half" idx="10"/>
          </p:nvPr>
        </p:nvSpPr>
        <p:spPr/>
        <p:txBody>
          <a:bodyPr/>
          <a:lstStyle/>
          <a:p>
            <a:fld id="{103281C1-4EC9-4728-9D93-F68421AE3DAB}" type="datetime1">
              <a:rPr lang="en-US" smtClean="0"/>
              <a:t>12/11/2024</a:t>
            </a:fld>
            <a:endParaRPr lang="en-US"/>
          </a:p>
        </p:txBody>
      </p:sp>
      <p:sp>
        <p:nvSpPr>
          <p:cNvPr id="6" name="Footer Placeholder 5">
            <a:extLst>
              <a:ext uri="{FF2B5EF4-FFF2-40B4-BE49-F238E27FC236}">
                <a16:creationId xmlns:a16="http://schemas.microsoft.com/office/drawing/2014/main" id="{637DE3A7-2D99-AED1-0F7B-96E577D29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545FE-4B60-A0A9-0AA4-0755BCC4EF56}"/>
              </a:ext>
            </a:extLst>
          </p:cNvPr>
          <p:cNvSpPr>
            <a:spLocks noGrp="1"/>
          </p:cNvSpPr>
          <p:nvPr>
            <p:ph type="sldNum" sz="quarter" idx="12"/>
          </p:nvPr>
        </p:nvSpPr>
        <p:spPr/>
        <p:txBody>
          <a:bodyPr/>
          <a:lstStyle/>
          <a:p>
            <a:fld id="{11E8FB2F-F8A0-460E-BEB8-B86C6496DEF7}" type="slidenum">
              <a:rPr lang="en-US" smtClean="0"/>
              <a:t>‹#›</a:t>
            </a:fld>
            <a:endParaRPr lang="en-US"/>
          </a:p>
        </p:txBody>
      </p:sp>
    </p:spTree>
    <p:extLst>
      <p:ext uri="{BB962C8B-B14F-4D97-AF65-F5344CB8AC3E}">
        <p14:creationId xmlns:p14="http://schemas.microsoft.com/office/powerpoint/2010/main" val="170786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44464-16F2-6094-6866-6B10C31E0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555E2-869E-8525-BF3F-B761514DA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4684A-0900-922E-0E61-E22AF07DF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F5039-9619-42CF-BA3F-EC38C34867CD}" type="datetime1">
              <a:rPr lang="en-US" smtClean="0"/>
              <a:t>12/11/2024</a:t>
            </a:fld>
            <a:endParaRPr lang="en-US"/>
          </a:p>
        </p:txBody>
      </p:sp>
      <p:sp>
        <p:nvSpPr>
          <p:cNvPr id="5" name="Footer Placeholder 4">
            <a:extLst>
              <a:ext uri="{FF2B5EF4-FFF2-40B4-BE49-F238E27FC236}">
                <a16:creationId xmlns:a16="http://schemas.microsoft.com/office/drawing/2014/main" id="{887B2DD5-8853-C4A4-B1A1-3F71731E0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F42E3-4BB4-3833-2EFF-BEB8C8D0B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8FB2F-F8A0-460E-BEB8-B86C6496DEF7}" type="slidenum">
              <a:rPr lang="en-US" smtClean="0"/>
              <a:t>‹#›</a:t>
            </a:fld>
            <a:endParaRPr lang="en-US"/>
          </a:p>
        </p:txBody>
      </p:sp>
    </p:spTree>
    <p:extLst>
      <p:ext uri="{BB962C8B-B14F-4D97-AF65-F5344CB8AC3E}">
        <p14:creationId xmlns:p14="http://schemas.microsoft.com/office/powerpoint/2010/main" val="266518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62.wmf"/><Relationship Id="rId7" Type="http://schemas.openxmlformats.org/officeDocument/2006/relationships/image" Target="../media/image101.w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39.bin"/><Relationship Id="rId5" Type="http://schemas.openxmlformats.org/officeDocument/2006/relationships/image" Target="../media/image99.wmf"/><Relationship Id="rId4" Type="http://schemas.openxmlformats.org/officeDocument/2006/relationships/oleObject" Target="../embeddings/oleObject37.bin"/><Relationship Id="rId9" Type="http://schemas.openxmlformats.org/officeDocument/2006/relationships/image" Target="../media/image102.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w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8.wmf"/><Relationship Id="rId3" Type="http://schemas.openxmlformats.org/officeDocument/2006/relationships/image" Target="../media/image10.wmf"/><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2.wmf"/><Relationship Id="rId5" Type="http://schemas.openxmlformats.org/officeDocument/2006/relationships/image" Target="../media/image9.wmf"/><Relationship Id="rId10" Type="http://schemas.openxmlformats.org/officeDocument/2006/relationships/oleObject" Target="../embeddings/oleObject1.bin"/><Relationship Id="rId4" Type="http://schemas.openxmlformats.org/officeDocument/2006/relationships/oleObject" Target="../embeddings/oleObject6.bin"/><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s://www.arfjournals.com/image/catalog/Journals%20Papers/JSCS/2024/No%201%20(2024)/ART_4.pdf" TargetMode="External"/><Relationship Id="rId5" Type="http://schemas.openxmlformats.org/officeDocument/2006/relationships/hyperlink" Target="https://www.arfjournals.com/jscs/issue/322" TargetMode="Externa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1.bin"/><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63.wmf"/><Relationship Id="rId4" Type="http://schemas.openxmlformats.org/officeDocument/2006/relationships/oleObject" Target="../embeddings/oleObject14.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hmander.com/PL_WSTA_2024.pptx" TargetMode="External"/><Relationship Id="rId7" Type="http://schemas.openxmlformats.org/officeDocument/2006/relationships/hyperlink" Target="https://www.preprints.org/manuscript/202402.1265/v1/download" TargetMode="External"/><Relationship Id="rId2" Type="http://schemas.openxmlformats.org/officeDocument/2006/relationships/hyperlink" Target="http://www.lohmander.com/PL_WSTA_2024.pdf" TargetMode="External"/><Relationship Id="rId1" Type="http://schemas.openxmlformats.org/officeDocument/2006/relationships/slideLayout" Target="../slideLayouts/slideLayout2.xml"/><Relationship Id="rId6" Type="http://schemas.openxmlformats.org/officeDocument/2006/relationships/hyperlink" Target="https://doi.org/10.20944/preprints202402.1265.v1" TargetMode="External"/><Relationship Id="rId5" Type="http://schemas.openxmlformats.org/officeDocument/2006/relationships/hyperlink" Target="https://www.arfjournals.com/image/catalog/Journals%20Papers/JSCS/2024/No%201%20(2024)/ART_4.pdf" TargetMode="External"/><Relationship Id="rId4" Type="http://schemas.openxmlformats.org/officeDocument/2006/relationships/hyperlink" Target="https://www.arfjournals.com/jscs/issue/322"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5" Type="http://schemas.openxmlformats.org/officeDocument/2006/relationships/image" Target="../media/image79.wmf"/><Relationship Id="rId4" Type="http://schemas.openxmlformats.org/officeDocument/2006/relationships/oleObject" Target="../embeddings/oleObject15.bin"/></Relationships>
</file>

<file path=ppt/slides/_rels/slide8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17.bin"/><Relationship Id="rId1" Type="http://schemas.openxmlformats.org/officeDocument/2006/relationships/slideLayout" Target="../slideLayouts/slideLayout7.xml"/><Relationship Id="rId5" Type="http://schemas.openxmlformats.org/officeDocument/2006/relationships/image" Target="../media/image82.w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84.wmf"/><Relationship Id="rId4" Type="http://schemas.openxmlformats.org/officeDocument/2006/relationships/oleObject" Target="../embeddings/oleObject20.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79.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85.emf"/></Relationships>
</file>

<file path=ppt/slides/_rels/slide9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27.bin"/><Relationship Id="rId3" Type="http://schemas.openxmlformats.org/officeDocument/2006/relationships/image" Target="../media/image86.wmf"/><Relationship Id="rId7" Type="http://schemas.openxmlformats.org/officeDocument/2006/relationships/oleObject" Target="../embeddings/oleObject24.bin"/><Relationship Id="rId12" Type="http://schemas.openxmlformats.org/officeDocument/2006/relationships/image" Target="../media/image90.wmf"/><Relationship Id="rId2"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image" Target="../media/image87.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89.wmf"/><Relationship Id="rId4" Type="http://schemas.openxmlformats.org/officeDocument/2006/relationships/chart" Target="../charts/chart23.xml"/><Relationship Id="rId9" Type="http://schemas.openxmlformats.org/officeDocument/2006/relationships/oleObject" Target="../embeddings/oleObject25.bin"/><Relationship Id="rId14" Type="http://schemas.openxmlformats.org/officeDocument/2006/relationships/image" Target="../media/image91.wmf"/></Relationships>
</file>

<file path=ppt/slides/_rels/slide97.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15.bin"/><Relationship Id="rId3" Type="http://schemas.openxmlformats.org/officeDocument/2006/relationships/oleObject" Target="../embeddings/oleObject28.bin"/><Relationship Id="rId7" Type="http://schemas.openxmlformats.org/officeDocument/2006/relationships/oleObject" Target="../embeddings/oleObject29.bin"/><Relationship Id="rId12" Type="http://schemas.openxmlformats.org/officeDocument/2006/relationships/image" Target="../media/image95.wmf"/><Relationship Id="rId2" Type="http://schemas.openxmlformats.org/officeDocument/2006/relationships/chart" Target="../charts/chart24.xml"/><Relationship Id="rId1" Type="http://schemas.openxmlformats.org/officeDocument/2006/relationships/slideLayout" Target="../slideLayouts/slideLayout7.xml"/><Relationship Id="rId6" Type="http://schemas.openxmlformats.org/officeDocument/2006/relationships/image" Target="../media/image85.emf"/><Relationship Id="rId11" Type="http://schemas.openxmlformats.org/officeDocument/2006/relationships/oleObject" Target="../embeddings/oleObject31.bin"/><Relationship Id="rId5" Type="http://schemas.openxmlformats.org/officeDocument/2006/relationships/oleObject" Target="../embeddings/oleObject21.bin"/><Relationship Id="rId10" Type="http://schemas.openxmlformats.org/officeDocument/2006/relationships/image" Target="../media/image94.wmf"/><Relationship Id="rId4" Type="http://schemas.openxmlformats.org/officeDocument/2006/relationships/image" Target="../media/image92.wmf"/><Relationship Id="rId9" Type="http://schemas.openxmlformats.org/officeDocument/2006/relationships/oleObject" Target="../embeddings/oleObject30.bin"/><Relationship Id="rId14" Type="http://schemas.openxmlformats.org/officeDocument/2006/relationships/image" Target="../media/image79.wmf"/></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62.wmf"/><Relationship Id="rId7" Type="http://schemas.openxmlformats.org/officeDocument/2006/relationships/image" Target="../media/image96.w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34.bin"/><Relationship Id="rId5" Type="http://schemas.openxmlformats.org/officeDocument/2006/relationships/image" Target="../media/image63.wmf"/><Relationship Id="rId4" Type="http://schemas.openxmlformats.org/officeDocument/2006/relationships/oleObject" Target="../embeddings/oleObject33.bin"/><Relationship Id="rId9" Type="http://schemas.openxmlformats.org/officeDocument/2006/relationships/image" Target="../media/image97.w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98.wmf"/><Relationship Id="rId7" Type="http://schemas.openxmlformats.org/officeDocument/2006/relationships/image" Target="../media/image99.wmf"/><Relationship Id="rId2" Type="http://schemas.openxmlformats.org/officeDocument/2006/relationships/oleObject" Target="../embeddings/oleObject36.bin"/><Relationship Id="rId1" Type="http://schemas.openxmlformats.org/officeDocument/2006/relationships/slideLayout" Target="../slideLayouts/slideLayout7.xml"/><Relationship Id="rId6" Type="http://schemas.openxmlformats.org/officeDocument/2006/relationships/oleObject" Target="../embeddings/oleObject37.bin"/><Relationship Id="rId5" Type="http://schemas.openxmlformats.org/officeDocument/2006/relationships/image" Target="../media/image62.wmf"/><Relationship Id="rId4" Type="http://schemas.openxmlformats.org/officeDocument/2006/relationships/oleObject" Target="../embeddings/oleObject32.bin"/><Relationship Id="rId9" Type="http://schemas.openxmlformats.org/officeDocument/2006/relationships/image" Target="../media/image100.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1">
                <a:lumMod val="5000"/>
                <a:lumOff val="95000"/>
              </a:schemeClr>
            </a:gs>
            <a:gs pos="81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C386-EC68-5DDD-E818-3CB28DBB731F}"/>
              </a:ext>
            </a:extLst>
          </p:cNvPr>
          <p:cNvSpPr>
            <a:spLocks noGrp="1"/>
          </p:cNvSpPr>
          <p:nvPr>
            <p:ph type="ctrTitle"/>
          </p:nvPr>
        </p:nvSpPr>
        <p:spPr>
          <a:xfrm>
            <a:off x="581026" y="1122363"/>
            <a:ext cx="7417756" cy="1868487"/>
          </a:xfrm>
        </p:spPr>
        <p:txBody>
          <a:bodyPr>
            <a:normAutofit fontScale="90000"/>
          </a:bodyPr>
          <a:lstStyle/>
          <a:p>
            <a:pPr algn="l"/>
            <a:r>
              <a:rPr kumimoji="0" lang="en-US" sz="4400" b="1" i="0" u="none" strike="noStrike" kern="1200" cap="none" spc="0" normalizeH="0" baseline="0" noProof="0" dirty="0">
                <a:ln>
                  <a:noFill/>
                </a:ln>
                <a:effectLst/>
                <a:highlight>
                  <a:srgbClr val="FFFF00"/>
                </a:highlight>
                <a:uLnTx/>
                <a:uFillTx/>
                <a:latin typeface="Caveat"/>
                <a:ea typeface="+mj-ea"/>
                <a:cs typeface="Aharoni" panose="02010803020104030203" pitchFamily="2" charset="-79"/>
              </a:rPr>
              <a:t>Optimal Deployment</a:t>
            </a:r>
            <a:br>
              <a:rPr kumimoji="0" lang="en-US" sz="2500" b="1" i="0"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br>
            <a:br>
              <a:rPr kumimoji="0" lang="en-US" sz="2800" b="1" i="0" u="none" strike="noStrike" kern="1200" cap="none" spc="0" normalizeH="0" baseline="0" noProof="0" dirty="0">
                <a:ln>
                  <a:noFill/>
                </a:ln>
                <a:solidFill>
                  <a:prstClr val="black"/>
                </a:solidFill>
                <a:effectLst/>
                <a:uLnTx/>
                <a:uFillTx/>
                <a:latin typeface="Caveat"/>
                <a:ea typeface="+mj-ea"/>
                <a:cs typeface="Aharoni" panose="02010803020104030203" pitchFamily="2" charset="-79"/>
              </a:rPr>
            </a:br>
            <a:br>
              <a:rPr kumimoji="0" lang="en-US" sz="25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br>
            <a:r>
              <a:rPr kumimoji="0" lang="en-US" sz="25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by</a:t>
            </a:r>
            <a:br>
              <a:rPr kumimoji="0" lang="en-US" sz="2500" b="1" i="1" u="none" strike="noStrike" kern="1200" cap="none" spc="0" normalizeH="0" baseline="0" noProof="0" dirty="0">
                <a:ln>
                  <a:noFill/>
                </a:ln>
                <a:solidFill>
                  <a:srgbClr val="FF0000"/>
                </a:solidFill>
                <a:effectLst/>
                <a:uLnTx/>
                <a:uFillTx/>
                <a:latin typeface="Caveat"/>
                <a:ea typeface="+mj-ea"/>
                <a:cs typeface="Aharoni" panose="02010803020104030203" pitchFamily="2" charset="-79"/>
              </a:rPr>
            </a:br>
            <a:r>
              <a:rPr kumimoji="0" lang="en-US" sz="25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Peter Lohmander</a:t>
            </a:r>
            <a:endParaRPr lang="en-US" dirty="0"/>
          </a:p>
        </p:txBody>
      </p:sp>
      <p:sp>
        <p:nvSpPr>
          <p:cNvPr id="3" name="Subtitle 2">
            <a:extLst>
              <a:ext uri="{FF2B5EF4-FFF2-40B4-BE49-F238E27FC236}">
                <a16:creationId xmlns:a16="http://schemas.microsoft.com/office/drawing/2014/main" id="{F8711D9C-3504-4F18-D9B3-DDE069249830}"/>
              </a:ext>
            </a:extLst>
          </p:cNvPr>
          <p:cNvSpPr>
            <a:spLocks noGrp="1"/>
          </p:cNvSpPr>
          <p:nvPr>
            <p:ph type="subTitle" idx="1"/>
          </p:nvPr>
        </p:nvSpPr>
        <p:spPr>
          <a:xfrm>
            <a:off x="581026" y="3602037"/>
            <a:ext cx="8029574" cy="275431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FF0000"/>
                </a:solidFill>
                <a:effectLst/>
                <a:uLnTx/>
                <a:uFillTx/>
                <a:latin typeface="Caveat"/>
                <a:ea typeface="+mn-ea"/>
                <a:cs typeface="+mn-cs"/>
              </a:rPr>
              <a:t>ICSTC-2024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060"/>
                </a:solidFill>
                <a:effectLst/>
                <a:uLnTx/>
                <a:uFillTx/>
                <a:latin typeface="Caveat"/>
                <a:ea typeface="+mn-ea"/>
                <a:cs typeface="+mn-cs"/>
              </a:rPr>
              <a:t>Tenth International Conference on Statistics for the Twenty-First Century  </a:t>
            </a:r>
            <a:endPar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December 13 - 16, 2024, Special Invited Talk.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Organized by International Statistics Fraternity (ISF) in collaboration with the Department of Statistics, University of Kerala and School of Physical and Mathematical Sciences at the University of Kerala and the American Statistical Association.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Version 241211_1448</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624FC3B8-77F7-0C85-5325-0883F494CE68}"/>
              </a:ext>
            </a:extLst>
          </p:cNvPr>
          <p:cNvSpPr>
            <a:spLocks noGrp="1"/>
          </p:cNvSpPr>
          <p:nvPr>
            <p:ph type="sldNum" sz="quarter" idx="12"/>
          </p:nvPr>
        </p:nvSpPr>
        <p:spPr/>
        <p:txBody>
          <a:bodyPr/>
          <a:lstStyle/>
          <a:p>
            <a:fld id="{11E8FB2F-F8A0-460E-BEB8-B86C6496DEF7}" type="slidenum">
              <a:rPr lang="en-US" smtClean="0"/>
              <a:t>1</a:t>
            </a:fld>
            <a:endParaRPr lang="en-US" dirty="0"/>
          </a:p>
        </p:txBody>
      </p:sp>
      <p:pic>
        <p:nvPicPr>
          <p:cNvPr id="5" name="Picture 4">
            <a:extLst>
              <a:ext uri="{FF2B5EF4-FFF2-40B4-BE49-F238E27FC236}">
                <a16:creationId xmlns:a16="http://schemas.microsoft.com/office/drawing/2014/main" id="{966D7EAD-439B-022E-9828-15B36155A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498" y="1216153"/>
            <a:ext cx="2546575" cy="2784491"/>
          </a:xfrm>
          <a:prstGeom prst="rect">
            <a:avLst/>
          </a:prstGeom>
        </p:spPr>
      </p:pic>
      <p:sp>
        <p:nvSpPr>
          <p:cNvPr id="9" name="TextBox 8">
            <a:extLst>
              <a:ext uri="{FF2B5EF4-FFF2-40B4-BE49-F238E27FC236}">
                <a16:creationId xmlns:a16="http://schemas.microsoft.com/office/drawing/2014/main" id="{091C3BAE-128F-9C8A-5FD6-12D88988F17A}"/>
              </a:ext>
            </a:extLst>
          </p:cNvPr>
          <p:cNvSpPr txBox="1"/>
          <p:nvPr/>
        </p:nvSpPr>
        <p:spPr>
          <a:xfrm>
            <a:off x="9257498" y="4285376"/>
            <a:ext cx="293887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veat"/>
                <a:ea typeface="+mn-ea"/>
                <a:cs typeface="+mn-cs"/>
              </a:rPr>
              <a:t>Peter Lohmander</a:t>
            </a:r>
            <a:br>
              <a:rPr kumimoji="0" lang="en-US" sz="2400" b="1" i="0" u="none" strike="noStrike" kern="1200" cap="none" spc="0" normalizeH="0" baseline="0" noProof="0" dirty="0">
                <a:ln>
                  <a:noFill/>
                </a:ln>
                <a:solidFill>
                  <a:prstClr val="black"/>
                </a:solidFill>
                <a:effectLst/>
                <a:uLnTx/>
                <a:uFillTx/>
                <a:latin typeface="Caveat"/>
                <a:ea typeface="+mn-ea"/>
                <a:cs typeface="+mn-cs"/>
              </a:rPr>
            </a:br>
            <a:r>
              <a:rPr kumimoji="0" lang="en-US" sz="2400" b="1" i="0" u="none" strike="noStrike" kern="1200" cap="none" spc="0" normalizeH="0" baseline="0" noProof="0" dirty="0">
                <a:ln>
                  <a:noFill/>
                </a:ln>
                <a:solidFill>
                  <a:prstClr val="black"/>
                </a:solidFill>
                <a:effectLst/>
                <a:uLnTx/>
                <a:uFillTx/>
                <a:latin typeface="Caveat"/>
                <a:ea typeface="+mn-ea"/>
                <a:cs typeface="+mn-cs"/>
              </a:rPr>
              <a:t>Prof 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ve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veat"/>
                <a:ea typeface="+mn-ea"/>
                <a:cs typeface="+mn-cs"/>
              </a:rPr>
              <a:t>Peter Lohmander Optimal Solutions, Sweden</a:t>
            </a:r>
          </a:p>
        </p:txBody>
      </p:sp>
    </p:spTree>
    <p:extLst>
      <p:ext uri="{BB962C8B-B14F-4D97-AF65-F5344CB8AC3E}">
        <p14:creationId xmlns:p14="http://schemas.microsoft.com/office/powerpoint/2010/main" val="321646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75D53-F488-BDA1-F6C0-677B9F3B8A2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15F013-42C8-AEFE-5C63-06BB3AC336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2A17209-4CBC-0ADD-271D-2F5AC60BD281}"/>
              </a:ext>
            </a:extLst>
          </p:cNvPr>
          <p:cNvSpPr>
            <a:spLocks noGrp="1"/>
          </p:cNvSpPr>
          <p:nvPr>
            <p:ph type="sldNum" sz="quarter" idx="12"/>
          </p:nvPr>
        </p:nvSpPr>
        <p:spPr/>
        <p:txBody>
          <a:bodyPr/>
          <a:lstStyle/>
          <a:p>
            <a:fld id="{11E8FB2F-F8A0-460E-BEB8-B86C6496DEF7}" type="slidenum">
              <a:rPr lang="en-US" smtClean="0"/>
              <a:t>10</a:t>
            </a:fld>
            <a:endParaRPr lang="en-US"/>
          </a:p>
        </p:txBody>
      </p:sp>
      <p:sp>
        <p:nvSpPr>
          <p:cNvPr id="3" name="Rectangle 2">
            <a:extLst>
              <a:ext uri="{FF2B5EF4-FFF2-40B4-BE49-F238E27FC236}">
                <a16:creationId xmlns:a16="http://schemas.microsoft.com/office/drawing/2014/main" id="{2E2B15C6-3211-3981-E7FA-84753EB5F9F1}"/>
              </a:ext>
            </a:extLst>
          </p:cNvPr>
          <p:cNvSpPr>
            <a:spLocks noChangeArrowheads="1"/>
          </p:cNvSpPr>
          <p:nvPr/>
        </p:nvSpPr>
        <p:spPr bwMode="auto">
          <a:xfrm>
            <a:off x="374803" y="1553705"/>
            <a:ext cx="267995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915B8589-9B22-7A97-AEF0-CFBAA39319D0}"/>
              </a:ext>
            </a:extLst>
          </p:cNvPr>
          <p:cNvGraphicFramePr>
            <a:graphicFrameLocks noChangeAspect="1"/>
          </p:cNvGraphicFramePr>
          <p:nvPr>
            <p:extLst>
              <p:ext uri="{D42A27DB-BD31-4B8C-83A1-F6EECF244321}">
                <p14:modId xmlns:p14="http://schemas.microsoft.com/office/powerpoint/2010/main" val="2822297881"/>
              </p:ext>
            </p:extLst>
          </p:nvPr>
        </p:nvGraphicFramePr>
        <p:xfrm>
          <a:off x="700269" y="658033"/>
          <a:ext cx="10024558" cy="3424538"/>
        </p:xfrm>
        <a:graphic>
          <a:graphicData uri="http://schemas.openxmlformats.org/presentationml/2006/ole">
            <mc:AlternateContent xmlns:mc="http://schemas.openxmlformats.org/markup-compatibility/2006">
              <mc:Choice xmlns:v="urn:schemas-microsoft-com:vml" Requires="v">
                <p:oleObj name="Equation" r:id="rId2" imgW="3073400" imgH="1041400" progId="Equation.DSMT4">
                  <p:embed/>
                </p:oleObj>
              </mc:Choice>
              <mc:Fallback>
                <p:oleObj name="Equation" r:id="rId2" imgW="3073400" imgH="10414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69" y="658033"/>
                        <a:ext cx="10024558" cy="3424538"/>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4A9C0975-227A-2EA7-9C5D-A1037547DE81}"/>
              </a:ext>
            </a:extLst>
          </p:cNvPr>
          <p:cNvSpPr>
            <a:spLocks noChangeArrowheads="1"/>
          </p:cNvSpPr>
          <p:nvPr/>
        </p:nvSpPr>
        <p:spPr bwMode="auto">
          <a:xfrm>
            <a:off x="5625885" y="4355023"/>
            <a:ext cx="417638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167733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573BC-0D81-7C12-A15B-06A24D3D0E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E3CB0-7AFE-8E39-5B64-2F837F68EB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81F2410D-96B7-9819-43B3-CC18FFAF847B}"/>
              </a:ext>
            </a:extLst>
          </p:cNvPr>
          <p:cNvSpPr>
            <a:spLocks noChangeArrowheads="1"/>
          </p:cNvSpPr>
          <p:nvPr/>
        </p:nvSpPr>
        <p:spPr bwMode="auto">
          <a:xfrm>
            <a:off x="494360" y="1038223"/>
            <a:ext cx="13345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04A667BD-4BF7-C324-4C10-5E3D912F1B79}"/>
              </a:ext>
            </a:extLst>
          </p:cNvPr>
          <p:cNvGraphicFramePr>
            <a:graphicFrameLocks noChangeAspect="1"/>
          </p:cNvGraphicFramePr>
          <p:nvPr/>
        </p:nvGraphicFramePr>
        <p:xfrm>
          <a:off x="747858" y="1203516"/>
          <a:ext cx="9315465" cy="716575"/>
        </p:xfrm>
        <a:graphic>
          <a:graphicData uri="http://schemas.openxmlformats.org/presentationml/2006/ole">
            <mc:AlternateContent xmlns:mc="http://schemas.openxmlformats.org/markup-compatibility/2006">
              <mc:Choice xmlns:v="urn:schemas-microsoft-com:vml" Requires="v">
                <p:oleObj name="Equation" r:id="rId2" imgW="3962400" imgH="304800" progId="Equation.DSMT4">
                  <p:embed/>
                </p:oleObj>
              </mc:Choice>
              <mc:Fallback>
                <p:oleObj name="Equation" r:id="rId2" imgW="3962400" imgH="304800" progId="Equation.DSMT4">
                  <p:embed/>
                  <p:pic>
                    <p:nvPicPr>
                      <p:cNvPr id="5" name="Object 4">
                        <a:extLst>
                          <a:ext uri="{FF2B5EF4-FFF2-40B4-BE49-F238E27FC236}">
                            <a16:creationId xmlns:a16="http://schemas.microsoft.com/office/drawing/2014/main" id="{DF92AD46-97CF-2CE0-935E-C24DFB902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58" y="1203516"/>
                        <a:ext cx="9315465" cy="716575"/>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96111E17-D91B-DF06-EE59-BB82BA6FBD4D}"/>
              </a:ext>
            </a:extLst>
          </p:cNvPr>
          <p:cNvSpPr>
            <a:spLocks noChangeArrowheads="1"/>
          </p:cNvSpPr>
          <p:nvPr/>
        </p:nvSpPr>
        <p:spPr bwMode="auto">
          <a:xfrm>
            <a:off x="1420427" y="1931889"/>
            <a:ext cx="14450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9FF6E10-3172-2A71-82D1-ED8FF058372B}"/>
              </a:ext>
            </a:extLst>
          </p:cNvPr>
          <p:cNvSpPr txBox="1"/>
          <p:nvPr/>
        </p:nvSpPr>
        <p:spPr>
          <a:xfrm>
            <a:off x="692221" y="2790928"/>
            <a:ext cx="116555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The parameters a and b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are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not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known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before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has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decided</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10" name="Object 9">
            <a:extLst>
              <a:ext uri="{FF2B5EF4-FFF2-40B4-BE49-F238E27FC236}">
                <a16:creationId xmlns:a16="http://schemas.microsoft.com/office/drawing/2014/main" id="{6DBD10DE-793B-EB4C-8AB1-01E2D4E69D31}"/>
              </a:ext>
            </a:extLst>
          </p:cNvPr>
          <p:cNvGraphicFramePr>
            <a:graphicFrameLocks noChangeAspect="1"/>
          </p:cNvGraphicFramePr>
          <p:nvPr/>
        </p:nvGraphicFramePr>
        <p:xfrm>
          <a:off x="6626997" y="2626898"/>
          <a:ext cx="540190" cy="751054"/>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10" name="Object 9">
                        <a:extLst>
                          <a:ext uri="{FF2B5EF4-FFF2-40B4-BE49-F238E27FC236}">
                            <a16:creationId xmlns:a16="http://schemas.microsoft.com/office/drawing/2014/main" id="{36AB6C0D-7E43-EC57-90FB-6192A40397C1}"/>
                          </a:ext>
                        </a:extLst>
                      </p:cNvPr>
                      <p:cNvPicPr/>
                      <p:nvPr/>
                    </p:nvPicPr>
                    <p:blipFill>
                      <a:blip r:embed="rId5"/>
                      <a:stretch>
                        <a:fillRect/>
                      </a:stretch>
                    </p:blipFill>
                    <p:spPr>
                      <a:xfrm>
                        <a:off x="6626997" y="2626898"/>
                        <a:ext cx="540190" cy="75105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14D7BBCA-2E7C-4007-8DEC-DA1F05D7A422}"/>
              </a:ext>
            </a:extLst>
          </p:cNvPr>
          <p:cNvSpPr txBox="1"/>
          <p:nvPr/>
        </p:nvSpPr>
        <p:spPr>
          <a:xfrm>
            <a:off x="692220" y="2153435"/>
            <a:ext cx="111949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Now</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however</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we</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want</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 to </a:t>
            </a: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maximize</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expected</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 total </a:t>
            </a:r>
            <a:r>
              <a:rPr kumimoji="0" lang="sv-SE" sz="3200" b="1" i="1" u="sng" strike="noStrike" kern="1200" cap="none" spc="0" normalizeH="0" baseline="0" noProof="0" dirty="0" err="1">
                <a:ln>
                  <a:noFill/>
                </a:ln>
                <a:solidFill>
                  <a:srgbClr val="FF0000"/>
                </a:solidFill>
                <a:effectLst/>
                <a:uLnTx/>
                <a:uFillTx/>
                <a:latin typeface="Calibri" panose="020F0502020204030204"/>
                <a:ea typeface="+mn-ea"/>
                <a:cs typeface="+mn-cs"/>
              </a:rPr>
              <a:t>result</a:t>
            </a:r>
            <a:r>
              <a:rPr kumimoji="0" lang="sv-SE" sz="3200" b="1" i="1" u="sng"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3200" b="1" i="1" u="sng"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C2E0897-6D27-3E6F-2FFB-A4D0C9D8C350}"/>
              </a:ext>
            </a:extLst>
          </p:cNvPr>
          <p:cNvSpPr txBox="1"/>
          <p:nvPr/>
        </p:nvSpPr>
        <p:spPr>
          <a:xfrm>
            <a:off x="692221" y="620213"/>
            <a:ext cx="40670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deterministic</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version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was</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Object 12">
            <a:extLst>
              <a:ext uri="{FF2B5EF4-FFF2-40B4-BE49-F238E27FC236}">
                <a16:creationId xmlns:a16="http://schemas.microsoft.com/office/drawing/2014/main" id="{C6523362-6EFD-2E90-354E-9864674D40A8}"/>
              </a:ext>
            </a:extLst>
          </p:cNvPr>
          <p:cNvGraphicFramePr>
            <a:graphicFrameLocks noChangeAspect="1"/>
          </p:cNvGraphicFramePr>
          <p:nvPr>
            <p:extLst>
              <p:ext uri="{D42A27DB-BD31-4B8C-83A1-F6EECF244321}">
                <p14:modId xmlns:p14="http://schemas.microsoft.com/office/powerpoint/2010/main" val="1393737957"/>
              </p:ext>
            </p:extLst>
          </p:nvPr>
        </p:nvGraphicFramePr>
        <p:xfrm>
          <a:off x="358775" y="4298950"/>
          <a:ext cx="9888538" cy="1116013"/>
        </p:xfrm>
        <a:graphic>
          <a:graphicData uri="http://schemas.openxmlformats.org/presentationml/2006/ole">
            <mc:AlternateContent xmlns:mc="http://schemas.openxmlformats.org/markup-compatibility/2006">
              <mc:Choice xmlns:v="urn:schemas-microsoft-com:vml" Requires="v">
                <p:oleObj name="Equation" r:id="rId6" imgW="3238200" imgH="368280" progId="Equation.DSMT4">
                  <p:embed/>
                </p:oleObj>
              </mc:Choice>
              <mc:Fallback>
                <p:oleObj name="Equation" r:id="rId6" imgW="3238200" imgH="368280" progId="Equation.DSMT4">
                  <p:embed/>
                  <p:pic>
                    <p:nvPicPr>
                      <p:cNvPr id="13" name="Object 12">
                        <a:extLst>
                          <a:ext uri="{FF2B5EF4-FFF2-40B4-BE49-F238E27FC236}">
                            <a16:creationId xmlns:a16="http://schemas.microsoft.com/office/drawing/2014/main" id="{0E0D5E64-10E3-6B7F-14EE-4CB88C7B8C47}"/>
                          </a:ext>
                        </a:extLst>
                      </p:cNvPr>
                      <p:cNvPicPr>
                        <a:picLocks noChangeAspect="1" noChangeArrowheads="1"/>
                      </p:cNvPicPr>
                      <p:nvPr/>
                    </p:nvPicPr>
                    <p:blipFill>
                      <a:blip r:embed="rId7"/>
                      <a:srcRect/>
                      <a:stretch>
                        <a:fillRect/>
                      </a:stretch>
                    </p:blipFill>
                    <p:spPr bwMode="auto">
                      <a:xfrm>
                        <a:off x="358775" y="4298950"/>
                        <a:ext cx="9888538" cy="1116013"/>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221CA15C-08AD-1848-AB5C-476B8C82094A}"/>
              </a:ext>
            </a:extLst>
          </p:cNvPr>
          <p:cNvSpPr txBox="1"/>
          <p:nvPr/>
        </p:nvSpPr>
        <p:spPr>
          <a:xfrm>
            <a:off x="494360" y="3561206"/>
            <a:ext cx="88500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Stochastic</a:t>
            </a:r>
            <a:r>
              <a:rPr kumimoji="0" lang="sv-SE" sz="36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problem </a:t>
            </a:r>
            <a:r>
              <a:rPr kumimoji="0" lang="sv-SE" sz="36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with</a:t>
            </a:r>
            <a:r>
              <a:rPr kumimoji="0" lang="sv-SE" sz="36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sv-SE" sz="36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continuous</a:t>
            </a:r>
            <a:r>
              <a:rPr kumimoji="0" lang="sv-SE" sz="36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 and b:</a:t>
            </a:r>
            <a:endParaRPr kumimoji="0" lang="en-US" sz="36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086DB97-41AA-CA43-0E79-AC4BBC093FFF}"/>
              </a:ext>
            </a:extLst>
          </p:cNvPr>
          <p:cNvSpPr txBox="1"/>
          <p:nvPr/>
        </p:nvSpPr>
        <p:spPr>
          <a:xfrm>
            <a:off x="10945813" y="4450032"/>
            <a:ext cx="1023037"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Corr</a:t>
            </a:r>
            <a:r>
              <a:rPr kumimoji="0" lang="sv-SE" sz="20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 0</a:t>
            </a:r>
            <a:endParaRPr kumimoji="0" lang="en-US" sz="20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graphicFrame>
        <p:nvGraphicFramePr>
          <p:cNvPr id="8" name="Object 7">
            <a:extLst>
              <a:ext uri="{FF2B5EF4-FFF2-40B4-BE49-F238E27FC236}">
                <a16:creationId xmlns:a16="http://schemas.microsoft.com/office/drawing/2014/main" id="{DA42B70C-6D66-CD00-03CA-A6A886502B07}"/>
              </a:ext>
            </a:extLst>
          </p:cNvPr>
          <p:cNvGraphicFramePr>
            <a:graphicFrameLocks noChangeAspect="1"/>
          </p:cNvGraphicFramePr>
          <p:nvPr>
            <p:extLst>
              <p:ext uri="{D42A27DB-BD31-4B8C-83A1-F6EECF244321}">
                <p14:modId xmlns:p14="http://schemas.microsoft.com/office/powerpoint/2010/main" val="1766218213"/>
              </p:ext>
            </p:extLst>
          </p:nvPr>
        </p:nvGraphicFramePr>
        <p:xfrm>
          <a:off x="358775" y="5453063"/>
          <a:ext cx="10587038" cy="1116012"/>
        </p:xfrm>
        <a:graphic>
          <a:graphicData uri="http://schemas.openxmlformats.org/presentationml/2006/ole">
            <mc:AlternateContent xmlns:mc="http://schemas.openxmlformats.org/markup-compatibility/2006">
              <mc:Choice xmlns:v="urn:schemas-microsoft-com:vml" Requires="v">
                <p:oleObj name="Equation" r:id="rId8" imgW="3466800" imgH="368280" progId="Equation.DSMT4">
                  <p:embed/>
                </p:oleObj>
              </mc:Choice>
              <mc:Fallback>
                <p:oleObj name="Equation" r:id="rId8" imgW="3466800" imgH="368280" progId="Equation.DSMT4">
                  <p:embed/>
                  <p:pic>
                    <p:nvPicPr>
                      <p:cNvPr id="13" name="Object 12">
                        <a:extLst>
                          <a:ext uri="{FF2B5EF4-FFF2-40B4-BE49-F238E27FC236}">
                            <a16:creationId xmlns:a16="http://schemas.microsoft.com/office/drawing/2014/main" id="{C6523362-6EFD-2E90-354E-9864674D40A8}"/>
                          </a:ext>
                        </a:extLst>
                      </p:cNvPr>
                      <p:cNvPicPr>
                        <a:picLocks noChangeAspect="1" noChangeArrowheads="1"/>
                      </p:cNvPicPr>
                      <p:nvPr/>
                    </p:nvPicPr>
                    <p:blipFill>
                      <a:blip r:embed="rId9"/>
                      <a:srcRect/>
                      <a:stretch>
                        <a:fillRect/>
                      </a:stretch>
                    </p:blipFill>
                    <p:spPr bwMode="auto">
                      <a:xfrm>
                        <a:off x="358775" y="5453063"/>
                        <a:ext cx="10587038" cy="1116012"/>
                      </a:xfrm>
                      <a:prstGeom prst="rect">
                        <a:avLst/>
                      </a:prstGeom>
                      <a:noFill/>
                    </p:spPr>
                  </p:pic>
                </p:oleObj>
              </mc:Fallback>
            </mc:AlternateContent>
          </a:graphicData>
        </a:graphic>
      </p:graphicFrame>
    </p:spTree>
    <p:extLst>
      <p:ext uri="{BB962C8B-B14F-4D97-AF65-F5344CB8AC3E}">
        <p14:creationId xmlns:p14="http://schemas.microsoft.com/office/powerpoint/2010/main" val="21349535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42D0-5C9E-CD7C-6403-ACC2345169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211C3A-7BC1-C738-2B76-459C26E819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0ADA5E6-8FEE-1E13-5ADC-B0C383E249D1}"/>
              </a:ext>
            </a:extLst>
          </p:cNvPr>
          <p:cNvSpPr txBox="1"/>
          <p:nvPr/>
        </p:nvSpPr>
        <p:spPr>
          <a:xfrm>
            <a:off x="1102407" y="600950"/>
            <a:ext cx="9408920" cy="5656100"/>
          </a:xfrm>
          <a:prstGeom prst="rect">
            <a:avLst/>
          </a:prstGeom>
          <a:noFill/>
        </p:spPr>
        <p:txBody>
          <a:bodyPr wrap="square">
            <a:spAutoFit/>
          </a:bodyPr>
          <a:lstStyle/>
          <a:p>
            <a:pPr>
              <a:lnSpc>
                <a:spcPct val="107000"/>
              </a:lnSpc>
              <a:spcAft>
                <a:spcPts val="800"/>
              </a:spcAft>
            </a:pPr>
            <a:r>
              <a:rPr lang="en-US" sz="2800" b="1" u="sng" kern="100" dirty="0">
                <a:effectLst/>
                <a:latin typeface="Calibri" panose="020F0502020204030204" pitchFamily="34" charset="0"/>
                <a:ea typeface="Calibri" panose="020F0502020204030204" pitchFamily="34" charset="0"/>
                <a:cs typeface="Arial" panose="020B0604020202020204" pitchFamily="34" charset="0"/>
              </a:rPr>
              <a:t>Numerical Model 2:</a:t>
            </a:r>
            <a:endParaRPr lang="en-US" sz="2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i="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Discrete optimization model with stochastic attrition coefficients:</a:t>
            </a:r>
          </a:p>
          <a:p>
            <a:pPr>
              <a:lnSpc>
                <a:spcPct val="107000"/>
              </a:lnSpc>
              <a:spcAft>
                <a:spcPts val="800"/>
              </a:spcAft>
            </a:pPr>
            <a:endParaRPr lang="en-US" sz="2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This model, partly based on the analytical derivations presented in the earlier sections, determines the optimal decisions and consequences, via numerical calculations, for alternative deployment levels. </a:t>
            </a:r>
          </a:p>
          <a:p>
            <a:pPr>
              <a:lnSpc>
                <a:spcPct val="107000"/>
              </a:lnSpc>
              <a:spcAft>
                <a:spcPts val="800"/>
              </a:spcAft>
            </a:pPr>
            <a:endParaRPr lang="en-US" sz="2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The optimal value of the objective functions is defined as the highest value of the investigated alternatives. </a:t>
            </a:r>
          </a:p>
        </p:txBody>
      </p:sp>
    </p:spTree>
    <p:extLst>
      <p:ext uri="{BB962C8B-B14F-4D97-AF65-F5344CB8AC3E}">
        <p14:creationId xmlns:p14="http://schemas.microsoft.com/office/powerpoint/2010/main" val="15560909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57A-B973-D762-3CE3-7316F3DB780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E1BA2-42AA-33E1-36C4-64BF476219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0988D03-8F10-ADF8-8D0F-7BD4E7E53C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723" y="724535"/>
            <a:ext cx="5166360" cy="5631815"/>
          </a:xfrm>
          <a:prstGeom prst="rect">
            <a:avLst/>
          </a:prstGeom>
          <a:noFill/>
          <a:ln>
            <a:noFill/>
          </a:ln>
        </p:spPr>
      </p:pic>
      <p:cxnSp>
        <p:nvCxnSpPr>
          <p:cNvPr id="6" name="Straight Arrow Connector 5">
            <a:extLst>
              <a:ext uri="{FF2B5EF4-FFF2-40B4-BE49-F238E27FC236}">
                <a16:creationId xmlns:a16="http://schemas.microsoft.com/office/drawing/2014/main" id="{49974CC8-D53E-3002-873E-F3AA7CE10EA4}"/>
              </a:ext>
            </a:extLst>
          </p:cNvPr>
          <p:cNvCxnSpPr>
            <a:cxnSpLocks/>
          </p:cNvCxnSpPr>
          <p:nvPr/>
        </p:nvCxnSpPr>
        <p:spPr>
          <a:xfrm flipH="1">
            <a:off x="2546647" y="1128045"/>
            <a:ext cx="4486542"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EF5F90-46FD-FEE2-F799-277BB67210D5}"/>
              </a:ext>
            </a:extLst>
          </p:cNvPr>
          <p:cNvSpPr txBox="1"/>
          <p:nvPr/>
        </p:nvSpPr>
        <p:spPr>
          <a:xfrm>
            <a:off x="7033189" y="927990"/>
            <a:ext cx="348172" cy="400110"/>
          </a:xfrm>
          <a:prstGeom prst="rect">
            <a:avLst/>
          </a:prstGeom>
          <a:noFill/>
        </p:spPr>
        <p:txBody>
          <a:bodyPr wrap="none" rtlCol="0">
            <a:spAutoFit/>
          </a:bodyPr>
          <a:lstStyle/>
          <a:p>
            <a:r>
              <a:rPr lang="sv-SE" sz="2000" b="1" dirty="0">
                <a:solidFill>
                  <a:srgbClr val="7030A0"/>
                </a:solidFill>
              </a:rPr>
              <a:t>G</a:t>
            </a:r>
            <a:endParaRPr lang="en-US" sz="2000" b="1" dirty="0">
              <a:solidFill>
                <a:srgbClr val="7030A0"/>
              </a:solidFill>
            </a:endParaRPr>
          </a:p>
        </p:txBody>
      </p:sp>
      <p:cxnSp>
        <p:nvCxnSpPr>
          <p:cNvPr id="9" name="Straight Arrow Connector 8">
            <a:extLst>
              <a:ext uri="{FF2B5EF4-FFF2-40B4-BE49-F238E27FC236}">
                <a16:creationId xmlns:a16="http://schemas.microsoft.com/office/drawing/2014/main" id="{661A8091-F327-0EF7-2482-829DA8661CA3}"/>
              </a:ext>
            </a:extLst>
          </p:cNvPr>
          <p:cNvCxnSpPr>
            <a:cxnSpLocks/>
          </p:cNvCxnSpPr>
          <p:nvPr/>
        </p:nvCxnSpPr>
        <p:spPr>
          <a:xfrm flipH="1">
            <a:off x="2280303" y="1502636"/>
            <a:ext cx="532545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682F17-912C-73B9-8E48-D1CEE3228769}"/>
              </a:ext>
            </a:extLst>
          </p:cNvPr>
          <p:cNvSpPr txBox="1"/>
          <p:nvPr/>
        </p:nvSpPr>
        <p:spPr>
          <a:xfrm>
            <a:off x="7706169" y="1302581"/>
            <a:ext cx="37451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B050"/>
                </a:solidFill>
                <a:effectLst/>
                <a:uLnTx/>
                <a:uFillTx/>
                <a:latin typeface="Calibri" panose="020F0502020204030204"/>
                <a:ea typeface="+mn-ea"/>
                <a:cs typeface="+mn-cs"/>
              </a:rPr>
              <a:t>-1 x (Marginal</a:t>
            </a:r>
            <a:r>
              <a:rPr lang="sv-SE" sz="2000" b="1" dirty="0">
                <a:solidFill>
                  <a:srgbClr val="00B050"/>
                </a:solidFill>
                <a:latin typeface="Calibri" panose="020F0502020204030204"/>
              </a:rPr>
              <a:t> </a:t>
            </a:r>
            <a:r>
              <a:rPr lang="sv-SE" sz="2000" b="1" dirty="0" err="1">
                <a:solidFill>
                  <a:srgbClr val="00B050"/>
                </a:solidFill>
                <a:latin typeface="Calibri" panose="020F0502020204030204"/>
              </a:rPr>
              <a:t>Deployment</a:t>
            </a:r>
            <a:r>
              <a:rPr lang="sv-SE" sz="2000" b="1" dirty="0">
                <a:solidFill>
                  <a:srgbClr val="00B050"/>
                </a:solidFill>
                <a:latin typeface="Calibri" panose="020F0502020204030204"/>
              </a:rPr>
              <a:t> </a:t>
            </a:r>
            <a:r>
              <a:rPr lang="sv-SE" sz="2000" b="1" dirty="0" err="1">
                <a:solidFill>
                  <a:srgbClr val="00B050"/>
                </a:solidFill>
                <a:latin typeface="Calibri" panose="020F0502020204030204"/>
              </a:rPr>
              <a:t>Cost</a:t>
            </a:r>
            <a:r>
              <a:rPr lang="sv-SE" sz="2000" b="1" dirty="0">
                <a:solidFill>
                  <a:srgbClr val="00B050"/>
                </a:solidFill>
                <a:latin typeface="Calibri" panose="020F0502020204030204"/>
              </a:rPr>
              <a:t>)</a:t>
            </a:r>
            <a:endParaRPr kumimoji="0" lang="en-US"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9B82F24-8AE1-CA0C-F4C6-C411266E1D19}"/>
              </a:ext>
            </a:extLst>
          </p:cNvPr>
          <p:cNvSpPr/>
          <p:nvPr/>
        </p:nvSpPr>
        <p:spPr>
          <a:xfrm>
            <a:off x="7605757" y="1302581"/>
            <a:ext cx="3745195" cy="48349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a:extLst>
              <a:ext uri="{FF2B5EF4-FFF2-40B4-BE49-F238E27FC236}">
                <a16:creationId xmlns:a16="http://schemas.microsoft.com/office/drawing/2014/main" id="{15CAD988-6ED3-9AF2-AB1A-DE248DC69FF7}"/>
              </a:ext>
            </a:extLst>
          </p:cNvPr>
          <p:cNvSpPr/>
          <p:nvPr/>
        </p:nvSpPr>
        <p:spPr>
          <a:xfrm>
            <a:off x="2546647" y="1702691"/>
            <a:ext cx="168778" cy="43375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6F15F83-C922-0B8A-565D-89E91F7960BB}"/>
              </a:ext>
            </a:extLst>
          </p:cNvPr>
          <p:cNvCxnSpPr/>
          <p:nvPr/>
        </p:nvCxnSpPr>
        <p:spPr>
          <a:xfrm flipH="1" flipV="1">
            <a:off x="2777383" y="1914258"/>
            <a:ext cx="4928786" cy="2221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C5EB7AE-DA5F-6A63-2BF6-F7BD8403C193}"/>
              </a:ext>
            </a:extLst>
          </p:cNvPr>
          <p:cNvSpPr/>
          <p:nvPr/>
        </p:nvSpPr>
        <p:spPr>
          <a:xfrm>
            <a:off x="7706169" y="2025353"/>
            <a:ext cx="3950295" cy="30465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0E4C609-A371-D656-7404-D498A682DF7F}"/>
              </a:ext>
            </a:extLst>
          </p:cNvPr>
          <p:cNvSpPr txBox="1"/>
          <p:nvPr/>
        </p:nvSpPr>
        <p:spPr>
          <a:xfrm>
            <a:off x="7896051" y="2209608"/>
            <a:ext cx="3570529" cy="2862322"/>
          </a:xfrm>
          <a:prstGeom prst="rect">
            <a:avLst/>
          </a:prstGeom>
          <a:noFill/>
        </p:spPr>
        <p:txBody>
          <a:bodyPr wrap="none" rtlCol="0">
            <a:spAutoFit/>
          </a:bodyPr>
          <a:lstStyle/>
          <a:p>
            <a:r>
              <a:rPr lang="sv-SE" b="1" u="sng" dirty="0" err="1"/>
              <a:t>Attrition</a:t>
            </a:r>
            <a:r>
              <a:rPr lang="sv-SE" b="1" u="sng" dirty="0"/>
              <a:t> parameter a: </a:t>
            </a:r>
          </a:p>
          <a:p>
            <a:r>
              <a:rPr lang="sv-SE" dirty="0" err="1"/>
              <a:t>Expected</a:t>
            </a:r>
            <a:r>
              <a:rPr lang="sv-SE" dirty="0"/>
              <a:t> </a:t>
            </a:r>
            <a:r>
              <a:rPr lang="sv-SE" dirty="0" err="1"/>
              <a:t>value</a:t>
            </a:r>
            <a:r>
              <a:rPr lang="sv-SE" dirty="0"/>
              <a:t> 0.0544 and</a:t>
            </a:r>
          </a:p>
          <a:p>
            <a:r>
              <a:rPr lang="sv-SE" dirty="0"/>
              <a:t>relative standard deviation 0.2</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sng" strike="noStrike" kern="1200" cap="none" spc="0" normalizeH="0" baseline="0" noProof="0" dirty="0" err="1">
                <a:ln>
                  <a:noFill/>
                </a:ln>
                <a:solidFill>
                  <a:prstClr val="black"/>
                </a:solidFill>
                <a:effectLst/>
                <a:uLnTx/>
                <a:uFillTx/>
                <a:latin typeface="Calibri" panose="020F0502020204030204"/>
                <a:ea typeface="+mn-ea"/>
                <a:cs typeface="+mn-cs"/>
              </a:rPr>
              <a:t>Attrition</a:t>
            </a:r>
            <a:r>
              <a:rPr kumimoji="0" lang="sv-SE" sz="1800" b="1" i="0" u="sng" strike="noStrike" kern="1200" cap="none" spc="0" normalizeH="0" baseline="0" noProof="0" dirty="0">
                <a:ln>
                  <a:noFill/>
                </a:ln>
                <a:solidFill>
                  <a:prstClr val="black"/>
                </a:solidFill>
                <a:effectLst/>
                <a:uLnTx/>
                <a:uFillTx/>
                <a:latin typeface="Calibri" panose="020F0502020204030204"/>
                <a:ea typeface="+mn-ea"/>
                <a:cs typeface="+mn-cs"/>
              </a:rPr>
              <a:t> parameter 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value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0.0106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relative standard deviation 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Correlation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between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 and b is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zero</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2" name="Rectangle 1">
            <a:extLst>
              <a:ext uri="{FF2B5EF4-FFF2-40B4-BE49-F238E27FC236}">
                <a16:creationId xmlns:a16="http://schemas.microsoft.com/office/drawing/2014/main" id="{94F006AC-1CA2-8E9E-DFB8-B1D7AC00AB0C}"/>
              </a:ext>
            </a:extLst>
          </p:cNvPr>
          <p:cNvSpPr/>
          <p:nvPr/>
        </p:nvSpPr>
        <p:spPr>
          <a:xfrm>
            <a:off x="1266825" y="5934075"/>
            <a:ext cx="3448050" cy="433745"/>
          </a:xfrm>
          <a:prstGeom prst="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B9DE630-47C3-ADD8-DBF1-3FEC6526F37B}"/>
              </a:ext>
            </a:extLst>
          </p:cNvPr>
          <p:cNvCxnSpPr>
            <a:cxnSpLocks/>
            <a:stCxn id="10" idx="1"/>
          </p:cNvCxnSpPr>
          <p:nvPr/>
        </p:nvCxnSpPr>
        <p:spPr>
          <a:xfrm flipH="1">
            <a:off x="4856860" y="5906155"/>
            <a:ext cx="3039191" cy="22563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AF9719C-4431-AAA3-E3DC-113CAE0D1B7B}"/>
              </a:ext>
            </a:extLst>
          </p:cNvPr>
          <p:cNvSpPr/>
          <p:nvPr/>
        </p:nvSpPr>
        <p:spPr>
          <a:xfrm>
            <a:off x="7896051" y="5444490"/>
            <a:ext cx="2929520" cy="923330"/>
          </a:xfrm>
          <a:prstGeom prst="rect">
            <a:avLst/>
          </a:prstGeom>
          <a:solidFill>
            <a:srgbClr val="FFFF00"/>
          </a:solidFill>
          <a:ln w="76200">
            <a:solidFill>
              <a:srgbClr val="00B0F0"/>
            </a:solidFill>
          </a:ln>
        </p:spPr>
        <p:txBody>
          <a:bodyPr wrap="none" lIns="91440" tIns="45720" rIns="91440" bIns="45720">
            <a:spAutoFit/>
          </a:bodyPr>
          <a:lstStyle/>
          <a:p>
            <a:pPr algn="ctr"/>
            <a:r>
              <a:rPr lang="en-US" sz="5400" b="1" cap="none" spc="0" dirty="0">
                <a:ln w="22225">
                  <a:solidFill>
                    <a:schemeClr val="accent2"/>
                  </a:solidFill>
                  <a:prstDash val="solid"/>
                </a:ln>
                <a:effectLst/>
              </a:rPr>
              <a:t>Optimum</a:t>
            </a:r>
          </a:p>
        </p:txBody>
      </p:sp>
    </p:spTree>
    <p:extLst>
      <p:ext uri="{BB962C8B-B14F-4D97-AF65-F5344CB8AC3E}">
        <p14:creationId xmlns:p14="http://schemas.microsoft.com/office/powerpoint/2010/main" val="14889666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FDB4-042A-87EE-C88F-C94D3A191C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15DD6-FF88-4C49-582B-BCF15D2BE3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E86A1CF-1B72-FBB3-B3E0-FAFA0AD9DAB7}"/>
              </a:ext>
            </a:extLst>
          </p:cNvPr>
          <p:cNvPicPr>
            <a:picLocks noChangeAspect="1"/>
          </p:cNvPicPr>
          <p:nvPr/>
        </p:nvPicPr>
        <p:blipFill>
          <a:blip r:embed="rId2"/>
          <a:stretch>
            <a:fillRect/>
          </a:stretch>
        </p:blipFill>
        <p:spPr>
          <a:xfrm>
            <a:off x="749812" y="386004"/>
            <a:ext cx="8565638" cy="5209933"/>
          </a:xfrm>
          <a:prstGeom prst="rect">
            <a:avLst/>
          </a:prstGeom>
        </p:spPr>
      </p:pic>
      <p:pic>
        <p:nvPicPr>
          <p:cNvPr id="8" name="Picture 7">
            <a:extLst>
              <a:ext uri="{FF2B5EF4-FFF2-40B4-BE49-F238E27FC236}">
                <a16:creationId xmlns:a16="http://schemas.microsoft.com/office/drawing/2014/main" id="{F0F8C2EE-2847-7F5A-E4CE-09C765578C22}"/>
              </a:ext>
            </a:extLst>
          </p:cNvPr>
          <p:cNvPicPr>
            <a:picLocks noChangeAspect="1"/>
          </p:cNvPicPr>
          <p:nvPr/>
        </p:nvPicPr>
        <p:blipFill>
          <a:blip r:embed="rId3"/>
          <a:stretch>
            <a:fillRect/>
          </a:stretch>
        </p:blipFill>
        <p:spPr>
          <a:xfrm>
            <a:off x="749812" y="5756275"/>
            <a:ext cx="9284305" cy="965200"/>
          </a:xfrm>
          <a:prstGeom prst="rect">
            <a:avLst/>
          </a:prstGeom>
        </p:spPr>
      </p:pic>
    </p:spTree>
    <p:extLst>
      <p:ext uri="{BB962C8B-B14F-4D97-AF65-F5344CB8AC3E}">
        <p14:creationId xmlns:p14="http://schemas.microsoft.com/office/powerpoint/2010/main" val="19377873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FDCF-4690-215D-D8F6-AFF3FDDA109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9CFA54-B522-A85C-F126-C91774F7F2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BF929CC-FCFB-0F4F-2C06-597E23746B41}"/>
              </a:ext>
            </a:extLst>
          </p:cNvPr>
          <p:cNvPicPr>
            <a:picLocks noChangeAspect="1"/>
          </p:cNvPicPr>
          <p:nvPr/>
        </p:nvPicPr>
        <p:blipFill>
          <a:blip r:embed="rId2"/>
          <a:stretch>
            <a:fillRect/>
          </a:stretch>
        </p:blipFill>
        <p:spPr>
          <a:xfrm>
            <a:off x="572279" y="371475"/>
            <a:ext cx="8439002" cy="4357626"/>
          </a:xfrm>
          <a:prstGeom prst="rect">
            <a:avLst/>
          </a:prstGeom>
        </p:spPr>
      </p:pic>
      <p:pic>
        <p:nvPicPr>
          <p:cNvPr id="5" name="Picture 4">
            <a:extLst>
              <a:ext uri="{FF2B5EF4-FFF2-40B4-BE49-F238E27FC236}">
                <a16:creationId xmlns:a16="http://schemas.microsoft.com/office/drawing/2014/main" id="{96658345-1146-84C5-8839-880D8B88D472}"/>
              </a:ext>
            </a:extLst>
          </p:cNvPr>
          <p:cNvPicPr>
            <a:picLocks noChangeAspect="1"/>
          </p:cNvPicPr>
          <p:nvPr/>
        </p:nvPicPr>
        <p:blipFill>
          <a:blip r:embed="rId3"/>
          <a:stretch>
            <a:fillRect/>
          </a:stretch>
        </p:blipFill>
        <p:spPr>
          <a:xfrm>
            <a:off x="572278" y="4905374"/>
            <a:ext cx="10723059" cy="1450975"/>
          </a:xfrm>
          <a:prstGeom prst="rect">
            <a:avLst/>
          </a:prstGeom>
        </p:spPr>
      </p:pic>
    </p:spTree>
    <p:extLst>
      <p:ext uri="{BB962C8B-B14F-4D97-AF65-F5344CB8AC3E}">
        <p14:creationId xmlns:p14="http://schemas.microsoft.com/office/powerpoint/2010/main" val="39749290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3D52-3FAE-660E-D019-54C4F7B9D3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B1D083-C7E0-5D49-438F-79B7C7CC5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D9762C3-D024-EF25-F67D-47C661DE02DA}"/>
              </a:ext>
            </a:extLst>
          </p:cNvPr>
          <p:cNvPicPr>
            <a:picLocks noChangeAspect="1"/>
          </p:cNvPicPr>
          <p:nvPr/>
        </p:nvPicPr>
        <p:blipFill>
          <a:blip r:embed="rId2"/>
          <a:stretch>
            <a:fillRect/>
          </a:stretch>
        </p:blipFill>
        <p:spPr>
          <a:xfrm>
            <a:off x="676891" y="476250"/>
            <a:ext cx="8536952" cy="4543425"/>
          </a:xfrm>
          <a:prstGeom prst="rect">
            <a:avLst/>
          </a:prstGeom>
        </p:spPr>
      </p:pic>
      <p:pic>
        <p:nvPicPr>
          <p:cNvPr id="5" name="Picture 4">
            <a:extLst>
              <a:ext uri="{FF2B5EF4-FFF2-40B4-BE49-F238E27FC236}">
                <a16:creationId xmlns:a16="http://schemas.microsoft.com/office/drawing/2014/main" id="{3409949B-6520-E115-7502-009AD5909954}"/>
              </a:ext>
            </a:extLst>
          </p:cNvPr>
          <p:cNvPicPr>
            <a:picLocks noChangeAspect="1"/>
          </p:cNvPicPr>
          <p:nvPr/>
        </p:nvPicPr>
        <p:blipFill>
          <a:blip r:embed="rId3"/>
          <a:stretch>
            <a:fillRect/>
          </a:stretch>
        </p:blipFill>
        <p:spPr>
          <a:xfrm>
            <a:off x="676891" y="5210175"/>
            <a:ext cx="9714106" cy="1314450"/>
          </a:xfrm>
          <a:prstGeom prst="rect">
            <a:avLst/>
          </a:prstGeom>
        </p:spPr>
      </p:pic>
    </p:spTree>
    <p:extLst>
      <p:ext uri="{BB962C8B-B14F-4D97-AF65-F5344CB8AC3E}">
        <p14:creationId xmlns:p14="http://schemas.microsoft.com/office/powerpoint/2010/main" val="26869534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FDFA-F6C4-CDED-2744-00150642A9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4B5CC-AB80-56B8-7441-8A29F36B63B5}"/>
              </a:ext>
            </a:extLst>
          </p:cNvPr>
          <p:cNvSpPr>
            <a:spLocks noGrp="1"/>
          </p:cNvSpPr>
          <p:nvPr>
            <p:ph idx="1"/>
          </p:nvPr>
        </p:nvSpPr>
        <p:spPr>
          <a:xfrm>
            <a:off x="538162" y="255587"/>
            <a:ext cx="10539413" cy="4232275"/>
          </a:xfrm>
        </p:spPr>
        <p:txBody>
          <a:bodyPr>
            <a:noAutofit/>
          </a:bodyPr>
          <a:lstStyle/>
          <a:p>
            <a:pPr marL="0" indent="0">
              <a:buNone/>
            </a:pPr>
            <a:r>
              <a:rPr lang="en-US" sz="3600" b="1" i="1" u="sng" dirty="0"/>
              <a:t>Short summary of the results:</a:t>
            </a:r>
          </a:p>
          <a:p>
            <a:pPr marL="0" indent="0">
              <a:buNone/>
            </a:pPr>
            <a:r>
              <a:rPr lang="en-US" sz="2000" b="1" dirty="0"/>
              <a:t>The analytical, and the two numerical, methods, all show that the optimal deployment level is </a:t>
            </a:r>
          </a:p>
          <a:p>
            <a:pPr marL="0" indent="0">
              <a:buNone/>
            </a:pPr>
            <a:endParaRPr lang="en-US" b="1" dirty="0"/>
          </a:p>
          <a:p>
            <a:pPr marL="0" indent="0">
              <a:buNone/>
            </a:pPr>
            <a:r>
              <a:rPr lang="en-US" sz="2000" b="1" dirty="0"/>
              <a:t>a </a:t>
            </a:r>
            <a:r>
              <a:rPr lang="en-US" sz="2000" b="1" dirty="0">
                <a:highlight>
                  <a:srgbClr val="FF0000"/>
                </a:highlight>
              </a:rPr>
              <a:t>decreasing</a:t>
            </a:r>
            <a:r>
              <a:rPr lang="en-US" sz="2000" b="1" dirty="0"/>
              <a:t> function of the </a:t>
            </a:r>
            <a:r>
              <a:rPr lang="en-US" sz="2000" b="1" u="sng" dirty="0"/>
              <a:t>marginal deployment cost</a:t>
            </a:r>
            <a:r>
              <a:rPr lang="en-US" sz="2000" b="1" dirty="0"/>
              <a:t>, </a:t>
            </a:r>
          </a:p>
          <a:p>
            <a:pPr marL="0" indent="0">
              <a:buNone/>
            </a:pPr>
            <a:r>
              <a:rPr lang="en-US" sz="2000" b="1" dirty="0"/>
              <a:t>an </a:t>
            </a:r>
            <a:r>
              <a:rPr lang="en-US" sz="2000" b="1" dirty="0">
                <a:highlight>
                  <a:srgbClr val="00FFFF"/>
                </a:highlight>
              </a:rPr>
              <a:t>increasing</a:t>
            </a:r>
            <a:r>
              <a:rPr lang="en-US" sz="2000" b="1" dirty="0"/>
              <a:t> function of the </a:t>
            </a:r>
            <a:r>
              <a:rPr lang="en-US" sz="2000" b="1" u="sng" dirty="0"/>
              <a:t>marginal cost of the time to win the battle</a:t>
            </a:r>
            <a:r>
              <a:rPr lang="en-US" sz="2000" b="1" dirty="0"/>
              <a:t>, </a:t>
            </a:r>
          </a:p>
          <a:p>
            <a:pPr marL="0" indent="0">
              <a:buNone/>
            </a:pPr>
            <a:r>
              <a:rPr lang="en-US" sz="2000" b="1" dirty="0"/>
              <a:t>an </a:t>
            </a:r>
            <a:r>
              <a:rPr lang="en-US" sz="2000" b="1" dirty="0">
                <a:highlight>
                  <a:srgbClr val="00FFFF"/>
                </a:highlight>
              </a:rPr>
              <a:t>increasing</a:t>
            </a:r>
            <a:r>
              <a:rPr lang="en-US" sz="2000" b="1" dirty="0"/>
              <a:t> function of the </a:t>
            </a:r>
            <a:r>
              <a:rPr lang="en-US" sz="2000" b="1" u="sng" dirty="0"/>
              <a:t>marginal cost of killed and wounded soldiers and lost equipment</a:t>
            </a:r>
            <a:r>
              <a:rPr lang="en-US" sz="2000" b="1" dirty="0"/>
              <a:t>, </a:t>
            </a:r>
          </a:p>
          <a:p>
            <a:pPr marL="0" indent="0">
              <a:buNone/>
            </a:pPr>
            <a:r>
              <a:rPr lang="en-US" sz="2000" b="1" dirty="0"/>
              <a:t>an </a:t>
            </a:r>
            <a:r>
              <a:rPr lang="en-US" sz="2000" b="1" dirty="0">
                <a:highlight>
                  <a:srgbClr val="00FFFF"/>
                </a:highlight>
              </a:rPr>
              <a:t>increasing</a:t>
            </a:r>
            <a:r>
              <a:rPr lang="en-US" sz="2000" b="1" dirty="0"/>
              <a:t> function of the </a:t>
            </a:r>
            <a:r>
              <a:rPr lang="en-US" sz="2000" b="1" u="sng" dirty="0"/>
              <a:t>initial size of the opposing army</a:t>
            </a:r>
            <a:r>
              <a:rPr lang="en-US" sz="2000" b="1" dirty="0"/>
              <a:t>, </a:t>
            </a:r>
          </a:p>
          <a:p>
            <a:pPr marL="0" indent="0">
              <a:buNone/>
            </a:pPr>
            <a:r>
              <a:rPr lang="en-US" sz="2000" b="1" dirty="0"/>
              <a:t>an </a:t>
            </a:r>
            <a:r>
              <a:rPr lang="en-US" sz="2000" b="1" dirty="0">
                <a:highlight>
                  <a:srgbClr val="00FFFF"/>
                </a:highlight>
              </a:rPr>
              <a:t>increasing</a:t>
            </a:r>
            <a:r>
              <a:rPr lang="en-US" sz="2000" b="1" dirty="0"/>
              <a:t> function of the </a:t>
            </a:r>
            <a:r>
              <a:rPr lang="en-US" sz="2000" b="1" u="sng" dirty="0"/>
              <a:t>efficiency of the soldiers in the opposing army </a:t>
            </a:r>
            <a:r>
              <a:rPr lang="en-US" sz="2000" b="1" dirty="0"/>
              <a:t>and </a:t>
            </a:r>
          </a:p>
          <a:p>
            <a:pPr marL="0" indent="0">
              <a:buNone/>
            </a:pPr>
            <a:r>
              <a:rPr lang="en-US" sz="2000" b="1" dirty="0"/>
              <a:t>a </a:t>
            </a:r>
            <a:r>
              <a:rPr lang="en-US" sz="2000" b="1" dirty="0">
                <a:highlight>
                  <a:srgbClr val="FF0000"/>
                </a:highlight>
              </a:rPr>
              <a:t>decreasing</a:t>
            </a:r>
            <a:r>
              <a:rPr lang="en-US" sz="2000" b="1" dirty="0"/>
              <a:t> function of the </a:t>
            </a:r>
            <a:r>
              <a:rPr lang="en-US" sz="2000" b="1" u="sng" dirty="0"/>
              <a:t>efficiency of the soldiers in the deployed army</a:t>
            </a:r>
            <a:r>
              <a:rPr lang="en-US" sz="2000" b="1" dirty="0"/>
              <a:t>. </a:t>
            </a:r>
          </a:p>
          <a:p>
            <a:pPr marL="0" indent="0">
              <a:buNone/>
            </a:pPr>
            <a:endParaRPr lang="en-US" sz="2000" b="1" dirty="0"/>
          </a:p>
          <a:p>
            <a:pPr marL="0" indent="0">
              <a:buNone/>
            </a:pPr>
            <a:r>
              <a:rPr lang="en-US" sz="2000" b="1" dirty="0">
                <a:highlight>
                  <a:srgbClr val="FFFF00"/>
                </a:highlight>
              </a:rPr>
              <a:t>With stochastic attrition parameters</a:t>
            </a:r>
            <a:r>
              <a:rPr lang="en-US" sz="2000" b="1" dirty="0"/>
              <a:t>, the stochastic model also shows that the </a:t>
            </a:r>
          </a:p>
          <a:p>
            <a:pPr marL="0" indent="0">
              <a:buNone/>
            </a:pPr>
            <a:r>
              <a:rPr lang="en-US" sz="2000" b="1" dirty="0">
                <a:highlight>
                  <a:srgbClr val="FFFF00"/>
                </a:highlight>
              </a:rPr>
              <a:t>probability to win the battle is an increasing function of the size of the deployed army.</a:t>
            </a:r>
            <a:r>
              <a:rPr lang="en-US" sz="2000" b="1" dirty="0"/>
              <a:t> </a:t>
            </a:r>
          </a:p>
          <a:p>
            <a:pPr marL="0" indent="0">
              <a:buNone/>
            </a:pPr>
            <a:r>
              <a:rPr lang="en-US" sz="2000" b="1" dirty="0"/>
              <a:t>When the optimal deployment level is selected, the probability of a victory is usually less than 100%, since it would be </a:t>
            </a:r>
            <a:r>
              <a:rPr lang="en-US" sz="2000" b="1" dirty="0">
                <a:highlight>
                  <a:srgbClr val="FFFF00"/>
                </a:highlight>
              </a:rPr>
              <a:t>too expensive to guarantee a victory with 100% probability</a:t>
            </a:r>
            <a:r>
              <a:rPr lang="en-US" sz="2000" b="1" dirty="0"/>
              <a:t>. </a:t>
            </a:r>
          </a:p>
          <a:p>
            <a:pPr marL="0" indent="0">
              <a:buNone/>
            </a:pPr>
            <a:endParaRPr lang="en-US" sz="2000" b="1" dirty="0"/>
          </a:p>
          <a:p>
            <a:pPr marL="0" indent="0">
              <a:buNone/>
            </a:pPr>
            <a:endParaRPr lang="en-US" sz="2000" b="1" dirty="0"/>
          </a:p>
          <a:p>
            <a:pPr marL="0" indent="0">
              <a:buNone/>
            </a:pPr>
            <a:endParaRPr lang="en-US" sz="2000" b="1" dirty="0"/>
          </a:p>
        </p:txBody>
      </p:sp>
      <p:sp>
        <p:nvSpPr>
          <p:cNvPr id="4" name="Slide Number Placeholder 3">
            <a:extLst>
              <a:ext uri="{FF2B5EF4-FFF2-40B4-BE49-F238E27FC236}">
                <a16:creationId xmlns:a16="http://schemas.microsoft.com/office/drawing/2014/main" id="{6C5F0C8E-5C69-36EF-01F0-EB304E7C66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8970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1">
                <a:lumMod val="5000"/>
                <a:lumOff val="95000"/>
              </a:schemeClr>
            </a:gs>
            <a:gs pos="81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a:extLst>
            <a:ext uri="{FF2B5EF4-FFF2-40B4-BE49-F238E27FC236}">
              <a16:creationId xmlns:a16="http://schemas.microsoft.com/office/drawing/2014/main" id="{0970E75E-C830-4FED-5BF3-2619EA8C8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87C3B-D734-A915-20DB-A259FBDFE35A}"/>
              </a:ext>
            </a:extLst>
          </p:cNvPr>
          <p:cNvSpPr>
            <a:spLocks noGrp="1"/>
          </p:cNvSpPr>
          <p:nvPr>
            <p:ph type="ctrTitle"/>
          </p:nvPr>
        </p:nvSpPr>
        <p:spPr>
          <a:xfrm>
            <a:off x="581026" y="454453"/>
            <a:ext cx="7417756" cy="1868487"/>
          </a:xfrm>
        </p:spPr>
        <p:txBody>
          <a:bodyPr>
            <a:normAutofit fontScale="90000"/>
          </a:bodyPr>
          <a:lstStyle/>
          <a:p>
            <a:pPr algn="l"/>
            <a:r>
              <a:rPr kumimoji="0" lang="en-US" sz="4400" b="1" i="0" u="none" strike="noStrike" kern="1200" cap="none" spc="0" normalizeH="0" baseline="0" noProof="0" dirty="0">
                <a:ln>
                  <a:noFill/>
                </a:ln>
                <a:effectLst/>
                <a:uLnTx/>
                <a:uFillTx/>
                <a:latin typeface="Caveat"/>
                <a:ea typeface="+mj-ea"/>
                <a:cs typeface="Aharoni" panose="02010803020104030203" pitchFamily="2" charset="-79"/>
              </a:rPr>
              <a:t>Optimal Deployment</a:t>
            </a:r>
            <a:br>
              <a:rPr kumimoji="0" lang="en-US" sz="2500" b="1" i="0" u="none" strike="noStrike" kern="1200" cap="none" spc="0" normalizeH="0" baseline="0" noProof="0" dirty="0">
                <a:ln>
                  <a:noFill/>
                </a:ln>
                <a:solidFill>
                  <a:srgbClr val="7030A0"/>
                </a:solidFill>
                <a:effectLst/>
                <a:uLnTx/>
                <a:uFillTx/>
                <a:latin typeface="Caveat"/>
                <a:ea typeface="+mj-ea"/>
                <a:cs typeface="Aharoni" panose="02010803020104030203" pitchFamily="2" charset="-79"/>
              </a:rPr>
            </a:br>
            <a:br>
              <a:rPr kumimoji="0" lang="en-US" sz="2800" b="1" i="0" u="none" strike="noStrike" kern="1200" cap="none" spc="0" normalizeH="0" baseline="0" noProof="0" dirty="0">
                <a:ln>
                  <a:noFill/>
                </a:ln>
                <a:solidFill>
                  <a:prstClr val="black"/>
                </a:solidFill>
                <a:effectLst/>
                <a:uLnTx/>
                <a:uFillTx/>
                <a:latin typeface="Caveat"/>
                <a:ea typeface="+mj-ea"/>
                <a:cs typeface="Aharoni" panose="02010803020104030203" pitchFamily="2" charset="-79"/>
              </a:rPr>
            </a:br>
            <a:br>
              <a:rPr kumimoji="0" lang="en-US" sz="25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br>
            <a:r>
              <a:rPr kumimoji="0" lang="en-US" sz="25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by</a:t>
            </a:r>
            <a:br>
              <a:rPr kumimoji="0" lang="en-US" sz="2500" b="1" i="1" u="none" strike="noStrike" kern="1200" cap="none" spc="0" normalizeH="0" baseline="0" noProof="0" dirty="0">
                <a:ln>
                  <a:noFill/>
                </a:ln>
                <a:solidFill>
                  <a:srgbClr val="FF0000"/>
                </a:solidFill>
                <a:effectLst/>
                <a:uLnTx/>
                <a:uFillTx/>
                <a:latin typeface="Caveat"/>
                <a:ea typeface="+mj-ea"/>
                <a:cs typeface="Aharoni" panose="02010803020104030203" pitchFamily="2" charset="-79"/>
              </a:rPr>
            </a:br>
            <a:r>
              <a:rPr kumimoji="0" lang="en-US" sz="2500" b="1" i="0" u="none" strike="noStrike" kern="1200" cap="none" spc="0" normalizeH="0" baseline="0" noProof="0" dirty="0">
                <a:ln>
                  <a:noFill/>
                </a:ln>
                <a:solidFill>
                  <a:srgbClr val="002060"/>
                </a:solidFill>
                <a:effectLst/>
                <a:uLnTx/>
                <a:uFillTx/>
                <a:latin typeface="Caveat"/>
                <a:ea typeface="+mj-ea"/>
                <a:cs typeface="Aharoni" panose="02010803020104030203" pitchFamily="2" charset="-79"/>
              </a:rPr>
              <a:t>Peter Lohmander</a:t>
            </a:r>
            <a:endParaRPr lang="en-US" dirty="0"/>
          </a:p>
        </p:txBody>
      </p:sp>
      <p:sp>
        <p:nvSpPr>
          <p:cNvPr id="3" name="Subtitle 2">
            <a:extLst>
              <a:ext uri="{FF2B5EF4-FFF2-40B4-BE49-F238E27FC236}">
                <a16:creationId xmlns:a16="http://schemas.microsoft.com/office/drawing/2014/main" id="{87C714C9-3DC9-4AB9-CFA2-252B9B524A9C}"/>
              </a:ext>
            </a:extLst>
          </p:cNvPr>
          <p:cNvSpPr>
            <a:spLocks noGrp="1"/>
          </p:cNvSpPr>
          <p:nvPr>
            <p:ph type="subTitle" idx="1"/>
          </p:nvPr>
        </p:nvSpPr>
        <p:spPr>
          <a:xfrm>
            <a:off x="581026" y="3602037"/>
            <a:ext cx="8029574" cy="275431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effectLst/>
                <a:uLnTx/>
                <a:uFillTx/>
                <a:latin typeface="Caveat"/>
                <a:ea typeface="+mn-ea"/>
                <a:cs typeface="+mn-cs"/>
              </a:rPr>
              <a:t>ICSTC-2024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060"/>
                </a:solidFill>
                <a:effectLst/>
                <a:uLnTx/>
                <a:uFillTx/>
                <a:latin typeface="Caveat"/>
                <a:ea typeface="+mn-ea"/>
                <a:cs typeface="+mn-cs"/>
              </a:rPr>
              <a:t>Tenth International Conference on Statistics for the Twenty-First Century  </a:t>
            </a:r>
            <a:endPar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December 13 - 16, 2024, Special Invited Talk.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Organized by International Statistics Fraternity (ISF) in collaboration with the Department of Statistics, University of Kerala and School of Physical and Mathematical Sciences at the University of Kerala and the American Statistical Association.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veat"/>
                <a:ea typeface="+mn-ea"/>
                <a:cs typeface="+mn-cs"/>
              </a:rPr>
              <a:t>Version 241211_1448</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DC2B4B96-BC02-7524-523D-D1429ED83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A208269-415B-C219-32B1-11BF61A0B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498" y="1216153"/>
            <a:ext cx="2546575" cy="2784491"/>
          </a:xfrm>
          <a:prstGeom prst="rect">
            <a:avLst/>
          </a:prstGeom>
        </p:spPr>
      </p:pic>
      <p:sp>
        <p:nvSpPr>
          <p:cNvPr id="9" name="TextBox 8">
            <a:extLst>
              <a:ext uri="{FF2B5EF4-FFF2-40B4-BE49-F238E27FC236}">
                <a16:creationId xmlns:a16="http://schemas.microsoft.com/office/drawing/2014/main" id="{1812E580-057D-6802-7F59-3407FBF749C5}"/>
              </a:ext>
            </a:extLst>
          </p:cNvPr>
          <p:cNvSpPr txBox="1"/>
          <p:nvPr/>
        </p:nvSpPr>
        <p:spPr>
          <a:xfrm>
            <a:off x="9257498" y="4285376"/>
            <a:ext cx="293887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veat"/>
                <a:ea typeface="+mn-ea"/>
                <a:cs typeface="+mn-cs"/>
              </a:rPr>
              <a:t>Peter Lohmander</a:t>
            </a:r>
            <a:br>
              <a:rPr kumimoji="0" lang="en-US" sz="2400" b="1" i="0" u="none" strike="noStrike" kern="1200" cap="none" spc="0" normalizeH="0" baseline="0" noProof="0" dirty="0">
                <a:ln>
                  <a:noFill/>
                </a:ln>
                <a:solidFill>
                  <a:prstClr val="black"/>
                </a:solidFill>
                <a:effectLst/>
                <a:uLnTx/>
                <a:uFillTx/>
                <a:latin typeface="Caveat"/>
                <a:ea typeface="+mn-ea"/>
                <a:cs typeface="+mn-cs"/>
              </a:rPr>
            </a:br>
            <a:r>
              <a:rPr kumimoji="0" lang="en-US" sz="2400" b="1" i="0" u="none" strike="noStrike" kern="1200" cap="none" spc="0" normalizeH="0" baseline="0" noProof="0" dirty="0">
                <a:ln>
                  <a:noFill/>
                </a:ln>
                <a:solidFill>
                  <a:prstClr val="black"/>
                </a:solidFill>
                <a:effectLst/>
                <a:uLnTx/>
                <a:uFillTx/>
                <a:latin typeface="Caveat"/>
                <a:ea typeface="+mn-ea"/>
                <a:cs typeface="+mn-cs"/>
              </a:rPr>
              <a:t>Prof 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ve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veat"/>
                <a:ea typeface="+mn-ea"/>
                <a:cs typeface="+mn-cs"/>
              </a:rPr>
              <a:t>Peter Lohmander Optimal Solutions, Sweden</a:t>
            </a:r>
          </a:p>
        </p:txBody>
      </p:sp>
      <p:sp>
        <p:nvSpPr>
          <p:cNvPr id="6" name="Rectangle 5">
            <a:extLst>
              <a:ext uri="{FF2B5EF4-FFF2-40B4-BE49-F238E27FC236}">
                <a16:creationId xmlns:a16="http://schemas.microsoft.com/office/drawing/2014/main" id="{785319A6-F928-C293-ACBB-F9B69E7D6DF2}"/>
              </a:ext>
            </a:extLst>
          </p:cNvPr>
          <p:cNvSpPr/>
          <p:nvPr/>
        </p:nvSpPr>
        <p:spPr>
          <a:xfrm>
            <a:off x="3959909" y="1212841"/>
            <a:ext cx="4650691" cy="2585323"/>
          </a:xfrm>
          <a:prstGeom prst="rect">
            <a:avLst/>
          </a:prstGeom>
          <a:solidFill>
            <a:srgbClr val="FFFF00"/>
          </a:solidFill>
          <a:ln>
            <a:solidFill>
              <a:srgbClr val="FF0000"/>
            </a:solidFill>
          </a:ln>
        </p:spPr>
        <p:txBody>
          <a:bodyPr wrap="square" lIns="91440" tIns="45720" rIns="91440" bIns="45720">
            <a:spAutoFit/>
          </a:bodyPr>
          <a:lstStyle/>
          <a:p>
            <a:pPr algn="ctr"/>
            <a:r>
              <a:rPr lang="en-US" sz="5400" b="1" i="1" cap="none" spc="0" dirty="0">
                <a:ln w="22225">
                  <a:solidFill>
                    <a:schemeClr val="accent2"/>
                  </a:solidFill>
                  <a:prstDash val="solid"/>
                </a:ln>
                <a:solidFill>
                  <a:srgbClr val="FF0000"/>
                </a:solidFill>
                <a:effectLst/>
              </a:rPr>
              <a:t>Thank you for</a:t>
            </a:r>
          </a:p>
          <a:p>
            <a:pPr algn="ctr"/>
            <a:r>
              <a:rPr lang="en-US" sz="5400" b="1" i="1" dirty="0">
                <a:ln w="22225">
                  <a:solidFill>
                    <a:schemeClr val="accent2"/>
                  </a:solidFill>
                  <a:prstDash val="solid"/>
                </a:ln>
                <a:solidFill>
                  <a:srgbClr val="FF0000"/>
                </a:solidFill>
              </a:rPr>
              <a:t>your time!</a:t>
            </a:r>
          </a:p>
          <a:p>
            <a:pPr algn="ctr"/>
            <a:r>
              <a:rPr lang="en-US" sz="5400" b="1" i="1" cap="none" spc="0" dirty="0">
                <a:ln w="22225">
                  <a:solidFill>
                    <a:schemeClr val="accent2"/>
                  </a:solidFill>
                  <a:prstDash val="solid"/>
                </a:ln>
                <a:solidFill>
                  <a:srgbClr val="FF0000"/>
                </a:solidFill>
                <a:effectLst/>
              </a:rPr>
              <a:t>Questions?</a:t>
            </a:r>
          </a:p>
        </p:txBody>
      </p:sp>
    </p:spTree>
    <p:extLst>
      <p:ext uri="{BB962C8B-B14F-4D97-AF65-F5344CB8AC3E}">
        <p14:creationId xmlns:p14="http://schemas.microsoft.com/office/powerpoint/2010/main" val="124451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0BB3A-7834-6C82-5FCF-608E488D69E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C93983-05E2-2511-AB9C-2754B590F4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CC89913-CE6D-594F-6818-338E11BAEB8C}"/>
              </a:ext>
            </a:extLst>
          </p:cNvPr>
          <p:cNvSpPr>
            <a:spLocks noGrp="1"/>
          </p:cNvSpPr>
          <p:nvPr>
            <p:ph type="sldNum" sz="quarter" idx="12"/>
          </p:nvPr>
        </p:nvSpPr>
        <p:spPr/>
        <p:txBody>
          <a:bodyPr/>
          <a:lstStyle/>
          <a:p>
            <a:fld id="{11E8FB2F-F8A0-460E-BEB8-B86C6496DEF7}" type="slidenum">
              <a:rPr lang="en-US" smtClean="0"/>
              <a:t>11</a:t>
            </a:fld>
            <a:endParaRPr lang="en-US"/>
          </a:p>
        </p:txBody>
      </p:sp>
      <p:sp>
        <p:nvSpPr>
          <p:cNvPr id="3" name="Rectangle 2">
            <a:extLst>
              <a:ext uri="{FF2B5EF4-FFF2-40B4-BE49-F238E27FC236}">
                <a16:creationId xmlns:a16="http://schemas.microsoft.com/office/drawing/2014/main" id="{76658BE2-EAAD-5CE5-62AC-63586BBA7A97}"/>
              </a:ext>
            </a:extLst>
          </p:cNvPr>
          <p:cNvSpPr>
            <a:spLocks noChangeArrowheads="1"/>
          </p:cNvSpPr>
          <p:nvPr/>
        </p:nvSpPr>
        <p:spPr bwMode="auto">
          <a:xfrm>
            <a:off x="1255362" y="1791077"/>
            <a:ext cx="34924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3246E9C1-17A2-1E3D-1590-A7064B341AEC}"/>
              </a:ext>
            </a:extLst>
          </p:cNvPr>
          <p:cNvGraphicFramePr>
            <a:graphicFrameLocks noChangeAspect="1"/>
          </p:cNvGraphicFramePr>
          <p:nvPr>
            <p:extLst>
              <p:ext uri="{D42A27DB-BD31-4B8C-83A1-F6EECF244321}">
                <p14:modId xmlns:p14="http://schemas.microsoft.com/office/powerpoint/2010/main" val="1858327827"/>
              </p:ext>
            </p:extLst>
          </p:nvPr>
        </p:nvGraphicFramePr>
        <p:xfrm>
          <a:off x="5057614" y="1256827"/>
          <a:ext cx="5997843" cy="2298574"/>
        </p:xfrm>
        <a:graphic>
          <a:graphicData uri="http://schemas.openxmlformats.org/presentationml/2006/ole">
            <mc:AlternateContent xmlns:mc="http://schemas.openxmlformats.org/markup-compatibility/2006">
              <mc:Choice xmlns:v="urn:schemas-microsoft-com:vml" Requires="v">
                <p:oleObj name="Equation" r:id="rId2" imgW="1600200" imgH="609600" progId="Equation.DSMT4">
                  <p:embed/>
                </p:oleObj>
              </mc:Choice>
              <mc:Fallback>
                <p:oleObj name="Equation" r:id="rId2" imgW="1600200" imgH="609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614" y="1256827"/>
                        <a:ext cx="5997843" cy="2298574"/>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96ACBD9-4D0A-1CA4-FEC6-793C20B51408}"/>
              </a:ext>
            </a:extLst>
          </p:cNvPr>
          <p:cNvGraphicFramePr>
            <a:graphicFrameLocks noChangeAspect="1"/>
          </p:cNvGraphicFramePr>
          <p:nvPr>
            <p:extLst>
              <p:ext uri="{D42A27DB-BD31-4B8C-83A1-F6EECF244321}">
                <p14:modId xmlns:p14="http://schemas.microsoft.com/office/powerpoint/2010/main" val="2890144822"/>
              </p:ext>
            </p:extLst>
          </p:nvPr>
        </p:nvGraphicFramePr>
        <p:xfrm>
          <a:off x="1372597" y="4683931"/>
          <a:ext cx="2076773" cy="1603123"/>
        </p:xfrm>
        <a:graphic>
          <a:graphicData uri="http://schemas.openxmlformats.org/presentationml/2006/ole">
            <mc:AlternateContent xmlns:mc="http://schemas.openxmlformats.org/markup-compatibility/2006">
              <mc:Choice xmlns:v="urn:schemas-microsoft-com:vml" Requires="v">
                <p:oleObj name="Equation" r:id="rId4" imgW="545863" imgH="418918" progId="Equation.DSMT4">
                  <p:embed/>
                </p:oleObj>
              </mc:Choice>
              <mc:Fallback>
                <p:oleObj name="Equation" r:id="rId4" imgW="545863" imgH="418918" progId="Equation.DSMT4">
                  <p:embed/>
                  <p:pic>
                    <p:nvPicPr>
                      <p:cNvPr id="6" name="Object 5">
                        <a:extLst>
                          <a:ext uri="{FF2B5EF4-FFF2-40B4-BE49-F238E27FC236}">
                            <a16:creationId xmlns:a16="http://schemas.microsoft.com/office/drawing/2014/main" id="{CCC4A88A-7A6E-D61E-5326-C84C26177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597" y="4683931"/>
                        <a:ext cx="2076773" cy="1603123"/>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15C807ED-2050-2789-06BB-63F9C3E3B715}"/>
              </a:ext>
            </a:extLst>
          </p:cNvPr>
          <p:cNvSpPr>
            <a:spLocks noChangeArrowheads="1"/>
          </p:cNvSpPr>
          <p:nvPr/>
        </p:nvSpPr>
        <p:spPr bwMode="auto">
          <a:xfrm>
            <a:off x="5486400" y="46184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D1D224B-19C0-534F-E02F-A0D99DBF91D2}"/>
              </a:ext>
            </a:extLst>
          </p:cNvPr>
          <p:cNvGraphicFramePr>
            <a:graphicFrameLocks noChangeAspect="1"/>
          </p:cNvGraphicFramePr>
          <p:nvPr>
            <p:extLst>
              <p:ext uri="{D42A27DB-BD31-4B8C-83A1-F6EECF244321}">
                <p14:modId xmlns:p14="http://schemas.microsoft.com/office/powerpoint/2010/main" val="396889349"/>
              </p:ext>
            </p:extLst>
          </p:nvPr>
        </p:nvGraphicFramePr>
        <p:xfrm>
          <a:off x="7300993" y="4863158"/>
          <a:ext cx="2681207" cy="1675754"/>
        </p:xfrm>
        <a:graphic>
          <a:graphicData uri="http://schemas.openxmlformats.org/presentationml/2006/ole">
            <mc:AlternateContent xmlns:mc="http://schemas.openxmlformats.org/markup-compatibility/2006">
              <mc:Choice xmlns:v="urn:schemas-microsoft-com:vml" Requires="v">
                <p:oleObj name="Equation" r:id="rId6" imgW="609336" imgH="393529" progId="Equation.DSMT4">
                  <p:embed/>
                </p:oleObj>
              </mc:Choice>
              <mc:Fallback>
                <p:oleObj name="Equation" r:id="rId6" imgW="609336"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0993" y="4863158"/>
                        <a:ext cx="2681207" cy="1675754"/>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63066F6F-DF3B-B440-E693-F726A3DA72DC}"/>
              </a:ext>
            </a:extLst>
          </p:cNvPr>
          <p:cNvSpPr/>
          <p:nvPr/>
        </p:nvSpPr>
        <p:spPr>
          <a:xfrm>
            <a:off x="1121428" y="1150242"/>
            <a:ext cx="78412" cy="24146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5FCE84-2356-7886-898B-1C5B9908E7C1}"/>
              </a:ext>
            </a:extLst>
          </p:cNvPr>
          <p:cNvSpPr/>
          <p:nvPr/>
        </p:nvSpPr>
        <p:spPr>
          <a:xfrm>
            <a:off x="1121428" y="3542046"/>
            <a:ext cx="2952939"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57C6712-41EA-09D4-BE73-0510234C2977}"/>
              </a:ext>
            </a:extLst>
          </p:cNvPr>
          <p:cNvCxnSpPr>
            <a:cxnSpLocks/>
          </p:cNvCxnSpPr>
          <p:nvPr/>
        </p:nvCxnSpPr>
        <p:spPr>
          <a:xfrm flipH="1">
            <a:off x="1255362" y="570946"/>
            <a:ext cx="2569821" cy="2865039"/>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72A352-70DF-F9BD-975F-50921B38866D}"/>
              </a:ext>
            </a:extLst>
          </p:cNvPr>
          <p:cNvSpPr txBox="1"/>
          <p:nvPr/>
        </p:nvSpPr>
        <p:spPr>
          <a:xfrm>
            <a:off x="4192170" y="3249658"/>
            <a:ext cx="373820" cy="584775"/>
          </a:xfrm>
          <a:prstGeom prst="rect">
            <a:avLst/>
          </a:prstGeom>
          <a:noFill/>
        </p:spPr>
        <p:txBody>
          <a:bodyPr wrap="none" rtlCol="0">
            <a:spAutoFit/>
          </a:bodyPr>
          <a:lstStyle/>
          <a:p>
            <a:r>
              <a:rPr lang="sv-SE" sz="3200" b="1" dirty="0"/>
              <a:t>x</a:t>
            </a:r>
            <a:endParaRPr lang="en-US" sz="3200" b="1" dirty="0"/>
          </a:p>
        </p:txBody>
      </p:sp>
      <p:sp>
        <p:nvSpPr>
          <p:cNvPr id="16" name="TextBox 15">
            <a:extLst>
              <a:ext uri="{FF2B5EF4-FFF2-40B4-BE49-F238E27FC236}">
                <a16:creationId xmlns:a16="http://schemas.microsoft.com/office/drawing/2014/main" id="{18D8891D-BF16-360D-2FBE-405050BA0897}"/>
              </a:ext>
            </a:extLst>
          </p:cNvPr>
          <p:cNvSpPr txBox="1"/>
          <p:nvPr/>
        </p:nvSpPr>
        <p:spPr>
          <a:xfrm>
            <a:off x="973724" y="414388"/>
            <a:ext cx="378630" cy="584775"/>
          </a:xfrm>
          <a:prstGeom prst="rect">
            <a:avLst/>
          </a:prstGeom>
          <a:noFill/>
        </p:spPr>
        <p:txBody>
          <a:bodyPr wrap="none" rtlCol="0">
            <a:spAutoFit/>
          </a:bodyPr>
          <a:lstStyle/>
          <a:p>
            <a:r>
              <a:rPr lang="sv-SE" sz="3200" b="1" dirty="0"/>
              <a:t>y</a:t>
            </a:r>
            <a:endParaRPr lang="en-US" sz="3200" b="1" dirty="0"/>
          </a:p>
        </p:txBody>
      </p:sp>
      <p:sp>
        <p:nvSpPr>
          <p:cNvPr id="27" name="Arrow: Right 26">
            <a:extLst>
              <a:ext uri="{FF2B5EF4-FFF2-40B4-BE49-F238E27FC236}">
                <a16:creationId xmlns:a16="http://schemas.microsoft.com/office/drawing/2014/main" id="{CA362601-1230-1ACF-AF5A-55C8626BE8C3}"/>
              </a:ext>
            </a:extLst>
          </p:cNvPr>
          <p:cNvSpPr/>
          <p:nvPr/>
        </p:nvSpPr>
        <p:spPr>
          <a:xfrm>
            <a:off x="4481465" y="2118511"/>
            <a:ext cx="373820" cy="352348"/>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616E8BA-02A8-F61A-02E1-589ADA559E7F}"/>
              </a:ext>
            </a:extLst>
          </p:cNvPr>
          <p:cNvSpPr/>
          <p:nvPr/>
        </p:nvSpPr>
        <p:spPr>
          <a:xfrm>
            <a:off x="7170345" y="4863158"/>
            <a:ext cx="3132499" cy="185831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9EEAC73-3009-5002-4AE0-4E0486FB2D58}"/>
              </a:ext>
            </a:extLst>
          </p:cNvPr>
          <p:cNvSpPr/>
          <p:nvPr/>
        </p:nvSpPr>
        <p:spPr>
          <a:xfrm>
            <a:off x="1021660" y="4545899"/>
            <a:ext cx="2952939" cy="185831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058AE2C-D209-6893-2F13-DE409AE4F3F1}"/>
              </a:ext>
            </a:extLst>
          </p:cNvPr>
          <p:cNvSpPr/>
          <p:nvPr/>
        </p:nvSpPr>
        <p:spPr>
          <a:xfrm rot="9651831">
            <a:off x="4144784" y="4074526"/>
            <a:ext cx="4270277" cy="352348"/>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D6F2201-257D-71AD-6A9E-E383DEA6D30D}"/>
              </a:ext>
            </a:extLst>
          </p:cNvPr>
          <p:cNvSpPr/>
          <p:nvPr/>
        </p:nvSpPr>
        <p:spPr>
          <a:xfrm rot="200427">
            <a:off x="4248586" y="5501347"/>
            <a:ext cx="2723813" cy="352348"/>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4793DAC-97FC-8C64-299A-A8617C394019}"/>
              </a:ext>
            </a:extLst>
          </p:cNvPr>
          <p:cNvSpPr/>
          <p:nvPr/>
        </p:nvSpPr>
        <p:spPr>
          <a:xfrm rot="7884916">
            <a:off x="2054640" y="1502904"/>
            <a:ext cx="1563424"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0D5519B-81EF-B583-D803-B0ACC420D665}"/>
              </a:ext>
            </a:extLst>
          </p:cNvPr>
          <p:cNvSpPr/>
          <p:nvPr/>
        </p:nvSpPr>
        <p:spPr>
          <a:xfrm rot="7884916">
            <a:off x="1526625" y="2484582"/>
            <a:ext cx="829366"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ACCA12A-78B5-497E-C181-6201BEF9C76F}"/>
              </a:ext>
            </a:extLst>
          </p:cNvPr>
          <p:cNvSpPr/>
          <p:nvPr/>
        </p:nvSpPr>
        <p:spPr>
          <a:xfrm rot="7884916">
            <a:off x="1297537" y="3025101"/>
            <a:ext cx="315143"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55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B70E-274F-4D8B-A031-4E6C6BEFC6D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EC7D43-3101-839A-46A8-6B9AA70070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7270CA8-BAB3-B641-17AE-F3B5701EDB66}"/>
              </a:ext>
            </a:extLst>
          </p:cNvPr>
          <p:cNvSpPr>
            <a:spLocks noGrp="1"/>
          </p:cNvSpPr>
          <p:nvPr>
            <p:ph type="sldNum" sz="quarter" idx="12"/>
          </p:nvPr>
        </p:nvSpPr>
        <p:spPr/>
        <p:txBody>
          <a:bodyPr/>
          <a:lstStyle/>
          <a:p>
            <a:fld id="{11E8FB2F-F8A0-460E-BEB8-B86C6496DEF7}" type="slidenum">
              <a:rPr lang="en-US" smtClean="0"/>
              <a:t>12</a:t>
            </a:fld>
            <a:endParaRPr lang="en-US"/>
          </a:p>
        </p:txBody>
      </p:sp>
      <p:sp>
        <p:nvSpPr>
          <p:cNvPr id="9" name="Rectangle 4">
            <a:extLst>
              <a:ext uri="{FF2B5EF4-FFF2-40B4-BE49-F238E27FC236}">
                <a16:creationId xmlns:a16="http://schemas.microsoft.com/office/drawing/2014/main" id="{65043817-0258-4694-AD94-1E440F583CB1}"/>
              </a:ext>
            </a:extLst>
          </p:cNvPr>
          <p:cNvSpPr>
            <a:spLocks noChangeArrowheads="1"/>
          </p:cNvSpPr>
          <p:nvPr/>
        </p:nvSpPr>
        <p:spPr bwMode="auto">
          <a:xfrm>
            <a:off x="1296139" y="35599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DA40059A-7D8C-7D07-4F7C-BF9C74AE3A98}"/>
              </a:ext>
            </a:extLst>
          </p:cNvPr>
          <p:cNvSpPr>
            <a:spLocks noChangeArrowheads="1"/>
          </p:cNvSpPr>
          <p:nvPr/>
        </p:nvSpPr>
        <p:spPr bwMode="auto">
          <a:xfrm>
            <a:off x="3293615" y="3779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a:extLst>
              <a:ext uri="{FF2B5EF4-FFF2-40B4-BE49-F238E27FC236}">
                <a16:creationId xmlns:a16="http://schemas.microsoft.com/office/drawing/2014/main" id="{566B4D5F-817D-700F-C5D8-F2E1D1458D95}"/>
              </a:ext>
            </a:extLst>
          </p:cNvPr>
          <p:cNvSpPr>
            <a:spLocks noChangeArrowheads="1"/>
          </p:cNvSpPr>
          <p:nvPr/>
        </p:nvSpPr>
        <p:spPr bwMode="auto">
          <a:xfrm>
            <a:off x="1606858" y="46676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
            <a:extLst>
              <a:ext uri="{FF2B5EF4-FFF2-40B4-BE49-F238E27FC236}">
                <a16:creationId xmlns:a16="http://schemas.microsoft.com/office/drawing/2014/main" id="{D5A4C6E2-D654-ADE4-B231-AAF4E6BB4961}"/>
              </a:ext>
            </a:extLst>
          </p:cNvPr>
          <p:cNvSpPr>
            <a:spLocks noChangeArrowheads="1"/>
          </p:cNvSpPr>
          <p:nvPr/>
        </p:nvSpPr>
        <p:spPr bwMode="auto">
          <a:xfrm>
            <a:off x="7567612" y="4705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Graphic 1">
            <a:extLst>
              <a:ext uri="{FF2B5EF4-FFF2-40B4-BE49-F238E27FC236}">
                <a16:creationId xmlns:a16="http://schemas.microsoft.com/office/drawing/2014/main" id="{76A2D56D-5E29-E275-34F5-79A6A5C619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397"/>
            <a:ext cx="10306975" cy="5797673"/>
          </a:xfrm>
          <a:prstGeom prst="rect">
            <a:avLst/>
          </a:prstGeom>
        </p:spPr>
      </p:pic>
      <p:sp>
        <p:nvSpPr>
          <p:cNvPr id="18" name="Rectangle 17">
            <a:extLst>
              <a:ext uri="{FF2B5EF4-FFF2-40B4-BE49-F238E27FC236}">
                <a16:creationId xmlns:a16="http://schemas.microsoft.com/office/drawing/2014/main" id="{C270AAFA-BA30-4B91-B8E0-411DC8C7D595}"/>
              </a:ext>
            </a:extLst>
          </p:cNvPr>
          <p:cNvSpPr/>
          <p:nvPr/>
        </p:nvSpPr>
        <p:spPr>
          <a:xfrm>
            <a:off x="6810060" y="426130"/>
            <a:ext cx="4543740" cy="554854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a:extLst>
              <a:ext uri="{FF2B5EF4-FFF2-40B4-BE49-F238E27FC236}">
                <a16:creationId xmlns:a16="http://schemas.microsoft.com/office/drawing/2014/main" id="{14B2BE82-AFD7-F1D1-B29B-00DD21B68B3D}"/>
              </a:ext>
            </a:extLst>
          </p:cNvPr>
          <p:cNvGraphicFramePr>
            <a:graphicFrameLocks noChangeAspect="1"/>
          </p:cNvGraphicFramePr>
          <p:nvPr>
            <p:extLst>
              <p:ext uri="{D42A27DB-BD31-4B8C-83A1-F6EECF244321}">
                <p14:modId xmlns:p14="http://schemas.microsoft.com/office/powerpoint/2010/main" val="481753001"/>
              </p:ext>
            </p:extLst>
          </p:nvPr>
        </p:nvGraphicFramePr>
        <p:xfrm>
          <a:off x="7392138" y="824082"/>
          <a:ext cx="3051627" cy="2339581"/>
        </p:xfrm>
        <a:graphic>
          <a:graphicData uri="http://schemas.openxmlformats.org/presentationml/2006/ole">
            <mc:AlternateContent xmlns:mc="http://schemas.openxmlformats.org/markup-compatibility/2006">
              <mc:Choice xmlns:v="urn:schemas-microsoft-com:vml" Requires="v">
                <p:oleObj name="Equation" r:id="rId4" imgW="571252" imgH="444307" progId="Equation.DSMT4">
                  <p:embed/>
                </p:oleObj>
              </mc:Choice>
              <mc:Fallback>
                <p:oleObj name="Equation" r:id="rId4" imgW="571252" imgH="444307" progId="Equation.DSMT4">
                  <p:embed/>
                  <p:pic>
                    <p:nvPicPr>
                      <p:cNvPr id="12" name="Object 11">
                        <a:extLst>
                          <a:ext uri="{FF2B5EF4-FFF2-40B4-BE49-F238E27FC236}">
                            <a16:creationId xmlns:a16="http://schemas.microsoft.com/office/drawing/2014/main" id="{14B2BE82-AFD7-F1D1-B29B-00DD21B68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138" y="824082"/>
                        <a:ext cx="3051627" cy="2339581"/>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8107C98E-4388-4A07-938F-B2A88E05AE8A}"/>
              </a:ext>
            </a:extLst>
          </p:cNvPr>
          <p:cNvGraphicFramePr>
            <a:graphicFrameLocks noChangeAspect="1"/>
          </p:cNvGraphicFramePr>
          <p:nvPr>
            <p:extLst>
              <p:ext uri="{D42A27DB-BD31-4B8C-83A1-F6EECF244321}">
                <p14:modId xmlns:p14="http://schemas.microsoft.com/office/powerpoint/2010/main" val="921486477"/>
              </p:ext>
            </p:extLst>
          </p:nvPr>
        </p:nvGraphicFramePr>
        <p:xfrm>
          <a:off x="7567612" y="3415385"/>
          <a:ext cx="2876153" cy="2205051"/>
        </p:xfrm>
        <a:graphic>
          <a:graphicData uri="http://schemas.openxmlformats.org/presentationml/2006/ole">
            <mc:AlternateContent xmlns:mc="http://schemas.openxmlformats.org/markup-compatibility/2006">
              <mc:Choice xmlns:v="urn:schemas-microsoft-com:vml" Requires="v">
                <p:oleObj name="Equation" r:id="rId6" imgW="571252" imgH="444307" progId="Equation.DSMT4">
                  <p:embed/>
                </p:oleObj>
              </mc:Choice>
              <mc:Fallback>
                <p:oleObj name="Equation" r:id="rId6" imgW="571252" imgH="444307" progId="Equation.DSMT4">
                  <p:embed/>
                  <p:pic>
                    <p:nvPicPr>
                      <p:cNvPr id="10" name="Object 9">
                        <a:extLst>
                          <a:ext uri="{FF2B5EF4-FFF2-40B4-BE49-F238E27FC236}">
                            <a16:creationId xmlns:a16="http://schemas.microsoft.com/office/drawing/2014/main" id="{8107C98E-4388-4A07-938F-B2A88E05AE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7612" y="3415385"/>
                        <a:ext cx="2876153" cy="2205051"/>
                      </a:xfrm>
                      <a:prstGeom prst="rect">
                        <a:avLst/>
                      </a:prstGeom>
                      <a:noFill/>
                    </p:spPr>
                  </p:pic>
                </p:oleObj>
              </mc:Fallback>
            </mc:AlternateContent>
          </a:graphicData>
        </a:graphic>
      </p:graphicFrame>
      <p:sp>
        <p:nvSpPr>
          <p:cNvPr id="5" name="Arrow: Right 4">
            <a:extLst>
              <a:ext uri="{FF2B5EF4-FFF2-40B4-BE49-F238E27FC236}">
                <a16:creationId xmlns:a16="http://schemas.microsoft.com/office/drawing/2014/main" id="{FABB1D60-AC36-1849-BF3F-0E40AE60792B}"/>
              </a:ext>
            </a:extLst>
          </p:cNvPr>
          <p:cNvSpPr/>
          <p:nvPr/>
        </p:nvSpPr>
        <p:spPr>
          <a:xfrm rot="7657298">
            <a:off x="2972573" y="2204037"/>
            <a:ext cx="1546547" cy="371479"/>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6A339F8-ABBE-D57B-C1BA-C26CE322CC4A}"/>
              </a:ext>
            </a:extLst>
          </p:cNvPr>
          <p:cNvSpPr/>
          <p:nvPr/>
        </p:nvSpPr>
        <p:spPr>
          <a:xfrm rot="7657298">
            <a:off x="2554110" y="3254865"/>
            <a:ext cx="807850" cy="371479"/>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369E14F-2EAF-9AB1-BC7A-685400C2FFFC}"/>
              </a:ext>
            </a:extLst>
          </p:cNvPr>
          <p:cNvSpPr/>
          <p:nvPr/>
        </p:nvSpPr>
        <p:spPr>
          <a:xfrm rot="7657298">
            <a:off x="2253000" y="3924027"/>
            <a:ext cx="345406" cy="371479"/>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5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B7EA-8A3F-BD4F-2785-4F739E652E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608EC4-D6FE-C79C-4A1F-1737BCE83F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DD72A1A-6CAF-C0E5-95BA-0EB29674E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486D7D22-A3F6-2174-13DA-444551057D32}"/>
              </a:ext>
            </a:extLst>
          </p:cNvPr>
          <p:cNvSpPr>
            <a:spLocks noChangeArrowheads="1"/>
          </p:cNvSpPr>
          <p:nvPr/>
        </p:nvSpPr>
        <p:spPr bwMode="auto">
          <a:xfrm>
            <a:off x="1296139" y="35599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Object 9">
            <a:extLst>
              <a:ext uri="{FF2B5EF4-FFF2-40B4-BE49-F238E27FC236}">
                <a16:creationId xmlns:a16="http://schemas.microsoft.com/office/drawing/2014/main" id="{31CC929E-86C6-BD6C-A250-943A903E7199}"/>
              </a:ext>
            </a:extLst>
          </p:cNvPr>
          <p:cNvGraphicFramePr>
            <a:graphicFrameLocks noChangeAspect="1"/>
          </p:cNvGraphicFramePr>
          <p:nvPr>
            <p:extLst>
              <p:ext uri="{D42A27DB-BD31-4B8C-83A1-F6EECF244321}">
                <p14:modId xmlns:p14="http://schemas.microsoft.com/office/powerpoint/2010/main" val="3360170009"/>
              </p:ext>
            </p:extLst>
          </p:nvPr>
        </p:nvGraphicFramePr>
        <p:xfrm>
          <a:off x="2653500" y="4232264"/>
          <a:ext cx="1280229" cy="981509"/>
        </p:xfrm>
        <a:graphic>
          <a:graphicData uri="http://schemas.openxmlformats.org/presentationml/2006/ole">
            <mc:AlternateContent xmlns:mc="http://schemas.openxmlformats.org/markup-compatibility/2006">
              <mc:Choice xmlns:v="urn:schemas-microsoft-com:vml" Requires="v">
                <p:oleObj name="Equation" r:id="rId2" imgW="571252" imgH="444307" progId="Equation.DSMT4">
                  <p:embed/>
                </p:oleObj>
              </mc:Choice>
              <mc:Fallback>
                <p:oleObj name="Equation" r:id="rId2" imgW="571252" imgH="444307" progId="Equation.DSMT4">
                  <p:embed/>
                  <p:pic>
                    <p:nvPicPr>
                      <p:cNvPr id="10" name="Object 9">
                        <a:extLst>
                          <a:ext uri="{FF2B5EF4-FFF2-40B4-BE49-F238E27FC236}">
                            <a16:creationId xmlns:a16="http://schemas.microsoft.com/office/drawing/2014/main" id="{8107C98E-4388-4A07-938F-B2A88E05A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500" y="4232264"/>
                        <a:ext cx="1280229" cy="981509"/>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301761AE-7D0F-F102-A70E-7144F9FD6681}"/>
              </a:ext>
            </a:extLst>
          </p:cNvPr>
          <p:cNvSpPr>
            <a:spLocks noChangeArrowheads="1"/>
          </p:cNvSpPr>
          <p:nvPr/>
        </p:nvSpPr>
        <p:spPr bwMode="auto">
          <a:xfrm>
            <a:off x="3293615" y="3779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2" name="Object 11">
            <a:extLst>
              <a:ext uri="{FF2B5EF4-FFF2-40B4-BE49-F238E27FC236}">
                <a16:creationId xmlns:a16="http://schemas.microsoft.com/office/drawing/2014/main" id="{0B4C25C9-E4F4-47CB-C510-1F0371A47A23}"/>
              </a:ext>
            </a:extLst>
          </p:cNvPr>
          <p:cNvGraphicFramePr>
            <a:graphicFrameLocks noChangeAspect="1"/>
          </p:cNvGraphicFramePr>
          <p:nvPr>
            <p:extLst>
              <p:ext uri="{D42A27DB-BD31-4B8C-83A1-F6EECF244321}">
                <p14:modId xmlns:p14="http://schemas.microsoft.com/office/powerpoint/2010/main" val="1152519399"/>
              </p:ext>
            </p:extLst>
          </p:nvPr>
        </p:nvGraphicFramePr>
        <p:xfrm>
          <a:off x="2597103" y="5362605"/>
          <a:ext cx="1549837" cy="1188209"/>
        </p:xfrm>
        <a:graphic>
          <a:graphicData uri="http://schemas.openxmlformats.org/presentationml/2006/ole">
            <mc:AlternateContent xmlns:mc="http://schemas.openxmlformats.org/markup-compatibility/2006">
              <mc:Choice xmlns:v="urn:schemas-microsoft-com:vml" Requires="v">
                <p:oleObj name="Equation" r:id="rId4" imgW="571252" imgH="444307" progId="Equation.DSMT4">
                  <p:embed/>
                </p:oleObj>
              </mc:Choice>
              <mc:Fallback>
                <p:oleObj name="Equation" r:id="rId4" imgW="571252" imgH="444307" progId="Equation.DSMT4">
                  <p:embed/>
                  <p:pic>
                    <p:nvPicPr>
                      <p:cNvPr id="12" name="Object 11">
                        <a:extLst>
                          <a:ext uri="{FF2B5EF4-FFF2-40B4-BE49-F238E27FC236}">
                            <a16:creationId xmlns:a16="http://schemas.microsoft.com/office/drawing/2014/main" id="{14B2BE82-AFD7-F1D1-B29B-00DD21B68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03" y="5362605"/>
                        <a:ext cx="1549837" cy="1188209"/>
                      </a:xfrm>
                      <a:prstGeom prst="rect">
                        <a:avLst/>
                      </a:prstGeom>
                      <a:noFill/>
                    </p:spPr>
                  </p:pic>
                </p:oleObj>
              </mc:Fallback>
            </mc:AlternateContent>
          </a:graphicData>
        </a:graphic>
      </p:graphicFrame>
      <p:sp>
        <p:nvSpPr>
          <p:cNvPr id="13" name="Rectangle 8">
            <a:extLst>
              <a:ext uri="{FF2B5EF4-FFF2-40B4-BE49-F238E27FC236}">
                <a16:creationId xmlns:a16="http://schemas.microsoft.com/office/drawing/2014/main" id="{3D9776ED-1F3A-AFB2-2962-3884CD2348CA}"/>
              </a:ext>
            </a:extLst>
          </p:cNvPr>
          <p:cNvSpPr>
            <a:spLocks noChangeArrowheads="1"/>
          </p:cNvSpPr>
          <p:nvPr/>
        </p:nvSpPr>
        <p:spPr bwMode="auto">
          <a:xfrm>
            <a:off x="1606858" y="46676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4" name="Object 13">
            <a:extLst>
              <a:ext uri="{FF2B5EF4-FFF2-40B4-BE49-F238E27FC236}">
                <a16:creationId xmlns:a16="http://schemas.microsoft.com/office/drawing/2014/main" id="{D26B0693-E32D-D540-6C13-4C87BFB6C3E6}"/>
              </a:ext>
            </a:extLst>
          </p:cNvPr>
          <p:cNvGraphicFramePr>
            <a:graphicFrameLocks noChangeAspect="1"/>
          </p:cNvGraphicFramePr>
          <p:nvPr>
            <p:extLst>
              <p:ext uri="{D42A27DB-BD31-4B8C-83A1-F6EECF244321}">
                <p14:modId xmlns:p14="http://schemas.microsoft.com/office/powerpoint/2010/main" val="998138161"/>
              </p:ext>
            </p:extLst>
          </p:nvPr>
        </p:nvGraphicFramePr>
        <p:xfrm>
          <a:off x="5085288" y="4195403"/>
          <a:ext cx="1728787" cy="1098550"/>
        </p:xfrm>
        <a:graphic>
          <a:graphicData uri="http://schemas.openxmlformats.org/presentationml/2006/ole">
            <mc:AlternateContent xmlns:mc="http://schemas.openxmlformats.org/markup-compatibility/2006">
              <mc:Choice xmlns:v="urn:schemas-microsoft-com:vml" Requires="v">
                <p:oleObj name="Equation" r:id="rId6" imgW="571320" imgH="368280" progId="Equation.DSMT4">
                  <p:embed/>
                </p:oleObj>
              </mc:Choice>
              <mc:Fallback>
                <p:oleObj name="Equation" r:id="rId6" imgW="571320" imgH="368280" progId="Equation.DSMT4">
                  <p:embed/>
                  <p:pic>
                    <p:nvPicPr>
                      <p:cNvPr id="14" name="Object 13">
                        <a:extLst>
                          <a:ext uri="{FF2B5EF4-FFF2-40B4-BE49-F238E27FC236}">
                            <a16:creationId xmlns:a16="http://schemas.microsoft.com/office/drawing/2014/main" id="{53F876CA-EB10-58CA-84AC-C40146170423}"/>
                          </a:ext>
                        </a:extLst>
                      </p:cNvPr>
                      <p:cNvPicPr>
                        <a:picLocks noChangeAspect="1" noChangeArrowheads="1"/>
                      </p:cNvPicPr>
                      <p:nvPr/>
                    </p:nvPicPr>
                    <p:blipFill>
                      <a:blip r:embed="rId7"/>
                      <a:srcRect/>
                      <a:stretch>
                        <a:fillRect/>
                      </a:stretch>
                    </p:blipFill>
                    <p:spPr bwMode="auto">
                      <a:xfrm>
                        <a:off x="5085288" y="4195403"/>
                        <a:ext cx="1728787" cy="1098550"/>
                      </a:xfrm>
                      <a:prstGeom prst="rect">
                        <a:avLst/>
                      </a:prstGeom>
                      <a:noFill/>
                    </p:spPr>
                  </p:pic>
                </p:oleObj>
              </mc:Fallback>
            </mc:AlternateContent>
          </a:graphicData>
        </a:graphic>
      </p:graphicFrame>
      <p:sp>
        <p:nvSpPr>
          <p:cNvPr id="15" name="Rectangle 10">
            <a:extLst>
              <a:ext uri="{FF2B5EF4-FFF2-40B4-BE49-F238E27FC236}">
                <a16:creationId xmlns:a16="http://schemas.microsoft.com/office/drawing/2014/main" id="{F44E9DB6-DDBC-7969-B398-C15A3EA2E844}"/>
              </a:ext>
            </a:extLst>
          </p:cNvPr>
          <p:cNvSpPr>
            <a:spLocks noChangeArrowheads="1"/>
          </p:cNvSpPr>
          <p:nvPr/>
        </p:nvSpPr>
        <p:spPr bwMode="auto">
          <a:xfrm>
            <a:off x="7540326" y="47873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6" name="Object 15">
            <a:extLst>
              <a:ext uri="{FF2B5EF4-FFF2-40B4-BE49-F238E27FC236}">
                <a16:creationId xmlns:a16="http://schemas.microsoft.com/office/drawing/2014/main" id="{BAD9DB16-C051-3F9D-F58C-DDC2600B0794}"/>
              </a:ext>
            </a:extLst>
          </p:cNvPr>
          <p:cNvGraphicFramePr>
            <a:graphicFrameLocks noChangeAspect="1"/>
          </p:cNvGraphicFramePr>
          <p:nvPr>
            <p:extLst>
              <p:ext uri="{D42A27DB-BD31-4B8C-83A1-F6EECF244321}">
                <p14:modId xmlns:p14="http://schemas.microsoft.com/office/powerpoint/2010/main" val="290503568"/>
              </p:ext>
            </p:extLst>
          </p:nvPr>
        </p:nvGraphicFramePr>
        <p:xfrm>
          <a:off x="8221925" y="5283200"/>
          <a:ext cx="1724025" cy="1073150"/>
        </p:xfrm>
        <a:graphic>
          <a:graphicData uri="http://schemas.openxmlformats.org/presentationml/2006/ole">
            <mc:AlternateContent xmlns:mc="http://schemas.openxmlformats.org/markup-compatibility/2006">
              <mc:Choice xmlns:v="urn:schemas-microsoft-com:vml" Requires="v">
                <p:oleObj name="Equation" r:id="rId8" imgW="583920" imgH="368280" progId="Equation.DSMT4">
                  <p:embed/>
                </p:oleObj>
              </mc:Choice>
              <mc:Fallback>
                <p:oleObj name="Equation" r:id="rId8" imgW="583920" imgH="368280" progId="Equation.DSMT4">
                  <p:embed/>
                  <p:pic>
                    <p:nvPicPr>
                      <p:cNvPr id="16" name="Object 15">
                        <a:extLst>
                          <a:ext uri="{FF2B5EF4-FFF2-40B4-BE49-F238E27FC236}">
                            <a16:creationId xmlns:a16="http://schemas.microsoft.com/office/drawing/2014/main" id="{76687617-F2C5-F905-4583-6D2B69E94DC7}"/>
                          </a:ext>
                        </a:extLst>
                      </p:cNvPr>
                      <p:cNvPicPr>
                        <a:picLocks noChangeAspect="1" noChangeArrowheads="1"/>
                      </p:cNvPicPr>
                      <p:nvPr/>
                    </p:nvPicPr>
                    <p:blipFill>
                      <a:blip r:embed="rId9"/>
                      <a:srcRect/>
                      <a:stretch>
                        <a:fillRect/>
                      </a:stretch>
                    </p:blipFill>
                    <p:spPr bwMode="auto">
                      <a:xfrm>
                        <a:off x="8221925" y="5283200"/>
                        <a:ext cx="1724025" cy="1073150"/>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1C07ED5C-1C5C-75A5-C22E-306A553CDD17}"/>
              </a:ext>
            </a:extLst>
          </p:cNvPr>
          <p:cNvGraphicFramePr>
            <a:graphicFrameLocks noChangeAspect="1"/>
          </p:cNvGraphicFramePr>
          <p:nvPr>
            <p:extLst>
              <p:ext uri="{D42A27DB-BD31-4B8C-83A1-F6EECF244321}">
                <p14:modId xmlns:p14="http://schemas.microsoft.com/office/powerpoint/2010/main" val="3340071824"/>
              </p:ext>
            </p:extLst>
          </p:nvPr>
        </p:nvGraphicFramePr>
        <p:xfrm>
          <a:off x="4756942" y="999163"/>
          <a:ext cx="6751389" cy="1393144"/>
        </p:xfrm>
        <a:graphic>
          <a:graphicData uri="http://schemas.openxmlformats.org/presentationml/2006/ole">
            <mc:AlternateContent xmlns:mc="http://schemas.openxmlformats.org/markup-compatibility/2006">
              <mc:Choice xmlns:v="urn:schemas-microsoft-com:vml" Requires="v">
                <p:oleObj name="Equation" r:id="rId10" imgW="3009900" imgH="635000" progId="Equation.DSMT4">
                  <p:embed/>
                </p:oleObj>
              </mc:Choice>
              <mc:Fallback>
                <p:oleObj name="Equation" r:id="rId10" imgW="3009900" imgH="635000" progId="Equation.DSMT4">
                  <p:embed/>
                  <p:pic>
                    <p:nvPicPr>
                      <p:cNvPr id="5" name="Object 4">
                        <a:extLst>
                          <a:ext uri="{FF2B5EF4-FFF2-40B4-BE49-F238E27FC236}">
                            <a16:creationId xmlns:a16="http://schemas.microsoft.com/office/drawing/2014/main" id="{8B36C146-E699-F655-5BFB-F29FA5E759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942" y="999163"/>
                        <a:ext cx="6751389" cy="1393144"/>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D1C738D0-06B6-53CE-FEB2-ECAC553B3148}"/>
              </a:ext>
            </a:extLst>
          </p:cNvPr>
          <p:cNvGraphicFramePr>
            <a:graphicFrameLocks noChangeAspect="1"/>
          </p:cNvGraphicFramePr>
          <p:nvPr>
            <p:extLst>
              <p:ext uri="{D42A27DB-BD31-4B8C-83A1-F6EECF244321}">
                <p14:modId xmlns:p14="http://schemas.microsoft.com/office/powerpoint/2010/main" val="189526968"/>
              </p:ext>
            </p:extLst>
          </p:nvPr>
        </p:nvGraphicFramePr>
        <p:xfrm>
          <a:off x="577120" y="4847777"/>
          <a:ext cx="1380711" cy="862944"/>
        </p:xfrm>
        <a:graphic>
          <a:graphicData uri="http://schemas.openxmlformats.org/presentationml/2006/ole">
            <mc:AlternateContent xmlns:mc="http://schemas.openxmlformats.org/markup-compatibility/2006">
              <mc:Choice xmlns:v="urn:schemas-microsoft-com:vml" Requires="v">
                <p:oleObj name="Equation" r:id="rId12" imgW="609336" imgH="393529" progId="Equation.DSMT4">
                  <p:embed/>
                </p:oleObj>
              </mc:Choice>
              <mc:Fallback>
                <p:oleObj name="Equation" r:id="rId12" imgW="609336" imgH="393529" progId="Equation.DSMT4">
                  <p:embed/>
                  <p:pic>
                    <p:nvPicPr>
                      <p:cNvPr id="9" name="Object 8">
                        <a:extLst>
                          <a:ext uri="{FF2B5EF4-FFF2-40B4-BE49-F238E27FC236}">
                            <a16:creationId xmlns:a16="http://schemas.microsoft.com/office/drawing/2014/main" id="{AD1D224B-19C0-534F-E02F-A0D99DBF91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120" y="4847777"/>
                        <a:ext cx="1380711" cy="862944"/>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BEF72313-7B23-5826-E449-B9D67E99BBEC}"/>
              </a:ext>
            </a:extLst>
          </p:cNvPr>
          <p:cNvSpPr/>
          <p:nvPr/>
        </p:nvSpPr>
        <p:spPr>
          <a:xfrm>
            <a:off x="1121428" y="1150242"/>
            <a:ext cx="78412" cy="24146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802E9A-4889-69AE-1A85-E4A10670FBEA}"/>
              </a:ext>
            </a:extLst>
          </p:cNvPr>
          <p:cNvSpPr/>
          <p:nvPr/>
        </p:nvSpPr>
        <p:spPr>
          <a:xfrm>
            <a:off x="1121428" y="3542046"/>
            <a:ext cx="2952939"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25713E32-774D-7C11-4FD3-A084C3279AF3}"/>
              </a:ext>
            </a:extLst>
          </p:cNvPr>
          <p:cNvCxnSpPr>
            <a:cxnSpLocks/>
          </p:cNvCxnSpPr>
          <p:nvPr/>
        </p:nvCxnSpPr>
        <p:spPr>
          <a:xfrm flipH="1">
            <a:off x="1255362" y="570946"/>
            <a:ext cx="2569821" cy="2865039"/>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BD10EAA-A8F9-A8B4-F964-ED1A35362969}"/>
              </a:ext>
            </a:extLst>
          </p:cNvPr>
          <p:cNvSpPr txBox="1"/>
          <p:nvPr/>
        </p:nvSpPr>
        <p:spPr>
          <a:xfrm>
            <a:off x="4192170" y="3249658"/>
            <a:ext cx="373820" cy="584775"/>
          </a:xfrm>
          <a:prstGeom prst="rect">
            <a:avLst/>
          </a:prstGeom>
          <a:noFill/>
        </p:spPr>
        <p:txBody>
          <a:bodyPr wrap="none" rtlCol="0">
            <a:spAutoFit/>
          </a:bodyPr>
          <a:lstStyle/>
          <a:p>
            <a:r>
              <a:rPr lang="sv-SE" sz="3200" b="1" dirty="0"/>
              <a:t>x</a:t>
            </a:r>
            <a:endParaRPr lang="en-US" sz="3200" b="1" dirty="0"/>
          </a:p>
        </p:txBody>
      </p:sp>
      <p:sp>
        <p:nvSpPr>
          <p:cNvPr id="26" name="TextBox 25">
            <a:extLst>
              <a:ext uri="{FF2B5EF4-FFF2-40B4-BE49-F238E27FC236}">
                <a16:creationId xmlns:a16="http://schemas.microsoft.com/office/drawing/2014/main" id="{A6B525F9-E26D-686F-3EDB-7EEF1C2A758A}"/>
              </a:ext>
            </a:extLst>
          </p:cNvPr>
          <p:cNvSpPr txBox="1"/>
          <p:nvPr/>
        </p:nvSpPr>
        <p:spPr>
          <a:xfrm>
            <a:off x="973724" y="414388"/>
            <a:ext cx="378630" cy="584775"/>
          </a:xfrm>
          <a:prstGeom prst="rect">
            <a:avLst/>
          </a:prstGeom>
          <a:noFill/>
        </p:spPr>
        <p:txBody>
          <a:bodyPr wrap="none" rtlCol="0">
            <a:spAutoFit/>
          </a:bodyPr>
          <a:lstStyle/>
          <a:p>
            <a:r>
              <a:rPr lang="sv-SE" sz="3200" b="1" dirty="0"/>
              <a:t>y</a:t>
            </a:r>
            <a:endParaRPr lang="en-US" sz="3200" b="1" dirty="0"/>
          </a:p>
        </p:txBody>
      </p:sp>
      <p:sp>
        <p:nvSpPr>
          <p:cNvPr id="27" name="Arrow: Right 26">
            <a:extLst>
              <a:ext uri="{FF2B5EF4-FFF2-40B4-BE49-F238E27FC236}">
                <a16:creationId xmlns:a16="http://schemas.microsoft.com/office/drawing/2014/main" id="{49F5E39E-9B27-0079-7F11-D04141C49689}"/>
              </a:ext>
            </a:extLst>
          </p:cNvPr>
          <p:cNvSpPr/>
          <p:nvPr/>
        </p:nvSpPr>
        <p:spPr>
          <a:xfrm rot="7884916">
            <a:off x="2054640" y="1502904"/>
            <a:ext cx="1563424"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2BBCC2B-3371-535D-CA5A-A89699589ED3}"/>
              </a:ext>
            </a:extLst>
          </p:cNvPr>
          <p:cNvSpPr/>
          <p:nvPr/>
        </p:nvSpPr>
        <p:spPr>
          <a:xfrm rot="7884916">
            <a:off x="1526625" y="2484582"/>
            <a:ext cx="829366"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05057168-80A9-0EBE-9242-3D50F0618BF2}"/>
              </a:ext>
            </a:extLst>
          </p:cNvPr>
          <p:cNvSpPr/>
          <p:nvPr/>
        </p:nvSpPr>
        <p:spPr>
          <a:xfrm rot="7884916">
            <a:off x="1297537" y="3025101"/>
            <a:ext cx="315143"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45425AE3-AA52-48F7-E59A-90D1BCF44402}"/>
              </a:ext>
            </a:extLst>
          </p:cNvPr>
          <p:cNvSpPr/>
          <p:nvPr/>
        </p:nvSpPr>
        <p:spPr>
          <a:xfrm rot="20032068">
            <a:off x="2118755" y="4890548"/>
            <a:ext cx="373820" cy="352348"/>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666D574B-8D06-50AA-D787-5FF7251FE1F8}"/>
              </a:ext>
            </a:extLst>
          </p:cNvPr>
          <p:cNvSpPr/>
          <p:nvPr/>
        </p:nvSpPr>
        <p:spPr>
          <a:xfrm rot="1489327">
            <a:off x="2080103" y="5520469"/>
            <a:ext cx="410034" cy="380505"/>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CCA21481-0244-C141-7AEC-17A53A71C277}"/>
              </a:ext>
            </a:extLst>
          </p:cNvPr>
          <p:cNvSpPr/>
          <p:nvPr/>
        </p:nvSpPr>
        <p:spPr>
          <a:xfrm>
            <a:off x="4246750" y="4546844"/>
            <a:ext cx="696970" cy="352348"/>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3B5D9E0D-80EA-CFD1-5A9D-C79A1559F458}"/>
              </a:ext>
            </a:extLst>
          </p:cNvPr>
          <p:cNvSpPr/>
          <p:nvPr/>
        </p:nvSpPr>
        <p:spPr>
          <a:xfrm>
            <a:off x="4246750" y="5812756"/>
            <a:ext cx="3798312" cy="352348"/>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C6366184-A603-DCF8-434A-25F0F82A529F}"/>
              </a:ext>
            </a:extLst>
          </p:cNvPr>
          <p:cNvSpPr/>
          <p:nvPr/>
        </p:nvSpPr>
        <p:spPr>
          <a:xfrm rot="5059149">
            <a:off x="5028990" y="3227455"/>
            <a:ext cx="1597276" cy="380505"/>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C78B5616-7B9A-531C-A5DD-232747064C2E}"/>
              </a:ext>
            </a:extLst>
          </p:cNvPr>
          <p:cNvSpPr/>
          <p:nvPr/>
        </p:nvSpPr>
        <p:spPr>
          <a:xfrm rot="6515876">
            <a:off x="892299" y="4156693"/>
            <a:ext cx="791738" cy="380505"/>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8CD3099F-B1A5-B8A7-03B4-B1140759D493}"/>
              </a:ext>
            </a:extLst>
          </p:cNvPr>
          <p:cNvSpPr/>
          <p:nvPr/>
        </p:nvSpPr>
        <p:spPr>
          <a:xfrm rot="2834770">
            <a:off x="5738725" y="3702829"/>
            <a:ext cx="3632797" cy="380505"/>
          </a:xfrm>
          <a:prstGeom prst="right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CFBE43A-D694-CFAF-9FDA-327420C9F150}"/>
              </a:ext>
            </a:extLst>
          </p:cNvPr>
          <p:cNvSpPr/>
          <p:nvPr/>
        </p:nvSpPr>
        <p:spPr>
          <a:xfrm>
            <a:off x="284085" y="4782819"/>
            <a:ext cx="1735089" cy="981499"/>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66941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7EBF-E2F5-E0B5-3E68-41553675B3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21153A-F345-5082-480B-C295DE945A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D687D0E-FF9C-E047-7CAA-BF8E408578FC}"/>
              </a:ext>
            </a:extLst>
          </p:cNvPr>
          <p:cNvSpPr>
            <a:spLocks noGrp="1"/>
          </p:cNvSpPr>
          <p:nvPr>
            <p:ph type="sldNum" sz="quarter" idx="12"/>
          </p:nvPr>
        </p:nvSpPr>
        <p:spPr/>
        <p:txBody>
          <a:bodyPr/>
          <a:lstStyle/>
          <a:p>
            <a:fld id="{11E8FB2F-F8A0-460E-BEB8-B86C6496DEF7}" type="slidenum">
              <a:rPr lang="en-US" smtClean="0"/>
              <a:t>14</a:t>
            </a:fld>
            <a:endParaRPr lang="en-US"/>
          </a:p>
        </p:txBody>
      </p:sp>
      <p:pic>
        <p:nvPicPr>
          <p:cNvPr id="3" name="Graphic 1">
            <a:extLst>
              <a:ext uri="{FF2B5EF4-FFF2-40B4-BE49-F238E27FC236}">
                <a16:creationId xmlns:a16="http://schemas.microsoft.com/office/drawing/2014/main" id="{0D76FF08-AE1D-7EA9-7B9D-1950E2092C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12191991" cy="6857995"/>
          </a:xfrm>
          <a:prstGeom prst="rect">
            <a:avLst/>
          </a:prstGeom>
        </p:spPr>
      </p:pic>
      <p:sp>
        <p:nvSpPr>
          <p:cNvPr id="7" name="TextBox 6">
            <a:extLst>
              <a:ext uri="{FF2B5EF4-FFF2-40B4-BE49-F238E27FC236}">
                <a16:creationId xmlns:a16="http://schemas.microsoft.com/office/drawing/2014/main" id="{D7A186F3-DD66-931A-0529-67A4B11D5AF3}"/>
              </a:ext>
            </a:extLst>
          </p:cNvPr>
          <p:cNvSpPr txBox="1"/>
          <p:nvPr/>
        </p:nvSpPr>
        <p:spPr>
          <a:xfrm>
            <a:off x="7795648" y="1246845"/>
            <a:ext cx="3905572" cy="3862660"/>
          </a:xfrm>
          <a:prstGeom prst="rect">
            <a:avLst/>
          </a:prstGeom>
          <a:noFill/>
        </p:spPr>
        <p:txBody>
          <a:bodyPr wrap="square">
            <a:spAutoFit/>
          </a:bodyPr>
          <a:lstStyle/>
          <a:p>
            <a:pPr>
              <a:lnSpc>
                <a:spcPct val="107000"/>
              </a:lnSpc>
              <a:spcAft>
                <a:spcPts val="800"/>
              </a:spcAft>
            </a:pPr>
            <a:r>
              <a:rPr lang="en-US" sz="2800" u="sng" kern="100" dirty="0">
                <a:effectLst/>
                <a:latin typeface="Calibri" panose="020F0502020204030204" pitchFamily="34" charset="0"/>
                <a:ea typeface="Calibri" panose="020F0502020204030204" pitchFamily="34" charset="0"/>
                <a:cs typeface="Arial" panose="020B0604020202020204" pitchFamily="34" charset="0"/>
              </a:rPr>
              <a:t>Figure 2.</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The time path of (</a:t>
            </a:r>
            <a:r>
              <a:rPr lang="en-US" sz="2800" kern="100" dirty="0" err="1">
                <a:effectLst/>
                <a:latin typeface="Calibri" panose="020F0502020204030204" pitchFamily="34" charset="0"/>
                <a:ea typeface="Calibri" panose="020F0502020204030204" pitchFamily="34" charset="0"/>
                <a:cs typeface="Arial" panose="020B0604020202020204" pitchFamily="34" charset="0"/>
              </a:rPr>
              <a:t>x,y</a:t>
            </a:r>
            <a:r>
              <a:rPr lang="en-US" sz="2800" kern="100" dirty="0">
                <a:effectLst/>
                <a:latin typeface="Calibri" panose="020F0502020204030204" pitchFamily="34" charset="0"/>
                <a:ea typeface="Calibri" panose="020F0502020204030204" pitchFamily="34" charset="0"/>
                <a:cs typeface="Arial" panose="020B0604020202020204" pitchFamily="34" charset="0"/>
              </a:rPr>
              <a:t>) in the special case, when bx</a:t>
            </a:r>
            <a:r>
              <a:rPr lang="en-US" sz="2800" kern="100" baseline="30000" dirty="0">
                <a:effectLst/>
                <a:latin typeface="Calibri" panose="020F0502020204030204" pitchFamily="34" charset="0"/>
                <a:ea typeface="Calibri" panose="020F0502020204030204" pitchFamily="34" charset="0"/>
                <a:cs typeface="Arial" panose="020B0604020202020204" pitchFamily="34" charset="0"/>
              </a:rPr>
              <a:t>2</a:t>
            </a:r>
            <a:r>
              <a:rPr lang="en-US" sz="2800" kern="100" dirty="0">
                <a:effectLst/>
                <a:latin typeface="Calibri" panose="020F0502020204030204" pitchFamily="34" charset="0"/>
                <a:ea typeface="Calibri" panose="020F0502020204030204" pitchFamily="34" charset="0"/>
                <a:cs typeface="Arial" panose="020B0604020202020204" pitchFamily="34" charset="0"/>
              </a:rPr>
              <a:t>=ay</a:t>
            </a:r>
            <a:r>
              <a:rPr lang="en-US" sz="2800" kern="100" baseline="30000" dirty="0">
                <a:effectLst/>
                <a:latin typeface="Calibri" panose="020F0502020204030204" pitchFamily="34" charset="0"/>
                <a:ea typeface="Calibri" panose="020F0502020204030204" pitchFamily="34" charset="0"/>
                <a:cs typeface="Arial" panose="020B0604020202020204" pitchFamily="34" charset="0"/>
              </a:rPr>
              <a:t>2</a:t>
            </a:r>
            <a:r>
              <a:rPr lang="en-US" sz="2800" kern="100" dirty="0">
                <a:effectLst/>
                <a:latin typeface="Calibri" panose="020F0502020204030204" pitchFamily="34" charset="0"/>
                <a:ea typeface="Calibri" panose="020F0502020204030204" pitchFamily="34" charset="0"/>
                <a:cs typeface="Arial" panose="020B0604020202020204" pitchFamily="34" charset="0"/>
              </a:rPr>
              <a:t>, is a function of the ratio b/a. The graph shows how the time path changes if the ratio b/a increases or decreases.</a:t>
            </a:r>
          </a:p>
        </p:txBody>
      </p:sp>
    </p:spTree>
    <p:extLst>
      <p:ext uri="{BB962C8B-B14F-4D97-AF65-F5344CB8AC3E}">
        <p14:creationId xmlns:p14="http://schemas.microsoft.com/office/powerpoint/2010/main" val="372820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91705-FDDF-BDEB-55B3-3CE332140E3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1E4F2A-FA4E-C2F1-4982-83425D610A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D8F1A0-F0B3-4C82-D040-96C7820D2404}"/>
              </a:ext>
            </a:extLst>
          </p:cNvPr>
          <p:cNvSpPr>
            <a:spLocks noGrp="1"/>
          </p:cNvSpPr>
          <p:nvPr>
            <p:ph type="sldNum" sz="quarter" idx="12"/>
          </p:nvPr>
        </p:nvSpPr>
        <p:spPr/>
        <p:txBody>
          <a:bodyPr/>
          <a:lstStyle/>
          <a:p>
            <a:fld id="{11E8FB2F-F8A0-460E-BEB8-B86C6496DEF7}" type="slidenum">
              <a:rPr lang="en-US" smtClean="0"/>
              <a:t>15</a:t>
            </a:fld>
            <a:endParaRPr lang="en-US"/>
          </a:p>
        </p:txBody>
      </p:sp>
      <p:pic>
        <p:nvPicPr>
          <p:cNvPr id="3" name="Graphic 1">
            <a:extLst>
              <a:ext uri="{FF2B5EF4-FFF2-40B4-BE49-F238E27FC236}">
                <a16:creationId xmlns:a16="http://schemas.microsoft.com/office/drawing/2014/main" id="{4B795B4C-87A5-04C9-72A2-96C82A83BD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41490"/>
            <a:ext cx="12191999" cy="6858000"/>
          </a:xfrm>
          <a:prstGeom prst="rect">
            <a:avLst/>
          </a:prstGeom>
        </p:spPr>
      </p:pic>
      <p:sp>
        <p:nvSpPr>
          <p:cNvPr id="6" name="Rectangle 2">
            <a:extLst>
              <a:ext uri="{FF2B5EF4-FFF2-40B4-BE49-F238E27FC236}">
                <a16:creationId xmlns:a16="http://schemas.microsoft.com/office/drawing/2014/main" id="{C8473C67-401E-352D-1F47-B956B9CF971C}"/>
              </a:ext>
            </a:extLst>
          </p:cNvPr>
          <p:cNvSpPr>
            <a:spLocks noChangeArrowheads="1"/>
          </p:cNvSpPr>
          <p:nvPr/>
        </p:nvSpPr>
        <p:spPr bwMode="auto">
          <a:xfrm>
            <a:off x="7113076" y="1587693"/>
            <a:ext cx="46598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Figure 3.</a:t>
            </a:r>
            <a:endParaRPr kumimoji="0" lang="en-US"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Deviations from the line </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graphicFrame>
        <p:nvGraphicFramePr>
          <p:cNvPr id="9" name="Object 8">
            <a:extLst>
              <a:ext uri="{FF2B5EF4-FFF2-40B4-BE49-F238E27FC236}">
                <a16:creationId xmlns:a16="http://schemas.microsoft.com/office/drawing/2014/main" id="{667E3073-F77C-F677-5068-107AA7BD6A46}"/>
              </a:ext>
            </a:extLst>
          </p:cNvPr>
          <p:cNvGraphicFramePr>
            <a:graphicFrameLocks noChangeAspect="1"/>
          </p:cNvGraphicFramePr>
          <p:nvPr>
            <p:extLst>
              <p:ext uri="{D42A27DB-BD31-4B8C-83A1-F6EECF244321}">
                <p14:modId xmlns:p14="http://schemas.microsoft.com/office/powerpoint/2010/main" val="3812419432"/>
              </p:ext>
            </p:extLst>
          </p:nvPr>
        </p:nvGraphicFramePr>
        <p:xfrm>
          <a:off x="7268059" y="2479400"/>
          <a:ext cx="1497524" cy="1148102"/>
        </p:xfrm>
        <a:graphic>
          <a:graphicData uri="http://schemas.openxmlformats.org/presentationml/2006/ole">
            <mc:AlternateContent xmlns:mc="http://schemas.openxmlformats.org/markup-compatibility/2006">
              <mc:Choice xmlns:v="urn:schemas-microsoft-com:vml" Requires="v">
                <p:oleObj name="Equation" r:id="rId4" imgW="571252" imgH="444307" progId="Equation.DSMT4">
                  <p:embed/>
                </p:oleObj>
              </mc:Choice>
              <mc:Fallback>
                <p:oleObj name="Equation" r:id="rId4" imgW="571252" imgH="444307" progId="Equation.DSMT4">
                  <p:embed/>
                  <p:pic>
                    <p:nvPicPr>
                      <p:cNvPr id="7" name="Object 6">
                        <a:extLst>
                          <a:ext uri="{FF2B5EF4-FFF2-40B4-BE49-F238E27FC236}">
                            <a16:creationId xmlns:a16="http://schemas.microsoft.com/office/drawing/2014/main" id="{667E3073-F77C-F677-5068-107AA7BD6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059" y="2479400"/>
                        <a:ext cx="1497524" cy="1148102"/>
                      </a:xfrm>
                      <a:prstGeom prst="rect">
                        <a:avLst/>
                      </a:prstGeom>
                      <a:noFill/>
                    </p:spPr>
                  </p:pic>
                </p:oleObj>
              </mc:Fallback>
            </mc:AlternateContent>
          </a:graphicData>
        </a:graphic>
      </p:graphicFrame>
      <p:sp>
        <p:nvSpPr>
          <p:cNvPr id="10" name="Rectangle 3">
            <a:extLst>
              <a:ext uri="{FF2B5EF4-FFF2-40B4-BE49-F238E27FC236}">
                <a16:creationId xmlns:a16="http://schemas.microsoft.com/office/drawing/2014/main" id="{5D2D8D94-CCA2-7693-2A73-6F44F71303B2}"/>
              </a:ext>
            </a:extLst>
          </p:cNvPr>
          <p:cNvSpPr>
            <a:spLocks noChangeArrowheads="1"/>
          </p:cNvSpPr>
          <p:nvPr/>
        </p:nvSpPr>
        <p:spPr bwMode="auto">
          <a:xfrm>
            <a:off x="7113076" y="3709479"/>
            <a:ext cx="440151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imply tha</a:t>
            </a:r>
            <a:r>
              <a:rPr kumimoji="0" lang="en-US" altLang="en-US" sz="28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 (x, y) will not converge to origo</a:t>
            </a:r>
            <a:r>
              <a:rPr kumimoji="0" lang="en-US"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481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D7D2-D6CC-3CA6-1CA4-E4AAE31F0A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276A65-53F0-CE6B-DBB0-6FCD9830A0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634E8CC-7B51-CB17-70AC-C956EE030117}"/>
              </a:ext>
            </a:extLst>
          </p:cNvPr>
          <p:cNvSpPr>
            <a:spLocks noGrp="1"/>
          </p:cNvSpPr>
          <p:nvPr>
            <p:ph type="sldNum" sz="quarter" idx="12"/>
          </p:nvPr>
        </p:nvSpPr>
        <p:spPr/>
        <p:txBody>
          <a:bodyPr/>
          <a:lstStyle/>
          <a:p>
            <a:fld id="{11E8FB2F-F8A0-460E-BEB8-B86C6496DEF7}" type="slidenum">
              <a:rPr lang="en-US" smtClean="0"/>
              <a:t>16</a:t>
            </a:fld>
            <a:endParaRPr lang="en-US"/>
          </a:p>
        </p:txBody>
      </p:sp>
      <p:pic>
        <p:nvPicPr>
          <p:cNvPr id="3" name="Graphic 1">
            <a:extLst>
              <a:ext uri="{FF2B5EF4-FFF2-40B4-BE49-F238E27FC236}">
                <a16:creationId xmlns:a16="http://schemas.microsoft.com/office/drawing/2014/main" id="{1BDD8CDC-3239-EDA7-4A4C-08F2EF00FD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12191991" cy="6857995"/>
          </a:xfrm>
          <a:prstGeom prst="rect">
            <a:avLst/>
          </a:prstGeom>
        </p:spPr>
      </p:pic>
      <p:sp>
        <p:nvSpPr>
          <p:cNvPr id="7" name="TextBox 6">
            <a:extLst>
              <a:ext uri="{FF2B5EF4-FFF2-40B4-BE49-F238E27FC236}">
                <a16:creationId xmlns:a16="http://schemas.microsoft.com/office/drawing/2014/main" id="{A5BCC5C3-79F0-6ADE-61E9-4B8CE924C051}"/>
              </a:ext>
            </a:extLst>
          </p:cNvPr>
          <p:cNvSpPr txBox="1"/>
          <p:nvPr/>
        </p:nvSpPr>
        <p:spPr>
          <a:xfrm>
            <a:off x="7702657" y="696800"/>
            <a:ext cx="4138048" cy="5245731"/>
          </a:xfrm>
          <a:prstGeom prst="rect">
            <a:avLst/>
          </a:prstGeom>
          <a:noFill/>
        </p:spPr>
        <p:txBody>
          <a:bodyPr wrap="square">
            <a:spAutoFit/>
          </a:bodyPr>
          <a:lstStyle/>
          <a:p>
            <a:pPr>
              <a:lnSpc>
                <a:spcPct val="107000"/>
              </a:lnSpc>
              <a:spcAft>
                <a:spcPts val="800"/>
              </a:spcAft>
            </a:pPr>
            <a:r>
              <a:rPr lang="en-US" sz="2800" b="1" u="sng" kern="100" dirty="0">
                <a:effectLst/>
                <a:latin typeface="Calibri" panose="020F0502020204030204" pitchFamily="34" charset="0"/>
                <a:ea typeface="Calibri" panose="020F0502020204030204" pitchFamily="34" charset="0"/>
                <a:cs typeface="Arial" panose="020B0604020202020204" pitchFamily="34" charset="0"/>
              </a:rPr>
              <a:t>Figure 4</a:t>
            </a:r>
            <a:r>
              <a:rPr lang="en-US" sz="1200" b="1" u="sng" kern="1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T is the point in time when x or y equals zero. If (x, y) at some point in time, t, such that t&lt;T, is found in the blue sector, then x(T)&gt;0 and y(T)=0. If (x, y) at some point in time, t, such that t&lt;T, is found in the red sector, then x(T)=0 and y(T)&gt;0.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2694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1C6DE-5D74-5648-33F2-9844652E4E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1AEF1A-76DA-5B63-CCBC-CEF54FD05D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A728293-132B-2870-E06D-26A09CD805FE}"/>
              </a:ext>
            </a:extLst>
          </p:cNvPr>
          <p:cNvSpPr>
            <a:spLocks noGrp="1"/>
          </p:cNvSpPr>
          <p:nvPr>
            <p:ph type="sldNum" sz="quarter" idx="12"/>
          </p:nvPr>
        </p:nvSpPr>
        <p:spPr/>
        <p:txBody>
          <a:bodyPr/>
          <a:lstStyle/>
          <a:p>
            <a:fld id="{11E8FB2F-F8A0-460E-BEB8-B86C6496DEF7}" type="slidenum">
              <a:rPr lang="en-US" smtClean="0"/>
              <a:t>17</a:t>
            </a:fld>
            <a:endParaRPr lang="en-US"/>
          </a:p>
        </p:txBody>
      </p:sp>
      <p:pic>
        <p:nvPicPr>
          <p:cNvPr id="6" name="Picture 5">
            <a:extLst>
              <a:ext uri="{FF2B5EF4-FFF2-40B4-BE49-F238E27FC236}">
                <a16:creationId xmlns:a16="http://schemas.microsoft.com/office/drawing/2014/main" id="{13261835-485F-98F0-05E4-EBA7BDD961AB}"/>
              </a:ext>
            </a:extLst>
          </p:cNvPr>
          <p:cNvPicPr>
            <a:picLocks noChangeAspect="1"/>
          </p:cNvPicPr>
          <p:nvPr/>
        </p:nvPicPr>
        <p:blipFill>
          <a:blip r:embed="rId2"/>
          <a:stretch>
            <a:fillRect/>
          </a:stretch>
        </p:blipFill>
        <p:spPr>
          <a:xfrm>
            <a:off x="201969" y="241356"/>
            <a:ext cx="8167116" cy="4838797"/>
          </a:xfrm>
          <a:prstGeom prst="rect">
            <a:avLst/>
          </a:prstGeom>
        </p:spPr>
      </p:pic>
      <p:sp>
        <p:nvSpPr>
          <p:cNvPr id="8" name="TextBox 7">
            <a:extLst>
              <a:ext uri="{FF2B5EF4-FFF2-40B4-BE49-F238E27FC236}">
                <a16:creationId xmlns:a16="http://schemas.microsoft.com/office/drawing/2014/main" id="{4E2798F7-CAE7-C8CC-F64B-2733B788C7BE}"/>
              </a:ext>
            </a:extLst>
          </p:cNvPr>
          <p:cNvSpPr txBox="1"/>
          <p:nvPr/>
        </p:nvSpPr>
        <p:spPr>
          <a:xfrm>
            <a:off x="10009832" y="4818543"/>
            <a:ext cx="1433082" cy="523220"/>
          </a:xfrm>
          <a:prstGeom prst="rect">
            <a:avLst/>
          </a:prstGeom>
          <a:noFill/>
        </p:spPr>
        <p:txBody>
          <a:bodyPr wrap="square">
            <a:spAutoFit/>
          </a:bodyPr>
          <a:lstStyle/>
          <a:p>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0.01045</a:t>
            </a:r>
            <a:endParaRPr lang="en-US" sz="2800" b="1" dirty="0">
              <a:solidFill>
                <a:srgbClr val="0070C0"/>
              </a:solidFill>
            </a:endParaRPr>
          </a:p>
        </p:txBody>
      </p:sp>
      <p:graphicFrame>
        <p:nvGraphicFramePr>
          <p:cNvPr id="9" name="Object 8">
            <a:extLst>
              <a:ext uri="{FF2B5EF4-FFF2-40B4-BE49-F238E27FC236}">
                <a16:creationId xmlns:a16="http://schemas.microsoft.com/office/drawing/2014/main" id="{06CEE5EB-A78A-518A-7409-87866262F4BC}"/>
              </a:ext>
            </a:extLst>
          </p:cNvPr>
          <p:cNvGraphicFramePr>
            <a:graphicFrameLocks noChangeAspect="1"/>
          </p:cNvGraphicFramePr>
          <p:nvPr>
            <p:extLst>
              <p:ext uri="{D42A27DB-BD31-4B8C-83A1-F6EECF244321}">
                <p14:modId xmlns:p14="http://schemas.microsoft.com/office/powerpoint/2010/main" val="586136266"/>
              </p:ext>
            </p:extLst>
          </p:nvPr>
        </p:nvGraphicFramePr>
        <p:xfrm>
          <a:off x="8904287" y="1886645"/>
          <a:ext cx="2155825" cy="2241550"/>
        </p:xfrm>
        <a:graphic>
          <a:graphicData uri="http://schemas.openxmlformats.org/presentationml/2006/ole">
            <mc:AlternateContent xmlns:mc="http://schemas.openxmlformats.org/markup-compatibility/2006">
              <mc:Choice xmlns:v="urn:schemas-microsoft-com:vml" Requires="v">
                <p:oleObj name="Equation" r:id="rId3" imgW="596880" imgH="634680" progId="Equation.DSMT4">
                  <p:embed/>
                </p:oleObj>
              </mc:Choice>
              <mc:Fallback>
                <p:oleObj name="Equation" r:id="rId3" imgW="596880" imgH="634680" progId="Equation.DSMT4">
                  <p:embed/>
                  <p:pic>
                    <p:nvPicPr>
                      <p:cNvPr id="5" name="Object 4">
                        <a:extLst>
                          <a:ext uri="{FF2B5EF4-FFF2-40B4-BE49-F238E27FC236}">
                            <a16:creationId xmlns:a16="http://schemas.microsoft.com/office/drawing/2014/main" id="{8B36C146-E699-F655-5BFB-F29FA5E75961}"/>
                          </a:ext>
                        </a:extLst>
                      </p:cNvPr>
                      <p:cNvPicPr>
                        <a:picLocks noChangeAspect="1" noChangeArrowheads="1"/>
                      </p:cNvPicPr>
                      <p:nvPr/>
                    </p:nvPicPr>
                    <p:blipFill>
                      <a:blip r:embed="rId4"/>
                      <a:srcRect/>
                      <a:stretch>
                        <a:fillRect/>
                      </a:stretch>
                    </p:blipFill>
                    <p:spPr bwMode="auto">
                      <a:xfrm>
                        <a:off x="8904287" y="1886645"/>
                        <a:ext cx="2155825" cy="2241550"/>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DE93140F-10A0-3A33-BB6B-F77E93A5B7F9}"/>
              </a:ext>
            </a:extLst>
          </p:cNvPr>
          <p:cNvSpPr txBox="1"/>
          <p:nvPr/>
        </p:nvSpPr>
        <p:spPr>
          <a:xfrm>
            <a:off x="9977019" y="1117742"/>
            <a:ext cx="1460715"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0.05347</a:t>
            </a:r>
            <a:endParaRPr lang="en-US" dirty="0">
              <a:solidFill>
                <a:srgbClr val="FF0000"/>
              </a:solidFill>
            </a:endParaRPr>
          </a:p>
        </p:txBody>
      </p:sp>
      <p:sp>
        <p:nvSpPr>
          <p:cNvPr id="12" name="Arrow: Down 11">
            <a:extLst>
              <a:ext uri="{FF2B5EF4-FFF2-40B4-BE49-F238E27FC236}">
                <a16:creationId xmlns:a16="http://schemas.microsoft.com/office/drawing/2014/main" id="{9D57E48D-40E8-82DE-10B1-711BC83DB1C4}"/>
              </a:ext>
            </a:extLst>
          </p:cNvPr>
          <p:cNvSpPr/>
          <p:nvPr/>
        </p:nvSpPr>
        <p:spPr>
          <a:xfrm>
            <a:off x="10362691" y="1699545"/>
            <a:ext cx="479394" cy="63694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9BF43DE-4DB1-AE8A-71A3-B2BA19939BC7}"/>
              </a:ext>
            </a:extLst>
          </p:cNvPr>
          <p:cNvSpPr/>
          <p:nvPr/>
        </p:nvSpPr>
        <p:spPr>
          <a:xfrm flipV="1">
            <a:off x="10362691" y="3993615"/>
            <a:ext cx="479394" cy="778140"/>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CF32D2F-21BE-49F0-13F3-F869174B2089}"/>
              </a:ext>
            </a:extLst>
          </p:cNvPr>
          <p:cNvSpPr txBox="1"/>
          <p:nvPr/>
        </p:nvSpPr>
        <p:spPr>
          <a:xfrm>
            <a:off x="173119" y="5158455"/>
            <a:ext cx="11038239" cy="1569660"/>
          </a:xfrm>
          <a:prstGeom prst="rect">
            <a:avLst/>
          </a:prstGeom>
          <a:noFill/>
        </p:spPr>
        <p:txBody>
          <a:bodyPr wrap="square">
            <a:spAutoFit/>
          </a:bodyPr>
          <a:lstStyle/>
          <a:p>
            <a:r>
              <a:rPr lang="en-US" sz="1600" b="1" i="0" u="sng" dirty="0">
                <a:effectLst/>
                <a:latin typeface="Times New Roman" panose="02020603050405020304" pitchFamily="18" charset="0"/>
              </a:rPr>
              <a:t>Source:</a:t>
            </a:r>
          </a:p>
          <a:p>
            <a:r>
              <a:rPr lang="en-US" sz="1600" i="0" dirty="0">
                <a:solidFill>
                  <a:srgbClr val="000000"/>
                </a:solidFill>
                <a:effectLst/>
                <a:latin typeface="Times New Roman" panose="02020603050405020304" pitchFamily="18" charset="0"/>
              </a:rPr>
              <a:t>Lohmander, P., Attrition coefficient estimations via differential equation systems, initial and</a:t>
            </a:r>
            <a:br>
              <a:rPr lang="en-US" sz="1600" i="0" dirty="0">
                <a:solidFill>
                  <a:srgbClr val="000000"/>
                </a:solidFill>
                <a:effectLst/>
                <a:latin typeface="Times New Roman" panose="02020603050405020304" pitchFamily="18" charset="0"/>
              </a:rPr>
            </a:br>
            <a:r>
              <a:rPr lang="en-US" sz="1600" i="0" dirty="0">
                <a:solidFill>
                  <a:srgbClr val="000000"/>
                </a:solidFill>
                <a:effectLst/>
                <a:latin typeface="Times New Roman" panose="02020603050405020304" pitchFamily="18" charset="0"/>
              </a:rPr>
              <a:t>terminal conditions, and nonlinear iterative equation system solutions,</a:t>
            </a:r>
            <a:br>
              <a:rPr lang="en-US" sz="1600" i="0" dirty="0">
                <a:solidFill>
                  <a:srgbClr val="000000"/>
                </a:solidFill>
                <a:effectLst/>
                <a:latin typeface="Times New Roman" panose="02020603050405020304" pitchFamily="18" charset="0"/>
              </a:rPr>
            </a:br>
            <a:r>
              <a:rPr lang="en-US" sz="1600" i="0" dirty="0">
                <a:solidFill>
                  <a:srgbClr val="000000"/>
                </a:solidFill>
                <a:effectLst/>
                <a:latin typeface="Times New Roman" panose="02020603050405020304" pitchFamily="18" charset="0"/>
              </a:rPr>
              <a:t>Journal of Statistics and Computer Science, Vol. 3, Issue 1, 2024, pp. 51-78.</a:t>
            </a:r>
            <a:br>
              <a:rPr lang="en-US" sz="1600" i="0" dirty="0">
                <a:solidFill>
                  <a:srgbClr val="000000"/>
                </a:solidFill>
                <a:effectLst/>
                <a:latin typeface="Times New Roman" panose="02020603050405020304" pitchFamily="18" charset="0"/>
              </a:rPr>
            </a:br>
            <a:r>
              <a:rPr lang="en-US" sz="1600" i="0" dirty="0">
                <a:solidFill>
                  <a:srgbClr val="000000"/>
                </a:solidFill>
                <a:effectLst/>
                <a:latin typeface="Times New Roman" panose="02020603050405020304" pitchFamily="18" charset="0"/>
                <a:hlinkClick r:id="rId5"/>
              </a:rPr>
              <a:t>https://www.arfjournals.com/jscs/issue/322</a:t>
            </a:r>
            <a:br>
              <a:rPr lang="en-US" sz="1600" i="0" dirty="0">
                <a:solidFill>
                  <a:srgbClr val="000000"/>
                </a:solidFill>
                <a:effectLst/>
                <a:latin typeface="Times New Roman" panose="02020603050405020304" pitchFamily="18" charset="0"/>
              </a:rPr>
            </a:br>
            <a:r>
              <a:rPr lang="en-US" sz="1600" i="0" dirty="0">
                <a:solidFill>
                  <a:srgbClr val="000000"/>
                </a:solidFill>
                <a:effectLst/>
                <a:latin typeface="Times New Roman" panose="02020603050405020304" pitchFamily="18" charset="0"/>
                <a:hlinkClick r:id="rId6"/>
              </a:rPr>
              <a:t>https://www.arfjournals.com/image/catalog/Journals%20Papers/JSCS/2024/No%201%20(2024)/ART_4.pdf</a:t>
            </a:r>
            <a:endParaRPr lang="en-US" sz="1600" dirty="0"/>
          </a:p>
        </p:txBody>
      </p:sp>
    </p:spTree>
    <p:extLst>
      <p:ext uri="{BB962C8B-B14F-4D97-AF65-F5344CB8AC3E}">
        <p14:creationId xmlns:p14="http://schemas.microsoft.com/office/powerpoint/2010/main" val="401242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E37A-3D4E-EAAC-EEDD-8A989EC458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8BBCBB-7537-7AD9-C776-AD4639D098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4077881-786F-1FF2-3D3F-3315AEDC3838}"/>
              </a:ext>
            </a:extLst>
          </p:cNvPr>
          <p:cNvSpPr>
            <a:spLocks noGrp="1"/>
          </p:cNvSpPr>
          <p:nvPr>
            <p:ph type="sldNum" sz="quarter" idx="12"/>
          </p:nvPr>
        </p:nvSpPr>
        <p:spPr/>
        <p:txBody>
          <a:bodyPr/>
          <a:lstStyle/>
          <a:p>
            <a:fld id="{11E8FB2F-F8A0-460E-BEB8-B86C6496DEF7}" type="slidenum">
              <a:rPr lang="en-US" smtClean="0"/>
              <a:t>18</a:t>
            </a:fld>
            <a:endParaRPr lang="en-US"/>
          </a:p>
        </p:txBody>
      </p:sp>
      <p:graphicFrame>
        <p:nvGraphicFramePr>
          <p:cNvPr id="3" name="Chart 2">
            <a:extLst>
              <a:ext uri="{FF2B5EF4-FFF2-40B4-BE49-F238E27FC236}">
                <a16:creationId xmlns:a16="http://schemas.microsoft.com/office/drawing/2014/main" id="{16A2FC0F-AB06-E908-3514-8F99817B5C17}"/>
              </a:ext>
            </a:extLst>
          </p:cNvPr>
          <p:cNvGraphicFramePr/>
          <p:nvPr>
            <p:extLst>
              <p:ext uri="{D42A27DB-BD31-4B8C-83A1-F6EECF244321}">
                <p14:modId xmlns:p14="http://schemas.microsoft.com/office/powerpoint/2010/main" val="2975894342"/>
              </p:ext>
            </p:extLst>
          </p:nvPr>
        </p:nvGraphicFramePr>
        <p:xfrm>
          <a:off x="1326471" y="878889"/>
          <a:ext cx="8655729" cy="475843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25A3048A-FF8B-B994-D53C-B3D509D5A5EE}"/>
              </a:ext>
            </a:extLst>
          </p:cNvPr>
          <p:cNvCxnSpPr>
            <a:cxnSpLocks/>
          </p:cNvCxnSpPr>
          <p:nvPr/>
        </p:nvCxnSpPr>
        <p:spPr>
          <a:xfrm flipH="1">
            <a:off x="8495930" y="1616846"/>
            <a:ext cx="629944" cy="89442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1A8CD76-60EF-36DC-CAE2-4DC9A7988225}"/>
              </a:ext>
            </a:extLst>
          </p:cNvPr>
          <p:cNvCxnSpPr>
            <a:cxnSpLocks/>
          </p:cNvCxnSpPr>
          <p:nvPr/>
        </p:nvCxnSpPr>
        <p:spPr>
          <a:xfrm flipH="1">
            <a:off x="7705817" y="4296792"/>
            <a:ext cx="62144" cy="51490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206D362-2E29-41B5-3B6D-0E2CEBF8499B}"/>
              </a:ext>
            </a:extLst>
          </p:cNvPr>
          <p:cNvCxnSpPr>
            <a:cxnSpLocks/>
          </p:cNvCxnSpPr>
          <p:nvPr/>
        </p:nvCxnSpPr>
        <p:spPr>
          <a:xfrm flipH="1">
            <a:off x="7927758" y="2876342"/>
            <a:ext cx="328475" cy="68359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D4F6F3D-16C1-BDA7-E61A-35C49105F756}"/>
              </a:ext>
            </a:extLst>
          </p:cNvPr>
          <p:cNvSpPr/>
          <p:nvPr/>
        </p:nvSpPr>
        <p:spPr>
          <a:xfrm>
            <a:off x="9001957" y="1242874"/>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E6C320-824C-F3CE-4142-CAC96E7B0686}"/>
              </a:ext>
            </a:extLst>
          </p:cNvPr>
          <p:cNvSpPr txBox="1"/>
          <p:nvPr/>
        </p:nvSpPr>
        <p:spPr>
          <a:xfrm>
            <a:off x="9982200" y="1193138"/>
            <a:ext cx="1688732" cy="369332"/>
          </a:xfrm>
          <a:prstGeom prst="rect">
            <a:avLst/>
          </a:prstGeom>
          <a:noFill/>
        </p:spPr>
        <p:txBody>
          <a:bodyPr wrap="none" rtlCol="0">
            <a:spAutoFit/>
          </a:bodyPr>
          <a:lstStyle/>
          <a:p>
            <a:r>
              <a:rPr lang="sv-SE" b="1" dirty="0"/>
              <a:t>Initial </a:t>
            </a:r>
            <a:r>
              <a:rPr lang="sv-SE" b="1" dirty="0" err="1"/>
              <a:t>condition</a:t>
            </a:r>
            <a:endParaRPr lang="en-US" b="1" dirty="0"/>
          </a:p>
        </p:txBody>
      </p:sp>
      <p:cxnSp>
        <p:nvCxnSpPr>
          <p:cNvPr id="15" name="Straight Arrow Connector 14">
            <a:extLst>
              <a:ext uri="{FF2B5EF4-FFF2-40B4-BE49-F238E27FC236}">
                <a16:creationId xmlns:a16="http://schemas.microsoft.com/office/drawing/2014/main" id="{9723E03A-E7BD-92D9-EA77-2D8612FAF8B4}"/>
              </a:ext>
            </a:extLst>
          </p:cNvPr>
          <p:cNvCxnSpPr>
            <a:cxnSpLocks/>
          </p:cNvCxnSpPr>
          <p:nvPr/>
        </p:nvCxnSpPr>
        <p:spPr>
          <a:xfrm flipH="1">
            <a:off x="9392575" y="1376039"/>
            <a:ext cx="5896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12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90758-D89C-1A64-B55F-893007F802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F74D13-83DB-9276-DADC-9031F27A106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555CB97-6B92-5089-6643-73B5984D4AFA}"/>
              </a:ext>
            </a:extLst>
          </p:cNvPr>
          <p:cNvSpPr>
            <a:spLocks noGrp="1"/>
          </p:cNvSpPr>
          <p:nvPr>
            <p:ph type="sldNum" sz="quarter" idx="12"/>
          </p:nvPr>
        </p:nvSpPr>
        <p:spPr/>
        <p:txBody>
          <a:bodyPr/>
          <a:lstStyle/>
          <a:p>
            <a:fld id="{11E8FB2F-F8A0-460E-BEB8-B86C6496DEF7}" type="slidenum">
              <a:rPr lang="en-US" smtClean="0"/>
              <a:t>19</a:t>
            </a:fld>
            <a:endParaRPr lang="en-US"/>
          </a:p>
        </p:txBody>
      </p:sp>
      <p:graphicFrame>
        <p:nvGraphicFramePr>
          <p:cNvPr id="3" name="Chart 2">
            <a:extLst>
              <a:ext uri="{FF2B5EF4-FFF2-40B4-BE49-F238E27FC236}">
                <a16:creationId xmlns:a16="http://schemas.microsoft.com/office/drawing/2014/main" id="{233B1C8E-C4B3-FC13-AF7F-E17C66B1F07C}"/>
              </a:ext>
            </a:extLst>
          </p:cNvPr>
          <p:cNvGraphicFramePr/>
          <p:nvPr>
            <p:extLst>
              <p:ext uri="{D42A27DB-BD31-4B8C-83A1-F6EECF244321}">
                <p14:modId xmlns:p14="http://schemas.microsoft.com/office/powerpoint/2010/main" val="3870638431"/>
              </p:ext>
            </p:extLst>
          </p:nvPr>
        </p:nvGraphicFramePr>
        <p:xfrm>
          <a:off x="1091952" y="594805"/>
          <a:ext cx="9827581" cy="5566289"/>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C2B46C63-FBA4-72FF-73E9-54C741991443}"/>
              </a:ext>
            </a:extLst>
          </p:cNvPr>
          <p:cNvSpPr/>
          <p:nvPr/>
        </p:nvSpPr>
        <p:spPr>
          <a:xfrm>
            <a:off x="9858282" y="1074198"/>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24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8552-8A24-C5B8-5B78-CDB0DEB19400}"/>
              </a:ext>
            </a:extLst>
          </p:cNvPr>
          <p:cNvSpPr>
            <a:spLocks noGrp="1"/>
          </p:cNvSpPr>
          <p:nvPr>
            <p:ph type="title"/>
          </p:nvPr>
        </p:nvSpPr>
        <p:spPr>
          <a:xfrm>
            <a:off x="704850" y="242886"/>
            <a:ext cx="10782300" cy="132556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2400" dirty="0">
                <a:latin typeface="+mn-lt"/>
              </a:rPr>
              <a:t>Lohmander, P., Optimal </a:t>
            </a:r>
            <a:r>
              <a:rPr lang="sv-SE" sz="2400" dirty="0" err="1">
                <a:latin typeface="+mn-lt"/>
              </a:rPr>
              <a:t>Deployment</a:t>
            </a:r>
            <a:r>
              <a:rPr lang="sv-SE" sz="2400" dirty="0">
                <a:latin typeface="+mn-lt"/>
              </a:rPr>
              <a:t>, </a:t>
            </a:r>
            <a:r>
              <a:rPr kumimoji="0" lang="en-US" sz="2400" i="0" u="none" strike="noStrike" kern="1200" cap="none" spc="0" normalizeH="0" baseline="0" noProof="0" dirty="0">
                <a:ln>
                  <a:noFill/>
                </a:ln>
                <a:effectLst/>
                <a:uLnTx/>
                <a:uFillTx/>
                <a:latin typeface="+mn-lt"/>
                <a:ea typeface="+mn-ea"/>
                <a:cs typeface="+mn-cs"/>
              </a:rPr>
              <a:t>December 13 - 16, 2024, Special Invited Talk, ICSTC-2024, Tenth International Conference on Statistics for the Twenty-First Century. </a:t>
            </a:r>
            <a:endParaRPr lang="en-US" sz="2400" dirty="0">
              <a:latin typeface="+mn-lt"/>
            </a:endParaRPr>
          </a:p>
        </p:txBody>
      </p:sp>
      <p:sp>
        <p:nvSpPr>
          <p:cNvPr id="3" name="Content Placeholder 2">
            <a:extLst>
              <a:ext uri="{FF2B5EF4-FFF2-40B4-BE49-F238E27FC236}">
                <a16:creationId xmlns:a16="http://schemas.microsoft.com/office/drawing/2014/main" id="{A6DF1625-E1CC-67E1-AA6B-1A80175E9CB7}"/>
              </a:ext>
            </a:extLst>
          </p:cNvPr>
          <p:cNvSpPr>
            <a:spLocks noGrp="1"/>
          </p:cNvSpPr>
          <p:nvPr>
            <p:ph idx="1"/>
          </p:nvPr>
        </p:nvSpPr>
        <p:spPr>
          <a:xfrm>
            <a:off x="704850" y="1416049"/>
            <a:ext cx="10515600" cy="4232275"/>
          </a:xfrm>
        </p:spPr>
        <p:txBody>
          <a:bodyPr>
            <a:noAutofit/>
          </a:bodyPr>
          <a:lstStyle/>
          <a:p>
            <a:pPr marL="0" indent="0">
              <a:buNone/>
            </a:pPr>
            <a:r>
              <a:rPr lang="en-US" sz="1400" b="1" dirty="0"/>
              <a:t>Abstract</a:t>
            </a:r>
            <a:endParaRPr lang="en-US" sz="1400" dirty="0"/>
          </a:p>
          <a:p>
            <a:pPr marL="0" indent="0">
              <a:buNone/>
            </a:pPr>
            <a:r>
              <a:rPr lang="en-US" sz="1400" dirty="0"/>
              <a:t>This study focuses on the optimal deployment problem, and determines the optimal size of a military force to send to the battle field. The decision is optimized, based on an objective function, that considers the cost of deployment, the cost of the time it takes to win the battle, and the costs of killed and wounded soldiers with equipment. The cost of deployment is modeled as an explicit function of the number of deployed troops and the value of a victory with access to a free territory, is modeled as a function of the length of the time it takes to win the battle. The cost of lost troops and equipment, is a function of the size of the reduction of these lives and resources. An objective function, based on these values and costs, is optimized, under different parameter assumptions. The battle dynamics is modeled via the Lanchester differential equation system based on the principles of directed fire. First, the deterministic problem is solved analytically, via derivations and comparative statics analysis. General mathematical results are reported, including the directions of changes of the optimal deployment decisions, under the influence of alternative types of parameter changes. Then, the first order optimum condition from the analytical model, in combination with numerically specified parameter values, is used to determine optimal values of the levels of deployment in different situations. A concrete numerical case, based on documented facts from the Battle of Iwo Jima, during WW II, is analyzed, and the optimal US deployment decisions are determined under different assumptions. The known attrition coefficients of both armies, from USA and Japan, and the initial size of the Japanese force, are parameters. The analysis is also based on some parameters without empirical documentation, that are necessary to include to make optimization possible. These parameter values are motivated in the text. The optimal solutions are found via Newton- Raphson iteration. Finally, a stochastic version of the optimal deployment problem is defined. The attrition parameters are considered as stochastic, before the deployment decisions have been made. The attrition parameters of the two armies have the same expected values as in the deterministic analysis, are independent of each other, have correlation zero, and have relative standard deviations of 20%. All possible deployment decisions, with 5000 units intervals, from 0 to 150000 troops, are investigated, and the optimal decisions are selected. The analytical, and the two numerical, methods, all show that the optimal deployment level is a decreasing function of the marginal deployment cost, an increasing function of the marginal cost of the time to win the battle, an increasing function of the marginal cost of killed and wounded soldiers and lost equipment, an increasing function of the initial size of the opposing army, an increasing function of the efficiency of the soldiers in the opposing army and a decreasing function of the efficiency of the soldiers in the deployed army. With stochastic attrition parameters, the stochastic model also shows that the probability to win the battle is an increasing function of the size of the deployed army. When the optimal deployment level is selected, the probability of a victory is usually less than 100%, since it would be too expensive to guarantee a victory with 100% probability. </a:t>
            </a:r>
          </a:p>
        </p:txBody>
      </p:sp>
      <p:sp>
        <p:nvSpPr>
          <p:cNvPr id="4" name="Slide Number Placeholder 3">
            <a:extLst>
              <a:ext uri="{FF2B5EF4-FFF2-40B4-BE49-F238E27FC236}">
                <a16:creationId xmlns:a16="http://schemas.microsoft.com/office/drawing/2014/main" id="{DB04F44E-9B56-3C36-8F52-4C196F1AD6FF}"/>
              </a:ext>
            </a:extLst>
          </p:cNvPr>
          <p:cNvSpPr>
            <a:spLocks noGrp="1"/>
          </p:cNvSpPr>
          <p:nvPr>
            <p:ph type="sldNum" sz="quarter" idx="12"/>
          </p:nvPr>
        </p:nvSpPr>
        <p:spPr/>
        <p:txBody>
          <a:bodyPr/>
          <a:lstStyle/>
          <a:p>
            <a:fld id="{11E8FB2F-F8A0-460E-BEB8-B86C6496DEF7}" type="slidenum">
              <a:rPr lang="en-US" smtClean="0"/>
              <a:t>2</a:t>
            </a:fld>
            <a:endParaRPr lang="en-US"/>
          </a:p>
        </p:txBody>
      </p:sp>
    </p:spTree>
    <p:extLst>
      <p:ext uri="{BB962C8B-B14F-4D97-AF65-F5344CB8AC3E}">
        <p14:creationId xmlns:p14="http://schemas.microsoft.com/office/powerpoint/2010/main" val="32583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5E0B-189C-9EEC-5067-102E47C860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6E1122-B8E9-EF6C-9534-1696D11142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C326A6F-FF2E-A144-58C8-8D950CC22E78}"/>
              </a:ext>
            </a:extLst>
          </p:cNvPr>
          <p:cNvSpPr>
            <a:spLocks noGrp="1"/>
          </p:cNvSpPr>
          <p:nvPr>
            <p:ph type="sldNum" sz="quarter" idx="12"/>
          </p:nvPr>
        </p:nvSpPr>
        <p:spPr/>
        <p:txBody>
          <a:bodyPr/>
          <a:lstStyle/>
          <a:p>
            <a:fld id="{11E8FB2F-F8A0-460E-BEB8-B86C6496DEF7}" type="slidenum">
              <a:rPr lang="en-US" smtClean="0"/>
              <a:t>20</a:t>
            </a:fld>
            <a:endParaRPr lang="en-US"/>
          </a:p>
        </p:txBody>
      </p:sp>
      <p:sp>
        <p:nvSpPr>
          <p:cNvPr id="3" name="Rectangle 2">
            <a:extLst>
              <a:ext uri="{FF2B5EF4-FFF2-40B4-BE49-F238E27FC236}">
                <a16:creationId xmlns:a16="http://schemas.microsoft.com/office/drawing/2014/main" id="{6C2E40B6-7F1D-3C1B-0E7E-02A029D6A9A7}"/>
              </a:ext>
            </a:extLst>
          </p:cNvPr>
          <p:cNvSpPr>
            <a:spLocks noChangeArrowheads="1"/>
          </p:cNvSpPr>
          <p:nvPr/>
        </p:nvSpPr>
        <p:spPr bwMode="auto">
          <a:xfrm>
            <a:off x="1810693" y="652572"/>
            <a:ext cx="181200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486A47A-79EE-AD75-E69B-64DB5C19C081}"/>
              </a:ext>
            </a:extLst>
          </p:cNvPr>
          <p:cNvGraphicFramePr>
            <a:graphicFrameLocks noChangeAspect="1"/>
          </p:cNvGraphicFramePr>
          <p:nvPr>
            <p:extLst>
              <p:ext uri="{D42A27DB-BD31-4B8C-83A1-F6EECF244321}">
                <p14:modId xmlns:p14="http://schemas.microsoft.com/office/powerpoint/2010/main" val="4025023086"/>
              </p:ext>
            </p:extLst>
          </p:nvPr>
        </p:nvGraphicFramePr>
        <p:xfrm>
          <a:off x="838200" y="490720"/>
          <a:ext cx="6697993" cy="1189605"/>
        </p:xfrm>
        <a:graphic>
          <a:graphicData uri="http://schemas.openxmlformats.org/presentationml/2006/ole">
            <mc:AlternateContent xmlns:mc="http://schemas.openxmlformats.org/markup-compatibility/2006">
              <mc:Choice xmlns:v="urn:schemas-microsoft-com:vml" Requires="v">
                <p:oleObj name="Equation" r:id="rId2" imgW="2489200" imgH="444500" progId="Equation.DSMT4">
                  <p:embed/>
                </p:oleObj>
              </mc:Choice>
              <mc:Fallback>
                <p:oleObj name="Equation" r:id="rId2" imgW="2489200" imgH="4445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90720"/>
                        <a:ext cx="6697993" cy="1189605"/>
                      </a:xfrm>
                      <a:prstGeom prst="rect">
                        <a:avLst/>
                      </a:prstGeom>
                      <a:noFill/>
                    </p:spPr>
                  </p:pic>
                </p:oleObj>
              </mc:Fallback>
            </mc:AlternateContent>
          </a:graphicData>
        </a:graphic>
      </p:graphicFrame>
      <p:graphicFrame>
        <p:nvGraphicFramePr>
          <p:cNvPr id="7" name="Chart 6">
            <a:extLst>
              <a:ext uri="{FF2B5EF4-FFF2-40B4-BE49-F238E27FC236}">
                <a16:creationId xmlns:a16="http://schemas.microsoft.com/office/drawing/2014/main" id="{9011A5B2-C0BB-34FD-CD41-EBF5AACBF8E9}"/>
              </a:ext>
            </a:extLst>
          </p:cNvPr>
          <p:cNvGraphicFramePr/>
          <p:nvPr>
            <p:extLst>
              <p:ext uri="{D42A27DB-BD31-4B8C-83A1-F6EECF244321}">
                <p14:modId xmlns:p14="http://schemas.microsoft.com/office/powerpoint/2010/main" val="612635263"/>
              </p:ext>
            </p:extLst>
          </p:nvPr>
        </p:nvGraphicFramePr>
        <p:xfrm>
          <a:off x="838200" y="1965056"/>
          <a:ext cx="10572789" cy="4517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642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E32A-1FBF-D7A0-9AEA-90F22116E3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A57656-B122-B720-3FE4-4AC3D09B0B7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4C37B63-333A-721D-3A25-140D09516EAC}"/>
              </a:ext>
            </a:extLst>
          </p:cNvPr>
          <p:cNvSpPr>
            <a:spLocks noGrp="1"/>
          </p:cNvSpPr>
          <p:nvPr>
            <p:ph type="sldNum" sz="quarter" idx="12"/>
          </p:nvPr>
        </p:nvSpPr>
        <p:spPr/>
        <p:txBody>
          <a:bodyPr/>
          <a:lstStyle/>
          <a:p>
            <a:fld id="{11E8FB2F-F8A0-460E-BEB8-B86C6496DEF7}" type="slidenum">
              <a:rPr lang="en-US" smtClean="0"/>
              <a:t>21</a:t>
            </a:fld>
            <a:endParaRPr lang="en-US"/>
          </a:p>
        </p:txBody>
      </p:sp>
      <p:graphicFrame>
        <p:nvGraphicFramePr>
          <p:cNvPr id="3" name="Chart 2">
            <a:extLst>
              <a:ext uri="{FF2B5EF4-FFF2-40B4-BE49-F238E27FC236}">
                <a16:creationId xmlns:a16="http://schemas.microsoft.com/office/drawing/2014/main" id="{791E4326-159C-EA98-C2B0-115DD267369A}"/>
              </a:ext>
            </a:extLst>
          </p:cNvPr>
          <p:cNvGraphicFramePr/>
          <p:nvPr>
            <p:extLst>
              <p:ext uri="{D42A27DB-BD31-4B8C-83A1-F6EECF244321}">
                <p14:modId xmlns:p14="http://schemas.microsoft.com/office/powerpoint/2010/main" val="467104013"/>
              </p:ext>
            </p:extLst>
          </p:nvPr>
        </p:nvGraphicFramePr>
        <p:xfrm>
          <a:off x="878889" y="221942"/>
          <a:ext cx="10866267" cy="595685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C71049DC-3C8F-1F72-A887-DE9C805E4565}"/>
              </a:ext>
            </a:extLst>
          </p:cNvPr>
          <p:cNvCxnSpPr>
            <a:cxnSpLocks/>
          </p:cNvCxnSpPr>
          <p:nvPr/>
        </p:nvCxnSpPr>
        <p:spPr>
          <a:xfrm flipH="1">
            <a:off x="9028591" y="976544"/>
            <a:ext cx="1606858" cy="8966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2FF53BF-1F9E-73C9-5F09-9874D800BEFC}"/>
              </a:ext>
            </a:extLst>
          </p:cNvPr>
          <p:cNvCxnSpPr>
            <a:cxnSpLocks/>
          </p:cNvCxnSpPr>
          <p:nvPr/>
        </p:nvCxnSpPr>
        <p:spPr>
          <a:xfrm flipH="1">
            <a:off x="5860742" y="3116062"/>
            <a:ext cx="779755" cy="4349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7E4DB2C-3C7E-9123-C7E0-10CFFC6BA3BD}"/>
              </a:ext>
            </a:extLst>
          </p:cNvPr>
          <p:cNvCxnSpPr>
            <a:cxnSpLocks/>
          </p:cNvCxnSpPr>
          <p:nvPr/>
        </p:nvCxnSpPr>
        <p:spPr>
          <a:xfrm flipH="1">
            <a:off x="3151573" y="4767309"/>
            <a:ext cx="319596" cy="1331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6785D431-9856-15AA-94F8-148EACEFE696}"/>
              </a:ext>
            </a:extLst>
          </p:cNvPr>
          <p:cNvGraphicFramePr>
            <a:graphicFrameLocks noChangeAspect="1"/>
          </p:cNvGraphicFramePr>
          <p:nvPr>
            <p:extLst>
              <p:ext uri="{D42A27DB-BD31-4B8C-83A1-F6EECF244321}">
                <p14:modId xmlns:p14="http://schemas.microsoft.com/office/powerpoint/2010/main" val="3643859850"/>
              </p:ext>
            </p:extLst>
          </p:nvPr>
        </p:nvGraphicFramePr>
        <p:xfrm>
          <a:off x="878889" y="5874875"/>
          <a:ext cx="3888420" cy="690608"/>
        </p:xfrm>
        <a:graphic>
          <a:graphicData uri="http://schemas.openxmlformats.org/presentationml/2006/ole">
            <mc:AlternateContent xmlns:mc="http://schemas.openxmlformats.org/markup-compatibility/2006">
              <mc:Choice xmlns:v="urn:schemas-microsoft-com:vml" Requires="v">
                <p:oleObj name="Equation" r:id="rId3" imgW="2489200" imgH="444500" progId="Equation.DSMT4">
                  <p:embed/>
                </p:oleObj>
              </mc:Choice>
              <mc:Fallback>
                <p:oleObj name="Equation" r:id="rId3" imgW="2489200" imgH="444500" progId="Equation.DSMT4">
                  <p:embed/>
                  <p:pic>
                    <p:nvPicPr>
                      <p:cNvPr id="6" name="Object 5">
                        <a:extLst>
                          <a:ext uri="{FF2B5EF4-FFF2-40B4-BE49-F238E27FC236}">
                            <a16:creationId xmlns:a16="http://schemas.microsoft.com/office/drawing/2014/main" id="{B486A47A-79EE-AD75-E69B-64DB5C19C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89" y="5874875"/>
                        <a:ext cx="3888420" cy="690608"/>
                      </a:xfrm>
                      <a:prstGeom prst="rect">
                        <a:avLst/>
                      </a:prstGeom>
                      <a:noFill/>
                    </p:spPr>
                  </p:pic>
                </p:oleObj>
              </mc:Fallback>
            </mc:AlternateContent>
          </a:graphicData>
        </a:graphic>
      </p:graphicFrame>
      <p:sp>
        <p:nvSpPr>
          <p:cNvPr id="5" name="Oval 4">
            <a:extLst>
              <a:ext uri="{FF2B5EF4-FFF2-40B4-BE49-F238E27FC236}">
                <a16:creationId xmlns:a16="http://schemas.microsoft.com/office/drawing/2014/main" id="{1B222DB7-A03D-ABFC-4A46-AD2E07F22E9D}"/>
              </a:ext>
            </a:extLst>
          </p:cNvPr>
          <p:cNvSpPr/>
          <p:nvPr/>
        </p:nvSpPr>
        <p:spPr>
          <a:xfrm>
            <a:off x="10387614" y="732409"/>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8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1DD1C-A401-FD65-3555-13B8737240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9244FA-EA54-9433-516F-9866D1257D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74F50B5-14B1-AEAE-33FD-CEF0FE4BF0BB}"/>
              </a:ext>
            </a:extLst>
          </p:cNvPr>
          <p:cNvSpPr>
            <a:spLocks noGrp="1"/>
          </p:cNvSpPr>
          <p:nvPr>
            <p:ph type="sldNum" sz="quarter" idx="12"/>
          </p:nvPr>
        </p:nvSpPr>
        <p:spPr/>
        <p:txBody>
          <a:bodyPr/>
          <a:lstStyle/>
          <a:p>
            <a:fld id="{11E8FB2F-F8A0-460E-BEB8-B86C6496DEF7}" type="slidenum">
              <a:rPr lang="en-US" smtClean="0"/>
              <a:t>22</a:t>
            </a:fld>
            <a:endParaRPr lang="en-US"/>
          </a:p>
        </p:txBody>
      </p:sp>
      <p:graphicFrame>
        <p:nvGraphicFramePr>
          <p:cNvPr id="3" name="Chart 2">
            <a:extLst>
              <a:ext uri="{FF2B5EF4-FFF2-40B4-BE49-F238E27FC236}">
                <a16:creationId xmlns:a16="http://schemas.microsoft.com/office/drawing/2014/main" id="{3C7C4381-64E7-F44F-AACF-A945F323ED37}"/>
              </a:ext>
            </a:extLst>
          </p:cNvPr>
          <p:cNvGraphicFramePr/>
          <p:nvPr>
            <p:extLst>
              <p:ext uri="{D42A27DB-BD31-4B8C-83A1-F6EECF244321}">
                <p14:modId xmlns:p14="http://schemas.microsoft.com/office/powerpoint/2010/main" val="3874028246"/>
              </p:ext>
            </p:extLst>
          </p:nvPr>
        </p:nvGraphicFramePr>
        <p:xfrm>
          <a:off x="523783" y="443891"/>
          <a:ext cx="10599937" cy="5548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5">
            <a:extLst>
              <a:ext uri="{FF2B5EF4-FFF2-40B4-BE49-F238E27FC236}">
                <a16:creationId xmlns:a16="http://schemas.microsoft.com/office/drawing/2014/main" id="{80E2AA38-D605-E417-CEDE-6FB7AEBE6710}"/>
              </a:ext>
            </a:extLst>
          </p:cNvPr>
          <p:cNvGraphicFramePr>
            <a:graphicFrameLocks noChangeAspect="1"/>
          </p:cNvGraphicFramePr>
          <p:nvPr>
            <p:extLst>
              <p:ext uri="{D42A27DB-BD31-4B8C-83A1-F6EECF244321}">
                <p14:modId xmlns:p14="http://schemas.microsoft.com/office/powerpoint/2010/main" val="1116671877"/>
              </p:ext>
            </p:extLst>
          </p:nvPr>
        </p:nvGraphicFramePr>
        <p:xfrm>
          <a:off x="838200" y="5697488"/>
          <a:ext cx="4159928" cy="738829"/>
        </p:xfrm>
        <a:graphic>
          <a:graphicData uri="http://schemas.openxmlformats.org/presentationml/2006/ole">
            <mc:AlternateContent xmlns:mc="http://schemas.openxmlformats.org/markup-compatibility/2006">
              <mc:Choice xmlns:v="urn:schemas-microsoft-com:vml" Requires="v">
                <p:oleObj name="Equation" r:id="rId3" imgW="2489200" imgH="444500" progId="Equation.DSMT4">
                  <p:embed/>
                </p:oleObj>
              </mc:Choice>
              <mc:Fallback>
                <p:oleObj name="Equation" r:id="rId3" imgW="2489200" imgH="444500" progId="Equation.DSMT4">
                  <p:embed/>
                  <p:pic>
                    <p:nvPicPr>
                      <p:cNvPr id="6" name="Object 5">
                        <a:extLst>
                          <a:ext uri="{FF2B5EF4-FFF2-40B4-BE49-F238E27FC236}">
                            <a16:creationId xmlns:a16="http://schemas.microsoft.com/office/drawing/2014/main" id="{B486A47A-79EE-AD75-E69B-64DB5C19C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697488"/>
                        <a:ext cx="4159928" cy="738829"/>
                      </a:xfrm>
                      <a:prstGeom prst="rect">
                        <a:avLst/>
                      </a:prstGeom>
                      <a:noFill/>
                    </p:spPr>
                  </p:pic>
                </p:oleObj>
              </mc:Fallback>
            </mc:AlternateContent>
          </a:graphicData>
        </a:graphic>
      </p:graphicFrame>
      <p:sp>
        <p:nvSpPr>
          <p:cNvPr id="5" name="Oval 4">
            <a:extLst>
              <a:ext uri="{FF2B5EF4-FFF2-40B4-BE49-F238E27FC236}">
                <a16:creationId xmlns:a16="http://schemas.microsoft.com/office/drawing/2014/main" id="{8B4A3BEB-2714-2C49-BB12-BD3410E8790B}"/>
              </a:ext>
            </a:extLst>
          </p:cNvPr>
          <p:cNvSpPr/>
          <p:nvPr/>
        </p:nvSpPr>
        <p:spPr>
          <a:xfrm>
            <a:off x="9734365" y="932156"/>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34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E4A71-D028-DF08-6CB4-4813592877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AF10F0-30F8-A2B7-83E0-5A9A50BB10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C105CE7-7602-7FDE-216F-7DC4DA53174D}"/>
              </a:ext>
            </a:extLst>
          </p:cNvPr>
          <p:cNvSpPr>
            <a:spLocks noGrp="1"/>
          </p:cNvSpPr>
          <p:nvPr>
            <p:ph type="sldNum" sz="quarter" idx="12"/>
          </p:nvPr>
        </p:nvSpPr>
        <p:spPr/>
        <p:txBody>
          <a:bodyPr/>
          <a:lstStyle/>
          <a:p>
            <a:fld id="{11E8FB2F-F8A0-460E-BEB8-B86C6496DEF7}" type="slidenum">
              <a:rPr lang="en-US" smtClean="0"/>
              <a:t>23</a:t>
            </a:fld>
            <a:endParaRPr lang="en-US"/>
          </a:p>
        </p:txBody>
      </p:sp>
      <p:pic>
        <p:nvPicPr>
          <p:cNvPr id="3" name="Picture 2">
            <a:extLst>
              <a:ext uri="{FF2B5EF4-FFF2-40B4-BE49-F238E27FC236}">
                <a16:creationId xmlns:a16="http://schemas.microsoft.com/office/drawing/2014/main" id="{29DEA122-FC69-C89B-C1B6-904F9B9676AB}"/>
              </a:ext>
            </a:extLst>
          </p:cNvPr>
          <p:cNvPicPr>
            <a:picLocks noChangeAspect="1"/>
          </p:cNvPicPr>
          <p:nvPr/>
        </p:nvPicPr>
        <p:blipFill>
          <a:blip r:embed="rId2"/>
          <a:stretch>
            <a:fillRect/>
          </a:stretch>
        </p:blipFill>
        <p:spPr>
          <a:xfrm>
            <a:off x="786758" y="455404"/>
            <a:ext cx="4820231" cy="2716857"/>
          </a:xfrm>
          <a:prstGeom prst="rect">
            <a:avLst/>
          </a:prstGeom>
        </p:spPr>
      </p:pic>
      <p:pic>
        <p:nvPicPr>
          <p:cNvPr id="7" name="Picture 6">
            <a:extLst>
              <a:ext uri="{FF2B5EF4-FFF2-40B4-BE49-F238E27FC236}">
                <a16:creationId xmlns:a16="http://schemas.microsoft.com/office/drawing/2014/main" id="{2F153708-CADE-D88B-5610-C9A6CB2978FD}"/>
              </a:ext>
            </a:extLst>
          </p:cNvPr>
          <p:cNvPicPr>
            <a:picLocks noChangeAspect="1"/>
          </p:cNvPicPr>
          <p:nvPr/>
        </p:nvPicPr>
        <p:blipFill>
          <a:blip r:embed="rId3"/>
          <a:stretch>
            <a:fillRect/>
          </a:stretch>
        </p:blipFill>
        <p:spPr>
          <a:xfrm>
            <a:off x="5953562" y="387244"/>
            <a:ext cx="5669771" cy="2853175"/>
          </a:xfrm>
          <a:prstGeom prst="rect">
            <a:avLst/>
          </a:prstGeom>
        </p:spPr>
      </p:pic>
      <p:graphicFrame>
        <p:nvGraphicFramePr>
          <p:cNvPr id="8" name="Chart 7">
            <a:extLst>
              <a:ext uri="{FF2B5EF4-FFF2-40B4-BE49-F238E27FC236}">
                <a16:creationId xmlns:a16="http://schemas.microsoft.com/office/drawing/2014/main" id="{636AC755-611C-06DC-B19D-5ADBEB77C3A0}"/>
              </a:ext>
            </a:extLst>
          </p:cNvPr>
          <p:cNvGraphicFramePr/>
          <p:nvPr>
            <p:extLst>
              <p:ext uri="{D42A27DB-BD31-4B8C-83A1-F6EECF244321}">
                <p14:modId xmlns:p14="http://schemas.microsoft.com/office/powerpoint/2010/main" val="954637210"/>
              </p:ext>
            </p:extLst>
          </p:nvPr>
        </p:nvGraphicFramePr>
        <p:xfrm>
          <a:off x="2809440" y="3637743"/>
          <a:ext cx="5939389" cy="2843094"/>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a:extLst>
              <a:ext uri="{FF2B5EF4-FFF2-40B4-BE49-F238E27FC236}">
                <a16:creationId xmlns:a16="http://schemas.microsoft.com/office/drawing/2014/main" id="{461CA2A6-5A66-149B-5D34-60E48DB836AC}"/>
              </a:ext>
            </a:extLst>
          </p:cNvPr>
          <p:cNvCxnSpPr>
            <a:cxnSpLocks/>
          </p:cNvCxnSpPr>
          <p:nvPr/>
        </p:nvCxnSpPr>
        <p:spPr>
          <a:xfrm flipH="1">
            <a:off x="9605639" y="976544"/>
            <a:ext cx="1029810" cy="2929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BB1313-80DC-4ACF-81A1-D814B15A5E64}"/>
              </a:ext>
            </a:extLst>
          </p:cNvPr>
          <p:cNvCxnSpPr>
            <a:cxnSpLocks/>
          </p:cNvCxnSpPr>
          <p:nvPr/>
        </p:nvCxnSpPr>
        <p:spPr>
          <a:xfrm flipH="1">
            <a:off x="8162980" y="1420427"/>
            <a:ext cx="830100" cy="1375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697B81-520D-FE11-34FB-E5F6EE257AE0}"/>
              </a:ext>
            </a:extLst>
          </p:cNvPr>
          <p:cNvCxnSpPr>
            <a:cxnSpLocks/>
          </p:cNvCxnSpPr>
          <p:nvPr/>
        </p:nvCxnSpPr>
        <p:spPr>
          <a:xfrm flipH="1">
            <a:off x="6933460" y="1615736"/>
            <a:ext cx="55041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CCC5DF3-01B1-1271-C10C-98F2153B317E}"/>
              </a:ext>
            </a:extLst>
          </p:cNvPr>
          <p:cNvSpPr/>
          <p:nvPr/>
        </p:nvSpPr>
        <p:spPr>
          <a:xfrm>
            <a:off x="10449017" y="683581"/>
            <a:ext cx="266331"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3281E8-AD1D-1FFC-26D3-591F775C6E4D}"/>
              </a:ext>
            </a:extLst>
          </p:cNvPr>
          <p:cNvSpPr/>
          <p:nvPr/>
        </p:nvSpPr>
        <p:spPr>
          <a:xfrm>
            <a:off x="7617040" y="3844031"/>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7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0E69-9085-A96B-D47B-E5260D1304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2DD734-ABBA-07D7-FC8D-4889CAAA50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B80BE21-7E99-6627-920E-DC4F73904331}"/>
              </a:ext>
            </a:extLst>
          </p:cNvPr>
          <p:cNvSpPr>
            <a:spLocks noGrp="1"/>
          </p:cNvSpPr>
          <p:nvPr>
            <p:ph type="sldNum" sz="quarter" idx="12"/>
          </p:nvPr>
        </p:nvSpPr>
        <p:spPr/>
        <p:txBody>
          <a:bodyPr/>
          <a:lstStyle/>
          <a:p>
            <a:fld id="{11E8FB2F-F8A0-460E-BEB8-B86C6496DEF7}" type="slidenum">
              <a:rPr lang="en-US" smtClean="0"/>
              <a:t>24</a:t>
            </a:fld>
            <a:endParaRPr lang="en-US"/>
          </a:p>
        </p:txBody>
      </p:sp>
      <p:graphicFrame>
        <p:nvGraphicFramePr>
          <p:cNvPr id="3" name="Chart 2">
            <a:extLst>
              <a:ext uri="{FF2B5EF4-FFF2-40B4-BE49-F238E27FC236}">
                <a16:creationId xmlns:a16="http://schemas.microsoft.com/office/drawing/2014/main" id="{23874647-2BC4-C99B-C3DE-B24649BAE109}"/>
              </a:ext>
            </a:extLst>
          </p:cNvPr>
          <p:cNvGraphicFramePr/>
          <p:nvPr>
            <p:extLst>
              <p:ext uri="{D42A27DB-BD31-4B8C-83A1-F6EECF244321}">
                <p14:modId xmlns:p14="http://schemas.microsoft.com/office/powerpoint/2010/main" val="2048250430"/>
              </p:ext>
            </p:extLst>
          </p:nvPr>
        </p:nvGraphicFramePr>
        <p:xfrm>
          <a:off x="594803" y="408374"/>
          <a:ext cx="11168109" cy="620548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26BF07C1-608C-730E-BD0B-14D1AADE9B45}"/>
              </a:ext>
            </a:extLst>
          </p:cNvPr>
          <p:cNvCxnSpPr>
            <a:cxnSpLocks/>
          </p:cNvCxnSpPr>
          <p:nvPr/>
        </p:nvCxnSpPr>
        <p:spPr>
          <a:xfrm flipH="1">
            <a:off x="5033639" y="1198485"/>
            <a:ext cx="861134" cy="5208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A8B704-BFAB-2D8A-D140-E3F44511476A}"/>
              </a:ext>
            </a:extLst>
          </p:cNvPr>
          <p:cNvCxnSpPr>
            <a:cxnSpLocks/>
          </p:cNvCxnSpPr>
          <p:nvPr/>
        </p:nvCxnSpPr>
        <p:spPr>
          <a:xfrm flipH="1">
            <a:off x="6445188" y="1123025"/>
            <a:ext cx="958790" cy="830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426BD4-DAAE-048E-C418-46098CEF20A2}"/>
              </a:ext>
            </a:extLst>
          </p:cNvPr>
          <p:cNvCxnSpPr>
            <a:cxnSpLocks/>
          </p:cNvCxnSpPr>
          <p:nvPr/>
        </p:nvCxnSpPr>
        <p:spPr>
          <a:xfrm flipH="1">
            <a:off x="8275470" y="1123025"/>
            <a:ext cx="945471" cy="94843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11CE858-DE63-F2B4-C1DF-FF6EAD313567}"/>
              </a:ext>
            </a:extLst>
          </p:cNvPr>
          <p:cNvCxnSpPr>
            <a:cxnSpLocks/>
          </p:cNvCxnSpPr>
          <p:nvPr/>
        </p:nvCxnSpPr>
        <p:spPr>
          <a:xfrm flipH="1">
            <a:off x="7403978" y="1123025"/>
            <a:ext cx="659906" cy="59628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917B5B-292C-37BF-799D-17250726D42D}"/>
              </a:ext>
            </a:extLst>
          </p:cNvPr>
          <p:cNvCxnSpPr>
            <a:cxnSpLocks/>
          </p:cNvCxnSpPr>
          <p:nvPr/>
        </p:nvCxnSpPr>
        <p:spPr>
          <a:xfrm flipH="1">
            <a:off x="9880847" y="1111188"/>
            <a:ext cx="967667" cy="140119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9520E02-347D-16C3-E7FC-92C8FF625D6D}"/>
              </a:ext>
            </a:extLst>
          </p:cNvPr>
          <p:cNvCxnSpPr>
            <a:cxnSpLocks/>
          </p:cNvCxnSpPr>
          <p:nvPr/>
        </p:nvCxnSpPr>
        <p:spPr>
          <a:xfrm flipH="1">
            <a:off x="4412201" y="3191153"/>
            <a:ext cx="523784" cy="4756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6936A71-94E4-BC69-FD48-9332B907AD7E}"/>
              </a:ext>
            </a:extLst>
          </p:cNvPr>
          <p:cNvCxnSpPr>
            <a:cxnSpLocks/>
          </p:cNvCxnSpPr>
          <p:nvPr/>
        </p:nvCxnSpPr>
        <p:spPr>
          <a:xfrm flipH="1">
            <a:off x="2469471" y="5140171"/>
            <a:ext cx="229341" cy="2234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6125F5-90AA-267D-8616-2CF98E11D0B3}"/>
              </a:ext>
            </a:extLst>
          </p:cNvPr>
          <p:cNvCxnSpPr>
            <a:cxnSpLocks/>
          </p:cNvCxnSpPr>
          <p:nvPr/>
        </p:nvCxnSpPr>
        <p:spPr>
          <a:xfrm flipH="1">
            <a:off x="3160450" y="2237173"/>
            <a:ext cx="745725" cy="3462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E241084-A23B-E234-88FF-CB4A6386403D}"/>
              </a:ext>
            </a:extLst>
          </p:cNvPr>
          <p:cNvCxnSpPr>
            <a:cxnSpLocks/>
          </p:cNvCxnSpPr>
          <p:nvPr/>
        </p:nvCxnSpPr>
        <p:spPr>
          <a:xfrm flipH="1">
            <a:off x="1580226" y="2840854"/>
            <a:ext cx="47939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40168B-7370-8EBD-3318-5CBAA0E11ECF}"/>
              </a:ext>
            </a:extLst>
          </p:cNvPr>
          <p:cNvCxnSpPr>
            <a:cxnSpLocks/>
          </p:cNvCxnSpPr>
          <p:nvPr/>
        </p:nvCxnSpPr>
        <p:spPr>
          <a:xfrm flipH="1">
            <a:off x="6027938" y="2583402"/>
            <a:ext cx="493449" cy="53929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A32C9C6-6F23-AAD7-65C0-487805A1B84D}"/>
              </a:ext>
            </a:extLst>
          </p:cNvPr>
          <p:cNvCxnSpPr>
            <a:cxnSpLocks/>
          </p:cNvCxnSpPr>
          <p:nvPr/>
        </p:nvCxnSpPr>
        <p:spPr>
          <a:xfrm flipH="1">
            <a:off x="5134253" y="3511118"/>
            <a:ext cx="435007" cy="54597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8DB86D5-71AF-69DC-6320-7B6DCA1F3240}"/>
              </a:ext>
            </a:extLst>
          </p:cNvPr>
          <p:cNvCxnSpPr>
            <a:cxnSpLocks/>
          </p:cNvCxnSpPr>
          <p:nvPr/>
        </p:nvCxnSpPr>
        <p:spPr>
          <a:xfrm flipH="1">
            <a:off x="7154662" y="2646262"/>
            <a:ext cx="676183" cy="95286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C2BE6D6-E87A-2F43-B057-FE0CE8268D96}"/>
              </a:ext>
            </a:extLst>
          </p:cNvPr>
          <p:cNvCxnSpPr>
            <a:cxnSpLocks/>
          </p:cNvCxnSpPr>
          <p:nvPr/>
        </p:nvCxnSpPr>
        <p:spPr>
          <a:xfrm flipH="1">
            <a:off x="6562449" y="3879542"/>
            <a:ext cx="362134" cy="73265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5479B3-65D1-BB05-493D-097013558092}"/>
              </a:ext>
            </a:extLst>
          </p:cNvPr>
          <p:cNvCxnSpPr>
            <a:cxnSpLocks/>
          </p:cNvCxnSpPr>
          <p:nvPr/>
        </p:nvCxnSpPr>
        <p:spPr>
          <a:xfrm flipH="1">
            <a:off x="9108489" y="2920754"/>
            <a:ext cx="603682" cy="127838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35AC0EC-E1E6-BADF-0CDB-B2EA66C8DBC5}"/>
              </a:ext>
            </a:extLst>
          </p:cNvPr>
          <p:cNvCxnSpPr>
            <a:cxnSpLocks/>
          </p:cNvCxnSpPr>
          <p:nvPr/>
        </p:nvCxnSpPr>
        <p:spPr>
          <a:xfrm flipH="1">
            <a:off x="8743767" y="4739648"/>
            <a:ext cx="182732" cy="111579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170339F-CDB1-A60E-F9A0-0C0BCF9E107A}"/>
              </a:ext>
            </a:extLst>
          </p:cNvPr>
          <p:cNvSpPr/>
          <p:nvPr/>
        </p:nvSpPr>
        <p:spPr>
          <a:xfrm>
            <a:off x="5668393" y="932155"/>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36E27DD-95B4-2F5F-F6C6-27F5B8F3FEA7}"/>
              </a:ext>
            </a:extLst>
          </p:cNvPr>
          <p:cNvSpPr/>
          <p:nvPr/>
        </p:nvSpPr>
        <p:spPr>
          <a:xfrm>
            <a:off x="7174268" y="935114"/>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AE6293-E768-9AE6-E2DA-A85B475CA12A}"/>
              </a:ext>
            </a:extLst>
          </p:cNvPr>
          <p:cNvSpPr/>
          <p:nvPr/>
        </p:nvSpPr>
        <p:spPr>
          <a:xfrm>
            <a:off x="7789419" y="932155"/>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557216-E4BC-9B94-192F-DC24D2B52601}"/>
              </a:ext>
            </a:extLst>
          </p:cNvPr>
          <p:cNvSpPr/>
          <p:nvPr/>
        </p:nvSpPr>
        <p:spPr>
          <a:xfrm>
            <a:off x="8835133" y="974709"/>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98D338-F447-00BD-A656-7D67E8558B04}"/>
              </a:ext>
            </a:extLst>
          </p:cNvPr>
          <p:cNvSpPr/>
          <p:nvPr/>
        </p:nvSpPr>
        <p:spPr>
          <a:xfrm>
            <a:off x="10600679" y="945117"/>
            <a:ext cx="247835" cy="26633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466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057F-FB92-6575-2885-06F60F2106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7C5B51-05EF-E443-8A45-CB34754110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91A84DE-D425-EB8F-C843-3489CD5B7D61}"/>
              </a:ext>
            </a:extLst>
          </p:cNvPr>
          <p:cNvSpPr>
            <a:spLocks noGrp="1"/>
          </p:cNvSpPr>
          <p:nvPr>
            <p:ph type="sldNum" sz="quarter" idx="12"/>
          </p:nvPr>
        </p:nvSpPr>
        <p:spPr/>
        <p:txBody>
          <a:bodyPr/>
          <a:lstStyle/>
          <a:p>
            <a:fld id="{11E8FB2F-F8A0-460E-BEB8-B86C6496DEF7}" type="slidenum">
              <a:rPr lang="en-US" smtClean="0"/>
              <a:t>25</a:t>
            </a:fld>
            <a:endParaRPr lang="en-US"/>
          </a:p>
        </p:txBody>
      </p:sp>
      <p:graphicFrame>
        <p:nvGraphicFramePr>
          <p:cNvPr id="3" name="Chart 2">
            <a:extLst>
              <a:ext uri="{FF2B5EF4-FFF2-40B4-BE49-F238E27FC236}">
                <a16:creationId xmlns:a16="http://schemas.microsoft.com/office/drawing/2014/main" id="{65653478-8F7D-3290-51C3-0D004786653D}"/>
              </a:ext>
            </a:extLst>
          </p:cNvPr>
          <p:cNvGraphicFramePr/>
          <p:nvPr>
            <p:extLst>
              <p:ext uri="{D42A27DB-BD31-4B8C-83A1-F6EECF244321}">
                <p14:modId xmlns:p14="http://schemas.microsoft.com/office/powerpoint/2010/main" val="1103646677"/>
              </p:ext>
            </p:extLst>
          </p:nvPr>
        </p:nvGraphicFramePr>
        <p:xfrm>
          <a:off x="783956" y="340968"/>
          <a:ext cx="7365745" cy="60153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297C1B2-EBBB-435A-AEC4-EAF83C7CE3B8}"/>
              </a:ext>
            </a:extLst>
          </p:cNvPr>
          <p:cNvSpPr txBox="1"/>
          <p:nvPr/>
        </p:nvSpPr>
        <p:spPr>
          <a:xfrm>
            <a:off x="8371644" y="557286"/>
            <a:ext cx="3577700" cy="4774192"/>
          </a:xfrm>
          <a:prstGeom prst="rect">
            <a:avLst/>
          </a:prstGeom>
          <a:noFill/>
        </p:spPr>
        <p:txBody>
          <a:bodyPr wrap="square" rtlCol="0">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15.</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Arial" panose="020B0604020202020204" pitchFamily="34" charset="0"/>
              </a:rPr>
              <a:t>KIAx</a:t>
            </a:r>
            <a:r>
              <a:rPr lang="en-US" sz="1800" kern="100" dirty="0">
                <a:effectLst/>
                <a:latin typeface="Calibri" panose="020F0502020204030204" pitchFamily="34" charset="0"/>
                <a:ea typeface="Calibri" panose="020F0502020204030204" pitchFamily="34" charset="0"/>
                <a:cs typeface="Arial" panose="020B0604020202020204" pitchFamily="34" charset="0"/>
              </a:rPr>
              <a:t> denotes the total number of lost x resources, at different points in time, t, until t = T.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 is the point in time, when y(T) = 0.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KIAx</a:t>
            </a:r>
            <a:r>
              <a:rPr lang="en-US" sz="1800" kern="100" dirty="0">
                <a:effectLst/>
                <a:latin typeface="Calibri" panose="020F0502020204030204" pitchFamily="34" charset="0"/>
                <a:ea typeface="Calibri" panose="020F0502020204030204" pitchFamily="34" charset="0"/>
                <a:cs typeface="Arial" panose="020B0604020202020204" pitchFamily="34" charset="0"/>
              </a:rPr>
              <a:t>(x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/1000) = 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 x(t).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 = 0.05347 and b = 0.01045. y</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 18000.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the four different cases, 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takes the value 45000, 65000, 85000, or 105000.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graph is constructed via a discrete time approximation of the differential equation system (1). </a:t>
            </a:r>
          </a:p>
        </p:txBody>
      </p:sp>
    </p:spTree>
    <p:extLst>
      <p:ext uri="{BB962C8B-B14F-4D97-AF65-F5344CB8AC3E}">
        <p14:creationId xmlns:p14="http://schemas.microsoft.com/office/powerpoint/2010/main" val="78282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0708D-DC80-DF04-A64C-634CDC2115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DA3F94-708D-F96D-B6E8-8F6187EF86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71CE514-AFFB-04A7-B985-092F10DE6981}"/>
              </a:ext>
            </a:extLst>
          </p:cNvPr>
          <p:cNvSpPr>
            <a:spLocks noGrp="1"/>
          </p:cNvSpPr>
          <p:nvPr>
            <p:ph type="sldNum" sz="quarter" idx="12"/>
          </p:nvPr>
        </p:nvSpPr>
        <p:spPr/>
        <p:txBody>
          <a:bodyPr/>
          <a:lstStyle/>
          <a:p>
            <a:fld id="{11E8FB2F-F8A0-460E-BEB8-B86C6496DEF7}" type="slidenum">
              <a:rPr lang="en-US" smtClean="0"/>
              <a:t>26</a:t>
            </a:fld>
            <a:endParaRPr lang="en-US"/>
          </a:p>
        </p:txBody>
      </p:sp>
      <p:graphicFrame>
        <p:nvGraphicFramePr>
          <p:cNvPr id="3" name="Chart 2">
            <a:extLst>
              <a:ext uri="{FF2B5EF4-FFF2-40B4-BE49-F238E27FC236}">
                <a16:creationId xmlns:a16="http://schemas.microsoft.com/office/drawing/2014/main" id="{7FD52F30-D0B0-FC65-42D2-62AE3A361D60}"/>
              </a:ext>
            </a:extLst>
          </p:cNvPr>
          <p:cNvGraphicFramePr/>
          <p:nvPr>
            <p:extLst>
              <p:ext uri="{D42A27DB-BD31-4B8C-83A1-F6EECF244321}">
                <p14:modId xmlns:p14="http://schemas.microsoft.com/office/powerpoint/2010/main" val="2103163760"/>
              </p:ext>
            </p:extLst>
          </p:nvPr>
        </p:nvGraphicFramePr>
        <p:xfrm>
          <a:off x="408373" y="479397"/>
          <a:ext cx="7289603" cy="5974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0142F18-9BBE-3066-3CD2-3D76FC9870FD}"/>
              </a:ext>
            </a:extLst>
          </p:cNvPr>
          <p:cNvSpPr txBox="1"/>
          <p:nvPr/>
        </p:nvSpPr>
        <p:spPr>
          <a:xfrm>
            <a:off x="8214804" y="611190"/>
            <a:ext cx="3568823" cy="5133970"/>
          </a:xfrm>
          <a:prstGeom prst="rect">
            <a:avLst/>
          </a:prstGeom>
          <a:noFill/>
        </p:spPr>
        <p:txBody>
          <a:bodyPr wrap="square" rtlCol="0">
            <a:spAutoFit/>
          </a:bodyPr>
          <a:lstStyle/>
          <a:p>
            <a:pPr>
              <a:lnSpc>
                <a:spcPct val="107000"/>
              </a:lnSpc>
              <a:spcAft>
                <a:spcPts val="80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Figure 16.</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Arial" panose="020B0604020202020204" pitchFamily="34" charset="0"/>
              </a:rPr>
              <a:t>KIAy</a:t>
            </a:r>
            <a:r>
              <a:rPr lang="en-US" sz="1800" kern="100" dirty="0">
                <a:effectLst/>
                <a:latin typeface="Calibri" panose="020F0502020204030204" pitchFamily="34" charset="0"/>
                <a:ea typeface="Calibri" panose="020F0502020204030204" pitchFamily="34" charset="0"/>
                <a:cs typeface="Arial" panose="020B0604020202020204" pitchFamily="34" charset="0"/>
              </a:rPr>
              <a:t> is the total number of lost y resources, at different points in time, t, until t = T.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 is the point in time when y(T) = 0.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KIAy</a:t>
            </a:r>
            <a:r>
              <a:rPr lang="en-US" sz="1800" kern="100" dirty="0">
                <a:effectLst/>
                <a:latin typeface="Calibri" panose="020F0502020204030204" pitchFamily="34" charset="0"/>
                <a:ea typeface="Calibri" panose="020F0502020204030204" pitchFamily="34" charset="0"/>
                <a:cs typeface="Arial" panose="020B0604020202020204" pitchFamily="34" charset="0"/>
              </a:rPr>
              <a:t>(x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/1000) = y</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 y(t).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 = 0.05347 and b = 0.01045. In all cases, y</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 18000.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the four different cases, 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takes the value 45000, 65000, 85000, or 105000.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graph is constructed via a discrete time approximation of the differential equation system (1). </a:t>
            </a:r>
          </a:p>
          <a:p>
            <a:endParaRPr lang="en-US" dirty="0"/>
          </a:p>
        </p:txBody>
      </p:sp>
    </p:spTree>
    <p:extLst>
      <p:ext uri="{BB962C8B-B14F-4D97-AF65-F5344CB8AC3E}">
        <p14:creationId xmlns:p14="http://schemas.microsoft.com/office/powerpoint/2010/main" val="124613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64EAE-2DFB-1422-EDE1-BB303DA38A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8FC839E-1B53-C60A-3B02-AF4FC483CB1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ED56580-78BA-6B9E-1FAC-377FFCA8691D}"/>
              </a:ext>
            </a:extLst>
          </p:cNvPr>
          <p:cNvSpPr>
            <a:spLocks noGrp="1"/>
          </p:cNvSpPr>
          <p:nvPr>
            <p:ph type="sldNum" sz="quarter" idx="12"/>
          </p:nvPr>
        </p:nvSpPr>
        <p:spPr/>
        <p:txBody>
          <a:bodyPr/>
          <a:lstStyle/>
          <a:p>
            <a:fld id="{11E8FB2F-F8A0-460E-BEB8-B86C6496DEF7}" type="slidenum">
              <a:rPr lang="en-US" smtClean="0"/>
              <a:t>27</a:t>
            </a:fld>
            <a:endParaRPr lang="en-US"/>
          </a:p>
        </p:txBody>
      </p:sp>
      <p:graphicFrame>
        <p:nvGraphicFramePr>
          <p:cNvPr id="3" name="Chart 2">
            <a:extLst>
              <a:ext uri="{FF2B5EF4-FFF2-40B4-BE49-F238E27FC236}">
                <a16:creationId xmlns:a16="http://schemas.microsoft.com/office/drawing/2014/main" id="{5B24E6BD-0714-04B4-2BEE-EEEEDC0C5A9B}"/>
              </a:ext>
            </a:extLst>
          </p:cNvPr>
          <p:cNvGraphicFramePr/>
          <p:nvPr>
            <p:extLst>
              <p:ext uri="{D42A27DB-BD31-4B8C-83A1-F6EECF244321}">
                <p14:modId xmlns:p14="http://schemas.microsoft.com/office/powerpoint/2010/main" val="3139706846"/>
              </p:ext>
            </p:extLst>
          </p:nvPr>
        </p:nvGraphicFramePr>
        <p:xfrm>
          <a:off x="470517" y="594804"/>
          <a:ext cx="6826928" cy="57381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5DDD749-1772-A4C7-5F5D-7DFBA13C9009}"/>
              </a:ext>
            </a:extLst>
          </p:cNvPr>
          <p:cNvSpPr txBox="1"/>
          <p:nvPr/>
        </p:nvSpPr>
        <p:spPr>
          <a:xfrm>
            <a:off x="8105311" y="774847"/>
            <a:ext cx="3248489" cy="5738109"/>
          </a:xfrm>
          <a:prstGeom prst="rect">
            <a:avLst/>
          </a:prstGeom>
          <a:noFill/>
        </p:spPr>
        <p:txBody>
          <a:bodyPr wrap="square" rtlCol="0">
            <a:spAutoFit/>
          </a:bodyPr>
          <a:lstStyle/>
          <a:p>
            <a:pPr>
              <a:lnSpc>
                <a:spcPct val="107000"/>
              </a:lnSpc>
              <a:spcAft>
                <a:spcPts val="80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Figure 17.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 the time of termination, is the point in time, when y(T) = 0.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 = 0.05347 and b = 0.01045.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y</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 18000.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the four different cases, 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takes the value 45000, 65000, 85000, or 105000.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graph is constructed via a discrete time approximation of the differential equation system (1).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4540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EE2A7-939A-011E-BA6E-9F0D13ED51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F73294-2EEF-169C-9D58-BE72D1AACD7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9982C8F-E735-EC14-609D-5A0D0AC55072}"/>
              </a:ext>
            </a:extLst>
          </p:cNvPr>
          <p:cNvSpPr>
            <a:spLocks noGrp="1"/>
          </p:cNvSpPr>
          <p:nvPr>
            <p:ph type="sldNum" sz="quarter" idx="12"/>
          </p:nvPr>
        </p:nvSpPr>
        <p:spPr/>
        <p:txBody>
          <a:bodyPr/>
          <a:lstStyle/>
          <a:p>
            <a:fld id="{11E8FB2F-F8A0-460E-BEB8-B86C6496DEF7}" type="slidenum">
              <a:rPr lang="en-US" smtClean="0"/>
              <a:t>28</a:t>
            </a:fld>
            <a:endParaRPr lang="en-US"/>
          </a:p>
        </p:txBody>
      </p:sp>
      <p:graphicFrame>
        <p:nvGraphicFramePr>
          <p:cNvPr id="3" name="Chart 2">
            <a:extLst>
              <a:ext uri="{FF2B5EF4-FFF2-40B4-BE49-F238E27FC236}">
                <a16:creationId xmlns:a16="http://schemas.microsoft.com/office/drawing/2014/main" id="{F48CF92E-2C63-2F36-0BF1-F21875E084ED}"/>
              </a:ext>
            </a:extLst>
          </p:cNvPr>
          <p:cNvGraphicFramePr/>
          <p:nvPr>
            <p:extLst>
              <p:ext uri="{D42A27DB-BD31-4B8C-83A1-F6EECF244321}">
                <p14:modId xmlns:p14="http://schemas.microsoft.com/office/powerpoint/2010/main" val="1718834653"/>
              </p:ext>
            </p:extLst>
          </p:nvPr>
        </p:nvGraphicFramePr>
        <p:xfrm>
          <a:off x="463904" y="511205"/>
          <a:ext cx="6149219" cy="5907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DFEA187-B97B-9D76-CB65-4C73FC4EAA46}"/>
              </a:ext>
            </a:extLst>
          </p:cNvPr>
          <p:cNvSpPr txBox="1"/>
          <p:nvPr/>
        </p:nvSpPr>
        <p:spPr>
          <a:xfrm>
            <a:off x="7359217" y="511205"/>
            <a:ext cx="3994583" cy="5544338"/>
          </a:xfrm>
          <a:prstGeom prst="rect">
            <a:avLst/>
          </a:prstGeom>
          <a:noFill/>
        </p:spPr>
        <p:txBody>
          <a:bodyPr wrap="square" rtlCol="0">
            <a:spAutoFit/>
          </a:bodyPr>
          <a:lstStyle/>
          <a:p>
            <a:pPr>
              <a:lnSpc>
                <a:spcPct val="107000"/>
              </a:lnSpc>
              <a:spcAft>
                <a:spcPts val="80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Figure 18.</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Arial" panose="020B0604020202020204" pitchFamily="34" charset="0"/>
              </a:rPr>
              <a:t>KIAx</a:t>
            </a:r>
            <a:r>
              <a:rPr lang="en-US" sz="1800" kern="100" dirty="0">
                <a:effectLst/>
                <a:latin typeface="Calibri" panose="020F0502020204030204" pitchFamily="34" charset="0"/>
                <a:ea typeface="Calibri" panose="020F0502020204030204" pitchFamily="34" charset="0"/>
                <a:cs typeface="Arial" panose="020B0604020202020204" pitchFamily="34" charset="0"/>
              </a:rPr>
              <a:t> at termination is the total number of lost x resources, at time t = T.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 is the point in time, when y(T) = 0.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 = 0.05347 and b = 0.01045.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y</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 18000.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the four different cases, x</a:t>
            </a:r>
            <a:r>
              <a:rPr lang="en-US" sz="1800"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kern="100" dirty="0">
                <a:effectLst/>
                <a:latin typeface="Calibri" panose="020F0502020204030204" pitchFamily="34" charset="0"/>
                <a:ea typeface="Calibri" panose="020F0502020204030204" pitchFamily="34" charset="0"/>
                <a:cs typeface="Arial" panose="020B0604020202020204" pitchFamily="34" charset="0"/>
              </a:rPr>
              <a:t> takes the value 45000, 65000, 85000, or 105000.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graph is constructed via a discrete time approximation of the differential equation system (1).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9924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2874-23ED-6275-0CBD-C1BCB88354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532718-2458-A743-AB69-A95392238BB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EEFA8C4-CE08-AADD-AAF9-8ABE6D77A862}"/>
              </a:ext>
            </a:extLst>
          </p:cNvPr>
          <p:cNvSpPr>
            <a:spLocks noGrp="1"/>
          </p:cNvSpPr>
          <p:nvPr>
            <p:ph type="sldNum" sz="quarter" idx="12"/>
          </p:nvPr>
        </p:nvSpPr>
        <p:spPr/>
        <p:txBody>
          <a:bodyPr/>
          <a:lstStyle/>
          <a:p>
            <a:fld id="{11E8FB2F-F8A0-460E-BEB8-B86C6496DEF7}" type="slidenum">
              <a:rPr lang="en-US" smtClean="0"/>
              <a:t>29</a:t>
            </a:fld>
            <a:endParaRPr lang="en-US"/>
          </a:p>
        </p:txBody>
      </p:sp>
      <p:pic>
        <p:nvPicPr>
          <p:cNvPr id="13" name="Picture 12">
            <a:extLst>
              <a:ext uri="{FF2B5EF4-FFF2-40B4-BE49-F238E27FC236}">
                <a16:creationId xmlns:a16="http://schemas.microsoft.com/office/drawing/2014/main" id="{A975E73A-A690-83AF-C4D9-08603C433D66}"/>
              </a:ext>
            </a:extLst>
          </p:cNvPr>
          <p:cNvPicPr>
            <a:picLocks noChangeAspect="1"/>
          </p:cNvPicPr>
          <p:nvPr/>
        </p:nvPicPr>
        <p:blipFill>
          <a:blip r:embed="rId2"/>
          <a:stretch>
            <a:fillRect/>
          </a:stretch>
        </p:blipFill>
        <p:spPr>
          <a:xfrm>
            <a:off x="746978" y="604433"/>
            <a:ext cx="10892249" cy="5751683"/>
          </a:xfrm>
          <a:prstGeom prst="rect">
            <a:avLst/>
          </a:prstGeom>
        </p:spPr>
      </p:pic>
      <p:sp>
        <p:nvSpPr>
          <p:cNvPr id="3" name="Rectangle 2">
            <a:extLst>
              <a:ext uri="{FF2B5EF4-FFF2-40B4-BE49-F238E27FC236}">
                <a16:creationId xmlns:a16="http://schemas.microsoft.com/office/drawing/2014/main" id="{358403DF-BAF4-D08C-A494-D0B661364DA0}"/>
              </a:ext>
            </a:extLst>
          </p:cNvPr>
          <p:cNvSpPr/>
          <p:nvPr/>
        </p:nvSpPr>
        <p:spPr>
          <a:xfrm>
            <a:off x="390525" y="456966"/>
            <a:ext cx="2857500" cy="67626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21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0C88C-0C8F-0DD1-828F-C5F7AA9192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831B7-9D4C-EE61-021C-66A5C0FCB2F4}"/>
              </a:ext>
            </a:extLst>
          </p:cNvPr>
          <p:cNvSpPr>
            <a:spLocks noGrp="1"/>
          </p:cNvSpPr>
          <p:nvPr>
            <p:ph idx="1"/>
          </p:nvPr>
        </p:nvSpPr>
        <p:spPr>
          <a:xfrm>
            <a:off x="609600" y="663574"/>
            <a:ext cx="10972800" cy="4232275"/>
          </a:xfrm>
        </p:spPr>
        <p:txBody>
          <a:bodyPr>
            <a:noAutofit/>
          </a:bodyPr>
          <a:lstStyle/>
          <a:p>
            <a:pPr marL="0" indent="0">
              <a:buNone/>
            </a:pPr>
            <a:r>
              <a:rPr lang="en-US" b="1" dirty="0">
                <a:highlight>
                  <a:srgbClr val="FFFF00"/>
                </a:highlight>
              </a:rPr>
              <a:t>This study focuses on the optimal deployment problem, and determines the optimal size of a military force to send to the battle field. </a:t>
            </a:r>
          </a:p>
          <a:p>
            <a:pPr marL="0" indent="0">
              <a:buNone/>
            </a:pPr>
            <a:endParaRPr lang="en-US" b="1" dirty="0"/>
          </a:p>
          <a:p>
            <a:pPr marL="0" indent="0">
              <a:buNone/>
            </a:pPr>
            <a:r>
              <a:rPr lang="en-US" b="1" dirty="0"/>
              <a:t>The decision is optimized, based on an objective function, that considers  the </a:t>
            </a:r>
            <a:r>
              <a:rPr lang="en-US" b="1" dirty="0">
                <a:highlight>
                  <a:srgbClr val="00FFFF"/>
                </a:highlight>
              </a:rPr>
              <a:t>cost of deployment</a:t>
            </a:r>
            <a:r>
              <a:rPr lang="en-US" b="1" dirty="0"/>
              <a:t>, </a:t>
            </a:r>
          </a:p>
          <a:p>
            <a:pPr marL="0" indent="0">
              <a:buNone/>
            </a:pPr>
            <a:r>
              <a:rPr lang="en-US" b="1" dirty="0"/>
              <a:t>the </a:t>
            </a:r>
            <a:r>
              <a:rPr lang="en-US" b="1" dirty="0">
                <a:highlight>
                  <a:srgbClr val="00FFFF"/>
                </a:highlight>
              </a:rPr>
              <a:t>cost of the time it takes to win the battle</a:t>
            </a:r>
            <a:r>
              <a:rPr lang="en-US" b="1" dirty="0"/>
              <a:t>, and </a:t>
            </a:r>
          </a:p>
          <a:p>
            <a:pPr marL="0" indent="0">
              <a:buNone/>
            </a:pPr>
            <a:r>
              <a:rPr lang="en-US" b="1" dirty="0"/>
              <a:t>the </a:t>
            </a:r>
            <a:r>
              <a:rPr lang="en-US" b="1" dirty="0">
                <a:highlight>
                  <a:srgbClr val="00FFFF"/>
                </a:highlight>
              </a:rPr>
              <a:t>costs of killed and wounded soldiers with equipment</a:t>
            </a:r>
            <a:r>
              <a:rPr lang="en-US" b="1" dirty="0"/>
              <a:t>. </a:t>
            </a:r>
          </a:p>
          <a:p>
            <a:pPr marL="0" indent="0">
              <a:buNone/>
            </a:pPr>
            <a:endParaRPr lang="en-US" b="1" dirty="0"/>
          </a:p>
          <a:p>
            <a:pPr marL="0" indent="0">
              <a:buNone/>
            </a:pPr>
            <a:r>
              <a:rPr lang="en-US" b="1" dirty="0"/>
              <a:t>The cost of deployment is modeled as an explicit function of the number of deployed troops and the value of a victory with access to a free territory, is modeled as a function of the length of the time it takes to win the battle. The cost of lost troops and equipment, is a function of the size of the reduction of these lives and resources.</a:t>
            </a:r>
          </a:p>
        </p:txBody>
      </p:sp>
      <p:sp>
        <p:nvSpPr>
          <p:cNvPr id="4" name="Slide Number Placeholder 3">
            <a:extLst>
              <a:ext uri="{FF2B5EF4-FFF2-40B4-BE49-F238E27FC236}">
                <a16:creationId xmlns:a16="http://schemas.microsoft.com/office/drawing/2014/main" id="{FDC0CE40-DCF4-71A7-B1F1-566207613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0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9B11-2370-636D-A3C7-F44F8A6E86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67CD97-D684-E6DC-F8AA-91DBF26154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B983872-8468-DDA4-BD09-D4F39794F629}"/>
              </a:ext>
            </a:extLst>
          </p:cNvPr>
          <p:cNvSpPr>
            <a:spLocks noGrp="1"/>
          </p:cNvSpPr>
          <p:nvPr>
            <p:ph type="sldNum" sz="quarter" idx="12"/>
          </p:nvPr>
        </p:nvSpPr>
        <p:spPr/>
        <p:txBody>
          <a:bodyPr/>
          <a:lstStyle/>
          <a:p>
            <a:fld id="{11E8FB2F-F8A0-460E-BEB8-B86C6496DEF7}" type="slidenum">
              <a:rPr lang="en-US" smtClean="0"/>
              <a:t>30</a:t>
            </a:fld>
            <a:endParaRPr lang="en-US"/>
          </a:p>
        </p:txBody>
      </p:sp>
      <p:pic>
        <p:nvPicPr>
          <p:cNvPr id="3" name="Picture 2">
            <a:extLst>
              <a:ext uri="{FF2B5EF4-FFF2-40B4-BE49-F238E27FC236}">
                <a16:creationId xmlns:a16="http://schemas.microsoft.com/office/drawing/2014/main" id="{21C0E255-11ED-F893-FDF5-CF39A56A5B3F}"/>
              </a:ext>
            </a:extLst>
          </p:cNvPr>
          <p:cNvPicPr>
            <a:picLocks noChangeAspect="1"/>
          </p:cNvPicPr>
          <p:nvPr/>
        </p:nvPicPr>
        <p:blipFill>
          <a:blip r:embed="rId2"/>
          <a:stretch>
            <a:fillRect/>
          </a:stretch>
        </p:blipFill>
        <p:spPr>
          <a:xfrm>
            <a:off x="542441" y="382157"/>
            <a:ext cx="9190494" cy="6339318"/>
          </a:xfrm>
          <a:prstGeom prst="rect">
            <a:avLst/>
          </a:prstGeom>
        </p:spPr>
      </p:pic>
    </p:spTree>
    <p:extLst>
      <p:ext uri="{BB962C8B-B14F-4D97-AF65-F5344CB8AC3E}">
        <p14:creationId xmlns:p14="http://schemas.microsoft.com/office/powerpoint/2010/main" val="323182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7AC3-7C9D-B7EC-0DE4-1089555575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4EB6D7-7AEE-0E6E-2357-8F84A3F8E7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318BB65-B2E1-BC2E-F008-659FD80330CE}"/>
              </a:ext>
            </a:extLst>
          </p:cNvPr>
          <p:cNvSpPr>
            <a:spLocks noGrp="1"/>
          </p:cNvSpPr>
          <p:nvPr>
            <p:ph type="sldNum" sz="quarter" idx="12"/>
          </p:nvPr>
        </p:nvSpPr>
        <p:spPr/>
        <p:txBody>
          <a:bodyPr/>
          <a:lstStyle/>
          <a:p>
            <a:fld id="{11E8FB2F-F8A0-460E-BEB8-B86C6496DEF7}" type="slidenum">
              <a:rPr lang="en-US" smtClean="0"/>
              <a:t>31</a:t>
            </a:fld>
            <a:endParaRPr lang="en-US"/>
          </a:p>
        </p:txBody>
      </p:sp>
      <p:pic>
        <p:nvPicPr>
          <p:cNvPr id="3" name="Picture 2">
            <a:extLst>
              <a:ext uri="{FF2B5EF4-FFF2-40B4-BE49-F238E27FC236}">
                <a16:creationId xmlns:a16="http://schemas.microsoft.com/office/drawing/2014/main" id="{B061816C-6957-306B-1C34-28AFACE9AC53}"/>
              </a:ext>
            </a:extLst>
          </p:cNvPr>
          <p:cNvPicPr>
            <a:picLocks noChangeAspect="1"/>
          </p:cNvPicPr>
          <p:nvPr/>
        </p:nvPicPr>
        <p:blipFill>
          <a:blip r:embed="rId2"/>
          <a:stretch>
            <a:fillRect/>
          </a:stretch>
        </p:blipFill>
        <p:spPr>
          <a:xfrm>
            <a:off x="608765" y="588936"/>
            <a:ext cx="10962266" cy="2840059"/>
          </a:xfrm>
          <a:prstGeom prst="rect">
            <a:avLst/>
          </a:prstGeom>
        </p:spPr>
      </p:pic>
    </p:spTree>
    <p:extLst>
      <p:ext uri="{BB962C8B-B14F-4D97-AF65-F5344CB8AC3E}">
        <p14:creationId xmlns:p14="http://schemas.microsoft.com/office/powerpoint/2010/main" val="324672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0316D-443A-7940-AF82-8FD84477D7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285EBE-7912-09B6-A2D9-091305BA49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AA3801D-C742-1932-4186-38B05435C270}"/>
              </a:ext>
            </a:extLst>
          </p:cNvPr>
          <p:cNvSpPr>
            <a:spLocks noGrp="1"/>
          </p:cNvSpPr>
          <p:nvPr>
            <p:ph type="sldNum" sz="quarter" idx="12"/>
          </p:nvPr>
        </p:nvSpPr>
        <p:spPr/>
        <p:txBody>
          <a:bodyPr/>
          <a:lstStyle/>
          <a:p>
            <a:fld id="{11E8FB2F-F8A0-460E-BEB8-B86C6496DEF7}" type="slidenum">
              <a:rPr lang="en-US" smtClean="0"/>
              <a:t>32</a:t>
            </a:fld>
            <a:endParaRPr lang="en-US"/>
          </a:p>
        </p:txBody>
      </p:sp>
      <p:pic>
        <p:nvPicPr>
          <p:cNvPr id="3" name="Picture 2">
            <a:extLst>
              <a:ext uri="{FF2B5EF4-FFF2-40B4-BE49-F238E27FC236}">
                <a16:creationId xmlns:a16="http://schemas.microsoft.com/office/drawing/2014/main" id="{4E8D70C6-818D-C435-E6AC-A7E5C6343CD3}"/>
              </a:ext>
            </a:extLst>
          </p:cNvPr>
          <p:cNvPicPr>
            <a:picLocks noChangeAspect="1"/>
          </p:cNvPicPr>
          <p:nvPr/>
        </p:nvPicPr>
        <p:blipFill>
          <a:blip r:embed="rId2"/>
          <a:stretch>
            <a:fillRect/>
          </a:stretch>
        </p:blipFill>
        <p:spPr>
          <a:xfrm>
            <a:off x="474600" y="768082"/>
            <a:ext cx="11242800" cy="5936792"/>
          </a:xfrm>
          <a:prstGeom prst="rect">
            <a:avLst/>
          </a:prstGeom>
        </p:spPr>
      </p:pic>
    </p:spTree>
    <p:extLst>
      <p:ext uri="{BB962C8B-B14F-4D97-AF65-F5344CB8AC3E}">
        <p14:creationId xmlns:p14="http://schemas.microsoft.com/office/powerpoint/2010/main" val="214305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1E474-ADE8-9044-EFC8-6D860F4A09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5EEEF8-71DA-D89C-C045-44D2FE78BAB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62BBC7A-5E3B-9B05-F682-1739C1135F80}"/>
              </a:ext>
            </a:extLst>
          </p:cNvPr>
          <p:cNvSpPr>
            <a:spLocks noGrp="1"/>
          </p:cNvSpPr>
          <p:nvPr>
            <p:ph type="sldNum" sz="quarter" idx="12"/>
          </p:nvPr>
        </p:nvSpPr>
        <p:spPr/>
        <p:txBody>
          <a:bodyPr/>
          <a:lstStyle/>
          <a:p>
            <a:fld id="{11E8FB2F-F8A0-460E-BEB8-B86C6496DEF7}" type="slidenum">
              <a:rPr lang="en-US" smtClean="0"/>
              <a:t>33</a:t>
            </a:fld>
            <a:endParaRPr lang="en-US"/>
          </a:p>
        </p:txBody>
      </p:sp>
      <p:pic>
        <p:nvPicPr>
          <p:cNvPr id="3" name="Picture 2">
            <a:extLst>
              <a:ext uri="{FF2B5EF4-FFF2-40B4-BE49-F238E27FC236}">
                <a16:creationId xmlns:a16="http://schemas.microsoft.com/office/drawing/2014/main" id="{9B1570E4-8AB5-FC85-9584-16035550521B}"/>
              </a:ext>
            </a:extLst>
          </p:cNvPr>
          <p:cNvPicPr>
            <a:picLocks noChangeAspect="1"/>
          </p:cNvPicPr>
          <p:nvPr/>
        </p:nvPicPr>
        <p:blipFill>
          <a:blip r:embed="rId2"/>
          <a:stretch>
            <a:fillRect/>
          </a:stretch>
        </p:blipFill>
        <p:spPr>
          <a:xfrm>
            <a:off x="440253" y="871781"/>
            <a:ext cx="11311493" cy="5114437"/>
          </a:xfrm>
          <a:prstGeom prst="rect">
            <a:avLst/>
          </a:prstGeom>
        </p:spPr>
      </p:pic>
    </p:spTree>
    <p:extLst>
      <p:ext uri="{BB962C8B-B14F-4D97-AF65-F5344CB8AC3E}">
        <p14:creationId xmlns:p14="http://schemas.microsoft.com/office/powerpoint/2010/main" val="4186515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16DCD-49B1-CC27-C592-E19F62B823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5E26BA-7DB9-80AB-AF66-41EEC1D659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ADCB300-CC9A-B5CB-AF6E-6279FA32F8FE}"/>
              </a:ext>
            </a:extLst>
          </p:cNvPr>
          <p:cNvSpPr>
            <a:spLocks noGrp="1"/>
          </p:cNvSpPr>
          <p:nvPr>
            <p:ph type="sldNum" sz="quarter" idx="12"/>
          </p:nvPr>
        </p:nvSpPr>
        <p:spPr/>
        <p:txBody>
          <a:bodyPr/>
          <a:lstStyle/>
          <a:p>
            <a:fld id="{11E8FB2F-F8A0-460E-BEB8-B86C6496DEF7}" type="slidenum">
              <a:rPr lang="en-US" smtClean="0"/>
              <a:t>34</a:t>
            </a:fld>
            <a:endParaRPr lang="en-US"/>
          </a:p>
        </p:txBody>
      </p:sp>
      <p:pic>
        <p:nvPicPr>
          <p:cNvPr id="3" name="Picture 2">
            <a:extLst>
              <a:ext uri="{FF2B5EF4-FFF2-40B4-BE49-F238E27FC236}">
                <a16:creationId xmlns:a16="http://schemas.microsoft.com/office/drawing/2014/main" id="{4F8558B7-F153-8966-B5DB-D15BD4D16F37}"/>
              </a:ext>
            </a:extLst>
          </p:cNvPr>
          <p:cNvPicPr>
            <a:picLocks noChangeAspect="1"/>
          </p:cNvPicPr>
          <p:nvPr/>
        </p:nvPicPr>
        <p:blipFill>
          <a:blip r:embed="rId2"/>
          <a:stretch>
            <a:fillRect/>
          </a:stretch>
        </p:blipFill>
        <p:spPr>
          <a:xfrm>
            <a:off x="773434" y="433958"/>
            <a:ext cx="10580366" cy="5953639"/>
          </a:xfrm>
          <a:prstGeom prst="rect">
            <a:avLst/>
          </a:prstGeom>
        </p:spPr>
      </p:pic>
    </p:spTree>
    <p:extLst>
      <p:ext uri="{BB962C8B-B14F-4D97-AF65-F5344CB8AC3E}">
        <p14:creationId xmlns:p14="http://schemas.microsoft.com/office/powerpoint/2010/main" val="424123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28F8-647A-F441-9760-28136091C0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90D64C-6FC2-1B47-9EAB-45E657A627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0FEF8FC-F5A0-903C-0418-7EE2D633871F}"/>
              </a:ext>
            </a:extLst>
          </p:cNvPr>
          <p:cNvSpPr>
            <a:spLocks noGrp="1"/>
          </p:cNvSpPr>
          <p:nvPr>
            <p:ph type="sldNum" sz="quarter" idx="12"/>
          </p:nvPr>
        </p:nvSpPr>
        <p:spPr/>
        <p:txBody>
          <a:bodyPr/>
          <a:lstStyle/>
          <a:p>
            <a:fld id="{11E8FB2F-F8A0-460E-BEB8-B86C6496DEF7}" type="slidenum">
              <a:rPr lang="en-US" smtClean="0"/>
              <a:t>35</a:t>
            </a:fld>
            <a:endParaRPr lang="en-US"/>
          </a:p>
        </p:txBody>
      </p:sp>
      <p:pic>
        <p:nvPicPr>
          <p:cNvPr id="3" name="Picture 2">
            <a:extLst>
              <a:ext uri="{FF2B5EF4-FFF2-40B4-BE49-F238E27FC236}">
                <a16:creationId xmlns:a16="http://schemas.microsoft.com/office/drawing/2014/main" id="{CBB0E9E1-BEEB-BDBA-FDDC-1CC1526211E6}"/>
              </a:ext>
            </a:extLst>
          </p:cNvPr>
          <p:cNvPicPr>
            <a:picLocks noChangeAspect="1"/>
          </p:cNvPicPr>
          <p:nvPr/>
        </p:nvPicPr>
        <p:blipFill>
          <a:blip r:embed="rId2"/>
          <a:stretch>
            <a:fillRect/>
          </a:stretch>
        </p:blipFill>
        <p:spPr>
          <a:xfrm>
            <a:off x="468269" y="1100387"/>
            <a:ext cx="11255461" cy="4327595"/>
          </a:xfrm>
          <a:prstGeom prst="rect">
            <a:avLst/>
          </a:prstGeom>
        </p:spPr>
      </p:pic>
    </p:spTree>
    <p:extLst>
      <p:ext uri="{BB962C8B-B14F-4D97-AF65-F5344CB8AC3E}">
        <p14:creationId xmlns:p14="http://schemas.microsoft.com/office/powerpoint/2010/main" val="70111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C96D3-7E50-8BA7-0295-35B0C7F34C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250D95-270D-E8BD-E4E1-DF244847367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10A37B9-2904-6308-ADFD-3DA191919F1B}"/>
              </a:ext>
            </a:extLst>
          </p:cNvPr>
          <p:cNvSpPr>
            <a:spLocks noGrp="1"/>
          </p:cNvSpPr>
          <p:nvPr>
            <p:ph type="sldNum" sz="quarter" idx="12"/>
          </p:nvPr>
        </p:nvSpPr>
        <p:spPr/>
        <p:txBody>
          <a:bodyPr/>
          <a:lstStyle/>
          <a:p>
            <a:fld id="{11E8FB2F-F8A0-460E-BEB8-B86C6496DEF7}" type="slidenum">
              <a:rPr lang="en-US" smtClean="0"/>
              <a:t>36</a:t>
            </a:fld>
            <a:endParaRPr lang="en-US"/>
          </a:p>
        </p:txBody>
      </p:sp>
      <p:pic>
        <p:nvPicPr>
          <p:cNvPr id="3" name="Picture 2">
            <a:extLst>
              <a:ext uri="{FF2B5EF4-FFF2-40B4-BE49-F238E27FC236}">
                <a16:creationId xmlns:a16="http://schemas.microsoft.com/office/drawing/2014/main" id="{A7BAC7F0-EE7E-B365-85CB-7CD9900068C5}"/>
              </a:ext>
            </a:extLst>
          </p:cNvPr>
          <p:cNvPicPr>
            <a:picLocks noChangeAspect="1"/>
          </p:cNvPicPr>
          <p:nvPr/>
        </p:nvPicPr>
        <p:blipFill>
          <a:blip r:embed="rId2"/>
          <a:stretch>
            <a:fillRect/>
          </a:stretch>
        </p:blipFill>
        <p:spPr>
          <a:xfrm>
            <a:off x="471394" y="542445"/>
            <a:ext cx="11328699" cy="5813903"/>
          </a:xfrm>
          <a:prstGeom prst="rect">
            <a:avLst/>
          </a:prstGeom>
        </p:spPr>
      </p:pic>
    </p:spTree>
    <p:extLst>
      <p:ext uri="{BB962C8B-B14F-4D97-AF65-F5344CB8AC3E}">
        <p14:creationId xmlns:p14="http://schemas.microsoft.com/office/powerpoint/2010/main" val="118809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3DFD8-A975-73EC-26C4-C68FA0AD4C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B16350-120E-4A03-CBD2-0E431600E4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393294A-0E4D-B66A-5100-CF4D00D49CC7}"/>
              </a:ext>
            </a:extLst>
          </p:cNvPr>
          <p:cNvSpPr>
            <a:spLocks noGrp="1"/>
          </p:cNvSpPr>
          <p:nvPr>
            <p:ph type="sldNum" sz="quarter" idx="12"/>
          </p:nvPr>
        </p:nvSpPr>
        <p:spPr/>
        <p:txBody>
          <a:bodyPr/>
          <a:lstStyle/>
          <a:p>
            <a:fld id="{11E8FB2F-F8A0-460E-BEB8-B86C6496DEF7}" type="slidenum">
              <a:rPr lang="en-US" smtClean="0"/>
              <a:t>37</a:t>
            </a:fld>
            <a:endParaRPr lang="en-US"/>
          </a:p>
        </p:txBody>
      </p:sp>
      <p:pic>
        <p:nvPicPr>
          <p:cNvPr id="3" name="Picture 2">
            <a:extLst>
              <a:ext uri="{FF2B5EF4-FFF2-40B4-BE49-F238E27FC236}">
                <a16:creationId xmlns:a16="http://schemas.microsoft.com/office/drawing/2014/main" id="{085DEDA9-A766-CD1B-A0E4-519E87F6F4AB}"/>
              </a:ext>
            </a:extLst>
          </p:cNvPr>
          <p:cNvPicPr>
            <a:picLocks noChangeAspect="1"/>
          </p:cNvPicPr>
          <p:nvPr/>
        </p:nvPicPr>
        <p:blipFill>
          <a:blip r:embed="rId2"/>
          <a:stretch>
            <a:fillRect/>
          </a:stretch>
        </p:blipFill>
        <p:spPr>
          <a:xfrm>
            <a:off x="613635" y="1394848"/>
            <a:ext cx="10964729" cy="3908220"/>
          </a:xfrm>
          <a:prstGeom prst="rect">
            <a:avLst/>
          </a:prstGeom>
        </p:spPr>
      </p:pic>
    </p:spTree>
    <p:extLst>
      <p:ext uri="{BB962C8B-B14F-4D97-AF65-F5344CB8AC3E}">
        <p14:creationId xmlns:p14="http://schemas.microsoft.com/office/powerpoint/2010/main" val="284724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5B6E7-213A-EF1E-A1F6-C389267334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F3FE29-CA61-16BD-DE02-548ACC9B74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7EAE527-A1B4-D89A-E67F-C86F8B03292B}"/>
              </a:ext>
            </a:extLst>
          </p:cNvPr>
          <p:cNvSpPr>
            <a:spLocks noGrp="1"/>
          </p:cNvSpPr>
          <p:nvPr>
            <p:ph type="sldNum" sz="quarter" idx="12"/>
          </p:nvPr>
        </p:nvSpPr>
        <p:spPr/>
        <p:txBody>
          <a:bodyPr/>
          <a:lstStyle/>
          <a:p>
            <a:fld id="{11E8FB2F-F8A0-460E-BEB8-B86C6496DEF7}" type="slidenum">
              <a:rPr lang="en-US" smtClean="0"/>
              <a:t>38</a:t>
            </a:fld>
            <a:endParaRPr lang="en-US"/>
          </a:p>
        </p:txBody>
      </p:sp>
      <p:pic>
        <p:nvPicPr>
          <p:cNvPr id="3" name="Picture 2">
            <a:extLst>
              <a:ext uri="{FF2B5EF4-FFF2-40B4-BE49-F238E27FC236}">
                <a16:creationId xmlns:a16="http://schemas.microsoft.com/office/drawing/2014/main" id="{A8F75CD0-10EF-1B61-FBEC-F05B6A7C0E4D}"/>
              </a:ext>
            </a:extLst>
          </p:cNvPr>
          <p:cNvPicPr>
            <a:picLocks noChangeAspect="1"/>
          </p:cNvPicPr>
          <p:nvPr/>
        </p:nvPicPr>
        <p:blipFill>
          <a:blip r:embed="rId2"/>
          <a:stretch>
            <a:fillRect/>
          </a:stretch>
        </p:blipFill>
        <p:spPr>
          <a:xfrm>
            <a:off x="408710" y="697425"/>
            <a:ext cx="11075534" cy="3637015"/>
          </a:xfrm>
          <a:prstGeom prst="rect">
            <a:avLst/>
          </a:prstGeom>
        </p:spPr>
      </p:pic>
      <p:pic>
        <p:nvPicPr>
          <p:cNvPr id="5" name="Picture 4">
            <a:extLst>
              <a:ext uri="{FF2B5EF4-FFF2-40B4-BE49-F238E27FC236}">
                <a16:creationId xmlns:a16="http://schemas.microsoft.com/office/drawing/2014/main" id="{F9529205-F1C1-192E-D9EF-6CCEC509B742}"/>
              </a:ext>
            </a:extLst>
          </p:cNvPr>
          <p:cNvPicPr>
            <a:picLocks noChangeAspect="1"/>
          </p:cNvPicPr>
          <p:nvPr/>
        </p:nvPicPr>
        <p:blipFill>
          <a:blip r:embed="rId3"/>
          <a:stretch>
            <a:fillRect/>
          </a:stretch>
        </p:blipFill>
        <p:spPr>
          <a:xfrm>
            <a:off x="572222" y="4344853"/>
            <a:ext cx="11047556" cy="1440193"/>
          </a:xfrm>
          <a:prstGeom prst="rect">
            <a:avLst/>
          </a:prstGeom>
        </p:spPr>
      </p:pic>
    </p:spTree>
    <p:extLst>
      <p:ext uri="{BB962C8B-B14F-4D97-AF65-F5344CB8AC3E}">
        <p14:creationId xmlns:p14="http://schemas.microsoft.com/office/powerpoint/2010/main" val="2200597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3F0A5-31B0-0A1C-AEA7-22A71301AF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5EE49D-22E4-0E2C-E383-400F347F01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51A5210-3AFB-8EBA-E0BF-26DEE8F34A1F}"/>
              </a:ext>
            </a:extLst>
          </p:cNvPr>
          <p:cNvSpPr>
            <a:spLocks noGrp="1"/>
          </p:cNvSpPr>
          <p:nvPr>
            <p:ph type="sldNum" sz="quarter" idx="12"/>
          </p:nvPr>
        </p:nvSpPr>
        <p:spPr/>
        <p:txBody>
          <a:bodyPr/>
          <a:lstStyle/>
          <a:p>
            <a:fld id="{11E8FB2F-F8A0-460E-BEB8-B86C6496DEF7}" type="slidenum">
              <a:rPr lang="en-US" smtClean="0"/>
              <a:t>39</a:t>
            </a:fld>
            <a:endParaRPr lang="en-US"/>
          </a:p>
        </p:txBody>
      </p:sp>
      <p:pic>
        <p:nvPicPr>
          <p:cNvPr id="3" name="Picture 2">
            <a:extLst>
              <a:ext uri="{FF2B5EF4-FFF2-40B4-BE49-F238E27FC236}">
                <a16:creationId xmlns:a16="http://schemas.microsoft.com/office/drawing/2014/main" id="{733B3D83-2485-C037-01B7-939E4087E103}"/>
              </a:ext>
            </a:extLst>
          </p:cNvPr>
          <p:cNvPicPr>
            <a:picLocks noChangeAspect="1"/>
          </p:cNvPicPr>
          <p:nvPr/>
        </p:nvPicPr>
        <p:blipFill>
          <a:blip r:embed="rId2"/>
          <a:stretch>
            <a:fillRect/>
          </a:stretch>
        </p:blipFill>
        <p:spPr>
          <a:xfrm>
            <a:off x="570854" y="794734"/>
            <a:ext cx="11050291" cy="5561616"/>
          </a:xfrm>
          <a:prstGeom prst="rect">
            <a:avLst/>
          </a:prstGeom>
        </p:spPr>
      </p:pic>
    </p:spTree>
    <p:extLst>
      <p:ext uri="{BB962C8B-B14F-4D97-AF65-F5344CB8AC3E}">
        <p14:creationId xmlns:p14="http://schemas.microsoft.com/office/powerpoint/2010/main" val="121804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EB7A-5B9E-5B93-8B39-704481E01D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F5301-D7FF-B6F2-B238-0B8F4D4907B2}"/>
              </a:ext>
            </a:extLst>
          </p:cNvPr>
          <p:cNvSpPr>
            <a:spLocks noGrp="1"/>
          </p:cNvSpPr>
          <p:nvPr>
            <p:ph idx="1"/>
          </p:nvPr>
        </p:nvSpPr>
        <p:spPr>
          <a:xfrm>
            <a:off x="638175" y="654049"/>
            <a:ext cx="10515600" cy="4232275"/>
          </a:xfrm>
        </p:spPr>
        <p:txBody>
          <a:bodyPr>
            <a:noAutofit/>
          </a:bodyPr>
          <a:lstStyle/>
          <a:p>
            <a:pPr marL="0" indent="0">
              <a:buNone/>
            </a:pPr>
            <a:r>
              <a:rPr lang="en-US" b="1" dirty="0"/>
              <a:t>An objective function, based on these values and costs, is optimized, under different parameter assumptions. </a:t>
            </a:r>
          </a:p>
          <a:p>
            <a:pPr marL="0" indent="0">
              <a:buNone/>
            </a:pPr>
            <a:r>
              <a:rPr lang="en-US" b="1" dirty="0">
                <a:highlight>
                  <a:srgbClr val="FFFF00"/>
                </a:highlight>
              </a:rPr>
              <a:t>The battle dynamics is modeled via the Lanchester differential equation system based on the principles of directed fire. </a:t>
            </a:r>
          </a:p>
          <a:p>
            <a:pPr marL="0" indent="0">
              <a:buNone/>
            </a:pPr>
            <a:r>
              <a:rPr lang="en-US" b="1" dirty="0"/>
              <a:t>First, the deterministic problem is solved analytically, via derivations and comparative statics analysis. </a:t>
            </a:r>
            <a:r>
              <a:rPr lang="en-US" b="1" dirty="0">
                <a:highlight>
                  <a:srgbClr val="FFFF00"/>
                </a:highlight>
              </a:rPr>
              <a:t>General mathematical results </a:t>
            </a:r>
            <a:r>
              <a:rPr lang="en-US" b="1" dirty="0"/>
              <a:t>are reported, including the directions of changes of the optimal deployment decisions, under the influence of alternative types of parameter changes. </a:t>
            </a:r>
          </a:p>
          <a:p>
            <a:pPr marL="0" indent="0">
              <a:buNone/>
            </a:pPr>
            <a:r>
              <a:rPr lang="en-US" b="1" dirty="0"/>
              <a:t>Then, the first order optimum condition from the analytical model, in combination with </a:t>
            </a:r>
            <a:r>
              <a:rPr lang="en-US" b="1" dirty="0">
                <a:highlight>
                  <a:srgbClr val="FFFF00"/>
                </a:highlight>
              </a:rPr>
              <a:t>numerically specified </a:t>
            </a:r>
            <a:r>
              <a:rPr lang="en-US" b="1" dirty="0"/>
              <a:t>parameter values, is used to determine optimal values of the levels of deployment in different situations.</a:t>
            </a:r>
          </a:p>
        </p:txBody>
      </p:sp>
      <p:sp>
        <p:nvSpPr>
          <p:cNvPr id="4" name="Slide Number Placeholder 3">
            <a:extLst>
              <a:ext uri="{FF2B5EF4-FFF2-40B4-BE49-F238E27FC236}">
                <a16:creationId xmlns:a16="http://schemas.microsoft.com/office/drawing/2014/main" id="{9BCE2422-39B0-3C3B-2189-56CBC02D1E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343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0FD19-C9D0-F8AC-712E-49A7092C56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CC7FB8-68DD-E755-6F9B-96045CC6E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E8AEDDC-01B3-3057-5F41-40EB4C1E79BB}"/>
              </a:ext>
            </a:extLst>
          </p:cNvPr>
          <p:cNvSpPr>
            <a:spLocks noGrp="1"/>
          </p:cNvSpPr>
          <p:nvPr>
            <p:ph type="sldNum" sz="quarter" idx="12"/>
          </p:nvPr>
        </p:nvSpPr>
        <p:spPr/>
        <p:txBody>
          <a:bodyPr/>
          <a:lstStyle/>
          <a:p>
            <a:fld id="{11E8FB2F-F8A0-460E-BEB8-B86C6496DEF7}" type="slidenum">
              <a:rPr lang="en-US" smtClean="0"/>
              <a:t>40</a:t>
            </a:fld>
            <a:endParaRPr lang="en-US"/>
          </a:p>
        </p:txBody>
      </p:sp>
      <p:pic>
        <p:nvPicPr>
          <p:cNvPr id="3" name="Picture 2">
            <a:extLst>
              <a:ext uri="{FF2B5EF4-FFF2-40B4-BE49-F238E27FC236}">
                <a16:creationId xmlns:a16="http://schemas.microsoft.com/office/drawing/2014/main" id="{F03DA723-DB30-E3D6-AD73-0428DC7AC123}"/>
              </a:ext>
            </a:extLst>
          </p:cNvPr>
          <p:cNvPicPr>
            <a:picLocks noChangeAspect="1"/>
          </p:cNvPicPr>
          <p:nvPr/>
        </p:nvPicPr>
        <p:blipFill>
          <a:blip r:embed="rId2"/>
          <a:stretch>
            <a:fillRect/>
          </a:stretch>
        </p:blipFill>
        <p:spPr>
          <a:xfrm>
            <a:off x="632854" y="697427"/>
            <a:ext cx="10720945" cy="5360473"/>
          </a:xfrm>
          <a:prstGeom prst="rect">
            <a:avLst/>
          </a:prstGeom>
        </p:spPr>
      </p:pic>
    </p:spTree>
    <p:extLst>
      <p:ext uri="{BB962C8B-B14F-4D97-AF65-F5344CB8AC3E}">
        <p14:creationId xmlns:p14="http://schemas.microsoft.com/office/powerpoint/2010/main" val="31141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83B7-3139-8762-4158-AE8D7EB351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64C04D-3315-F0DD-680C-439AB2A915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AE59DF9-1777-F8FC-0A17-6DB10CB4930B}"/>
              </a:ext>
            </a:extLst>
          </p:cNvPr>
          <p:cNvSpPr>
            <a:spLocks noGrp="1"/>
          </p:cNvSpPr>
          <p:nvPr>
            <p:ph type="sldNum" sz="quarter" idx="12"/>
          </p:nvPr>
        </p:nvSpPr>
        <p:spPr/>
        <p:txBody>
          <a:bodyPr/>
          <a:lstStyle/>
          <a:p>
            <a:fld id="{11E8FB2F-F8A0-460E-BEB8-B86C6496DEF7}" type="slidenum">
              <a:rPr lang="en-US" smtClean="0"/>
              <a:t>41</a:t>
            </a:fld>
            <a:endParaRPr lang="en-US"/>
          </a:p>
        </p:txBody>
      </p:sp>
      <p:pic>
        <p:nvPicPr>
          <p:cNvPr id="3" name="Picture 2">
            <a:extLst>
              <a:ext uri="{FF2B5EF4-FFF2-40B4-BE49-F238E27FC236}">
                <a16:creationId xmlns:a16="http://schemas.microsoft.com/office/drawing/2014/main" id="{4CD2B1F4-0EF5-A009-5B70-FF99F13C9FF9}"/>
              </a:ext>
            </a:extLst>
          </p:cNvPr>
          <p:cNvPicPr>
            <a:picLocks noChangeAspect="1"/>
          </p:cNvPicPr>
          <p:nvPr/>
        </p:nvPicPr>
        <p:blipFill>
          <a:blip r:embed="rId2"/>
          <a:stretch>
            <a:fillRect/>
          </a:stretch>
        </p:blipFill>
        <p:spPr>
          <a:xfrm>
            <a:off x="307933" y="713949"/>
            <a:ext cx="11576134" cy="4928453"/>
          </a:xfrm>
          <a:prstGeom prst="rect">
            <a:avLst/>
          </a:prstGeom>
        </p:spPr>
      </p:pic>
    </p:spTree>
    <p:extLst>
      <p:ext uri="{BB962C8B-B14F-4D97-AF65-F5344CB8AC3E}">
        <p14:creationId xmlns:p14="http://schemas.microsoft.com/office/powerpoint/2010/main" val="4093813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57EA2-7D33-9F86-E9B8-0340A36AE5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B3E7948-F398-991D-D575-3AB039F85B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C6A8695-C3DF-8C76-8EEB-2B965D75B20F}"/>
              </a:ext>
            </a:extLst>
          </p:cNvPr>
          <p:cNvSpPr>
            <a:spLocks noGrp="1"/>
          </p:cNvSpPr>
          <p:nvPr>
            <p:ph type="sldNum" sz="quarter" idx="12"/>
          </p:nvPr>
        </p:nvSpPr>
        <p:spPr/>
        <p:txBody>
          <a:bodyPr/>
          <a:lstStyle/>
          <a:p>
            <a:fld id="{11E8FB2F-F8A0-460E-BEB8-B86C6496DEF7}" type="slidenum">
              <a:rPr lang="en-US" smtClean="0"/>
              <a:t>42</a:t>
            </a:fld>
            <a:endParaRPr lang="en-US"/>
          </a:p>
        </p:txBody>
      </p:sp>
      <p:pic>
        <p:nvPicPr>
          <p:cNvPr id="3" name="Picture 2">
            <a:extLst>
              <a:ext uri="{FF2B5EF4-FFF2-40B4-BE49-F238E27FC236}">
                <a16:creationId xmlns:a16="http://schemas.microsoft.com/office/drawing/2014/main" id="{51A637A5-159D-B37C-97AA-E5AC65AF4545}"/>
              </a:ext>
            </a:extLst>
          </p:cNvPr>
          <p:cNvPicPr>
            <a:picLocks noChangeAspect="1"/>
          </p:cNvPicPr>
          <p:nvPr/>
        </p:nvPicPr>
        <p:blipFill>
          <a:blip r:embed="rId2"/>
          <a:stretch>
            <a:fillRect/>
          </a:stretch>
        </p:blipFill>
        <p:spPr>
          <a:xfrm>
            <a:off x="649163" y="805913"/>
            <a:ext cx="11098552" cy="5344837"/>
          </a:xfrm>
          <a:prstGeom prst="rect">
            <a:avLst/>
          </a:prstGeom>
        </p:spPr>
      </p:pic>
    </p:spTree>
    <p:extLst>
      <p:ext uri="{BB962C8B-B14F-4D97-AF65-F5344CB8AC3E}">
        <p14:creationId xmlns:p14="http://schemas.microsoft.com/office/powerpoint/2010/main" val="3017352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D1F86-5DB7-774D-04DE-376F821B1D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FC71A0-A518-FC9F-16FA-6F6C124380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FFA1F9B-F5AF-E1EE-8559-E108C2279C86}"/>
              </a:ext>
            </a:extLst>
          </p:cNvPr>
          <p:cNvSpPr>
            <a:spLocks noGrp="1"/>
          </p:cNvSpPr>
          <p:nvPr>
            <p:ph type="sldNum" sz="quarter" idx="12"/>
          </p:nvPr>
        </p:nvSpPr>
        <p:spPr/>
        <p:txBody>
          <a:bodyPr/>
          <a:lstStyle/>
          <a:p>
            <a:fld id="{11E8FB2F-F8A0-460E-BEB8-B86C6496DEF7}" type="slidenum">
              <a:rPr lang="en-US" smtClean="0"/>
              <a:t>43</a:t>
            </a:fld>
            <a:endParaRPr lang="en-US"/>
          </a:p>
        </p:txBody>
      </p:sp>
      <p:pic>
        <p:nvPicPr>
          <p:cNvPr id="3" name="Picture 2">
            <a:extLst>
              <a:ext uri="{FF2B5EF4-FFF2-40B4-BE49-F238E27FC236}">
                <a16:creationId xmlns:a16="http://schemas.microsoft.com/office/drawing/2014/main" id="{D872F97D-0AFD-355D-3C46-556C6410E372}"/>
              </a:ext>
            </a:extLst>
          </p:cNvPr>
          <p:cNvPicPr>
            <a:picLocks noChangeAspect="1"/>
          </p:cNvPicPr>
          <p:nvPr/>
        </p:nvPicPr>
        <p:blipFill>
          <a:blip r:embed="rId2"/>
          <a:stretch>
            <a:fillRect/>
          </a:stretch>
        </p:blipFill>
        <p:spPr>
          <a:xfrm>
            <a:off x="1187457" y="387460"/>
            <a:ext cx="9258401" cy="6249973"/>
          </a:xfrm>
          <a:prstGeom prst="rect">
            <a:avLst/>
          </a:prstGeom>
        </p:spPr>
      </p:pic>
    </p:spTree>
    <p:extLst>
      <p:ext uri="{BB962C8B-B14F-4D97-AF65-F5344CB8AC3E}">
        <p14:creationId xmlns:p14="http://schemas.microsoft.com/office/powerpoint/2010/main" val="3548587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37B10-D573-316A-BA0F-06697139BC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4C787A-C4A1-C8F4-EDDA-98D54601BE1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729F8AD-B1FA-7CE4-387D-5ADB41D390E4}"/>
              </a:ext>
            </a:extLst>
          </p:cNvPr>
          <p:cNvSpPr>
            <a:spLocks noGrp="1"/>
          </p:cNvSpPr>
          <p:nvPr>
            <p:ph type="sldNum" sz="quarter" idx="12"/>
          </p:nvPr>
        </p:nvSpPr>
        <p:spPr/>
        <p:txBody>
          <a:bodyPr/>
          <a:lstStyle/>
          <a:p>
            <a:fld id="{11E8FB2F-F8A0-460E-BEB8-B86C6496DEF7}" type="slidenum">
              <a:rPr lang="en-US" smtClean="0"/>
              <a:t>44</a:t>
            </a:fld>
            <a:endParaRPr lang="en-US"/>
          </a:p>
        </p:txBody>
      </p:sp>
      <p:pic>
        <p:nvPicPr>
          <p:cNvPr id="3" name="Picture 2">
            <a:extLst>
              <a:ext uri="{FF2B5EF4-FFF2-40B4-BE49-F238E27FC236}">
                <a16:creationId xmlns:a16="http://schemas.microsoft.com/office/drawing/2014/main" id="{607BFF21-20E3-6DF7-4321-614655E109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412"/>
            <a:ext cx="8808663" cy="6837588"/>
          </a:xfrm>
          <a:prstGeom prst="rect">
            <a:avLst/>
          </a:prstGeom>
          <a:noFill/>
          <a:ln>
            <a:noFill/>
          </a:ln>
        </p:spPr>
      </p:pic>
      <p:sp>
        <p:nvSpPr>
          <p:cNvPr id="5" name="TextBox 4">
            <a:extLst>
              <a:ext uri="{FF2B5EF4-FFF2-40B4-BE49-F238E27FC236}">
                <a16:creationId xmlns:a16="http://schemas.microsoft.com/office/drawing/2014/main" id="{B0D44FE8-DDE2-1F10-4692-504A4914920A}"/>
              </a:ext>
            </a:extLst>
          </p:cNvPr>
          <p:cNvSpPr txBox="1"/>
          <p:nvPr/>
        </p:nvSpPr>
        <p:spPr>
          <a:xfrm>
            <a:off x="8754020" y="1198486"/>
            <a:ext cx="2654423" cy="1998111"/>
          </a:xfrm>
          <a:prstGeom prst="rect">
            <a:avLst/>
          </a:prstGeom>
          <a:noFill/>
        </p:spPr>
        <p:txBody>
          <a:bodyPr wrap="square" rtlCol="0">
            <a:spAutoFit/>
          </a:bodyPr>
          <a:lstStyle/>
          <a:p>
            <a:pPr>
              <a:lnSpc>
                <a:spcPct val="107000"/>
              </a:lnSpc>
              <a:spcAft>
                <a:spcPts val="800"/>
              </a:spcAft>
            </a:pPr>
            <a:r>
              <a:rPr lang="en-US" sz="2000" b="1" u="sng"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Figure 15.</a:t>
            </a:r>
            <a:endParaRPr lang="en-US" sz="18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T(x0, y0). </a:t>
            </a:r>
          </a:p>
          <a:p>
            <a:pPr>
              <a:lnSpc>
                <a:spcPct val="107000"/>
              </a:lnSpc>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a = 0.05347, b = 0.01045.</a:t>
            </a:r>
          </a:p>
          <a:p>
            <a:pPr>
              <a:lnSpc>
                <a:spcPct val="107000"/>
              </a:lnSpc>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Compare equation (51).</a:t>
            </a:r>
          </a:p>
          <a:p>
            <a:endParaRPr lang="en-US" dirty="0"/>
          </a:p>
        </p:txBody>
      </p:sp>
    </p:spTree>
    <p:extLst>
      <p:ext uri="{BB962C8B-B14F-4D97-AF65-F5344CB8AC3E}">
        <p14:creationId xmlns:p14="http://schemas.microsoft.com/office/powerpoint/2010/main" val="581074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63C57-E4DF-93EA-F594-589E6054A5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B7722D-5D24-5B75-8F4D-A549B44AFA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A8251C0-682E-EEAB-F7BF-68F7B3A299F5}"/>
              </a:ext>
            </a:extLst>
          </p:cNvPr>
          <p:cNvSpPr>
            <a:spLocks noGrp="1"/>
          </p:cNvSpPr>
          <p:nvPr>
            <p:ph type="sldNum" sz="quarter" idx="12"/>
          </p:nvPr>
        </p:nvSpPr>
        <p:spPr/>
        <p:txBody>
          <a:bodyPr/>
          <a:lstStyle/>
          <a:p>
            <a:fld id="{11E8FB2F-F8A0-460E-BEB8-B86C6496DEF7}" type="slidenum">
              <a:rPr lang="en-US" smtClean="0"/>
              <a:t>45</a:t>
            </a:fld>
            <a:endParaRPr lang="en-US"/>
          </a:p>
        </p:txBody>
      </p:sp>
      <p:pic>
        <p:nvPicPr>
          <p:cNvPr id="3" name="Picture 2">
            <a:extLst>
              <a:ext uri="{FF2B5EF4-FFF2-40B4-BE49-F238E27FC236}">
                <a16:creationId xmlns:a16="http://schemas.microsoft.com/office/drawing/2014/main" id="{C5141E56-B280-55AA-617B-0D0FA02ECC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1607"/>
            <a:ext cx="9369959" cy="6836391"/>
          </a:xfrm>
          <a:prstGeom prst="rect">
            <a:avLst/>
          </a:prstGeom>
          <a:noFill/>
          <a:ln>
            <a:noFill/>
          </a:ln>
        </p:spPr>
      </p:pic>
      <p:sp>
        <p:nvSpPr>
          <p:cNvPr id="5" name="TextBox 4">
            <a:extLst>
              <a:ext uri="{FF2B5EF4-FFF2-40B4-BE49-F238E27FC236}">
                <a16:creationId xmlns:a16="http://schemas.microsoft.com/office/drawing/2014/main" id="{64709C5E-49B5-9CE3-BF0C-298862DA86A7}"/>
              </a:ext>
            </a:extLst>
          </p:cNvPr>
          <p:cNvSpPr txBox="1"/>
          <p:nvPr/>
        </p:nvSpPr>
        <p:spPr>
          <a:xfrm>
            <a:off x="8888995" y="2083466"/>
            <a:ext cx="1994515" cy="3593933"/>
          </a:xfrm>
          <a:prstGeom prst="rect">
            <a:avLst/>
          </a:prstGeom>
          <a:noFill/>
        </p:spPr>
        <p:txBody>
          <a:bodyPr wrap="square" rtlCol="0">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16.</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T(x0, y0).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 a = 0.05347 </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 b = 0.01045</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5B2CDF84-9B53-1301-57EA-F65477B81CF5}"/>
              </a:ext>
            </a:extLst>
          </p:cNvPr>
          <p:cNvSpPr txBox="1"/>
          <p:nvPr/>
        </p:nvSpPr>
        <p:spPr>
          <a:xfrm>
            <a:off x="1451022" y="2800904"/>
            <a:ext cx="2610035" cy="117346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 = 0.05347</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b = 0.02045</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C3E0284-ACFC-ED36-C016-CD9755E733ED}"/>
              </a:ext>
            </a:extLst>
          </p:cNvPr>
          <p:cNvSpPr/>
          <p:nvPr/>
        </p:nvSpPr>
        <p:spPr>
          <a:xfrm>
            <a:off x="1410493" y="2777341"/>
            <a:ext cx="1521487" cy="933525"/>
          </a:xfrm>
          <a:prstGeom prst="round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95738C2-3BF9-CC39-BD46-99F331E0B544}"/>
              </a:ext>
            </a:extLst>
          </p:cNvPr>
          <p:cNvSpPr/>
          <p:nvPr/>
        </p:nvSpPr>
        <p:spPr>
          <a:xfrm>
            <a:off x="8727701" y="3577811"/>
            <a:ext cx="1703562" cy="1020822"/>
          </a:xfrm>
          <a:prstGeom prst="roundRect">
            <a:avLst/>
          </a:prstGeom>
          <a:noFill/>
          <a:ln w="76200">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BEB533D-46AE-B8BE-F0D9-E37F9DC3EE1D}"/>
              </a:ext>
            </a:extLst>
          </p:cNvPr>
          <p:cNvSpPr/>
          <p:nvPr/>
        </p:nvSpPr>
        <p:spPr>
          <a:xfrm flipH="1">
            <a:off x="6551719" y="3950804"/>
            <a:ext cx="2058880" cy="186190"/>
          </a:xfrm>
          <a:prstGeom prst="rightArrow">
            <a:avLst/>
          </a:prstGeom>
          <a:solidFill>
            <a:srgbClr val="FFFF00"/>
          </a:solidFill>
          <a:ln w="38100">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303D03B-146A-A596-097F-F94E93CE2872}"/>
              </a:ext>
            </a:extLst>
          </p:cNvPr>
          <p:cNvSpPr/>
          <p:nvPr/>
        </p:nvSpPr>
        <p:spPr>
          <a:xfrm rot="9787940" flipH="1">
            <a:off x="1851101" y="2469547"/>
            <a:ext cx="1454665" cy="196667"/>
          </a:xfrm>
          <a:prstGeom prst="rightArrow">
            <a:avLst/>
          </a:prstGeom>
          <a:solidFill>
            <a:srgbClr val="00B0F0"/>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5FAD5B-6EC4-C464-D672-29FFD1CD6584}"/>
              </a:ext>
            </a:extLst>
          </p:cNvPr>
          <p:cNvSpPr/>
          <p:nvPr/>
        </p:nvSpPr>
        <p:spPr>
          <a:xfrm>
            <a:off x="8807729" y="3643208"/>
            <a:ext cx="1543634" cy="86664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62CEA64-06F1-749B-AC66-0E7F0A546003}"/>
              </a:ext>
            </a:extLst>
          </p:cNvPr>
          <p:cNvSpPr/>
          <p:nvPr/>
        </p:nvSpPr>
        <p:spPr>
          <a:xfrm>
            <a:off x="1482833" y="2828853"/>
            <a:ext cx="1449147" cy="814355"/>
          </a:xfrm>
          <a:prstGeom prst="round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398F7871-9812-6692-DE99-D503FEA0FB39}"/>
              </a:ext>
            </a:extLst>
          </p:cNvPr>
          <p:cNvCxnSpPr>
            <a:cxnSpLocks/>
          </p:cNvCxnSpPr>
          <p:nvPr/>
        </p:nvCxnSpPr>
        <p:spPr>
          <a:xfrm flipH="1">
            <a:off x="8211845" y="2698812"/>
            <a:ext cx="677150" cy="7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088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B7449-E1D2-DE13-CB03-7A1DDD8CD0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528484-D3BA-EC84-9249-44E76FF4496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D83EBDE-16C4-C36B-AC59-CA014326D899}"/>
              </a:ext>
            </a:extLst>
          </p:cNvPr>
          <p:cNvSpPr>
            <a:spLocks noGrp="1"/>
          </p:cNvSpPr>
          <p:nvPr>
            <p:ph type="sldNum" sz="quarter" idx="12"/>
          </p:nvPr>
        </p:nvSpPr>
        <p:spPr/>
        <p:txBody>
          <a:bodyPr/>
          <a:lstStyle/>
          <a:p>
            <a:fld id="{11E8FB2F-F8A0-460E-BEB8-B86C6496DEF7}" type="slidenum">
              <a:rPr lang="en-US" smtClean="0"/>
              <a:t>46</a:t>
            </a:fld>
            <a:endParaRPr lang="en-US"/>
          </a:p>
        </p:txBody>
      </p:sp>
      <p:pic>
        <p:nvPicPr>
          <p:cNvPr id="3" name="Picture 2">
            <a:extLst>
              <a:ext uri="{FF2B5EF4-FFF2-40B4-BE49-F238E27FC236}">
                <a16:creationId xmlns:a16="http://schemas.microsoft.com/office/drawing/2014/main" id="{E8D0FF84-6A93-27C8-7C53-9D0C7D00FE49}"/>
              </a:ext>
            </a:extLst>
          </p:cNvPr>
          <p:cNvPicPr>
            <a:picLocks noChangeAspect="1"/>
          </p:cNvPicPr>
          <p:nvPr/>
        </p:nvPicPr>
        <p:blipFill>
          <a:blip r:embed="rId2"/>
          <a:stretch>
            <a:fillRect/>
          </a:stretch>
        </p:blipFill>
        <p:spPr>
          <a:xfrm>
            <a:off x="388257" y="656950"/>
            <a:ext cx="11277358" cy="4163626"/>
          </a:xfrm>
          <a:prstGeom prst="rect">
            <a:avLst/>
          </a:prstGeom>
        </p:spPr>
      </p:pic>
    </p:spTree>
    <p:extLst>
      <p:ext uri="{BB962C8B-B14F-4D97-AF65-F5344CB8AC3E}">
        <p14:creationId xmlns:p14="http://schemas.microsoft.com/office/powerpoint/2010/main" val="720873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449F-E7CC-0858-2B82-C049118FF3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3355CF-6D52-9A27-31CC-0A6B7BF11A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8FA5FD1-D634-A686-D0F6-2AFDA63015B4}"/>
              </a:ext>
            </a:extLst>
          </p:cNvPr>
          <p:cNvSpPr>
            <a:spLocks noGrp="1"/>
          </p:cNvSpPr>
          <p:nvPr>
            <p:ph type="sldNum" sz="quarter" idx="12"/>
          </p:nvPr>
        </p:nvSpPr>
        <p:spPr/>
        <p:txBody>
          <a:bodyPr/>
          <a:lstStyle/>
          <a:p>
            <a:fld id="{11E8FB2F-F8A0-460E-BEB8-B86C6496DEF7}" type="slidenum">
              <a:rPr lang="en-US" smtClean="0"/>
              <a:t>47</a:t>
            </a:fld>
            <a:endParaRPr lang="en-US"/>
          </a:p>
        </p:txBody>
      </p:sp>
      <p:pic>
        <p:nvPicPr>
          <p:cNvPr id="3" name="Picture 2">
            <a:extLst>
              <a:ext uri="{FF2B5EF4-FFF2-40B4-BE49-F238E27FC236}">
                <a16:creationId xmlns:a16="http://schemas.microsoft.com/office/drawing/2014/main" id="{983F1CD9-118B-157C-AC7E-6223557DF525}"/>
              </a:ext>
            </a:extLst>
          </p:cNvPr>
          <p:cNvPicPr>
            <a:picLocks noChangeAspect="1"/>
          </p:cNvPicPr>
          <p:nvPr/>
        </p:nvPicPr>
        <p:blipFill>
          <a:blip r:embed="rId2"/>
          <a:stretch>
            <a:fillRect/>
          </a:stretch>
        </p:blipFill>
        <p:spPr>
          <a:xfrm>
            <a:off x="838200" y="211905"/>
            <a:ext cx="8913181" cy="6576808"/>
          </a:xfrm>
          <a:prstGeom prst="rect">
            <a:avLst/>
          </a:prstGeom>
        </p:spPr>
      </p:pic>
    </p:spTree>
    <p:extLst>
      <p:ext uri="{BB962C8B-B14F-4D97-AF65-F5344CB8AC3E}">
        <p14:creationId xmlns:p14="http://schemas.microsoft.com/office/powerpoint/2010/main" val="3533357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FBA5-D286-5FCB-F4E8-07322B3395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3E703B-79C0-BE3D-F47D-46C3FAD19D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937B8BE-F241-2F91-1026-1A85A7C0A636}"/>
              </a:ext>
            </a:extLst>
          </p:cNvPr>
          <p:cNvSpPr>
            <a:spLocks noGrp="1"/>
          </p:cNvSpPr>
          <p:nvPr>
            <p:ph type="sldNum" sz="quarter" idx="12"/>
          </p:nvPr>
        </p:nvSpPr>
        <p:spPr/>
        <p:txBody>
          <a:bodyPr/>
          <a:lstStyle/>
          <a:p>
            <a:fld id="{11E8FB2F-F8A0-460E-BEB8-B86C6496DEF7}" type="slidenum">
              <a:rPr lang="en-US" smtClean="0"/>
              <a:t>48</a:t>
            </a:fld>
            <a:endParaRPr lang="en-US"/>
          </a:p>
        </p:txBody>
      </p:sp>
      <p:pic>
        <p:nvPicPr>
          <p:cNvPr id="3" name="Picture 2">
            <a:extLst>
              <a:ext uri="{FF2B5EF4-FFF2-40B4-BE49-F238E27FC236}">
                <a16:creationId xmlns:a16="http://schemas.microsoft.com/office/drawing/2014/main" id="{2BF86BB1-CB54-53EB-F844-0D468FD1E74F}"/>
              </a:ext>
            </a:extLst>
          </p:cNvPr>
          <p:cNvPicPr>
            <a:picLocks noChangeAspect="1"/>
          </p:cNvPicPr>
          <p:nvPr/>
        </p:nvPicPr>
        <p:blipFill>
          <a:blip r:embed="rId2"/>
          <a:stretch>
            <a:fillRect/>
          </a:stretch>
        </p:blipFill>
        <p:spPr>
          <a:xfrm>
            <a:off x="417044" y="904384"/>
            <a:ext cx="11357911" cy="4358933"/>
          </a:xfrm>
          <a:prstGeom prst="rect">
            <a:avLst/>
          </a:prstGeom>
        </p:spPr>
      </p:pic>
    </p:spTree>
    <p:extLst>
      <p:ext uri="{BB962C8B-B14F-4D97-AF65-F5344CB8AC3E}">
        <p14:creationId xmlns:p14="http://schemas.microsoft.com/office/powerpoint/2010/main" val="877688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2F5F-DE9E-3D22-3A56-7061FAC52E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261C76-5C1C-16C9-4D1C-897D270670A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D199183-B4A2-C739-8EF6-C1BD0C394117}"/>
              </a:ext>
            </a:extLst>
          </p:cNvPr>
          <p:cNvSpPr>
            <a:spLocks noGrp="1"/>
          </p:cNvSpPr>
          <p:nvPr>
            <p:ph type="sldNum" sz="quarter" idx="12"/>
          </p:nvPr>
        </p:nvSpPr>
        <p:spPr/>
        <p:txBody>
          <a:bodyPr/>
          <a:lstStyle/>
          <a:p>
            <a:fld id="{11E8FB2F-F8A0-460E-BEB8-B86C6496DEF7}" type="slidenum">
              <a:rPr lang="en-US" smtClean="0"/>
              <a:t>49</a:t>
            </a:fld>
            <a:endParaRPr lang="en-US"/>
          </a:p>
        </p:txBody>
      </p:sp>
      <p:pic>
        <p:nvPicPr>
          <p:cNvPr id="3" name="Picture 2">
            <a:extLst>
              <a:ext uri="{FF2B5EF4-FFF2-40B4-BE49-F238E27FC236}">
                <a16:creationId xmlns:a16="http://schemas.microsoft.com/office/drawing/2014/main" id="{F8AA2483-DD8C-B7D6-1EE8-A917C108B2C1}"/>
              </a:ext>
            </a:extLst>
          </p:cNvPr>
          <p:cNvPicPr>
            <a:picLocks noChangeAspect="1"/>
          </p:cNvPicPr>
          <p:nvPr/>
        </p:nvPicPr>
        <p:blipFill>
          <a:blip r:embed="rId2"/>
          <a:stretch>
            <a:fillRect/>
          </a:stretch>
        </p:blipFill>
        <p:spPr>
          <a:xfrm>
            <a:off x="420489" y="488275"/>
            <a:ext cx="11137084" cy="3524431"/>
          </a:xfrm>
          <a:prstGeom prst="rect">
            <a:avLst/>
          </a:prstGeom>
        </p:spPr>
      </p:pic>
    </p:spTree>
    <p:extLst>
      <p:ext uri="{BB962C8B-B14F-4D97-AF65-F5344CB8AC3E}">
        <p14:creationId xmlns:p14="http://schemas.microsoft.com/office/powerpoint/2010/main" val="29355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0F8F-DA86-0159-E25D-7A90AA41C2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74BAD-524B-224E-52F6-04A4C91BBB67}"/>
              </a:ext>
            </a:extLst>
          </p:cNvPr>
          <p:cNvSpPr>
            <a:spLocks noGrp="1"/>
          </p:cNvSpPr>
          <p:nvPr>
            <p:ph idx="1"/>
          </p:nvPr>
        </p:nvSpPr>
        <p:spPr>
          <a:xfrm>
            <a:off x="714375" y="806449"/>
            <a:ext cx="10515600" cy="4232275"/>
          </a:xfrm>
        </p:spPr>
        <p:txBody>
          <a:bodyPr>
            <a:noAutofit/>
          </a:bodyPr>
          <a:lstStyle/>
          <a:p>
            <a:pPr marL="0" indent="0">
              <a:buNone/>
            </a:pPr>
            <a:r>
              <a:rPr lang="en-US" b="1" dirty="0">
                <a:highlight>
                  <a:srgbClr val="FFFF00"/>
                </a:highlight>
              </a:rPr>
              <a:t>A concrete numerical case, based on documented facts from the Battle of Iwo Jima, during WW II, is analyzed, and the optimal US deployment decisions are determined under different assumptions.</a:t>
            </a:r>
          </a:p>
          <a:p>
            <a:pPr marL="0" indent="0">
              <a:buNone/>
            </a:pPr>
            <a:endParaRPr lang="en-US" b="1" dirty="0">
              <a:highlight>
                <a:srgbClr val="FFFF00"/>
              </a:highlight>
            </a:endParaRPr>
          </a:p>
          <a:p>
            <a:pPr marL="0" indent="0">
              <a:buNone/>
            </a:pPr>
            <a:r>
              <a:rPr lang="en-US" b="1" dirty="0"/>
              <a:t>The known attrition coefficients of both armies, from USA and Japan, and the initial size of the Japanese force, are parameters. The analysis is also based on some parameters without empirical documentation, that are necessary to include to make optimization possible. These parameter values are motivated in the text. </a:t>
            </a:r>
          </a:p>
          <a:p>
            <a:pPr marL="0" indent="0">
              <a:buNone/>
            </a:pPr>
            <a:endParaRPr lang="en-US"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optimal solutions are found via </a:t>
            </a:r>
            <a:r>
              <a:rPr kumimoji="0" 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Newton- Raphson iteration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indent="0">
              <a:buNone/>
            </a:pPr>
            <a:endParaRPr lang="en-US" b="1" dirty="0"/>
          </a:p>
        </p:txBody>
      </p:sp>
      <p:sp>
        <p:nvSpPr>
          <p:cNvPr id="4" name="Slide Number Placeholder 3">
            <a:extLst>
              <a:ext uri="{FF2B5EF4-FFF2-40B4-BE49-F238E27FC236}">
                <a16:creationId xmlns:a16="http://schemas.microsoft.com/office/drawing/2014/main" id="{0828B963-1AE9-BF4A-E3B0-619636C463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315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ADFBA-F962-7BD2-0A2A-B2C010820C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D1F62E-0839-2485-F991-8FD6CD377FD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2E9547B-7753-4014-0774-3C7F21E22B7B}"/>
              </a:ext>
            </a:extLst>
          </p:cNvPr>
          <p:cNvSpPr>
            <a:spLocks noGrp="1"/>
          </p:cNvSpPr>
          <p:nvPr>
            <p:ph type="sldNum" sz="quarter" idx="12"/>
          </p:nvPr>
        </p:nvSpPr>
        <p:spPr/>
        <p:txBody>
          <a:bodyPr/>
          <a:lstStyle/>
          <a:p>
            <a:fld id="{11E8FB2F-F8A0-460E-BEB8-B86C6496DEF7}" type="slidenum">
              <a:rPr lang="en-US" smtClean="0"/>
              <a:t>50</a:t>
            </a:fld>
            <a:endParaRPr lang="en-US"/>
          </a:p>
        </p:txBody>
      </p:sp>
      <p:pic>
        <p:nvPicPr>
          <p:cNvPr id="3" name="Picture 2">
            <a:extLst>
              <a:ext uri="{FF2B5EF4-FFF2-40B4-BE49-F238E27FC236}">
                <a16:creationId xmlns:a16="http://schemas.microsoft.com/office/drawing/2014/main" id="{27230A1B-8405-B279-1CB4-4E1D823F8D5B}"/>
              </a:ext>
            </a:extLst>
          </p:cNvPr>
          <p:cNvPicPr>
            <a:picLocks noChangeAspect="1"/>
          </p:cNvPicPr>
          <p:nvPr/>
        </p:nvPicPr>
        <p:blipFill>
          <a:blip r:embed="rId2"/>
          <a:stretch>
            <a:fillRect/>
          </a:stretch>
        </p:blipFill>
        <p:spPr>
          <a:xfrm>
            <a:off x="1233994" y="192203"/>
            <a:ext cx="7803473" cy="6473594"/>
          </a:xfrm>
          <a:prstGeom prst="rect">
            <a:avLst/>
          </a:prstGeom>
        </p:spPr>
      </p:pic>
    </p:spTree>
    <p:extLst>
      <p:ext uri="{BB962C8B-B14F-4D97-AF65-F5344CB8AC3E}">
        <p14:creationId xmlns:p14="http://schemas.microsoft.com/office/powerpoint/2010/main" val="2974285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BDC5-6C9C-E8C0-641B-41A240D431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A8C8C2-F990-2385-8F72-BC4E8DBC7F6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BBF1D3A-A454-2BE8-8C56-B8ADDEC59460}"/>
              </a:ext>
            </a:extLst>
          </p:cNvPr>
          <p:cNvSpPr>
            <a:spLocks noGrp="1"/>
          </p:cNvSpPr>
          <p:nvPr>
            <p:ph type="sldNum" sz="quarter" idx="12"/>
          </p:nvPr>
        </p:nvSpPr>
        <p:spPr/>
        <p:txBody>
          <a:bodyPr/>
          <a:lstStyle/>
          <a:p>
            <a:fld id="{11E8FB2F-F8A0-460E-BEB8-B86C6496DEF7}" type="slidenum">
              <a:rPr lang="en-US" smtClean="0"/>
              <a:t>51</a:t>
            </a:fld>
            <a:endParaRPr lang="en-US"/>
          </a:p>
        </p:txBody>
      </p:sp>
      <p:pic>
        <p:nvPicPr>
          <p:cNvPr id="3" name="Picture 2">
            <a:extLst>
              <a:ext uri="{FF2B5EF4-FFF2-40B4-BE49-F238E27FC236}">
                <a16:creationId xmlns:a16="http://schemas.microsoft.com/office/drawing/2014/main" id="{994F3775-4913-567C-B8F7-194E4B1AA4CC}"/>
              </a:ext>
            </a:extLst>
          </p:cNvPr>
          <p:cNvPicPr>
            <a:picLocks noChangeAspect="1"/>
          </p:cNvPicPr>
          <p:nvPr/>
        </p:nvPicPr>
        <p:blipFill>
          <a:blip r:embed="rId2"/>
          <a:stretch>
            <a:fillRect/>
          </a:stretch>
        </p:blipFill>
        <p:spPr>
          <a:xfrm>
            <a:off x="508760" y="470517"/>
            <a:ext cx="10770071" cy="5566297"/>
          </a:xfrm>
          <a:prstGeom prst="rect">
            <a:avLst/>
          </a:prstGeom>
        </p:spPr>
      </p:pic>
    </p:spTree>
    <p:extLst>
      <p:ext uri="{BB962C8B-B14F-4D97-AF65-F5344CB8AC3E}">
        <p14:creationId xmlns:p14="http://schemas.microsoft.com/office/powerpoint/2010/main" val="741457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84E1-B514-7BA5-DC72-56DE66F4E5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459C98-7870-6E32-252C-0164CCA541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5CDC40A-014B-0827-00C3-E5D08CA28B97}"/>
              </a:ext>
            </a:extLst>
          </p:cNvPr>
          <p:cNvSpPr>
            <a:spLocks noGrp="1"/>
          </p:cNvSpPr>
          <p:nvPr>
            <p:ph type="sldNum" sz="quarter" idx="12"/>
          </p:nvPr>
        </p:nvSpPr>
        <p:spPr/>
        <p:txBody>
          <a:bodyPr/>
          <a:lstStyle/>
          <a:p>
            <a:fld id="{11E8FB2F-F8A0-460E-BEB8-B86C6496DEF7}" type="slidenum">
              <a:rPr lang="en-US" smtClean="0"/>
              <a:t>52</a:t>
            </a:fld>
            <a:endParaRPr lang="en-US"/>
          </a:p>
        </p:txBody>
      </p:sp>
      <p:pic>
        <p:nvPicPr>
          <p:cNvPr id="3" name="Picture 2">
            <a:extLst>
              <a:ext uri="{FF2B5EF4-FFF2-40B4-BE49-F238E27FC236}">
                <a16:creationId xmlns:a16="http://schemas.microsoft.com/office/drawing/2014/main" id="{1458DCCB-6865-6A80-CBD4-F01483F2B4D5}"/>
              </a:ext>
            </a:extLst>
          </p:cNvPr>
          <p:cNvPicPr>
            <a:picLocks noChangeAspect="1"/>
          </p:cNvPicPr>
          <p:nvPr/>
        </p:nvPicPr>
        <p:blipFill>
          <a:blip r:embed="rId2"/>
          <a:stretch>
            <a:fillRect/>
          </a:stretch>
        </p:blipFill>
        <p:spPr>
          <a:xfrm>
            <a:off x="504219" y="410833"/>
            <a:ext cx="9556326" cy="6096495"/>
          </a:xfrm>
          <a:prstGeom prst="rect">
            <a:avLst/>
          </a:prstGeom>
        </p:spPr>
      </p:pic>
      <p:sp>
        <p:nvSpPr>
          <p:cNvPr id="5" name="Rectangle 4">
            <a:extLst>
              <a:ext uri="{FF2B5EF4-FFF2-40B4-BE49-F238E27FC236}">
                <a16:creationId xmlns:a16="http://schemas.microsoft.com/office/drawing/2014/main" id="{5CAC9ABC-E33C-69E9-D61A-BB67CA7AE909}"/>
              </a:ext>
            </a:extLst>
          </p:cNvPr>
          <p:cNvSpPr/>
          <p:nvPr/>
        </p:nvSpPr>
        <p:spPr>
          <a:xfrm>
            <a:off x="342900" y="228600"/>
            <a:ext cx="4019550" cy="81914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277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1E46-C5CE-7A20-01E4-47CECAB5B4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A36C17-6453-9E3C-FE8D-0D3F17F5CBB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70D441B-FC80-EFAF-7DD3-06A2E4129295}"/>
              </a:ext>
            </a:extLst>
          </p:cNvPr>
          <p:cNvSpPr>
            <a:spLocks noGrp="1"/>
          </p:cNvSpPr>
          <p:nvPr>
            <p:ph type="sldNum" sz="quarter" idx="12"/>
          </p:nvPr>
        </p:nvSpPr>
        <p:spPr/>
        <p:txBody>
          <a:bodyPr/>
          <a:lstStyle/>
          <a:p>
            <a:fld id="{11E8FB2F-F8A0-460E-BEB8-B86C6496DEF7}" type="slidenum">
              <a:rPr lang="en-US" smtClean="0"/>
              <a:t>53</a:t>
            </a:fld>
            <a:endParaRPr lang="en-US"/>
          </a:p>
        </p:txBody>
      </p:sp>
      <p:pic>
        <p:nvPicPr>
          <p:cNvPr id="3" name="Picture 2">
            <a:extLst>
              <a:ext uri="{FF2B5EF4-FFF2-40B4-BE49-F238E27FC236}">
                <a16:creationId xmlns:a16="http://schemas.microsoft.com/office/drawing/2014/main" id="{7F197A10-3E2A-A0E7-C9A1-0765486C80B8}"/>
              </a:ext>
            </a:extLst>
          </p:cNvPr>
          <p:cNvPicPr>
            <a:picLocks noChangeAspect="1"/>
          </p:cNvPicPr>
          <p:nvPr/>
        </p:nvPicPr>
        <p:blipFill>
          <a:blip r:embed="rId2"/>
          <a:stretch>
            <a:fillRect/>
          </a:stretch>
        </p:blipFill>
        <p:spPr>
          <a:xfrm>
            <a:off x="683393" y="559873"/>
            <a:ext cx="10310735" cy="5465537"/>
          </a:xfrm>
          <a:prstGeom prst="rect">
            <a:avLst/>
          </a:prstGeom>
        </p:spPr>
      </p:pic>
    </p:spTree>
    <p:extLst>
      <p:ext uri="{BB962C8B-B14F-4D97-AF65-F5344CB8AC3E}">
        <p14:creationId xmlns:p14="http://schemas.microsoft.com/office/powerpoint/2010/main" val="3245722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13CD1-FB7E-1F2D-B800-D6CD55BEE8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F3804C-7020-88A4-449C-62DA81BB33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67E2F98-175A-C460-48CC-4D4A58795C6D}"/>
              </a:ext>
            </a:extLst>
          </p:cNvPr>
          <p:cNvSpPr>
            <a:spLocks noGrp="1"/>
          </p:cNvSpPr>
          <p:nvPr>
            <p:ph type="sldNum" sz="quarter" idx="12"/>
          </p:nvPr>
        </p:nvSpPr>
        <p:spPr/>
        <p:txBody>
          <a:bodyPr/>
          <a:lstStyle/>
          <a:p>
            <a:fld id="{11E8FB2F-F8A0-460E-BEB8-B86C6496DEF7}" type="slidenum">
              <a:rPr lang="en-US" smtClean="0"/>
              <a:t>54</a:t>
            </a:fld>
            <a:endParaRPr lang="en-US"/>
          </a:p>
        </p:txBody>
      </p:sp>
      <p:pic>
        <p:nvPicPr>
          <p:cNvPr id="3" name="Picture 2">
            <a:extLst>
              <a:ext uri="{FF2B5EF4-FFF2-40B4-BE49-F238E27FC236}">
                <a16:creationId xmlns:a16="http://schemas.microsoft.com/office/drawing/2014/main" id="{950FE754-8DDD-6084-AB40-74A20C967B70}"/>
              </a:ext>
            </a:extLst>
          </p:cNvPr>
          <p:cNvPicPr>
            <a:picLocks noChangeAspect="1"/>
          </p:cNvPicPr>
          <p:nvPr/>
        </p:nvPicPr>
        <p:blipFill>
          <a:blip r:embed="rId2"/>
          <a:stretch>
            <a:fillRect/>
          </a:stretch>
        </p:blipFill>
        <p:spPr>
          <a:xfrm>
            <a:off x="463191" y="943279"/>
            <a:ext cx="11254709" cy="4966629"/>
          </a:xfrm>
          <a:prstGeom prst="rect">
            <a:avLst/>
          </a:prstGeom>
        </p:spPr>
      </p:pic>
    </p:spTree>
    <p:extLst>
      <p:ext uri="{BB962C8B-B14F-4D97-AF65-F5344CB8AC3E}">
        <p14:creationId xmlns:p14="http://schemas.microsoft.com/office/powerpoint/2010/main" val="1391237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2303F-8563-AB68-9076-CF4E94F34E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9A0EE3-62F8-E491-6296-DB32E9B7DB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D83245F-05B9-1420-2EC5-BE872CD2CFE0}"/>
              </a:ext>
            </a:extLst>
          </p:cNvPr>
          <p:cNvSpPr>
            <a:spLocks noGrp="1"/>
          </p:cNvSpPr>
          <p:nvPr>
            <p:ph type="sldNum" sz="quarter" idx="12"/>
          </p:nvPr>
        </p:nvSpPr>
        <p:spPr/>
        <p:txBody>
          <a:bodyPr/>
          <a:lstStyle/>
          <a:p>
            <a:fld id="{11E8FB2F-F8A0-460E-BEB8-B86C6496DEF7}" type="slidenum">
              <a:rPr lang="en-US" smtClean="0"/>
              <a:t>55</a:t>
            </a:fld>
            <a:endParaRPr lang="en-US"/>
          </a:p>
        </p:txBody>
      </p:sp>
      <p:pic>
        <p:nvPicPr>
          <p:cNvPr id="3" name="Picture 2">
            <a:extLst>
              <a:ext uri="{FF2B5EF4-FFF2-40B4-BE49-F238E27FC236}">
                <a16:creationId xmlns:a16="http://schemas.microsoft.com/office/drawing/2014/main" id="{0C8D9FA9-DBFD-F2B7-A64B-0F17EA7BC7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56720" cy="6857998"/>
          </a:xfrm>
          <a:prstGeom prst="rect">
            <a:avLst/>
          </a:prstGeom>
          <a:noFill/>
          <a:ln>
            <a:noFill/>
          </a:ln>
        </p:spPr>
      </p:pic>
      <p:sp>
        <p:nvSpPr>
          <p:cNvPr id="5" name="TextBox 4">
            <a:extLst>
              <a:ext uri="{FF2B5EF4-FFF2-40B4-BE49-F238E27FC236}">
                <a16:creationId xmlns:a16="http://schemas.microsoft.com/office/drawing/2014/main" id="{2ECB9619-7F00-211D-56AC-6E83C9A045F8}"/>
              </a:ext>
            </a:extLst>
          </p:cNvPr>
          <p:cNvSpPr txBox="1"/>
          <p:nvPr/>
        </p:nvSpPr>
        <p:spPr>
          <a:xfrm>
            <a:off x="8806308" y="3428999"/>
            <a:ext cx="2547492" cy="2796022"/>
          </a:xfrm>
          <a:prstGeom prst="rect">
            <a:avLst/>
          </a:prstGeom>
          <a:noFill/>
        </p:spPr>
        <p:txBody>
          <a:bodyPr wrap="none" rtlCol="0">
            <a:spAutoFit/>
          </a:bodyPr>
          <a:lstStyle/>
          <a:p>
            <a:pPr>
              <a:lnSpc>
                <a:spcPct val="107000"/>
              </a:lnSpc>
              <a:spcAft>
                <a:spcPts val="800"/>
              </a:spcAft>
            </a:pPr>
            <a:r>
              <a:rPr lang="en-US" sz="2000" b="1" u="sng"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Figure 17.</a:t>
            </a:r>
            <a:endPar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x</a:t>
            </a:r>
            <a:r>
              <a:rPr lang="en-US" sz="1800" b="1" kern="100" baseline="-25000"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T</a:t>
            </a: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(x0,y0). </a:t>
            </a:r>
          </a:p>
          <a:p>
            <a:pPr>
              <a:lnSpc>
                <a:spcPct val="107000"/>
              </a:lnSpc>
              <a:spcAft>
                <a:spcPts val="800"/>
              </a:spcAft>
            </a:pPr>
            <a:endParaRPr lang="en-US" b="1" kern="1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a = 0.05347, b = 0.01045.</a:t>
            </a:r>
          </a:p>
          <a:p>
            <a:pPr>
              <a:lnSpc>
                <a:spcPct val="107000"/>
              </a:lnSpc>
              <a:spcAft>
                <a:spcPts val="800"/>
              </a:spcAft>
            </a:pPr>
            <a:endPar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Compare equation (83).</a:t>
            </a:r>
          </a:p>
          <a:p>
            <a:endParaRPr lang="en-US" dirty="0"/>
          </a:p>
        </p:txBody>
      </p:sp>
    </p:spTree>
    <p:extLst>
      <p:ext uri="{BB962C8B-B14F-4D97-AF65-F5344CB8AC3E}">
        <p14:creationId xmlns:p14="http://schemas.microsoft.com/office/powerpoint/2010/main" val="2968214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DBCE-44B7-2F92-6FD0-BC1FEB30D0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9CF02F-D80F-58C9-5554-CC63CFC471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62D8D96-3DE8-E770-D614-CAAF3BB18651}"/>
              </a:ext>
            </a:extLst>
          </p:cNvPr>
          <p:cNvSpPr>
            <a:spLocks noGrp="1"/>
          </p:cNvSpPr>
          <p:nvPr>
            <p:ph type="sldNum" sz="quarter" idx="12"/>
          </p:nvPr>
        </p:nvSpPr>
        <p:spPr/>
        <p:txBody>
          <a:bodyPr/>
          <a:lstStyle/>
          <a:p>
            <a:fld id="{11E8FB2F-F8A0-460E-BEB8-B86C6496DEF7}" type="slidenum">
              <a:rPr lang="en-US" smtClean="0"/>
              <a:t>56</a:t>
            </a:fld>
            <a:endParaRPr lang="en-US"/>
          </a:p>
        </p:txBody>
      </p:sp>
      <p:pic>
        <p:nvPicPr>
          <p:cNvPr id="3" name="Picture 2">
            <a:extLst>
              <a:ext uri="{FF2B5EF4-FFF2-40B4-BE49-F238E27FC236}">
                <a16:creationId xmlns:a16="http://schemas.microsoft.com/office/drawing/2014/main" id="{11A8A0E1-A2EF-AFA6-209D-C61153CFE2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84218" cy="6867128"/>
          </a:xfrm>
          <a:prstGeom prst="rect">
            <a:avLst/>
          </a:prstGeom>
          <a:noFill/>
          <a:ln>
            <a:noFill/>
          </a:ln>
        </p:spPr>
      </p:pic>
      <p:sp>
        <p:nvSpPr>
          <p:cNvPr id="5" name="TextBox 4">
            <a:extLst>
              <a:ext uri="{FF2B5EF4-FFF2-40B4-BE49-F238E27FC236}">
                <a16:creationId xmlns:a16="http://schemas.microsoft.com/office/drawing/2014/main" id="{5027ED84-8EBB-CF39-2610-8D373BAA40D4}"/>
              </a:ext>
            </a:extLst>
          </p:cNvPr>
          <p:cNvSpPr txBox="1"/>
          <p:nvPr/>
        </p:nvSpPr>
        <p:spPr>
          <a:xfrm>
            <a:off x="8753408" y="3343935"/>
            <a:ext cx="2600392" cy="3194977"/>
          </a:xfrm>
          <a:prstGeom prst="rect">
            <a:avLst/>
          </a:prstGeom>
          <a:noFill/>
        </p:spPr>
        <p:txBody>
          <a:bodyPr wrap="none" rtlCol="0">
            <a:spAutoFit/>
          </a:bodyPr>
          <a:lstStyle/>
          <a:p>
            <a:pPr>
              <a:lnSpc>
                <a:spcPct val="107000"/>
              </a:lnSpc>
              <a:spcAft>
                <a:spcPts val="800"/>
              </a:spcAft>
            </a:pPr>
            <a:r>
              <a:rPr lang="en-US" sz="2000" b="1" u="sng"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Figure 18.</a:t>
            </a:r>
            <a:endParaRPr lang="en-US" sz="18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K(x0, y0) = x</a:t>
            </a:r>
            <a:r>
              <a:rPr lang="en-US" sz="1800" b="1" kern="100" baseline="-250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0</a:t>
            </a: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 </a:t>
            </a:r>
            <a:r>
              <a:rPr lang="en-US" sz="1800" b="1" kern="100"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x</a:t>
            </a:r>
            <a:r>
              <a:rPr lang="en-US" sz="1800" b="1" kern="100" baseline="-25000"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T</a:t>
            </a: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(x0,y0). </a:t>
            </a:r>
          </a:p>
          <a:p>
            <a:pPr>
              <a:lnSpc>
                <a:spcPct val="107000"/>
              </a:lnSpc>
              <a:spcAft>
                <a:spcPts val="800"/>
              </a:spcAft>
            </a:pPr>
            <a:endParaRPr lang="en-US" b="1" kern="1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a = 0.05347, b = 0.01045. </a:t>
            </a:r>
          </a:p>
          <a:p>
            <a:pPr>
              <a:lnSpc>
                <a:spcPct val="107000"/>
              </a:lnSpc>
              <a:spcAft>
                <a:spcPts val="800"/>
              </a:spcAft>
            </a:pPr>
            <a:endParaRPr lang="en-US" kern="1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Compare equation (83).</a:t>
            </a:r>
          </a:p>
          <a:p>
            <a:endParaRPr lang="en-US" dirty="0"/>
          </a:p>
        </p:txBody>
      </p:sp>
    </p:spTree>
    <p:extLst>
      <p:ext uri="{BB962C8B-B14F-4D97-AF65-F5344CB8AC3E}">
        <p14:creationId xmlns:p14="http://schemas.microsoft.com/office/powerpoint/2010/main" val="3001292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A6C5D-317D-72D5-46F4-2077935BA4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EF3252-55E5-2BE2-09BE-2AB05053CC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75EB956-58C8-6B1D-5434-4856D91DFD45}"/>
              </a:ext>
            </a:extLst>
          </p:cNvPr>
          <p:cNvSpPr>
            <a:spLocks noGrp="1"/>
          </p:cNvSpPr>
          <p:nvPr>
            <p:ph type="sldNum" sz="quarter" idx="12"/>
          </p:nvPr>
        </p:nvSpPr>
        <p:spPr/>
        <p:txBody>
          <a:bodyPr/>
          <a:lstStyle/>
          <a:p>
            <a:fld id="{11E8FB2F-F8A0-460E-BEB8-B86C6496DEF7}" type="slidenum">
              <a:rPr lang="en-US" smtClean="0"/>
              <a:t>57</a:t>
            </a:fld>
            <a:endParaRPr lang="en-US"/>
          </a:p>
        </p:txBody>
      </p:sp>
      <p:pic>
        <p:nvPicPr>
          <p:cNvPr id="3" name="Picture 2">
            <a:extLst>
              <a:ext uri="{FF2B5EF4-FFF2-40B4-BE49-F238E27FC236}">
                <a16:creationId xmlns:a16="http://schemas.microsoft.com/office/drawing/2014/main" id="{457A839A-BBCE-364F-6555-2AA6261F9B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19200" cy="6853525"/>
          </a:xfrm>
          <a:prstGeom prst="rect">
            <a:avLst/>
          </a:prstGeom>
          <a:noFill/>
          <a:ln>
            <a:noFill/>
          </a:ln>
        </p:spPr>
      </p:pic>
      <p:sp>
        <p:nvSpPr>
          <p:cNvPr id="5" name="TextBox 4">
            <a:extLst>
              <a:ext uri="{FF2B5EF4-FFF2-40B4-BE49-F238E27FC236}">
                <a16:creationId xmlns:a16="http://schemas.microsoft.com/office/drawing/2014/main" id="{6084F66C-9140-87F8-F531-132CC8A313BF}"/>
              </a:ext>
            </a:extLst>
          </p:cNvPr>
          <p:cNvSpPr txBox="1"/>
          <p:nvPr/>
        </p:nvSpPr>
        <p:spPr>
          <a:xfrm>
            <a:off x="8453004" y="733810"/>
            <a:ext cx="3543688" cy="5987665"/>
          </a:xfrm>
          <a:prstGeom prst="rect">
            <a:avLst/>
          </a:prstGeom>
          <a:noFill/>
        </p:spPr>
        <p:txBody>
          <a:bodyPr wrap="square" rtlCol="0">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19.</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K(x0, y0) = x</a:t>
            </a:r>
            <a:r>
              <a:rPr lang="en-US" sz="1800" b="1"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1800" b="1" kern="100" dirty="0">
                <a:effectLst/>
                <a:latin typeface="Calibri" panose="020F0502020204030204" pitchFamily="34" charset="0"/>
                <a:ea typeface="Calibri" panose="020F0502020204030204" pitchFamily="34" charset="0"/>
                <a:cs typeface="Arial" panose="020B0604020202020204" pitchFamily="34" charset="0"/>
              </a:rPr>
              <a:t> - </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x</a:t>
            </a:r>
            <a:r>
              <a:rPr lang="en-US" sz="1800" b="1" kern="100" baseline="-25000" dirty="0" err="1">
                <a:effectLst/>
                <a:latin typeface="Calibri" panose="020F0502020204030204" pitchFamily="34" charset="0"/>
                <a:ea typeface="Calibri" panose="020F0502020204030204" pitchFamily="34" charset="0"/>
                <a:cs typeface="Arial" panose="020B0604020202020204" pitchFamily="34" charset="0"/>
              </a:rPr>
              <a:t>T</a:t>
            </a:r>
            <a:r>
              <a:rPr lang="en-US" sz="1800" b="1" kern="100" dirty="0">
                <a:effectLst/>
                <a:latin typeface="Calibri" panose="020F0502020204030204" pitchFamily="34" charset="0"/>
                <a:ea typeface="Calibri" panose="020F0502020204030204" pitchFamily="34" charset="0"/>
                <a:cs typeface="Arial" panose="020B0604020202020204" pitchFamily="34" charset="0"/>
              </a:rPr>
              <a:t>(x0,y0).</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b="1"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b="1"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a = 0.05347 </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b = 0.01045 </a:t>
            </a: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b="1"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b="1"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b="1"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Compare equation (83).</a:t>
            </a:r>
          </a:p>
          <a:p>
            <a:endParaRPr lang="en-US" dirty="0"/>
          </a:p>
        </p:txBody>
      </p:sp>
      <p:sp>
        <p:nvSpPr>
          <p:cNvPr id="7" name="TextBox 6">
            <a:extLst>
              <a:ext uri="{FF2B5EF4-FFF2-40B4-BE49-F238E27FC236}">
                <a16:creationId xmlns:a16="http://schemas.microsoft.com/office/drawing/2014/main" id="{AE49E87F-98E1-8E9D-7F2F-E9A1A96C05CE}"/>
              </a:ext>
            </a:extLst>
          </p:cNvPr>
          <p:cNvSpPr txBox="1"/>
          <p:nvPr/>
        </p:nvSpPr>
        <p:spPr>
          <a:xfrm>
            <a:off x="1638308" y="3869589"/>
            <a:ext cx="1438183" cy="77450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 = 0.05347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b = 0.02045 </a:t>
            </a:r>
          </a:p>
        </p:txBody>
      </p:sp>
      <p:sp>
        <p:nvSpPr>
          <p:cNvPr id="8" name="Rectangle: Rounded Corners 7">
            <a:extLst>
              <a:ext uri="{FF2B5EF4-FFF2-40B4-BE49-F238E27FC236}">
                <a16:creationId xmlns:a16="http://schemas.microsoft.com/office/drawing/2014/main" id="{849D416D-DA27-9AD8-9097-30EE59DDC257}"/>
              </a:ext>
            </a:extLst>
          </p:cNvPr>
          <p:cNvSpPr/>
          <p:nvPr/>
        </p:nvSpPr>
        <p:spPr>
          <a:xfrm>
            <a:off x="8432413" y="3508798"/>
            <a:ext cx="1366196" cy="774507"/>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9F91301-7195-F82B-2AF3-437F9AC04261}"/>
              </a:ext>
            </a:extLst>
          </p:cNvPr>
          <p:cNvSpPr/>
          <p:nvPr/>
        </p:nvSpPr>
        <p:spPr>
          <a:xfrm>
            <a:off x="1575065" y="3887524"/>
            <a:ext cx="1366196" cy="774507"/>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30191BD-9552-3CFA-01F4-0AF9C2F71FA6}"/>
              </a:ext>
            </a:extLst>
          </p:cNvPr>
          <p:cNvCxnSpPr>
            <a:cxnSpLocks/>
          </p:cNvCxnSpPr>
          <p:nvPr/>
        </p:nvCxnSpPr>
        <p:spPr>
          <a:xfrm flipH="1" flipV="1">
            <a:off x="5612062" y="3727642"/>
            <a:ext cx="2840942" cy="141947"/>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1A20F3-5EC9-A9F1-41BD-B92213DD7718}"/>
              </a:ext>
            </a:extLst>
          </p:cNvPr>
          <p:cNvCxnSpPr>
            <a:cxnSpLocks/>
          </p:cNvCxnSpPr>
          <p:nvPr/>
        </p:nvCxnSpPr>
        <p:spPr>
          <a:xfrm flipV="1">
            <a:off x="2670801" y="3802837"/>
            <a:ext cx="540920" cy="93215"/>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F8E8F0-85EC-875B-92F0-B9FB35C8BBCC}"/>
              </a:ext>
            </a:extLst>
          </p:cNvPr>
          <p:cNvCxnSpPr>
            <a:cxnSpLocks/>
          </p:cNvCxnSpPr>
          <p:nvPr/>
        </p:nvCxnSpPr>
        <p:spPr>
          <a:xfrm flipH="1">
            <a:off x="6489577" y="4005473"/>
            <a:ext cx="1898857" cy="656558"/>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1D6757-94B0-7992-6C99-F7605C06F688}"/>
              </a:ext>
            </a:extLst>
          </p:cNvPr>
          <p:cNvCxnSpPr>
            <a:cxnSpLocks/>
          </p:cNvCxnSpPr>
          <p:nvPr/>
        </p:nvCxnSpPr>
        <p:spPr>
          <a:xfrm flipV="1">
            <a:off x="2897181" y="4506007"/>
            <a:ext cx="540920" cy="93215"/>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587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061A-6C03-9C98-7888-EBB5C70095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3293FF-47E3-7FCD-AB2E-F944F994A0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21F5F32-05CA-DCEE-2259-7422330309C3}"/>
              </a:ext>
            </a:extLst>
          </p:cNvPr>
          <p:cNvSpPr>
            <a:spLocks noGrp="1"/>
          </p:cNvSpPr>
          <p:nvPr>
            <p:ph type="sldNum" sz="quarter" idx="12"/>
          </p:nvPr>
        </p:nvSpPr>
        <p:spPr/>
        <p:txBody>
          <a:bodyPr/>
          <a:lstStyle/>
          <a:p>
            <a:fld id="{11E8FB2F-F8A0-460E-BEB8-B86C6496DEF7}" type="slidenum">
              <a:rPr lang="en-US" smtClean="0"/>
              <a:t>58</a:t>
            </a:fld>
            <a:endParaRPr lang="en-US"/>
          </a:p>
        </p:txBody>
      </p:sp>
      <p:pic>
        <p:nvPicPr>
          <p:cNvPr id="6" name="Picture 5">
            <a:extLst>
              <a:ext uri="{FF2B5EF4-FFF2-40B4-BE49-F238E27FC236}">
                <a16:creationId xmlns:a16="http://schemas.microsoft.com/office/drawing/2014/main" id="{0F9D0DE8-2957-6337-6B6D-C6DBDAE1F815}"/>
              </a:ext>
            </a:extLst>
          </p:cNvPr>
          <p:cNvPicPr>
            <a:picLocks noChangeAspect="1"/>
          </p:cNvPicPr>
          <p:nvPr/>
        </p:nvPicPr>
        <p:blipFill>
          <a:blip r:embed="rId2"/>
          <a:stretch>
            <a:fillRect/>
          </a:stretch>
        </p:blipFill>
        <p:spPr>
          <a:xfrm>
            <a:off x="483132" y="1322777"/>
            <a:ext cx="11069296" cy="2538997"/>
          </a:xfrm>
          <a:prstGeom prst="rect">
            <a:avLst/>
          </a:prstGeom>
        </p:spPr>
      </p:pic>
    </p:spTree>
    <p:extLst>
      <p:ext uri="{BB962C8B-B14F-4D97-AF65-F5344CB8AC3E}">
        <p14:creationId xmlns:p14="http://schemas.microsoft.com/office/powerpoint/2010/main" val="1056958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246E1-98FC-7291-9443-D55AB63F32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1ABFDA-9C19-8C90-6EFC-0B8F99369B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922B408-FBA1-9A43-BEBB-F7479D192384}"/>
              </a:ext>
            </a:extLst>
          </p:cNvPr>
          <p:cNvSpPr>
            <a:spLocks noGrp="1"/>
          </p:cNvSpPr>
          <p:nvPr>
            <p:ph type="sldNum" sz="quarter" idx="12"/>
          </p:nvPr>
        </p:nvSpPr>
        <p:spPr/>
        <p:txBody>
          <a:bodyPr/>
          <a:lstStyle/>
          <a:p>
            <a:fld id="{11E8FB2F-F8A0-460E-BEB8-B86C6496DEF7}" type="slidenum">
              <a:rPr lang="en-US" smtClean="0"/>
              <a:t>59</a:t>
            </a:fld>
            <a:endParaRPr lang="en-US"/>
          </a:p>
        </p:txBody>
      </p:sp>
      <p:pic>
        <p:nvPicPr>
          <p:cNvPr id="3" name="Picture 2">
            <a:extLst>
              <a:ext uri="{FF2B5EF4-FFF2-40B4-BE49-F238E27FC236}">
                <a16:creationId xmlns:a16="http://schemas.microsoft.com/office/drawing/2014/main" id="{BE54EB88-4FEA-BDE8-843A-2D878E8EE631}"/>
              </a:ext>
            </a:extLst>
          </p:cNvPr>
          <p:cNvPicPr>
            <a:picLocks noChangeAspect="1"/>
          </p:cNvPicPr>
          <p:nvPr/>
        </p:nvPicPr>
        <p:blipFill>
          <a:blip r:embed="rId2"/>
          <a:stretch>
            <a:fillRect/>
          </a:stretch>
        </p:blipFill>
        <p:spPr>
          <a:xfrm>
            <a:off x="404764" y="470516"/>
            <a:ext cx="11171718" cy="4147915"/>
          </a:xfrm>
          <a:prstGeom prst="rect">
            <a:avLst/>
          </a:prstGeom>
        </p:spPr>
      </p:pic>
      <p:pic>
        <p:nvPicPr>
          <p:cNvPr id="5" name="Picture 4">
            <a:extLst>
              <a:ext uri="{FF2B5EF4-FFF2-40B4-BE49-F238E27FC236}">
                <a16:creationId xmlns:a16="http://schemas.microsoft.com/office/drawing/2014/main" id="{7BB1E6E2-6C71-9F2B-1A1C-90816BF43C29}"/>
              </a:ext>
            </a:extLst>
          </p:cNvPr>
          <p:cNvPicPr>
            <a:picLocks noChangeAspect="1"/>
          </p:cNvPicPr>
          <p:nvPr/>
        </p:nvPicPr>
        <p:blipFill>
          <a:blip r:embed="rId3"/>
          <a:stretch>
            <a:fillRect/>
          </a:stretch>
        </p:blipFill>
        <p:spPr>
          <a:xfrm>
            <a:off x="404764" y="4618431"/>
            <a:ext cx="11260064" cy="1560801"/>
          </a:xfrm>
          <a:prstGeom prst="rect">
            <a:avLst/>
          </a:prstGeom>
        </p:spPr>
      </p:pic>
    </p:spTree>
    <p:extLst>
      <p:ext uri="{BB962C8B-B14F-4D97-AF65-F5344CB8AC3E}">
        <p14:creationId xmlns:p14="http://schemas.microsoft.com/office/powerpoint/2010/main" val="296002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0A1EF-9C5D-F112-C062-4AC58BBA22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23F87-980B-C337-F603-82B11676E381}"/>
              </a:ext>
            </a:extLst>
          </p:cNvPr>
          <p:cNvSpPr>
            <a:spLocks noGrp="1"/>
          </p:cNvSpPr>
          <p:nvPr>
            <p:ph idx="1"/>
          </p:nvPr>
        </p:nvSpPr>
        <p:spPr>
          <a:xfrm>
            <a:off x="676275" y="654049"/>
            <a:ext cx="10515600" cy="4232275"/>
          </a:xfrm>
        </p:spPr>
        <p:txBody>
          <a:bodyPr>
            <a:noAutofit/>
          </a:bodyPr>
          <a:lstStyle/>
          <a:p>
            <a:pPr marL="0" indent="0">
              <a:buNone/>
            </a:pPr>
            <a:r>
              <a:rPr lang="en-US" b="1" dirty="0"/>
              <a:t>Finally, a </a:t>
            </a:r>
            <a:r>
              <a:rPr lang="en-US" b="1" dirty="0">
                <a:highlight>
                  <a:srgbClr val="FFFF00"/>
                </a:highlight>
              </a:rPr>
              <a:t>stochastic version of the optimal deployment problem </a:t>
            </a:r>
            <a:r>
              <a:rPr lang="en-US" b="1" dirty="0"/>
              <a:t>is defined. The </a:t>
            </a:r>
            <a:r>
              <a:rPr lang="en-US" b="1" dirty="0">
                <a:highlight>
                  <a:srgbClr val="FFFF00"/>
                </a:highlight>
              </a:rPr>
              <a:t>attrition parameters </a:t>
            </a:r>
            <a:r>
              <a:rPr lang="en-US" b="1" dirty="0"/>
              <a:t>are considered as stochastic, before the deployment decisions have been made. </a:t>
            </a:r>
          </a:p>
          <a:p>
            <a:pPr marL="0" indent="0">
              <a:buNone/>
            </a:pPr>
            <a:endParaRPr lang="en-US" b="1" dirty="0"/>
          </a:p>
          <a:p>
            <a:pPr marL="0" indent="0">
              <a:buNone/>
            </a:pPr>
            <a:r>
              <a:rPr lang="en-US" b="1" dirty="0"/>
              <a:t>The attrition parameters of the two armies have the same expected values as in the deterministic analysis, are independent of each other, have correlation zero, and have relative standard deviations of 20%. </a:t>
            </a:r>
          </a:p>
          <a:p>
            <a:pPr marL="0" indent="0">
              <a:buNone/>
            </a:pPr>
            <a:endParaRPr lang="en-US" b="1" dirty="0"/>
          </a:p>
          <a:p>
            <a:pPr marL="0" indent="0">
              <a:buNone/>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 possible deployment decisions, with 5000 units intervals, from 0 to 150000 troops, are investigated, and the optimal decisions are selected.</a:t>
            </a:r>
            <a:endParaRPr lang="en-US" b="1" dirty="0"/>
          </a:p>
        </p:txBody>
      </p:sp>
      <p:sp>
        <p:nvSpPr>
          <p:cNvPr id="4" name="Slide Number Placeholder 3">
            <a:extLst>
              <a:ext uri="{FF2B5EF4-FFF2-40B4-BE49-F238E27FC236}">
                <a16:creationId xmlns:a16="http://schemas.microsoft.com/office/drawing/2014/main" id="{95209686-89A1-D55E-13D5-17B409AD1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651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C3FB1-977D-0889-38FF-99C9F347A8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14899E-B4DD-B5AE-6D00-C63B85E7E7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081F08A-4EC8-6D55-3F2D-0E9847E51023}"/>
              </a:ext>
            </a:extLst>
          </p:cNvPr>
          <p:cNvSpPr>
            <a:spLocks noGrp="1"/>
          </p:cNvSpPr>
          <p:nvPr>
            <p:ph type="sldNum" sz="quarter" idx="12"/>
          </p:nvPr>
        </p:nvSpPr>
        <p:spPr/>
        <p:txBody>
          <a:bodyPr/>
          <a:lstStyle/>
          <a:p>
            <a:fld id="{11E8FB2F-F8A0-460E-BEB8-B86C6496DEF7}" type="slidenum">
              <a:rPr lang="en-US" smtClean="0"/>
              <a:t>60</a:t>
            </a:fld>
            <a:endParaRPr lang="en-US"/>
          </a:p>
        </p:txBody>
      </p:sp>
      <p:pic>
        <p:nvPicPr>
          <p:cNvPr id="3" name="Picture 2">
            <a:extLst>
              <a:ext uri="{FF2B5EF4-FFF2-40B4-BE49-F238E27FC236}">
                <a16:creationId xmlns:a16="http://schemas.microsoft.com/office/drawing/2014/main" id="{D30B54BE-1A35-DD1C-C26F-4BC30C579007}"/>
              </a:ext>
            </a:extLst>
          </p:cNvPr>
          <p:cNvPicPr>
            <a:picLocks noChangeAspect="1"/>
          </p:cNvPicPr>
          <p:nvPr/>
        </p:nvPicPr>
        <p:blipFill>
          <a:blip r:embed="rId2"/>
          <a:stretch>
            <a:fillRect/>
          </a:stretch>
        </p:blipFill>
        <p:spPr>
          <a:xfrm>
            <a:off x="577048" y="396309"/>
            <a:ext cx="11043821" cy="6068634"/>
          </a:xfrm>
          <a:prstGeom prst="rect">
            <a:avLst/>
          </a:prstGeom>
        </p:spPr>
      </p:pic>
    </p:spTree>
    <p:extLst>
      <p:ext uri="{BB962C8B-B14F-4D97-AF65-F5344CB8AC3E}">
        <p14:creationId xmlns:p14="http://schemas.microsoft.com/office/powerpoint/2010/main" val="2920747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5AF0C-1C86-8853-0945-BA68CE2D63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D4A882-AC4D-AEAB-BEC8-A5AC0DF997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698F3B3-9A25-E961-0BE3-877069D4EEC3}"/>
              </a:ext>
            </a:extLst>
          </p:cNvPr>
          <p:cNvSpPr>
            <a:spLocks noGrp="1"/>
          </p:cNvSpPr>
          <p:nvPr>
            <p:ph type="sldNum" sz="quarter" idx="12"/>
          </p:nvPr>
        </p:nvSpPr>
        <p:spPr/>
        <p:txBody>
          <a:bodyPr/>
          <a:lstStyle/>
          <a:p>
            <a:fld id="{11E8FB2F-F8A0-460E-BEB8-B86C6496DEF7}" type="slidenum">
              <a:rPr lang="en-US" smtClean="0"/>
              <a:t>61</a:t>
            </a:fld>
            <a:endParaRPr lang="en-US"/>
          </a:p>
        </p:txBody>
      </p:sp>
      <p:pic>
        <p:nvPicPr>
          <p:cNvPr id="3" name="Picture 2">
            <a:extLst>
              <a:ext uri="{FF2B5EF4-FFF2-40B4-BE49-F238E27FC236}">
                <a16:creationId xmlns:a16="http://schemas.microsoft.com/office/drawing/2014/main" id="{3E2E0A7A-F7F3-2A50-D650-96BC5F47FE17}"/>
              </a:ext>
            </a:extLst>
          </p:cNvPr>
          <p:cNvPicPr>
            <a:picLocks noChangeAspect="1"/>
          </p:cNvPicPr>
          <p:nvPr/>
        </p:nvPicPr>
        <p:blipFill>
          <a:blip r:embed="rId2"/>
          <a:stretch>
            <a:fillRect/>
          </a:stretch>
        </p:blipFill>
        <p:spPr>
          <a:xfrm>
            <a:off x="550417" y="588847"/>
            <a:ext cx="10599936" cy="5859701"/>
          </a:xfrm>
          <a:prstGeom prst="rect">
            <a:avLst/>
          </a:prstGeom>
        </p:spPr>
      </p:pic>
    </p:spTree>
    <p:extLst>
      <p:ext uri="{BB962C8B-B14F-4D97-AF65-F5344CB8AC3E}">
        <p14:creationId xmlns:p14="http://schemas.microsoft.com/office/powerpoint/2010/main" val="4026939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2F84-B578-02A6-F617-D97435549D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2CF817-55B8-7BAE-9556-0BB61029AC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4B17D6D-7431-CB8E-EED1-192E5EFADD31}"/>
              </a:ext>
            </a:extLst>
          </p:cNvPr>
          <p:cNvSpPr>
            <a:spLocks noGrp="1"/>
          </p:cNvSpPr>
          <p:nvPr>
            <p:ph type="sldNum" sz="quarter" idx="12"/>
          </p:nvPr>
        </p:nvSpPr>
        <p:spPr/>
        <p:txBody>
          <a:bodyPr/>
          <a:lstStyle/>
          <a:p>
            <a:fld id="{11E8FB2F-F8A0-460E-BEB8-B86C6496DEF7}" type="slidenum">
              <a:rPr lang="en-US" smtClean="0"/>
              <a:t>62</a:t>
            </a:fld>
            <a:endParaRPr lang="en-US"/>
          </a:p>
        </p:txBody>
      </p:sp>
      <p:pic>
        <p:nvPicPr>
          <p:cNvPr id="3" name="Picture 2">
            <a:extLst>
              <a:ext uri="{FF2B5EF4-FFF2-40B4-BE49-F238E27FC236}">
                <a16:creationId xmlns:a16="http://schemas.microsoft.com/office/drawing/2014/main" id="{44ECD1D9-11E7-EA4C-6AE6-5B068EFBC9F1}"/>
              </a:ext>
            </a:extLst>
          </p:cNvPr>
          <p:cNvPicPr>
            <a:picLocks noChangeAspect="1"/>
          </p:cNvPicPr>
          <p:nvPr/>
        </p:nvPicPr>
        <p:blipFill>
          <a:blip r:embed="rId2"/>
          <a:stretch>
            <a:fillRect/>
          </a:stretch>
        </p:blipFill>
        <p:spPr>
          <a:xfrm>
            <a:off x="838200" y="308526"/>
            <a:ext cx="10041045" cy="6047824"/>
          </a:xfrm>
          <a:prstGeom prst="rect">
            <a:avLst/>
          </a:prstGeom>
        </p:spPr>
      </p:pic>
      <p:sp>
        <p:nvSpPr>
          <p:cNvPr id="5" name="Rectangle 4">
            <a:extLst>
              <a:ext uri="{FF2B5EF4-FFF2-40B4-BE49-F238E27FC236}">
                <a16:creationId xmlns:a16="http://schemas.microsoft.com/office/drawing/2014/main" id="{2E01BE81-664A-1C28-0269-768F6274E36D}"/>
              </a:ext>
            </a:extLst>
          </p:cNvPr>
          <p:cNvSpPr/>
          <p:nvPr/>
        </p:nvSpPr>
        <p:spPr>
          <a:xfrm>
            <a:off x="333375" y="161925"/>
            <a:ext cx="4867275" cy="611505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317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AE26AA-6739-ADEF-42E4-9194A0D15CB5}"/>
              </a:ext>
            </a:extLst>
          </p:cNvPr>
          <p:cNvSpPr>
            <a:spLocks noGrp="1"/>
          </p:cNvSpPr>
          <p:nvPr>
            <p:ph type="sldNum" sz="quarter" idx="12"/>
          </p:nvPr>
        </p:nvSpPr>
        <p:spPr/>
        <p:txBody>
          <a:bodyPr/>
          <a:lstStyle/>
          <a:p>
            <a:fld id="{11E8FB2F-F8A0-460E-BEB8-B86C6496DEF7}" type="slidenum">
              <a:rPr lang="en-US" smtClean="0"/>
              <a:t>63</a:t>
            </a:fld>
            <a:endParaRPr lang="en-US"/>
          </a:p>
        </p:txBody>
      </p:sp>
      <p:pic>
        <p:nvPicPr>
          <p:cNvPr id="5" name="Picture 4">
            <a:extLst>
              <a:ext uri="{FF2B5EF4-FFF2-40B4-BE49-F238E27FC236}">
                <a16:creationId xmlns:a16="http://schemas.microsoft.com/office/drawing/2014/main" id="{E019D526-8005-0C13-6924-0B96745C67FB}"/>
              </a:ext>
            </a:extLst>
          </p:cNvPr>
          <p:cNvPicPr>
            <a:picLocks noChangeAspect="1"/>
          </p:cNvPicPr>
          <p:nvPr/>
        </p:nvPicPr>
        <p:blipFill>
          <a:blip r:embed="rId2"/>
          <a:stretch>
            <a:fillRect/>
          </a:stretch>
        </p:blipFill>
        <p:spPr>
          <a:xfrm>
            <a:off x="499030" y="1083076"/>
            <a:ext cx="11289251" cy="4731798"/>
          </a:xfrm>
          <a:prstGeom prst="rect">
            <a:avLst/>
          </a:prstGeom>
        </p:spPr>
      </p:pic>
      <p:sp>
        <p:nvSpPr>
          <p:cNvPr id="2" name="Rectangle 1">
            <a:extLst>
              <a:ext uri="{FF2B5EF4-FFF2-40B4-BE49-F238E27FC236}">
                <a16:creationId xmlns:a16="http://schemas.microsoft.com/office/drawing/2014/main" id="{BC6C8576-8893-DB7F-5347-2ADEBA83DF59}"/>
              </a:ext>
            </a:extLst>
          </p:cNvPr>
          <p:cNvSpPr/>
          <p:nvPr/>
        </p:nvSpPr>
        <p:spPr>
          <a:xfrm>
            <a:off x="333375" y="161925"/>
            <a:ext cx="4867275" cy="611505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3974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A01D25-4666-C173-F0EC-01F2D4EB204D}"/>
              </a:ext>
            </a:extLst>
          </p:cNvPr>
          <p:cNvSpPr>
            <a:spLocks noGrp="1"/>
          </p:cNvSpPr>
          <p:nvPr>
            <p:ph type="sldNum" sz="quarter" idx="12"/>
          </p:nvPr>
        </p:nvSpPr>
        <p:spPr>
          <a:xfrm>
            <a:off x="8610601" y="6347296"/>
            <a:ext cx="2743200" cy="365125"/>
          </a:xfrm>
        </p:spPr>
        <p:txBody>
          <a:bodyPr/>
          <a:lstStyle/>
          <a:p>
            <a:fld id="{11E8FB2F-F8A0-460E-BEB8-B86C6496DEF7}" type="slidenum">
              <a:rPr lang="en-US" smtClean="0"/>
              <a:t>64</a:t>
            </a:fld>
            <a:endParaRPr lang="en-US"/>
          </a:p>
        </p:txBody>
      </p:sp>
      <p:sp>
        <p:nvSpPr>
          <p:cNvPr id="5" name="Rectangle 2">
            <a:extLst>
              <a:ext uri="{FF2B5EF4-FFF2-40B4-BE49-F238E27FC236}">
                <a16:creationId xmlns:a16="http://schemas.microsoft.com/office/drawing/2014/main" id="{E0747D1B-110F-401F-DCB5-94C26899671E}"/>
              </a:ext>
            </a:extLst>
          </p:cNvPr>
          <p:cNvSpPr>
            <a:spLocks noChangeArrowheads="1"/>
          </p:cNvSpPr>
          <p:nvPr/>
        </p:nvSpPr>
        <p:spPr bwMode="auto">
          <a:xfrm>
            <a:off x="1376125" y="2266025"/>
            <a:ext cx="277565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09BEC456-7EC5-E6D3-6FA6-0C24DC4F1DFE}"/>
              </a:ext>
            </a:extLst>
          </p:cNvPr>
          <p:cNvGraphicFramePr>
            <a:graphicFrameLocks noChangeAspect="1"/>
          </p:cNvGraphicFramePr>
          <p:nvPr>
            <p:extLst>
              <p:ext uri="{D42A27DB-BD31-4B8C-83A1-F6EECF244321}">
                <p14:modId xmlns:p14="http://schemas.microsoft.com/office/powerpoint/2010/main" val="3213685750"/>
              </p:ext>
            </p:extLst>
          </p:nvPr>
        </p:nvGraphicFramePr>
        <p:xfrm>
          <a:off x="1376126" y="2266025"/>
          <a:ext cx="9439108" cy="1753714"/>
        </p:xfrm>
        <a:graphic>
          <a:graphicData uri="http://schemas.openxmlformats.org/presentationml/2006/ole">
            <mc:AlternateContent xmlns:mc="http://schemas.openxmlformats.org/markup-compatibility/2006">
              <mc:Choice xmlns:v="urn:schemas-microsoft-com:vml" Requires="v">
                <p:oleObj name="Equation" r:id="rId2" imgW="1751840" imgH="317362" progId="Equation.DSMT4">
                  <p:embed/>
                </p:oleObj>
              </mc:Choice>
              <mc:Fallback>
                <p:oleObj name="Equation" r:id="rId2" imgW="1751840" imgH="317362"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26" y="2266025"/>
                        <a:ext cx="9439108" cy="1753714"/>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D5AB7B41-3ED4-0864-96B4-483776463CDF}"/>
              </a:ext>
            </a:extLst>
          </p:cNvPr>
          <p:cNvSpPr txBox="1"/>
          <p:nvPr/>
        </p:nvSpPr>
        <p:spPr>
          <a:xfrm>
            <a:off x="978528" y="944634"/>
            <a:ext cx="9903737" cy="658835"/>
          </a:xfrm>
          <a:prstGeom prst="rect">
            <a:avLst/>
          </a:prstGeom>
          <a:noFill/>
        </p:spPr>
        <p:txBody>
          <a:bodyPr wrap="square">
            <a:spAutoFit/>
          </a:bodyPr>
          <a:lstStyle/>
          <a:p>
            <a:pPr>
              <a:lnSpc>
                <a:spcPct val="107000"/>
              </a:lnSpc>
              <a:spcAft>
                <a:spcPts val="800"/>
              </a:spcAft>
            </a:pPr>
            <a:r>
              <a:rPr lang="en-US" sz="3600" b="1" i="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Economic optimization in the deterministic case:</a:t>
            </a:r>
            <a:endParaRPr lang="en-US" sz="36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38D2DD-4EAC-7505-1C4C-16C4DACBD6DD}"/>
              </a:ext>
            </a:extLst>
          </p:cNvPr>
          <p:cNvSpPr txBox="1"/>
          <p:nvPr/>
        </p:nvSpPr>
        <p:spPr>
          <a:xfrm>
            <a:off x="6360020" y="4101080"/>
            <a:ext cx="924684" cy="1754326"/>
          </a:xfrm>
          <a:prstGeom prst="rect">
            <a:avLst/>
          </a:prstGeom>
          <a:noFill/>
        </p:spPr>
        <p:txBody>
          <a:bodyPr wrap="square" rtlCol="0">
            <a:spAutoFit/>
          </a:bodyPr>
          <a:lstStyle/>
          <a:p>
            <a:r>
              <a:rPr lang="sv-SE" b="1" dirty="0" err="1">
                <a:solidFill>
                  <a:srgbClr val="00B050"/>
                </a:solidFill>
              </a:rPr>
              <a:t>Cost</a:t>
            </a:r>
            <a:r>
              <a:rPr lang="sv-SE" b="1" dirty="0">
                <a:solidFill>
                  <a:srgbClr val="00B050"/>
                </a:solidFill>
              </a:rPr>
              <a:t> </a:t>
            </a:r>
          </a:p>
          <a:p>
            <a:r>
              <a:rPr lang="sv-SE" b="1" dirty="0">
                <a:solidFill>
                  <a:srgbClr val="00B050"/>
                </a:solidFill>
              </a:rPr>
              <a:t>per</a:t>
            </a:r>
          </a:p>
          <a:p>
            <a:r>
              <a:rPr lang="sv-SE" b="1" dirty="0" err="1">
                <a:solidFill>
                  <a:srgbClr val="00B050"/>
                </a:solidFill>
              </a:rPr>
              <a:t>time</a:t>
            </a:r>
            <a:r>
              <a:rPr lang="sv-SE" b="1" dirty="0">
                <a:solidFill>
                  <a:srgbClr val="00B050"/>
                </a:solidFill>
              </a:rPr>
              <a:t> </a:t>
            </a:r>
            <a:r>
              <a:rPr lang="sv-SE" b="1" dirty="0" err="1">
                <a:solidFill>
                  <a:srgbClr val="00B050"/>
                </a:solidFill>
              </a:rPr>
              <a:t>unit</a:t>
            </a:r>
            <a:r>
              <a:rPr lang="sv-SE" b="1" dirty="0">
                <a:solidFill>
                  <a:srgbClr val="00B050"/>
                </a:solidFill>
              </a:rPr>
              <a:t> </a:t>
            </a:r>
          </a:p>
          <a:p>
            <a:r>
              <a:rPr lang="sv-SE" b="1" dirty="0" err="1">
                <a:solidFill>
                  <a:srgbClr val="00B050"/>
                </a:solidFill>
              </a:rPr>
              <a:t>of</a:t>
            </a:r>
            <a:r>
              <a:rPr lang="sv-SE" b="1" dirty="0">
                <a:solidFill>
                  <a:srgbClr val="00B050"/>
                </a:solidFill>
              </a:rPr>
              <a:t> </a:t>
            </a:r>
          </a:p>
          <a:p>
            <a:r>
              <a:rPr lang="sv-SE" b="1" dirty="0" err="1">
                <a:solidFill>
                  <a:srgbClr val="00B050"/>
                </a:solidFill>
              </a:rPr>
              <a:t>delay</a:t>
            </a:r>
            <a:endParaRPr lang="en-US" b="1" dirty="0">
              <a:solidFill>
                <a:srgbClr val="00B050"/>
              </a:solidFill>
            </a:endParaRPr>
          </a:p>
        </p:txBody>
      </p:sp>
      <p:sp>
        <p:nvSpPr>
          <p:cNvPr id="3" name="TextBox 2">
            <a:extLst>
              <a:ext uri="{FF2B5EF4-FFF2-40B4-BE49-F238E27FC236}">
                <a16:creationId xmlns:a16="http://schemas.microsoft.com/office/drawing/2014/main" id="{ADD45705-578E-E04A-44AE-4747AE8724C0}"/>
              </a:ext>
            </a:extLst>
          </p:cNvPr>
          <p:cNvSpPr txBox="1"/>
          <p:nvPr/>
        </p:nvSpPr>
        <p:spPr>
          <a:xfrm>
            <a:off x="7517075" y="4101080"/>
            <a:ext cx="1093526" cy="1754326"/>
          </a:xfrm>
          <a:prstGeom prst="rect">
            <a:avLst/>
          </a:prstGeom>
          <a:noFill/>
        </p:spPr>
        <p:txBody>
          <a:bodyPr wrap="square" rtlCol="0">
            <a:spAutoFit/>
          </a:bodyPr>
          <a:lstStyle/>
          <a:p>
            <a:r>
              <a:rPr lang="sv-SE" b="1" dirty="0" err="1">
                <a:solidFill>
                  <a:srgbClr val="C00000"/>
                </a:solidFill>
              </a:rPr>
              <a:t>Cost</a:t>
            </a:r>
            <a:r>
              <a:rPr lang="sv-SE" b="1" dirty="0">
                <a:solidFill>
                  <a:srgbClr val="C00000"/>
                </a:solidFill>
              </a:rPr>
              <a:t> </a:t>
            </a:r>
          </a:p>
          <a:p>
            <a:r>
              <a:rPr lang="sv-SE" b="1" dirty="0">
                <a:solidFill>
                  <a:srgbClr val="C00000"/>
                </a:solidFill>
              </a:rPr>
              <a:t>per </a:t>
            </a:r>
          </a:p>
          <a:p>
            <a:r>
              <a:rPr lang="sv-SE" b="1" dirty="0" err="1">
                <a:solidFill>
                  <a:srgbClr val="C00000"/>
                </a:solidFill>
              </a:rPr>
              <a:t>unit</a:t>
            </a:r>
            <a:endParaRPr lang="sv-SE" b="1" dirty="0">
              <a:solidFill>
                <a:srgbClr val="C00000"/>
              </a:solidFill>
            </a:endParaRPr>
          </a:p>
          <a:p>
            <a:r>
              <a:rPr lang="sv-SE" b="1" dirty="0" err="1">
                <a:solidFill>
                  <a:srgbClr val="C00000"/>
                </a:solidFill>
              </a:rPr>
              <a:t>of</a:t>
            </a:r>
            <a:r>
              <a:rPr lang="sv-SE" b="1" dirty="0">
                <a:solidFill>
                  <a:srgbClr val="C00000"/>
                </a:solidFill>
              </a:rPr>
              <a:t> </a:t>
            </a:r>
          </a:p>
          <a:p>
            <a:r>
              <a:rPr lang="sv-SE" b="1" dirty="0" err="1">
                <a:solidFill>
                  <a:srgbClr val="C00000"/>
                </a:solidFill>
              </a:rPr>
              <a:t>lost</a:t>
            </a:r>
            <a:r>
              <a:rPr lang="sv-SE" b="1" dirty="0">
                <a:solidFill>
                  <a:srgbClr val="C00000"/>
                </a:solidFill>
              </a:rPr>
              <a:t> </a:t>
            </a:r>
          </a:p>
          <a:p>
            <a:r>
              <a:rPr lang="sv-SE" b="1" dirty="0" err="1">
                <a:solidFill>
                  <a:srgbClr val="C00000"/>
                </a:solidFill>
              </a:rPr>
              <a:t>resources</a:t>
            </a:r>
            <a:endParaRPr lang="en-US" b="1" dirty="0">
              <a:solidFill>
                <a:srgbClr val="C00000"/>
              </a:solidFill>
            </a:endParaRPr>
          </a:p>
        </p:txBody>
      </p:sp>
      <p:sp>
        <p:nvSpPr>
          <p:cNvPr id="9" name="TextBox 8">
            <a:extLst>
              <a:ext uri="{FF2B5EF4-FFF2-40B4-BE49-F238E27FC236}">
                <a16:creationId xmlns:a16="http://schemas.microsoft.com/office/drawing/2014/main" id="{DA377096-6560-1056-3792-DBE42783F913}"/>
              </a:ext>
            </a:extLst>
          </p:cNvPr>
          <p:cNvSpPr txBox="1"/>
          <p:nvPr/>
        </p:nvSpPr>
        <p:spPr>
          <a:xfrm>
            <a:off x="8689063" y="4101080"/>
            <a:ext cx="109471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70C0"/>
                </a:solidFill>
                <a:effectLst/>
                <a:uLnTx/>
                <a:uFillTx/>
                <a:latin typeface="Calibri" panose="020F0502020204030204"/>
                <a:ea typeface="+mn-ea"/>
                <a:cs typeface="+mn-cs"/>
              </a:rPr>
              <a:t>Revenue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0070C0"/>
                </a:solidFill>
                <a:latin typeface="Calibri" panose="020F0502020204030204"/>
              </a:rPr>
              <a:t>f</a:t>
            </a:r>
            <a:r>
              <a:rPr kumimoji="0" lang="sv-SE" sz="1800" b="1" i="0" u="none" strike="noStrike" kern="1200" cap="none" spc="0" normalizeH="0" baseline="0" noProof="0" dirty="0">
                <a:ln>
                  <a:noFill/>
                </a:ln>
                <a:solidFill>
                  <a:srgbClr val="0070C0"/>
                </a:solidFill>
                <a:effectLst/>
                <a:uLnTx/>
                <a:uFillTx/>
                <a:latin typeface="Calibri" panose="020F0502020204030204"/>
                <a:ea typeface="+mn-ea"/>
                <a:cs typeface="+mn-cs"/>
              </a:rPr>
              <a:t>rom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solidFill>
                  <a:srgbClr val="0070C0"/>
                </a:solidFill>
                <a:latin typeface="Calibri" panose="020F0502020204030204"/>
              </a:rPr>
              <a:t>instant</a:t>
            </a:r>
            <a:r>
              <a:rPr lang="sv-SE" b="1" dirty="0">
                <a:solidFill>
                  <a:srgbClr val="0070C0"/>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0070C0"/>
                </a:solidFill>
                <a:latin typeface="Calibri" panose="020F0502020204030204"/>
              </a:rPr>
              <a:t>a</a:t>
            </a:r>
            <a:r>
              <a:rPr kumimoji="0" lang="sv-SE" sz="1800" b="1" i="0" u="none" strike="noStrike" kern="1200" cap="none" spc="0" normalizeH="0" baseline="0" noProof="0" dirty="0" err="1">
                <a:ln>
                  <a:noFill/>
                </a:ln>
                <a:solidFill>
                  <a:srgbClr val="0070C0"/>
                </a:solidFill>
                <a:effectLst/>
                <a:uLnTx/>
                <a:uFillTx/>
                <a:latin typeface="Calibri" panose="020F0502020204030204"/>
                <a:ea typeface="+mn-ea"/>
                <a:cs typeface="+mn-cs"/>
              </a:rPr>
              <a:t>ccess</a:t>
            </a:r>
            <a:endParaRPr kumimoji="0" lang="sv-SE" sz="1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0070C0"/>
                </a:solidFill>
                <a:latin typeface="Calibri" panose="020F0502020204030204"/>
              </a:rPr>
              <a:t>to </a:t>
            </a:r>
            <a:r>
              <a:rPr lang="sv-SE" b="1" dirty="0" err="1">
                <a:solidFill>
                  <a:srgbClr val="0070C0"/>
                </a:solidFill>
                <a:latin typeface="Calibri" panose="020F0502020204030204"/>
              </a:rPr>
              <a:t>free</a:t>
            </a:r>
            <a:endParaRPr kumimoji="0" lang="sv-SE" sz="1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srgbClr val="0070C0"/>
                </a:solidFill>
                <a:effectLst/>
                <a:uLnTx/>
                <a:uFillTx/>
                <a:latin typeface="Calibri" panose="020F0502020204030204"/>
                <a:ea typeface="+mn-ea"/>
                <a:cs typeface="+mn-cs"/>
              </a:rPr>
              <a:t>territory</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55CFB617-7D8C-0459-2F35-4B606393F55F}"/>
              </a:ext>
            </a:extLst>
          </p:cNvPr>
          <p:cNvCxnSpPr/>
          <p:nvPr/>
        </p:nvCxnSpPr>
        <p:spPr>
          <a:xfrm flipV="1">
            <a:off x="6681457" y="3639493"/>
            <a:ext cx="0" cy="38024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30400B-161A-F653-587B-F92FDD84B4FC}"/>
              </a:ext>
            </a:extLst>
          </p:cNvPr>
          <p:cNvCxnSpPr/>
          <p:nvPr/>
        </p:nvCxnSpPr>
        <p:spPr>
          <a:xfrm flipV="1">
            <a:off x="7739203" y="3639493"/>
            <a:ext cx="0" cy="38024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14C7A0-4303-8B0D-AB0E-B041E4D39EBF}"/>
              </a:ext>
            </a:extLst>
          </p:cNvPr>
          <p:cNvCxnSpPr/>
          <p:nvPr/>
        </p:nvCxnSpPr>
        <p:spPr>
          <a:xfrm flipV="1">
            <a:off x="8968966" y="3656091"/>
            <a:ext cx="0" cy="38024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250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97DBD-2FDA-4716-FB62-3EA2CF67EA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4EC3AE-4680-1F33-451A-620503F6E0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E0D84023-23F6-60DF-D41A-B9324A11A394}"/>
              </a:ext>
            </a:extLst>
          </p:cNvPr>
          <p:cNvSpPr>
            <a:spLocks noChangeArrowheads="1"/>
          </p:cNvSpPr>
          <p:nvPr/>
        </p:nvSpPr>
        <p:spPr bwMode="auto">
          <a:xfrm>
            <a:off x="506993" y="2073242"/>
            <a:ext cx="15756248" cy="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E186E3D9-624F-25E8-F4C2-A18887212E6F}"/>
              </a:ext>
            </a:extLst>
          </p:cNvPr>
          <p:cNvGraphicFramePr>
            <a:graphicFrameLocks noChangeAspect="1"/>
          </p:cNvGraphicFramePr>
          <p:nvPr>
            <p:extLst>
              <p:ext uri="{D42A27DB-BD31-4B8C-83A1-F6EECF244321}">
                <p14:modId xmlns:p14="http://schemas.microsoft.com/office/powerpoint/2010/main" val="3985511171"/>
              </p:ext>
            </p:extLst>
          </p:nvPr>
        </p:nvGraphicFramePr>
        <p:xfrm>
          <a:off x="560488" y="1552678"/>
          <a:ext cx="10865660" cy="835820"/>
        </p:xfrm>
        <a:graphic>
          <a:graphicData uri="http://schemas.openxmlformats.org/presentationml/2006/ole">
            <mc:AlternateContent xmlns:mc="http://schemas.openxmlformats.org/markup-compatibility/2006">
              <mc:Choice xmlns:v="urn:schemas-microsoft-com:vml" Requires="v">
                <p:oleObj name="Equation" r:id="rId2" imgW="3962400" imgH="304800" progId="Equation.DSMT4">
                  <p:embed/>
                </p:oleObj>
              </mc:Choice>
              <mc:Fallback>
                <p:oleObj name="Equation" r:id="rId2" imgW="3962400" imgH="304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88" y="1552678"/>
                        <a:ext cx="10865660" cy="835820"/>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24EF2234-47F6-C02D-F21B-499E45F64B82}"/>
              </a:ext>
            </a:extLst>
          </p:cNvPr>
          <p:cNvSpPr>
            <a:spLocks noChangeArrowheads="1"/>
          </p:cNvSpPr>
          <p:nvPr/>
        </p:nvSpPr>
        <p:spPr bwMode="auto">
          <a:xfrm>
            <a:off x="787652" y="33196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2909398F-040E-C805-58B3-B4155DDC5043}"/>
              </a:ext>
            </a:extLst>
          </p:cNvPr>
          <p:cNvGraphicFramePr>
            <a:graphicFrameLocks noChangeAspect="1"/>
          </p:cNvGraphicFramePr>
          <p:nvPr>
            <p:extLst>
              <p:ext uri="{D42A27DB-BD31-4B8C-83A1-F6EECF244321}">
                <p14:modId xmlns:p14="http://schemas.microsoft.com/office/powerpoint/2010/main" val="976747240"/>
              </p:ext>
            </p:extLst>
          </p:nvPr>
        </p:nvGraphicFramePr>
        <p:xfrm>
          <a:off x="560488" y="3152165"/>
          <a:ext cx="10720963" cy="2863819"/>
        </p:xfrm>
        <a:graphic>
          <a:graphicData uri="http://schemas.openxmlformats.org/presentationml/2006/ole">
            <mc:AlternateContent xmlns:mc="http://schemas.openxmlformats.org/markup-compatibility/2006">
              <mc:Choice xmlns:v="urn:schemas-microsoft-com:vml" Requires="v">
                <p:oleObj name="Equation" r:id="rId4" imgW="4178300" imgH="1117600" progId="Equation.DSMT4">
                  <p:embed/>
                </p:oleObj>
              </mc:Choice>
              <mc:Fallback>
                <p:oleObj name="Equation" r:id="rId4" imgW="4178300" imgH="1117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88" y="3152165"/>
                        <a:ext cx="10720963" cy="286381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27F62CD5-76E1-186E-7557-C3A4C03498C1}"/>
              </a:ext>
            </a:extLst>
          </p:cNvPr>
          <p:cNvSpPr txBox="1"/>
          <p:nvPr/>
        </p:nvSpPr>
        <p:spPr>
          <a:xfrm>
            <a:off x="2067730" y="582037"/>
            <a:ext cx="1553973" cy="646331"/>
          </a:xfrm>
          <a:prstGeom prst="rect">
            <a:avLst/>
          </a:prstGeom>
          <a:noFill/>
        </p:spPr>
        <p:txBody>
          <a:bodyPr wrap="square" rtlCol="0">
            <a:spAutoFit/>
          </a:bodyPr>
          <a:lstStyle/>
          <a:p>
            <a:r>
              <a:rPr lang="sv-SE" b="1" dirty="0">
                <a:solidFill>
                  <a:srgbClr val="FF0000"/>
                </a:solidFill>
              </a:rPr>
              <a:t>Total </a:t>
            </a:r>
            <a:r>
              <a:rPr lang="sv-SE" b="1" dirty="0" err="1">
                <a:solidFill>
                  <a:srgbClr val="FF0000"/>
                </a:solidFill>
              </a:rPr>
              <a:t>cost</a:t>
            </a:r>
            <a:r>
              <a:rPr lang="sv-SE" b="1" dirty="0">
                <a:solidFill>
                  <a:srgbClr val="FF0000"/>
                </a:solidFill>
              </a:rPr>
              <a:t> </a:t>
            </a:r>
            <a:r>
              <a:rPr lang="sv-SE" b="1" dirty="0" err="1">
                <a:solidFill>
                  <a:srgbClr val="FF0000"/>
                </a:solidFill>
              </a:rPr>
              <a:t>of</a:t>
            </a:r>
            <a:r>
              <a:rPr lang="sv-SE" b="1" dirty="0">
                <a:solidFill>
                  <a:srgbClr val="FF0000"/>
                </a:solidFill>
              </a:rPr>
              <a:t> </a:t>
            </a:r>
          </a:p>
          <a:p>
            <a:r>
              <a:rPr lang="sv-SE" b="1" dirty="0" err="1">
                <a:solidFill>
                  <a:srgbClr val="FF0000"/>
                </a:solidFill>
              </a:rPr>
              <a:t>deployment</a:t>
            </a:r>
            <a:endParaRPr lang="en-US" b="1" dirty="0">
              <a:solidFill>
                <a:srgbClr val="FF0000"/>
              </a:solidFill>
            </a:endParaRPr>
          </a:p>
        </p:txBody>
      </p:sp>
      <p:sp>
        <p:nvSpPr>
          <p:cNvPr id="9" name="TextBox 8">
            <a:extLst>
              <a:ext uri="{FF2B5EF4-FFF2-40B4-BE49-F238E27FC236}">
                <a16:creationId xmlns:a16="http://schemas.microsoft.com/office/drawing/2014/main" id="{0260939D-C28A-D12D-28E0-D8DE4E70DE60}"/>
              </a:ext>
            </a:extLst>
          </p:cNvPr>
          <p:cNvSpPr txBox="1"/>
          <p:nvPr/>
        </p:nvSpPr>
        <p:spPr>
          <a:xfrm>
            <a:off x="3521067" y="340720"/>
            <a:ext cx="1062855" cy="923330"/>
          </a:xfrm>
          <a:prstGeom prst="rect">
            <a:avLst/>
          </a:prstGeom>
          <a:noFill/>
        </p:spPr>
        <p:txBody>
          <a:bodyPr wrap="none" rtlCol="0">
            <a:spAutoFit/>
          </a:bodyPr>
          <a:lstStyle/>
          <a:p>
            <a:r>
              <a:rPr lang="sv-SE" b="1" dirty="0">
                <a:solidFill>
                  <a:srgbClr val="0070C0"/>
                </a:solidFill>
              </a:rPr>
              <a:t>Revenue </a:t>
            </a:r>
          </a:p>
          <a:p>
            <a:r>
              <a:rPr lang="sv-SE" b="1" dirty="0">
                <a:solidFill>
                  <a:srgbClr val="0070C0"/>
                </a:solidFill>
              </a:rPr>
              <a:t>from</a:t>
            </a:r>
          </a:p>
          <a:p>
            <a:r>
              <a:rPr lang="sv-SE" b="1" dirty="0" err="1">
                <a:solidFill>
                  <a:srgbClr val="0070C0"/>
                </a:solidFill>
              </a:rPr>
              <a:t>territory</a:t>
            </a:r>
            <a:endParaRPr lang="en-US" b="1" dirty="0">
              <a:solidFill>
                <a:srgbClr val="0070C0"/>
              </a:solidFill>
            </a:endParaRPr>
          </a:p>
        </p:txBody>
      </p:sp>
      <p:sp>
        <p:nvSpPr>
          <p:cNvPr id="10" name="TextBox 9">
            <a:extLst>
              <a:ext uri="{FF2B5EF4-FFF2-40B4-BE49-F238E27FC236}">
                <a16:creationId xmlns:a16="http://schemas.microsoft.com/office/drawing/2014/main" id="{D172501E-2BE6-EA8D-5DD6-630871CE5F7F}"/>
              </a:ext>
            </a:extLst>
          </p:cNvPr>
          <p:cNvSpPr txBox="1"/>
          <p:nvPr/>
        </p:nvSpPr>
        <p:spPr>
          <a:xfrm>
            <a:off x="5078994" y="818054"/>
            <a:ext cx="1405342" cy="369332"/>
          </a:xfrm>
          <a:prstGeom prst="rect">
            <a:avLst/>
          </a:prstGeom>
          <a:noFill/>
        </p:spPr>
        <p:txBody>
          <a:bodyPr wrap="square" rtlCol="0">
            <a:spAutoFit/>
          </a:bodyPr>
          <a:lstStyle/>
          <a:p>
            <a:r>
              <a:rPr lang="sv-SE" b="1" dirty="0" err="1">
                <a:solidFill>
                  <a:srgbClr val="00B050"/>
                </a:solidFill>
              </a:rPr>
              <a:t>Cost</a:t>
            </a:r>
            <a:r>
              <a:rPr lang="sv-SE" b="1" dirty="0">
                <a:solidFill>
                  <a:srgbClr val="00B050"/>
                </a:solidFill>
              </a:rPr>
              <a:t> </a:t>
            </a:r>
            <a:r>
              <a:rPr lang="sv-SE" b="1" dirty="0" err="1">
                <a:solidFill>
                  <a:srgbClr val="00B050"/>
                </a:solidFill>
              </a:rPr>
              <a:t>of</a:t>
            </a:r>
            <a:r>
              <a:rPr lang="sv-SE" b="1" dirty="0">
                <a:solidFill>
                  <a:srgbClr val="00B050"/>
                </a:solidFill>
              </a:rPr>
              <a:t> </a:t>
            </a:r>
            <a:r>
              <a:rPr lang="sv-SE" b="1" dirty="0" err="1">
                <a:solidFill>
                  <a:srgbClr val="00B050"/>
                </a:solidFill>
              </a:rPr>
              <a:t>delay</a:t>
            </a:r>
            <a:endParaRPr lang="en-US" b="1" dirty="0">
              <a:solidFill>
                <a:srgbClr val="00B050"/>
              </a:solidFill>
            </a:endParaRPr>
          </a:p>
        </p:txBody>
      </p:sp>
      <p:sp>
        <p:nvSpPr>
          <p:cNvPr id="11" name="TextBox 10">
            <a:extLst>
              <a:ext uri="{FF2B5EF4-FFF2-40B4-BE49-F238E27FC236}">
                <a16:creationId xmlns:a16="http://schemas.microsoft.com/office/drawing/2014/main" id="{A10EB223-D7C8-0F37-0A5C-C8C0DA1D2564}"/>
              </a:ext>
            </a:extLst>
          </p:cNvPr>
          <p:cNvSpPr txBox="1"/>
          <p:nvPr/>
        </p:nvSpPr>
        <p:spPr>
          <a:xfrm>
            <a:off x="8448313" y="757974"/>
            <a:ext cx="1777731" cy="369332"/>
          </a:xfrm>
          <a:prstGeom prst="rect">
            <a:avLst/>
          </a:prstGeom>
          <a:noFill/>
        </p:spPr>
        <p:txBody>
          <a:bodyPr wrap="square" rtlCol="0">
            <a:spAutoFit/>
          </a:bodyPr>
          <a:lstStyle/>
          <a:p>
            <a:r>
              <a:rPr lang="sv-SE" b="1" dirty="0" err="1">
                <a:solidFill>
                  <a:srgbClr val="C00000"/>
                </a:solidFill>
              </a:rPr>
              <a:t>Cost</a:t>
            </a:r>
            <a:r>
              <a:rPr lang="sv-SE" b="1" dirty="0">
                <a:solidFill>
                  <a:srgbClr val="C00000"/>
                </a:solidFill>
              </a:rPr>
              <a:t> </a:t>
            </a:r>
            <a:r>
              <a:rPr lang="sv-SE" b="1" dirty="0" err="1">
                <a:solidFill>
                  <a:srgbClr val="C00000"/>
                </a:solidFill>
              </a:rPr>
              <a:t>of</a:t>
            </a:r>
            <a:r>
              <a:rPr lang="sv-SE" b="1" dirty="0">
                <a:solidFill>
                  <a:srgbClr val="C00000"/>
                </a:solidFill>
              </a:rPr>
              <a:t> </a:t>
            </a:r>
            <a:r>
              <a:rPr lang="sv-SE" b="1" dirty="0" err="1">
                <a:solidFill>
                  <a:srgbClr val="C00000"/>
                </a:solidFill>
              </a:rPr>
              <a:t>lost</a:t>
            </a:r>
            <a:r>
              <a:rPr lang="sv-SE" b="1" dirty="0">
                <a:solidFill>
                  <a:srgbClr val="C00000"/>
                </a:solidFill>
              </a:rPr>
              <a:t> </a:t>
            </a:r>
            <a:r>
              <a:rPr lang="sv-SE" b="1" dirty="0" err="1">
                <a:solidFill>
                  <a:srgbClr val="C00000"/>
                </a:solidFill>
              </a:rPr>
              <a:t>units</a:t>
            </a:r>
            <a:endParaRPr lang="en-US" b="1" dirty="0">
              <a:solidFill>
                <a:srgbClr val="C00000"/>
              </a:solidFill>
            </a:endParaRPr>
          </a:p>
        </p:txBody>
      </p:sp>
      <p:sp>
        <p:nvSpPr>
          <p:cNvPr id="12" name="Left Brace 11">
            <a:extLst>
              <a:ext uri="{FF2B5EF4-FFF2-40B4-BE49-F238E27FC236}">
                <a16:creationId xmlns:a16="http://schemas.microsoft.com/office/drawing/2014/main" id="{2E07B6AA-66ED-4341-18DF-588FECD706F7}"/>
              </a:ext>
            </a:extLst>
          </p:cNvPr>
          <p:cNvSpPr/>
          <p:nvPr/>
        </p:nvSpPr>
        <p:spPr>
          <a:xfrm rot="5400000">
            <a:off x="2555312" y="861709"/>
            <a:ext cx="244444" cy="1136154"/>
          </a:xfrm>
          <a:prstGeom prst="leftBrace">
            <a:avLst>
              <a:gd name="adj1" fmla="val 10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DD3512B6-6342-3804-C128-FD24AF24B3F6}"/>
              </a:ext>
            </a:extLst>
          </p:cNvPr>
          <p:cNvSpPr/>
          <p:nvPr/>
        </p:nvSpPr>
        <p:spPr>
          <a:xfrm rot="5400000">
            <a:off x="3783277" y="1226815"/>
            <a:ext cx="244444" cy="391445"/>
          </a:xfrm>
          <a:prstGeom prst="leftBrace">
            <a:avLst>
              <a:gd name="adj1" fmla="val 108333"/>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14" name="Left Brace 13">
            <a:extLst>
              <a:ext uri="{FF2B5EF4-FFF2-40B4-BE49-F238E27FC236}">
                <a16:creationId xmlns:a16="http://schemas.microsoft.com/office/drawing/2014/main" id="{87C8D65A-507C-73D4-9878-43E8E209C233}"/>
              </a:ext>
            </a:extLst>
          </p:cNvPr>
          <p:cNvSpPr/>
          <p:nvPr/>
        </p:nvSpPr>
        <p:spPr>
          <a:xfrm rot="5400000">
            <a:off x="5585987" y="185591"/>
            <a:ext cx="244444" cy="2507810"/>
          </a:xfrm>
          <a:prstGeom prst="leftBrace">
            <a:avLst>
              <a:gd name="adj1" fmla="val 108333"/>
              <a:gd name="adj2"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15" name="Left Brace 14">
            <a:extLst>
              <a:ext uri="{FF2B5EF4-FFF2-40B4-BE49-F238E27FC236}">
                <a16:creationId xmlns:a16="http://schemas.microsoft.com/office/drawing/2014/main" id="{D39902AD-B834-619D-9703-752A1845E608}"/>
              </a:ext>
            </a:extLst>
          </p:cNvPr>
          <p:cNvSpPr/>
          <p:nvPr/>
        </p:nvSpPr>
        <p:spPr>
          <a:xfrm rot="5400000">
            <a:off x="9214957" y="-554784"/>
            <a:ext cx="244444" cy="3888546"/>
          </a:xfrm>
          <a:prstGeom prst="leftBrace">
            <a:avLst>
              <a:gd name="adj1" fmla="val 108333"/>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103740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CB763-5FFC-B986-8F40-FCF8EEA478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C1EDD4-5531-A567-9D65-7C2DCA00B6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744F10B-64B0-6184-81D7-C2E67FF3F98E}"/>
              </a:ext>
            </a:extLst>
          </p:cNvPr>
          <p:cNvSpPr txBox="1"/>
          <p:nvPr/>
        </p:nvSpPr>
        <p:spPr>
          <a:xfrm>
            <a:off x="1216239" y="763480"/>
            <a:ext cx="9286043" cy="5262979"/>
          </a:xfrm>
          <a:prstGeom prst="rect">
            <a:avLst/>
          </a:prstGeom>
          <a:noFill/>
        </p:spPr>
        <p:txBody>
          <a:bodyPr wrap="square">
            <a:spAutoFit/>
          </a:bodyPr>
          <a:lstStyle/>
          <a:p>
            <a:r>
              <a:rPr lang="en-US" sz="2800" b="1" dirty="0">
                <a:effectLst/>
                <a:latin typeface="Calibri" panose="020F0502020204030204" pitchFamily="34" charset="0"/>
                <a:ea typeface="Calibri" panose="020F0502020204030204" pitchFamily="34" charset="0"/>
                <a:cs typeface="Arial" panose="020B0604020202020204" pitchFamily="34" charset="0"/>
              </a:rPr>
              <a:t>The Figures 20 and 21 illustrate the objective function (104) as a function of the initial sizes of the two forces. </a:t>
            </a:r>
          </a:p>
          <a:p>
            <a:endParaRPr lang="en-US" sz="2800" b="1" dirty="0">
              <a:latin typeface="Calibri" panose="020F0502020204030204" pitchFamily="34" charset="0"/>
              <a:ea typeface="Calibri" panose="020F0502020204030204" pitchFamily="34" charset="0"/>
              <a:cs typeface="Arial" panose="020B0604020202020204" pitchFamily="34" charset="0"/>
            </a:endParaRPr>
          </a:p>
          <a:p>
            <a:r>
              <a:rPr lang="en-US" sz="2800" b="1" dirty="0">
                <a:effectLst/>
                <a:latin typeface="Calibri" panose="020F0502020204030204" pitchFamily="34" charset="0"/>
                <a:ea typeface="Calibri" panose="020F0502020204030204" pitchFamily="34" charset="0"/>
                <a:cs typeface="Arial" panose="020B0604020202020204" pitchFamily="34" charset="0"/>
              </a:rPr>
              <a:t>The functions and values in Figure 20 are:</a:t>
            </a:r>
          </a:p>
          <a:p>
            <a:r>
              <a:rPr lang="en-US" sz="2800" b="1" dirty="0">
                <a:effectLst/>
                <a:latin typeface="Calibri" panose="020F0502020204030204" pitchFamily="34" charset="0"/>
                <a:ea typeface="Calibri" panose="020F0502020204030204" pitchFamily="34" charset="0"/>
                <a:cs typeface="Arial" panose="020B0604020202020204" pitchFamily="34" charset="0"/>
              </a:rPr>
              <a:t>   </a:t>
            </a:r>
          </a:p>
          <a:p>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C(x</a:t>
            </a:r>
            <a:r>
              <a:rPr lang="en-US" sz="2800"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0</a:t>
            </a:r>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 1000 + 1x</a:t>
            </a:r>
            <a:r>
              <a:rPr lang="en-US" sz="2800"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0</a:t>
            </a:r>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p>
          <a:p>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G = 200000 </a:t>
            </a:r>
          </a:p>
          <a:p>
            <a:r>
              <a:rPr lang="en-US" sz="28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c</a:t>
            </a:r>
            <a:r>
              <a:rPr lang="en-US" sz="2800" b="1" baseline="-250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T</a:t>
            </a:r>
            <a:r>
              <a:rPr lang="en-US" sz="2800"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730 </a:t>
            </a:r>
          </a:p>
          <a:p>
            <a:r>
              <a:rPr lang="en-US" sz="28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c</a:t>
            </a:r>
            <a:r>
              <a:rPr lang="en-US" sz="2800" b="1" baseline="-250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xT</a:t>
            </a:r>
            <a:r>
              <a:rPr lang="en-US" sz="2800"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=2</a:t>
            </a:r>
          </a:p>
          <a:p>
            <a:r>
              <a:rPr lang="en-US" sz="2800" b="1" dirty="0">
                <a:effectLst/>
                <a:latin typeface="Calibri" panose="020F0502020204030204" pitchFamily="34" charset="0"/>
                <a:ea typeface="Calibri" panose="020F0502020204030204" pitchFamily="34" charset="0"/>
                <a:cs typeface="Arial" panose="020B0604020202020204" pitchFamily="34" charset="0"/>
              </a:rPr>
              <a:t> </a:t>
            </a:r>
          </a:p>
          <a:p>
            <a:r>
              <a:rPr lang="en-US" sz="2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 = 0.05347 </a:t>
            </a:r>
          </a:p>
          <a:p>
            <a:r>
              <a:rPr lang="en-US" sz="2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b = 0.01045 </a:t>
            </a:r>
            <a:endParaRPr lang="en-US" sz="2800" b="1" dirty="0">
              <a:solidFill>
                <a:srgbClr val="00B050"/>
              </a:solidFill>
            </a:endParaRPr>
          </a:p>
        </p:txBody>
      </p:sp>
    </p:spTree>
    <p:extLst>
      <p:ext uri="{BB962C8B-B14F-4D97-AF65-F5344CB8AC3E}">
        <p14:creationId xmlns:p14="http://schemas.microsoft.com/office/powerpoint/2010/main" val="3491255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FA45F-C810-F175-24ED-E1855EE92F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634803-85F0-84FB-4EFC-A17B2EAC8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7480D60-8921-2382-B09B-58C1581CB7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10"/>
            <a:ext cx="9455755" cy="6862510"/>
          </a:xfrm>
          <a:prstGeom prst="rect">
            <a:avLst/>
          </a:prstGeom>
          <a:noFill/>
          <a:ln>
            <a:noFill/>
          </a:ln>
        </p:spPr>
      </p:pic>
      <p:sp>
        <p:nvSpPr>
          <p:cNvPr id="3" name="TextBox 2">
            <a:extLst>
              <a:ext uri="{FF2B5EF4-FFF2-40B4-BE49-F238E27FC236}">
                <a16:creationId xmlns:a16="http://schemas.microsoft.com/office/drawing/2014/main" id="{4A5E7748-4967-0712-129D-71E82E9B135C}"/>
              </a:ext>
            </a:extLst>
          </p:cNvPr>
          <p:cNvSpPr txBox="1"/>
          <p:nvPr/>
        </p:nvSpPr>
        <p:spPr>
          <a:xfrm>
            <a:off x="9332630" y="875901"/>
            <a:ext cx="2599838" cy="2186240"/>
          </a:xfrm>
          <a:prstGeom prst="rect">
            <a:avLst/>
          </a:prstGeom>
          <a:noFill/>
        </p:spPr>
        <p:txBody>
          <a:bodyPr wrap="square" rtlCol="0">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20.</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The objective function in equation (104), as a function of the initial sizes of the two forces. </a:t>
            </a:r>
          </a:p>
          <a:p>
            <a:endParaRPr lang="en-US" dirty="0">
              <a:latin typeface="Calibri" panose="020F0502020204030204" pitchFamily="34" charset="0"/>
              <a:cs typeface="Arial" panose="020B0604020202020204" pitchFamily="34" charset="0"/>
            </a:endParaRPr>
          </a:p>
          <a:p>
            <a:endParaRPr lang="en-US" dirty="0"/>
          </a:p>
        </p:txBody>
      </p:sp>
      <p:cxnSp>
        <p:nvCxnSpPr>
          <p:cNvPr id="5" name="Straight Arrow Connector 4">
            <a:extLst>
              <a:ext uri="{FF2B5EF4-FFF2-40B4-BE49-F238E27FC236}">
                <a16:creationId xmlns:a16="http://schemas.microsoft.com/office/drawing/2014/main" id="{27BBD1FC-20E8-5FF9-3917-0AFB3C108429}"/>
              </a:ext>
            </a:extLst>
          </p:cNvPr>
          <p:cNvCxnSpPr>
            <a:cxnSpLocks/>
          </p:cNvCxnSpPr>
          <p:nvPr/>
        </p:nvCxnSpPr>
        <p:spPr>
          <a:xfrm>
            <a:off x="5691460" y="4937974"/>
            <a:ext cx="2919140" cy="7703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FD0DE3B-4DAD-E56E-0713-F8C9AEBDCA88}"/>
              </a:ext>
            </a:extLst>
          </p:cNvPr>
          <p:cNvCxnSpPr>
            <a:cxnSpLocks/>
          </p:cNvCxnSpPr>
          <p:nvPr/>
        </p:nvCxnSpPr>
        <p:spPr>
          <a:xfrm flipH="1">
            <a:off x="781954" y="5034294"/>
            <a:ext cx="2218699" cy="28886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DF407F-421D-39F0-93D8-47CDD73AEDB7}"/>
              </a:ext>
            </a:extLst>
          </p:cNvPr>
          <p:cNvSpPr txBox="1"/>
          <p:nvPr/>
        </p:nvSpPr>
        <p:spPr>
          <a:xfrm>
            <a:off x="316266" y="5069150"/>
            <a:ext cx="5748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70C0"/>
                </a:solidFill>
                <a:effectLst/>
                <a:uLnTx/>
                <a:uFillTx/>
                <a:latin typeface="Calibri" panose="020F0502020204030204"/>
                <a:ea typeface="+mn-ea"/>
                <a:cs typeface="+mn-cs"/>
              </a:rPr>
              <a:t>x</a:t>
            </a:r>
            <a:r>
              <a:rPr kumimoji="0" lang="sv-SE" sz="2000" b="1" i="0" u="none" strike="noStrike" kern="1200" cap="none" spc="0" normalizeH="0" baseline="0" noProof="0" dirty="0">
                <a:ln>
                  <a:noFill/>
                </a:ln>
                <a:solidFill>
                  <a:srgbClr val="0070C0"/>
                </a:solidFill>
                <a:effectLst/>
                <a:uLnTx/>
                <a:uFillTx/>
                <a:latin typeface="Calibri" panose="020F0502020204030204"/>
                <a:ea typeface="+mn-ea"/>
                <a:cs typeface="+mn-cs"/>
              </a:rPr>
              <a:t>0</a:t>
            </a:r>
            <a:endPar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42FE29E-0D22-2867-EA0C-8515C700BC46}"/>
              </a:ext>
            </a:extLst>
          </p:cNvPr>
          <p:cNvSpPr txBox="1"/>
          <p:nvPr/>
        </p:nvSpPr>
        <p:spPr>
          <a:xfrm>
            <a:off x="8610600" y="5570681"/>
            <a:ext cx="508473" cy="584775"/>
          </a:xfrm>
          <a:prstGeom prst="rect">
            <a:avLst/>
          </a:prstGeom>
          <a:noFill/>
        </p:spPr>
        <p:txBody>
          <a:bodyPr wrap="none" rtlCol="0">
            <a:spAutoFit/>
          </a:bodyPr>
          <a:lstStyle/>
          <a:p>
            <a:r>
              <a:rPr lang="sv-SE" sz="3200" b="1" dirty="0">
                <a:solidFill>
                  <a:srgbClr val="FF0000"/>
                </a:solidFill>
              </a:rPr>
              <a:t>y</a:t>
            </a:r>
            <a:r>
              <a:rPr lang="sv-SE" sz="2000" b="1" dirty="0">
                <a:solidFill>
                  <a:srgbClr val="FF0000"/>
                </a:solidFill>
              </a:rPr>
              <a:t>0</a:t>
            </a:r>
            <a:endParaRPr lang="en-US" sz="2000" b="1" dirty="0">
              <a:solidFill>
                <a:srgbClr val="FF0000"/>
              </a:solidFill>
            </a:endParaRPr>
          </a:p>
        </p:txBody>
      </p:sp>
      <p:sp>
        <p:nvSpPr>
          <p:cNvPr id="11" name="Rectangle 10">
            <a:extLst>
              <a:ext uri="{FF2B5EF4-FFF2-40B4-BE49-F238E27FC236}">
                <a16:creationId xmlns:a16="http://schemas.microsoft.com/office/drawing/2014/main" id="{D292F6CB-E156-1DD8-69E7-FF9EFCC1CD63}"/>
              </a:ext>
            </a:extLst>
          </p:cNvPr>
          <p:cNvSpPr/>
          <p:nvPr/>
        </p:nvSpPr>
        <p:spPr>
          <a:xfrm>
            <a:off x="1390895" y="5812422"/>
            <a:ext cx="633214" cy="497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EF048-3895-C9A6-F954-DF4E3326DFC2}"/>
              </a:ext>
            </a:extLst>
          </p:cNvPr>
          <p:cNvSpPr/>
          <p:nvPr/>
        </p:nvSpPr>
        <p:spPr>
          <a:xfrm>
            <a:off x="5779393" y="6107775"/>
            <a:ext cx="633214" cy="497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573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4255-8749-02E6-5738-BEC9666A090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C17D5-E385-358F-C700-3AFB457639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6369802-6C02-476D-7B4E-2F23E9D46F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502" y="511917"/>
            <a:ext cx="4740675" cy="3440542"/>
          </a:xfrm>
          <a:prstGeom prst="rect">
            <a:avLst/>
          </a:prstGeom>
          <a:noFill/>
          <a:ln>
            <a:noFill/>
          </a:ln>
        </p:spPr>
      </p:pic>
      <p:sp>
        <p:nvSpPr>
          <p:cNvPr id="3" name="TextBox 2">
            <a:extLst>
              <a:ext uri="{FF2B5EF4-FFF2-40B4-BE49-F238E27FC236}">
                <a16:creationId xmlns:a16="http://schemas.microsoft.com/office/drawing/2014/main" id="{4E9F8750-B67B-5CCA-51E7-B6AA003F8EFB}"/>
              </a:ext>
            </a:extLst>
          </p:cNvPr>
          <p:cNvSpPr txBox="1"/>
          <p:nvPr/>
        </p:nvSpPr>
        <p:spPr>
          <a:xfrm>
            <a:off x="295922" y="146792"/>
            <a:ext cx="7063665" cy="661988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graph illustrates that the optimal value of x</a:t>
            </a:r>
            <a:r>
              <a:rPr kumimoji="0" lang="en-US" sz="2400" b="1" i="0" u="none" strike="noStrike" kern="1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0</a:t>
            </a: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is an increasing function of y</a:t>
            </a:r>
            <a:r>
              <a:rPr kumimoji="0" lang="en-US" sz="2400" b="1" i="0" u="none" strike="noStrike" kern="1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0</a:t>
            </a: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b="1"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Furthermore, the optimal value of the objective function of the commander of force x, is a decreasing function of the initial size of the force 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b="1"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Clearly, if the value y</a:t>
            </a:r>
            <a:r>
              <a:rPr kumimoji="0" lang="en-US" sz="2400" b="1" i="0" u="none" strike="noStrike" kern="1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0</a:t>
            </a: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would have a much larger value than 20000, as illustrated in the graph, the maximum of the objective function value, would be strictly negative.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b="1"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Then, the optimal decision of the commander of the x forces would be not to participate in the battle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8D451367-BC69-DA2D-68F0-943BC085CC68}"/>
              </a:ext>
            </a:extLst>
          </p:cNvPr>
          <p:cNvCxnSpPr>
            <a:cxnSpLocks/>
          </p:cNvCxnSpPr>
          <p:nvPr/>
        </p:nvCxnSpPr>
        <p:spPr>
          <a:xfrm>
            <a:off x="9917231" y="2993764"/>
            <a:ext cx="1570474" cy="4323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41BBD8-EFF6-7773-77C1-2834245C5757}"/>
              </a:ext>
            </a:extLst>
          </p:cNvPr>
          <p:cNvSpPr txBox="1"/>
          <p:nvPr/>
        </p:nvSpPr>
        <p:spPr>
          <a:xfrm>
            <a:off x="11461344" y="3292733"/>
            <a:ext cx="434734" cy="461665"/>
          </a:xfrm>
          <a:prstGeom prst="rect">
            <a:avLst/>
          </a:prstGeom>
          <a:noFill/>
        </p:spPr>
        <p:txBody>
          <a:bodyPr wrap="none" rtlCol="0">
            <a:spAutoFit/>
          </a:bodyPr>
          <a:lstStyle/>
          <a:p>
            <a:r>
              <a:rPr lang="sv-SE" sz="2400" b="1" dirty="0">
                <a:solidFill>
                  <a:srgbClr val="FF0000"/>
                </a:solidFill>
              </a:rPr>
              <a:t>y</a:t>
            </a:r>
            <a:r>
              <a:rPr lang="sv-SE" sz="1600" b="1" dirty="0">
                <a:solidFill>
                  <a:srgbClr val="FF0000"/>
                </a:solidFill>
              </a:rPr>
              <a:t>0</a:t>
            </a:r>
            <a:endParaRPr lang="en-US" sz="1600" b="1" dirty="0">
              <a:solidFill>
                <a:srgbClr val="FF0000"/>
              </a:solidFill>
            </a:endParaRPr>
          </a:p>
        </p:txBody>
      </p:sp>
      <p:sp>
        <p:nvSpPr>
          <p:cNvPr id="10" name="Rectangle 9">
            <a:extLst>
              <a:ext uri="{FF2B5EF4-FFF2-40B4-BE49-F238E27FC236}">
                <a16:creationId xmlns:a16="http://schemas.microsoft.com/office/drawing/2014/main" id="{073147EE-B477-0534-4AFD-70C563D22743}"/>
              </a:ext>
            </a:extLst>
          </p:cNvPr>
          <p:cNvSpPr/>
          <p:nvPr/>
        </p:nvSpPr>
        <p:spPr>
          <a:xfrm>
            <a:off x="7834541" y="3456736"/>
            <a:ext cx="208628" cy="200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75CFC27-C882-AC24-561D-6CA3A84B0FAB}"/>
              </a:ext>
            </a:extLst>
          </p:cNvPr>
          <p:cNvCxnSpPr>
            <a:cxnSpLocks/>
          </p:cNvCxnSpPr>
          <p:nvPr/>
        </p:nvCxnSpPr>
        <p:spPr>
          <a:xfrm flipH="1">
            <a:off x="7164280" y="3036789"/>
            <a:ext cx="1399525" cy="16047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0533D5-BB74-8D0D-0838-59BE8BCAFF83}"/>
              </a:ext>
            </a:extLst>
          </p:cNvPr>
          <p:cNvSpPr txBox="1"/>
          <p:nvPr/>
        </p:nvSpPr>
        <p:spPr>
          <a:xfrm>
            <a:off x="6788087" y="2967335"/>
            <a:ext cx="57482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70C0"/>
                </a:solidFill>
                <a:effectLst/>
                <a:uLnTx/>
                <a:uFillTx/>
                <a:latin typeface="Calibri" panose="020F0502020204030204"/>
                <a:ea typeface="+mn-ea"/>
                <a:cs typeface="+mn-cs"/>
              </a:rPr>
              <a:t>x</a:t>
            </a:r>
            <a:r>
              <a:rPr kumimoji="0" lang="sv-SE" sz="1600" b="1" i="0" u="none" strike="noStrike" kern="1200" cap="none" spc="0" normalizeH="0" baseline="0" noProof="0" dirty="0">
                <a:ln>
                  <a:noFill/>
                </a:ln>
                <a:solidFill>
                  <a:srgbClr val="0070C0"/>
                </a:solidFill>
                <a:effectLst/>
                <a:uLnTx/>
                <a:uFillTx/>
                <a:latin typeface="Calibri" panose="020F0502020204030204"/>
                <a:ea typeface="+mn-ea"/>
                <a:cs typeface="+mn-cs"/>
              </a:rPr>
              <a:t>0</a:t>
            </a:r>
            <a:endPar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602E17C-A97D-7A69-6241-8C2144A5ADAF}"/>
              </a:ext>
            </a:extLst>
          </p:cNvPr>
          <p:cNvSpPr/>
          <p:nvPr/>
        </p:nvSpPr>
        <p:spPr>
          <a:xfrm>
            <a:off x="9993295" y="3606541"/>
            <a:ext cx="208628" cy="2008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41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310C-7387-6006-1642-6F5A092A0D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337157-E54C-827D-A852-A443A6C762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762D320-5464-3833-E824-047E6B61DF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89423" cy="6858001"/>
          </a:xfrm>
          <a:prstGeom prst="rect">
            <a:avLst/>
          </a:prstGeom>
          <a:noFill/>
          <a:ln>
            <a:noFill/>
          </a:ln>
        </p:spPr>
      </p:pic>
      <p:sp>
        <p:nvSpPr>
          <p:cNvPr id="3" name="TextBox 2">
            <a:extLst>
              <a:ext uri="{FF2B5EF4-FFF2-40B4-BE49-F238E27FC236}">
                <a16:creationId xmlns:a16="http://schemas.microsoft.com/office/drawing/2014/main" id="{6B710A02-143D-119F-7D3D-4CA602F9BC84}"/>
              </a:ext>
            </a:extLst>
          </p:cNvPr>
          <p:cNvSpPr txBox="1"/>
          <p:nvPr/>
        </p:nvSpPr>
        <p:spPr>
          <a:xfrm>
            <a:off x="9031996" y="744669"/>
            <a:ext cx="2917348" cy="5075748"/>
          </a:xfrm>
          <a:prstGeom prst="rect">
            <a:avLst/>
          </a:prstGeom>
          <a:noFill/>
        </p:spPr>
        <p:txBody>
          <a:bodyPr wrap="square" rtlCol="0">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21.</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objective function in equation (104), as a function of the initial sizes of the two forces, with alternative values of the attrition coefficient “b”. </a:t>
            </a:r>
          </a:p>
          <a:p>
            <a:pPr>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Yellow: </a:t>
            </a:r>
          </a:p>
          <a:p>
            <a:pPr>
              <a:lnSpc>
                <a:spcPct val="107000"/>
              </a:lnSpc>
              <a:spcAft>
                <a:spcPts val="800"/>
              </a:spcAft>
            </a:pPr>
            <a:r>
              <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 = 0.05347, b = 0.01045</a:t>
            </a:r>
          </a:p>
          <a:p>
            <a:pPr>
              <a:lnSpc>
                <a:spcPct val="107000"/>
              </a:lnSpc>
              <a:spcAft>
                <a:spcPts val="800"/>
              </a:spcAft>
            </a:pPr>
            <a:endParaRPr lang="en-US" i="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i="1" dirty="0">
                <a:effectLst/>
                <a:highlight>
                  <a:srgbClr val="00FFFF"/>
                </a:highlight>
                <a:latin typeface="Calibri" panose="020F0502020204030204" pitchFamily="34" charset="0"/>
                <a:ea typeface="Calibri" panose="020F0502020204030204" pitchFamily="34" charset="0"/>
                <a:cs typeface="Arial" panose="020B0604020202020204" pitchFamily="34" charset="0"/>
              </a:rPr>
              <a:t>Turquoise: </a:t>
            </a:r>
          </a:p>
          <a:p>
            <a:pPr>
              <a:lnSpc>
                <a:spcPct val="107000"/>
              </a:lnSpc>
              <a:spcAft>
                <a:spcPts val="800"/>
              </a:spcAft>
            </a:pPr>
            <a:r>
              <a:rPr lang="en-US" sz="1800" b="1" dirty="0">
                <a:effectLst/>
                <a:highlight>
                  <a:srgbClr val="00FFFF"/>
                </a:highlight>
                <a:latin typeface="Calibri" panose="020F0502020204030204" pitchFamily="34" charset="0"/>
                <a:ea typeface="Calibri" panose="020F0502020204030204" pitchFamily="34" charset="0"/>
                <a:cs typeface="Arial" panose="020B0604020202020204" pitchFamily="34" charset="0"/>
              </a:rPr>
              <a:t>a = 0.05347, b = 0.02045 </a:t>
            </a:r>
            <a:endParaRPr lang="en-US" sz="1800" b="1"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224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6958-7373-7EA8-9824-E71AB8DBD846}"/>
              </a:ext>
            </a:extLst>
          </p:cNvPr>
          <p:cNvSpPr>
            <a:spLocks noGrp="1"/>
          </p:cNvSpPr>
          <p:nvPr>
            <p:ph type="title"/>
          </p:nvPr>
        </p:nvSpPr>
        <p:spPr/>
        <p:txBody>
          <a:bodyPr>
            <a:normAutofit/>
          </a:bodyPr>
          <a:lstStyle/>
          <a:p>
            <a:r>
              <a:rPr lang="sv-SE" sz="2800" b="1" i="1" dirty="0" err="1">
                <a:solidFill>
                  <a:srgbClr val="FF0000"/>
                </a:solidFill>
                <a:latin typeface="Arial Black" panose="020B0A04020102020204" pitchFamily="34" charset="0"/>
              </a:rPr>
              <a:t>Background</a:t>
            </a:r>
            <a:r>
              <a:rPr lang="sv-SE" sz="2800" b="1" i="1" dirty="0">
                <a:solidFill>
                  <a:srgbClr val="FF0000"/>
                </a:solidFill>
                <a:latin typeface="Arial Black" panose="020B0A04020102020204" pitchFamily="34" charset="0"/>
              </a:rPr>
              <a:t> information:</a:t>
            </a:r>
            <a:endParaRPr lang="en-US" sz="2800" b="1" i="1"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9C6A2B0-3D5A-E23E-5302-B2455BE9D3E4}"/>
              </a:ext>
            </a:extLst>
          </p:cNvPr>
          <p:cNvSpPr>
            <a:spLocks noGrp="1"/>
          </p:cNvSpPr>
          <p:nvPr>
            <p:ph idx="1"/>
          </p:nvPr>
        </p:nvSpPr>
        <p:spPr>
          <a:xfrm>
            <a:off x="838200" y="1520825"/>
            <a:ext cx="10515600" cy="4351338"/>
          </a:xfrm>
        </p:spPr>
        <p:txBody>
          <a:bodyPr>
            <a:normAutofit fontScale="92500" lnSpcReduction="10000"/>
          </a:bodyPr>
          <a:lstStyle/>
          <a:p>
            <a:pPr marL="0" indent="0">
              <a:buNone/>
            </a:pPr>
            <a:r>
              <a:rPr lang="en-US" sz="1600" b="1" i="0" dirty="0">
                <a:solidFill>
                  <a:srgbClr val="000000"/>
                </a:solidFill>
                <a:effectLst/>
                <a:latin typeface="Times New Roman" panose="02020603050405020304" pitchFamily="18" charset="0"/>
              </a:rPr>
              <a:t>Lohmander, P., Attrition coefficient estimations via differential equation systems, initial and</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terminal conditions, and nonlinear iterative equation system solutions,</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WSTA-2024, Recent Trends in Statistical Theory and Applications-2024 (WSTA-2024)</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June 29 – July 02, 2024, Invited Talk.</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Organized by the Department of Statistics, School of Physical and</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Mathematical Sciences, University of Kerala, Trivandrum in association</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with Indian Society for Probability and Statistics (ISPS) and Kerala Statistical Association (KSA).</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hlinkClick r:id="rId2"/>
              </a:rPr>
              <a:t>http://www.Lohmander.com/PL_WSTA_2024.pdf</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hlinkClick r:id="rId3"/>
              </a:rPr>
              <a:t>http://www.Lohmander.com/PL_WSTA_2024.pptx</a:t>
            </a:r>
            <a:br>
              <a:rPr lang="en-US" sz="1600" b="1" i="0" dirty="0">
                <a:solidFill>
                  <a:srgbClr val="000000"/>
                </a:solidFill>
                <a:effectLst/>
                <a:latin typeface="Times New Roman" panose="02020603050405020304" pitchFamily="18" charset="0"/>
              </a:rPr>
            </a:br>
            <a:br>
              <a:rPr lang="en-US" sz="1600" b="1" i="0" dirty="0">
                <a:solidFill>
                  <a:srgbClr val="000000"/>
                </a:solidFill>
                <a:effectLst/>
                <a:latin typeface="Times New Roman" panose="02020603050405020304" pitchFamily="18" charset="0"/>
              </a:rPr>
            </a:br>
            <a:endParaRPr lang="en-US" sz="1600" b="1" i="0" dirty="0">
              <a:solidFill>
                <a:srgbClr val="000000"/>
              </a:solidFill>
              <a:effectLst/>
              <a:latin typeface="Times New Roman" panose="02020603050405020304" pitchFamily="18" charset="0"/>
            </a:endParaRPr>
          </a:p>
          <a:p>
            <a:pPr marL="0" indent="0">
              <a:buNone/>
            </a:pPr>
            <a:r>
              <a:rPr lang="en-US" sz="1600" b="1" i="0" dirty="0">
                <a:solidFill>
                  <a:srgbClr val="000000"/>
                </a:solidFill>
                <a:effectLst/>
                <a:latin typeface="Times New Roman" panose="02020603050405020304" pitchFamily="18" charset="0"/>
              </a:rPr>
              <a:t>Lohmander, P., Attrition coefficient estimations via differential equation systems, initial and</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terminal conditions, and nonlinear iterative equation system solutions,</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rPr>
              <a:t>Journal of Statistics and Computer Science, Vol. 3, Issue 1, 2024, pp. 51-78.</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hlinkClick r:id="rId4"/>
              </a:rPr>
              <a:t>https://www.arfjournals.com/jscs/issue/322</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hlinkClick r:id="rId5"/>
              </a:rPr>
              <a:t>https://www.arfjournals.com/image/catalog/Journals%20Papers/JSCS/2024/No%201%20(2024)/ART_4.pdf</a:t>
            </a:r>
            <a:endParaRPr lang="en-US" sz="1600" b="1" i="0" dirty="0">
              <a:solidFill>
                <a:srgbClr val="000000"/>
              </a:solidFill>
              <a:effectLst/>
              <a:latin typeface="Times New Roman" panose="02020603050405020304" pitchFamily="18" charset="0"/>
            </a:endParaRPr>
          </a:p>
          <a:p>
            <a:pPr marL="0" indent="0">
              <a:buNone/>
            </a:pPr>
            <a:endParaRPr lang="en-US" sz="1600" b="1" i="0" dirty="0">
              <a:solidFill>
                <a:srgbClr val="000000"/>
              </a:solidFill>
              <a:effectLst/>
              <a:latin typeface="Times New Roman" panose="02020603050405020304" pitchFamily="18" charset="0"/>
            </a:endParaRPr>
          </a:p>
          <a:p>
            <a:pPr marL="0" indent="0">
              <a:buNone/>
            </a:pPr>
            <a:r>
              <a:rPr lang="en-US" sz="1600" b="1" i="0" dirty="0">
                <a:solidFill>
                  <a:srgbClr val="000000"/>
                </a:solidFill>
                <a:effectLst/>
                <a:latin typeface="Times New Roman" panose="02020603050405020304" pitchFamily="18" charset="0"/>
              </a:rPr>
              <a:t>Lohmander, P. Optimal Deployment. Preprints 2024, 2024021265.</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hlinkClick r:id="rId6"/>
              </a:rPr>
              <a:t>https://doi.org/10.20944/preprints202402.1265.v1</a:t>
            </a:r>
            <a:br>
              <a:rPr lang="en-US" sz="1600" b="1" i="0" dirty="0">
                <a:solidFill>
                  <a:srgbClr val="000000"/>
                </a:solidFill>
                <a:effectLst/>
                <a:latin typeface="Times New Roman" panose="02020603050405020304" pitchFamily="18" charset="0"/>
              </a:rPr>
            </a:br>
            <a:r>
              <a:rPr lang="en-US" sz="1600" b="1" i="0" dirty="0">
                <a:solidFill>
                  <a:srgbClr val="000000"/>
                </a:solidFill>
                <a:effectLst/>
                <a:latin typeface="Times New Roman" panose="02020603050405020304" pitchFamily="18" charset="0"/>
                <a:hlinkClick r:id="rId7"/>
              </a:rPr>
              <a:t>https://www.preprints.org/manuscript/202402.1265/v1/download</a:t>
            </a:r>
            <a:endParaRPr lang="en-US" sz="1600" dirty="0"/>
          </a:p>
        </p:txBody>
      </p:sp>
      <p:sp>
        <p:nvSpPr>
          <p:cNvPr id="4" name="Slide Number Placeholder 3">
            <a:extLst>
              <a:ext uri="{FF2B5EF4-FFF2-40B4-BE49-F238E27FC236}">
                <a16:creationId xmlns:a16="http://schemas.microsoft.com/office/drawing/2014/main" id="{B57BBBD6-0DB2-2D11-51C8-933CE0C52B76}"/>
              </a:ext>
            </a:extLst>
          </p:cNvPr>
          <p:cNvSpPr>
            <a:spLocks noGrp="1"/>
          </p:cNvSpPr>
          <p:nvPr>
            <p:ph type="sldNum" sz="quarter" idx="12"/>
          </p:nvPr>
        </p:nvSpPr>
        <p:spPr/>
        <p:txBody>
          <a:bodyPr/>
          <a:lstStyle/>
          <a:p>
            <a:fld id="{11E8FB2F-F8A0-460E-BEB8-B86C6496DEF7}" type="slidenum">
              <a:rPr lang="en-US" smtClean="0"/>
              <a:t>7</a:t>
            </a:fld>
            <a:endParaRPr lang="en-US"/>
          </a:p>
        </p:txBody>
      </p:sp>
    </p:spTree>
    <p:extLst>
      <p:ext uri="{BB962C8B-B14F-4D97-AF65-F5344CB8AC3E}">
        <p14:creationId xmlns:p14="http://schemas.microsoft.com/office/powerpoint/2010/main" val="984123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4BBDA-9E09-E48A-94DF-B2C427177F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CEF1D7-A6B4-0BB0-FFD2-2E22BD86D9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5EA909-BF22-8078-4357-607AF8A05BB9}"/>
              </a:ext>
            </a:extLst>
          </p:cNvPr>
          <p:cNvSpPr txBox="1"/>
          <p:nvPr/>
        </p:nvSpPr>
        <p:spPr>
          <a:xfrm>
            <a:off x="8025415" y="390028"/>
            <a:ext cx="3870664" cy="5812425"/>
          </a:xfrm>
          <a:prstGeom prst="rect">
            <a:avLst/>
          </a:prstGeom>
          <a:noFill/>
        </p:spPr>
        <p:txBody>
          <a:bodyPr wrap="square">
            <a:spAutoFit/>
          </a:bodyPr>
          <a:lstStyle/>
          <a:p>
            <a:pPr>
              <a:lnSpc>
                <a:spcPct val="107000"/>
              </a:lnSpc>
              <a:spcAft>
                <a:spcPts val="800"/>
              </a:spcAft>
            </a:pPr>
            <a:r>
              <a:rPr lang="en-US" sz="2400" b="1" kern="100" dirty="0">
                <a:effectLst/>
                <a:latin typeface="Calibri" panose="020F0502020204030204" pitchFamily="34" charset="0"/>
                <a:ea typeface="Calibri" panose="020F0502020204030204" pitchFamily="34" charset="0"/>
                <a:cs typeface="Arial" panose="020B0604020202020204" pitchFamily="34" charset="0"/>
              </a:rPr>
              <a:t>The graph illustrates that the objective function value of the commander of the x forces is an increasing function of the attrition coefficient b, </a:t>
            </a:r>
          </a:p>
          <a:p>
            <a:pPr>
              <a:lnSpc>
                <a:spcPct val="107000"/>
              </a:lnSpc>
              <a:spcAft>
                <a:spcPts val="800"/>
              </a:spcAft>
            </a:pPr>
            <a:r>
              <a:rPr lang="en-US" sz="2400" b="1" kern="100" dirty="0">
                <a:effectLst/>
                <a:latin typeface="Calibri" panose="020F0502020204030204" pitchFamily="34" charset="0"/>
                <a:ea typeface="Calibri" panose="020F0502020204030204" pitchFamily="34" charset="0"/>
                <a:cs typeface="Arial" panose="020B0604020202020204" pitchFamily="34" charset="0"/>
              </a:rPr>
              <a:t>and that the optimal number of units x to send to the battle field is a decreasing function of b, </a:t>
            </a:r>
          </a:p>
          <a:p>
            <a:pPr>
              <a:lnSpc>
                <a:spcPct val="107000"/>
              </a:lnSpc>
              <a:spcAft>
                <a:spcPts val="800"/>
              </a:spcAft>
            </a:pPr>
            <a:r>
              <a:rPr lang="en-US" sz="2400" b="1" kern="100" dirty="0">
                <a:effectLst/>
                <a:latin typeface="Calibri" panose="020F0502020204030204" pitchFamily="34" charset="0"/>
                <a:ea typeface="Calibri" panose="020F0502020204030204" pitchFamily="34" charset="0"/>
                <a:cs typeface="Arial" panose="020B0604020202020204" pitchFamily="34" charset="0"/>
              </a:rPr>
              <a:t>for all possible sizes of the enemy force, if the optimal decision x</a:t>
            </a:r>
            <a:r>
              <a:rPr lang="en-US" sz="2400" b="1"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2400" b="1" kern="100" dirty="0">
                <a:effectLst/>
                <a:latin typeface="Calibri" panose="020F0502020204030204" pitchFamily="34" charset="0"/>
                <a:ea typeface="Calibri" panose="020F0502020204030204" pitchFamily="34" charset="0"/>
                <a:cs typeface="Arial" panose="020B0604020202020204" pitchFamily="34" charset="0"/>
              </a:rPr>
              <a:t> is strictly positive.</a:t>
            </a:r>
          </a:p>
        </p:txBody>
      </p:sp>
      <p:pic>
        <p:nvPicPr>
          <p:cNvPr id="5" name="Picture 4">
            <a:extLst>
              <a:ext uri="{FF2B5EF4-FFF2-40B4-BE49-F238E27FC236}">
                <a16:creationId xmlns:a16="http://schemas.microsoft.com/office/drawing/2014/main" id="{3C86F283-E128-E8C0-3BCF-8ACC6CE408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232"/>
            <a:ext cx="8025414" cy="5680245"/>
          </a:xfrm>
          <a:prstGeom prst="rect">
            <a:avLst/>
          </a:prstGeom>
          <a:noFill/>
          <a:ln>
            <a:noFill/>
          </a:ln>
        </p:spPr>
      </p:pic>
      <p:sp>
        <p:nvSpPr>
          <p:cNvPr id="6" name="TextBox 5">
            <a:extLst>
              <a:ext uri="{FF2B5EF4-FFF2-40B4-BE49-F238E27FC236}">
                <a16:creationId xmlns:a16="http://schemas.microsoft.com/office/drawing/2014/main" id="{08CF7941-344F-71D9-FF10-F1BCA1D239B9}"/>
              </a:ext>
            </a:extLst>
          </p:cNvPr>
          <p:cNvSpPr txBox="1"/>
          <p:nvPr/>
        </p:nvSpPr>
        <p:spPr>
          <a:xfrm>
            <a:off x="5175682" y="2412559"/>
            <a:ext cx="831894" cy="369332"/>
          </a:xfrm>
          <a:prstGeom prst="rect">
            <a:avLst/>
          </a:prstGeom>
          <a:noFill/>
        </p:spPr>
        <p:txBody>
          <a:bodyPr wrap="none" rtlCol="0">
            <a:spAutoFit/>
          </a:bodyPr>
          <a:lstStyle/>
          <a:p>
            <a:r>
              <a:rPr lang="sv-SE" b="1" dirty="0"/>
              <a:t>b </a:t>
            </a:r>
            <a:r>
              <a:rPr lang="sv-SE" b="1" dirty="0" err="1"/>
              <a:t>large</a:t>
            </a:r>
            <a:endParaRPr lang="en-US" b="1" dirty="0"/>
          </a:p>
        </p:txBody>
      </p:sp>
      <p:sp>
        <p:nvSpPr>
          <p:cNvPr id="9" name="TextBox 8">
            <a:extLst>
              <a:ext uri="{FF2B5EF4-FFF2-40B4-BE49-F238E27FC236}">
                <a16:creationId xmlns:a16="http://schemas.microsoft.com/office/drawing/2014/main" id="{02F9166F-7243-5741-E598-D20517722D17}"/>
              </a:ext>
            </a:extLst>
          </p:cNvPr>
          <p:cNvSpPr txBox="1"/>
          <p:nvPr/>
        </p:nvSpPr>
        <p:spPr>
          <a:xfrm>
            <a:off x="5193085" y="3913463"/>
            <a:ext cx="8670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b small</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4B3026A8-5B45-8267-B6CD-306B449407A5}"/>
              </a:ext>
            </a:extLst>
          </p:cNvPr>
          <p:cNvSpPr/>
          <p:nvPr/>
        </p:nvSpPr>
        <p:spPr>
          <a:xfrm flipH="1">
            <a:off x="4793942" y="2521765"/>
            <a:ext cx="381739" cy="174374"/>
          </a:xfrm>
          <a:prstGeom prst="rightArrow">
            <a:avLst/>
          </a:prstGeom>
          <a:solidFill>
            <a:srgbClr val="75EBF7"/>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B7E598F-87CD-4A8D-2F00-85700A5315EA}"/>
              </a:ext>
            </a:extLst>
          </p:cNvPr>
          <p:cNvSpPr/>
          <p:nvPr/>
        </p:nvSpPr>
        <p:spPr>
          <a:xfrm flipH="1">
            <a:off x="4544277" y="4010942"/>
            <a:ext cx="648069" cy="174374"/>
          </a:xfrm>
          <a:prstGeom prst="rightArrow">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A47DFB-83EA-B624-3388-5A0B85B55126}"/>
              </a:ext>
            </a:extLst>
          </p:cNvPr>
          <p:cNvSpPr/>
          <p:nvPr/>
        </p:nvSpPr>
        <p:spPr>
          <a:xfrm>
            <a:off x="5175680" y="2412560"/>
            <a:ext cx="867052" cy="36933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2B0CE4-C205-2646-C31D-0516BCAA6836}"/>
              </a:ext>
            </a:extLst>
          </p:cNvPr>
          <p:cNvSpPr/>
          <p:nvPr/>
        </p:nvSpPr>
        <p:spPr>
          <a:xfrm>
            <a:off x="5194563" y="3913463"/>
            <a:ext cx="867052" cy="3695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4550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E3032-C4CE-7727-63D7-75C76539EBD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4545CE-CCC2-B844-1E47-4B2515B045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C805C36-5099-7C28-98FD-2A062B92071F}"/>
              </a:ext>
            </a:extLst>
          </p:cNvPr>
          <p:cNvPicPr>
            <a:picLocks noChangeAspect="1"/>
          </p:cNvPicPr>
          <p:nvPr/>
        </p:nvPicPr>
        <p:blipFill>
          <a:blip r:embed="rId2"/>
          <a:stretch>
            <a:fillRect/>
          </a:stretch>
        </p:blipFill>
        <p:spPr>
          <a:xfrm>
            <a:off x="652988" y="1074199"/>
            <a:ext cx="10886024" cy="3826276"/>
          </a:xfrm>
          <a:prstGeom prst="rect">
            <a:avLst/>
          </a:prstGeom>
        </p:spPr>
      </p:pic>
      <p:sp>
        <p:nvSpPr>
          <p:cNvPr id="3" name="Rectangle 2">
            <a:extLst>
              <a:ext uri="{FF2B5EF4-FFF2-40B4-BE49-F238E27FC236}">
                <a16:creationId xmlns:a16="http://schemas.microsoft.com/office/drawing/2014/main" id="{AA3A98E2-C1EE-C34C-BF9C-290A56412400}"/>
              </a:ext>
            </a:extLst>
          </p:cNvPr>
          <p:cNvSpPr/>
          <p:nvPr/>
        </p:nvSpPr>
        <p:spPr>
          <a:xfrm>
            <a:off x="497150" y="967666"/>
            <a:ext cx="3124939" cy="58592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804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3C33-617C-AE96-E1A8-A1C85284A6F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7FC469-DFB6-0573-717B-5341DAA2AD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CFCB458-B438-817A-5550-2253F3733203}"/>
              </a:ext>
            </a:extLst>
          </p:cNvPr>
          <p:cNvPicPr>
            <a:picLocks noChangeAspect="1"/>
          </p:cNvPicPr>
          <p:nvPr/>
        </p:nvPicPr>
        <p:blipFill>
          <a:blip r:embed="rId2"/>
          <a:stretch>
            <a:fillRect/>
          </a:stretch>
        </p:blipFill>
        <p:spPr>
          <a:xfrm>
            <a:off x="620236" y="701336"/>
            <a:ext cx="10507909" cy="4074849"/>
          </a:xfrm>
          <a:prstGeom prst="rect">
            <a:avLst/>
          </a:prstGeom>
        </p:spPr>
      </p:pic>
      <p:sp>
        <p:nvSpPr>
          <p:cNvPr id="5" name="TextBox 4">
            <a:extLst>
              <a:ext uri="{FF2B5EF4-FFF2-40B4-BE49-F238E27FC236}">
                <a16:creationId xmlns:a16="http://schemas.microsoft.com/office/drawing/2014/main" id="{8588620D-80A5-E115-BACE-5FC94E8997D7}"/>
              </a:ext>
            </a:extLst>
          </p:cNvPr>
          <p:cNvSpPr txBox="1"/>
          <p:nvPr/>
        </p:nvSpPr>
        <p:spPr>
          <a:xfrm>
            <a:off x="1165695" y="4885800"/>
            <a:ext cx="9416990" cy="993926"/>
          </a:xfrm>
          <a:prstGeom prst="rect">
            <a:avLst/>
          </a:prstGeom>
          <a:noFill/>
        </p:spPr>
        <p:txBody>
          <a:bodyPr wrap="square">
            <a:spAutoFit/>
          </a:bodyPr>
          <a:lstStyle/>
          <a:p>
            <a:pPr>
              <a:lnSpc>
                <a:spcPct val="107000"/>
              </a:lnSpc>
              <a:spcAft>
                <a:spcPts val="800"/>
              </a:spcAft>
            </a:pPr>
            <a:r>
              <a:rPr lang="en-US" sz="2800" b="1" i="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Hence, the solution of the first order optimum condition represents a </a:t>
            </a:r>
            <a:r>
              <a:rPr lang="en-US" sz="2800" b="1" i="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unique maximum </a:t>
            </a:r>
            <a:r>
              <a:rPr lang="en-US" sz="2800" b="1" i="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of the objective function.</a:t>
            </a:r>
          </a:p>
        </p:txBody>
      </p:sp>
      <p:cxnSp>
        <p:nvCxnSpPr>
          <p:cNvPr id="8" name="Straight Arrow Connector 7">
            <a:extLst>
              <a:ext uri="{FF2B5EF4-FFF2-40B4-BE49-F238E27FC236}">
                <a16:creationId xmlns:a16="http://schemas.microsoft.com/office/drawing/2014/main" id="{99386055-DFE1-8074-3AD3-D1E969256132}"/>
              </a:ext>
            </a:extLst>
          </p:cNvPr>
          <p:cNvCxnSpPr>
            <a:cxnSpLocks/>
          </p:cNvCxnSpPr>
          <p:nvPr/>
        </p:nvCxnSpPr>
        <p:spPr>
          <a:xfrm flipV="1">
            <a:off x="1633491" y="2876365"/>
            <a:ext cx="221942" cy="6924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15EC0A-D62B-4ED0-4224-23F0DD487AF4}"/>
              </a:ext>
            </a:extLst>
          </p:cNvPr>
          <p:cNvCxnSpPr>
            <a:cxnSpLocks/>
          </p:cNvCxnSpPr>
          <p:nvPr/>
        </p:nvCxnSpPr>
        <p:spPr>
          <a:xfrm flipV="1">
            <a:off x="2459115" y="2741348"/>
            <a:ext cx="135895" cy="8274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AFFAFE-2EB1-53F5-3977-11C953E2C596}"/>
              </a:ext>
            </a:extLst>
          </p:cNvPr>
          <p:cNvCxnSpPr>
            <a:cxnSpLocks/>
          </p:cNvCxnSpPr>
          <p:nvPr/>
        </p:nvCxnSpPr>
        <p:spPr>
          <a:xfrm flipH="1" flipV="1">
            <a:off x="3266983" y="2805344"/>
            <a:ext cx="346229" cy="7634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2917C5-D692-5C7D-4381-4E942E89CAAE}"/>
              </a:ext>
            </a:extLst>
          </p:cNvPr>
          <p:cNvCxnSpPr>
            <a:cxnSpLocks/>
          </p:cNvCxnSpPr>
          <p:nvPr/>
        </p:nvCxnSpPr>
        <p:spPr>
          <a:xfrm flipH="1" flipV="1">
            <a:off x="3781887" y="2663301"/>
            <a:ext cx="835983" cy="90552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0C24CE4-A036-6F2F-BBD8-BE80E2E1D943}"/>
              </a:ext>
            </a:extLst>
          </p:cNvPr>
          <p:cNvCxnSpPr>
            <a:cxnSpLocks/>
          </p:cNvCxnSpPr>
          <p:nvPr/>
        </p:nvCxnSpPr>
        <p:spPr>
          <a:xfrm flipH="1" flipV="1">
            <a:off x="4509856" y="2663301"/>
            <a:ext cx="1221922" cy="7656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627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BE60-BB8A-A5F0-B67A-A1E9494FD2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0B921B-2C5B-77C0-A175-B9396C159A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9FFAFEF-28A7-3347-EA31-7C364EBF822C}"/>
              </a:ext>
            </a:extLst>
          </p:cNvPr>
          <p:cNvPicPr>
            <a:picLocks noChangeAspect="1"/>
          </p:cNvPicPr>
          <p:nvPr/>
        </p:nvPicPr>
        <p:blipFill>
          <a:blip r:embed="rId2"/>
          <a:stretch>
            <a:fillRect/>
          </a:stretch>
        </p:blipFill>
        <p:spPr>
          <a:xfrm>
            <a:off x="502839" y="304060"/>
            <a:ext cx="10680621" cy="2396971"/>
          </a:xfrm>
          <a:prstGeom prst="rect">
            <a:avLst/>
          </a:prstGeom>
        </p:spPr>
      </p:pic>
      <p:pic>
        <p:nvPicPr>
          <p:cNvPr id="3" name="Picture 2">
            <a:extLst>
              <a:ext uri="{FF2B5EF4-FFF2-40B4-BE49-F238E27FC236}">
                <a16:creationId xmlns:a16="http://schemas.microsoft.com/office/drawing/2014/main" id="{BF93DDD2-C5C7-B786-6605-C8BF60ED8998}"/>
              </a:ext>
            </a:extLst>
          </p:cNvPr>
          <p:cNvPicPr>
            <a:picLocks noChangeAspect="1"/>
          </p:cNvPicPr>
          <p:nvPr/>
        </p:nvPicPr>
        <p:blipFill>
          <a:blip r:embed="rId3"/>
          <a:stretch>
            <a:fillRect/>
          </a:stretch>
        </p:blipFill>
        <p:spPr>
          <a:xfrm>
            <a:off x="502839" y="2485748"/>
            <a:ext cx="7682290" cy="4069332"/>
          </a:xfrm>
          <a:prstGeom prst="rect">
            <a:avLst/>
          </a:prstGeom>
        </p:spPr>
      </p:pic>
      <p:sp>
        <p:nvSpPr>
          <p:cNvPr id="6" name="TextBox 5">
            <a:extLst>
              <a:ext uri="{FF2B5EF4-FFF2-40B4-BE49-F238E27FC236}">
                <a16:creationId xmlns:a16="http://schemas.microsoft.com/office/drawing/2014/main" id="{04E28B56-A4E1-CCA3-7948-CCBC26C9403D}"/>
              </a:ext>
            </a:extLst>
          </p:cNvPr>
          <p:cNvSpPr txBox="1"/>
          <p:nvPr/>
        </p:nvSpPr>
        <p:spPr>
          <a:xfrm>
            <a:off x="8415949" y="2630010"/>
            <a:ext cx="3434179" cy="3631379"/>
          </a:xfrm>
          <a:prstGeom prst="rect">
            <a:avLst/>
          </a:prstGeom>
          <a:noFill/>
        </p:spPr>
        <p:txBody>
          <a:bodyPr wrap="square">
            <a:spAutoFit/>
          </a:bodyPr>
          <a:lstStyle/>
          <a:p>
            <a:pPr>
              <a:lnSpc>
                <a:spcPct val="107000"/>
              </a:lnSpc>
              <a:spcAft>
                <a:spcPts val="800"/>
              </a:spcAft>
            </a:pPr>
            <a:r>
              <a:rPr lang="en-US" sz="2400" b="1" i="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Hence, if the cost per day before the victory increases, then the optimal deployment level increases. </a:t>
            </a:r>
            <a:r>
              <a:rPr lang="en-US" sz="2400" b="1" i="1" kern="100" dirty="0">
                <a:effectLst/>
                <a:latin typeface="Calibri" panose="020F0502020204030204" pitchFamily="34" charset="0"/>
                <a:ea typeface="Calibri" panose="020F0502020204030204" pitchFamily="34" charset="0"/>
                <a:cs typeface="Arial" panose="020B0604020202020204" pitchFamily="34" charset="0"/>
              </a:rPr>
              <a:t>This is understandable, since the process will end more rapidly if the initial number of units is larger.</a:t>
            </a:r>
          </a:p>
        </p:txBody>
      </p:sp>
      <p:cxnSp>
        <p:nvCxnSpPr>
          <p:cNvPr id="8" name="Straight Arrow Connector 7">
            <a:extLst>
              <a:ext uri="{FF2B5EF4-FFF2-40B4-BE49-F238E27FC236}">
                <a16:creationId xmlns:a16="http://schemas.microsoft.com/office/drawing/2014/main" id="{47579E37-DBFC-89C4-760C-2F758DC1811D}"/>
              </a:ext>
            </a:extLst>
          </p:cNvPr>
          <p:cNvCxnSpPr>
            <a:cxnSpLocks/>
          </p:cNvCxnSpPr>
          <p:nvPr/>
        </p:nvCxnSpPr>
        <p:spPr>
          <a:xfrm flipV="1">
            <a:off x="2929631" y="3398498"/>
            <a:ext cx="5255498" cy="209678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4F39E69-C5FC-A68C-B1EB-06E4A762E51E}"/>
              </a:ext>
            </a:extLst>
          </p:cNvPr>
          <p:cNvSpPr/>
          <p:nvPr/>
        </p:nvSpPr>
        <p:spPr>
          <a:xfrm>
            <a:off x="8345010" y="2630010"/>
            <a:ext cx="3586578" cy="372634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236474-8E07-A72B-D0D5-46DE6ABCD958}"/>
              </a:ext>
            </a:extLst>
          </p:cNvPr>
          <p:cNvSpPr txBox="1"/>
          <p:nvPr/>
        </p:nvSpPr>
        <p:spPr>
          <a:xfrm>
            <a:off x="9430305" y="270817"/>
            <a:ext cx="2258856" cy="461665"/>
          </a:xfrm>
          <a:prstGeom prst="rect">
            <a:avLst/>
          </a:prstGeom>
          <a:noFill/>
        </p:spPr>
        <p:txBody>
          <a:bodyPr wrap="square">
            <a:spAutoFit/>
          </a:bodyPr>
          <a:lstStyle/>
          <a:p>
            <a:r>
              <a:rPr kumimoji="0" lang="en-US" sz="2400" b="1" i="1" u="sng" strike="noStrike" kern="1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The cost per day </a:t>
            </a:r>
            <a:endParaRPr lang="en-US" u="sng" dirty="0">
              <a:solidFill>
                <a:srgbClr val="00B050"/>
              </a:solidFill>
            </a:endParaRPr>
          </a:p>
        </p:txBody>
      </p:sp>
    </p:spTree>
    <p:extLst>
      <p:ext uri="{BB962C8B-B14F-4D97-AF65-F5344CB8AC3E}">
        <p14:creationId xmlns:p14="http://schemas.microsoft.com/office/powerpoint/2010/main" val="325227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97C8-729F-A748-90E2-E0D10524A7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DEF4D9-28BB-9969-8EBE-226ADA1AA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F8B3A7C-920E-CFDB-AF27-125429004602}"/>
              </a:ext>
            </a:extLst>
          </p:cNvPr>
          <p:cNvPicPr>
            <a:picLocks noChangeAspect="1"/>
          </p:cNvPicPr>
          <p:nvPr/>
        </p:nvPicPr>
        <p:blipFill>
          <a:blip r:embed="rId2"/>
          <a:stretch>
            <a:fillRect/>
          </a:stretch>
        </p:blipFill>
        <p:spPr>
          <a:xfrm>
            <a:off x="656205" y="337352"/>
            <a:ext cx="7205005" cy="1557518"/>
          </a:xfrm>
          <a:prstGeom prst="rect">
            <a:avLst/>
          </a:prstGeom>
        </p:spPr>
      </p:pic>
      <p:pic>
        <p:nvPicPr>
          <p:cNvPr id="3" name="Picture 2">
            <a:extLst>
              <a:ext uri="{FF2B5EF4-FFF2-40B4-BE49-F238E27FC236}">
                <a16:creationId xmlns:a16="http://schemas.microsoft.com/office/drawing/2014/main" id="{88108D29-2C6A-7018-82CF-F48DEE238B6E}"/>
              </a:ext>
            </a:extLst>
          </p:cNvPr>
          <p:cNvPicPr>
            <a:picLocks noChangeAspect="1"/>
          </p:cNvPicPr>
          <p:nvPr/>
        </p:nvPicPr>
        <p:blipFill>
          <a:blip r:embed="rId3"/>
          <a:stretch>
            <a:fillRect/>
          </a:stretch>
        </p:blipFill>
        <p:spPr>
          <a:xfrm>
            <a:off x="575569" y="1403961"/>
            <a:ext cx="10960226" cy="2911875"/>
          </a:xfrm>
          <a:prstGeom prst="rect">
            <a:avLst/>
          </a:prstGeom>
        </p:spPr>
      </p:pic>
      <p:sp>
        <p:nvSpPr>
          <p:cNvPr id="6" name="TextBox 5">
            <a:extLst>
              <a:ext uri="{FF2B5EF4-FFF2-40B4-BE49-F238E27FC236}">
                <a16:creationId xmlns:a16="http://schemas.microsoft.com/office/drawing/2014/main" id="{2B419881-3D8A-8BC4-FF50-F04F153E283A}"/>
              </a:ext>
            </a:extLst>
          </p:cNvPr>
          <p:cNvSpPr txBox="1"/>
          <p:nvPr/>
        </p:nvSpPr>
        <p:spPr>
          <a:xfrm>
            <a:off x="656205" y="3935384"/>
            <a:ext cx="10605856" cy="2479590"/>
          </a:xfrm>
          <a:prstGeom prst="rect">
            <a:avLst/>
          </a:prstGeom>
          <a:noFill/>
        </p:spPr>
        <p:txBody>
          <a:bodyPr wrap="square">
            <a:spAutoFit/>
          </a:bodyPr>
          <a:lstStyle/>
          <a:p>
            <a:pPr>
              <a:lnSpc>
                <a:spcPct val="107000"/>
              </a:lnSpc>
              <a:spcAft>
                <a:spcPts val="800"/>
              </a:spcAft>
            </a:pPr>
            <a:r>
              <a:rPr lang="en-US" sz="2800" b="1" i="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The result shows that if the cost per unit of killed or wounded troops with equipment increases, then the optimal deployment level increases. </a:t>
            </a:r>
          </a:p>
          <a:p>
            <a:pPr>
              <a:lnSpc>
                <a:spcPct val="107000"/>
              </a:lnSpc>
              <a:spcAft>
                <a:spcPts val="800"/>
              </a:spcAft>
            </a:pPr>
            <a:r>
              <a:rPr lang="en-US" sz="2800" b="1" i="1" kern="100" dirty="0">
                <a:effectLst/>
                <a:latin typeface="Calibri" panose="020F0502020204030204" pitchFamily="34" charset="0"/>
                <a:ea typeface="Calibri" panose="020F0502020204030204" pitchFamily="34" charset="0"/>
                <a:cs typeface="Arial" panose="020B0604020202020204" pitchFamily="34" charset="0"/>
              </a:rPr>
              <a:t>This is understandable, since the number of surviving units is an increasing function of the initial number of units.</a:t>
            </a:r>
          </a:p>
        </p:txBody>
      </p:sp>
      <p:sp>
        <p:nvSpPr>
          <p:cNvPr id="8" name="TextBox 7">
            <a:extLst>
              <a:ext uri="{FF2B5EF4-FFF2-40B4-BE49-F238E27FC236}">
                <a16:creationId xmlns:a16="http://schemas.microsoft.com/office/drawing/2014/main" id="{E6E7F338-C15A-39D1-4A4F-9482F6644D38}"/>
              </a:ext>
            </a:extLst>
          </p:cNvPr>
          <p:cNvSpPr txBox="1"/>
          <p:nvPr/>
        </p:nvSpPr>
        <p:spPr>
          <a:xfrm>
            <a:off x="9144740" y="212193"/>
            <a:ext cx="60945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The cost per unit </a:t>
            </a:r>
            <a:endParaRPr kumimoji="0" lang="en-US" sz="1800" b="0" i="0" u="sng"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905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2265B-A40B-4781-D159-83683F86DC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BB5C59-085F-9025-FBFB-B0297CC44C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B343A06-5E08-9E76-B7A5-5F741F97D57A}"/>
              </a:ext>
            </a:extLst>
          </p:cNvPr>
          <p:cNvSpPr txBox="1"/>
          <p:nvPr/>
        </p:nvSpPr>
        <p:spPr>
          <a:xfrm>
            <a:off x="8844379" y="217490"/>
            <a:ext cx="29096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Attrition coefficient a </a:t>
            </a:r>
            <a:endPar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05ADDE4-D526-E124-ED38-B27D4E513F99}"/>
              </a:ext>
            </a:extLst>
          </p:cNvPr>
          <p:cNvPicPr>
            <a:picLocks noChangeAspect="1"/>
          </p:cNvPicPr>
          <p:nvPr/>
        </p:nvPicPr>
        <p:blipFill>
          <a:blip r:embed="rId2"/>
          <a:stretch>
            <a:fillRect/>
          </a:stretch>
        </p:blipFill>
        <p:spPr>
          <a:xfrm>
            <a:off x="612558" y="764517"/>
            <a:ext cx="10235953" cy="5506470"/>
          </a:xfrm>
          <a:prstGeom prst="rect">
            <a:avLst/>
          </a:prstGeom>
        </p:spPr>
      </p:pic>
      <p:sp>
        <p:nvSpPr>
          <p:cNvPr id="6" name="Rectangle 5">
            <a:extLst>
              <a:ext uri="{FF2B5EF4-FFF2-40B4-BE49-F238E27FC236}">
                <a16:creationId xmlns:a16="http://schemas.microsoft.com/office/drawing/2014/main" id="{67E0DF36-F8A8-ADC0-81D0-25C7C44910D5}"/>
              </a:ext>
            </a:extLst>
          </p:cNvPr>
          <p:cNvSpPr/>
          <p:nvPr/>
        </p:nvSpPr>
        <p:spPr>
          <a:xfrm>
            <a:off x="4758431" y="764517"/>
            <a:ext cx="1766656" cy="8512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F07849E-A8F3-0E13-2B3D-0BA5772DDC85}"/>
              </a:ext>
            </a:extLst>
          </p:cNvPr>
          <p:cNvCxnSpPr>
            <a:cxnSpLocks/>
          </p:cNvCxnSpPr>
          <p:nvPr/>
        </p:nvCxnSpPr>
        <p:spPr>
          <a:xfrm flipH="1">
            <a:off x="5415379" y="1615736"/>
            <a:ext cx="213064" cy="30716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EA2ED72-CB7D-D7C9-B861-AEFE16A87028}"/>
              </a:ext>
            </a:extLst>
          </p:cNvPr>
          <p:cNvSpPr/>
          <p:nvPr/>
        </p:nvSpPr>
        <p:spPr>
          <a:xfrm>
            <a:off x="2531615" y="757119"/>
            <a:ext cx="1766656" cy="851219"/>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DE5C19D-6E19-6958-4E25-A2F8F27864C8}"/>
              </a:ext>
            </a:extLst>
          </p:cNvPr>
          <p:cNvCxnSpPr>
            <a:cxnSpLocks/>
          </p:cNvCxnSpPr>
          <p:nvPr/>
        </p:nvCxnSpPr>
        <p:spPr>
          <a:xfrm flipH="1">
            <a:off x="3320249" y="1615736"/>
            <a:ext cx="221941" cy="32286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20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B7A1-C2A9-3883-9541-164385ABEA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ECBF2-6370-5C3D-E6F9-4C9543513F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38E9540-1BDC-6F99-44CA-4A9CDF64132D}"/>
              </a:ext>
            </a:extLst>
          </p:cNvPr>
          <p:cNvPicPr>
            <a:picLocks noChangeAspect="1"/>
          </p:cNvPicPr>
          <p:nvPr/>
        </p:nvPicPr>
        <p:blipFill>
          <a:blip r:embed="rId2"/>
          <a:stretch>
            <a:fillRect/>
          </a:stretch>
        </p:blipFill>
        <p:spPr>
          <a:xfrm>
            <a:off x="580747" y="434807"/>
            <a:ext cx="9401453" cy="5988385"/>
          </a:xfrm>
          <a:prstGeom prst="rect">
            <a:avLst/>
          </a:prstGeom>
        </p:spPr>
      </p:pic>
    </p:spTree>
    <p:extLst>
      <p:ext uri="{BB962C8B-B14F-4D97-AF65-F5344CB8AC3E}">
        <p14:creationId xmlns:p14="http://schemas.microsoft.com/office/powerpoint/2010/main" val="3932143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383E9-F2B5-2883-980A-3C56B0A424E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644DE2-E815-6687-2E76-A5CEE8EA0D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BB6A61B-AB39-9760-68D9-C8EB07624CE5}"/>
              </a:ext>
            </a:extLst>
          </p:cNvPr>
          <p:cNvPicPr>
            <a:picLocks noChangeAspect="1"/>
          </p:cNvPicPr>
          <p:nvPr/>
        </p:nvPicPr>
        <p:blipFill>
          <a:blip r:embed="rId2"/>
          <a:stretch>
            <a:fillRect/>
          </a:stretch>
        </p:blipFill>
        <p:spPr>
          <a:xfrm>
            <a:off x="564981" y="903271"/>
            <a:ext cx="10566878" cy="3644352"/>
          </a:xfrm>
          <a:prstGeom prst="rect">
            <a:avLst/>
          </a:prstGeom>
        </p:spPr>
      </p:pic>
      <p:sp>
        <p:nvSpPr>
          <p:cNvPr id="5" name="TextBox 4">
            <a:extLst>
              <a:ext uri="{FF2B5EF4-FFF2-40B4-BE49-F238E27FC236}">
                <a16:creationId xmlns:a16="http://schemas.microsoft.com/office/drawing/2014/main" id="{F8299016-C0B9-4DF2-6B61-BC081C9EC8A1}"/>
              </a:ext>
            </a:extLst>
          </p:cNvPr>
          <p:cNvSpPr txBox="1"/>
          <p:nvPr/>
        </p:nvSpPr>
        <p:spPr>
          <a:xfrm>
            <a:off x="1396012" y="4833961"/>
            <a:ext cx="10384655" cy="1096519"/>
          </a:xfrm>
          <a:prstGeom prst="rect">
            <a:avLst/>
          </a:prstGeom>
          <a:noFill/>
        </p:spPr>
        <p:txBody>
          <a:bodyPr wrap="square">
            <a:spAutoFit/>
          </a:bodyPr>
          <a:lstStyle/>
          <a:p>
            <a:pPr>
              <a:lnSpc>
                <a:spcPct val="107000"/>
              </a:lnSpc>
              <a:spcAft>
                <a:spcPts val="800"/>
              </a:spcAft>
            </a:pPr>
            <a:r>
              <a:rPr lang="en-US" sz="2800" b="1" i="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Hence, if the attrition coefficient a increases, </a:t>
            </a:r>
          </a:p>
          <a:p>
            <a:pPr>
              <a:lnSpc>
                <a:spcPct val="107000"/>
              </a:lnSpc>
              <a:spcAft>
                <a:spcPts val="800"/>
              </a:spcAft>
            </a:pPr>
            <a:r>
              <a:rPr lang="en-US" sz="28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then the optimal deployment increases.</a:t>
            </a:r>
          </a:p>
        </p:txBody>
      </p:sp>
    </p:spTree>
    <p:extLst>
      <p:ext uri="{BB962C8B-B14F-4D97-AF65-F5344CB8AC3E}">
        <p14:creationId xmlns:p14="http://schemas.microsoft.com/office/powerpoint/2010/main" val="28881462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8B7A3-99F4-FF9F-E91D-A1529AC9AB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E6FD6C-3A82-57D2-D7C3-C37C870C8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BC1E819-6865-9D6E-CAD3-F0E8AF2B9F6D}"/>
              </a:ext>
            </a:extLst>
          </p:cNvPr>
          <p:cNvSpPr txBox="1"/>
          <p:nvPr/>
        </p:nvSpPr>
        <p:spPr>
          <a:xfrm>
            <a:off x="8981243" y="270756"/>
            <a:ext cx="304578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Attrition coefficient b </a:t>
            </a:r>
            <a:endPar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BBE0E93-ABC0-7D6E-96BB-A13DAF8A128F}"/>
              </a:ext>
            </a:extLst>
          </p:cNvPr>
          <p:cNvPicPr>
            <a:picLocks noChangeAspect="1"/>
          </p:cNvPicPr>
          <p:nvPr/>
        </p:nvPicPr>
        <p:blipFill>
          <a:blip r:embed="rId2"/>
          <a:stretch>
            <a:fillRect/>
          </a:stretch>
        </p:blipFill>
        <p:spPr>
          <a:xfrm>
            <a:off x="683581" y="679384"/>
            <a:ext cx="9835614" cy="5907860"/>
          </a:xfrm>
          <a:prstGeom prst="rect">
            <a:avLst/>
          </a:prstGeom>
        </p:spPr>
      </p:pic>
    </p:spTree>
    <p:extLst>
      <p:ext uri="{BB962C8B-B14F-4D97-AF65-F5344CB8AC3E}">
        <p14:creationId xmlns:p14="http://schemas.microsoft.com/office/powerpoint/2010/main" val="38998064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9C0B-C643-13B4-24A7-EC88C28297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417FB-6D8C-9603-FFD5-37E5C404E7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09F1F8F-327F-9BD6-8E5E-A92CFA454600}"/>
              </a:ext>
            </a:extLst>
          </p:cNvPr>
          <p:cNvPicPr>
            <a:picLocks noChangeAspect="1"/>
          </p:cNvPicPr>
          <p:nvPr/>
        </p:nvPicPr>
        <p:blipFill>
          <a:blip r:embed="rId2"/>
          <a:stretch>
            <a:fillRect/>
          </a:stretch>
        </p:blipFill>
        <p:spPr>
          <a:xfrm>
            <a:off x="537504" y="648069"/>
            <a:ext cx="11116992" cy="4696287"/>
          </a:xfrm>
          <a:prstGeom prst="rect">
            <a:avLst/>
          </a:prstGeom>
        </p:spPr>
      </p:pic>
    </p:spTree>
    <p:extLst>
      <p:ext uri="{BB962C8B-B14F-4D97-AF65-F5344CB8AC3E}">
        <p14:creationId xmlns:p14="http://schemas.microsoft.com/office/powerpoint/2010/main" val="270811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994BC9-201A-0541-9640-547EE986EC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8B36C146-E699-F655-5BFB-F29FA5E75961}"/>
              </a:ext>
            </a:extLst>
          </p:cNvPr>
          <p:cNvGraphicFramePr>
            <a:graphicFrameLocks noChangeAspect="1"/>
          </p:cNvGraphicFramePr>
          <p:nvPr>
            <p:extLst>
              <p:ext uri="{D42A27DB-BD31-4B8C-83A1-F6EECF244321}">
                <p14:modId xmlns:p14="http://schemas.microsoft.com/office/powerpoint/2010/main" val="3902121785"/>
              </p:ext>
            </p:extLst>
          </p:nvPr>
        </p:nvGraphicFramePr>
        <p:xfrm>
          <a:off x="661392" y="2307573"/>
          <a:ext cx="10869216" cy="2242854"/>
        </p:xfrm>
        <a:graphic>
          <a:graphicData uri="http://schemas.openxmlformats.org/presentationml/2006/ole">
            <mc:AlternateContent xmlns:mc="http://schemas.openxmlformats.org/markup-compatibility/2006">
              <mc:Choice xmlns:v="urn:schemas-microsoft-com:vml" Requires="v">
                <p:oleObj name="Equation" r:id="rId2" imgW="3009900" imgH="635000" progId="Equation.DSMT4">
                  <p:embed/>
                </p:oleObj>
              </mc:Choice>
              <mc:Fallback>
                <p:oleObj name="Equation" r:id="rId2" imgW="3009900" imgH="6350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2" y="2307573"/>
                        <a:ext cx="10869216" cy="2242854"/>
                      </a:xfrm>
                      <a:prstGeom prst="rect">
                        <a:avLst/>
                      </a:prstGeom>
                      <a:noFill/>
                    </p:spPr>
                  </p:pic>
                </p:oleObj>
              </mc:Fallback>
            </mc:AlternateContent>
          </a:graphicData>
        </a:graphic>
      </p:graphicFrame>
      <p:sp>
        <p:nvSpPr>
          <p:cNvPr id="6" name="Slide Number Placeholder 5">
            <a:extLst>
              <a:ext uri="{FF2B5EF4-FFF2-40B4-BE49-F238E27FC236}">
                <a16:creationId xmlns:a16="http://schemas.microsoft.com/office/drawing/2014/main" id="{F0FC3DCA-6D76-6759-8875-6F8C1695B172}"/>
              </a:ext>
            </a:extLst>
          </p:cNvPr>
          <p:cNvSpPr>
            <a:spLocks noGrp="1"/>
          </p:cNvSpPr>
          <p:nvPr>
            <p:ph type="sldNum" sz="quarter" idx="12"/>
          </p:nvPr>
        </p:nvSpPr>
        <p:spPr/>
        <p:txBody>
          <a:bodyPr/>
          <a:lstStyle/>
          <a:p>
            <a:fld id="{11E8FB2F-F8A0-460E-BEB8-B86C6496DEF7}" type="slidenum">
              <a:rPr lang="en-US" smtClean="0"/>
              <a:t>8</a:t>
            </a:fld>
            <a:endParaRPr lang="en-US"/>
          </a:p>
        </p:txBody>
      </p:sp>
      <p:sp>
        <p:nvSpPr>
          <p:cNvPr id="2" name="TextBox 1">
            <a:extLst>
              <a:ext uri="{FF2B5EF4-FFF2-40B4-BE49-F238E27FC236}">
                <a16:creationId xmlns:a16="http://schemas.microsoft.com/office/drawing/2014/main" id="{37C31753-5AE9-7A91-6B27-E561548CF1A4}"/>
              </a:ext>
            </a:extLst>
          </p:cNvPr>
          <p:cNvSpPr txBox="1"/>
          <p:nvPr/>
        </p:nvSpPr>
        <p:spPr>
          <a:xfrm>
            <a:off x="661392" y="1143002"/>
            <a:ext cx="5813323" cy="523220"/>
          </a:xfrm>
          <a:prstGeom prst="rect">
            <a:avLst/>
          </a:prstGeom>
          <a:noFill/>
        </p:spPr>
        <p:txBody>
          <a:bodyPr wrap="none" rtlCol="0">
            <a:spAutoFit/>
          </a:bodyPr>
          <a:lstStyle/>
          <a:p>
            <a:r>
              <a:rPr lang="sv-SE" sz="2800" b="1" i="1" dirty="0">
                <a:solidFill>
                  <a:srgbClr val="0070C0"/>
                </a:solidFill>
              </a:rPr>
              <a:t>The Lanchester differential </a:t>
            </a:r>
            <a:r>
              <a:rPr lang="sv-SE" sz="2800" b="1" i="1" dirty="0" err="1">
                <a:solidFill>
                  <a:srgbClr val="0070C0"/>
                </a:solidFill>
              </a:rPr>
              <a:t>equations</a:t>
            </a:r>
            <a:r>
              <a:rPr lang="sv-SE" sz="2800" b="1" i="1" dirty="0">
                <a:solidFill>
                  <a:srgbClr val="0070C0"/>
                </a:solidFill>
              </a:rPr>
              <a:t>:</a:t>
            </a:r>
            <a:endParaRPr lang="en-US" sz="2800" b="1" i="1" dirty="0">
              <a:solidFill>
                <a:srgbClr val="0070C0"/>
              </a:solidFill>
            </a:endParaRPr>
          </a:p>
        </p:txBody>
      </p:sp>
    </p:spTree>
    <p:extLst>
      <p:ext uri="{BB962C8B-B14F-4D97-AF65-F5344CB8AC3E}">
        <p14:creationId xmlns:p14="http://schemas.microsoft.com/office/powerpoint/2010/main" val="1907524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093C-12F4-774A-2D04-7AE9F5FF50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DF180D-8234-BEEE-B49E-FD6C7F2A0F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84FB652-C3BE-7A9E-0ED1-1A537C683431}"/>
              </a:ext>
            </a:extLst>
          </p:cNvPr>
          <p:cNvPicPr>
            <a:picLocks noChangeAspect="1"/>
          </p:cNvPicPr>
          <p:nvPr/>
        </p:nvPicPr>
        <p:blipFill>
          <a:blip r:embed="rId2"/>
          <a:stretch>
            <a:fillRect/>
          </a:stretch>
        </p:blipFill>
        <p:spPr>
          <a:xfrm>
            <a:off x="409763" y="371723"/>
            <a:ext cx="10305585" cy="4948722"/>
          </a:xfrm>
          <a:prstGeom prst="rect">
            <a:avLst/>
          </a:prstGeom>
        </p:spPr>
      </p:pic>
      <p:sp>
        <p:nvSpPr>
          <p:cNvPr id="5" name="TextBox 4">
            <a:extLst>
              <a:ext uri="{FF2B5EF4-FFF2-40B4-BE49-F238E27FC236}">
                <a16:creationId xmlns:a16="http://schemas.microsoft.com/office/drawing/2014/main" id="{58F2A626-3950-EFE9-84BF-8D47DBBA3638}"/>
              </a:ext>
            </a:extLst>
          </p:cNvPr>
          <p:cNvSpPr txBox="1"/>
          <p:nvPr/>
        </p:nvSpPr>
        <p:spPr>
          <a:xfrm>
            <a:off x="943252" y="5097146"/>
            <a:ext cx="9772095" cy="1557542"/>
          </a:xfrm>
          <a:prstGeom prst="rect">
            <a:avLst/>
          </a:prstGeom>
          <a:noFill/>
        </p:spPr>
        <p:txBody>
          <a:bodyPr wrap="square">
            <a:spAutoFit/>
          </a:bodyPr>
          <a:lstStyle/>
          <a:p>
            <a:pPr>
              <a:lnSpc>
                <a:spcPct val="107000"/>
              </a:lnSpc>
              <a:spcAft>
                <a:spcPts val="800"/>
              </a:spcAft>
            </a:pPr>
            <a:r>
              <a:rPr lang="en-US" sz="2800" b="1" i="1" kern="1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Hence, if the attrition coefficient b increases, </a:t>
            </a:r>
            <a:r>
              <a:rPr lang="en-US" sz="28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then the optimal deployment decreases. </a:t>
            </a:r>
          </a:p>
          <a:p>
            <a:pPr>
              <a:lnSpc>
                <a:spcPct val="107000"/>
              </a:lnSpc>
              <a:spcAft>
                <a:spcPts val="800"/>
              </a:spcAft>
            </a:pPr>
            <a:r>
              <a:rPr lang="en-US" sz="2800" b="1" i="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This is also illustrated in Figure 21.</a:t>
            </a:r>
          </a:p>
        </p:txBody>
      </p:sp>
    </p:spTree>
    <p:extLst>
      <p:ext uri="{BB962C8B-B14F-4D97-AF65-F5344CB8AC3E}">
        <p14:creationId xmlns:p14="http://schemas.microsoft.com/office/powerpoint/2010/main" val="235329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A5C75E-A575-AAC1-B3CA-E5070B42182C}"/>
              </a:ext>
            </a:extLst>
          </p:cNvPr>
          <p:cNvSpPr>
            <a:spLocks noGrp="1"/>
          </p:cNvSpPr>
          <p:nvPr>
            <p:ph type="sldNum" sz="quarter" idx="12"/>
          </p:nvPr>
        </p:nvSpPr>
        <p:spPr/>
        <p:txBody>
          <a:bodyPr/>
          <a:lstStyle/>
          <a:p>
            <a:fld id="{11E8FB2F-F8A0-460E-BEB8-B86C6496DEF7}" type="slidenum">
              <a:rPr lang="en-US" smtClean="0"/>
              <a:t>81</a:t>
            </a:fld>
            <a:endParaRPr lang="en-US"/>
          </a:p>
        </p:txBody>
      </p:sp>
      <p:sp>
        <p:nvSpPr>
          <p:cNvPr id="3" name="Rectangle 2">
            <a:extLst>
              <a:ext uri="{FF2B5EF4-FFF2-40B4-BE49-F238E27FC236}">
                <a16:creationId xmlns:a16="http://schemas.microsoft.com/office/drawing/2014/main" id="{444564D4-7C64-557F-7ABB-AA3341E2B377}"/>
              </a:ext>
            </a:extLst>
          </p:cNvPr>
          <p:cNvSpPr/>
          <p:nvPr/>
        </p:nvSpPr>
        <p:spPr>
          <a:xfrm>
            <a:off x="1305201" y="1919770"/>
            <a:ext cx="9581597"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Numerical optimization</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with known attrition parameters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04988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27BC-66A5-2A57-6161-E34A43015F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9986E4-B694-93E6-879B-9ABE9E0F1E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A8E1F8E-79FC-6F6B-640B-ACC0106E94AA}"/>
              </a:ext>
            </a:extLst>
          </p:cNvPr>
          <p:cNvSpPr txBox="1"/>
          <p:nvPr/>
        </p:nvSpPr>
        <p:spPr>
          <a:xfrm>
            <a:off x="1129683" y="440058"/>
            <a:ext cx="9701074" cy="1465529"/>
          </a:xfrm>
          <a:prstGeom prst="rect">
            <a:avLst/>
          </a:prstGeom>
          <a:noFill/>
        </p:spPr>
        <p:txBody>
          <a:bodyPr wrap="square">
            <a:spAutoFit/>
          </a:bodyPr>
          <a:lstStyle/>
          <a:p>
            <a:pPr>
              <a:lnSpc>
                <a:spcPct val="107000"/>
              </a:lnSpc>
              <a:spcAft>
                <a:spcPts val="800"/>
              </a:spcAft>
            </a:pPr>
            <a:r>
              <a:rPr lang="en-US" sz="2400" b="1" u="sng" kern="100" dirty="0">
                <a:effectLst/>
                <a:latin typeface="Calibri" panose="020F0502020204030204" pitchFamily="34" charset="0"/>
                <a:ea typeface="Calibri" panose="020F0502020204030204" pitchFamily="34" charset="0"/>
                <a:cs typeface="Arial" panose="020B0604020202020204" pitchFamily="34" charset="0"/>
              </a:rPr>
              <a:t>Numerical Model 1:</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Continuous optimization model with Newton Raphson iteration. </a:t>
            </a:r>
            <a:r>
              <a:rPr lang="en-US" sz="2400" b="1" u="sng"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CASE 0.</a:t>
            </a:r>
            <a:endParaRPr lang="en-US" sz="24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B7EB5BF-CEAD-D551-9201-F11F4ED0E1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785" y="1905587"/>
            <a:ext cx="6150006" cy="4284407"/>
          </a:xfrm>
          <a:prstGeom prst="rect">
            <a:avLst/>
          </a:prstGeom>
          <a:noFill/>
          <a:ln>
            <a:noFill/>
          </a:ln>
        </p:spPr>
      </p:pic>
      <p:sp>
        <p:nvSpPr>
          <p:cNvPr id="8" name="Rectangle 7">
            <a:extLst>
              <a:ext uri="{FF2B5EF4-FFF2-40B4-BE49-F238E27FC236}">
                <a16:creationId xmlns:a16="http://schemas.microsoft.com/office/drawing/2014/main" id="{95DED46E-AC0B-6AA1-704D-A7FFEF6B0461}"/>
              </a:ext>
            </a:extLst>
          </p:cNvPr>
          <p:cNvSpPr/>
          <p:nvPr/>
        </p:nvSpPr>
        <p:spPr>
          <a:xfrm>
            <a:off x="1544715" y="5823751"/>
            <a:ext cx="2130640" cy="3466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84F8388-51B0-8CA9-C384-0D2AF5BED86A}"/>
              </a:ext>
            </a:extLst>
          </p:cNvPr>
          <p:cNvCxnSpPr>
            <a:cxnSpLocks/>
          </p:cNvCxnSpPr>
          <p:nvPr/>
        </p:nvCxnSpPr>
        <p:spPr>
          <a:xfrm flipH="1">
            <a:off x="2166151" y="3622089"/>
            <a:ext cx="5388746" cy="887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44651C-CF09-C121-0A0E-AAF5126AD0FC}"/>
              </a:ext>
            </a:extLst>
          </p:cNvPr>
          <p:cNvSpPr txBox="1"/>
          <p:nvPr/>
        </p:nvSpPr>
        <p:spPr>
          <a:xfrm>
            <a:off x="7554897" y="3437423"/>
            <a:ext cx="1846556" cy="369332"/>
          </a:xfrm>
          <a:prstGeom prst="rect">
            <a:avLst/>
          </a:prstGeom>
          <a:noFill/>
        </p:spPr>
        <p:txBody>
          <a:bodyPr wrap="square" rtlCol="0">
            <a:spAutoFit/>
          </a:bodyPr>
          <a:lstStyle/>
          <a:p>
            <a:r>
              <a:rPr lang="sv-SE" b="1" dirty="0">
                <a:solidFill>
                  <a:srgbClr val="00B0F0"/>
                </a:solidFill>
              </a:rPr>
              <a:t>Initial </a:t>
            </a:r>
            <a:r>
              <a:rPr lang="sv-SE" b="1" dirty="0" err="1">
                <a:solidFill>
                  <a:srgbClr val="00B0F0"/>
                </a:solidFill>
              </a:rPr>
              <a:t>guess</a:t>
            </a:r>
            <a:endParaRPr lang="en-US" b="1" dirty="0">
              <a:solidFill>
                <a:srgbClr val="00B0F0"/>
              </a:solidFill>
            </a:endParaRPr>
          </a:p>
        </p:txBody>
      </p:sp>
      <p:cxnSp>
        <p:nvCxnSpPr>
          <p:cNvPr id="17" name="Straight Arrow Connector 16">
            <a:extLst>
              <a:ext uri="{FF2B5EF4-FFF2-40B4-BE49-F238E27FC236}">
                <a16:creationId xmlns:a16="http://schemas.microsoft.com/office/drawing/2014/main" id="{CED5A977-1283-A6A3-C678-CF1169FBA006}"/>
              </a:ext>
            </a:extLst>
          </p:cNvPr>
          <p:cNvCxnSpPr>
            <a:cxnSpLocks/>
            <a:stCxn id="20" idx="1"/>
          </p:cNvCxnSpPr>
          <p:nvPr/>
        </p:nvCxnSpPr>
        <p:spPr>
          <a:xfrm flipH="1" flipV="1">
            <a:off x="3723452" y="6091087"/>
            <a:ext cx="3831445" cy="793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7F1BEF-7448-636A-5B27-65246AAF4182}"/>
              </a:ext>
            </a:extLst>
          </p:cNvPr>
          <p:cNvSpPr txBox="1"/>
          <p:nvPr/>
        </p:nvSpPr>
        <p:spPr>
          <a:xfrm>
            <a:off x="7554897" y="5985784"/>
            <a:ext cx="1786771" cy="369332"/>
          </a:xfrm>
          <a:prstGeom prst="rect">
            <a:avLst/>
          </a:prstGeom>
          <a:noFill/>
        </p:spPr>
        <p:txBody>
          <a:bodyPr wrap="none" rtlCol="0">
            <a:spAutoFit/>
          </a:bodyPr>
          <a:lstStyle/>
          <a:p>
            <a:r>
              <a:rPr lang="sv-SE" b="1" dirty="0">
                <a:solidFill>
                  <a:srgbClr val="FF0000"/>
                </a:solidFill>
              </a:rPr>
              <a:t>Optimal solution</a:t>
            </a:r>
            <a:endParaRPr lang="en-US" b="1" dirty="0">
              <a:solidFill>
                <a:srgbClr val="FF0000"/>
              </a:solidFill>
            </a:endParaRPr>
          </a:p>
        </p:txBody>
      </p:sp>
      <p:sp>
        <p:nvSpPr>
          <p:cNvPr id="23" name="TextBox 22">
            <a:extLst>
              <a:ext uri="{FF2B5EF4-FFF2-40B4-BE49-F238E27FC236}">
                <a16:creationId xmlns:a16="http://schemas.microsoft.com/office/drawing/2014/main" id="{F788659F-8FB0-5D6F-124D-5F3FCD6BDB7C}"/>
              </a:ext>
            </a:extLst>
          </p:cNvPr>
          <p:cNvSpPr txBox="1"/>
          <p:nvPr/>
        </p:nvSpPr>
        <p:spPr>
          <a:xfrm rot="16200000">
            <a:off x="-896245" y="4505797"/>
            <a:ext cx="3043744" cy="400110"/>
          </a:xfrm>
          <a:prstGeom prst="rect">
            <a:avLst/>
          </a:prstGeom>
          <a:noFill/>
        </p:spPr>
        <p:txBody>
          <a:bodyPr wrap="square">
            <a:spAutoFit/>
          </a:bodyPr>
          <a:lstStyle/>
          <a:p>
            <a:r>
              <a:rPr kumimoji="0" lang="en-US" sz="2000" b="1" u="none" strike="noStrike" kern="100" cap="none" spc="0" normalizeH="0" baseline="0" noProof="0" dirty="0">
                <a:ln>
                  <a:solidFill>
                    <a:srgbClr val="00CC00"/>
                  </a:solid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Newton Raphson iteration</a:t>
            </a:r>
            <a:endParaRPr lang="en-US" sz="2000" dirty="0">
              <a:ln>
                <a:solidFill>
                  <a:srgbClr val="00CC00"/>
                </a:solidFill>
              </a:ln>
            </a:endParaRPr>
          </a:p>
        </p:txBody>
      </p:sp>
      <p:cxnSp>
        <p:nvCxnSpPr>
          <p:cNvPr id="25" name="Straight Arrow Connector 24">
            <a:extLst>
              <a:ext uri="{FF2B5EF4-FFF2-40B4-BE49-F238E27FC236}">
                <a16:creationId xmlns:a16="http://schemas.microsoft.com/office/drawing/2014/main" id="{4A2306D3-B2F7-150A-2566-E4A24D5F9D2F}"/>
              </a:ext>
            </a:extLst>
          </p:cNvPr>
          <p:cNvCxnSpPr/>
          <p:nvPr/>
        </p:nvCxnSpPr>
        <p:spPr>
          <a:xfrm>
            <a:off x="941033" y="3666477"/>
            <a:ext cx="0" cy="2330623"/>
          </a:xfrm>
          <a:prstGeom prst="straightConnector1">
            <a:avLst/>
          </a:prstGeom>
          <a:ln w="76200">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26" name="Right Brace 25">
            <a:extLst>
              <a:ext uri="{FF2B5EF4-FFF2-40B4-BE49-F238E27FC236}">
                <a16:creationId xmlns:a16="http://schemas.microsoft.com/office/drawing/2014/main" id="{71D513EC-8C45-9F0C-E397-627759A6EAE1}"/>
              </a:ext>
            </a:extLst>
          </p:cNvPr>
          <p:cNvSpPr/>
          <p:nvPr/>
        </p:nvSpPr>
        <p:spPr>
          <a:xfrm>
            <a:off x="5149049" y="1905587"/>
            <a:ext cx="408372" cy="1077310"/>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14CAAFEC-3DA5-595B-4703-AE1CF7BFB1AA}"/>
              </a:ext>
            </a:extLst>
          </p:cNvPr>
          <p:cNvSpPr txBox="1"/>
          <p:nvPr/>
        </p:nvSpPr>
        <p:spPr>
          <a:xfrm>
            <a:off x="5639174" y="2259576"/>
            <a:ext cx="2864117" cy="369332"/>
          </a:xfrm>
          <a:prstGeom prst="rect">
            <a:avLst/>
          </a:prstGeom>
          <a:noFill/>
        </p:spPr>
        <p:txBody>
          <a:bodyPr wrap="none" rtlCol="0">
            <a:spAutoFit/>
          </a:bodyPr>
          <a:lstStyle/>
          <a:p>
            <a:r>
              <a:rPr lang="sv-SE" b="1" dirty="0">
                <a:solidFill>
                  <a:srgbClr val="7030A0"/>
                </a:solidFill>
              </a:rPr>
              <a:t>Parameters and initial </a:t>
            </a:r>
            <a:r>
              <a:rPr lang="sv-SE" b="1" dirty="0" err="1">
                <a:solidFill>
                  <a:srgbClr val="7030A0"/>
                </a:solidFill>
              </a:rPr>
              <a:t>guess</a:t>
            </a:r>
            <a:endParaRPr lang="en-US" b="1" dirty="0">
              <a:solidFill>
                <a:srgbClr val="7030A0"/>
              </a:solidFill>
            </a:endParaRPr>
          </a:p>
        </p:txBody>
      </p:sp>
    </p:spTree>
    <p:extLst>
      <p:ext uri="{BB962C8B-B14F-4D97-AF65-F5344CB8AC3E}">
        <p14:creationId xmlns:p14="http://schemas.microsoft.com/office/powerpoint/2010/main" val="39913596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56238-56F3-91D9-E4EE-81C54D9001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BC8AD0-D3CD-CF01-23D8-0DFCF2BDB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2FC1E2E6-0879-17F1-44C5-48C5D9208DFA}"/>
              </a:ext>
            </a:extLst>
          </p:cNvPr>
          <p:cNvGraphicFramePr/>
          <p:nvPr>
            <p:extLst>
              <p:ext uri="{D42A27DB-BD31-4B8C-83A1-F6EECF244321}">
                <p14:modId xmlns:p14="http://schemas.microsoft.com/office/powerpoint/2010/main" val="1093360444"/>
              </p:ext>
            </p:extLst>
          </p:nvPr>
        </p:nvGraphicFramePr>
        <p:xfrm>
          <a:off x="719091" y="266330"/>
          <a:ext cx="10129422" cy="5143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481CE7B-34C8-1662-2D23-A27FFFE313AD}"/>
              </a:ext>
            </a:extLst>
          </p:cNvPr>
          <p:cNvSpPr txBox="1"/>
          <p:nvPr/>
        </p:nvSpPr>
        <p:spPr>
          <a:xfrm>
            <a:off x="838200" y="5463634"/>
            <a:ext cx="9761737" cy="838948"/>
          </a:xfrm>
          <a:prstGeom prst="rect">
            <a:avLst/>
          </a:prstGeom>
          <a:noFill/>
        </p:spPr>
        <p:txBody>
          <a:bodyPr wrap="square">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22.</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The optimal values of x</a:t>
            </a:r>
            <a:r>
              <a:rPr lang="en-US" sz="2000" b="1" kern="100" baseline="-25000" dirty="0">
                <a:effectLst/>
                <a:latin typeface="Calibri" panose="020F0502020204030204" pitchFamily="34" charset="0"/>
                <a:ea typeface="Calibri" panose="020F0502020204030204" pitchFamily="34" charset="0"/>
                <a:cs typeface="Arial" panose="020B0604020202020204" pitchFamily="34" charset="0"/>
              </a:rPr>
              <a:t>0</a:t>
            </a:r>
            <a:r>
              <a:rPr lang="en-US" sz="2000" b="1" kern="100" dirty="0">
                <a:effectLst/>
                <a:latin typeface="Calibri" panose="020F0502020204030204" pitchFamily="34" charset="0"/>
                <a:ea typeface="Calibri" panose="020F0502020204030204" pitchFamily="34" charset="0"/>
                <a:cs typeface="Arial" panose="020B0604020202020204" pitchFamily="34" charset="0"/>
              </a:rPr>
              <a:t>, according to Numerical model 1, in alternative cases.</a:t>
            </a:r>
          </a:p>
        </p:txBody>
      </p:sp>
    </p:spTree>
    <p:extLst>
      <p:ext uri="{BB962C8B-B14F-4D97-AF65-F5344CB8AC3E}">
        <p14:creationId xmlns:p14="http://schemas.microsoft.com/office/powerpoint/2010/main" val="13562057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B241D-A7ED-9584-E0AA-B268502875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2EF658-22BA-AFD3-0DA4-024B1240FF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B4D9FC46-A856-AA45-2B88-659637A49F0C}"/>
              </a:ext>
            </a:extLst>
          </p:cNvPr>
          <p:cNvGraphicFramePr/>
          <p:nvPr>
            <p:extLst>
              <p:ext uri="{D42A27DB-BD31-4B8C-83A1-F6EECF244321}">
                <p14:modId xmlns:p14="http://schemas.microsoft.com/office/powerpoint/2010/main" val="3709746332"/>
              </p:ext>
            </p:extLst>
          </p:nvPr>
        </p:nvGraphicFramePr>
        <p:xfrm>
          <a:off x="648069" y="381740"/>
          <a:ext cx="10005135" cy="52200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FFA88CA-7392-DA4D-D5FB-4F20AFCA7768}"/>
              </a:ext>
            </a:extLst>
          </p:cNvPr>
          <p:cNvSpPr txBox="1"/>
          <p:nvPr/>
        </p:nvSpPr>
        <p:spPr>
          <a:xfrm>
            <a:off x="838200" y="5394946"/>
            <a:ext cx="10880324" cy="838948"/>
          </a:xfrm>
          <a:prstGeom prst="rect">
            <a:avLst/>
          </a:prstGeom>
          <a:noFill/>
        </p:spPr>
        <p:txBody>
          <a:bodyPr wrap="square">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23.</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The optimal values of T, the day of the victory, according to Numerical model 1, in alternative cases.</a:t>
            </a:r>
          </a:p>
        </p:txBody>
      </p:sp>
    </p:spTree>
    <p:extLst>
      <p:ext uri="{BB962C8B-B14F-4D97-AF65-F5344CB8AC3E}">
        <p14:creationId xmlns:p14="http://schemas.microsoft.com/office/powerpoint/2010/main" val="2504475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D12E-7BC1-517B-1948-27F091460F4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38249-B2B8-3CDA-DBFD-C6CDD0B3B8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A11F2FB6-8593-161C-6296-EDB6332AB2F0}"/>
              </a:ext>
            </a:extLst>
          </p:cNvPr>
          <p:cNvGraphicFramePr/>
          <p:nvPr>
            <p:extLst>
              <p:ext uri="{D42A27DB-BD31-4B8C-83A1-F6EECF244321}">
                <p14:modId xmlns:p14="http://schemas.microsoft.com/office/powerpoint/2010/main" val="999453414"/>
              </p:ext>
            </p:extLst>
          </p:nvPr>
        </p:nvGraphicFramePr>
        <p:xfrm>
          <a:off x="658027" y="256373"/>
          <a:ext cx="9870392" cy="4990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6FB3885-FF15-3974-59E8-BCE0BF2166EC}"/>
              </a:ext>
            </a:extLst>
          </p:cNvPr>
          <p:cNvSpPr txBox="1"/>
          <p:nvPr/>
        </p:nvSpPr>
        <p:spPr>
          <a:xfrm>
            <a:off x="658027" y="5091527"/>
            <a:ext cx="10940753" cy="1168269"/>
          </a:xfrm>
          <a:prstGeom prst="rect">
            <a:avLst/>
          </a:prstGeom>
          <a:noFill/>
        </p:spPr>
        <p:txBody>
          <a:bodyPr wrap="square">
            <a:spAutoFit/>
          </a:bodyPr>
          <a:lstStyle/>
          <a:p>
            <a:pPr>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Figure 24.</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The optimal values of K, the number of killed and wounded soldiers, according to Numerical model 1, in alternative cases.</a:t>
            </a:r>
          </a:p>
        </p:txBody>
      </p:sp>
    </p:spTree>
    <p:extLst>
      <p:ext uri="{BB962C8B-B14F-4D97-AF65-F5344CB8AC3E}">
        <p14:creationId xmlns:p14="http://schemas.microsoft.com/office/powerpoint/2010/main" val="2608475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07C31B-3D10-9C12-F0A1-8495E8A0B068}"/>
              </a:ext>
            </a:extLst>
          </p:cNvPr>
          <p:cNvSpPr>
            <a:spLocks noGrp="1"/>
          </p:cNvSpPr>
          <p:nvPr>
            <p:ph type="sldNum" sz="quarter" idx="12"/>
          </p:nvPr>
        </p:nvSpPr>
        <p:spPr/>
        <p:txBody>
          <a:bodyPr/>
          <a:lstStyle/>
          <a:p>
            <a:fld id="{11E8FB2F-F8A0-460E-BEB8-B86C6496DEF7}" type="slidenum">
              <a:rPr lang="en-US" smtClean="0"/>
              <a:t>86</a:t>
            </a:fld>
            <a:endParaRPr lang="en-US"/>
          </a:p>
        </p:txBody>
      </p:sp>
      <p:sp>
        <p:nvSpPr>
          <p:cNvPr id="4" name="TextBox 3">
            <a:extLst>
              <a:ext uri="{FF2B5EF4-FFF2-40B4-BE49-F238E27FC236}">
                <a16:creationId xmlns:a16="http://schemas.microsoft.com/office/drawing/2014/main" id="{F47EFAE8-7BD9-04DC-8A07-274F16A0B784}"/>
              </a:ext>
            </a:extLst>
          </p:cNvPr>
          <p:cNvSpPr txBox="1"/>
          <p:nvPr/>
        </p:nvSpPr>
        <p:spPr>
          <a:xfrm>
            <a:off x="1222160" y="551207"/>
            <a:ext cx="9747680"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Numerical optimization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with stochastic attrition parameters</a:t>
            </a:r>
          </a:p>
        </p:txBody>
      </p:sp>
      <p:sp>
        <p:nvSpPr>
          <p:cNvPr id="5" name="TextBox 4">
            <a:extLst>
              <a:ext uri="{FF2B5EF4-FFF2-40B4-BE49-F238E27FC236}">
                <a16:creationId xmlns:a16="http://schemas.microsoft.com/office/drawing/2014/main" id="{2F901939-465D-7C7B-A351-74F8C030784C}"/>
              </a:ext>
            </a:extLst>
          </p:cNvPr>
          <p:cNvSpPr txBox="1"/>
          <p:nvPr/>
        </p:nvSpPr>
        <p:spPr>
          <a:xfrm>
            <a:off x="1029808" y="3217029"/>
            <a:ext cx="10537796" cy="2123658"/>
          </a:xfrm>
          <a:prstGeom prst="rect">
            <a:avLst/>
          </a:prstGeom>
          <a:noFill/>
        </p:spPr>
        <p:txBody>
          <a:bodyPr wrap="square" rtlCol="0">
            <a:spAutoFit/>
          </a:bodyPr>
          <a:lstStyle/>
          <a:p>
            <a:r>
              <a:rPr lang="sv-SE" sz="5400" b="1" dirty="0"/>
              <a:t>z</a:t>
            </a:r>
            <a:r>
              <a:rPr lang="sv-SE" sz="3600" b="1" dirty="0"/>
              <a:t> </a:t>
            </a:r>
            <a:r>
              <a:rPr lang="sv-SE" sz="2400" b="1" i="1" dirty="0">
                <a:solidFill>
                  <a:srgbClr val="0070C0"/>
                </a:solidFill>
              </a:rPr>
              <a:t>= the </a:t>
            </a:r>
            <a:r>
              <a:rPr lang="sv-SE" sz="2400" b="1" i="1" dirty="0" err="1">
                <a:solidFill>
                  <a:srgbClr val="0070C0"/>
                </a:solidFill>
              </a:rPr>
              <a:t>stochastic</a:t>
            </a:r>
            <a:r>
              <a:rPr lang="sv-SE" sz="2400" b="1" i="1" dirty="0">
                <a:solidFill>
                  <a:srgbClr val="0070C0"/>
                </a:solidFill>
              </a:rPr>
              <a:t> deviation from the </a:t>
            </a:r>
            <a:r>
              <a:rPr lang="sv-SE" sz="2400" b="1" i="1" dirty="0" err="1">
                <a:solidFill>
                  <a:srgbClr val="0070C0"/>
                </a:solidFill>
              </a:rPr>
              <a:t>expected</a:t>
            </a:r>
            <a:r>
              <a:rPr lang="sv-SE" sz="2400" b="1" i="1" dirty="0">
                <a:solidFill>
                  <a:srgbClr val="0070C0"/>
                </a:solidFill>
              </a:rPr>
              <a:t> </a:t>
            </a:r>
            <a:r>
              <a:rPr lang="sv-SE" sz="2400" b="1" i="1" dirty="0" err="1">
                <a:solidFill>
                  <a:srgbClr val="0070C0"/>
                </a:solidFill>
              </a:rPr>
              <a:t>value</a:t>
            </a:r>
            <a:r>
              <a:rPr lang="sv-SE" sz="2400" b="1" i="1" dirty="0">
                <a:solidFill>
                  <a:srgbClr val="0070C0"/>
                </a:solidFill>
              </a:rPr>
              <a:t> (</a:t>
            </a:r>
            <a:r>
              <a:rPr lang="sv-SE" sz="2400" b="1" i="1" dirty="0" err="1">
                <a:solidFill>
                  <a:srgbClr val="0070C0"/>
                </a:solidFill>
              </a:rPr>
              <a:t>of</a:t>
            </a:r>
            <a:r>
              <a:rPr lang="sv-SE" sz="2400" b="1" i="1" dirty="0">
                <a:solidFill>
                  <a:srgbClr val="0070C0"/>
                </a:solidFill>
              </a:rPr>
              <a:t> an </a:t>
            </a:r>
            <a:r>
              <a:rPr lang="sv-SE" sz="2400" b="1" i="1" dirty="0" err="1">
                <a:solidFill>
                  <a:srgbClr val="0070C0"/>
                </a:solidFill>
              </a:rPr>
              <a:t>attrition</a:t>
            </a:r>
            <a:r>
              <a:rPr lang="sv-SE" sz="2400" b="1" i="1" dirty="0">
                <a:solidFill>
                  <a:srgbClr val="0070C0"/>
                </a:solidFill>
              </a:rPr>
              <a:t> parameter).</a:t>
            </a:r>
          </a:p>
          <a:p>
            <a:r>
              <a:rPr lang="sv-SE" sz="2400" b="1" i="1" dirty="0" err="1">
                <a:solidFill>
                  <a:srgbClr val="0070C0"/>
                </a:solidFill>
              </a:rPr>
              <a:t>When</a:t>
            </a:r>
            <a:r>
              <a:rPr lang="sv-SE" sz="2400" b="1" i="1" dirty="0">
                <a:solidFill>
                  <a:srgbClr val="0070C0"/>
                </a:solidFill>
              </a:rPr>
              <a:t> the operation is </a:t>
            </a:r>
            <a:r>
              <a:rPr lang="sv-SE" sz="2400" b="1" i="1" dirty="0" err="1">
                <a:solidFill>
                  <a:srgbClr val="0070C0"/>
                </a:solidFill>
              </a:rPr>
              <a:t>planned</a:t>
            </a:r>
            <a:r>
              <a:rPr lang="sv-SE" sz="2400" b="1" i="1" dirty="0">
                <a:solidFill>
                  <a:srgbClr val="0070C0"/>
                </a:solidFill>
              </a:rPr>
              <a:t>, the </a:t>
            </a:r>
            <a:r>
              <a:rPr lang="sv-SE" sz="2400" b="1" i="1" dirty="0" err="1">
                <a:solidFill>
                  <a:srgbClr val="0070C0"/>
                </a:solidFill>
              </a:rPr>
              <a:t>true</a:t>
            </a:r>
            <a:r>
              <a:rPr lang="sv-SE" sz="2400" b="1" i="1" dirty="0">
                <a:solidFill>
                  <a:srgbClr val="0070C0"/>
                </a:solidFill>
              </a:rPr>
              <a:t> </a:t>
            </a:r>
            <a:r>
              <a:rPr lang="sv-SE" sz="2400" b="1" i="1" dirty="0" err="1">
                <a:solidFill>
                  <a:srgbClr val="0070C0"/>
                </a:solidFill>
              </a:rPr>
              <a:t>value</a:t>
            </a:r>
            <a:r>
              <a:rPr lang="sv-SE" sz="2400" b="1" i="1" dirty="0">
                <a:solidFill>
                  <a:srgbClr val="0070C0"/>
                </a:solidFill>
              </a:rPr>
              <a:t> </a:t>
            </a:r>
            <a:r>
              <a:rPr lang="sv-SE" sz="2400" b="1" i="1" dirty="0" err="1">
                <a:solidFill>
                  <a:srgbClr val="0070C0"/>
                </a:solidFill>
              </a:rPr>
              <a:t>of</a:t>
            </a:r>
            <a:r>
              <a:rPr lang="sv-SE" sz="2400" b="1" i="1" dirty="0">
                <a:solidFill>
                  <a:srgbClr val="0070C0"/>
                </a:solidFill>
              </a:rPr>
              <a:t>  </a:t>
            </a:r>
            <a:r>
              <a:rPr kumimoji="0" lang="sv-SE" sz="5400" b="1" i="0" u="none" strike="noStrike" kern="1200" cap="none" spc="0" normalizeH="0" baseline="0" noProof="0" dirty="0">
                <a:ln>
                  <a:noFill/>
                </a:ln>
                <a:solidFill>
                  <a:prstClr val="black"/>
                </a:solidFill>
                <a:effectLst/>
                <a:uLnTx/>
                <a:uFillTx/>
                <a:latin typeface="Calibri" panose="020F0502020204030204"/>
                <a:ea typeface="+mn-ea"/>
                <a:cs typeface="+mn-cs"/>
              </a:rPr>
              <a:t>z</a:t>
            </a:r>
            <a:r>
              <a:rPr kumimoji="0" lang="sv-SE" sz="36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sv-SE" sz="2400" b="1" i="1" u="none" strike="noStrike" kern="1200" cap="none" spc="0" normalizeH="0" baseline="0" noProof="0" dirty="0">
                <a:ln>
                  <a:noFill/>
                </a:ln>
                <a:solidFill>
                  <a:srgbClr val="0070C0"/>
                </a:solidFill>
                <a:effectLst/>
                <a:uLnTx/>
                <a:uFillTx/>
                <a:latin typeface="Calibri" panose="020F0502020204030204"/>
                <a:ea typeface="+mn-ea"/>
                <a:cs typeface="+mn-cs"/>
              </a:rPr>
              <a:t>is not </a:t>
            </a:r>
            <a:r>
              <a:rPr kumimoji="0" lang="sv-SE" sz="2400" b="1" i="1" u="none" strike="noStrike" kern="1200" cap="none" spc="0" normalizeH="0" baseline="0" noProof="0" dirty="0" err="1">
                <a:ln>
                  <a:noFill/>
                </a:ln>
                <a:solidFill>
                  <a:srgbClr val="0070C0"/>
                </a:solidFill>
                <a:effectLst/>
                <a:uLnTx/>
                <a:uFillTx/>
                <a:latin typeface="Calibri" panose="020F0502020204030204"/>
                <a:ea typeface="+mn-ea"/>
                <a:cs typeface="+mn-cs"/>
              </a:rPr>
              <a:t>known</a:t>
            </a:r>
            <a:r>
              <a:rPr lang="sv-SE" sz="2400" b="1" i="1" dirty="0">
                <a:solidFill>
                  <a:srgbClr val="0070C0"/>
                </a:solidFill>
                <a:latin typeface="Calibri" panose="020F0502020204030204"/>
              </a:rPr>
              <a:t>, </a:t>
            </a:r>
            <a:r>
              <a:rPr lang="sv-SE" sz="2400" b="1" i="1" dirty="0" err="1">
                <a:solidFill>
                  <a:srgbClr val="0070C0"/>
                </a:solidFill>
                <a:latin typeface="Calibri" panose="020F0502020204030204"/>
              </a:rPr>
              <a:t>but</a:t>
            </a:r>
            <a:r>
              <a:rPr lang="sv-SE" sz="2400" b="1" i="1" dirty="0">
                <a:solidFill>
                  <a:srgbClr val="0070C0"/>
                </a:solidFill>
                <a:latin typeface="Calibri" panose="020F0502020204030204"/>
              </a:rPr>
              <a:t> the </a:t>
            </a:r>
            <a:r>
              <a:rPr lang="sv-SE" sz="2400" b="1" i="1" dirty="0" err="1">
                <a:solidFill>
                  <a:srgbClr val="0070C0"/>
                </a:solidFill>
                <a:latin typeface="Calibri" panose="020F0502020204030204"/>
              </a:rPr>
              <a:t>probability</a:t>
            </a:r>
            <a:r>
              <a:rPr lang="sv-SE" sz="2400" b="1" i="1" dirty="0">
                <a:solidFill>
                  <a:srgbClr val="0070C0"/>
                </a:solidFill>
                <a:latin typeface="Calibri" panose="020F0502020204030204"/>
              </a:rPr>
              <a:t> distribution ”and/or” the </a:t>
            </a:r>
            <a:r>
              <a:rPr lang="sv-SE" sz="2400" b="1" i="1" dirty="0" err="1">
                <a:solidFill>
                  <a:srgbClr val="0070C0"/>
                </a:solidFill>
                <a:latin typeface="Calibri" panose="020F0502020204030204"/>
              </a:rPr>
              <a:t>probability</a:t>
            </a:r>
            <a:r>
              <a:rPr lang="sv-SE" sz="2400" b="1" i="1" dirty="0">
                <a:solidFill>
                  <a:srgbClr val="0070C0"/>
                </a:solidFill>
                <a:latin typeface="Calibri" panose="020F0502020204030204"/>
              </a:rPr>
              <a:t> </a:t>
            </a:r>
            <a:r>
              <a:rPr lang="sv-SE" sz="2400" b="1" i="1" dirty="0" err="1">
                <a:solidFill>
                  <a:srgbClr val="0070C0"/>
                </a:solidFill>
                <a:latin typeface="Calibri" panose="020F0502020204030204"/>
              </a:rPr>
              <a:t>density</a:t>
            </a:r>
            <a:r>
              <a:rPr lang="sv-SE" sz="2400" b="1" i="1" dirty="0">
                <a:solidFill>
                  <a:srgbClr val="0070C0"/>
                </a:solidFill>
                <a:latin typeface="Calibri" panose="020F0502020204030204"/>
              </a:rPr>
              <a:t> </a:t>
            </a:r>
            <a:r>
              <a:rPr lang="sv-SE" sz="2400" b="1" i="1" dirty="0" err="1">
                <a:solidFill>
                  <a:srgbClr val="0070C0"/>
                </a:solidFill>
                <a:latin typeface="Calibri" panose="020F0502020204030204"/>
              </a:rPr>
              <a:t>function</a:t>
            </a:r>
            <a:r>
              <a:rPr lang="sv-SE" sz="2400" b="1" i="1" dirty="0">
                <a:solidFill>
                  <a:srgbClr val="0070C0"/>
                </a:solidFill>
                <a:latin typeface="Calibri" panose="020F0502020204030204"/>
              </a:rPr>
              <a:t>, ”</a:t>
            </a:r>
            <a:r>
              <a:rPr lang="sv-SE" sz="2400" b="1" i="1" dirty="0" err="1">
                <a:solidFill>
                  <a:srgbClr val="0070C0"/>
                </a:solidFill>
                <a:latin typeface="Calibri" panose="020F0502020204030204"/>
              </a:rPr>
              <a:t>are</a:t>
            </a:r>
            <a:r>
              <a:rPr lang="sv-SE" sz="2400" b="1" i="1" dirty="0">
                <a:solidFill>
                  <a:srgbClr val="0070C0"/>
                </a:solidFill>
                <a:latin typeface="Calibri" panose="020F0502020204030204"/>
              </a:rPr>
              <a:t>/is” </a:t>
            </a:r>
            <a:r>
              <a:rPr lang="sv-SE" sz="2400" b="1" i="1" dirty="0" err="1">
                <a:solidFill>
                  <a:srgbClr val="0070C0"/>
                </a:solidFill>
                <a:latin typeface="Calibri" panose="020F0502020204030204"/>
              </a:rPr>
              <a:t>known</a:t>
            </a:r>
            <a:r>
              <a:rPr lang="sv-SE" sz="2400" b="1" i="1" dirty="0">
                <a:solidFill>
                  <a:srgbClr val="0070C0"/>
                </a:solidFill>
                <a:latin typeface="Calibri" panose="020F0502020204030204"/>
              </a:rPr>
              <a:t>.</a:t>
            </a:r>
            <a:endParaRPr lang="en-US" sz="2400" b="1" i="1" dirty="0">
              <a:solidFill>
                <a:srgbClr val="0070C0"/>
              </a:solidFill>
            </a:endParaRPr>
          </a:p>
        </p:txBody>
      </p:sp>
    </p:spTree>
    <p:extLst>
      <p:ext uri="{BB962C8B-B14F-4D97-AF65-F5344CB8AC3E}">
        <p14:creationId xmlns:p14="http://schemas.microsoft.com/office/powerpoint/2010/main" val="2138133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665B0-5FAF-4506-7733-422E3803909D}"/>
              </a:ext>
            </a:extLst>
          </p:cNvPr>
          <p:cNvSpPr>
            <a:spLocks noGrp="1"/>
          </p:cNvSpPr>
          <p:nvPr>
            <p:ph type="sldNum" sz="quarter" idx="12"/>
          </p:nvPr>
        </p:nvSpPr>
        <p:spPr>
          <a:xfrm>
            <a:off x="8646111" y="6360787"/>
            <a:ext cx="2743200" cy="365125"/>
          </a:xfrm>
        </p:spPr>
        <p:txBody>
          <a:bodyPr/>
          <a:lstStyle/>
          <a:p>
            <a:fld id="{11E8FB2F-F8A0-460E-BEB8-B86C6496DEF7}" type="slidenum">
              <a:rPr lang="en-US" smtClean="0"/>
              <a:t>87</a:t>
            </a:fld>
            <a:endParaRPr lang="en-US"/>
          </a:p>
        </p:txBody>
      </p:sp>
      <p:graphicFrame>
        <p:nvGraphicFramePr>
          <p:cNvPr id="5" name="Chart 4">
            <a:extLst>
              <a:ext uri="{FF2B5EF4-FFF2-40B4-BE49-F238E27FC236}">
                <a16:creationId xmlns:a16="http://schemas.microsoft.com/office/drawing/2014/main" id="{FEEED7B8-CEC9-E40D-FCD7-27A2CEA706DA}"/>
              </a:ext>
            </a:extLst>
          </p:cNvPr>
          <p:cNvGraphicFramePr>
            <a:graphicFrameLocks/>
          </p:cNvGraphicFramePr>
          <p:nvPr>
            <p:extLst>
              <p:ext uri="{D42A27DB-BD31-4B8C-83A1-F6EECF244321}">
                <p14:modId xmlns:p14="http://schemas.microsoft.com/office/powerpoint/2010/main" val="2540012161"/>
              </p:ext>
            </p:extLst>
          </p:nvPr>
        </p:nvGraphicFramePr>
        <p:xfrm>
          <a:off x="6462943" y="2530148"/>
          <a:ext cx="5344357" cy="3497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7C85CA8-1411-5372-4965-6E51BD722E20}"/>
              </a:ext>
            </a:extLst>
          </p:cNvPr>
          <p:cNvGraphicFramePr>
            <a:graphicFrameLocks/>
          </p:cNvGraphicFramePr>
          <p:nvPr>
            <p:extLst>
              <p:ext uri="{D42A27DB-BD31-4B8C-83A1-F6EECF244321}">
                <p14:modId xmlns:p14="http://schemas.microsoft.com/office/powerpoint/2010/main" val="3497572507"/>
              </p:ext>
            </p:extLst>
          </p:nvPr>
        </p:nvGraphicFramePr>
        <p:xfrm>
          <a:off x="384699" y="749054"/>
          <a:ext cx="5035119" cy="33934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6B9ACAE-709D-3DB3-FB91-A1E61738ED57}"/>
              </a:ext>
            </a:extLst>
          </p:cNvPr>
          <p:cNvSpPr txBox="1"/>
          <p:nvPr/>
        </p:nvSpPr>
        <p:spPr>
          <a:xfrm>
            <a:off x="2765843" y="4509882"/>
            <a:ext cx="306494" cy="461665"/>
          </a:xfrm>
          <a:prstGeom prst="rect">
            <a:avLst/>
          </a:prstGeom>
          <a:noFill/>
        </p:spPr>
        <p:txBody>
          <a:bodyPr wrap="none" rtlCol="0">
            <a:spAutoFit/>
          </a:bodyPr>
          <a:lstStyle/>
          <a:p>
            <a:r>
              <a:rPr lang="sv-SE" sz="2400" b="1" dirty="0"/>
              <a:t>z</a:t>
            </a:r>
            <a:endParaRPr lang="en-US" sz="2400" b="1" dirty="0"/>
          </a:p>
        </p:txBody>
      </p:sp>
      <p:sp>
        <p:nvSpPr>
          <p:cNvPr id="9" name="TextBox 8">
            <a:extLst>
              <a:ext uri="{FF2B5EF4-FFF2-40B4-BE49-F238E27FC236}">
                <a16:creationId xmlns:a16="http://schemas.microsoft.com/office/drawing/2014/main" id="{AED4FA5C-E970-55D5-EC1F-6EF52BCC4DA6}"/>
              </a:ext>
            </a:extLst>
          </p:cNvPr>
          <p:cNvSpPr txBox="1"/>
          <p:nvPr/>
        </p:nvSpPr>
        <p:spPr>
          <a:xfrm>
            <a:off x="2732179" y="4048217"/>
            <a:ext cx="340158" cy="461665"/>
          </a:xfrm>
          <a:prstGeom prst="rect">
            <a:avLst/>
          </a:prstGeom>
          <a:noFill/>
        </p:spPr>
        <p:txBody>
          <a:bodyPr wrap="none" rtlCol="0">
            <a:spAutoFit/>
          </a:bodyPr>
          <a:lstStyle/>
          <a:p>
            <a:r>
              <a:rPr lang="sv-SE" sz="2400" b="1" dirty="0"/>
              <a:t>0</a:t>
            </a:r>
            <a:endParaRPr lang="en-US" sz="2400" b="1" dirty="0"/>
          </a:p>
        </p:txBody>
      </p:sp>
      <p:sp>
        <p:nvSpPr>
          <p:cNvPr id="10" name="Rectangle: Rounded Corners 9">
            <a:extLst>
              <a:ext uri="{FF2B5EF4-FFF2-40B4-BE49-F238E27FC236}">
                <a16:creationId xmlns:a16="http://schemas.microsoft.com/office/drawing/2014/main" id="{666E0539-B2C0-04B6-4C18-8D2C4F1C2AC5}"/>
              </a:ext>
            </a:extLst>
          </p:cNvPr>
          <p:cNvSpPr/>
          <p:nvPr/>
        </p:nvSpPr>
        <p:spPr>
          <a:xfrm>
            <a:off x="168676" y="372862"/>
            <a:ext cx="5477522" cy="499812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4DBF3F6-9F05-54C3-804D-37FC9F61E7A5}"/>
              </a:ext>
            </a:extLst>
          </p:cNvPr>
          <p:cNvSpPr/>
          <p:nvPr/>
        </p:nvSpPr>
        <p:spPr>
          <a:xfrm>
            <a:off x="6396361" y="1297619"/>
            <a:ext cx="5477522" cy="499812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C567C3B-CC90-2B2F-48DE-84CCFECD1731}"/>
              </a:ext>
            </a:extLst>
          </p:cNvPr>
          <p:cNvSpPr/>
          <p:nvPr/>
        </p:nvSpPr>
        <p:spPr>
          <a:xfrm>
            <a:off x="5717219" y="2902998"/>
            <a:ext cx="612559" cy="932155"/>
          </a:xfrm>
          <a:prstGeom prst="rightArrow">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02EF997-D5A9-67A5-76BB-6E0D5ED67C5A}"/>
              </a:ext>
            </a:extLst>
          </p:cNvPr>
          <p:cNvSpPr txBox="1"/>
          <p:nvPr/>
        </p:nvSpPr>
        <p:spPr>
          <a:xfrm>
            <a:off x="1583820" y="5370990"/>
            <a:ext cx="3029932" cy="830997"/>
          </a:xfrm>
          <a:prstGeom prst="rect">
            <a:avLst/>
          </a:prstGeom>
          <a:noFill/>
        </p:spPr>
        <p:txBody>
          <a:bodyPr wrap="none" rtlCol="0">
            <a:spAutoFit/>
          </a:bodyPr>
          <a:lstStyle/>
          <a:p>
            <a:r>
              <a:rPr lang="sv-SE" sz="2400" b="1" dirty="0" err="1">
                <a:solidFill>
                  <a:schemeClr val="accent4">
                    <a:lumMod val="75000"/>
                  </a:schemeClr>
                </a:solidFill>
              </a:rPr>
              <a:t>Assumption</a:t>
            </a:r>
            <a:r>
              <a:rPr lang="sv-SE" sz="2400" b="1" dirty="0">
                <a:solidFill>
                  <a:schemeClr val="accent4">
                    <a:lumMod val="75000"/>
                  </a:schemeClr>
                </a:solidFill>
              </a:rPr>
              <a:t> in</a:t>
            </a:r>
          </a:p>
          <a:p>
            <a:r>
              <a:rPr lang="sv-SE" sz="2400" b="1" dirty="0" err="1">
                <a:solidFill>
                  <a:schemeClr val="accent4">
                    <a:lumMod val="75000"/>
                  </a:schemeClr>
                </a:solidFill>
              </a:rPr>
              <a:t>deterministic</a:t>
            </a:r>
            <a:r>
              <a:rPr lang="sv-SE" sz="2400" b="1" dirty="0">
                <a:solidFill>
                  <a:schemeClr val="accent4">
                    <a:lumMod val="75000"/>
                  </a:schemeClr>
                </a:solidFill>
              </a:rPr>
              <a:t> </a:t>
            </a:r>
            <a:r>
              <a:rPr lang="sv-SE" sz="2400" b="1" dirty="0" err="1">
                <a:solidFill>
                  <a:schemeClr val="accent4">
                    <a:lumMod val="75000"/>
                  </a:schemeClr>
                </a:solidFill>
              </a:rPr>
              <a:t>analysis</a:t>
            </a:r>
            <a:r>
              <a:rPr lang="sv-SE" sz="2400" b="1" dirty="0">
                <a:solidFill>
                  <a:schemeClr val="accent4">
                    <a:lumMod val="75000"/>
                  </a:schemeClr>
                </a:solidFill>
              </a:rPr>
              <a:t>.</a:t>
            </a:r>
            <a:endParaRPr lang="en-US" sz="2400" b="1" dirty="0">
              <a:solidFill>
                <a:schemeClr val="accent4">
                  <a:lumMod val="75000"/>
                </a:schemeClr>
              </a:solidFill>
            </a:endParaRPr>
          </a:p>
        </p:txBody>
      </p:sp>
      <p:sp>
        <p:nvSpPr>
          <p:cNvPr id="16" name="TextBox 15">
            <a:extLst>
              <a:ext uri="{FF2B5EF4-FFF2-40B4-BE49-F238E27FC236}">
                <a16:creationId xmlns:a16="http://schemas.microsoft.com/office/drawing/2014/main" id="{02CD7629-E444-FB61-A366-B071657E3B4E}"/>
              </a:ext>
            </a:extLst>
          </p:cNvPr>
          <p:cNvSpPr txBox="1"/>
          <p:nvPr/>
        </p:nvSpPr>
        <p:spPr>
          <a:xfrm>
            <a:off x="6965168" y="372862"/>
            <a:ext cx="4993053" cy="830997"/>
          </a:xfrm>
          <a:prstGeom prst="rect">
            <a:avLst/>
          </a:prstGeom>
          <a:noFill/>
        </p:spPr>
        <p:txBody>
          <a:bodyPr wrap="square" rtlCol="0">
            <a:spAutoFit/>
          </a:bodyPr>
          <a:lstStyle/>
          <a:p>
            <a:r>
              <a:rPr lang="sv-SE" sz="2400" b="1" dirty="0" err="1">
                <a:solidFill>
                  <a:schemeClr val="accent4">
                    <a:lumMod val="75000"/>
                  </a:schemeClr>
                </a:solidFill>
              </a:rPr>
              <a:t>Assumption</a:t>
            </a:r>
            <a:r>
              <a:rPr lang="sv-SE" sz="2400" b="1" dirty="0">
                <a:solidFill>
                  <a:schemeClr val="accent4">
                    <a:lumMod val="75000"/>
                  </a:schemeClr>
                </a:solidFill>
              </a:rPr>
              <a:t> in </a:t>
            </a:r>
            <a:r>
              <a:rPr lang="sv-SE" sz="2400" b="1" dirty="0" err="1">
                <a:solidFill>
                  <a:schemeClr val="accent4">
                    <a:lumMod val="75000"/>
                  </a:schemeClr>
                </a:solidFill>
              </a:rPr>
              <a:t>stochastic</a:t>
            </a:r>
            <a:r>
              <a:rPr lang="sv-SE" sz="2400" b="1" dirty="0">
                <a:solidFill>
                  <a:schemeClr val="accent4">
                    <a:lumMod val="75000"/>
                  </a:schemeClr>
                </a:solidFill>
              </a:rPr>
              <a:t> </a:t>
            </a:r>
            <a:r>
              <a:rPr lang="sv-SE" sz="2400" b="1" dirty="0" err="1">
                <a:solidFill>
                  <a:schemeClr val="accent4">
                    <a:lumMod val="75000"/>
                  </a:schemeClr>
                </a:solidFill>
              </a:rPr>
              <a:t>analysis</a:t>
            </a:r>
            <a:r>
              <a:rPr lang="sv-SE" sz="2400" b="1" dirty="0">
                <a:solidFill>
                  <a:schemeClr val="accent4">
                    <a:lumMod val="75000"/>
                  </a:schemeClr>
                </a:solidFill>
              </a:rPr>
              <a:t> (</a:t>
            </a:r>
            <a:r>
              <a:rPr lang="sv-SE" sz="2400" b="1" dirty="0" err="1">
                <a:solidFill>
                  <a:schemeClr val="accent4">
                    <a:lumMod val="75000"/>
                  </a:schemeClr>
                </a:solidFill>
              </a:rPr>
              <a:t>with</a:t>
            </a:r>
            <a:r>
              <a:rPr lang="sv-SE" sz="2400" b="1" dirty="0">
                <a:solidFill>
                  <a:schemeClr val="accent4">
                    <a:lumMod val="75000"/>
                  </a:schemeClr>
                </a:solidFill>
              </a:rPr>
              <a:t> </a:t>
            </a:r>
            <a:r>
              <a:rPr lang="sv-SE" sz="2400" b="1" dirty="0" err="1">
                <a:solidFill>
                  <a:schemeClr val="accent4">
                    <a:lumMod val="75000"/>
                  </a:schemeClr>
                </a:solidFill>
              </a:rPr>
              <a:t>continuous</a:t>
            </a:r>
            <a:r>
              <a:rPr lang="sv-SE" sz="2400" b="1" dirty="0">
                <a:solidFill>
                  <a:schemeClr val="accent4">
                    <a:lumMod val="75000"/>
                  </a:schemeClr>
                </a:solidFill>
              </a:rPr>
              <a:t> z).</a:t>
            </a:r>
            <a:endParaRPr lang="en-US" sz="2400" b="1" dirty="0">
              <a:solidFill>
                <a:schemeClr val="accent4">
                  <a:lumMod val="75000"/>
                </a:schemeClr>
              </a:solidFill>
            </a:endParaRPr>
          </a:p>
        </p:txBody>
      </p:sp>
      <p:graphicFrame>
        <p:nvGraphicFramePr>
          <p:cNvPr id="3" name="Object 2">
            <a:extLst>
              <a:ext uri="{FF2B5EF4-FFF2-40B4-BE49-F238E27FC236}">
                <a16:creationId xmlns:a16="http://schemas.microsoft.com/office/drawing/2014/main" id="{0E1F1652-7207-C316-F886-030D60CA85DC}"/>
              </a:ext>
            </a:extLst>
          </p:cNvPr>
          <p:cNvGraphicFramePr>
            <a:graphicFrameLocks noChangeAspect="1"/>
          </p:cNvGraphicFramePr>
          <p:nvPr>
            <p:extLst>
              <p:ext uri="{D42A27DB-BD31-4B8C-83A1-F6EECF244321}">
                <p14:modId xmlns:p14="http://schemas.microsoft.com/office/powerpoint/2010/main" val="917469396"/>
              </p:ext>
            </p:extLst>
          </p:nvPr>
        </p:nvGraphicFramePr>
        <p:xfrm>
          <a:off x="9951868" y="3345491"/>
          <a:ext cx="1791357" cy="641640"/>
        </p:xfrm>
        <a:graphic>
          <a:graphicData uri="http://schemas.openxmlformats.org/presentationml/2006/ole">
            <mc:AlternateContent xmlns:mc="http://schemas.openxmlformats.org/markup-compatibility/2006">
              <mc:Choice xmlns:v="urn:schemas-microsoft-com:vml" Requires="v">
                <p:oleObj name="Equation" r:id="rId4" imgW="495000" imgH="177480" progId="Equation.DSMT4">
                  <p:embed/>
                </p:oleObj>
              </mc:Choice>
              <mc:Fallback>
                <p:oleObj name="Equation" r:id="rId4" imgW="495000" imgH="177480" progId="Equation.DSMT4">
                  <p:embed/>
                  <p:pic>
                    <p:nvPicPr>
                      <p:cNvPr id="55" name="Object 54">
                        <a:extLst>
                          <a:ext uri="{FF2B5EF4-FFF2-40B4-BE49-F238E27FC236}">
                            <a16:creationId xmlns:a16="http://schemas.microsoft.com/office/drawing/2014/main" id="{DA1D42BB-7DFB-5BBE-CE84-0CB176C89345}"/>
                          </a:ext>
                        </a:extLst>
                      </p:cNvPr>
                      <p:cNvPicPr/>
                      <p:nvPr/>
                    </p:nvPicPr>
                    <p:blipFill>
                      <a:blip r:embed="rId5"/>
                      <a:stretch>
                        <a:fillRect/>
                      </a:stretch>
                    </p:blipFill>
                    <p:spPr>
                      <a:xfrm>
                        <a:off x="9951868" y="3345491"/>
                        <a:ext cx="1791357" cy="641640"/>
                      </a:xfrm>
                      <a:prstGeom prst="rect">
                        <a:avLst/>
                      </a:prstGeom>
                      <a:noFill/>
                    </p:spPr>
                  </p:pic>
                </p:oleObj>
              </mc:Fallback>
            </mc:AlternateContent>
          </a:graphicData>
        </a:graphic>
      </p:graphicFrame>
    </p:spTree>
    <p:extLst>
      <p:ext uri="{BB962C8B-B14F-4D97-AF65-F5344CB8AC3E}">
        <p14:creationId xmlns:p14="http://schemas.microsoft.com/office/powerpoint/2010/main" val="17707246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22991C-1E5B-8485-D2C9-212C02F25D3D}"/>
              </a:ext>
            </a:extLst>
          </p:cNvPr>
          <p:cNvSpPr>
            <a:spLocks noGrp="1"/>
          </p:cNvSpPr>
          <p:nvPr>
            <p:ph type="sldNum" sz="quarter" idx="12"/>
          </p:nvPr>
        </p:nvSpPr>
        <p:spPr/>
        <p:txBody>
          <a:bodyPr/>
          <a:lstStyle/>
          <a:p>
            <a:fld id="{11E8FB2F-F8A0-460E-BEB8-B86C6496DEF7}" type="slidenum">
              <a:rPr lang="en-US" smtClean="0"/>
              <a:t>88</a:t>
            </a:fld>
            <a:endParaRPr lang="en-US"/>
          </a:p>
        </p:txBody>
      </p:sp>
      <p:sp>
        <p:nvSpPr>
          <p:cNvPr id="3" name="Isosceles Triangle 2">
            <a:extLst>
              <a:ext uri="{FF2B5EF4-FFF2-40B4-BE49-F238E27FC236}">
                <a16:creationId xmlns:a16="http://schemas.microsoft.com/office/drawing/2014/main" id="{250212E3-121E-D08F-3BFC-D13217D6F8A4}"/>
              </a:ext>
            </a:extLst>
          </p:cNvPr>
          <p:cNvSpPr/>
          <p:nvPr/>
        </p:nvSpPr>
        <p:spPr>
          <a:xfrm>
            <a:off x="1154097" y="949910"/>
            <a:ext cx="3568823" cy="2325950"/>
          </a:xfrm>
          <a:prstGeom prst="triangl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27797D2-4FB3-332B-74A7-BF0370E6132A}"/>
              </a:ext>
            </a:extLst>
          </p:cNvPr>
          <p:cNvCxnSpPr/>
          <p:nvPr/>
        </p:nvCxnSpPr>
        <p:spPr>
          <a:xfrm>
            <a:off x="843379" y="3275860"/>
            <a:ext cx="44122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7CFFB0-DD0E-810A-3AB8-B8698B93054B}"/>
              </a:ext>
            </a:extLst>
          </p:cNvPr>
          <p:cNvCxnSpPr/>
          <p:nvPr/>
        </p:nvCxnSpPr>
        <p:spPr>
          <a:xfrm flipV="1">
            <a:off x="2938509" y="674703"/>
            <a:ext cx="0" cy="2754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0D7371-EBE0-939F-91AF-3FAC563829C0}"/>
              </a:ext>
            </a:extLst>
          </p:cNvPr>
          <p:cNvSpPr txBox="1"/>
          <p:nvPr/>
        </p:nvSpPr>
        <p:spPr>
          <a:xfrm>
            <a:off x="5424257" y="3091194"/>
            <a:ext cx="287258" cy="400110"/>
          </a:xfrm>
          <a:prstGeom prst="rect">
            <a:avLst/>
          </a:prstGeom>
          <a:noFill/>
        </p:spPr>
        <p:txBody>
          <a:bodyPr wrap="none" rtlCol="0">
            <a:spAutoFit/>
          </a:bodyPr>
          <a:lstStyle/>
          <a:p>
            <a:r>
              <a:rPr lang="sv-SE" sz="2000" b="1" dirty="0"/>
              <a:t>z</a:t>
            </a:r>
            <a:endParaRPr lang="en-US" sz="2000" b="1" dirty="0"/>
          </a:p>
        </p:txBody>
      </p:sp>
      <p:sp>
        <p:nvSpPr>
          <p:cNvPr id="13" name="TextBox 12">
            <a:extLst>
              <a:ext uri="{FF2B5EF4-FFF2-40B4-BE49-F238E27FC236}">
                <a16:creationId xmlns:a16="http://schemas.microsoft.com/office/drawing/2014/main" id="{3F9D7527-C27C-BEE6-8AEB-D22F50F1205F}"/>
              </a:ext>
            </a:extLst>
          </p:cNvPr>
          <p:cNvSpPr txBox="1"/>
          <p:nvPr/>
        </p:nvSpPr>
        <p:spPr>
          <a:xfrm flipH="1">
            <a:off x="2788252" y="305371"/>
            <a:ext cx="1082411" cy="369332"/>
          </a:xfrm>
          <a:prstGeom prst="rect">
            <a:avLst/>
          </a:prstGeom>
          <a:noFill/>
        </p:spPr>
        <p:txBody>
          <a:bodyPr wrap="square" rtlCol="0">
            <a:spAutoFit/>
          </a:bodyPr>
          <a:lstStyle/>
          <a:p>
            <a:r>
              <a:rPr lang="sv-SE" b="1" dirty="0"/>
              <a:t>f  </a:t>
            </a:r>
            <a:endParaRPr lang="en-US" b="1" dirty="0"/>
          </a:p>
        </p:txBody>
      </p:sp>
      <p:sp>
        <p:nvSpPr>
          <p:cNvPr id="14" name="TextBox 13">
            <a:extLst>
              <a:ext uri="{FF2B5EF4-FFF2-40B4-BE49-F238E27FC236}">
                <a16:creationId xmlns:a16="http://schemas.microsoft.com/office/drawing/2014/main" id="{87392B22-060E-043E-B275-E7A03D50F6FD}"/>
              </a:ext>
            </a:extLst>
          </p:cNvPr>
          <p:cNvSpPr txBox="1"/>
          <p:nvPr/>
        </p:nvSpPr>
        <p:spPr>
          <a:xfrm>
            <a:off x="4579291" y="3303986"/>
            <a:ext cx="292068" cy="400110"/>
          </a:xfrm>
          <a:prstGeom prst="rect">
            <a:avLst/>
          </a:prstGeom>
          <a:noFill/>
        </p:spPr>
        <p:txBody>
          <a:bodyPr wrap="none" rtlCol="0">
            <a:spAutoFit/>
          </a:bodyPr>
          <a:lstStyle/>
          <a:p>
            <a:r>
              <a:rPr lang="sv-SE" sz="2000" b="1" dirty="0"/>
              <a:t>c</a:t>
            </a:r>
            <a:endParaRPr lang="en-US" sz="2000" b="1" dirty="0"/>
          </a:p>
        </p:txBody>
      </p:sp>
      <p:sp>
        <p:nvSpPr>
          <p:cNvPr id="15" name="TextBox 14">
            <a:extLst>
              <a:ext uri="{FF2B5EF4-FFF2-40B4-BE49-F238E27FC236}">
                <a16:creationId xmlns:a16="http://schemas.microsoft.com/office/drawing/2014/main" id="{D8564500-92BC-7996-8DC0-8B9846559DE0}"/>
              </a:ext>
            </a:extLst>
          </p:cNvPr>
          <p:cNvSpPr txBox="1"/>
          <p:nvPr/>
        </p:nvSpPr>
        <p:spPr>
          <a:xfrm>
            <a:off x="2794879" y="3382085"/>
            <a:ext cx="314510" cy="400110"/>
          </a:xfrm>
          <a:prstGeom prst="rect">
            <a:avLst/>
          </a:prstGeom>
          <a:noFill/>
        </p:spPr>
        <p:txBody>
          <a:bodyPr wrap="none" rtlCol="0">
            <a:spAutoFit/>
          </a:bodyPr>
          <a:lstStyle/>
          <a:p>
            <a:r>
              <a:rPr lang="sv-SE" sz="2000" b="1" dirty="0"/>
              <a:t>0</a:t>
            </a:r>
            <a:endParaRPr lang="en-US" sz="2000" b="1" dirty="0"/>
          </a:p>
        </p:txBody>
      </p:sp>
      <p:sp>
        <p:nvSpPr>
          <p:cNvPr id="16" name="TextBox 15">
            <a:extLst>
              <a:ext uri="{FF2B5EF4-FFF2-40B4-BE49-F238E27FC236}">
                <a16:creationId xmlns:a16="http://schemas.microsoft.com/office/drawing/2014/main" id="{41C95ED0-E903-888F-90E1-8B6BA253BDB1}"/>
              </a:ext>
            </a:extLst>
          </p:cNvPr>
          <p:cNvSpPr txBox="1"/>
          <p:nvPr/>
        </p:nvSpPr>
        <p:spPr>
          <a:xfrm>
            <a:off x="6175549" y="843378"/>
            <a:ext cx="2350323" cy="3693319"/>
          </a:xfrm>
          <a:prstGeom prst="rect">
            <a:avLst/>
          </a:prstGeom>
          <a:noFill/>
        </p:spPr>
        <p:txBody>
          <a:bodyPr wrap="none" rtlCol="0">
            <a:spAutoFit/>
          </a:bodyPr>
          <a:lstStyle/>
          <a:p>
            <a:r>
              <a:rPr lang="sv-SE" b="1" i="1" dirty="0">
                <a:solidFill>
                  <a:srgbClr val="0070C0"/>
                </a:solidFill>
              </a:rPr>
              <a:t>In the </a:t>
            </a:r>
            <a:r>
              <a:rPr lang="sv-SE" b="1" i="1" dirty="0" err="1">
                <a:solidFill>
                  <a:srgbClr val="0070C0"/>
                </a:solidFill>
              </a:rPr>
              <a:t>first</a:t>
            </a:r>
            <a:r>
              <a:rPr lang="sv-SE" b="1" i="1" dirty="0">
                <a:solidFill>
                  <a:srgbClr val="0070C0"/>
                </a:solidFill>
              </a:rPr>
              <a:t> </a:t>
            </a:r>
            <a:r>
              <a:rPr lang="sv-SE" b="1" i="1" dirty="0" err="1">
                <a:solidFill>
                  <a:srgbClr val="0070C0"/>
                </a:solidFill>
              </a:rPr>
              <a:t>quadrant</a:t>
            </a:r>
            <a:r>
              <a:rPr lang="sv-SE" b="1" i="1" dirty="0">
                <a:solidFill>
                  <a:srgbClr val="0070C0"/>
                </a:solidFill>
              </a:rPr>
              <a:t>,</a:t>
            </a:r>
          </a:p>
          <a:p>
            <a:r>
              <a:rPr lang="sv-SE" b="1" i="1" dirty="0">
                <a:solidFill>
                  <a:srgbClr val="0070C0"/>
                </a:solidFill>
              </a:rPr>
              <a:t>the </a:t>
            </a:r>
            <a:r>
              <a:rPr lang="sv-SE" b="1" i="1" dirty="0" err="1">
                <a:solidFill>
                  <a:srgbClr val="0070C0"/>
                </a:solidFill>
              </a:rPr>
              <a:t>function</a:t>
            </a:r>
            <a:r>
              <a:rPr lang="sv-SE" b="1" i="1" dirty="0">
                <a:solidFill>
                  <a:srgbClr val="0070C0"/>
                </a:solidFill>
              </a:rPr>
              <a:t> f </a:t>
            </a:r>
            <a:r>
              <a:rPr lang="sv-SE" b="1" i="1" dirty="0" err="1">
                <a:solidFill>
                  <a:srgbClr val="0070C0"/>
                </a:solidFill>
              </a:rPr>
              <a:t>reaches</a:t>
            </a:r>
            <a:r>
              <a:rPr lang="sv-SE" b="1" i="1" dirty="0">
                <a:solidFill>
                  <a:srgbClr val="0070C0"/>
                </a:solidFill>
              </a:rPr>
              <a:t> </a:t>
            </a:r>
          </a:p>
          <a:p>
            <a:r>
              <a:rPr lang="sv-SE" b="1" i="1" dirty="0">
                <a:solidFill>
                  <a:srgbClr val="0070C0"/>
                </a:solidFill>
              </a:rPr>
              <a:t>the z-</a:t>
            </a:r>
            <a:r>
              <a:rPr lang="sv-SE" b="1" i="1" dirty="0" err="1">
                <a:solidFill>
                  <a:srgbClr val="0070C0"/>
                </a:solidFill>
              </a:rPr>
              <a:t>axes</a:t>
            </a:r>
            <a:r>
              <a:rPr lang="sv-SE" b="1" i="1" dirty="0">
                <a:solidFill>
                  <a:srgbClr val="0070C0"/>
                </a:solidFill>
              </a:rPr>
              <a:t> </a:t>
            </a:r>
            <a:r>
              <a:rPr lang="sv-SE" b="1" i="1" dirty="0" err="1">
                <a:solidFill>
                  <a:srgbClr val="0070C0"/>
                </a:solidFill>
              </a:rPr>
              <a:t>where</a:t>
            </a:r>
            <a:r>
              <a:rPr lang="sv-SE" b="1" i="1" dirty="0">
                <a:solidFill>
                  <a:srgbClr val="0070C0"/>
                </a:solidFill>
              </a:rPr>
              <a:t> z = c.</a:t>
            </a:r>
          </a:p>
          <a:p>
            <a:endParaRPr lang="sv-SE" dirty="0"/>
          </a:p>
          <a:p>
            <a:r>
              <a:rPr lang="sv-SE" dirty="0"/>
              <a:t>a – </a:t>
            </a:r>
            <a:r>
              <a:rPr lang="sv-SE" dirty="0" err="1"/>
              <a:t>bc</a:t>
            </a:r>
            <a:r>
              <a:rPr lang="sv-SE" dirty="0"/>
              <a:t> = 0</a:t>
            </a:r>
          </a:p>
          <a:p>
            <a:endParaRPr lang="sv-SE" dirty="0"/>
          </a:p>
          <a:p>
            <a:r>
              <a:rPr lang="sv-SE" dirty="0" err="1"/>
              <a:t>bc</a:t>
            </a:r>
            <a:r>
              <a:rPr lang="sv-SE" dirty="0"/>
              <a:t> = a</a:t>
            </a:r>
          </a:p>
          <a:p>
            <a:endParaRPr lang="sv-SE" dirty="0"/>
          </a:p>
          <a:p>
            <a:r>
              <a:rPr lang="sv-SE" dirty="0"/>
              <a:t>b = a/c</a:t>
            </a:r>
          </a:p>
          <a:p>
            <a:endParaRPr lang="sv-SE" dirty="0"/>
          </a:p>
          <a:p>
            <a:r>
              <a:rPr lang="sv-SE" dirty="0"/>
              <a:t>f = a + (a/c)z</a:t>
            </a:r>
          </a:p>
          <a:p>
            <a:endParaRPr lang="sv-SE" dirty="0"/>
          </a:p>
          <a:p>
            <a:r>
              <a:rPr lang="sv-SE" dirty="0"/>
              <a:t>f = a(1 + 1/c)z </a:t>
            </a:r>
            <a:endParaRPr lang="en-US" dirty="0"/>
          </a:p>
        </p:txBody>
      </p:sp>
      <p:sp>
        <p:nvSpPr>
          <p:cNvPr id="17" name="TextBox 16">
            <a:extLst>
              <a:ext uri="{FF2B5EF4-FFF2-40B4-BE49-F238E27FC236}">
                <a16:creationId xmlns:a16="http://schemas.microsoft.com/office/drawing/2014/main" id="{59D134C6-C477-15F0-E1DE-EF0D7C135F65}"/>
              </a:ext>
            </a:extLst>
          </p:cNvPr>
          <p:cNvSpPr txBox="1"/>
          <p:nvPr/>
        </p:nvSpPr>
        <p:spPr>
          <a:xfrm>
            <a:off x="9253491" y="843378"/>
            <a:ext cx="2189125" cy="1754326"/>
          </a:xfrm>
          <a:prstGeom prst="rect">
            <a:avLst/>
          </a:prstGeom>
          <a:noFill/>
        </p:spPr>
        <p:txBody>
          <a:bodyPr wrap="none" rtlCol="0">
            <a:spAutoFit/>
          </a:bodyPr>
          <a:lstStyle/>
          <a:p>
            <a:r>
              <a:rPr lang="sv-SE" b="1" dirty="0">
                <a:solidFill>
                  <a:srgbClr val="00B050"/>
                </a:solidFill>
              </a:rPr>
              <a:t>The total </a:t>
            </a:r>
            <a:r>
              <a:rPr lang="sv-SE" b="1" dirty="0" err="1">
                <a:solidFill>
                  <a:srgbClr val="00B050"/>
                </a:solidFill>
              </a:rPr>
              <a:t>probability</a:t>
            </a:r>
            <a:r>
              <a:rPr lang="sv-SE" b="1" dirty="0">
                <a:solidFill>
                  <a:srgbClr val="00B050"/>
                </a:solidFill>
              </a:rPr>
              <a:t> </a:t>
            </a:r>
          </a:p>
          <a:p>
            <a:r>
              <a:rPr lang="sv-SE" b="1" dirty="0">
                <a:solidFill>
                  <a:srgbClr val="00B050"/>
                </a:solidFill>
              </a:rPr>
              <a:t>(</a:t>
            </a:r>
            <a:r>
              <a:rPr lang="sv-SE" b="1" dirty="0" err="1">
                <a:solidFill>
                  <a:srgbClr val="00B050"/>
                </a:solidFill>
              </a:rPr>
              <a:t>yellow</a:t>
            </a:r>
            <a:r>
              <a:rPr lang="sv-SE" b="1" dirty="0">
                <a:solidFill>
                  <a:srgbClr val="00B050"/>
                </a:solidFill>
              </a:rPr>
              <a:t>) is 1.</a:t>
            </a:r>
          </a:p>
          <a:p>
            <a:endParaRPr lang="sv-SE" b="1" dirty="0">
              <a:solidFill>
                <a:srgbClr val="00B050"/>
              </a:solidFill>
            </a:endParaRPr>
          </a:p>
          <a:p>
            <a:r>
              <a:rPr lang="sv-SE" dirty="0" err="1"/>
              <a:t>ac</a:t>
            </a:r>
            <a:r>
              <a:rPr lang="sv-SE" dirty="0"/>
              <a:t> = 1</a:t>
            </a:r>
          </a:p>
          <a:p>
            <a:endParaRPr lang="sv-SE" dirty="0"/>
          </a:p>
          <a:p>
            <a:r>
              <a:rPr lang="sv-SE" dirty="0"/>
              <a:t>a = 1/c</a:t>
            </a:r>
            <a:endParaRPr lang="en-US" dirty="0"/>
          </a:p>
        </p:txBody>
      </p:sp>
      <p:sp>
        <p:nvSpPr>
          <p:cNvPr id="18" name="Rectangle 17">
            <a:extLst>
              <a:ext uri="{FF2B5EF4-FFF2-40B4-BE49-F238E27FC236}">
                <a16:creationId xmlns:a16="http://schemas.microsoft.com/office/drawing/2014/main" id="{A63368AA-523C-2348-B21E-65B856F8C3E7}"/>
              </a:ext>
            </a:extLst>
          </p:cNvPr>
          <p:cNvSpPr/>
          <p:nvPr/>
        </p:nvSpPr>
        <p:spPr>
          <a:xfrm>
            <a:off x="6096000" y="772357"/>
            <a:ext cx="2514599" cy="39061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B792C3-9911-F5CF-B638-AF698DAA46B9}"/>
              </a:ext>
            </a:extLst>
          </p:cNvPr>
          <p:cNvSpPr/>
          <p:nvPr/>
        </p:nvSpPr>
        <p:spPr>
          <a:xfrm>
            <a:off x="9090753" y="772357"/>
            <a:ext cx="2514599" cy="18253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DAFF5009-3FF6-5E1A-AF7D-088F7417C669}"/>
              </a:ext>
            </a:extLst>
          </p:cNvPr>
          <p:cNvCxnSpPr/>
          <p:nvPr/>
        </p:nvCxnSpPr>
        <p:spPr>
          <a:xfrm>
            <a:off x="10156054" y="2597704"/>
            <a:ext cx="0" cy="706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35DA99-FE4B-50C5-FC55-212A411D101E}"/>
              </a:ext>
            </a:extLst>
          </p:cNvPr>
          <p:cNvCxnSpPr/>
          <p:nvPr/>
        </p:nvCxnSpPr>
        <p:spPr>
          <a:xfrm>
            <a:off x="8610599" y="4057095"/>
            <a:ext cx="480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25">
            <a:extLst>
              <a:ext uri="{FF2B5EF4-FFF2-40B4-BE49-F238E27FC236}">
                <a16:creationId xmlns:a16="http://schemas.microsoft.com/office/drawing/2014/main" id="{7E01A3D5-678F-316A-1A9B-A106A84A7BC3}"/>
              </a:ext>
            </a:extLst>
          </p:cNvPr>
          <p:cNvGraphicFramePr>
            <a:graphicFrameLocks noChangeAspect="1"/>
          </p:cNvGraphicFramePr>
          <p:nvPr>
            <p:extLst>
              <p:ext uri="{D42A27DB-BD31-4B8C-83A1-F6EECF244321}">
                <p14:modId xmlns:p14="http://schemas.microsoft.com/office/powerpoint/2010/main" val="3655811367"/>
              </p:ext>
            </p:extLst>
          </p:nvPr>
        </p:nvGraphicFramePr>
        <p:xfrm>
          <a:off x="9397121" y="3584671"/>
          <a:ext cx="1731064" cy="860312"/>
        </p:xfrm>
        <a:graphic>
          <a:graphicData uri="http://schemas.openxmlformats.org/presentationml/2006/ole">
            <mc:AlternateContent xmlns:mc="http://schemas.openxmlformats.org/markup-compatibility/2006">
              <mc:Choice xmlns:v="urn:schemas-microsoft-com:vml" Requires="v">
                <p:oleObj name="Equation" r:id="rId2" imgW="787320" imgH="393480" progId="Equation.DSMT4">
                  <p:embed/>
                </p:oleObj>
              </mc:Choice>
              <mc:Fallback>
                <p:oleObj name="Equation" r:id="rId2" imgW="787320" imgH="393480" progId="Equation.DSMT4">
                  <p:embed/>
                  <p:pic>
                    <p:nvPicPr>
                      <p:cNvPr id="6" name="Object 5">
                        <a:extLst>
                          <a:ext uri="{FF2B5EF4-FFF2-40B4-BE49-F238E27FC236}">
                            <a16:creationId xmlns:a16="http://schemas.microsoft.com/office/drawing/2014/main" id="{80E2AA38-D605-E417-CEDE-6FB7AEBE6710}"/>
                          </a:ext>
                        </a:extLst>
                      </p:cNvPr>
                      <p:cNvPicPr>
                        <a:picLocks noChangeAspect="1" noChangeArrowheads="1"/>
                      </p:cNvPicPr>
                      <p:nvPr/>
                    </p:nvPicPr>
                    <p:blipFill>
                      <a:blip r:embed="rId3"/>
                      <a:srcRect/>
                      <a:stretch>
                        <a:fillRect/>
                      </a:stretch>
                    </p:blipFill>
                    <p:spPr bwMode="auto">
                      <a:xfrm>
                        <a:off x="9397121" y="3584671"/>
                        <a:ext cx="1731064" cy="860312"/>
                      </a:xfrm>
                      <a:prstGeom prst="rect">
                        <a:avLst/>
                      </a:prstGeom>
                      <a:noFill/>
                    </p:spPr>
                  </p:pic>
                </p:oleObj>
              </mc:Fallback>
            </mc:AlternateContent>
          </a:graphicData>
        </a:graphic>
      </p:graphicFrame>
      <p:sp>
        <p:nvSpPr>
          <p:cNvPr id="27" name="Rectangle 26">
            <a:extLst>
              <a:ext uri="{FF2B5EF4-FFF2-40B4-BE49-F238E27FC236}">
                <a16:creationId xmlns:a16="http://schemas.microsoft.com/office/drawing/2014/main" id="{854AA7F6-5FC1-9137-0955-776E43F2BE6E}"/>
              </a:ext>
            </a:extLst>
          </p:cNvPr>
          <p:cNvSpPr/>
          <p:nvPr/>
        </p:nvSpPr>
        <p:spPr>
          <a:xfrm>
            <a:off x="9175480" y="3441163"/>
            <a:ext cx="2263047" cy="11018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A3A0E97-53A5-9218-E329-89B9E4FEFB2E}"/>
              </a:ext>
            </a:extLst>
          </p:cNvPr>
          <p:cNvSpPr txBox="1"/>
          <p:nvPr/>
        </p:nvSpPr>
        <p:spPr>
          <a:xfrm>
            <a:off x="873252" y="3303986"/>
            <a:ext cx="428322" cy="400110"/>
          </a:xfrm>
          <a:prstGeom prst="rect">
            <a:avLst/>
          </a:prstGeom>
          <a:noFill/>
        </p:spPr>
        <p:txBody>
          <a:bodyPr wrap="none" rtlCol="0">
            <a:spAutoFit/>
          </a:bodyPr>
          <a:lstStyle/>
          <a:p>
            <a:r>
              <a:rPr lang="sv-SE" sz="2000" b="1" dirty="0"/>
              <a:t>- c</a:t>
            </a:r>
            <a:endParaRPr lang="en-US" sz="2000" b="1" dirty="0"/>
          </a:p>
        </p:txBody>
      </p:sp>
      <p:sp>
        <p:nvSpPr>
          <p:cNvPr id="4" name="TextBox 3">
            <a:extLst>
              <a:ext uri="{FF2B5EF4-FFF2-40B4-BE49-F238E27FC236}">
                <a16:creationId xmlns:a16="http://schemas.microsoft.com/office/drawing/2014/main" id="{AF2D4A21-E859-8C2E-1D1B-72B6F5C7E5D0}"/>
              </a:ext>
            </a:extLst>
          </p:cNvPr>
          <p:cNvSpPr txBox="1"/>
          <p:nvPr/>
        </p:nvSpPr>
        <p:spPr>
          <a:xfrm flipH="1">
            <a:off x="3906839" y="1867185"/>
            <a:ext cx="1082411" cy="369332"/>
          </a:xfrm>
          <a:prstGeom prst="rect">
            <a:avLst/>
          </a:prstGeom>
          <a:noFill/>
        </p:spPr>
        <p:txBody>
          <a:bodyPr wrap="square" rtlCol="0">
            <a:spAutoFit/>
          </a:bodyPr>
          <a:lstStyle/>
          <a:p>
            <a:r>
              <a:rPr lang="sv-SE" b="1" dirty="0"/>
              <a:t>f = a - </a:t>
            </a:r>
            <a:r>
              <a:rPr lang="sv-SE" b="1" dirty="0" err="1"/>
              <a:t>bz</a:t>
            </a:r>
            <a:r>
              <a:rPr lang="sv-SE" b="1" dirty="0"/>
              <a:t> </a:t>
            </a:r>
            <a:endParaRPr lang="en-US" b="1" dirty="0"/>
          </a:p>
        </p:txBody>
      </p:sp>
      <p:sp>
        <p:nvSpPr>
          <p:cNvPr id="6" name="TextBox 5">
            <a:extLst>
              <a:ext uri="{FF2B5EF4-FFF2-40B4-BE49-F238E27FC236}">
                <a16:creationId xmlns:a16="http://schemas.microsoft.com/office/drawing/2014/main" id="{D694402A-37C2-92D8-5473-CAB267E738F4}"/>
              </a:ext>
            </a:extLst>
          </p:cNvPr>
          <p:cNvSpPr txBox="1"/>
          <p:nvPr/>
        </p:nvSpPr>
        <p:spPr>
          <a:xfrm>
            <a:off x="929148" y="1867185"/>
            <a:ext cx="10275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9210C7A-D34F-0E93-3BE9-CAD1E27654C5}"/>
              </a:ext>
            </a:extLst>
          </p:cNvPr>
          <p:cNvSpPr txBox="1"/>
          <p:nvPr/>
        </p:nvSpPr>
        <p:spPr>
          <a:xfrm>
            <a:off x="9175480" y="4612471"/>
            <a:ext cx="2214948" cy="369332"/>
          </a:xfrm>
          <a:prstGeom prst="rect">
            <a:avLst/>
          </a:prstGeom>
          <a:noFill/>
        </p:spPr>
        <p:txBody>
          <a:bodyPr wrap="square">
            <a:spAutoFit/>
          </a:bodyPr>
          <a:lstStyle/>
          <a:p>
            <a:r>
              <a:rPr kumimoji="0" lang="sv-SE" sz="1800" i="1" u="none" strike="noStrike" kern="1200" cap="none" spc="0" normalizeH="0" baseline="0" noProof="0" dirty="0">
                <a:ln>
                  <a:noFill/>
                </a:ln>
                <a:effectLst/>
                <a:uLnTx/>
                <a:uFillTx/>
                <a:latin typeface="Calibri" panose="020F0502020204030204"/>
                <a:ea typeface="+mn-ea"/>
                <a:cs typeface="+mn-cs"/>
              </a:rPr>
              <a:t>(In the </a:t>
            </a:r>
            <a:r>
              <a:rPr kumimoji="0" lang="sv-SE" sz="1800" i="1" u="none" strike="noStrike" kern="1200" cap="none" spc="0" normalizeH="0" baseline="0" noProof="0" dirty="0" err="1">
                <a:ln>
                  <a:noFill/>
                </a:ln>
                <a:effectLst/>
                <a:uLnTx/>
                <a:uFillTx/>
                <a:latin typeface="Calibri" panose="020F0502020204030204"/>
                <a:ea typeface="+mn-ea"/>
                <a:cs typeface="+mn-cs"/>
              </a:rPr>
              <a:t>first</a:t>
            </a:r>
            <a:r>
              <a:rPr kumimoji="0" lang="sv-SE" sz="1800" i="1" u="none" strike="noStrike" kern="1200" cap="none" spc="0" normalizeH="0" baseline="0" noProof="0" dirty="0">
                <a:ln>
                  <a:noFill/>
                </a:ln>
                <a:effectLst/>
                <a:uLnTx/>
                <a:uFillTx/>
                <a:latin typeface="Calibri" panose="020F0502020204030204"/>
                <a:ea typeface="+mn-ea"/>
                <a:cs typeface="+mn-cs"/>
              </a:rPr>
              <a:t> </a:t>
            </a:r>
            <a:r>
              <a:rPr kumimoji="0" lang="sv-SE" sz="1800" i="1" u="none" strike="noStrike" kern="1200" cap="none" spc="0" normalizeH="0" baseline="0" noProof="0" dirty="0" err="1">
                <a:ln>
                  <a:noFill/>
                </a:ln>
                <a:effectLst/>
                <a:uLnTx/>
                <a:uFillTx/>
                <a:latin typeface="Calibri" panose="020F0502020204030204"/>
                <a:ea typeface="+mn-ea"/>
                <a:cs typeface="+mn-cs"/>
              </a:rPr>
              <a:t>quadrant</a:t>
            </a:r>
            <a:r>
              <a:rPr kumimoji="0" lang="sv-SE" sz="1800" i="1" u="none" strike="noStrike" kern="1200" cap="none" spc="0" normalizeH="0" baseline="0" noProof="0" dirty="0">
                <a:ln>
                  <a:noFill/>
                </a:ln>
                <a:effectLst/>
                <a:uLnTx/>
                <a:uFillTx/>
                <a:latin typeface="Calibri" panose="020F0502020204030204"/>
                <a:ea typeface="+mn-ea"/>
                <a:cs typeface="+mn-cs"/>
              </a:rPr>
              <a:t>)</a:t>
            </a:r>
            <a:endParaRPr lang="en-US" dirty="0"/>
          </a:p>
        </p:txBody>
      </p:sp>
    </p:spTree>
    <p:extLst>
      <p:ext uri="{BB962C8B-B14F-4D97-AF65-F5344CB8AC3E}">
        <p14:creationId xmlns:p14="http://schemas.microsoft.com/office/powerpoint/2010/main" val="2420054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010F-CF43-0B34-59E4-A37146E362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FE106A-76EB-B2E9-28EE-7FEC38FFA6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4241DFBC-679E-357A-5B27-5EB7ED025AD9}"/>
              </a:ext>
            </a:extLst>
          </p:cNvPr>
          <p:cNvSpPr/>
          <p:nvPr/>
        </p:nvSpPr>
        <p:spPr>
          <a:xfrm>
            <a:off x="1154097" y="949910"/>
            <a:ext cx="3568823" cy="2325950"/>
          </a:xfrm>
          <a:prstGeom prst="triangl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C63E576D-3A68-1C4E-06D3-1D135FE58FB3}"/>
              </a:ext>
            </a:extLst>
          </p:cNvPr>
          <p:cNvCxnSpPr/>
          <p:nvPr/>
        </p:nvCxnSpPr>
        <p:spPr>
          <a:xfrm>
            <a:off x="843379" y="3275860"/>
            <a:ext cx="44122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55E152-E3C8-F068-A198-921F3EDE169B}"/>
              </a:ext>
            </a:extLst>
          </p:cNvPr>
          <p:cNvCxnSpPr/>
          <p:nvPr/>
        </p:nvCxnSpPr>
        <p:spPr>
          <a:xfrm flipV="1">
            <a:off x="2938509" y="674703"/>
            <a:ext cx="0" cy="2754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685A2-B9A7-B9D5-3354-5A125C69BA9A}"/>
              </a:ext>
            </a:extLst>
          </p:cNvPr>
          <p:cNvSpPr txBox="1"/>
          <p:nvPr/>
        </p:nvSpPr>
        <p:spPr>
          <a:xfrm>
            <a:off x="5424257" y="3091194"/>
            <a:ext cx="2872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A09BDF5-D265-8C25-C215-A85BFC8A0DB6}"/>
              </a:ext>
            </a:extLst>
          </p:cNvPr>
          <p:cNvSpPr txBox="1"/>
          <p:nvPr/>
        </p:nvSpPr>
        <p:spPr>
          <a:xfrm flipH="1">
            <a:off x="2788252" y="305371"/>
            <a:ext cx="10824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CE17CEE-3E74-35D5-81E2-B9575998B803}"/>
              </a:ext>
            </a:extLst>
          </p:cNvPr>
          <p:cNvSpPr txBox="1"/>
          <p:nvPr/>
        </p:nvSpPr>
        <p:spPr>
          <a:xfrm>
            <a:off x="4579291" y="3303986"/>
            <a:ext cx="292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4A8A202-655C-B11A-E927-E6E83F44C138}"/>
              </a:ext>
            </a:extLst>
          </p:cNvPr>
          <p:cNvSpPr txBox="1"/>
          <p:nvPr/>
        </p:nvSpPr>
        <p:spPr>
          <a:xfrm>
            <a:off x="2794879" y="3382085"/>
            <a:ext cx="314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6" name="Object 25">
            <a:extLst>
              <a:ext uri="{FF2B5EF4-FFF2-40B4-BE49-F238E27FC236}">
                <a16:creationId xmlns:a16="http://schemas.microsoft.com/office/drawing/2014/main" id="{1B6D6B11-394E-568E-D249-77EE54CD9E6E}"/>
              </a:ext>
            </a:extLst>
          </p:cNvPr>
          <p:cNvGraphicFramePr>
            <a:graphicFrameLocks noChangeAspect="1"/>
          </p:cNvGraphicFramePr>
          <p:nvPr>
            <p:extLst>
              <p:ext uri="{D42A27DB-BD31-4B8C-83A1-F6EECF244321}">
                <p14:modId xmlns:p14="http://schemas.microsoft.com/office/powerpoint/2010/main" val="3655401063"/>
              </p:ext>
            </p:extLst>
          </p:nvPr>
        </p:nvGraphicFramePr>
        <p:xfrm>
          <a:off x="697005" y="4399656"/>
          <a:ext cx="1731064" cy="860312"/>
        </p:xfrm>
        <a:graphic>
          <a:graphicData uri="http://schemas.openxmlformats.org/presentationml/2006/ole">
            <mc:AlternateContent xmlns:mc="http://schemas.openxmlformats.org/markup-compatibility/2006">
              <mc:Choice xmlns:v="urn:schemas-microsoft-com:vml" Requires="v">
                <p:oleObj name="Equation" r:id="rId2" imgW="787320" imgH="393480" progId="Equation.DSMT4">
                  <p:embed/>
                </p:oleObj>
              </mc:Choice>
              <mc:Fallback>
                <p:oleObj name="Equation" r:id="rId2" imgW="787320" imgH="393480" progId="Equation.DSMT4">
                  <p:embed/>
                  <p:pic>
                    <p:nvPicPr>
                      <p:cNvPr id="26" name="Object 25">
                        <a:extLst>
                          <a:ext uri="{FF2B5EF4-FFF2-40B4-BE49-F238E27FC236}">
                            <a16:creationId xmlns:a16="http://schemas.microsoft.com/office/drawing/2014/main" id="{7E01A3D5-678F-316A-1A9B-A106A84A7BC3}"/>
                          </a:ext>
                        </a:extLst>
                      </p:cNvPr>
                      <p:cNvPicPr>
                        <a:picLocks noChangeAspect="1" noChangeArrowheads="1"/>
                      </p:cNvPicPr>
                      <p:nvPr/>
                    </p:nvPicPr>
                    <p:blipFill>
                      <a:blip r:embed="rId3"/>
                      <a:srcRect/>
                      <a:stretch>
                        <a:fillRect/>
                      </a:stretch>
                    </p:blipFill>
                    <p:spPr bwMode="auto">
                      <a:xfrm>
                        <a:off x="697005" y="4399656"/>
                        <a:ext cx="1731064" cy="860312"/>
                      </a:xfrm>
                      <a:prstGeom prst="rect">
                        <a:avLst/>
                      </a:prstGeom>
                      <a:noFill/>
                    </p:spPr>
                  </p:pic>
                </p:oleObj>
              </mc:Fallback>
            </mc:AlternateContent>
          </a:graphicData>
        </a:graphic>
      </p:graphicFrame>
      <p:sp>
        <p:nvSpPr>
          <p:cNvPr id="27" name="Rectangle 26">
            <a:extLst>
              <a:ext uri="{FF2B5EF4-FFF2-40B4-BE49-F238E27FC236}">
                <a16:creationId xmlns:a16="http://schemas.microsoft.com/office/drawing/2014/main" id="{16950FE8-A4EB-302D-2050-35A74EFFC422}"/>
              </a:ext>
            </a:extLst>
          </p:cNvPr>
          <p:cNvSpPr/>
          <p:nvPr/>
        </p:nvSpPr>
        <p:spPr>
          <a:xfrm>
            <a:off x="525205" y="4278894"/>
            <a:ext cx="2263047" cy="11018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A2CF74F1-F464-24C4-338A-0797E13A2F30}"/>
              </a:ext>
            </a:extLst>
          </p:cNvPr>
          <p:cNvGraphicFramePr>
            <a:graphicFrameLocks noChangeAspect="1"/>
          </p:cNvGraphicFramePr>
          <p:nvPr>
            <p:extLst>
              <p:ext uri="{D42A27DB-BD31-4B8C-83A1-F6EECF244321}">
                <p14:modId xmlns:p14="http://schemas.microsoft.com/office/powerpoint/2010/main" val="53602477"/>
              </p:ext>
            </p:extLst>
          </p:nvPr>
        </p:nvGraphicFramePr>
        <p:xfrm>
          <a:off x="6356410" y="595312"/>
          <a:ext cx="3460750" cy="5667375"/>
        </p:xfrm>
        <a:graphic>
          <a:graphicData uri="http://schemas.openxmlformats.org/presentationml/2006/ole">
            <mc:AlternateContent xmlns:mc="http://schemas.openxmlformats.org/markup-compatibility/2006">
              <mc:Choice xmlns:v="urn:schemas-microsoft-com:vml" Requires="v">
                <p:oleObj name="Equation" r:id="rId4" imgW="1574640" imgH="2590560" progId="Equation.DSMT4">
                  <p:embed/>
                </p:oleObj>
              </mc:Choice>
              <mc:Fallback>
                <p:oleObj name="Equation" r:id="rId4" imgW="1574640" imgH="2590560" progId="Equation.DSMT4">
                  <p:embed/>
                  <p:pic>
                    <p:nvPicPr>
                      <p:cNvPr id="26" name="Object 25">
                        <a:extLst>
                          <a:ext uri="{FF2B5EF4-FFF2-40B4-BE49-F238E27FC236}">
                            <a16:creationId xmlns:a16="http://schemas.microsoft.com/office/drawing/2014/main" id="{1B6D6B11-394E-568E-D249-77EE54CD9E6E}"/>
                          </a:ext>
                        </a:extLst>
                      </p:cNvPr>
                      <p:cNvPicPr>
                        <a:picLocks noChangeAspect="1" noChangeArrowheads="1"/>
                      </p:cNvPicPr>
                      <p:nvPr/>
                    </p:nvPicPr>
                    <p:blipFill>
                      <a:blip r:embed="rId5"/>
                      <a:srcRect/>
                      <a:stretch>
                        <a:fillRect/>
                      </a:stretch>
                    </p:blipFill>
                    <p:spPr bwMode="auto">
                      <a:xfrm>
                        <a:off x="6356410" y="595312"/>
                        <a:ext cx="3460750" cy="5667375"/>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77A4E941-A5B3-3363-5834-FFE5EE682C19}"/>
              </a:ext>
            </a:extLst>
          </p:cNvPr>
          <p:cNvSpPr txBox="1"/>
          <p:nvPr/>
        </p:nvSpPr>
        <p:spPr>
          <a:xfrm>
            <a:off x="873252" y="3303986"/>
            <a:ext cx="428322" cy="400110"/>
          </a:xfrm>
          <a:prstGeom prst="rect">
            <a:avLst/>
          </a:prstGeom>
          <a:noFill/>
        </p:spPr>
        <p:txBody>
          <a:bodyPr wrap="none" rtlCol="0">
            <a:spAutoFit/>
          </a:bodyPr>
          <a:lstStyle/>
          <a:p>
            <a:r>
              <a:rPr lang="sv-SE" sz="2000" b="1" dirty="0"/>
              <a:t>- c</a:t>
            </a:r>
            <a:endParaRPr lang="en-US" sz="2000" b="1" dirty="0"/>
          </a:p>
        </p:txBody>
      </p:sp>
      <p:sp>
        <p:nvSpPr>
          <p:cNvPr id="6" name="TextBox 5">
            <a:extLst>
              <a:ext uri="{FF2B5EF4-FFF2-40B4-BE49-F238E27FC236}">
                <a16:creationId xmlns:a16="http://schemas.microsoft.com/office/drawing/2014/main" id="{7D8E9055-A47B-135C-0C23-282A5EC34873}"/>
              </a:ext>
            </a:extLst>
          </p:cNvPr>
          <p:cNvSpPr txBox="1"/>
          <p:nvPr/>
        </p:nvSpPr>
        <p:spPr>
          <a:xfrm flipH="1">
            <a:off x="3906839" y="1867185"/>
            <a:ext cx="1082411" cy="369332"/>
          </a:xfrm>
          <a:prstGeom prst="rect">
            <a:avLst/>
          </a:prstGeom>
          <a:noFill/>
        </p:spPr>
        <p:txBody>
          <a:bodyPr wrap="square" rtlCol="0">
            <a:spAutoFit/>
          </a:bodyPr>
          <a:lstStyle/>
          <a:p>
            <a:r>
              <a:rPr lang="sv-SE" b="1" dirty="0"/>
              <a:t>f = a - </a:t>
            </a:r>
            <a:r>
              <a:rPr lang="sv-SE" b="1" dirty="0" err="1"/>
              <a:t>bz</a:t>
            </a:r>
            <a:r>
              <a:rPr lang="sv-SE" b="1" dirty="0"/>
              <a:t> </a:t>
            </a:r>
            <a:endParaRPr lang="en-US" b="1" dirty="0"/>
          </a:p>
        </p:txBody>
      </p:sp>
      <p:sp>
        <p:nvSpPr>
          <p:cNvPr id="8" name="TextBox 7">
            <a:extLst>
              <a:ext uri="{FF2B5EF4-FFF2-40B4-BE49-F238E27FC236}">
                <a16:creationId xmlns:a16="http://schemas.microsoft.com/office/drawing/2014/main" id="{D3D50B67-2CDF-F6B4-0B8F-F1C3B5D3277E}"/>
              </a:ext>
            </a:extLst>
          </p:cNvPr>
          <p:cNvSpPr txBox="1"/>
          <p:nvPr/>
        </p:nvSpPr>
        <p:spPr>
          <a:xfrm>
            <a:off x="916622" y="1857931"/>
            <a:ext cx="1089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CB91FE2-67D1-7A3F-EACD-CE2DF90B2D9C}"/>
              </a:ext>
            </a:extLst>
          </p:cNvPr>
          <p:cNvSpPr txBox="1"/>
          <p:nvPr/>
        </p:nvSpPr>
        <p:spPr>
          <a:xfrm>
            <a:off x="545165" y="5459482"/>
            <a:ext cx="224308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(In the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first</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quadrant</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8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D4A0-D516-AF38-C49D-626A82741B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98212E-2445-4740-AE83-FA257ECFAE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A8EAABD-2A42-84C7-94B3-3A83AA34F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Graphic 1">
            <a:extLst>
              <a:ext uri="{FF2B5EF4-FFF2-40B4-BE49-F238E27FC236}">
                <a16:creationId xmlns:a16="http://schemas.microsoft.com/office/drawing/2014/main" id="{ABA924F7-2A83-E42D-D551-AE9E1318AA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332"/>
            <a:ext cx="10817817" cy="6085023"/>
          </a:xfrm>
          <a:prstGeom prst="rect">
            <a:avLst/>
          </a:prstGeom>
        </p:spPr>
      </p:pic>
      <p:sp>
        <p:nvSpPr>
          <p:cNvPr id="7" name="TextBox 6">
            <a:extLst>
              <a:ext uri="{FF2B5EF4-FFF2-40B4-BE49-F238E27FC236}">
                <a16:creationId xmlns:a16="http://schemas.microsoft.com/office/drawing/2014/main" id="{3E9EE70B-28A9-00E4-997A-41B59D386E45}"/>
              </a:ext>
            </a:extLst>
          </p:cNvPr>
          <p:cNvSpPr txBox="1"/>
          <p:nvPr/>
        </p:nvSpPr>
        <p:spPr>
          <a:xfrm>
            <a:off x="7594168" y="1111962"/>
            <a:ext cx="3967567" cy="201856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Figure 1.</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time path of (x, y) in the special case, when bx</a:t>
            </a:r>
            <a:r>
              <a:rPr kumimoji="0" lang="en-US" sz="2800" b="0"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=ay</a:t>
            </a:r>
            <a:r>
              <a:rPr kumimoji="0" lang="en-US" sz="2800" b="0" i="0"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5" name="Arrow: Right 4">
            <a:extLst>
              <a:ext uri="{FF2B5EF4-FFF2-40B4-BE49-F238E27FC236}">
                <a16:creationId xmlns:a16="http://schemas.microsoft.com/office/drawing/2014/main" id="{B8EEF823-5B5C-2F4E-C89E-64E6483B1917}"/>
              </a:ext>
            </a:extLst>
          </p:cNvPr>
          <p:cNvSpPr/>
          <p:nvPr/>
        </p:nvSpPr>
        <p:spPr>
          <a:xfrm rot="7611671">
            <a:off x="3279848" y="2260045"/>
            <a:ext cx="1471399"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2FAE88C0-78D7-C3C6-914E-36AA33F71DF0}"/>
              </a:ext>
            </a:extLst>
          </p:cNvPr>
          <p:cNvSpPr/>
          <p:nvPr/>
        </p:nvSpPr>
        <p:spPr>
          <a:xfrm rot="7611671">
            <a:off x="2684952" y="3451361"/>
            <a:ext cx="902380"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88494A24-8ABE-ADAE-FA23-E2FE6743AF1A}"/>
              </a:ext>
            </a:extLst>
          </p:cNvPr>
          <p:cNvSpPr/>
          <p:nvPr/>
        </p:nvSpPr>
        <p:spPr>
          <a:xfrm rot="7611671">
            <a:off x="2405161" y="4163104"/>
            <a:ext cx="348417" cy="352348"/>
          </a:xfrm>
          <a:prstGeom prst="rightArrow">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5200049-598D-0547-243F-9C5E4B948F0A}"/>
              </a:ext>
            </a:extLst>
          </p:cNvPr>
          <p:cNvSpPr txBox="1"/>
          <p:nvPr/>
        </p:nvSpPr>
        <p:spPr>
          <a:xfrm rot="20815436">
            <a:off x="7288567" y="3649130"/>
            <a:ext cx="3809056" cy="584775"/>
          </a:xfrm>
          <a:prstGeom prst="rect">
            <a:avLst/>
          </a:prstGeom>
          <a:noFill/>
        </p:spPr>
        <p:txBody>
          <a:bodyPr wrap="none" rtlCol="0">
            <a:spAutoFit/>
          </a:bodyPr>
          <a:lstStyle/>
          <a:p>
            <a:r>
              <a:rPr lang="sv-SE" sz="3200" b="1" i="1" dirty="0" err="1">
                <a:solidFill>
                  <a:srgbClr val="FF0000"/>
                </a:solidFill>
              </a:rPr>
              <a:t>Why</a:t>
            </a:r>
            <a:r>
              <a:rPr lang="sv-SE" sz="3200" b="1" i="1" dirty="0">
                <a:solidFill>
                  <a:srgbClr val="FF0000"/>
                </a:solidFill>
              </a:rPr>
              <a:t> is </a:t>
            </a:r>
            <a:r>
              <a:rPr lang="sv-SE" sz="3200" b="1" i="1" dirty="0" err="1">
                <a:solidFill>
                  <a:srgbClr val="FF0000"/>
                </a:solidFill>
              </a:rPr>
              <a:t>that</a:t>
            </a:r>
            <a:r>
              <a:rPr lang="sv-SE" sz="3200" b="1" i="1" dirty="0">
                <a:solidFill>
                  <a:srgbClr val="FF0000"/>
                </a:solidFill>
              </a:rPr>
              <a:t> the </a:t>
            </a:r>
            <a:r>
              <a:rPr lang="sv-SE" sz="3200" b="1" i="1" dirty="0" err="1">
                <a:solidFill>
                  <a:srgbClr val="FF0000"/>
                </a:solidFill>
              </a:rPr>
              <a:t>case</a:t>
            </a:r>
            <a:r>
              <a:rPr lang="sv-SE" sz="3200" b="1" i="1" dirty="0">
                <a:solidFill>
                  <a:srgbClr val="FF0000"/>
                </a:solidFill>
              </a:rPr>
              <a:t>?</a:t>
            </a:r>
            <a:endParaRPr lang="en-US" sz="3200" b="1" i="1" dirty="0">
              <a:solidFill>
                <a:srgbClr val="FF0000"/>
              </a:solidFill>
            </a:endParaRPr>
          </a:p>
        </p:txBody>
      </p:sp>
    </p:spTree>
    <p:extLst>
      <p:ext uri="{BB962C8B-B14F-4D97-AF65-F5344CB8AC3E}">
        <p14:creationId xmlns:p14="http://schemas.microsoft.com/office/powerpoint/2010/main" val="10553397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F334A-3B46-78D8-8F8C-0940A4B4950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F031C-D4CE-66AD-C5C9-F8B08A8E8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97D41F66-DE64-1F41-8BFD-16D53C9C213E}"/>
              </a:ext>
            </a:extLst>
          </p:cNvPr>
          <p:cNvSpPr/>
          <p:nvPr/>
        </p:nvSpPr>
        <p:spPr>
          <a:xfrm>
            <a:off x="1154097" y="949910"/>
            <a:ext cx="3568823" cy="2325950"/>
          </a:xfrm>
          <a:prstGeom prst="triangl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1BE01C51-D66A-C530-427F-521EF83D2145}"/>
              </a:ext>
            </a:extLst>
          </p:cNvPr>
          <p:cNvCxnSpPr/>
          <p:nvPr/>
        </p:nvCxnSpPr>
        <p:spPr>
          <a:xfrm>
            <a:off x="843379" y="3275860"/>
            <a:ext cx="44122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3E036D-7C89-C5BB-F076-2BF5A73F6F02}"/>
              </a:ext>
            </a:extLst>
          </p:cNvPr>
          <p:cNvCxnSpPr/>
          <p:nvPr/>
        </p:nvCxnSpPr>
        <p:spPr>
          <a:xfrm flipV="1">
            <a:off x="2938509" y="674703"/>
            <a:ext cx="0" cy="2754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DFA179B-6583-2E2D-E2D9-6FC70E7FA32F}"/>
              </a:ext>
            </a:extLst>
          </p:cNvPr>
          <p:cNvSpPr txBox="1"/>
          <p:nvPr/>
        </p:nvSpPr>
        <p:spPr>
          <a:xfrm>
            <a:off x="5424257" y="3091194"/>
            <a:ext cx="2872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F15C48F-47CF-CAAB-B0E0-5EE747EA53C9}"/>
              </a:ext>
            </a:extLst>
          </p:cNvPr>
          <p:cNvSpPr txBox="1"/>
          <p:nvPr/>
        </p:nvSpPr>
        <p:spPr>
          <a:xfrm flipH="1">
            <a:off x="2788252" y="305371"/>
            <a:ext cx="10824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5D084CB-DF91-1B25-51CB-03A9A8A0273B}"/>
              </a:ext>
            </a:extLst>
          </p:cNvPr>
          <p:cNvSpPr txBox="1"/>
          <p:nvPr/>
        </p:nvSpPr>
        <p:spPr>
          <a:xfrm>
            <a:off x="4579291" y="3303986"/>
            <a:ext cx="292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3F717EE-07FF-56AE-D1B7-ED8F5332F9B1}"/>
              </a:ext>
            </a:extLst>
          </p:cNvPr>
          <p:cNvSpPr txBox="1"/>
          <p:nvPr/>
        </p:nvSpPr>
        <p:spPr>
          <a:xfrm>
            <a:off x="2794879" y="3382085"/>
            <a:ext cx="314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545D47B1-0473-2BBF-7C0E-4F913F17FE6C}"/>
              </a:ext>
            </a:extLst>
          </p:cNvPr>
          <p:cNvGraphicFramePr>
            <a:graphicFrameLocks noChangeAspect="1"/>
          </p:cNvGraphicFramePr>
          <p:nvPr>
            <p:extLst>
              <p:ext uri="{D42A27DB-BD31-4B8C-83A1-F6EECF244321}">
                <p14:modId xmlns:p14="http://schemas.microsoft.com/office/powerpoint/2010/main" val="2971461421"/>
              </p:ext>
            </p:extLst>
          </p:nvPr>
        </p:nvGraphicFramePr>
        <p:xfrm>
          <a:off x="7074219" y="400448"/>
          <a:ext cx="3294063" cy="5807075"/>
        </p:xfrm>
        <a:graphic>
          <a:graphicData uri="http://schemas.openxmlformats.org/presentationml/2006/ole">
            <mc:AlternateContent xmlns:mc="http://schemas.openxmlformats.org/markup-compatibility/2006">
              <mc:Choice xmlns:v="urn:schemas-microsoft-com:vml" Requires="v">
                <p:oleObj name="Equation" r:id="rId2" imgW="1498320" imgH="2654280" progId="Equation.DSMT4">
                  <p:embed/>
                </p:oleObj>
              </mc:Choice>
              <mc:Fallback>
                <p:oleObj name="Equation" r:id="rId2" imgW="1498320" imgH="2654280" progId="Equation.DSMT4">
                  <p:embed/>
                  <p:pic>
                    <p:nvPicPr>
                      <p:cNvPr id="4" name="Object 3">
                        <a:extLst>
                          <a:ext uri="{FF2B5EF4-FFF2-40B4-BE49-F238E27FC236}">
                            <a16:creationId xmlns:a16="http://schemas.microsoft.com/office/drawing/2014/main" id="{A2CF74F1-F464-24C4-338A-0797E13A2F30}"/>
                          </a:ext>
                        </a:extLst>
                      </p:cNvPr>
                      <p:cNvPicPr>
                        <a:picLocks noChangeAspect="1" noChangeArrowheads="1"/>
                      </p:cNvPicPr>
                      <p:nvPr/>
                    </p:nvPicPr>
                    <p:blipFill>
                      <a:blip r:embed="rId3"/>
                      <a:srcRect/>
                      <a:stretch>
                        <a:fillRect/>
                      </a:stretch>
                    </p:blipFill>
                    <p:spPr bwMode="auto">
                      <a:xfrm>
                        <a:off x="7074219" y="400448"/>
                        <a:ext cx="3294063" cy="5807075"/>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B3851CE8-DC63-C032-F4F5-C8CB64F7CD0E}"/>
              </a:ext>
            </a:extLst>
          </p:cNvPr>
          <p:cNvSpPr txBox="1"/>
          <p:nvPr/>
        </p:nvSpPr>
        <p:spPr>
          <a:xfrm>
            <a:off x="873252" y="3303986"/>
            <a:ext cx="4283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Object 7">
            <a:extLst>
              <a:ext uri="{FF2B5EF4-FFF2-40B4-BE49-F238E27FC236}">
                <a16:creationId xmlns:a16="http://schemas.microsoft.com/office/drawing/2014/main" id="{43D68522-B5A1-4FCF-1D4D-36B43C24BEEA}"/>
              </a:ext>
            </a:extLst>
          </p:cNvPr>
          <p:cNvGraphicFramePr>
            <a:graphicFrameLocks noChangeAspect="1"/>
          </p:cNvGraphicFramePr>
          <p:nvPr>
            <p:extLst>
              <p:ext uri="{D42A27DB-BD31-4B8C-83A1-F6EECF244321}">
                <p14:modId xmlns:p14="http://schemas.microsoft.com/office/powerpoint/2010/main" val="4122694818"/>
              </p:ext>
            </p:extLst>
          </p:nvPr>
        </p:nvGraphicFramePr>
        <p:xfrm>
          <a:off x="663452" y="5771930"/>
          <a:ext cx="4772056" cy="702596"/>
        </p:xfrm>
        <a:graphic>
          <a:graphicData uri="http://schemas.openxmlformats.org/presentationml/2006/ole">
            <mc:AlternateContent xmlns:mc="http://schemas.openxmlformats.org/markup-compatibility/2006">
              <mc:Choice xmlns:v="urn:schemas-microsoft-com:vml" Requires="v">
                <p:oleObj name="Equation" r:id="rId4" imgW="1726920" imgH="253800" progId="Equation.DSMT4">
                  <p:embed/>
                </p:oleObj>
              </mc:Choice>
              <mc:Fallback>
                <p:oleObj name="Equation" r:id="rId4" imgW="1726920" imgH="253800" progId="Equation.DSMT4">
                  <p:embed/>
                  <p:pic>
                    <p:nvPicPr>
                      <p:cNvPr id="7" name="Object 6">
                        <a:extLst>
                          <a:ext uri="{FF2B5EF4-FFF2-40B4-BE49-F238E27FC236}">
                            <a16:creationId xmlns:a16="http://schemas.microsoft.com/office/drawing/2014/main" id="{CB14C9B5-FD5D-23B9-F8E5-AD394D89E633}"/>
                          </a:ext>
                        </a:extLst>
                      </p:cNvPr>
                      <p:cNvPicPr/>
                      <p:nvPr/>
                    </p:nvPicPr>
                    <p:blipFill>
                      <a:blip r:embed="rId5"/>
                      <a:stretch>
                        <a:fillRect/>
                      </a:stretch>
                    </p:blipFill>
                    <p:spPr>
                      <a:xfrm>
                        <a:off x="663452" y="5771930"/>
                        <a:ext cx="4772056" cy="70259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E83FD01-B5D8-F02A-8299-130F2C04F44D}"/>
              </a:ext>
            </a:extLst>
          </p:cNvPr>
          <p:cNvSpPr txBox="1"/>
          <p:nvPr/>
        </p:nvSpPr>
        <p:spPr>
          <a:xfrm>
            <a:off x="3967953" y="1997912"/>
            <a:ext cx="11498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CA66E86-8EAA-1186-E4AC-966DDF90FD75}"/>
              </a:ext>
            </a:extLst>
          </p:cNvPr>
          <p:cNvSpPr txBox="1"/>
          <p:nvPr/>
        </p:nvSpPr>
        <p:spPr>
          <a:xfrm>
            <a:off x="843379" y="1997912"/>
            <a:ext cx="11147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91C4789-D222-9166-B48F-01DCD7CE391D}"/>
              </a:ext>
            </a:extLst>
          </p:cNvPr>
          <p:cNvSpPr/>
          <p:nvPr/>
        </p:nvSpPr>
        <p:spPr>
          <a:xfrm>
            <a:off x="6587231" y="305371"/>
            <a:ext cx="4847206" cy="605097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FA358C-036B-1A04-9553-1532889978C2}"/>
              </a:ext>
            </a:extLst>
          </p:cNvPr>
          <p:cNvSpPr/>
          <p:nvPr/>
        </p:nvSpPr>
        <p:spPr>
          <a:xfrm>
            <a:off x="485471" y="5601809"/>
            <a:ext cx="5119299" cy="104360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9E2313F5-64D5-635D-9EC1-DD82B58A5B7C}"/>
              </a:ext>
            </a:extLst>
          </p:cNvPr>
          <p:cNvSpPr/>
          <p:nvPr/>
        </p:nvSpPr>
        <p:spPr>
          <a:xfrm flipH="1">
            <a:off x="5835571" y="5771930"/>
            <a:ext cx="582397" cy="548932"/>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AA10427-8067-C3DC-DC4D-4FFBEE63C232}"/>
              </a:ext>
            </a:extLst>
          </p:cNvPr>
          <p:cNvSpPr/>
          <p:nvPr/>
        </p:nvSpPr>
        <p:spPr>
          <a:xfrm rot="6996622" flipH="1">
            <a:off x="3373016" y="4098004"/>
            <a:ext cx="1725211" cy="884364"/>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ACA0342-E985-9B0B-B68E-9D1751BAF1E7}"/>
              </a:ext>
            </a:extLst>
          </p:cNvPr>
          <p:cNvSpPr/>
          <p:nvPr/>
        </p:nvSpPr>
        <p:spPr>
          <a:xfrm rot="2442633" flipH="1">
            <a:off x="1142425" y="4116222"/>
            <a:ext cx="2354746" cy="884364"/>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528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ECD8-50C4-CDB7-944F-78FFC35E427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742F20-68B6-F2F2-D5D3-016207B25C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4224EDFD-9612-2CFE-123F-F1611C833FF0}"/>
              </a:ext>
            </a:extLst>
          </p:cNvPr>
          <p:cNvGraphicFramePr>
            <a:graphicFrameLocks/>
          </p:cNvGraphicFramePr>
          <p:nvPr>
            <p:extLst>
              <p:ext uri="{D42A27DB-BD31-4B8C-83A1-F6EECF244321}">
                <p14:modId xmlns:p14="http://schemas.microsoft.com/office/powerpoint/2010/main" val="3050076634"/>
              </p:ext>
            </p:extLst>
          </p:nvPr>
        </p:nvGraphicFramePr>
        <p:xfrm>
          <a:off x="953046" y="508409"/>
          <a:ext cx="9195889" cy="39631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A155D99-8DA4-C7C5-418B-09B3F30BD0EE}"/>
              </a:ext>
            </a:extLst>
          </p:cNvPr>
          <p:cNvSpPr txBox="1"/>
          <p:nvPr/>
        </p:nvSpPr>
        <p:spPr>
          <a:xfrm>
            <a:off x="953046" y="4813779"/>
            <a:ext cx="9666667" cy="1569660"/>
          </a:xfrm>
          <a:prstGeom prst="rect">
            <a:avLst/>
          </a:prstGeom>
          <a:noFill/>
        </p:spPr>
        <p:txBody>
          <a:bodyPr wrap="square" rtlCol="0">
            <a:spAutoFit/>
          </a:bodyPr>
          <a:lstStyle/>
          <a:p>
            <a:r>
              <a:rPr lang="sv-SE" sz="2400" b="1" i="1" dirty="0" err="1">
                <a:solidFill>
                  <a:srgbClr val="002060"/>
                </a:solidFill>
              </a:rPr>
              <a:t>After</a:t>
            </a:r>
            <a:r>
              <a:rPr lang="sv-SE" sz="2400" b="1" i="1" dirty="0">
                <a:solidFill>
                  <a:srgbClr val="002060"/>
                </a:solidFill>
              </a:rPr>
              <a:t> the </a:t>
            </a:r>
            <a:r>
              <a:rPr lang="sv-SE" sz="2400" b="1" i="1" dirty="0" err="1">
                <a:solidFill>
                  <a:srgbClr val="002060"/>
                </a:solidFill>
              </a:rPr>
              <a:t>deployment</a:t>
            </a:r>
            <a:r>
              <a:rPr lang="sv-SE" sz="2400" b="1" i="1" dirty="0">
                <a:solidFill>
                  <a:srgbClr val="002060"/>
                </a:solidFill>
              </a:rPr>
              <a:t>, </a:t>
            </a:r>
            <a:r>
              <a:rPr lang="sv-SE" sz="2400" b="1" i="1" dirty="0" err="1">
                <a:solidFill>
                  <a:srgbClr val="002060"/>
                </a:solidFill>
              </a:rPr>
              <a:t>when</a:t>
            </a:r>
            <a:r>
              <a:rPr lang="sv-SE" sz="2400" b="1" i="1" dirty="0">
                <a:solidFill>
                  <a:srgbClr val="002060"/>
                </a:solidFill>
              </a:rPr>
              <a:t> the operation starts, z is </a:t>
            </a:r>
            <a:r>
              <a:rPr lang="sv-SE" sz="2400" b="1" i="1" dirty="0" err="1">
                <a:solidFill>
                  <a:srgbClr val="002060"/>
                </a:solidFill>
              </a:rPr>
              <a:t>observed</a:t>
            </a:r>
            <a:r>
              <a:rPr lang="sv-SE" sz="2400" b="1" i="1" dirty="0">
                <a:solidFill>
                  <a:srgbClr val="002060"/>
                </a:solidFill>
              </a:rPr>
              <a:t>.</a:t>
            </a:r>
          </a:p>
          <a:p>
            <a:r>
              <a:rPr lang="sv-SE" sz="2400" b="1" i="1" dirty="0">
                <a:solidFill>
                  <a:srgbClr val="002060"/>
                </a:solidFill>
              </a:rPr>
              <a:t> </a:t>
            </a:r>
          </a:p>
          <a:p>
            <a:r>
              <a:rPr lang="sv-SE" sz="2400" b="1" i="1" dirty="0" err="1">
                <a:solidFill>
                  <a:srgbClr val="002060"/>
                </a:solidFill>
              </a:rPr>
              <a:t>Then</a:t>
            </a:r>
            <a:r>
              <a:rPr lang="sv-SE" sz="2400" b="1" i="1" dirty="0">
                <a:solidFill>
                  <a:srgbClr val="002060"/>
                </a:solidFill>
              </a:rPr>
              <a:t>, the </a:t>
            </a:r>
            <a:r>
              <a:rPr lang="sv-SE" sz="2400" b="1" i="1" dirty="0" err="1">
                <a:solidFill>
                  <a:srgbClr val="002060"/>
                </a:solidFill>
              </a:rPr>
              <a:t>expected</a:t>
            </a:r>
            <a:r>
              <a:rPr lang="sv-SE" sz="2400" b="1" i="1" dirty="0">
                <a:solidFill>
                  <a:srgbClr val="002060"/>
                </a:solidFill>
              </a:rPr>
              <a:t> </a:t>
            </a:r>
            <a:r>
              <a:rPr lang="sv-SE" sz="2400" b="1" i="1" dirty="0" err="1">
                <a:solidFill>
                  <a:srgbClr val="002060"/>
                </a:solidFill>
              </a:rPr>
              <a:t>value</a:t>
            </a:r>
            <a:r>
              <a:rPr lang="sv-SE" sz="2400" b="1" i="1" dirty="0">
                <a:solidFill>
                  <a:srgbClr val="002060"/>
                </a:solidFill>
              </a:rPr>
              <a:t> </a:t>
            </a:r>
            <a:r>
              <a:rPr lang="sv-SE" sz="2400" b="1" i="1" dirty="0" err="1">
                <a:solidFill>
                  <a:srgbClr val="002060"/>
                </a:solidFill>
              </a:rPr>
              <a:t>of</a:t>
            </a:r>
            <a:r>
              <a:rPr lang="sv-SE" sz="2400" b="1" i="1" dirty="0">
                <a:solidFill>
                  <a:srgbClr val="002060"/>
                </a:solidFill>
              </a:rPr>
              <a:t> the </a:t>
            </a:r>
            <a:r>
              <a:rPr lang="sv-SE" sz="2400" b="1" i="1" dirty="0" err="1">
                <a:solidFill>
                  <a:srgbClr val="002060"/>
                </a:solidFill>
              </a:rPr>
              <a:t>attrition</a:t>
            </a:r>
            <a:r>
              <a:rPr lang="sv-SE" sz="2400" b="1" i="1" dirty="0">
                <a:solidFill>
                  <a:srgbClr val="002060"/>
                </a:solidFill>
              </a:rPr>
              <a:t> parameter is </a:t>
            </a:r>
            <a:r>
              <a:rPr lang="sv-SE" sz="2400" b="1" i="1" dirty="0" err="1">
                <a:solidFill>
                  <a:srgbClr val="002060"/>
                </a:solidFill>
              </a:rPr>
              <a:t>multiplied</a:t>
            </a:r>
            <a:r>
              <a:rPr lang="sv-SE" sz="2400" b="1" i="1" dirty="0">
                <a:solidFill>
                  <a:srgbClr val="002060"/>
                </a:solidFill>
              </a:rPr>
              <a:t> </a:t>
            </a:r>
          </a:p>
          <a:p>
            <a:r>
              <a:rPr lang="sv-SE" sz="2400" b="1" i="1" dirty="0">
                <a:solidFill>
                  <a:srgbClr val="002060"/>
                </a:solidFill>
              </a:rPr>
              <a:t>by w = (1+z), to get the </a:t>
            </a:r>
            <a:r>
              <a:rPr lang="sv-SE" sz="2400" b="1" i="1" dirty="0" err="1">
                <a:solidFill>
                  <a:srgbClr val="002060"/>
                </a:solidFill>
              </a:rPr>
              <a:t>true</a:t>
            </a:r>
            <a:r>
              <a:rPr lang="sv-SE" sz="2400" b="1" i="1" dirty="0">
                <a:solidFill>
                  <a:srgbClr val="002060"/>
                </a:solidFill>
              </a:rPr>
              <a:t> </a:t>
            </a:r>
            <a:r>
              <a:rPr lang="sv-SE" sz="2400" b="1" i="1" dirty="0" err="1">
                <a:solidFill>
                  <a:srgbClr val="002060"/>
                </a:solidFill>
              </a:rPr>
              <a:t>value</a:t>
            </a:r>
            <a:r>
              <a:rPr lang="sv-SE" sz="2400" b="1" i="1" dirty="0">
                <a:solidFill>
                  <a:srgbClr val="002060"/>
                </a:solidFill>
              </a:rPr>
              <a:t> </a:t>
            </a:r>
            <a:r>
              <a:rPr lang="sv-SE" sz="2400" b="1" i="1" dirty="0" err="1">
                <a:solidFill>
                  <a:srgbClr val="002060"/>
                </a:solidFill>
              </a:rPr>
              <a:t>of</a:t>
            </a:r>
            <a:r>
              <a:rPr lang="sv-SE" sz="2400" b="1" i="1" dirty="0">
                <a:solidFill>
                  <a:srgbClr val="002060"/>
                </a:solidFill>
              </a:rPr>
              <a:t> the </a:t>
            </a:r>
            <a:r>
              <a:rPr lang="sv-SE" sz="2400" b="1" i="1" dirty="0" err="1">
                <a:solidFill>
                  <a:srgbClr val="002060"/>
                </a:solidFill>
              </a:rPr>
              <a:t>attrition</a:t>
            </a:r>
            <a:r>
              <a:rPr lang="sv-SE" sz="2400" b="1" i="1" dirty="0">
                <a:solidFill>
                  <a:srgbClr val="002060"/>
                </a:solidFill>
              </a:rPr>
              <a:t> parameter.</a:t>
            </a:r>
            <a:endParaRPr lang="en-US" sz="2400" b="1" i="1" dirty="0">
              <a:solidFill>
                <a:srgbClr val="002060"/>
              </a:solidFill>
            </a:endParaRPr>
          </a:p>
        </p:txBody>
      </p:sp>
      <p:graphicFrame>
        <p:nvGraphicFramePr>
          <p:cNvPr id="4" name="Object 3">
            <a:extLst>
              <a:ext uri="{FF2B5EF4-FFF2-40B4-BE49-F238E27FC236}">
                <a16:creationId xmlns:a16="http://schemas.microsoft.com/office/drawing/2014/main" id="{E1159743-8232-179A-4BBF-C5892C2DFBC1}"/>
              </a:ext>
            </a:extLst>
          </p:cNvPr>
          <p:cNvGraphicFramePr>
            <a:graphicFrameLocks noChangeAspect="1"/>
          </p:cNvGraphicFramePr>
          <p:nvPr>
            <p:extLst>
              <p:ext uri="{D42A27DB-BD31-4B8C-83A1-F6EECF244321}">
                <p14:modId xmlns:p14="http://schemas.microsoft.com/office/powerpoint/2010/main" val="1615398609"/>
              </p:ext>
            </p:extLst>
          </p:nvPr>
        </p:nvGraphicFramePr>
        <p:xfrm>
          <a:off x="8700117" y="1800776"/>
          <a:ext cx="1367061" cy="489663"/>
        </p:xfrm>
        <a:graphic>
          <a:graphicData uri="http://schemas.openxmlformats.org/presentationml/2006/ole">
            <mc:AlternateContent xmlns:mc="http://schemas.openxmlformats.org/markup-compatibility/2006">
              <mc:Choice xmlns:v="urn:schemas-microsoft-com:vml" Requires="v">
                <p:oleObj name="Equation" r:id="rId3" imgW="495000" imgH="177480" progId="Equation.DSMT4">
                  <p:embed/>
                </p:oleObj>
              </mc:Choice>
              <mc:Fallback>
                <p:oleObj name="Equation" r:id="rId3" imgW="495000" imgH="177480" progId="Equation.DSMT4">
                  <p:embed/>
                  <p:pic>
                    <p:nvPicPr>
                      <p:cNvPr id="3" name="Object 2">
                        <a:extLst>
                          <a:ext uri="{FF2B5EF4-FFF2-40B4-BE49-F238E27FC236}">
                            <a16:creationId xmlns:a16="http://schemas.microsoft.com/office/drawing/2014/main" id="{0E1F1652-7207-C316-F886-030D60CA85DC}"/>
                          </a:ext>
                        </a:extLst>
                      </p:cNvPr>
                      <p:cNvPicPr/>
                      <p:nvPr/>
                    </p:nvPicPr>
                    <p:blipFill>
                      <a:blip r:embed="rId4"/>
                      <a:stretch>
                        <a:fillRect/>
                      </a:stretch>
                    </p:blipFill>
                    <p:spPr>
                      <a:xfrm>
                        <a:off x="8700117" y="1800776"/>
                        <a:ext cx="1367061" cy="489663"/>
                      </a:xfrm>
                      <a:prstGeom prst="rect">
                        <a:avLst/>
                      </a:prstGeom>
                      <a:noFill/>
                    </p:spPr>
                  </p:pic>
                </p:oleObj>
              </mc:Fallback>
            </mc:AlternateContent>
          </a:graphicData>
        </a:graphic>
      </p:graphicFrame>
    </p:spTree>
    <p:extLst>
      <p:ext uri="{BB962C8B-B14F-4D97-AF65-F5344CB8AC3E}">
        <p14:creationId xmlns:p14="http://schemas.microsoft.com/office/powerpoint/2010/main" val="1530512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C91F0-457E-2D23-4E02-51B5F93FF6E0}"/>
              </a:ext>
            </a:extLst>
          </p:cNvPr>
          <p:cNvSpPr>
            <a:spLocks noGrp="1"/>
          </p:cNvSpPr>
          <p:nvPr>
            <p:ph type="sldNum" sz="quarter" idx="12"/>
          </p:nvPr>
        </p:nvSpPr>
        <p:spPr/>
        <p:txBody>
          <a:bodyPr/>
          <a:lstStyle/>
          <a:p>
            <a:fld id="{11E8FB2F-F8A0-460E-BEB8-B86C6496DEF7}" type="slidenum">
              <a:rPr lang="en-US" smtClean="0"/>
              <a:t>92</a:t>
            </a:fld>
            <a:endParaRPr lang="en-US"/>
          </a:p>
        </p:txBody>
      </p:sp>
      <p:graphicFrame>
        <p:nvGraphicFramePr>
          <p:cNvPr id="3" name="Chart 2">
            <a:extLst>
              <a:ext uri="{FF2B5EF4-FFF2-40B4-BE49-F238E27FC236}">
                <a16:creationId xmlns:a16="http://schemas.microsoft.com/office/drawing/2014/main" id="{2DB76051-9FCA-DD1F-8C9F-E42E38A27803}"/>
              </a:ext>
            </a:extLst>
          </p:cNvPr>
          <p:cNvGraphicFramePr>
            <a:graphicFrameLocks/>
          </p:cNvGraphicFramePr>
          <p:nvPr>
            <p:extLst>
              <p:ext uri="{D42A27DB-BD31-4B8C-83A1-F6EECF244321}">
                <p14:modId xmlns:p14="http://schemas.microsoft.com/office/powerpoint/2010/main" val="443207603"/>
              </p:ext>
            </p:extLst>
          </p:nvPr>
        </p:nvGraphicFramePr>
        <p:xfrm>
          <a:off x="719091" y="523783"/>
          <a:ext cx="10085033" cy="583256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37D2386C-E805-9037-7EED-969C8F449B0C}"/>
              </a:ext>
            </a:extLst>
          </p:cNvPr>
          <p:cNvCxnSpPr>
            <a:cxnSpLocks/>
          </p:cNvCxnSpPr>
          <p:nvPr/>
        </p:nvCxnSpPr>
        <p:spPr>
          <a:xfrm flipH="1">
            <a:off x="3027285" y="5166803"/>
            <a:ext cx="852256"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4812265-8C49-B77A-162B-22CDD017285F}"/>
              </a:ext>
            </a:extLst>
          </p:cNvPr>
          <p:cNvCxnSpPr>
            <a:cxnSpLocks/>
          </p:cNvCxnSpPr>
          <p:nvPr/>
        </p:nvCxnSpPr>
        <p:spPr>
          <a:xfrm>
            <a:off x="6303146" y="5095782"/>
            <a:ext cx="763480"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1788A7-EB4A-7AC0-018D-882145E53618}"/>
              </a:ext>
            </a:extLst>
          </p:cNvPr>
          <p:cNvCxnSpPr>
            <a:cxnSpLocks/>
          </p:cNvCxnSpPr>
          <p:nvPr/>
        </p:nvCxnSpPr>
        <p:spPr>
          <a:xfrm>
            <a:off x="5107622" y="1501807"/>
            <a:ext cx="0" cy="182731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D17C83-80C2-DC35-0387-4D46A9B89BD8}"/>
              </a:ext>
            </a:extLst>
          </p:cNvPr>
          <p:cNvSpPr txBox="1"/>
          <p:nvPr/>
        </p:nvSpPr>
        <p:spPr>
          <a:xfrm>
            <a:off x="9057824" y="1059675"/>
            <a:ext cx="2415085" cy="830997"/>
          </a:xfrm>
          <a:prstGeom prst="rect">
            <a:avLst/>
          </a:prstGeom>
          <a:noFill/>
        </p:spPr>
        <p:txBody>
          <a:bodyPr wrap="none" rtlCol="0">
            <a:spAutoFit/>
          </a:bodyPr>
          <a:lstStyle/>
          <a:p>
            <a:r>
              <a:rPr lang="sv-SE" sz="2400" b="1" i="1" dirty="0">
                <a:solidFill>
                  <a:srgbClr val="FF0000"/>
                </a:solidFill>
              </a:rPr>
              <a:t>”</a:t>
            </a:r>
            <a:r>
              <a:rPr lang="sv-SE" sz="2400" b="1" i="1" dirty="0" err="1">
                <a:solidFill>
                  <a:srgbClr val="FF0000"/>
                </a:solidFill>
              </a:rPr>
              <a:t>Increasing</a:t>
            </a:r>
            <a:r>
              <a:rPr lang="sv-SE" sz="2400" b="1" i="1" dirty="0">
                <a:solidFill>
                  <a:srgbClr val="FF0000"/>
                </a:solidFill>
              </a:rPr>
              <a:t> risk” </a:t>
            </a:r>
          </a:p>
          <a:p>
            <a:r>
              <a:rPr lang="sv-SE" sz="2400" b="1" i="1" dirty="0" err="1">
                <a:solidFill>
                  <a:srgbClr val="FF0000"/>
                </a:solidFill>
              </a:rPr>
              <a:t>with</a:t>
            </a:r>
            <a:r>
              <a:rPr lang="sv-SE" sz="2400" b="1" i="1" dirty="0">
                <a:solidFill>
                  <a:srgbClr val="FF0000"/>
                </a:solidFill>
              </a:rPr>
              <a:t> </a:t>
            </a:r>
            <a:r>
              <a:rPr lang="sv-SE" sz="2400" b="1" i="1" dirty="0" err="1">
                <a:solidFill>
                  <a:srgbClr val="FF0000"/>
                </a:solidFill>
              </a:rPr>
              <a:t>continuous</a:t>
            </a:r>
            <a:r>
              <a:rPr lang="sv-SE" sz="2400" b="1" i="1" dirty="0">
                <a:solidFill>
                  <a:srgbClr val="FF0000"/>
                </a:solidFill>
              </a:rPr>
              <a:t> z</a:t>
            </a:r>
            <a:endParaRPr lang="en-US" sz="2400" b="1" i="1" dirty="0">
              <a:solidFill>
                <a:srgbClr val="FF0000"/>
              </a:solidFill>
            </a:endParaRPr>
          </a:p>
        </p:txBody>
      </p:sp>
      <p:graphicFrame>
        <p:nvGraphicFramePr>
          <p:cNvPr id="12" name="Object 11">
            <a:extLst>
              <a:ext uri="{FF2B5EF4-FFF2-40B4-BE49-F238E27FC236}">
                <a16:creationId xmlns:a16="http://schemas.microsoft.com/office/drawing/2014/main" id="{F2E9BD8A-CD57-1F98-B294-C988CD21A101}"/>
              </a:ext>
            </a:extLst>
          </p:cNvPr>
          <p:cNvGraphicFramePr>
            <a:graphicFrameLocks noChangeAspect="1"/>
          </p:cNvGraphicFramePr>
          <p:nvPr>
            <p:extLst>
              <p:ext uri="{D42A27DB-BD31-4B8C-83A1-F6EECF244321}">
                <p14:modId xmlns:p14="http://schemas.microsoft.com/office/powerpoint/2010/main" val="3561968265"/>
              </p:ext>
            </p:extLst>
          </p:nvPr>
        </p:nvGraphicFramePr>
        <p:xfrm>
          <a:off x="9131780" y="4126869"/>
          <a:ext cx="1700839" cy="702597"/>
        </p:xfrm>
        <a:graphic>
          <a:graphicData uri="http://schemas.openxmlformats.org/presentationml/2006/ole">
            <mc:AlternateContent xmlns:mc="http://schemas.openxmlformats.org/markup-compatibility/2006">
              <mc:Choice xmlns:v="urn:schemas-microsoft-com:vml" Requires="v">
                <p:oleObj name="Equation" r:id="rId3" imgW="776522" imgH="320572" progId="Equation.DSMT4">
                  <p:embed/>
                </p:oleObj>
              </mc:Choice>
              <mc:Fallback>
                <p:oleObj name="Equation" r:id="rId3" imgW="776522" imgH="320572" progId="Equation.DSMT4">
                  <p:embed/>
                  <p:pic>
                    <p:nvPicPr>
                      <p:cNvPr id="7" name="Object 6">
                        <a:extLst>
                          <a:ext uri="{FF2B5EF4-FFF2-40B4-BE49-F238E27FC236}">
                            <a16:creationId xmlns:a16="http://schemas.microsoft.com/office/drawing/2014/main" id="{E8A57CC1-C596-2156-F8A5-CAD6D3FEB1BD}"/>
                          </a:ext>
                        </a:extLst>
                      </p:cNvPr>
                      <p:cNvPicPr/>
                      <p:nvPr/>
                    </p:nvPicPr>
                    <p:blipFill>
                      <a:blip r:embed="rId4"/>
                      <a:stretch>
                        <a:fillRect/>
                      </a:stretch>
                    </p:blipFill>
                    <p:spPr>
                      <a:xfrm>
                        <a:off x="9131780" y="4126869"/>
                        <a:ext cx="1700839" cy="702597"/>
                      </a:xfrm>
                      <a:prstGeom prst="rect">
                        <a:avLst/>
                      </a:prstGeom>
                    </p:spPr>
                  </p:pic>
                </p:oleObj>
              </mc:Fallback>
            </mc:AlternateContent>
          </a:graphicData>
        </a:graphic>
      </p:graphicFrame>
    </p:spTree>
    <p:extLst>
      <p:ext uri="{BB962C8B-B14F-4D97-AF65-F5344CB8AC3E}">
        <p14:creationId xmlns:p14="http://schemas.microsoft.com/office/powerpoint/2010/main" val="27429935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51880-9E0F-35DD-EAEB-B58A9C19F591}"/>
              </a:ext>
            </a:extLst>
          </p:cNvPr>
          <p:cNvSpPr>
            <a:spLocks noGrp="1"/>
          </p:cNvSpPr>
          <p:nvPr>
            <p:ph type="sldNum" sz="quarter" idx="12"/>
          </p:nvPr>
        </p:nvSpPr>
        <p:spPr/>
        <p:txBody>
          <a:bodyPr/>
          <a:lstStyle/>
          <a:p>
            <a:fld id="{11E8FB2F-F8A0-460E-BEB8-B86C6496DEF7}" type="slidenum">
              <a:rPr lang="en-US" smtClean="0"/>
              <a:t>93</a:t>
            </a:fld>
            <a:endParaRPr lang="en-US"/>
          </a:p>
        </p:txBody>
      </p:sp>
      <p:graphicFrame>
        <p:nvGraphicFramePr>
          <p:cNvPr id="4" name="Chart 3">
            <a:extLst>
              <a:ext uri="{FF2B5EF4-FFF2-40B4-BE49-F238E27FC236}">
                <a16:creationId xmlns:a16="http://schemas.microsoft.com/office/drawing/2014/main" id="{8A782B88-C840-067B-5DF6-409BF7807E89}"/>
              </a:ext>
            </a:extLst>
          </p:cNvPr>
          <p:cNvGraphicFramePr>
            <a:graphicFrameLocks/>
          </p:cNvGraphicFramePr>
          <p:nvPr>
            <p:extLst>
              <p:ext uri="{D42A27DB-BD31-4B8C-83A1-F6EECF244321}">
                <p14:modId xmlns:p14="http://schemas.microsoft.com/office/powerpoint/2010/main" val="1114721827"/>
              </p:ext>
            </p:extLst>
          </p:nvPr>
        </p:nvGraphicFramePr>
        <p:xfrm>
          <a:off x="727971" y="1988599"/>
          <a:ext cx="10555548" cy="42168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1E47199-2987-03A8-8C47-55D9FF388A7F}"/>
              </a:ext>
            </a:extLst>
          </p:cNvPr>
          <p:cNvSpPr txBox="1"/>
          <p:nvPr/>
        </p:nvSpPr>
        <p:spPr>
          <a:xfrm>
            <a:off x="727971" y="1020932"/>
            <a:ext cx="9776587" cy="461665"/>
          </a:xfrm>
          <a:prstGeom prst="rect">
            <a:avLst/>
          </a:prstGeom>
          <a:noFill/>
        </p:spPr>
        <p:txBody>
          <a:bodyPr wrap="none" rtlCol="0">
            <a:spAutoFit/>
          </a:bodyPr>
          <a:lstStyle/>
          <a:p>
            <a:r>
              <a:rPr lang="sv-SE" sz="2400" b="1" dirty="0" err="1">
                <a:solidFill>
                  <a:srgbClr val="00B050"/>
                </a:solidFill>
              </a:rPr>
              <a:t>Examples</a:t>
            </a:r>
            <a:r>
              <a:rPr lang="sv-SE" sz="2400" b="1" dirty="0">
                <a:solidFill>
                  <a:srgbClr val="00B050"/>
                </a:solidFill>
              </a:rPr>
              <a:t> </a:t>
            </a:r>
            <a:r>
              <a:rPr lang="sv-SE" sz="2400" b="1" dirty="0" err="1">
                <a:solidFill>
                  <a:srgbClr val="00B050"/>
                </a:solidFill>
              </a:rPr>
              <a:t>of</a:t>
            </a:r>
            <a:r>
              <a:rPr lang="sv-SE" sz="2400" b="1" dirty="0">
                <a:solidFill>
                  <a:srgbClr val="00B050"/>
                </a:solidFill>
              </a:rPr>
              <a:t> the </a:t>
            </a:r>
            <a:r>
              <a:rPr lang="sv-SE" sz="2400" b="1" dirty="0" err="1">
                <a:solidFill>
                  <a:srgbClr val="00B050"/>
                </a:solidFill>
              </a:rPr>
              <a:t>attrition</a:t>
            </a:r>
            <a:r>
              <a:rPr lang="sv-SE" sz="2400" b="1" dirty="0">
                <a:solidFill>
                  <a:srgbClr val="00B050"/>
                </a:solidFill>
              </a:rPr>
              <a:t> parameter </a:t>
            </a:r>
            <a:r>
              <a:rPr lang="sv-SE" sz="2400" b="1" dirty="0" err="1">
                <a:solidFill>
                  <a:srgbClr val="00B050"/>
                </a:solidFill>
              </a:rPr>
              <a:t>multiplier</a:t>
            </a:r>
            <a:r>
              <a:rPr lang="sv-SE" sz="2400" b="1" dirty="0">
                <a:solidFill>
                  <a:srgbClr val="00B050"/>
                </a:solidFill>
              </a:rPr>
              <a:t> </a:t>
            </a:r>
            <a:r>
              <a:rPr lang="sv-SE" sz="2400" b="1" dirty="0" err="1">
                <a:solidFill>
                  <a:srgbClr val="00B050"/>
                </a:solidFill>
              </a:rPr>
              <a:t>probability</a:t>
            </a:r>
            <a:r>
              <a:rPr lang="sv-SE" sz="2400" b="1" dirty="0">
                <a:solidFill>
                  <a:srgbClr val="00B050"/>
                </a:solidFill>
              </a:rPr>
              <a:t> </a:t>
            </a:r>
            <a:r>
              <a:rPr lang="sv-SE" sz="2400" b="1" dirty="0" err="1">
                <a:solidFill>
                  <a:srgbClr val="00B050"/>
                </a:solidFill>
              </a:rPr>
              <a:t>density</a:t>
            </a:r>
            <a:r>
              <a:rPr lang="sv-SE" sz="2400" b="1" dirty="0">
                <a:solidFill>
                  <a:srgbClr val="00B050"/>
                </a:solidFill>
              </a:rPr>
              <a:t> </a:t>
            </a:r>
            <a:r>
              <a:rPr lang="sv-SE" sz="2400" b="1" dirty="0" err="1">
                <a:solidFill>
                  <a:srgbClr val="00B050"/>
                </a:solidFill>
              </a:rPr>
              <a:t>function</a:t>
            </a:r>
            <a:r>
              <a:rPr lang="sv-SE" sz="2400" b="1" dirty="0">
                <a:solidFill>
                  <a:srgbClr val="00B050"/>
                </a:solidFill>
              </a:rPr>
              <a:t>.</a:t>
            </a:r>
            <a:endParaRPr lang="en-US" sz="2400" b="1" dirty="0">
              <a:solidFill>
                <a:srgbClr val="00B050"/>
              </a:solidFill>
            </a:endParaRPr>
          </a:p>
        </p:txBody>
      </p:sp>
    </p:spTree>
    <p:extLst>
      <p:ext uri="{BB962C8B-B14F-4D97-AF65-F5344CB8AC3E}">
        <p14:creationId xmlns:p14="http://schemas.microsoft.com/office/powerpoint/2010/main" val="4002995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EB6954-A3BE-8F9B-125A-8A8169E63ED3}"/>
              </a:ext>
            </a:extLst>
          </p:cNvPr>
          <p:cNvSpPr>
            <a:spLocks noGrp="1"/>
          </p:cNvSpPr>
          <p:nvPr>
            <p:ph type="sldNum" sz="quarter" idx="12"/>
          </p:nvPr>
        </p:nvSpPr>
        <p:spPr/>
        <p:txBody>
          <a:bodyPr/>
          <a:lstStyle/>
          <a:p>
            <a:fld id="{11E8FB2F-F8A0-460E-BEB8-B86C6496DEF7}" type="slidenum">
              <a:rPr lang="en-US" smtClean="0"/>
              <a:t>94</a:t>
            </a:fld>
            <a:endParaRPr lang="en-US"/>
          </a:p>
        </p:txBody>
      </p:sp>
      <p:sp>
        <p:nvSpPr>
          <p:cNvPr id="3" name="TextBox 2">
            <a:extLst>
              <a:ext uri="{FF2B5EF4-FFF2-40B4-BE49-F238E27FC236}">
                <a16:creationId xmlns:a16="http://schemas.microsoft.com/office/drawing/2014/main" id="{3952B2EE-F98E-665C-CA9E-3B8321A6AD5B}"/>
              </a:ext>
            </a:extLst>
          </p:cNvPr>
          <p:cNvSpPr txBox="1"/>
          <p:nvPr/>
        </p:nvSpPr>
        <p:spPr>
          <a:xfrm>
            <a:off x="901720" y="639192"/>
            <a:ext cx="9644952" cy="584775"/>
          </a:xfrm>
          <a:prstGeom prst="rect">
            <a:avLst/>
          </a:prstGeom>
          <a:noFill/>
        </p:spPr>
        <p:txBody>
          <a:bodyPr wrap="square" rtlCol="0">
            <a:spAutoFit/>
          </a:bodyPr>
          <a:lstStyle/>
          <a:p>
            <a:r>
              <a:rPr lang="sv-SE" sz="3200" b="1" dirty="0" err="1">
                <a:solidFill>
                  <a:srgbClr val="0070C0"/>
                </a:solidFill>
              </a:rPr>
              <a:t>Assumptions</a:t>
            </a:r>
            <a:r>
              <a:rPr lang="sv-SE" sz="3200" b="1" dirty="0">
                <a:solidFill>
                  <a:srgbClr val="0070C0"/>
                </a:solidFill>
              </a:rPr>
              <a:t> in </a:t>
            </a:r>
            <a:r>
              <a:rPr lang="sv-SE" sz="3200" b="1" dirty="0" err="1">
                <a:solidFill>
                  <a:srgbClr val="0070C0"/>
                </a:solidFill>
              </a:rPr>
              <a:t>stochastic</a:t>
            </a:r>
            <a:r>
              <a:rPr lang="sv-SE" sz="3200" b="1" dirty="0">
                <a:solidFill>
                  <a:srgbClr val="0070C0"/>
                </a:solidFill>
              </a:rPr>
              <a:t> </a:t>
            </a:r>
            <a:r>
              <a:rPr lang="sv-SE" sz="3200" b="1" dirty="0" err="1">
                <a:solidFill>
                  <a:srgbClr val="0070C0"/>
                </a:solidFill>
              </a:rPr>
              <a:t>analysis</a:t>
            </a:r>
            <a:r>
              <a:rPr lang="sv-SE" sz="3200" b="1" dirty="0">
                <a:solidFill>
                  <a:srgbClr val="0070C0"/>
                </a:solidFill>
              </a:rPr>
              <a:t> (</a:t>
            </a:r>
            <a:r>
              <a:rPr lang="sv-SE" sz="3200" b="1" dirty="0" err="1">
                <a:solidFill>
                  <a:srgbClr val="0070C0"/>
                </a:solidFill>
              </a:rPr>
              <a:t>with</a:t>
            </a:r>
            <a:r>
              <a:rPr lang="sv-SE" sz="3200" b="1" dirty="0">
                <a:solidFill>
                  <a:srgbClr val="0070C0"/>
                </a:solidFill>
              </a:rPr>
              <a:t> </a:t>
            </a:r>
            <a:r>
              <a:rPr lang="sv-SE" sz="3200" b="1" dirty="0" err="1">
                <a:solidFill>
                  <a:srgbClr val="0070C0"/>
                </a:solidFill>
              </a:rPr>
              <a:t>discrete</a:t>
            </a:r>
            <a:r>
              <a:rPr lang="sv-SE" sz="3200" b="1" dirty="0">
                <a:solidFill>
                  <a:srgbClr val="0070C0"/>
                </a:solidFill>
              </a:rPr>
              <a:t> z).</a:t>
            </a:r>
            <a:endParaRPr lang="en-US" sz="3200" b="1" dirty="0">
              <a:solidFill>
                <a:srgbClr val="0070C0"/>
              </a:solidFill>
            </a:endParaRPr>
          </a:p>
        </p:txBody>
      </p:sp>
      <p:graphicFrame>
        <p:nvGraphicFramePr>
          <p:cNvPr id="4" name="Table 3">
            <a:extLst>
              <a:ext uri="{FF2B5EF4-FFF2-40B4-BE49-F238E27FC236}">
                <a16:creationId xmlns:a16="http://schemas.microsoft.com/office/drawing/2014/main" id="{A426D638-11F2-B7E9-E85D-611CC663FE7B}"/>
              </a:ext>
            </a:extLst>
          </p:cNvPr>
          <p:cNvGraphicFramePr>
            <a:graphicFrameLocks noGrp="1"/>
          </p:cNvGraphicFramePr>
          <p:nvPr>
            <p:extLst>
              <p:ext uri="{D42A27DB-BD31-4B8C-83A1-F6EECF244321}">
                <p14:modId xmlns:p14="http://schemas.microsoft.com/office/powerpoint/2010/main" val="4026166845"/>
              </p:ext>
            </p:extLst>
          </p:nvPr>
        </p:nvGraphicFramePr>
        <p:xfrm>
          <a:off x="807868" y="3178428"/>
          <a:ext cx="3465251" cy="3040380"/>
        </p:xfrm>
        <a:graphic>
          <a:graphicData uri="http://schemas.openxmlformats.org/drawingml/2006/table">
            <a:tbl>
              <a:tblPr/>
              <a:tblGrid>
                <a:gridCol w="1095098">
                  <a:extLst>
                    <a:ext uri="{9D8B030D-6E8A-4147-A177-3AD203B41FA5}">
                      <a16:colId xmlns:a16="http://schemas.microsoft.com/office/drawing/2014/main" val="312264968"/>
                    </a:ext>
                  </a:extLst>
                </a:gridCol>
                <a:gridCol w="1095098">
                  <a:extLst>
                    <a:ext uri="{9D8B030D-6E8A-4147-A177-3AD203B41FA5}">
                      <a16:colId xmlns:a16="http://schemas.microsoft.com/office/drawing/2014/main" val="2715275432"/>
                    </a:ext>
                  </a:extLst>
                </a:gridCol>
                <a:gridCol w="1275055">
                  <a:extLst>
                    <a:ext uri="{9D8B030D-6E8A-4147-A177-3AD203B41FA5}">
                      <a16:colId xmlns:a16="http://schemas.microsoft.com/office/drawing/2014/main" val="47932048"/>
                    </a:ext>
                  </a:extLst>
                </a:gridCol>
              </a:tblGrid>
              <a:tr h="190500">
                <a:tc>
                  <a:txBody>
                    <a:bodyPr/>
                    <a:lstStyle/>
                    <a:p>
                      <a:pPr algn="l" fontAlgn="b"/>
                      <a:r>
                        <a:rPr lang="sv-SE" sz="1600" b="1" i="0" u="none" strike="noStrike" dirty="0">
                          <a:solidFill>
                            <a:srgbClr val="000000"/>
                          </a:solidFill>
                          <a:effectLst/>
                          <a:highlight>
                            <a:srgbClr val="FFFF00"/>
                          </a:highlight>
                          <a:latin typeface="Calibri" panose="020F0502020204030204" pitchFamily="34" charset="0"/>
                        </a:rPr>
                        <a:t>z</a:t>
                      </a:r>
                      <a:endParaRPr lang="en-US" sz="16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1600" b="1" i="0" u="none" strike="noStrike">
                          <a:solidFill>
                            <a:srgbClr val="000000"/>
                          </a:solidFill>
                          <a:effectLst/>
                          <a:highlight>
                            <a:srgbClr val="FFFF00"/>
                          </a:highlight>
                          <a:latin typeface="Calibri" panose="020F0502020204030204" pitchFamily="34" charset="0"/>
                        </a:rPr>
                        <a:t>freq</a:t>
                      </a:r>
                    </a:p>
                  </a:txBody>
                  <a:tcPr marL="9525" marR="9525" marT="9525" marB="0" anchor="b">
                    <a:lnL>
                      <a:noFill/>
                    </a:lnL>
                    <a:lnR>
                      <a:noFill/>
                    </a:lnR>
                    <a:lnT>
                      <a:noFill/>
                    </a:lnT>
                    <a:lnB>
                      <a:noFill/>
                    </a:lnB>
                    <a:noFill/>
                  </a:tcPr>
                </a:tc>
                <a:tc>
                  <a:txBody>
                    <a:bodyPr/>
                    <a:lstStyle/>
                    <a:p>
                      <a:pPr algn="l" fontAlgn="b"/>
                      <a:r>
                        <a:rPr lang="en-US" sz="1600" b="1" i="0" u="none" strike="noStrike" dirty="0">
                          <a:solidFill>
                            <a:srgbClr val="000000"/>
                          </a:solidFill>
                          <a:effectLst/>
                          <a:highlight>
                            <a:srgbClr val="FFFF00"/>
                          </a:highlight>
                          <a:latin typeface="Calibri" panose="020F0502020204030204" pitchFamily="34" charset="0"/>
                        </a:rPr>
                        <a:t>Probability</a:t>
                      </a:r>
                    </a:p>
                  </a:txBody>
                  <a:tcPr marL="9525" marR="9525" marT="9525" marB="0" anchor="b">
                    <a:lnL>
                      <a:noFill/>
                    </a:lnL>
                    <a:lnR>
                      <a:noFill/>
                    </a:lnR>
                    <a:lnT>
                      <a:noFill/>
                    </a:lnT>
                    <a:lnB>
                      <a:noFill/>
                    </a:lnB>
                    <a:noFill/>
                  </a:tcPr>
                </a:tc>
                <a:extLst>
                  <a:ext uri="{0D108BD9-81ED-4DB2-BD59-A6C34878D82A}">
                    <a16:rowId xmlns:a16="http://schemas.microsoft.com/office/drawing/2014/main" val="421073454"/>
                  </a:ext>
                </a:extLst>
              </a:tr>
              <a:tr h="190500">
                <a:tc>
                  <a:txBody>
                    <a:bodyPr/>
                    <a:lstStyle/>
                    <a:p>
                      <a:pPr algn="r" fontAlgn="b"/>
                      <a:r>
                        <a:rPr lang="en-US" sz="1600" b="1"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0.027778</a:t>
                      </a:r>
                    </a:p>
                  </a:txBody>
                  <a:tcPr marL="9525" marR="9525" marT="9525" marB="0" anchor="b">
                    <a:lnL>
                      <a:noFill/>
                    </a:lnL>
                    <a:lnR>
                      <a:noFill/>
                    </a:lnR>
                    <a:lnT>
                      <a:noFill/>
                    </a:lnT>
                    <a:lnB>
                      <a:noFill/>
                    </a:lnB>
                    <a:noFill/>
                  </a:tcPr>
                </a:tc>
                <a:extLst>
                  <a:ext uri="{0D108BD9-81ED-4DB2-BD59-A6C34878D82A}">
                    <a16:rowId xmlns:a16="http://schemas.microsoft.com/office/drawing/2014/main" val="1605137552"/>
                  </a:ext>
                </a:extLst>
              </a:tr>
              <a:tr h="190500">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0.055556</a:t>
                      </a:r>
                    </a:p>
                  </a:txBody>
                  <a:tcPr marL="9525" marR="9525" marT="9525" marB="0" anchor="b">
                    <a:lnL>
                      <a:noFill/>
                    </a:lnL>
                    <a:lnR>
                      <a:noFill/>
                    </a:lnR>
                    <a:lnT>
                      <a:noFill/>
                    </a:lnT>
                    <a:lnB>
                      <a:noFill/>
                    </a:lnB>
                    <a:noFill/>
                  </a:tcPr>
                </a:tc>
                <a:extLst>
                  <a:ext uri="{0D108BD9-81ED-4DB2-BD59-A6C34878D82A}">
                    <a16:rowId xmlns:a16="http://schemas.microsoft.com/office/drawing/2014/main" val="57214789"/>
                  </a:ext>
                </a:extLst>
              </a:tr>
              <a:tr h="190500">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0.083333</a:t>
                      </a:r>
                    </a:p>
                  </a:txBody>
                  <a:tcPr marL="9525" marR="9525" marT="9525" marB="0" anchor="b">
                    <a:lnL>
                      <a:noFill/>
                    </a:lnL>
                    <a:lnR>
                      <a:noFill/>
                    </a:lnR>
                    <a:lnT>
                      <a:noFill/>
                    </a:lnT>
                    <a:lnB>
                      <a:noFill/>
                    </a:lnB>
                    <a:noFill/>
                  </a:tcPr>
                </a:tc>
                <a:extLst>
                  <a:ext uri="{0D108BD9-81ED-4DB2-BD59-A6C34878D82A}">
                    <a16:rowId xmlns:a16="http://schemas.microsoft.com/office/drawing/2014/main" val="969330250"/>
                  </a:ext>
                </a:extLst>
              </a:tr>
              <a:tr h="190500">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0.111111</a:t>
                      </a:r>
                    </a:p>
                  </a:txBody>
                  <a:tcPr marL="9525" marR="9525" marT="9525" marB="0" anchor="b">
                    <a:lnL>
                      <a:noFill/>
                    </a:lnL>
                    <a:lnR>
                      <a:noFill/>
                    </a:lnR>
                    <a:lnT>
                      <a:noFill/>
                    </a:lnT>
                    <a:lnB>
                      <a:noFill/>
                    </a:lnB>
                    <a:noFill/>
                  </a:tcPr>
                </a:tc>
                <a:extLst>
                  <a:ext uri="{0D108BD9-81ED-4DB2-BD59-A6C34878D82A}">
                    <a16:rowId xmlns:a16="http://schemas.microsoft.com/office/drawing/2014/main" val="232503811"/>
                  </a:ext>
                </a:extLst>
              </a:tr>
              <a:tr h="190500">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0.138889</a:t>
                      </a:r>
                    </a:p>
                  </a:txBody>
                  <a:tcPr marL="9525" marR="9525" marT="9525" marB="0" anchor="b">
                    <a:lnL>
                      <a:noFill/>
                    </a:lnL>
                    <a:lnR>
                      <a:noFill/>
                    </a:lnR>
                    <a:lnT>
                      <a:noFill/>
                    </a:lnT>
                    <a:lnB>
                      <a:noFill/>
                    </a:lnB>
                    <a:noFill/>
                  </a:tcPr>
                </a:tc>
                <a:extLst>
                  <a:ext uri="{0D108BD9-81ED-4DB2-BD59-A6C34878D82A}">
                    <a16:rowId xmlns:a16="http://schemas.microsoft.com/office/drawing/2014/main" val="3612489539"/>
                  </a:ext>
                </a:extLst>
              </a:tr>
              <a:tr h="190500">
                <a:tc>
                  <a:txBody>
                    <a:bodyPr/>
                    <a:lstStyle/>
                    <a:p>
                      <a:pPr algn="r" fontAlgn="b"/>
                      <a:r>
                        <a:rPr lang="en-US" sz="1600" b="1"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0.166667</a:t>
                      </a:r>
                    </a:p>
                  </a:txBody>
                  <a:tcPr marL="9525" marR="9525" marT="9525" marB="0" anchor="b">
                    <a:lnL>
                      <a:noFill/>
                    </a:lnL>
                    <a:lnR>
                      <a:noFill/>
                    </a:lnR>
                    <a:lnT>
                      <a:noFill/>
                    </a:lnT>
                    <a:lnB>
                      <a:noFill/>
                    </a:lnB>
                    <a:noFill/>
                  </a:tcPr>
                </a:tc>
                <a:extLst>
                  <a:ext uri="{0D108BD9-81ED-4DB2-BD59-A6C34878D82A}">
                    <a16:rowId xmlns:a16="http://schemas.microsoft.com/office/drawing/2014/main" val="771509449"/>
                  </a:ext>
                </a:extLst>
              </a:tr>
              <a:tr h="190500">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0.138889</a:t>
                      </a:r>
                    </a:p>
                  </a:txBody>
                  <a:tcPr marL="9525" marR="9525" marT="9525" marB="0" anchor="b">
                    <a:lnL>
                      <a:noFill/>
                    </a:lnL>
                    <a:lnR>
                      <a:noFill/>
                    </a:lnR>
                    <a:lnT>
                      <a:noFill/>
                    </a:lnT>
                    <a:lnB>
                      <a:noFill/>
                    </a:lnB>
                    <a:noFill/>
                  </a:tcPr>
                </a:tc>
                <a:extLst>
                  <a:ext uri="{0D108BD9-81ED-4DB2-BD59-A6C34878D82A}">
                    <a16:rowId xmlns:a16="http://schemas.microsoft.com/office/drawing/2014/main" val="1644643444"/>
                  </a:ext>
                </a:extLst>
              </a:tr>
              <a:tr h="190500">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0.111111</a:t>
                      </a:r>
                    </a:p>
                  </a:txBody>
                  <a:tcPr marL="9525" marR="9525" marT="9525" marB="0" anchor="b">
                    <a:lnL>
                      <a:noFill/>
                    </a:lnL>
                    <a:lnR>
                      <a:noFill/>
                    </a:lnR>
                    <a:lnT>
                      <a:noFill/>
                    </a:lnT>
                    <a:lnB>
                      <a:noFill/>
                    </a:lnB>
                    <a:noFill/>
                  </a:tcPr>
                </a:tc>
                <a:extLst>
                  <a:ext uri="{0D108BD9-81ED-4DB2-BD59-A6C34878D82A}">
                    <a16:rowId xmlns:a16="http://schemas.microsoft.com/office/drawing/2014/main" val="2812559216"/>
                  </a:ext>
                </a:extLst>
              </a:tr>
              <a:tr h="190500">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0.083333</a:t>
                      </a:r>
                    </a:p>
                  </a:txBody>
                  <a:tcPr marL="9525" marR="9525" marT="9525" marB="0" anchor="b">
                    <a:lnL>
                      <a:noFill/>
                    </a:lnL>
                    <a:lnR>
                      <a:noFill/>
                    </a:lnR>
                    <a:lnT>
                      <a:noFill/>
                    </a:lnT>
                    <a:lnB>
                      <a:noFill/>
                    </a:lnB>
                    <a:noFill/>
                  </a:tcPr>
                </a:tc>
                <a:extLst>
                  <a:ext uri="{0D108BD9-81ED-4DB2-BD59-A6C34878D82A}">
                    <a16:rowId xmlns:a16="http://schemas.microsoft.com/office/drawing/2014/main" val="891891353"/>
                  </a:ext>
                </a:extLst>
              </a:tr>
              <a:tr h="190500">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0.055556</a:t>
                      </a:r>
                    </a:p>
                  </a:txBody>
                  <a:tcPr marL="9525" marR="9525" marT="9525" marB="0" anchor="b">
                    <a:lnL>
                      <a:noFill/>
                    </a:lnL>
                    <a:lnR>
                      <a:noFill/>
                    </a:lnR>
                    <a:lnT>
                      <a:noFill/>
                    </a:lnT>
                    <a:lnB>
                      <a:noFill/>
                    </a:lnB>
                    <a:noFill/>
                  </a:tcPr>
                </a:tc>
                <a:extLst>
                  <a:ext uri="{0D108BD9-81ED-4DB2-BD59-A6C34878D82A}">
                    <a16:rowId xmlns:a16="http://schemas.microsoft.com/office/drawing/2014/main" val="1522434613"/>
                  </a:ext>
                </a:extLst>
              </a:tr>
              <a:tr h="190500">
                <a:tc>
                  <a:txBody>
                    <a:bodyPr/>
                    <a:lstStyle/>
                    <a:p>
                      <a:pPr algn="r" fontAlgn="b"/>
                      <a:r>
                        <a:rPr lang="en-US" sz="16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0.027778</a:t>
                      </a:r>
                    </a:p>
                  </a:txBody>
                  <a:tcPr marL="9525" marR="9525" marT="9525" marB="0" anchor="b">
                    <a:lnL>
                      <a:noFill/>
                    </a:lnL>
                    <a:lnR>
                      <a:noFill/>
                    </a:lnR>
                    <a:lnT>
                      <a:noFill/>
                    </a:lnT>
                    <a:lnB>
                      <a:noFill/>
                    </a:lnB>
                    <a:noFill/>
                  </a:tcPr>
                </a:tc>
                <a:extLst>
                  <a:ext uri="{0D108BD9-81ED-4DB2-BD59-A6C34878D82A}">
                    <a16:rowId xmlns:a16="http://schemas.microsoft.com/office/drawing/2014/main" val="3337262546"/>
                  </a:ext>
                </a:extLst>
              </a:tr>
            </a:tbl>
          </a:graphicData>
        </a:graphic>
      </p:graphicFrame>
      <p:sp>
        <p:nvSpPr>
          <p:cNvPr id="5" name="TextBox 4">
            <a:extLst>
              <a:ext uri="{FF2B5EF4-FFF2-40B4-BE49-F238E27FC236}">
                <a16:creationId xmlns:a16="http://schemas.microsoft.com/office/drawing/2014/main" id="{A792A721-AF73-D964-4C07-0BBFAAE1972A}"/>
              </a:ext>
            </a:extLst>
          </p:cNvPr>
          <p:cNvSpPr txBox="1"/>
          <p:nvPr/>
        </p:nvSpPr>
        <p:spPr>
          <a:xfrm>
            <a:off x="901720" y="1468473"/>
            <a:ext cx="8337539" cy="369332"/>
          </a:xfrm>
          <a:prstGeom prst="rect">
            <a:avLst/>
          </a:prstGeom>
          <a:noFill/>
        </p:spPr>
        <p:txBody>
          <a:bodyPr wrap="none" rtlCol="0">
            <a:spAutoFit/>
          </a:bodyPr>
          <a:lstStyle/>
          <a:p>
            <a:r>
              <a:rPr lang="sv-SE" b="1" i="1" dirty="0" err="1"/>
              <a:t>First</a:t>
            </a:r>
            <a:r>
              <a:rPr lang="sv-SE" b="1" i="1" dirty="0"/>
              <a:t>, </a:t>
            </a:r>
            <a:r>
              <a:rPr lang="sv-SE" b="1" i="1" dirty="0" err="1"/>
              <a:t>we</a:t>
            </a:r>
            <a:r>
              <a:rPr lang="sv-SE" b="1" i="1" dirty="0"/>
              <a:t> </a:t>
            </a:r>
            <a:r>
              <a:rPr lang="sv-SE" b="1" i="1" dirty="0" err="1"/>
              <a:t>consider</a:t>
            </a:r>
            <a:r>
              <a:rPr lang="sv-SE" b="1" i="1" dirty="0"/>
              <a:t> </a:t>
            </a:r>
            <a:r>
              <a:rPr lang="sv-SE" b="1" i="1" dirty="0" err="1"/>
              <a:t>this</a:t>
            </a:r>
            <a:r>
              <a:rPr lang="sv-SE" b="1" i="1" dirty="0"/>
              <a:t> </a:t>
            </a:r>
            <a:r>
              <a:rPr lang="sv-SE" b="1" i="1" dirty="0" err="1"/>
              <a:t>discrete</a:t>
            </a:r>
            <a:r>
              <a:rPr lang="sv-SE" b="1" i="1" dirty="0"/>
              <a:t> approximation </a:t>
            </a:r>
            <a:r>
              <a:rPr lang="sv-SE" b="1" i="1" dirty="0" err="1"/>
              <a:t>of</a:t>
            </a:r>
            <a:r>
              <a:rPr lang="sv-SE" b="1" i="1" dirty="0"/>
              <a:t> a </a:t>
            </a:r>
            <a:r>
              <a:rPr lang="sv-SE" b="1" i="1" dirty="0" err="1"/>
              <a:t>triangular</a:t>
            </a:r>
            <a:r>
              <a:rPr lang="sv-SE" b="1" i="1" dirty="0"/>
              <a:t> </a:t>
            </a:r>
            <a:r>
              <a:rPr lang="sv-SE" b="1" i="1" dirty="0" err="1"/>
              <a:t>probability</a:t>
            </a:r>
            <a:r>
              <a:rPr lang="sv-SE" b="1" i="1" dirty="0"/>
              <a:t> distribution: </a:t>
            </a:r>
          </a:p>
        </p:txBody>
      </p:sp>
      <p:graphicFrame>
        <p:nvGraphicFramePr>
          <p:cNvPr id="6" name="Chart 5">
            <a:extLst>
              <a:ext uri="{FF2B5EF4-FFF2-40B4-BE49-F238E27FC236}">
                <a16:creationId xmlns:a16="http://schemas.microsoft.com/office/drawing/2014/main" id="{A4AEE40D-B041-71C0-C31C-D19F2758658A}"/>
              </a:ext>
            </a:extLst>
          </p:cNvPr>
          <p:cNvGraphicFramePr>
            <a:graphicFrameLocks/>
          </p:cNvGraphicFramePr>
          <p:nvPr>
            <p:extLst>
              <p:ext uri="{D42A27DB-BD31-4B8C-83A1-F6EECF244321}">
                <p14:modId xmlns:p14="http://schemas.microsoft.com/office/powerpoint/2010/main" val="3003303460"/>
              </p:ext>
            </p:extLst>
          </p:nvPr>
        </p:nvGraphicFramePr>
        <p:xfrm>
          <a:off x="4919293" y="2827909"/>
          <a:ext cx="6543674" cy="339089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369BD06-E6EC-1A7D-2065-792060049E72}"/>
              </a:ext>
            </a:extLst>
          </p:cNvPr>
          <p:cNvSpPr/>
          <p:nvPr/>
        </p:nvSpPr>
        <p:spPr>
          <a:xfrm>
            <a:off x="612559" y="3009530"/>
            <a:ext cx="3994952" cy="3390899"/>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16A524-E869-CB70-C6C0-85D0324A41B8}"/>
              </a:ext>
            </a:extLst>
          </p:cNvPr>
          <p:cNvSpPr/>
          <p:nvPr/>
        </p:nvSpPr>
        <p:spPr>
          <a:xfrm>
            <a:off x="4919293" y="2583403"/>
            <a:ext cx="6660148" cy="363540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9322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D345-D65E-1CEF-6CB5-20C50AF870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03A67-5DCE-32BE-4120-35F5E63CE6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213931AB-0C01-08C6-8EEA-0C0C52C4C284}"/>
              </a:ext>
            </a:extLst>
          </p:cNvPr>
          <p:cNvGraphicFramePr>
            <a:graphicFrameLocks noGrp="1"/>
          </p:cNvGraphicFramePr>
          <p:nvPr>
            <p:extLst>
              <p:ext uri="{D42A27DB-BD31-4B8C-83A1-F6EECF244321}">
                <p14:modId xmlns:p14="http://schemas.microsoft.com/office/powerpoint/2010/main" val="2279438460"/>
              </p:ext>
            </p:extLst>
          </p:nvPr>
        </p:nvGraphicFramePr>
        <p:xfrm>
          <a:off x="568171" y="2997809"/>
          <a:ext cx="3473104" cy="3040380"/>
        </p:xfrm>
        <a:graphic>
          <a:graphicData uri="http://schemas.openxmlformats.org/drawingml/2006/table">
            <a:tbl>
              <a:tblPr/>
              <a:tblGrid>
                <a:gridCol w="1102951">
                  <a:extLst>
                    <a:ext uri="{9D8B030D-6E8A-4147-A177-3AD203B41FA5}">
                      <a16:colId xmlns:a16="http://schemas.microsoft.com/office/drawing/2014/main" val="312264968"/>
                    </a:ext>
                  </a:extLst>
                </a:gridCol>
                <a:gridCol w="1095098">
                  <a:extLst>
                    <a:ext uri="{9D8B030D-6E8A-4147-A177-3AD203B41FA5}">
                      <a16:colId xmlns:a16="http://schemas.microsoft.com/office/drawing/2014/main" val="2715275432"/>
                    </a:ext>
                  </a:extLst>
                </a:gridCol>
                <a:gridCol w="1275055">
                  <a:extLst>
                    <a:ext uri="{9D8B030D-6E8A-4147-A177-3AD203B41FA5}">
                      <a16:colId xmlns:a16="http://schemas.microsoft.com/office/drawing/2014/main" val="47932048"/>
                    </a:ext>
                  </a:extLst>
                </a:gridCol>
              </a:tblGrid>
              <a:tr h="190500">
                <a:tc>
                  <a:txBody>
                    <a:bodyPr/>
                    <a:lstStyle/>
                    <a:p>
                      <a:pPr algn="l" fontAlgn="b"/>
                      <a:r>
                        <a:rPr lang="sv-SE" sz="1600" b="1" i="0" u="none" strike="noStrike" dirty="0">
                          <a:solidFill>
                            <a:srgbClr val="000000"/>
                          </a:solidFill>
                          <a:effectLst/>
                          <a:highlight>
                            <a:srgbClr val="FFFF00"/>
                          </a:highlight>
                          <a:latin typeface="Calibri" panose="020F0502020204030204" pitchFamily="34" charset="0"/>
                        </a:rPr>
                        <a:t>z</a:t>
                      </a:r>
                      <a:endParaRPr lang="en-US" sz="16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r>
                        <a:rPr lang="en-US" sz="1600" b="1" i="0" u="none" strike="noStrike" dirty="0">
                          <a:solidFill>
                            <a:srgbClr val="000000"/>
                          </a:solidFill>
                          <a:effectLst/>
                          <a:highlight>
                            <a:srgbClr val="FFFF00"/>
                          </a:highlight>
                          <a:latin typeface="Calibri" panose="020F0502020204030204" pitchFamily="34" charset="0"/>
                        </a:rPr>
                        <a:t>Freq</a:t>
                      </a:r>
                    </a:p>
                  </a:txBody>
                  <a:tcPr marL="9525" marR="9525" marT="9525" marB="0" anchor="b">
                    <a:lnL>
                      <a:noFill/>
                    </a:lnL>
                    <a:lnR>
                      <a:noFill/>
                    </a:lnR>
                    <a:lnT>
                      <a:noFill/>
                    </a:lnT>
                    <a:lnB>
                      <a:noFill/>
                    </a:lnB>
                    <a:noFill/>
                  </a:tcPr>
                </a:tc>
                <a:tc>
                  <a:txBody>
                    <a:bodyPr/>
                    <a:lstStyle/>
                    <a:p>
                      <a:pPr algn="l" fontAlgn="b"/>
                      <a:r>
                        <a:rPr lang="en-US" sz="1600" b="1" i="0" u="none" strike="noStrike" dirty="0">
                          <a:solidFill>
                            <a:srgbClr val="000000"/>
                          </a:solidFill>
                          <a:effectLst/>
                          <a:highlight>
                            <a:srgbClr val="FFFF00"/>
                          </a:highlight>
                          <a:latin typeface="Calibri" panose="020F0502020204030204" pitchFamily="34" charset="0"/>
                        </a:rPr>
                        <a:t>Probability</a:t>
                      </a:r>
                    </a:p>
                  </a:txBody>
                  <a:tcPr marL="9525" marR="9525" marT="9525" marB="0" anchor="b">
                    <a:lnL>
                      <a:noFill/>
                    </a:lnL>
                    <a:lnR>
                      <a:noFill/>
                    </a:lnR>
                    <a:lnT>
                      <a:noFill/>
                    </a:lnT>
                    <a:lnB>
                      <a:noFill/>
                    </a:lnB>
                    <a:noFill/>
                  </a:tcPr>
                </a:tc>
                <a:extLst>
                  <a:ext uri="{0D108BD9-81ED-4DB2-BD59-A6C34878D82A}">
                    <a16:rowId xmlns:a16="http://schemas.microsoft.com/office/drawing/2014/main" val="421073454"/>
                  </a:ext>
                </a:extLst>
              </a:tr>
              <a:tr h="190500">
                <a:tc>
                  <a:txBody>
                    <a:bodyPr/>
                    <a:lstStyle/>
                    <a:p>
                      <a:pPr algn="r" fontAlgn="b"/>
                      <a:r>
                        <a:rPr lang="en-US" sz="1600" b="1"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0.027778</a:t>
                      </a:r>
                    </a:p>
                  </a:txBody>
                  <a:tcPr marL="9525" marR="9525" marT="9525" marB="0" anchor="b">
                    <a:lnL>
                      <a:noFill/>
                    </a:lnL>
                    <a:lnR>
                      <a:noFill/>
                    </a:lnR>
                    <a:lnT>
                      <a:noFill/>
                    </a:lnT>
                    <a:lnB>
                      <a:noFill/>
                    </a:lnB>
                    <a:noFill/>
                  </a:tcPr>
                </a:tc>
                <a:extLst>
                  <a:ext uri="{0D108BD9-81ED-4DB2-BD59-A6C34878D82A}">
                    <a16:rowId xmlns:a16="http://schemas.microsoft.com/office/drawing/2014/main" val="1605137552"/>
                  </a:ext>
                </a:extLst>
              </a:tr>
              <a:tr h="190500">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0.055556</a:t>
                      </a:r>
                    </a:p>
                  </a:txBody>
                  <a:tcPr marL="9525" marR="9525" marT="9525" marB="0" anchor="b">
                    <a:lnL>
                      <a:noFill/>
                    </a:lnL>
                    <a:lnR>
                      <a:noFill/>
                    </a:lnR>
                    <a:lnT>
                      <a:noFill/>
                    </a:lnT>
                    <a:lnB>
                      <a:noFill/>
                    </a:lnB>
                    <a:noFill/>
                  </a:tcPr>
                </a:tc>
                <a:extLst>
                  <a:ext uri="{0D108BD9-81ED-4DB2-BD59-A6C34878D82A}">
                    <a16:rowId xmlns:a16="http://schemas.microsoft.com/office/drawing/2014/main" val="57214789"/>
                  </a:ext>
                </a:extLst>
              </a:tr>
              <a:tr h="190500">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0.083333</a:t>
                      </a:r>
                    </a:p>
                  </a:txBody>
                  <a:tcPr marL="9525" marR="9525" marT="9525" marB="0" anchor="b">
                    <a:lnL>
                      <a:noFill/>
                    </a:lnL>
                    <a:lnR>
                      <a:noFill/>
                    </a:lnR>
                    <a:lnT>
                      <a:noFill/>
                    </a:lnT>
                    <a:lnB>
                      <a:noFill/>
                    </a:lnB>
                    <a:noFill/>
                  </a:tcPr>
                </a:tc>
                <a:extLst>
                  <a:ext uri="{0D108BD9-81ED-4DB2-BD59-A6C34878D82A}">
                    <a16:rowId xmlns:a16="http://schemas.microsoft.com/office/drawing/2014/main" val="969330250"/>
                  </a:ext>
                </a:extLst>
              </a:tr>
              <a:tr h="190500">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0.111111</a:t>
                      </a:r>
                    </a:p>
                  </a:txBody>
                  <a:tcPr marL="9525" marR="9525" marT="9525" marB="0" anchor="b">
                    <a:lnL>
                      <a:noFill/>
                    </a:lnL>
                    <a:lnR>
                      <a:noFill/>
                    </a:lnR>
                    <a:lnT>
                      <a:noFill/>
                    </a:lnT>
                    <a:lnB>
                      <a:noFill/>
                    </a:lnB>
                    <a:noFill/>
                  </a:tcPr>
                </a:tc>
                <a:extLst>
                  <a:ext uri="{0D108BD9-81ED-4DB2-BD59-A6C34878D82A}">
                    <a16:rowId xmlns:a16="http://schemas.microsoft.com/office/drawing/2014/main" val="232503811"/>
                  </a:ext>
                </a:extLst>
              </a:tr>
              <a:tr h="190500">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0.138889</a:t>
                      </a:r>
                    </a:p>
                  </a:txBody>
                  <a:tcPr marL="9525" marR="9525" marT="9525" marB="0" anchor="b">
                    <a:lnL>
                      <a:noFill/>
                    </a:lnL>
                    <a:lnR>
                      <a:noFill/>
                    </a:lnR>
                    <a:lnT>
                      <a:noFill/>
                    </a:lnT>
                    <a:lnB>
                      <a:noFill/>
                    </a:lnB>
                    <a:noFill/>
                  </a:tcPr>
                </a:tc>
                <a:extLst>
                  <a:ext uri="{0D108BD9-81ED-4DB2-BD59-A6C34878D82A}">
                    <a16:rowId xmlns:a16="http://schemas.microsoft.com/office/drawing/2014/main" val="3612489539"/>
                  </a:ext>
                </a:extLst>
              </a:tr>
              <a:tr h="190500">
                <a:tc>
                  <a:txBody>
                    <a:bodyPr/>
                    <a:lstStyle/>
                    <a:p>
                      <a:pPr algn="r" fontAlgn="b"/>
                      <a:r>
                        <a:rPr lang="en-US" sz="1600" b="1"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0.166667</a:t>
                      </a:r>
                    </a:p>
                  </a:txBody>
                  <a:tcPr marL="9525" marR="9525" marT="9525" marB="0" anchor="b">
                    <a:lnL>
                      <a:noFill/>
                    </a:lnL>
                    <a:lnR>
                      <a:noFill/>
                    </a:lnR>
                    <a:lnT>
                      <a:noFill/>
                    </a:lnT>
                    <a:lnB>
                      <a:noFill/>
                    </a:lnB>
                    <a:noFill/>
                  </a:tcPr>
                </a:tc>
                <a:extLst>
                  <a:ext uri="{0D108BD9-81ED-4DB2-BD59-A6C34878D82A}">
                    <a16:rowId xmlns:a16="http://schemas.microsoft.com/office/drawing/2014/main" val="771509449"/>
                  </a:ext>
                </a:extLst>
              </a:tr>
              <a:tr h="190500">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0.138889</a:t>
                      </a:r>
                    </a:p>
                  </a:txBody>
                  <a:tcPr marL="9525" marR="9525" marT="9525" marB="0" anchor="b">
                    <a:lnL>
                      <a:noFill/>
                    </a:lnL>
                    <a:lnR>
                      <a:noFill/>
                    </a:lnR>
                    <a:lnT>
                      <a:noFill/>
                    </a:lnT>
                    <a:lnB>
                      <a:noFill/>
                    </a:lnB>
                    <a:noFill/>
                  </a:tcPr>
                </a:tc>
                <a:extLst>
                  <a:ext uri="{0D108BD9-81ED-4DB2-BD59-A6C34878D82A}">
                    <a16:rowId xmlns:a16="http://schemas.microsoft.com/office/drawing/2014/main" val="1644643444"/>
                  </a:ext>
                </a:extLst>
              </a:tr>
              <a:tr h="190500">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0.111111</a:t>
                      </a:r>
                    </a:p>
                  </a:txBody>
                  <a:tcPr marL="9525" marR="9525" marT="9525" marB="0" anchor="b">
                    <a:lnL>
                      <a:noFill/>
                    </a:lnL>
                    <a:lnR>
                      <a:noFill/>
                    </a:lnR>
                    <a:lnT>
                      <a:noFill/>
                    </a:lnT>
                    <a:lnB>
                      <a:noFill/>
                    </a:lnB>
                    <a:noFill/>
                  </a:tcPr>
                </a:tc>
                <a:extLst>
                  <a:ext uri="{0D108BD9-81ED-4DB2-BD59-A6C34878D82A}">
                    <a16:rowId xmlns:a16="http://schemas.microsoft.com/office/drawing/2014/main" val="2812559216"/>
                  </a:ext>
                </a:extLst>
              </a:tr>
              <a:tr h="190500">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0.083333</a:t>
                      </a:r>
                    </a:p>
                  </a:txBody>
                  <a:tcPr marL="9525" marR="9525" marT="9525" marB="0" anchor="b">
                    <a:lnL>
                      <a:noFill/>
                    </a:lnL>
                    <a:lnR>
                      <a:noFill/>
                    </a:lnR>
                    <a:lnT>
                      <a:noFill/>
                    </a:lnT>
                    <a:lnB>
                      <a:noFill/>
                    </a:lnB>
                    <a:noFill/>
                  </a:tcPr>
                </a:tc>
                <a:extLst>
                  <a:ext uri="{0D108BD9-81ED-4DB2-BD59-A6C34878D82A}">
                    <a16:rowId xmlns:a16="http://schemas.microsoft.com/office/drawing/2014/main" val="891891353"/>
                  </a:ext>
                </a:extLst>
              </a:tr>
              <a:tr h="190500">
                <a:tc>
                  <a:txBody>
                    <a:bodyPr/>
                    <a:lstStyle/>
                    <a:p>
                      <a:pPr algn="r" fontAlgn="b"/>
                      <a:r>
                        <a:rPr lang="en-US" sz="1600" b="1"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0.055556</a:t>
                      </a:r>
                    </a:p>
                  </a:txBody>
                  <a:tcPr marL="9525" marR="9525" marT="9525" marB="0" anchor="b">
                    <a:lnL>
                      <a:noFill/>
                    </a:lnL>
                    <a:lnR>
                      <a:noFill/>
                    </a:lnR>
                    <a:lnT>
                      <a:noFill/>
                    </a:lnT>
                    <a:lnB>
                      <a:noFill/>
                    </a:lnB>
                    <a:noFill/>
                  </a:tcPr>
                </a:tc>
                <a:extLst>
                  <a:ext uri="{0D108BD9-81ED-4DB2-BD59-A6C34878D82A}">
                    <a16:rowId xmlns:a16="http://schemas.microsoft.com/office/drawing/2014/main" val="1522434613"/>
                  </a:ext>
                </a:extLst>
              </a:tr>
              <a:tr h="190500">
                <a:tc>
                  <a:txBody>
                    <a:bodyPr/>
                    <a:lstStyle/>
                    <a:p>
                      <a:pPr algn="r" fontAlgn="b"/>
                      <a:r>
                        <a:rPr lang="en-US" sz="16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r" fontAlgn="b"/>
                      <a:r>
                        <a:rPr lang="en-US" sz="16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r" fontAlgn="b"/>
                      <a:r>
                        <a:rPr lang="en-US" sz="1600" b="1" i="0" u="none" strike="noStrike" dirty="0">
                          <a:solidFill>
                            <a:srgbClr val="000000"/>
                          </a:solidFill>
                          <a:effectLst/>
                          <a:latin typeface="Calibri" panose="020F0502020204030204" pitchFamily="34" charset="0"/>
                        </a:rPr>
                        <a:t>0.027778</a:t>
                      </a:r>
                    </a:p>
                  </a:txBody>
                  <a:tcPr marL="9525" marR="9525" marT="9525" marB="0" anchor="b">
                    <a:lnL>
                      <a:noFill/>
                    </a:lnL>
                    <a:lnR>
                      <a:noFill/>
                    </a:lnR>
                    <a:lnT>
                      <a:noFill/>
                    </a:lnT>
                    <a:lnB>
                      <a:noFill/>
                    </a:lnB>
                    <a:noFill/>
                  </a:tcPr>
                </a:tc>
                <a:extLst>
                  <a:ext uri="{0D108BD9-81ED-4DB2-BD59-A6C34878D82A}">
                    <a16:rowId xmlns:a16="http://schemas.microsoft.com/office/drawing/2014/main" val="3337262546"/>
                  </a:ext>
                </a:extLst>
              </a:tr>
            </a:tbl>
          </a:graphicData>
        </a:graphic>
      </p:graphicFrame>
      <p:sp>
        <p:nvSpPr>
          <p:cNvPr id="5" name="TextBox 4">
            <a:extLst>
              <a:ext uri="{FF2B5EF4-FFF2-40B4-BE49-F238E27FC236}">
                <a16:creationId xmlns:a16="http://schemas.microsoft.com/office/drawing/2014/main" id="{2DF0CF7D-766F-13B6-4854-5070FF0C5953}"/>
              </a:ext>
            </a:extLst>
          </p:cNvPr>
          <p:cNvSpPr txBox="1"/>
          <p:nvPr/>
        </p:nvSpPr>
        <p:spPr>
          <a:xfrm>
            <a:off x="576024" y="491338"/>
            <a:ext cx="4141839"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The total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probability</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P(z) = (1/36) x (6-z) for 0&lt;=z&lt;=5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P(z) = (1/36) x (6+z) for 5&lt;=z&lt;0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aphicFrame>
        <p:nvGraphicFramePr>
          <p:cNvPr id="6" name="Chart 5">
            <a:extLst>
              <a:ext uri="{FF2B5EF4-FFF2-40B4-BE49-F238E27FC236}">
                <a16:creationId xmlns:a16="http://schemas.microsoft.com/office/drawing/2014/main" id="{01CA29D4-9CC2-34FC-D671-31EF37FD2E2D}"/>
              </a:ext>
            </a:extLst>
          </p:cNvPr>
          <p:cNvGraphicFramePr>
            <a:graphicFrameLocks/>
          </p:cNvGraphicFramePr>
          <p:nvPr/>
        </p:nvGraphicFramePr>
        <p:xfrm>
          <a:off x="5150113" y="280018"/>
          <a:ext cx="5973607" cy="2717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524BCE4-8578-6007-5CA4-EF7CE0759CAA}"/>
              </a:ext>
            </a:extLst>
          </p:cNvPr>
          <p:cNvGraphicFramePr>
            <a:graphicFrameLocks/>
          </p:cNvGraphicFramePr>
          <p:nvPr>
            <p:extLst>
              <p:ext uri="{D42A27DB-BD31-4B8C-83A1-F6EECF244321}">
                <p14:modId xmlns:p14="http://schemas.microsoft.com/office/powerpoint/2010/main" val="1533921042"/>
              </p:ext>
            </p:extLst>
          </p:nvPr>
        </p:nvGraphicFramePr>
        <p:xfrm>
          <a:off x="5079092" y="3093297"/>
          <a:ext cx="5698400" cy="3445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8744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073C8-81AC-DEDA-2F4C-019983D2A0BF}"/>
              </a:ext>
            </a:extLst>
          </p:cNvPr>
          <p:cNvSpPr>
            <a:spLocks noGrp="1"/>
          </p:cNvSpPr>
          <p:nvPr>
            <p:ph type="sldNum" sz="quarter" idx="12"/>
          </p:nvPr>
        </p:nvSpPr>
        <p:spPr>
          <a:xfrm>
            <a:off x="8583967" y="6359123"/>
            <a:ext cx="2743200" cy="365125"/>
          </a:xfrm>
        </p:spPr>
        <p:txBody>
          <a:bodyPr/>
          <a:lstStyle/>
          <a:p>
            <a:fld id="{11E8FB2F-F8A0-460E-BEB8-B86C6496DEF7}" type="slidenum">
              <a:rPr lang="en-US" smtClean="0"/>
              <a:t>96</a:t>
            </a:fld>
            <a:endParaRPr lang="en-US"/>
          </a:p>
        </p:txBody>
      </p:sp>
      <p:graphicFrame>
        <p:nvGraphicFramePr>
          <p:cNvPr id="3" name="Object 2">
            <a:extLst>
              <a:ext uri="{FF2B5EF4-FFF2-40B4-BE49-F238E27FC236}">
                <a16:creationId xmlns:a16="http://schemas.microsoft.com/office/drawing/2014/main" id="{5EFFBD1D-5A0E-24FB-785F-DD018F0F8407}"/>
              </a:ext>
            </a:extLst>
          </p:cNvPr>
          <p:cNvGraphicFramePr>
            <a:graphicFrameLocks noChangeAspect="1"/>
          </p:cNvGraphicFramePr>
          <p:nvPr>
            <p:extLst>
              <p:ext uri="{D42A27DB-BD31-4B8C-83A1-F6EECF244321}">
                <p14:modId xmlns:p14="http://schemas.microsoft.com/office/powerpoint/2010/main" val="723206087"/>
              </p:ext>
            </p:extLst>
          </p:nvPr>
        </p:nvGraphicFramePr>
        <p:xfrm>
          <a:off x="1491969" y="1026314"/>
          <a:ext cx="8763001" cy="915987"/>
        </p:xfrm>
        <a:graphic>
          <a:graphicData uri="http://schemas.openxmlformats.org/presentationml/2006/ole">
            <mc:AlternateContent xmlns:mc="http://schemas.openxmlformats.org/markup-compatibility/2006">
              <mc:Choice xmlns:v="urn:schemas-microsoft-com:vml" Requires="v">
                <p:oleObj name="Equation" r:id="rId2" imgW="3746160" imgH="393480" progId="Equation.DSMT4">
                  <p:embed/>
                </p:oleObj>
              </mc:Choice>
              <mc:Fallback>
                <p:oleObj name="Equation" r:id="rId2" imgW="3746160" imgH="393480" progId="Equation.DSMT4">
                  <p:embed/>
                  <p:pic>
                    <p:nvPicPr>
                      <p:cNvPr id="4" name="Object 3">
                        <a:extLst>
                          <a:ext uri="{FF2B5EF4-FFF2-40B4-BE49-F238E27FC236}">
                            <a16:creationId xmlns:a16="http://schemas.microsoft.com/office/drawing/2014/main" id="{044FE8AF-0AF4-0871-1D44-8CC96BB3E5C2}"/>
                          </a:ext>
                        </a:extLst>
                      </p:cNvPr>
                      <p:cNvPicPr>
                        <a:picLocks noChangeAspect="1" noChangeArrowheads="1"/>
                      </p:cNvPicPr>
                      <p:nvPr/>
                    </p:nvPicPr>
                    <p:blipFill>
                      <a:blip r:embed="rId3"/>
                      <a:srcRect/>
                      <a:stretch>
                        <a:fillRect/>
                      </a:stretch>
                    </p:blipFill>
                    <p:spPr bwMode="auto">
                      <a:xfrm>
                        <a:off x="1491969" y="1026314"/>
                        <a:ext cx="8763001" cy="915987"/>
                      </a:xfrm>
                      <a:prstGeom prst="rect">
                        <a:avLst/>
                      </a:prstGeom>
                      <a:noFill/>
                    </p:spPr>
                  </p:pic>
                </p:oleObj>
              </mc:Fallback>
            </mc:AlternateContent>
          </a:graphicData>
        </a:graphic>
      </p:graphicFrame>
      <p:graphicFrame>
        <p:nvGraphicFramePr>
          <p:cNvPr id="4" name="Chart 3">
            <a:extLst>
              <a:ext uri="{FF2B5EF4-FFF2-40B4-BE49-F238E27FC236}">
                <a16:creationId xmlns:a16="http://schemas.microsoft.com/office/drawing/2014/main" id="{02E1C4E6-F1FD-F59C-2637-1B9002D899BB}"/>
              </a:ext>
            </a:extLst>
          </p:cNvPr>
          <p:cNvGraphicFramePr>
            <a:graphicFrameLocks/>
          </p:cNvGraphicFramePr>
          <p:nvPr>
            <p:extLst>
              <p:ext uri="{D42A27DB-BD31-4B8C-83A1-F6EECF244321}">
                <p14:modId xmlns:p14="http://schemas.microsoft.com/office/powerpoint/2010/main" val="4190269683"/>
              </p:ext>
            </p:extLst>
          </p:nvPr>
        </p:nvGraphicFramePr>
        <p:xfrm>
          <a:off x="5122251" y="2142631"/>
          <a:ext cx="5973607" cy="2717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4">
            <a:extLst>
              <a:ext uri="{FF2B5EF4-FFF2-40B4-BE49-F238E27FC236}">
                <a16:creationId xmlns:a16="http://schemas.microsoft.com/office/drawing/2014/main" id="{254A6128-B880-A3D5-D7AB-49A1E5BF8CCF}"/>
              </a:ext>
            </a:extLst>
          </p:cNvPr>
          <p:cNvGraphicFramePr>
            <a:graphicFrameLocks noChangeAspect="1"/>
          </p:cNvGraphicFramePr>
          <p:nvPr>
            <p:extLst>
              <p:ext uri="{D42A27DB-BD31-4B8C-83A1-F6EECF244321}">
                <p14:modId xmlns:p14="http://schemas.microsoft.com/office/powerpoint/2010/main" val="901596489"/>
              </p:ext>
            </p:extLst>
          </p:nvPr>
        </p:nvGraphicFramePr>
        <p:xfrm>
          <a:off x="616464" y="4367629"/>
          <a:ext cx="6178550" cy="974725"/>
        </p:xfrm>
        <a:graphic>
          <a:graphicData uri="http://schemas.openxmlformats.org/presentationml/2006/ole">
            <mc:AlternateContent xmlns:mc="http://schemas.openxmlformats.org/markup-compatibility/2006">
              <mc:Choice xmlns:v="urn:schemas-microsoft-com:vml" Requires="v">
                <p:oleObj name="Equation" r:id="rId5" imgW="2641320" imgH="419040" progId="Equation.DSMT4">
                  <p:embed/>
                </p:oleObj>
              </mc:Choice>
              <mc:Fallback>
                <p:oleObj name="Equation" r:id="rId5" imgW="2641320" imgH="419040" progId="Equation.DSMT4">
                  <p:embed/>
                  <p:pic>
                    <p:nvPicPr>
                      <p:cNvPr id="3" name="Object 2">
                        <a:extLst>
                          <a:ext uri="{FF2B5EF4-FFF2-40B4-BE49-F238E27FC236}">
                            <a16:creationId xmlns:a16="http://schemas.microsoft.com/office/drawing/2014/main" id="{5EFFBD1D-5A0E-24FB-785F-DD018F0F8407}"/>
                          </a:ext>
                        </a:extLst>
                      </p:cNvPr>
                      <p:cNvPicPr>
                        <a:picLocks noChangeAspect="1" noChangeArrowheads="1"/>
                      </p:cNvPicPr>
                      <p:nvPr/>
                    </p:nvPicPr>
                    <p:blipFill>
                      <a:blip r:embed="rId6"/>
                      <a:srcRect/>
                      <a:stretch>
                        <a:fillRect/>
                      </a:stretch>
                    </p:blipFill>
                    <p:spPr bwMode="auto">
                      <a:xfrm>
                        <a:off x="616464" y="4367629"/>
                        <a:ext cx="6178550" cy="97472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EFDEF2CC-02A7-76F2-59A2-97127B9306D7}"/>
              </a:ext>
            </a:extLst>
          </p:cNvPr>
          <p:cNvGraphicFramePr>
            <a:graphicFrameLocks noChangeAspect="1"/>
          </p:cNvGraphicFramePr>
          <p:nvPr>
            <p:extLst>
              <p:ext uri="{D42A27DB-BD31-4B8C-83A1-F6EECF244321}">
                <p14:modId xmlns:p14="http://schemas.microsoft.com/office/powerpoint/2010/main" val="400379596"/>
              </p:ext>
            </p:extLst>
          </p:nvPr>
        </p:nvGraphicFramePr>
        <p:xfrm>
          <a:off x="616464" y="5549961"/>
          <a:ext cx="1841500" cy="914400"/>
        </p:xfrm>
        <a:graphic>
          <a:graphicData uri="http://schemas.openxmlformats.org/presentationml/2006/ole">
            <mc:AlternateContent xmlns:mc="http://schemas.openxmlformats.org/markup-compatibility/2006">
              <mc:Choice xmlns:v="urn:schemas-microsoft-com:vml" Requires="v">
                <p:oleObj name="Equation" r:id="rId7" imgW="787320" imgH="393480" progId="Equation.DSMT4">
                  <p:embed/>
                </p:oleObj>
              </mc:Choice>
              <mc:Fallback>
                <p:oleObj name="Equation" r:id="rId7" imgW="787320" imgH="393480" progId="Equation.DSMT4">
                  <p:embed/>
                  <p:pic>
                    <p:nvPicPr>
                      <p:cNvPr id="5" name="Object 4">
                        <a:extLst>
                          <a:ext uri="{FF2B5EF4-FFF2-40B4-BE49-F238E27FC236}">
                            <a16:creationId xmlns:a16="http://schemas.microsoft.com/office/drawing/2014/main" id="{254A6128-B880-A3D5-D7AB-49A1E5BF8CCF}"/>
                          </a:ext>
                        </a:extLst>
                      </p:cNvPr>
                      <p:cNvPicPr>
                        <a:picLocks noChangeAspect="1" noChangeArrowheads="1"/>
                      </p:cNvPicPr>
                      <p:nvPr/>
                    </p:nvPicPr>
                    <p:blipFill>
                      <a:blip r:embed="rId8"/>
                      <a:srcRect/>
                      <a:stretch>
                        <a:fillRect/>
                      </a:stretch>
                    </p:blipFill>
                    <p:spPr bwMode="auto">
                      <a:xfrm>
                        <a:off x="616464" y="5549961"/>
                        <a:ext cx="1841500" cy="9144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28B0699-2C8F-243F-B514-BE2C1F0ACED5}"/>
              </a:ext>
            </a:extLst>
          </p:cNvPr>
          <p:cNvGraphicFramePr>
            <a:graphicFrameLocks noChangeAspect="1"/>
          </p:cNvGraphicFramePr>
          <p:nvPr>
            <p:extLst>
              <p:ext uri="{D42A27DB-BD31-4B8C-83A1-F6EECF244321}">
                <p14:modId xmlns:p14="http://schemas.microsoft.com/office/powerpoint/2010/main" val="3765396425"/>
              </p:ext>
            </p:extLst>
          </p:nvPr>
        </p:nvGraphicFramePr>
        <p:xfrm>
          <a:off x="4122458" y="5474439"/>
          <a:ext cx="1751012" cy="914400"/>
        </p:xfrm>
        <a:graphic>
          <a:graphicData uri="http://schemas.openxmlformats.org/presentationml/2006/ole">
            <mc:AlternateContent xmlns:mc="http://schemas.openxmlformats.org/markup-compatibility/2006">
              <mc:Choice xmlns:v="urn:schemas-microsoft-com:vml" Requires="v">
                <p:oleObj name="Equation" r:id="rId9" imgW="749160" imgH="393480" progId="Equation.DSMT4">
                  <p:embed/>
                </p:oleObj>
              </mc:Choice>
              <mc:Fallback>
                <p:oleObj name="Equation" r:id="rId9" imgW="749160" imgH="393480" progId="Equation.DSMT4">
                  <p:embed/>
                  <p:pic>
                    <p:nvPicPr>
                      <p:cNvPr id="6" name="Object 5">
                        <a:extLst>
                          <a:ext uri="{FF2B5EF4-FFF2-40B4-BE49-F238E27FC236}">
                            <a16:creationId xmlns:a16="http://schemas.microsoft.com/office/drawing/2014/main" id="{EFDEF2CC-02A7-76F2-59A2-97127B9306D7}"/>
                          </a:ext>
                        </a:extLst>
                      </p:cNvPr>
                      <p:cNvPicPr>
                        <a:picLocks noChangeAspect="1" noChangeArrowheads="1"/>
                      </p:cNvPicPr>
                      <p:nvPr/>
                    </p:nvPicPr>
                    <p:blipFill>
                      <a:blip r:embed="rId10"/>
                      <a:srcRect/>
                      <a:stretch>
                        <a:fillRect/>
                      </a:stretch>
                    </p:blipFill>
                    <p:spPr bwMode="auto">
                      <a:xfrm>
                        <a:off x="4122458" y="5474439"/>
                        <a:ext cx="1751012" cy="91440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2598FDF6-840A-6729-C47E-12047BC04B46}"/>
              </a:ext>
            </a:extLst>
          </p:cNvPr>
          <p:cNvGraphicFramePr>
            <a:graphicFrameLocks noChangeAspect="1"/>
          </p:cNvGraphicFramePr>
          <p:nvPr>
            <p:extLst>
              <p:ext uri="{D42A27DB-BD31-4B8C-83A1-F6EECF244321}">
                <p14:modId xmlns:p14="http://schemas.microsoft.com/office/powerpoint/2010/main" val="3392573532"/>
              </p:ext>
            </p:extLst>
          </p:nvPr>
        </p:nvGraphicFramePr>
        <p:xfrm>
          <a:off x="7537964" y="5356964"/>
          <a:ext cx="1662113" cy="1031875"/>
        </p:xfrm>
        <a:graphic>
          <a:graphicData uri="http://schemas.openxmlformats.org/presentationml/2006/ole">
            <mc:AlternateContent xmlns:mc="http://schemas.openxmlformats.org/markup-compatibility/2006">
              <mc:Choice xmlns:v="urn:schemas-microsoft-com:vml" Requires="v">
                <p:oleObj name="Equation" r:id="rId11" imgW="711000" imgH="444240" progId="Equation.DSMT4">
                  <p:embed/>
                </p:oleObj>
              </mc:Choice>
              <mc:Fallback>
                <p:oleObj name="Equation" r:id="rId11" imgW="711000" imgH="444240" progId="Equation.DSMT4">
                  <p:embed/>
                  <p:pic>
                    <p:nvPicPr>
                      <p:cNvPr id="7" name="Object 6">
                        <a:extLst>
                          <a:ext uri="{FF2B5EF4-FFF2-40B4-BE49-F238E27FC236}">
                            <a16:creationId xmlns:a16="http://schemas.microsoft.com/office/drawing/2014/main" id="{828B0699-2C8F-243F-B514-BE2C1F0ACED5}"/>
                          </a:ext>
                        </a:extLst>
                      </p:cNvPr>
                      <p:cNvPicPr>
                        <a:picLocks noChangeAspect="1" noChangeArrowheads="1"/>
                      </p:cNvPicPr>
                      <p:nvPr/>
                    </p:nvPicPr>
                    <p:blipFill>
                      <a:blip r:embed="rId12"/>
                      <a:srcRect/>
                      <a:stretch>
                        <a:fillRect/>
                      </a:stretch>
                    </p:blipFill>
                    <p:spPr bwMode="auto">
                      <a:xfrm>
                        <a:off x="7537964" y="5356964"/>
                        <a:ext cx="1662113" cy="1031875"/>
                      </a:xfrm>
                      <a:prstGeom prst="rect">
                        <a:avLst/>
                      </a:prstGeom>
                      <a:noFill/>
                    </p:spPr>
                  </p:pic>
                </p:oleObj>
              </mc:Fallback>
            </mc:AlternateContent>
          </a:graphicData>
        </a:graphic>
      </p:graphicFrame>
      <p:sp>
        <p:nvSpPr>
          <p:cNvPr id="9" name="Arrow: Right 8">
            <a:extLst>
              <a:ext uri="{FF2B5EF4-FFF2-40B4-BE49-F238E27FC236}">
                <a16:creationId xmlns:a16="http://schemas.microsoft.com/office/drawing/2014/main" id="{AF0FC69C-AFA1-81DB-DEF2-015102B3E500}"/>
              </a:ext>
            </a:extLst>
          </p:cNvPr>
          <p:cNvSpPr/>
          <p:nvPr/>
        </p:nvSpPr>
        <p:spPr>
          <a:xfrm>
            <a:off x="2894120" y="5726097"/>
            <a:ext cx="790113" cy="417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2D4E658-BFF9-588B-CD21-6B9A5C493AA8}"/>
              </a:ext>
            </a:extLst>
          </p:cNvPr>
          <p:cNvSpPr/>
          <p:nvPr/>
        </p:nvSpPr>
        <p:spPr>
          <a:xfrm>
            <a:off x="6310660" y="5706862"/>
            <a:ext cx="790113" cy="417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7F383B-D97E-B4D7-9F46-76AD2729E56F}"/>
              </a:ext>
            </a:extLst>
          </p:cNvPr>
          <p:cNvSpPr/>
          <p:nvPr/>
        </p:nvSpPr>
        <p:spPr>
          <a:xfrm>
            <a:off x="7350711" y="5211192"/>
            <a:ext cx="2154800" cy="135828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422A0C9-6159-DB07-05D0-1702719C8071}"/>
              </a:ext>
            </a:extLst>
          </p:cNvPr>
          <p:cNvSpPr txBox="1"/>
          <p:nvPr/>
        </p:nvSpPr>
        <p:spPr>
          <a:xfrm>
            <a:off x="1256191" y="451049"/>
            <a:ext cx="100709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Now</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we</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multiply</a:t>
            </a:r>
            <a:r>
              <a:rPr kumimoji="0" lang="sv-SE" sz="24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each</a:t>
            </a:r>
            <a:r>
              <a:rPr kumimoji="0" lang="sv-SE" sz="24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z-</a:t>
            </a:r>
            <a:r>
              <a:rPr kumimoji="0" lang="sv-SE" sz="2400" b="1" i="1"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value</a:t>
            </a:r>
            <a:r>
              <a:rPr kumimoji="0" lang="sv-SE" sz="24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by k</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and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investigate</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variance</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 </a:t>
            </a:r>
          </a:p>
        </p:txBody>
      </p:sp>
      <p:sp>
        <p:nvSpPr>
          <p:cNvPr id="14" name="TextBox 13">
            <a:extLst>
              <a:ext uri="{FF2B5EF4-FFF2-40B4-BE49-F238E27FC236}">
                <a16:creationId xmlns:a16="http://schemas.microsoft.com/office/drawing/2014/main" id="{7FC45ADF-D4E2-192F-1442-ECD2738B8C5A}"/>
              </a:ext>
            </a:extLst>
          </p:cNvPr>
          <p:cNvSpPr txBox="1"/>
          <p:nvPr/>
        </p:nvSpPr>
        <p:spPr>
          <a:xfrm>
            <a:off x="9692764" y="5211192"/>
            <a:ext cx="1882772" cy="1477328"/>
          </a:xfrm>
          <a:prstGeom prst="rect">
            <a:avLst/>
          </a:prstGeom>
          <a:noFill/>
        </p:spPr>
        <p:txBody>
          <a:bodyPr wrap="square" rtlCol="0">
            <a:spAutoFit/>
          </a:bodyPr>
          <a:lstStyle/>
          <a:p>
            <a:r>
              <a:rPr lang="sv-SE" sz="2400" b="1" i="1" dirty="0">
                <a:highlight>
                  <a:srgbClr val="FFFF00"/>
                </a:highlight>
              </a:rPr>
              <a:t>If </a:t>
            </a:r>
            <a:r>
              <a:rPr lang="sv-SE" sz="2400" b="1" i="1" dirty="0" err="1">
                <a:highlight>
                  <a:srgbClr val="FFFF00"/>
                </a:highlight>
              </a:rPr>
              <a:t>we</a:t>
            </a:r>
            <a:r>
              <a:rPr lang="sv-SE" sz="2400" b="1" i="1" dirty="0">
                <a:highlight>
                  <a:srgbClr val="FFFF00"/>
                </a:highlight>
              </a:rPr>
              <a:t> </a:t>
            </a:r>
            <a:r>
              <a:rPr lang="sv-SE" sz="2400" b="1" i="1" dirty="0" err="1">
                <a:highlight>
                  <a:srgbClr val="FFFF00"/>
                </a:highlight>
              </a:rPr>
              <a:t>know</a:t>
            </a:r>
            <a:r>
              <a:rPr lang="sv-SE" sz="2400" b="1" i="1" dirty="0">
                <a:highlight>
                  <a:srgbClr val="FFFF00"/>
                </a:highlight>
              </a:rPr>
              <a:t> </a:t>
            </a:r>
          </a:p>
          <a:p>
            <a:r>
              <a:rPr lang="sv-SE" sz="2400" b="1" i="1" dirty="0">
                <a:highlight>
                  <a:srgbClr val="FFFF00"/>
                </a:highlight>
              </a:rPr>
              <a:t>the </a:t>
            </a:r>
            <a:r>
              <a:rPr lang="sv-SE" sz="2400" b="1" i="1" dirty="0" err="1">
                <a:highlight>
                  <a:srgbClr val="FFFF00"/>
                </a:highlight>
              </a:rPr>
              <a:t>variance</a:t>
            </a:r>
            <a:r>
              <a:rPr lang="sv-SE" sz="2400" b="1" i="1" dirty="0">
                <a:highlight>
                  <a:srgbClr val="FFFF00"/>
                </a:highlight>
              </a:rPr>
              <a:t>,</a:t>
            </a:r>
          </a:p>
          <a:p>
            <a:r>
              <a:rPr lang="sv-SE" sz="2400" b="1" i="1" dirty="0" err="1">
                <a:highlight>
                  <a:srgbClr val="FFFF00"/>
                </a:highlight>
              </a:rPr>
              <a:t>we</a:t>
            </a:r>
            <a:r>
              <a:rPr lang="sv-SE" sz="2400" b="1" i="1" dirty="0">
                <a:highlight>
                  <a:srgbClr val="FFFF00"/>
                </a:highlight>
              </a:rPr>
              <a:t> </a:t>
            </a:r>
            <a:r>
              <a:rPr lang="sv-SE" sz="2400" b="1" i="1" dirty="0" err="1">
                <a:highlight>
                  <a:srgbClr val="FFFF00"/>
                </a:highlight>
              </a:rPr>
              <a:t>know</a:t>
            </a:r>
            <a:r>
              <a:rPr lang="sv-SE" sz="2400" b="1" i="1" dirty="0">
                <a:highlight>
                  <a:srgbClr val="FFFF00"/>
                </a:highlight>
              </a:rPr>
              <a:t> k. </a:t>
            </a:r>
          </a:p>
          <a:p>
            <a:endParaRPr lang="en-US" dirty="0"/>
          </a:p>
        </p:txBody>
      </p:sp>
      <p:graphicFrame>
        <p:nvGraphicFramePr>
          <p:cNvPr id="12" name="Object 11">
            <a:extLst>
              <a:ext uri="{FF2B5EF4-FFF2-40B4-BE49-F238E27FC236}">
                <a16:creationId xmlns:a16="http://schemas.microsoft.com/office/drawing/2014/main" id="{A37AB008-5353-9F8E-7C85-24206E36202C}"/>
              </a:ext>
            </a:extLst>
          </p:cNvPr>
          <p:cNvGraphicFramePr>
            <a:graphicFrameLocks noChangeAspect="1"/>
          </p:cNvGraphicFramePr>
          <p:nvPr>
            <p:extLst>
              <p:ext uri="{D42A27DB-BD31-4B8C-83A1-F6EECF244321}">
                <p14:modId xmlns:p14="http://schemas.microsoft.com/office/powerpoint/2010/main" val="3670187900"/>
              </p:ext>
            </p:extLst>
          </p:nvPr>
        </p:nvGraphicFramePr>
        <p:xfrm>
          <a:off x="9505511" y="198545"/>
          <a:ext cx="735012" cy="731838"/>
        </p:xfrm>
        <a:graphic>
          <a:graphicData uri="http://schemas.openxmlformats.org/presentationml/2006/ole">
            <mc:AlternateContent xmlns:mc="http://schemas.openxmlformats.org/markup-compatibility/2006">
              <mc:Choice xmlns:v="urn:schemas-microsoft-com:vml" Requires="v">
                <p:oleObj name="Equation" r:id="rId13" imgW="203040" imgH="203040" progId="Equation.DSMT4">
                  <p:embed/>
                </p:oleObj>
              </mc:Choice>
              <mc:Fallback>
                <p:oleObj name="Equation" r:id="rId13" imgW="203040" imgH="203040" progId="Equation.DSMT4">
                  <p:embed/>
                  <p:pic>
                    <p:nvPicPr>
                      <p:cNvPr id="3" name="Object 2">
                        <a:extLst>
                          <a:ext uri="{FF2B5EF4-FFF2-40B4-BE49-F238E27FC236}">
                            <a16:creationId xmlns:a16="http://schemas.microsoft.com/office/drawing/2014/main" id="{0E1F1652-7207-C316-F886-030D60CA85DC}"/>
                          </a:ext>
                        </a:extLst>
                      </p:cNvPr>
                      <p:cNvPicPr/>
                      <p:nvPr/>
                    </p:nvPicPr>
                    <p:blipFill>
                      <a:blip r:embed="rId14"/>
                      <a:stretch>
                        <a:fillRect/>
                      </a:stretch>
                    </p:blipFill>
                    <p:spPr>
                      <a:xfrm>
                        <a:off x="9505511" y="198545"/>
                        <a:ext cx="735012" cy="731838"/>
                      </a:xfrm>
                      <a:prstGeom prst="rect">
                        <a:avLst/>
                      </a:prstGeom>
                      <a:noFill/>
                    </p:spPr>
                  </p:pic>
                </p:oleObj>
              </mc:Fallback>
            </mc:AlternateContent>
          </a:graphicData>
        </a:graphic>
      </p:graphicFrame>
    </p:spTree>
    <p:extLst>
      <p:ext uri="{BB962C8B-B14F-4D97-AF65-F5344CB8AC3E}">
        <p14:creationId xmlns:p14="http://schemas.microsoft.com/office/powerpoint/2010/main" val="27252057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3FD4C-6EEC-4035-C4B5-C45E9DF9BA93}"/>
              </a:ext>
            </a:extLst>
          </p:cNvPr>
          <p:cNvSpPr>
            <a:spLocks noGrp="1"/>
          </p:cNvSpPr>
          <p:nvPr>
            <p:ph type="sldNum" sz="quarter" idx="12"/>
          </p:nvPr>
        </p:nvSpPr>
        <p:spPr/>
        <p:txBody>
          <a:bodyPr/>
          <a:lstStyle/>
          <a:p>
            <a:fld id="{11E8FB2F-F8A0-460E-BEB8-B86C6496DEF7}" type="slidenum">
              <a:rPr lang="en-US" smtClean="0"/>
              <a:t>97</a:t>
            </a:fld>
            <a:endParaRPr lang="en-US"/>
          </a:p>
        </p:txBody>
      </p:sp>
      <p:graphicFrame>
        <p:nvGraphicFramePr>
          <p:cNvPr id="3" name="Table 2">
            <a:extLst>
              <a:ext uri="{FF2B5EF4-FFF2-40B4-BE49-F238E27FC236}">
                <a16:creationId xmlns:a16="http://schemas.microsoft.com/office/drawing/2014/main" id="{E6237FEC-B605-ACBB-ACC7-46178534E3FB}"/>
              </a:ext>
            </a:extLst>
          </p:cNvPr>
          <p:cNvGraphicFramePr>
            <a:graphicFrameLocks noGrp="1"/>
          </p:cNvGraphicFramePr>
          <p:nvPr>
            <p:extLst>
              <p:ext uri="{D42A27DB-BD31-4B8C-83A1-F6EECF244321}">
                <p14:modId xmlns:p14="http://schemas.microsoft.com/office/powerpoint/2010/main" val="4037016341"/>
              </p:ext>
            </p:extLst>
          </p:nvPr>
        </p:nvGraphicFramePr>
        <p:xfrm>
          <a:off x="470853" y="3191960"/>
          <a:ext cx="2573130" cy="2125980"/>
        </p:xfrm>
        <a:graphic>
          <a:graphicData uri="http://schemas.openxmlformats.org/drawingml/2006/table">
            <a:tbl>
              <a:tblPr/>
              <a:tblGrid>
                <a:gridCol w="1286565">
                  <a:extLst>
                    <a:ext uri="{9D8B030D-6E8A-4147-A177-3AD203B41FA5}">
                      <a16:colId xmlns:a16="http://schemas.microsoft.com/office/drawing/2014/main" val="3797604768"/>
                    </a:ext>
                  </a:extLst>
                </a:gridCol>
                <a:gridCol w="1286565">
                  <a:extLst>
                    <a:ext uri="{9D8B030D-6E8A-4147-A177-3AD203B41FA5}">
                      <a16:colId xmlns:a16="http://schemas.microsoft.com/office/drawing/2014/main" val="4138652914"/>
                    </a:ext>
                  </a:extLst>
                </a:gridCol>
              </a:tblGrid>
              <a:tr h="146267">
                <a:tc>
                  <a:txBody>
                    <a:bodyPr/>
                    <a:lstStyle/>
                    <a:p>
                      <a:pPr algn="l" fontAlgn="b"/>
                      <a:r>
                        <a:rPr lang="en-US" sz="1100" b="0" i="0" u="none" strike="noStrike" dirty="0">
                          <a:solidFill>
                            <a:srgbClr val="000000"/>
                          </a:solidFill>
                          <a:effectLst/>
                          <a:highlight>
                            <a:srgbClr val="75EBF7"/>
                          </a:highlight>
                          <a:latin typeface="Calibri" panose="020F0502020204030204" pitchFamily="34" charset="0"/>
                        </a:rPr>
                        <a:t>z</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highlight>
                            <a:srgbClr val="75EBF7"/>
                          </a:highlight>
                          <a:latin typeface="Calibri" panose="020F0502020204030204" pitchFamily="34" charset="0"/>
                        </a:rPr>
                        <a:t>Probability</a:t>
                      </a:r>
                    </a:p>
                  </a:txBody>
                  <a:tcPr marL="9525" marR="9525" marT="9525" marB="0" anchor="b">
                    <a:lnL>
                      <a:noFill/>
                    </a:lnL>
                    <a:lnR>
                      <a:noFill/>
                    </a:lnR>
                    <a:lnT>
                      <a:noFill/>
                    </a:lnT>
                    <a:lnB>
                      <a:noFill/>
                    </a:lnB>
                    <a:noFill/>
                  </a:tcPr>
                </a:tc>
                <a:extLst>
                  <a:ext uri="{0D108BD9-81ED-4DB2-BD59-A6C34878D82A}">
                    <a16:rowId xmlns:a16="http://schemas.microsoft.com/office/drawing/2014/main" val="759027595"/>
                  </a:ext>
                </a:extLst>
              </a:tr>
              <a:tr h="146267">
                <a:tc>
                  <a:txBody>
                    <a:bodyPr/>
                    <a:lstStyle/>
                    <a:p>
                      <a:pPr algn="r" fontAlgn="b"/>
                      <a:r>
                        <a:rPr lang="en-US" sz="1100" b="0" i="0" u="none" strike="noStrike">
                          <a:solidFill>
                            <a:srgbClr val="000000"/>
                          </a:solidFill>
                          <a:effectLst/>
                          <a:latin typeface="Calibri" panose="020F0502020204030204" pitchFamily="34" charset="0"/>
                        </a:rPr>
                        <a:t>-0.41404</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Calibri" panose="020F0502020204030204" pitchFamily="34" charset="0"/>
                        </a:rPr>
                        <a:t>0.027778</a:t>
                      </a:r>
                    </a:p>
                  </a:txBody>
                  <a:tcPr marL="9525" marR="9525" marT="9525" marB="0" anchor="b">
                    <a:lnL>
                      <a:noFill/>
                    </a:lnL>
                    <a:lnR>
                      <a:noFill/>
                    </a:lnR>
                    <a:lnT>
                      <a:noFill/>
                    </a:lnT>
                    <a:lnB>
                      <a:noFill/>
                    </a:lnB>
                    <a:noFill/>
                  </a:tcPr>
                </a:tc>
                <a:extLst>
                  <a:ext uri="{0D108BD9-81ED-4DB2-BD59-A6C34878D82A}">
                    <a16:rowId xmlns:a16="http://schemas.microsoft.com/office/drawing/2014/main" val="2837213229"/>
                  </a:ext>
                </a:extLst>
              </a:tr>
              <a:tr h="146267">
                <a:tc>
                  <a:txBody>
                    <a:bodyPr/>
                    <a:lstStyle/>
                    <a:p>
                      <a:pPr algn="r" fontAlgn="b"/>
                      <a:r>
                        <a:rPr lang="en-US" sz="1100" b="0" i="0" u="none" strike="noStrike">
                          <a:solidFill>
                            <a:srgbClr val="000000"/>
                          </a:solidFill>
                          <a:effectLst/>
                          <a:latin typeface="Calibri" panose="020F0502020204030204" pitchFamily="34" charset="0"/>
                        </a:rPr>
                        <a:t>-0.33123</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panose="020F0502020204030204" pitchFamily="34" charset="0"/>
                        </a:rPr>
                        <a:t>0.055556</a:t>
                      </a:r>
                    </a:p>
                  </a:txBody>
                  <a:tcPr marL="9525" marR="9525" marT="9525" marB="0" anchor="b">
                    <a:lnL>
                      <a:noFill/>
                    </a:lnL>
                    <a:lnR>
                      <a:noFill/>
                    </a:lnR>
                    <a:lnT>
                      <a:noFill/>
                    </a:lnT>
                    <a:lnB>
                      <a:noFill/>
                    </a:lnB>
                    <a:noFill/>
                  </a:tcPr>
                </a:tc>
                <a:extLst>
                  <a:ext uri="{0D108BD9-81ED-4DB2-BD59-A6C34878D82A}">
                    <a16:rowId xmlns:a16="http://schemas.microsoft.com/office/drawing/2014/main" val="3673873156"/>
                  </a:ext>
                </a:extLst>
              </a:tr>
              <a:tr h="146267">
                <a:tc>
                  <a:txBody>
                    <a:bodyPr/>
                    <a:lstStyle/>
                    <a:p>
                      <a:pPr algn="r" fontAlgn="b"/>
                      <a:r>
                        <a:rPr lang="en-US" sz="1100" b="0" i="0" u="none" strike="noStrike">
                          <a:solidFill>
                            <a:srgbClr val="000000"/>
                          </a:solidFill>
                          <a:effectLst/>
                          <a:latin typeface="Calibri" panose="020F0502020204030204" pitchFamily="34" charset="0"/>
                        </a:rPr>
                        <a:t>-0.24842</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Calibri" panose="020F0502020204030204" pitchFamily="34" charset="0"/>
                        </a:rPr>
                        <a:t>0.083333</a:t>
                      </a:r>
                    </a:p>
                  </a:txBody>
                  <a:tcPr marL="9525" marR="9525" marT="9525" marB="0" anchor="b">
                    <a:lnL>
                      <a:noFill/>
                    </a:lnL>
                    <a:lnR>
                      <a:noFill/>
                    </a:lnR>
                    <a:lnT>
                      <a:noFill/>
                    </a:lnT>
                    <a:lnB>
                      <a:noFill/>
                    </a:lnB>
                    <a:noFill/>
                  </a:tcPr>
                </a:tc>
                <a:extLst>
                  <a:ext uri="{0D108BD9-81ED-4DB2-BD59-A6C34878D82A}">
                    <a16:rowId xmlns:a16="http://schemas.microsoft.com/office/drawing/2014/main" val="1289141089"/>
                  </a:ext>
                </a:extLst>
              </a:tr>
              <a:tr h="146267">
                <a:tc>
                  <a:txBody>
                    <a:bodyPr/>
                    <a:lstStyle/>
                    <a:p>
                      <a:pPr algn="r" fontAlgn="b"/>
                      <a:r>
                        <a:rPr lang="en-US" sz="1100" b="0" i="0" u="none" strike="noStrike">
                          <a:solidFill>
                            <a:srgbClr val="000000"/>
                          </a:solidFill>
                          <a:effectLst/>
                          <a:latin typeface="Calibri" panose="020F0502020204030204" pitchFamily="34" charset="0"/>
                        </a:rPr>
                        <a:t>-0.16562</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panose="020F0502020204030204" pitchFamily="34" charset="0"/>
                        </a:rPr>
                        <a:t>0.111111</a:t>
                      </a:r>
                    </a:p>
                  </a:txBody>
                  <a:tcPr marL="9525" marR="9525" marT="9525" marB="0" anchor="b">
                    <a:lnL>
                      <a:noFill/>
                    </a:lnL>
                    <a:lnR>
                      <a:noFill/>
                    </a:lnR>
                    <a:lnT>
                      <a:noFill/>
                    </a:lnT>
                    <a:lnB>
                      <a:noFill/>
                    </a:lnB>
                    <a:noFill/>
                  </a:tcPr>
                </a:tc>
                <a:extLst>
                  <a:ext uri="{0D108BD9-81ED-4DB2-BD59-A6C34878D82A}">
                    <a16:rowId xmlns:a16="http://schemas.microsoft.com/office/drawing/2014/main" val="1446817281"/>
                  </a:ext>
                </a:extLst>
              </a:tr>
              <a:tr h="146267">
                <a:tc>
                  <a:txBody>
                    <a:bodyPr/>
                    <a:lstStyle/>
                    <a:p>
                      <a:pPr algn="r" fontAlgn="b"/>
                      <a:r>
                        <a:rPr lang="en-US" sz="1100" b="0" i="0" u="none" strike="noStrike">
                          <a:solidFill>
                            <a:srgbClr val="000000"/>
                          </a:solidFill>
                          <a:effectLst/>
                          <a:latin typeface="Calibri" panose="020F0502020204030204" pitchFamily="34" charset="0"/>
                        </a:rPr>
                        <a:t>-0.08281</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panose="020F0502020204030204" pitchFamily="34" charset="0"/>
                        </a:rPr>
                        <a:t>0.138889</a:t>
                      </a:r>
                    </a:p>
                  </a:txBody>
                  <a:tcPr marL="9525" marR="9525" marT="9525" marB="0" anchor="b">
                    <a:lnL>
                      <a:noFill/>
                    </a:lnL>
                    <a:lnR>
                      <a:noFill/>
                    </a:lnR>
                    <a:lnT>
                      <a:noFill/>
                    </a:lnT>
                    <a:lnB>
                      <a:noFill/>
                    </a:lnB>
                    <a:noFill/>
                  </a:tcPr>
                </a:tc>
                <a:extLst>
                  <a:ext uri="{0D108BD9-81ED-4DB2-BD59-A6C34878D82A}">
                    <a16:rowId xmlns:a16="http://schemas.microsoft.com/office/drawing/2014/main" val="3086318490"/>
                  </a:ext>
                </a:extLst>
              </a:tr>
              <a:tr h="146267">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Calibri" panose="020F0502020204030204" pitchFamily="34" charset="0"/>
                        </a:rPr>
                        <a:t>0.166667</a:t>
                      </a:r>
                    </a:p>
                  </a:txBody>
                  <a:tcPr marL="9525" marR="9525" marT="9525" marB="0" anchor="b">
                    <a:lnL>
                      <a:noFill/>
                    </a:lnL>
                    <a:lnR>
                      <a:noFill/>
                    </a:lnR>
                    <a:lnT>
                      <a:noFill/>
                    </a:lnT>
                    <a:lnB>
                      <a:noFill/>
                    </a:lnB>
                    <a:noFill/>
                  </a:tcPr>
                </a:tc>
                <a:extLst>
                  <a:ext uri="{0D108BD9-81ED-4DB2-BD59-A6C34878D82A}">
                    <a16:rowId xmlns:a16="http://schemas.microsoft.com/office/drawing/2014/main" val="1942403564"/>
                  </a:ext>
                </a:extLst>
              </a:tr>
              <a:tr h="146267">
                <a:tc>
                  <a:txBody>
                    <a:bodyPr/>
                    <a:lstStyle/>
                    <a:p>
                      <a:pPr algn="r" fontAlgn="b"/>
                      <a:r>
                        <a:rPr lang="en-US" sz="1100" b="0" i="0" u="none" strike="noStrike">
                          <a:solidFill>
                            <a:srgbClr val="000000"/>
                          </a:solidFill>
                          <a:effectLst/>
                          <a:latin typeface="Calibri" panose="020F0502020204030204" pitchFamily="34" charset="0"/>
                        </a:rPr>
                        <a:t>0.082808</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panose="020F0502020204030204" pitchFamily="34" charset="0"/>
                        </a:rPr>
                        <a:t>0.138889</a:t>
                      </a:r>
                    </a:p>
                  </a:txBody>
                  <a:tcPr marL="9525" marR="9525" marT="9525" marB="0" anchor="b">
                    <a:lnL>
                      <a:noFill/>
                    </a:lnL>
                    <a:lnR>
                      <a:noFill/>
                    </a:lnR>
                    <a:lnT>
                      <a:noFill/>
                    </a:lnT>
                    <a:lnB>
                      <a:noFill/>
                    </a:lnB>
                    <a:noFill/>
                  </a:tcPr>
                </a:tc>
                <a:extLst>
                  <a:ext uri="{0D108BD9-81ED-4DB2-BD59-A6C34878D82A}">
                    <a16:rowId xmlns:a16="http://schemas.microsoft.com/office/drawing/2014/main" val="243212403"/>
                  </a:ext>
                </a:extLst>
              </a:tr>
              <a:tr h="146267">
                <a:tc>
                  <a:txBody>
                    <a:bodyPr/>
                    <a:lstStyle/>
                    <a:p>
                      <a:pPr algn="r" fontAlgn="b"/>
                      <a:r>
                        <a:rPr lang="en-US" sz="1100" b="0" i="0" u="none" strike="noStrike">
                          <a:solidFill>
                            <a:srgbClr val="000000"/>
                          </a:solidFill>
                          <a:effectLst/>
                          <a:latin typeface="Calibri" panose="020F0502020204030204" pitchFamily="34" charset="0"/>
                        </a:rPr>
                        <a:t>0.165616</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panose="020F0502020204030204" pitchFamily="34" charset="0"/>
                        </a:rPr>
                        <a:t>0.111111</a:t>
                      </a:r>
                    </a:p>
                  </a:txBody>
                  <a:tcPr marL="9525" marR="9525" marT="9525" marB="0" anchor="b">
                    <a:lnL>
                      <a:noFill/>
                    </a:lnL>
                    <a:lnR>
                      <a:noFill/>
                    </a:lnR>
                    <a:lnT>
                      <a:noFill/>
                    </a:lnT>
                    <a:lnB>
                      <a:noFill/>
                    </a:lnB>
                    <a:noFill/>
                  </a:tcPr>
                </a:tc>
                <a:extLst>
                  <a:ext uri="{0D108BD9-81ED-4DB2-BD59-A6C34878D82A}">
                    <a16:rowId xmlns:a16="http://schemas.microsoft.com/office/drawing/2014/main" val="2960797367"/>
                  </a:ext>
                </a:extLst>
              </a:tr>
              <a:tr h="146267">
                <a:tc>
                  <a:txBody>
                    <a:bodyPr/>
                    <a:lstStyle/>
                    <a:p>
                      <a:pPr algn="r" fontAlgn="b"/>
                      <a:r>
                        <a:rPr lang="en-US" sz="1100" b="0" i="0" u="none" strike="noStrike">
                          <a:solidFill>
                            <a:srgbClr val="000000"/>
                          </a:solidFill>
                          <a:effectLst/>
                          <a:latin typeface="Calibri" panose="020F0502020204030204" pitchFamily="34" charset="0"/>
                        </a:rPr>
                        <a:t>0.248424</a:t>
                      </a: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Calibri" panose="020F0502020204030204" pitchFamily="34" charset="0"/>
                        </a:rPr>
                        <a:t>0.083333</a:t>
                      </a:r>
                    </a:p>
                  </a:txBody>
                  <a:tcPr marL="9525" marR="9525" marT="9525" marB="0" anchor="b">
                    <a:lnL>
                      <a:noFill/>
                    </a:lnL>
                    <a:lnR>
                      <a:noFill/>
                    </a:lnR>
                    <a:lnT>
                      <a:noFill/>
                    </a:lnT>
                    <a:lnB>
                      <a:noFill/>
                    </a:lnB>
                    <a:noFill/>
                  </a:tcPr>
                </a:tc>
                <a:extLst>
                  <a:ext uri="{0D108BD9-81ED-4DB2-BD59-A6C34878D82A}">
                    <a16:rowId xmlns:a16="http://schemas.microsoft.com/office/drawing/2014/main" val="4010690640"/>
                  </a:ext>
                </a:extLst>
              </a:tr>
              <a:tr h="146267">
                <a:tc>
                  <a:txBody>
                    <a:bodyPr/>
                    <a:lstStyle/>
                    <a:p>
                      <a:pPr algn="r" fontAlgn="b"/>
                      <a:r>
                        <a:rPr lang="en-US" sz="1100" b="0" i="0" u="none" strike="noStrike">
                          <a:solidFill>
                            <a:srgbClr val="000000"/>
                          </a:solidFill>
                          <a:effectLst/>
                          <a:latin typeface="Calibri" panose="020F0502020204030204" pitchFamily="34" charset="0"/>
                        </a:rPr>
                        <a:t>0.331232</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Calibri" panose="020F0502020204030204" pitchFamily="34" charset="0"/>
                        </a:rPr>
                        <a:t>0.055556</a:t>
                      </a:r>
                    </a:p>
                  </a:txBody>
                  <a:tcPr marL="9525" marR="9525" marT="9525" marB="0" anchor="b">
                    <a:lnL>
                      <a:noFill/>
                    </a:lnL>
                    <a:lnR>
                      <a:noFill/>
                    </a:lnR>
                    <a:lnT>
                      <a:noFill/>
                    </a:lnT>
                    <a:lnB>
                      <a:noFill/>
                    </a:lnB>
                    <a:noFill/>
                  </a:tcPr>
                </a:tc>
                <a:extLst>
                  <a:ext uri="{0D108BD9-81ED-4DB2-BD59-A6C34878D82A}">
                    <a16:rowId xmlns:a16="http://schemas.microsoft.com/office/drawing/2014/main" val="1328440824"/>
                  </a:ext>
                </a:extLst>
              </a:tr>
              <a:tr h="146267">
                <a:tc>
                  <a:txBody>
                    <a:bodyPr/>
                    <a:lstStyle/>
                    <a:p>
                      <a:pPr algn="r" fontAlgn="b"/>
                      <a:r>
                        <a:rPr lang="en-US" sz="1100" b="0" i="0" u="none" strike="noStrike">
                          <a:solidFill>
                            <a:srgbClr val="000000"/>
                          </a:solidFill>
                          <a:effectLst/>
                          <a:latin typeface="Calibri" panose="020F0502020204030204" pitchFamily="34" charset="0"/>
                        </a:rPr>
                        <a:t>0.41404</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Calibri" panose="020F0502020204030204" pitchFamily="34" charset="0"/>
                        </a:rPr>
                        <a:t>0.027778</a:t>
                      </a:r>
                    </a:p>
                  </a:txBody>
                  <a:tcPr marL="9525" marR="9525" marT="9525" marB="0" anchor="b">
                    <a:lnL>
                      <a:noFill/>
                    </a:lnL>
                    <a:lnR>
                      <a:noFill/>
                    </a:lnR>
                    <a:lnT>
                      <a:noFill/>
                    </a:lnT>
                    <a:lnB>
                      <a:noFill/>
                    </a:lnB>
                    <a:noFill/>
                  </a:tcPr>
                </a:tc>
                <a:extLst>
                  <a:ext uri="{0D108BD9-81ED-4DB2-BD59-A6C34878D82A}">
                    <a16:rowId xmlns:a16="http://schemas.microsoft.com/office/drawing/2014/main" val="4072396165"/>
                  </a:ext>
                </a:extLst>
              </a:tr>
            </a:tbl>
          </a:graphicData>
        </a:graphic>
      </p:graphicFrame>
      <p:cxnSp>
        <p:nvCxnSpPr>
          <p:cNvPr id="7" name="Straight Arrow Connector 6">
            <a:extLst>
              <a:ext uri="{FF2B5EF4-FFF2-40B4-BE49-F238E27FC236}">
                <a16:creationId xmlns:a16="http://schemas.microsoft.com/office/drawing/2014/main" id="{69D52B18-1620-F726-EB8D-770B90CD93DE}"/>
              </a:ext>
            </a:extLst>
          </p:cNvPr>
          <p:cNvCxnSpPr>
            <a:cxnSpLocks/>
          </p:cNvCxnSpPr>
          <p:nvPr/>
        </p:nvCxnSpPr>
        <p:spPr>
          <a:xfrm flipH="1" flipV="1">
            <a:off x="3317985" y="2210541"/>
            <a:ext cx="376669" cy="86939"/>
          </a:xfrm>
          <a:prstGeom prst="straightConnector1">
            <a:avLst/>
          </a:prstGeom>
          <a:ln w="57150">
            <a:solidFill>
              <a:srgbClr val="75EBF7"/>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731D00-49B4-04CC-E6C6-CB44F9BEB3AE}"/>
              </a:ext>
            </a:extLst>
          </p:cNvPr>
          <p:cNvCxnSpPr>
            <a:cxnSpLocks/>
          </p:cNvCxnSpPr>
          <p:nvPr/>
        </p:nvCxnSpPr>
        <p:spPr>
          <a:xfrm>
            <a:off x="1539130" y="2571630"/>
            <a:ext cx="0" cy="325384"/>
          </a:xfrm>
          <a:prstGeom prst="straightConnector1">
            <a:avLst/>
          </a:prstGeom>
          <a:ln w="57150">
            <a:solidFill>
              <a:srgbClr val="75EBF7"/>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97A25C6C-FFA3-45BF-BDC4-0ECB7D84CDB0}"/>
              </a:ext>
            </a:extLst>
          </p:cNvPr>
          <p:cNvGraphicFramePr>
            <a:graphicFrameLocks/>
          </p:cNvGraphicFramePr>
          <p:nvPr>
            <p:extLst>
              <p:ext uri="{D42A27DB-BD31-4B8C-83A1-F6EECF244321}">
                <p14:modId xmlns:p14="http://schemas.microsoft.com/office/powerpoint/2010/main" val="2185243061"/>
              </p:ext>
            </p:extLst>
          </p:nvPr>
        </p:nvGraphicFramePr>
        <p:xfrm>
          <a:off x="6205708" y="258004"/>
          <a:ext cx="4397714" cy="2783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3">
            <a:extLst>
              <a:ext uri="{FF2B5EF4-FFF2-40B4-BE49-F238E27FC236}">
                <a16:creationId xmlns:a16="http://schemas.microsoft.com/office/drawing/2014/main" id="{AE32BC2A-F5C4-659E-BAFA-68413AFEC0E2}"/>
              </a:ext>
            </a:extLst>
          </p:cNvPr>
          <p:cNvGraphicFramePr>
            <a:graphicFrameLocks noChangeAspect="1"/>
          </p:cNvGraphicFramePr>
          <p:nvPr>
            <p:extLst>
              <p:ext uri="{D42A27DB-BD31-4B8C-83A1-F6EECF244321}">
                <p14:modId xmlns:p14="http://schemas.microsoft.com/office/powerpoint/2010/main" val="2014257742"/>
              </p:ext>
            </p:extLst>
          </p:nvPr>
        </p:nvGraphicFramePr>
        <p:xfrm>
          <a:off x="603418" y="1524768"/>
          <a:ext cx="2370601" cy="729243"/>
        </p:xfrm>
        <a:graphic>
          <a:graphicData uri="http://schemas.openxmlformats.org/presentationml/2006/ole">
            <mc:AlternateContent xmlns:mc="http://schemas.openxmlformats.org/markup-compatibility/2006">
              <mc:Choice xmlns:v="urn:schemas-microsoft-com:vml" Requires="v">
                <p:oleObj name="Equation" r:id="rId3" imgW="1434960" imgH="444240" progId="Equation.DSMT4">
                  <p:embed/>
                </p:oleObj>
              </mc:Choice>
              <mc:Fallback>
                <p:oleObj name="Equation" r:id="rId3" imgW="1434960" imgH="444240" progId="Equation.DSMT4">
                  <p:embed/>
                  <p:pic>
                    <p:nvPicPr>
                      <p:cNvPr id="8" name="Object 7">
                        <a:extLst>
                          <a:ext uri="{FF2B5EF4-FFF2-40B4-BE49-F238E27FC236}">
                            <a16:creationId xmlns:a16="http://schemas.microsoft.com/office/drawing/2014/main" id="{98C83C24-239F-2314-2450-16A3CF1A3789}"/>
                          </a:ext>
                        </a:extLst>
                      </p:cNvPr>
                      <p:cNvPicPr>
                        <a:picLocks noChangeAspect="1" noChangeArrowheads="1"/>
                      </p:cNvPicPr>
                      <p:nvPr/>
                    </p:nvPicPr>
                    <p:blipFill>
                      <a:blip r:embed="rId4"/>
                      <a:srcRect/>
                      <a:stretch>
                        <a:fillRect/>
                      </a:stretch>
                    </p:blipFill>
                    <p:spPr bwMode="auto">
                      <a:xfrm>
                        <a:off x="603418" y="1524768"/>
                        <a:ext cx="2370601" cy="729243"/>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4E3CD6AC-984C-A955-CFF3-CAF08612233A}"/>
              </a:ext>
            </a:extLst>
          </p:cNvPr>
          <p:cNvSpPr/>
          <p:nvPr/>
        </p:nvSpPr>
        <p:spPr>
          <a:xfrm>
            <a:off x="437803" y="1282970"/>
            <a:ext cx="2731526" cy="1149512"/>
          </a:xfrm>
          <a:prstGeom prst="rect">
            <a:avLst/>
          </a:prstGeom>
          <a:noFill/>
          <a:ln w="76200">
            <a:solidFill>
              <a:srgbClr val="75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F8354F5-D59F-A98F-7A5D-4BBD752D30B2}"/>
              </a:ext>
            </a:extLst>
          </p:cNvPr>
          <p:cNvSpPr/>
          <p:nvPr/>
        </p:nvSpPr>
        <p:spPr>
          <a:xfrm>
            <a:off x="259451" y="2991670"/>
            <a:ext cx="3058534" cy="2526561"/>
          </a:xfrm>
          <a:prstGeom prst="rect">
            <a:avLst/>
          </a:prstGeom>
          <a:noFill/>
          <a:ln w="76200">
            <a:solidFill>
              <a:srgbClr val="75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689AEED8-EAF8-0176-324B-AF64EA3FD817}"/>
              </a:ext>
            </a:extLst>
          </p:cNvPr>
          <p:cNvCxnSpPr>
            <a:cxnSpLocks/>
          </p:cNvCxnSpPr>
          <p:nvPr/>
        </p:nvCxnSpPr>
        <p:spPr>
          <a:xfrm flipV="1">
            <a:off x="3423910" y="1282970"/>
            <a:ext cx="2616180" cy="361370"/>
          </a:xfrm>
          <a:prstGeom prst="straightConnector1">
            <a:avLst/>
          </a:prstGeom>
          <a:ln w="57150">
            <a:solidFill>
              <a:srgbClr val="75EBF7"/>
            </a:solidFill>
            <a:tailEnd type="triangle"/>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3881E37E-37E1-09F3-47A9-8446DF58A5BA}"/>
              </a:ext>
            </a:extLst>
          </p:cNvPr>
          <p:cNvSpPr/>
          <p:nvPr/>
        </p:nvSpPr>
        <p:spPr>
          <a:xfrm>
            <a:off x="7163739" y="3816592"/>
            <a:ext cx="3568823" cy="2325950"/>
          </a:xfrm>
          <a:prstGeom prst="triangl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1EE4E64C-5995-FD03-1164-AE9C6D1A63F1}"/>
              </a:ext>
            </a:extLst>
          </p:cNvPr>
          <p:cNvCxnSpPr/>
          <p:nvPr/>
        </p:nvCxnSpPr>
        <p:spPr>
          <a:xfrm>
            <a:off x="6853021" y="6142542"/>
            <a:ext cx="44122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CAF7F9-C0D4-0F1C-36CE-DCA13373D23F}"/>
              </a:ext>
            </a:extLst>
          </p:cNvPr>
          <p:cNvCxnSpPr/>
          <p:nvPr/>
        </p:nvCxnSpPr>
        <p:spPr>
          <a:xfrm flipV="1">
            <a:off x="8948151" y="3541385"/>
            <a:ext cx="0" cy="2754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1CCD60-5656-A5BA-7AE2-5E77A0C0B987}"/>
              </a:ext>
            </a:extLst>
          </p:cNvPr>
          <p:cNvSpPr txBox="1"/>
          <p:nvPr/>
        </p:nvSpPr>
        <p:spPr>
          <a:xfrm>
            <a:off x="11433899" y="5957876"/>
            <a:ext cx="2872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211DCA6-8773-C1F1-AF3B-BC4B2CCF8C9E}"/>
              </a:ext>
            </a:extLst>
          </p:cNvPr>
          <p:cNvSpPr txBox="1"/>
          <p:nvPr/>
        </p:nvSpPr>
        <p:spPr>
          <a:xfrm flipH="1">
            <a:off x="8797894" y="3172053"/>
            <a:ext cx="10824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EEB208D-B74E-5F45-FB1A-8D63FD2063F2}"/>
              </a:ext>
            </a:extLst>
          </p:cNvPr>
          <p:cNvSpPr txBox="1"/>
          <p:nvPr/>
        </p:nvSpPr>
        <p:spPr>
          <a:xfrm>
            <a:off x="10588933" y="6170668"/>
            <a:ext cx="292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6B36607-4055-74B2-C7C0-0BAB328C58C2}"/>
              </a:ext>
            </a:extLst>
          </p:cNvPr>
          <p:cNvSpPr txBox="1"/>
          <p:nvPr/>
        </p:nvSpPr>
        <p:spPr>
          <a:xfrm>
            <a:off x="8804521" y="6248767"/>
            <a:ext cx="314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DDC5C2B-82C9-B5FC-4BEC-86C6CB35B331}"/>
              </a:ext>
            </a:extLst>
          </p:cNvPr>
          <p:cNvSpPr txBox="1"/>
          <p:nvPr/>
        </p:nvSpPr>
        <p:spPr>
          <a:xfrm>
            <a:off x="6882894" y="6170668"/>
            <a:ext cx="4283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4" name="Object 33">
            <a:extLst>
              <a:ext uri="{FF2B5EF4-FFF2-40B4-BE49-F238E27FC236}">
                <a16:creationId xmlns:a16="http://schemas.microsoft.com/office/drawing/2014/main" id="{13A88B73-55CE-02D7-0895-78C78B6E7829}"/>
              </a:ext>
            </a:extLst>
          </p:cNvPr>
          <p:cNvGraphicFramePr>
            <a:graphicFrameLocks noChangeAspect="1"/>
          </p:cNvGraphicFramePr>
          <p:nvPr>
            <p:extLst>
              <p:ext uri="{D42A27DB-BD31-4B8C-83A1-F6EECF244321}">
                <p14:modId xmlns:p14="http://schemas.microsoft.com/office/powerpoint/2010/main" val="3947692340"/>
              </p:ext>
            </p:extLst>
          </p:nvPr>
        </p:nvGraphicFramePr>
        <p:xfrm>
          <a:off x="4192376" y="3474869"/>
          <a:ext cx="1700839" cy="702597"/>
        </p:xfrm>
        <a:graphic>
          <a:graphicData uri="http://schemas.openxmlformats.org/presentationml/2006/ole">
            <mc:AlternateContent xmlns:mc="http://schemas.openxmlformats.org/markup-compatibility/2006">
              <mc:Choice xmlns:v="urn:schemas-microsoft-com:vml" Requires="v">
                <p:oleObj name="Equation" r:id="rId5" imgW="776522" imgH="320572" progId="Equation.DSMT4">
                  <p:embed/>
                </p:oleObj>
              </mc:Choice>
              <mc:Fallback>
                <p:oleObj name="Equation" r:id="rId5" imgW="776522" imgH="320572" progId="Equation.DSMT4">
                  <p:embed/>
                  <p:pic>
                    <p:nvPicPr>
                      <p:cNvPr id="12" name="Object 11">
                        <a:extLst>
                          <a:ext uri="{FF2B5EF4-FFF2-40B4-BE49-F238E27FC236}">
                            <a16:creationId xmlns:a16="http://schemas.microsoft.com/office/drawing/2014/main" id="{F2E9BD8A-CD57-1F98-B294-C988CD21A101}"/>
                          </a:ext>
                        </a:extLst>
                      </p:cNvPr>
                      <p:cNvPicPr/>
                      <p:nvPr/>
                    </p:nvPicPr>
                    <p:blipFill>
                      <a:blip r:embed="rId6"/>
                      <a:stretch>
                        <a:fillRect/>
                      </a:stretch>
                    </p:blipFill>
                    <p:spPr>
                      <a:xfrm>
                        <a:off x="4192376" y="3474869"/>
                        <a:ext cx="1700839" cy="702597"/>
                      </a:xfrm>
                      <a:prstGeom prst="rect">
                        <a:avLst/>
                      </a:prstGeom>
                    </p:spPr>
                  </p:pic>
                </p:oleObj>
              </mc:Fallback>
            </mc:AlternateContent>
          </a:graphicData>
        </a:graphic>
      </p:graphicFrame>
      <p:cxnSp>
        <p:nvCxnSpPr>
          <p:cNvPr id="35" name="Straight Arrow Connector 34">
            <a:extLst>
              <a:ext uri="{FF2B5EF4-FFF2-40B4-BE49-F238E27FC236}">
                <a16:creationId xmlns:a16="http://schemas.microsoft.com/office/drawing/2014/main" id="{5748B447-9497-FD13-8368-F10B1578DB56}"/>
              </a:ext>
            </a:extLst>
          </p:cNvPr>
          <p:cNvCxnSpPr>
            <a:cxnSpLocks/>
          </p:cNvCxnSpPr>
          <p:nvPr/>
        </p:nvCxnSpPr>
        <p:spPr>
          <a:xfrm>
            <a:off x="4975660" y="2963933"/>
            <a:ext cx="0" cy="36933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2127FE2-FFC3-C43C-0DA4-C4E79B311DB6}"/>
              </a:ext>
            </a:extLst>
          </p:cNvPr>
          <p:cNvSpPr/>
          <p:nvPr/>
        </p:nvSpPr>
        <p:spPr>
          <a:xfrm>
            <a:off x="4016523" y="3474869"/>
            <a:ext cx="2023567" cy="78008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1E566A8A-1AD7-FF10-43E1-4AE1303183A6}"/>
              </a:ext>
            </a:extLst>
          </p:cNvPr>
          <p:cNvCxnSpPr>
            <a:cxnSpLocks/>
          </p:cNvCxnSpPr>
          <p:nvPr/>
        </p:nvCxnSpPr>
        <p:spPr>
          <a:xfrm>
            <a:off x="4853980" y="4370649"/>
            <a:ext cx="0" cy="30036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Object 43">
            <a:extLst>
              <a:ext uri="{FF2B5EF4-FFF2-40B4-BE49-F238E27FC236}">
                <a16:creationId xmlns:a16="http://schemas.microsoft.com/office/drawing/2014/main" id="{11DFD741-98B4-95F7-40D8-3ED5AB3802A9}"/>
              </a:ext>
            </a:extLst>
          </p:cNvPr>
          <p:cNvGraphicFramePr>
            <a:graphicFrameLocks noChangeAspect="1"/>
          </p:cNvGraphicFramePr>
          <p:nvPr>
            <p:extLst>
              <p:ext uri="{D42A27DB-BD31-4B8C-83A1-F6EECF244321}">
                <p14:modId xmlns:p14="http://schemas.microsoft.com/office/powerpoint/2010/main" val="1079594508"/>
              </p:ext>
            </p:extLst>
          </p:nvPr>
        </p:nvGraphicFramePr>
        <p:xfrm>
          <a:off x="4133491" y="4954325"/>
          <a:ext cx="1684338" cy="492125"/>
        </p:xfrm>
        <a:graphic>
          <a:graphicData uri="http://schemas.openxmlformats.org/presentationml/2006/ole">
            <mc:AlternateContent xmlns:mc="http://schemas.openxmlformats.org/markup-compatibility/2006">
              <mc:Choice xmlns:v="urn:schemas-microsoft-com:vml" Requires="v">
                <p:oleObj name="Equation" r:id="rId7" imgW="609480" imgH="177480" progId="Equation.DSMT4">
                  <p:embed/>
                </p:oleObj>
              </mc:Choice>
              <mc:Fallback>
                <p:oleObj name="Equation" r:id="rId7" imgW="609480" imgH="177480" progId="Equation.DSMT4">
                  <p:embed/>
                  <p:pic>
                    <p:nvPicPr>
                      <p:cNvPr id="8" name="Object 7">
                        <a:extLst>
                          <a:ext uri="{FF2B5EF4-FFF2-40B4-BE49-F238E27FC236}">
                            <a16:creationId xmlns:a16="http://schemas.microsoft.com/office/drawing/2014/main" id="{75CABD70-A653-AF2C-C8FF-43DBC1CEA51A}"/>
                          </a:ext>
                        </a:extLst>
                      </p:cNvPr>
                      <p:cNvPicPr/>
                      <p:nvPr/>
                    </p:nvPicPr>
                    <p:blipFill>
                      <a:blip r:embed="rId8"/>
                      <a:stretch>
                        <a:fillRect/>
                      </a:stretch>
                    </p:blipFill>
                    <p:spPr>
                      <a:xfrm>
                        <a:off x="4133491" y="4954325"/>
                        <a:ext cx="1684338" cy="492125"/>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1151205E-B6DD-E3A5-E0A1-D413107B7CC9}"/>
              </a:ext>
            </a:extLst>
          </p:cNvPr>
          <p:cNvSpPr/>
          <p:nvPr/>
        </p:nvSpPr>
        <p:spPr>
          <a:xfrm>
            <a:off x="4016523" y="4821151"/>
            <a:ext cx="2023567" cy="78008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Arrow Connector 47">
            <a:extLst>
              <a:ext uri="{FF2B5EF4-FFF2-40B4-BE49-F238E27FC236}">
                <a16:creationId xmlns:a16="http://schemas.microsoft.com/office/drawing/2014/main" id="{C458FA08-27D7-A0D7-840D-508968C35609}"/>
              </a:ext>
            </a:extLst>
          </p:cNvPr>
          <p:cNvCxnSpPr>
            <a:cxnSpLocks/>
          </p:cNvCxnSpPr>
          <p:nvPr/>
        </p:nvCxnSpPr>
        <p:spPr>
          <a:xfrm>
            <a:off x="6205708" y="5211192"/>
            <a:ext cx="1043534"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Object 51">
            <a:extLst>
              <a:ext uri="{FF2B5EF4-FFF2-40B4-BE49-F238E27FC236}">
                <a16:creationId xmlns:a16="http://schemas.microsoft.com/office/drawing/2014/main" id="{B1D20D39-18B0-86C0-3FD2-33ABB53239CF}"/>
              </a:ext>
            </a:extLst>
          </p:cNvPr>
          <p:cNvGraphicFramePr>
            <a:graphicFrameLocks noChangeAspect="1"/>
          </p:cNvGraphicFramePr>
          <p:nvPr>
            <p:extLst>
              <p:ext uri="{D42A27DB-BD31-4B8C-83A1-F6EECF244321}">
                <p14:modId xmlns:p14="http://schemas.microsoft.com/office/powerpoint/2010/main" val="418349840"/>
              </p:ext>
            </p:extLst>
          </p:nvPr>
        </p:nvGraphicFramePr>
        <p:xfrm>
          <a:off x="10462262" y="6448822"/>
          <a:ext cx="564734" cy="316374"/>
        </p:xfrm>
        <a:graphic>
          <a:graphicData uri="http://schemas.openxmlformats.org/presentationml/2006/ole">
            <mc:AlternateContent xmlns:mc="http://schemas.openxmlformats.org/markup-compatibility/2006">
              <mc:Choice xmlns:v="urn:schemas-microsoft-com:vml" Requires="v">
                <p:oleObj name="Equation" r:id="rId9" imgW="317160" imgH="177480" progId="Equation.DSMT4">
                  <p:embed/>
                </p:oleObj>
              </mc:Choice>
              <mc:Fallback>
                <p:oleObj name="Equation" r:id="rId9" imgW="317160" imgH="177480" progId="Equation.DSMT4">
                  <p:embed/>
                  <p:pic>
                    <p:nvPicPr>
                      <p:cNvPr id="44" name="Object 43">
                        <a:extLst>
                          <a:ext uri="{FF2B5EF4-FFF2-40B4-BE49-F238E27FC236}">
                            <a16:creationId xmlns:a16="http://schemas.microsoft.com/office/drawing/2014/main" id="{11DFD741-98B4-95F7-40D8-3ED5AB3802A9}"/>
                          </a:ext>
                        </a:extLst>
                      </p:cNvPr>
                      <p:cNvPicPr/>
                      <p:nvPr/>
                    </p:nvPicPr>
                    <p:blipFill>
                      <a:blip r:embed="rId10"/>
                      <a:stretch>
                        <a:fillRect/>
                      </a:stretch>
                    </p:blipFill>
                    <p:spPr>
                      <a:xfrm>
                        <a:off x="10462262" y="6448822"/>
                        <a:ext cx="564734" cy="316374"/>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53494ADE-3BD1-4FAF-41F2-0877005F6D89}"/>
              </a:ext>
            </a:extLst>
          </p:cNvPr>
          <p:cNvGraphicFramePr>
            <a:graphicFrameLocks noChangeAspect="1"/>
          </p:cNvGraphicFramePr>
          <p:nvPr>
            <p:extLst>
              <p:ext uri="{D42A27DB-BD31-4B8C-83A1-F6EECF244321}">
                <p14:modId xmlns:p14="http://schemas.microsoft.com/office/powerpoint/2010/main" val="719124315"/>
              </p:ext>
            </p:extLst>
          </p:nvPr>
        </p:nvGraphicFramePr>
        <p:xfrm>
          <a:off x="6765925" y="6448425"/>
          <a:ext cx="701675" cy="317500"/>
        </p:xfrm>
        <a:graphic>
          <a:graphicData uri="http://schemas.openxmlformats.org/presentationml/2006/ole">
            <mc:AlternateContent xmlns:mc="http://schemas.openxmlformats.org/markup-compatibility/2006">
              <mc:Choice xmlns:v="urn:schemas-microsoft-com:vml" Requires="v">
                <p:oleObj name="Equation" r:id="rId11" imgW="393480" imgH="177480" progId="Equation.DSMT4">
                  <p:embed/>
                </p:oleObj>
              </mc:Choice>
              <mc:Fallback>
                <p:oleObj name="Equation" r:id="rId11" imgW="393480" imgH="177480" progId="Equation.DSMT4">
                  <p:embed/>
                  <p:pic>
                    <p:nvPicPr>
                      <p:cNvPr id="52" name="Object 51">
                        <a:extLst>
                          <a:ext uri="{FF2B5EF4-FFF2-40B4-BE49-F238E27FC236}">
                            <a16:creationId xmlns:a16="http://schemas.microsoft.com/office/drawing/2014/main" id="{B1D20D39-18B0-86C0-3FD2-33ABB53239CF}"/>
                          </a:ext>
                        </a:extLst>
                      </p:cNvPr>
                      <p:cNvPicPr/>
                      <p:nvPr/>
                    </p:nvPicPr>
                    <p:blipFill>
                      <a:blip r:embed="rId12"/>
                      <a:stretch>
                        <a:fillRect/>
                      </a:stretch>
                    </p:blipFill>
                    <p:spPr>
                      <a:xfrm>
                        <a:off x="6765925" y="6448425"/>
                        <a:ext cx="701675" cy="317500"/>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DA1D42BB-7DFB-5BBE-CE84-0CB176C89345}"/>
              </a:ext>
            </a:extLst>
          </p:cNvPr>
          <p:cNvGraphicFramePr>
            <a:graphicFrameLocks noChangeAspect="1"/>
          </p:cNvGraphicFramePr>
          <p:nvPr>
            <p:extLst>
              <p:ext uri="{D42A27DB-BD31-4B8C-83A1-F6EECF244321}">
                <p14:modId xmlns:p14="http://schemas.microsoft.com/office/powerpoint/2010/main" val="28942571"/>
              </p:ext>
            </p:extLst>
          </p:nvPr>
        </p:nvGraphicFramePr>
        <p:xfrm>
          <a:off x="3920616" y="2035675"/>
          <a:ext cx="2089782" cy="748532"/>
        </p:xfrm>
        <a:graphic>
          <a:graphicData uri="http://schemas.openxmlformats.org/presentationml/2006/ole">
            <mc:AlternateContent xmlns:mc="http://schemas.openxmlformats.org/markup-compatibility/2006">
              <mc:Choice xmlns:v="urn:schemas-microsoft-com:vml" Requires="v">
                <p:oleObj name="Equation" r:id="rId13" imgW="495000" imgH="177480" progId="Equation.DSMT4">
                  <p:embed/>
                </p:oleObj>
              </mc:Choice>
              <mc:Fallback>
                <p:oleObj name="Equation" r:id="rId13" imgW="495000" imgH="177480" progId="Equation.DSMT4">
                  <p:embed/>
                  <p:pic>
                    <p:nvPicPr>
                      <p:cNvPr id="34" name="Object 33">
                        <a:extLst>
                          <a:ext uri="{FF2B5EF4-FFF2-40B4-BE49-F238E27FC236}">
                            <a16:creationId xmlns:a16="http://schemas.microsoft.com/office/drawing/2014/main" id="{13A88B73-55CE-02D7-0895-78C78B6E7829}"/>
                          </a:ext>
                        </a:extLst>
                      </p:cNvPr>
                      <p:cNvPicPr/>
                      <p:nvPr/>
                    </p:nvPicPr>
                    <p:blipFill>
                      <a:blip r:embed="rId14"/>
                      <a:stretch>
                        <a:fillRect/>
                      </a:stretch>
                    </p:blipFill>
                    <p:spPr>
                      <a:xfrm>
                        <a:off x="3920616" y="2035675"/>
                        <a:ext cx="2089782" cy="748532"/>
                      </a:xfrm>
                      <a:prstGeom prst="rect">
                        <a:avLst/>
                      </a:prstGeom>
                      <a:solidFill>
                        <a:srgbClr val="FF0000"/>
                      </a:solidFill>
                    </p:spPr>
                  </p:pic>
                </p:oleObj>
              </mc:Fallback>
            </mc:AlternateContent>
          </a:graphicData>
        </a:graphic>
      </p:graphicFrame>
      <p:sp>
        <p:nvSpPr>
          <p:cNvPr id="57" name="Rectangle 56">
            <a:extLst>
              <a:ext uri="{FF2B5EF4-FFF2-40B4-BE49-F238E27FC236}">
                <a16:creationId xmlns:a16="http://schemas.microsoft.com/office/drawing/2014/main" id="{E345FA28-00FF-F078-AA4B-758C020C56CE}"/>
              </a:ext>
            </a:extLst>
          </p:cNvPr>
          <p:cNvSpPr/>
          <p:nvPr/>
        </p:nvSpPr>
        <p:spPr>
          <a:xfrm>
            <a:off x="3920617" y="2061324"/>
            <a:ext cx="2081152" cy="751996"/>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26757E16-AB97-9EF1-B0E2-0271E5BC8397}"/>
              </a:ext>
            </a:extLst>
          </p:cNvPr>
          <p:cNvSpPr txBox="1"/>
          <p:nvPr/>
        </p:nvSpPr>
        <p:spPr>
          <a:xfrm>
            <a:off x="4031554" y="5803957"/>
            <a:ext cx="2135393" cy="523220"/>
          </a:xfrm>
          <a:prstGeom prst="rect">
            <a:avLst/>
          </a:prstGeom>
          <a:noFill/>
        </p:spPr>
        <p:txBody>
          <a:bodyPr wrap="none" rtlCol="0">
            <a:spAutoFit/>
          </a:bodyPr>
          <a:lstStyle/>
          <a:p>
            <a:r>
              <a:rPr lang="sv-SE" sz="2800" b="1" dirty="0" err="1">
                <a:highlight>
                  <a:srgbClr val="FFFF00"/>
                </a:highlight>
              </a:rPr>
              <a:t>Continuous</a:t>
            </a:r>
            <a:r>
              <a:rPr lang="sv-SE" sz="2800" b="1" dirty="0">
                <a:highlight>
                  <a:srgbClr val="FFFF00"/>
                </a:highlight>
              </a:rPr>
              <a:t> Z</a:t>
            </a:r>
            <a:endParaRPr lang="en-US" sz="2800" b="1" dirty="0">
              <a:highlight>
                <a:srgbClr val="FFFF00"/>
              </a:highlight>
            </a:endParaRPr>
          </a:p>
        </p:txBody>
      </p:sp>
      <p:sp>
        <p:nvSpPr>
          <p:cNvPr id="63" name="TextBox 62">
            <a:extLst>
              <a:ext uri="{FF2B5EF4-FFF2-40B4-BE49-F238E27FC236}">
                <a16:creationId xmlns:a16="http://schemas.microsoft.com/office/drawing/2014/main" id="{F8C79056-3D7D-E12F-5713-EA9245378627}"/>
              </a:ext>
            </a:extLst>
          </p:cNvPr>
          <p:cNvSpPr txBox="1"/>
          <p:nvPr/>
        </p:nvSpPr>
        <p:spPr>
          <a:xfrm rot="21114749">
            <a:off x="3722760" y="846373"/>
            <a:ext cx="1650195" cy="523220"/>
          </a:xfrm>
          <a:prstGeom prst="rect">
            <a:avLst/>
          </a:prstGeom>
          <a:noFill/>
        </p:spPr>
        <p:txBody>
          <a:bodyPr wrap="none" rtlCol="0">
            <a:spAutoFit/>
          </a:bodyPr>
          <a:lstStyle/>
          <a:p>
            <a:r>
              <a:rPr lang="sv-SE" sz="2800" b="1" dirty="0" err="1">
                <a:highlight>
                  <a:srgbClr val="75EBF7"/>
                </a:highlight>
              </a:rPr>
              <a:t>Discrete</a:t>
            </a:r>
            <a:r>
              <a:rPr lang="sv-SE" sz="2800" b="1" dirty="0">
                <a:highlight>
                  <a:srgbClr val="75EBF7"/>
                </a:highlight>
              </a:rPr>
              <a:t> Z</a:t>
            </a:r>
            <a:endParaRPr lang="en-US" sz="2800" b="1" dirty="0">
              <a:highlight>
                <a:srgbClr val="75EBF7"/>
              </a:highlight>
            </a:endParaRPr>
          </a:p>
        </p:txBody>
      </p:sp>
      <p:sp>
        <p:nvSpPr>
          <p:cNvPr id="65" name="TextBox 64">
            <a:extLst>
              <a:ext uri="{FF2B5EF4-FFF2-40B4-BE49-F238E27FC236}">
                <a16:creationId xmlns:a16="http://schemas.microsoft.com/office/drawing/2014/main" id="{722A1D03-6984-4144-526F-2F5A89DB367F}"/>
              </a:ext>
            </a:extLst>
          </p:cNvPr>
          <p:cNvSpPr txBox="1"/>
          <p:nvPr/>
        </p:nvSpPr>
        <p:spPr>
          <a:xfrm>
            <a:off x="9509419" y="4254950"/>
            <a:ext cx="9962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36269273-6D8D-59A4-C0E6-CF890EA6C037}"/>
              </a:ext>
            </a:extLst>
          </p:cNvPr>
          <p:cNvSpPr txBox="1"/>
          <p:nvPr/>
        </p:nvSpPr>
        <p:spPr>
          <a:xfrm>
            <a:off x="7220836" y="4251342"/>
            <a:ext cx="10824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 = a +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bz</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F3B5D5A-A1D1-047D-7AF3-09F8C0F43D06}"/>
              </a:ext>
            </a:extLst>
          </p:cNvPr>
          <p:cNvSpPr txBox="1"/>
          <p:nvPr/>
        </p:nvSpPr>
        <p:spPr>
          <a:xfrm rot="16200000">
            <a:off x="10183330" y="3021272"/>
            <a:ext cx="2810513" cy="369332"/>
          </a:xfrm>
          <a:prstGeom prst="rect">
            <a:avLst/>
          </a:prstGeom>
          <a:noFill/>
        </p:spPr>
        <p:txBody>
          <a:bodyPr wrap="none" rtlCol="0">
            <a:spAutoFit/>
          </a:bodyPr>
          <a:lstStyle/>
          <a:p>
            <a:r>
              <a:rPr lang="sv-SE" b="1" dirty="0">
                <a:solidFill>
                  <a:srgbClr val="FF0000"/>
                </a:solidFill>
                <a:highlight>
                  <a:srgbClr val="FFFF00"/>
                </a:highlight>
              </a:rPr>
              <a:t>Acceptable approximation. </a:t>
            </a:r>
            <a:endParaRPr lang="en-US" b="1" dirty="0">
              <a:solidFill>
                <a:srgbClr val="FF0000"/>
              </a:solidFill>
              <a:highlight>
                <a:srgbClr val="FFFF00"/>
              </a:highlight>
            </a:endParaRPr>
          </a:p>
        </p:txBody>
      </p:sp>
      <p:cxnSp>
        <p:nvCxnSpPr>
          <p:cNvPr id="70" name="Straight Arrow Connector 69">
            <a:extLst>
              <a:ext uri="{FF2B5EF4-FFF2-40B4-BE49-F238E27FC236}">
                <a16:creationId xmlns:a16="http://schemas.microsoft.com/office/drawing/2014/main" id="{9104F412-6B69-CBD2-396A-16E8293407FA}"/>
              </a:ext>
            </a:extLst>
          </p:cNvPr>
          <p:cNvCxnSpPr>
            <a:cxnSpLocks/>
          </p:cNvCxnSpPr>
          <p:nvPr/>
        </p:nvCxnSpPr>
        <p:spPr>
          <a:xfrm flipH="1" flipV="1">
            <a:off x="10769040" y="2297480"/>
            <a:ext cx="584760" cy="6664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9AB994E-6DDC-D3DE-5A06-1565CB8F9AF6}"/>
              </a:ext>
            </a:extLst>
          </p:cNvPr>
          <p:cNvCxnSpPr>
            <a:cxnSpLocks/>
          </p:cNvCxnSpPr>
          <p:nvPr/>
        </p:nvCxnSpPr>
        <p:spPr>
          <a:xfrm flipH="1">
            <a:off x="10865460" y="3816592"/>
            <a:ext cx="512006" cy="6655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58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2AAFFC-0264-53EE-8967-D94256B75F6D}"/>
              </a:ext>
            </a:extLst>
          </p:cNvPr>
          <p:cNvSpPr>
            <a:spLocks noGrp="1"/>
          </p:cNvSpPr>
          <p:nvPr>
            <p:ph type="sldNum" sz="quarter" idx="12"/>
          </p:nvPr>
        </p:nvSpPr>
        <p:spPr/>
        <p:txBody>
          <a:bodyPr/>
          <a:lstStyle/>
          <a:p>
            <a:fld id="{11E8FB2F-F8A0-460E-BEB8-B86C6496DEF7}" type="slidenum">
              <a:rPr lang="en-US" smtClean="0"/>
              <a:t>98</a:t>
            </a:fld>
            <a:endParaRPr lang="en-US"/>
          </a:p>
        </p:txBody>
      </p:sp>
      <p:sp>
        <p:nvSpPr>
          <p:cNvPr id="4" name="Rectangle 2">
            <a:extLst>
              <a:ext uri="{FF2B5EF4-FFF2-40B4-BE49-F238E27FC236}">
                <a16:creationId xmlns:a16="http://schemas.microsoft.com/office/drawing/2014/main" id="{D3743C36-3CA6-7494-1F4A-3AF7C295CCF4}"/>
              </a:ext>
            </a:extLst>
          </p:cNvPr>
          <p:cNvSpPr>
            <a:spLocks noChangeArrowheads="1"/>
          </p:cNvSpPr>
          <p:nvPr/>
        </p:nvSpPr>
        <p:spPr bwMode="auto">
          <a:xfrm>
            <a:off x="494360" y="1038223"/>
            <a:ext cx="13345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39E171A-D6CE-61D6-D629-1DA983FA7F23}"/>
              </a:ext>
            </a:extLst>
          </p:cNvPr>
          <p:cNvGraphicFramePr>
            <a:graphicFrameLocks noChangeAspect="1"/>
          </p:cNvGraphicFramePr>
          <p:nvPr>
            <p:extLst>
              <p:ext uri="{D42A27DB-BD31-4B8C-83A1-F6EECF244321}">
                <p14:modId xmlns:p14="http://schemas.microsoft.com/office/powerpoint/2010/main" val="2722146539"/>
              </p:ext>
            </p:extLst>
          </p:nvPr>
        </p:nvGraphicFramePr>
        <p:xfrm>
          <a:off x="851026" y="1015384"/>
          <a:ext cx="9315465" cy="716575"/>
        </p:xfrm>
        <a:graphic>
          <a:graphicData uri="http://schemas.openxmlformats.org/presentationml/2006/ole">
            <mc:AlternateContent xmlns:mc="http://schemas.openxmlformats.org/markup-compatibility/2006">
              <mc:Choice xmlns:v="urn:schemas-microsoft-com:vml" Requires="v">
                <p:oleObj name="Equation" r:id="rId2" imgW="3962400" imgH="304800" progId="Equation.DSMT4">
                  <p:embed/>
                </p:oleObj>
              </mc:Choice>
              <mc:Fallback>
                <p:oleObj name="Equation" r:id="rId2" imgW="3962400" imgH="304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26" y="1015384"/>
                        <a:ext cx="9315465" cy="716575"/>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88B0FC42-9000-3F1A-B4BE-8EE0A3C01141}"/>
              </a:ext>
            </a:extLst>
          </p:cNvPr>
          <p:cNvSpPr>
            <a:spLocks noChangeArrowheads="1"/>
          </p:cNvSpPr>
          <p:nvPr/>
        </p:nvSpPr>
        <p:spPr bwMode="auto">
          <a:xfrm>
            <a:off x="1420427" y="1931889"/>
            <a:ext cx="14450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23B5AECC-0EEE-CCB5-4210-63B9776B63F8}"/>
              </a:ext>
            </a:extLst>
          </p:cNvPr>
          <p:cNvGraphicFramePr>
            <a:graphicFrameLocks noChangeAspect="1"/>
          </p:cNvGraphicFramePr>
          <p:nvPr>
            <p:extLst>
              <p:ext uri="{D42A27DB-BD31-4B8C-83A1-F6EECF244321}">
                <p14:modId xmlns:p14="http://schemas.microsoft.com/office/powerpoint/2010/main" val="2516450149"/>
              </p:ext>
            </p:extLst>
          </p:nvPr>
        </p:nvGraphicFramePr>
        <p:xfrm>
          <a:off x="987457" y="3853711"/>
          <a:ext cx="9960214" cy="2660605"/>
        </p:xfrm>
        <a:graphic>
          <a:graphicData uri="http://schemas.openxmlformats.org/presentationml/2006/ole">
            <mc:AlternateContent xmlns:mc="http://schemas.openxmlformats.org/markup-compatibility/2006">
              <mc:Choice xmlns:v="urn:schemas-microsoft-com:vml" Requires="v">
                <p:oleObj name="Equation" r:id="rId4" imgW="4178300" imgH="1117600" progId="Equation.DSMT4">
                  <p:embed/>
                </p:oleObj>
              </mc:Choice>
              <mc:Fallback>
                <p:oleObj name="Equation" r:id="rId4" imgW="4178300" imgH="1117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57" y="3853711"/>
                        <a:ext cx="9960214" cy="2660605"/>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33880087-82E0-322F-FFAE-6AFF7E67600E}"/>
              </a:ext>
            </a:extLst>
          </p:cNvPr>
          <p:cNvSpPr txBox="1"/>
          <p:nvPr/>
        </p:nvSpPr>
        <p:spPr>
          <a:xfrm>
            <a:off x="845520" y="409348"/>
            <a:ext cx="7549952" cy="461665"/>
          </a:xfrm>
          <a:prstGeom prst="rect">
            <a:avLst/>
          </a:prstGeom>
          <a:noFill/>
        </p:spPr>
        <p:txBody>
          <a:bodyPr wrap="none" rtlCol="0">
            <a:spAutoFit/>
          </a:bodyPr>
          <a:lstStyle/>
          <a:p>
            <a:r>
              <a:rPr lang="sv-SE" sz="2400" b="1" i="1" dirty="0" err="1">
                <a:solidFill>
                  <a:srgbClr val="0070C0"/>
                </a:solidFill>
              </a:rPr>
              <a:t>First</a:t>
            </a:r>
            <a:r>
              <a:rPr lang="sv-SE" sz="2400" b="1" i="1" dirty="0">
                <a:solidFill>
                  <a:srgbClr val="0070C0"/>
                </a:solidFill>
              </a:rPr>
              <a:t>, </a:t>
            </a:r>
            <a:r>
              <a:rPr lang="sv-SE" sz="2400" b="1" i="1" dirty="0" err="1">
                <a:solidFill>
                  <a:srgbClr val="0070C0"/>
                </a:solidFill>
              </a:rPr>
              <a:t>we</a:t>
            </a:r>
            <a:r>
              <a:rPr lang="sv-SE" sz="2400" b="1" i="1" dirty="0">
                <a:solidFill>
                  <a:srgbClr val="0070C0"/>
                </a:solidFill>
              </a:rPr>
              <a:t> </a:t>
            </a:r>
            <a:r>
              <a:rPr lang="sv-SE" sz="2400" b="1" i="1" dirty="0" err="1">
                <a:solidFill>
                  <a:srgbClr val="0070C0"/>
                </a:solidFill>
              </a:rPr>
              <a:t>recall</a:t>
            </a:r>
            <a:r>
              <a:rPr lang="sv-SE" sz="2400" b="1" i="1" dirty="0">
                <a:solidFill>
                  <a:srgbClr val="0070C0"/>
                </a:solidFill>
              </a:rPr>
              <a:t> the </a:t>
            </a:r>
            <a:r>
              <a:rPr lang="sv-SE" sz="2400" b="1" i="1" dirty="0" err="1">
                <a:solidFill>
                  <a:srgbClr val="0070C0"/>
                </a:solidFill>
              </a:rPr>
              <a:t>deterministic</a:t>
            </a:r>
            <a:r>
              <a:rPr lang="sv-SE" sz="2400" b="1" i="1" dirty="0">
                <a:solidFill>
                  <a:srgbClr val="0070C0"/>
                </a:solidFill>
              </a:rPr>
              <a:t> version </a:t>
            </a:r>
            <a:r>
              <a:rPr lang="sv-SE" sz="2400" b="1" i="1" dirty="0" err="1">
                <a:solidFill>
                  <a:srgbClr val="0070C0"/>
                </a:solidFill>
              </a:rPr>
              <a:t>of</a:t>
            </a:r>
            <a:r>
              <a:rPr lang="sv-SE" sz="2400" b="1" i="1" dirty="0">
                <a:solidFill>
                  <a:srgbClr val="0070C0"/>
                </a:solidFill>
              </a:rPr>
              <a:t> the problem:</a:t>
            </a:r>
            <a:endParaRPr lang="en-US" sz="2400" b="1" i="1" dirty="0">
              <a:solidFill>
                <a:srgbClr val="0070C0"/>
              </a:solidFill>
            </a:endParaRPr>
          </a:p>
        </p:txBody>
      </p:sp>
      <p:sp>
        <p:nvSpPr>
          <p:cNvPr id="9" name="Left Brace 8">
            <a:extLst>
              <a:ext uri="{FF2B5EF4-FFF2-40B4-BE49-F238E27FC236}">
                <a16:creationId xmlns:a16="http://schemas.microsoft.com/office/drawing/2014/main" id="{1CDD806D-5D3E-66E9-9DA8-0D8D6982E255}"/>
              </a:ext>
            </a:extLst>
          </p:cNvPr>
          <p:cNvSpPr/>
          <p:nvPr/>
        </p:nvSpPr>
        <p:spPr>
          <a:xfrm rot="5400000">
            <a:off x="5938584" y="2441955"/>
            <a:ext cx="642263" cy="176693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ADAA7F3-B3FE-B321-E57E-996823E444D2}"/>
              </a:ext>
            </a:extLst>
          </p:cNvPr>
          <p:cNvSpPr txBox="1"/>
          <p:nvPr/>
        </p:nvSpPr>
        <p:spPr>
          <a:xfrm>
            <a:off x="5439622" y="2583082"/>
            <a:ext cx="2429191" cy="369332"/>
          </a:xfrm>
          <a:prstGeom prst="rect">
            <a:avLst/>
          </a:prstGeom>
          <a:noFill/>
        </p:spPr>
        <p:txBody>
          <a:bodyPr wrap="none" rtlCol="0">
            <a:spAutoFit/>
          </a:bodyPr>
          <a:lstStyle/>
          <a:p>
            <a:r>
              <a:rPr lang="sv-SE" b="1" dirty="0">
                <a:solidFill>
                  <a:srgbClr val="FF0000"/>
                </a:solidFill>
              </a:rPr>
              <a:t>   is </a:t>
            </a:r>
            <a:r>
              <a:rPr lang="sv-SE" b="1" dirty="0" err="1">
                <a:solidFill>
                  <a:srgbClr val="FF0000"/>
                </a:solidFill>
              </a:rPr>
              <a:t>affected</a:t>
            </a:r>
            <a:r>
              <a:rPr lang="sv-SE" b="1" dirty="0">
                <a:solidFill>
                  <a:srgbClr val="FF0000"/>
                </a:solidFill>
              </a:rPr>
              <a:t> by a and b.</a:t>
            </a:r>
            <a:endParaRPr lang="en-US" b="1" dirty="0">
              <a:solidFill>
                <a:srgbClr val="FF0000"/>
              </a:solidFill>
            </a:endParaRPr>
          </a:p>
        </p:txBody>
      </p:sp>
      <p:sp>
        <p:nvSpPr>
          <p:cNvPr id="12" name="Left Brace 11">
            <a:extLst>
              <a:ext uri="{FF2B5EF4-FFF2-40B4-BE49-F238E27FC236}">
                <a16:creationId xmlns:a16="http://schemas.microsoft.com/office/drawing/2014/main" id="{47723FA3-6D6E-CEFB-3F07-95A65A3B0FE9}"/>
              </a:ext>
            </a:extLst>
          </p:cNvPr>
          <p:cNvSpPr/>
          <p:nvPr/>
        </p:nvSpPr>
        <p:spPr>
          <a:xfrm rot="5400000">
            <a:off x="9114084" y="3281613"/>
            <a:ext cx="642263" cy="2743198"/>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B4B9F0E-39AE-4551-50AA-BA519366241C}"/>
              </a:ext>
            </a:extLst>
          </p:cNvPr>
          <p:cNvSpPr txBox="1"/>
          <p:nvPr/>
        </p:nvSpPr>
        <p:spPr>
          <a:xfrm>
            <a:off x="8544730" y="3853711"/>
            <a:ext cx="48058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B050"/>
                </a:solidFill>
                <a:effectLst/>
                <a:uLnTx/>
                <a:uFillTx/>
                <a:latin typeface="Calibri" panose="020F0502020204030204"/>
                <a:ea typeface="+mn-ea"/>
                <a:cs typeface="+mn-cs"/>
              </a:rPr>
              <a:t>is </a:t>
            </a:r>
            <a:r>
              <a:rPr kumimoji="0" lang="sv-SE" sz="1800" b="1" i="0" u="none" strike="noStrike" kern="1200" cap="none" spc="0" normalizeH="0" baseline="0" noProof="0" dirty="0" err="1">
                <a:ln>
                  <a:noFill/>
                </a:ln>
                <a:solidFill>
                  <a:srgbClr val="00B050"/>
                </a:solidFill>
                <a:effectLst/>
                <a:uLnTx/>
                <a:uFillTx/>
                <a:latin typeface="Calibri" panose="020F0502020204030204"/>
                <a:ea typeface="+mn-ea"/>
                <a:cs typeface="+mn-cs"/>
              </a:rPr>
              <a:t>affected</a:t>
            </a:r>
            <a:r>
              <a:rPr kumimoji="0" lang="sv-SE" sz="1800" b="1" i="0" u="none" strike="noStrike" kern="1200" cap="none" spc="0" normalizeH="0" baseline="0" noProof="0" dirty="0">
                <a:ln>
                  <a:noFill/>
                </a:ln>
                <a:solidFill>
                  <a:srgbClr val="00B050"/>
                </a:solidFill>
                <a:effectLst/>
                <a:uLnTx/>
                <a:uFillTx/>
                <a:latin typeface="Calibri" panose="020F0502020204030204"/>
                <a:ea typeface="+mn-ea"/>
                <a:cs typeface="+mn-cs"/>
              </a:rPr>
              <a:t> by a and b.</a:t>
            </a:r>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aphicFrame>
        <p:nvGraphicFramePr>
          <p:cNvPr id="15" name="Object 14">
            <a:extLst>
              <a:ext uri="{FF2B5EF4-FFF2-40B4-BE49-F238E27FC236}">
                <a16:creationId xmlns:a16="http://schemas.microsoft.com/office/drawing/2014/main" id="{C3D64E24-C8BC-EEC2-62E3-97A24DC01462}"/>
              </a:ext>
            </a:extLst>
          </p:cNvPr>
          <p:cNvGraphicFramePr>
            <a:graphicFrameLocks noChangeAspect="1"/>
          </p:cNvGraphicFramePr>
          <p:nvPr>
            <p:extLst>
              <p:ext uri="{D42A27DB-BD31-4B8C-83A1-F6EECF244321}">
                <p14:modId xmlns:p14="http://schemas.microsoft.com/office/powerpoint/2010/main" val="495062082"/>
              </p:ext>
            </p:extLst>
          </p:nvPr>
        </p:nvGraphicFramePr>
        <p:xfrm>
          <a:off x="8201004" y="3726852"/>
          <a:ext cx="388937" cy="501650"/>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34" name="Object 33">
                        <a:extLst>
                          <a:ext uri="{FF2B5EF4-FFF2-40B4-BE49-F238E27FC236}">
                            <a16:creationId xmlns:a16="http://schemas.microsoft.com/office/drawing/2014/main" id="{13A88B73-55CE-02D7-0895-78C78B6E7829}"/>
                          </a:ext>
                        </a:extLst>
                      </p:cNvPr>
                      <p:cNvPicPr/>
                      <p:nvPr/>
                    </p:nvPicPr>
                    <p:blipFill>
                      <a:blip r:embed="rId7"/>
                      <a:stretch>
                        <a:fillRect/>
                      </a:stretch>
                    </p:blipFill>
                    <p:spPr>
                      <a:xfrm>
                        <a:off x="8201004" y="3726852"/>
                        <a:ext cx="388937" cy="5016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8BCC3ED-36B0-90FA-12FA-36089775F400}"/>
              </a:ext>
            </a:extLst>
          </p:cNvPr>
          <p:cNvGraphicFramePr>
            <a:graphicFrameLocks noChangeAspect="1"/>
          </p:cNvGraphicFramePr>
          <p:nvPr>
            <p:extLst>
              <p:ext uri="{D42A27DB-BD31-4B8C-83A1-F6EECF244321}">
                <p14:modId xmlns:p14="http://schemas.microsoft.com/office/powerpoint/2010/main" val="275938165"/>
              </p:ext>
            </p:extLst>
          </p:nvPr>
        </p:nvGraphicFramePr>
        <p:xfrm>
          <a:off x="5407659" y="2536493"/>
          <a:ext cx="306388" cy="363538"/>
        </p:xfrm>
        <a:graphic>
          <a:graphicData uri="http://schemas.openxmlformats.org/presentationml/2006/ole">
            <mc:AlternateContent xmlns:mc="http://schemas.openxmlformats.org/markup-compatibility/2006">
              <mc:Choice xmlns:v="urn:schemas-microsoft-com:vml" Requires="v">
                <p:oleObj name="Equation" r:id="rId8" imgW="139680" imgH="164880" progId="Equation.DSMT4">
                  <p:embed/>
                </p:oleObj>
              </mc:Choice>
              <mc:Fallback>
                <p:oleObj name="Equation" r:id="rId8" imgW="139680" imgH="164880" progId="Equation.DSMT4">
                  <p:embed/>
                  <p:pic>
                    <p:nvPicPr>
                      <p:cNvPr id="15" name="Object 14">
                        <a:extLst>
                          <a:ext uri="{FF2B5EF4-FFF2-40B4-BE49-F238E27FC236}">
                            <a16:creationId xmlns:a16="http://schemas.microsoft.com/office/drawing/2014/main" id="{C3D64E24-C8BC-EEC2-62E3-97A24DC01462}"/>
                          </a:ext>
                        </a:extLst>
                      </p:cNvPr>
                      <p:cNvPicPr/>
                      <p:nvPr/>
                    </p:nvPicPr>
                    <p:blipFill>
                      <a:blip r:embed="rId9"/>
                      <a:stretch>
                        <a:fillRect/>
                      </a:stretch>
                    </p:blipFill>
                    <p:spPr>
                      <a:xfrm>
                        <a:off x="5407659" y="2536493"/>
                        <a:ext cx="306388" cy="363538"/>
                      </a:xfrm>
                      <a:prstGeom prst="rect">
                        <a:avLst/>
                      </a:prstGeom>
                    </p:spPr>
                  </p:pic>
                </p:oleObj>
              </mc:Fallback>
            </mc:AlternateContent>
          </a:graphicData>
        </a:graphic>
      </p:graphicFrame>
    </p:spTree>
    <p:extLst>
      <p:ext uri="{BB962C8B-B14F-4D97-AF65-F5344CB8AC3E}">
        <p14:creationId xmlns:p14="http://schemas.microsoft.com/office/powerpoint/2010/main" val="21280109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B541-3827-52EA-B7FB-3B614BAAE25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08BE21-A905-17DF-955C-B01AE07517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8FB2F-F8A0-460E-BEB8-B86C6496DE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1C1F8759-9FA8-683C-E977-91F14910544E}"/>
              </a:ext>
            </a:extLst>
          </p:cNvPr>
          <p:cNvGraphicFramePr>
            <a:graphicFrameLocks noChangeAspect="1"/>
          </p:cNvGraphicFramePr>
          <p:nvPr>
            <p:extLst>
              <p:ext uri="{D42A27DB-BD31-4B8C-83A1-F6EECF244321}">
                <p14:modId xmlns:p14="http://schemas.microsoft.com/office/powerpoint/2010/main" val="3960984560"/>
              </p:ext>
            </p:extLst>
          </p:nvPr>
        </p:nvGraphicFramePr>
        <p:xfrm>
          <a:off x="610740" y="5500687"/>
          <a:ext cx="10083800" cy="1038225"/>
        </p:xfrm>
        <a:graphic>
          <a:graphicData uri="http://schemas.openxmlformats.org/presentationml/2006/ole">
            <mc:AlternateContent xmlns:mc="http://schemas.openxmlformats.org/markup-compatibility/2006">
              <mc:Choice xmlns:v="urn:schemas-microsoft-com:vml" Requires="v">
                <p:oleObj name="Equation" r:id="rId2" imgW="3301920" imgH="342720" progId="Equation.DSMT4">
                  <p:embed/>
                </p:oleObj>
              </mc:Choice>
              <mc:Fallback>
                <p:oleObj name="Equation" r:id="rId2" imgW="3301920" imgH="342720" progId="Equation.DSMT4">
                  <p:embed/>
                  <p:pic>
                    <p:nvPicPr>
                      <p:cNvPr id="3" name="Object 2">
                        <a:extLst>
                          <a:ext uri="{FF2B5EF4-FFF2-40B4-BE49-F238E27FC236}">
                            <a16:creationId xmlns:a16="http://schemas.microsoft.com/office/drawing/2014/main" id="{11F6FBA5-7D43-F875-4142-1A1EC76F3C39}"/>
                          </a:ext>
                        </a:extLst>
                      </p:cNvPr>
                      <p:cNvPicPr>
                        <a:picLocks noChangeAspect="1" noChangeArrowheads="1"/>
                      </p:cNvPicPr>
                      <p:nvPr/>
                    </p:nvPicPr>
                    <p:blipFill>
                      <a:blip r:embed="rId3"/>
                      <a:srcRect/>
                      <a:stretch>
                        <a:fillRect/>
                      </a:stretch>
                    </p:blipFill>
                    <p:spPr bwMode="auto">
                      <a:xfrm>
                        <a:off x="610740" y="5500687"/>
                        <a:ext cx="10083800" cy="1038225"/>
                      </a:xfrm>
                      <a:prstGeom prst="rect">
                        <a:avLst/>
                      </a:prstGeom>
                      <a:noFill/>
                    </p:spPr>
                  </p:pic>
                </p:oleObj>
              </mc:Fallback>
            </mc:AlternateContent>
          </a:graphicData>
        </a:graphic>
      </p:graphicFrame>
      <p:sp>
        <p:nvSpPr>
          <p:cNvPr id="4" name="Rectangle 2">
            <a:extLst>
              <a:ext uri="{FF2B5EF4-FFF2-40B4-BE49-F238E27FC236}">
                <a16:creationId xmlns:a16="http://schemas.microsoft.com/office/drawing/2014/main" id="{B00AF671-8566-C619-4A0E-9D6770F93CA6}"/>
              </a:ext>
            </a:extLst>
          </p:cNvPr>
          <p:cNvSpPr>
            <a:spLocks noChangeArrowheads="1"/>
          </p:cNvSpPr>
          <p:nvPr/>
        </p:nvSpPr>
        <p:spPr bwMode="auto">
          <a:xfrm>
            <a:off x="494360" y="1038223"/>
            <a:ext cx="13345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DF92AD46-97CF-2CE0-935E-C24DFB90218C}"/>
              </a:ext>
            </a:extLst>
          </p:cNvPr>
          <p:cNvGraphicFramePr>
            <a:graphicFrameLocks noChangeAspect="1"/>
          </p:cNvGraphicFramePr>
          <p:nvPr>
            <p:extLst>
              <p:ext uri="{D42A27DB-BD31-4B8C-83A1-F6EECF244321}">
                <p14:modId xmlns:p14="http://schemas.microsoft.com/office/powerpoint/2010/main" val="2297836329"/>
              </p:ext>
            </p:extLst>
          </p:nvPr>
        </p:nvGraphicFramePr>
        <p:xfrm>
          <a:off x="747858" y="1203516"/>
          <a:ext cx="9315465" cy="716575"/>
        </p:xfrm>
        <a:graphic>
          <a:graphicData uri="http://schemas.openxmlformats.org/presentationml/2006/ole">
            <mc:AlternateContent xmlns:mc="http://schemas.openxmlformats.org/markup-compatibility/2006">
              <mc:Choice xmlns:v="urn:schemas-microsoft-com:vml" Requires="v">
                <p:oleObj name="Equation" r:id="rId4" imgW="3962400" imgH="304800" progId="Equation.DSMT4">
                  <p:embed/>
                </p:oleObj>
              </mc:Choice>
              <mc:Fallback>
                <p:oleObj name="Equation" r:id="rId4" imgW="3962400" imgH="304800" progId="Equation.DSMT4">
                  <p:embed/>
                  <p:pic>
                    <p:nvPicPr>
                      <p:cNvPr id="5" name="Object 4">
                        <a:extLst>
                          <a:ext uri="{FF2B5EF4-FFF2-40B4-BE49-F238E27FC236}">
                            <a16:creationId xmlns:a16="http://schemas.microsoft.com/office/drawing/2014/main" id="{D39E171A-D6CE-61D6-D629-1DA983FA7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58" y="1203516"/>
                        <a:ext cx="9315465" cy="716575"/>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57BAFD75-B48A-F0F6-3A46-523AC3FC29F7}"/>
              </a:ext>
            </a:extLst>
          </p:cNvPr>
          <p:cNvSpPr>
            <a:spLocks noChangeArrowheads="1"/>
          </p:cNvSpPr>
          <p:nvPr/>
        </p:nvSpPr>
        <p:spPr bwMode="auto">
          <a:xfrm>
            <a:off x="1420427" y="1931889"/>
            <a:ext cx="14450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D7E823C-52C4-057D-111E-9A2570208CB0}"/>
              </a:ext>
            </a:extLst>
          </p:cNvPr>
          <p:cNvSpPr txBox="1"/>
          <p:nvPr/>
        </p:nvSpPr>
        <p:spPr>
          <a:xfrm>
            <a:off x="692221" y="2790928"/>
            <a:ext cx="116555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u="none" strike="noStrike" kern="1200" cap="none" spc="0" normalizeH="0" baseline="0" noProof="0" dirty="0">
                <a:ln>
                  <a:noFill/>
                </a:ln>
                <a:solidFill>
                  <a:srgbClr val="FF0000"/>
                </a:solidFill>
                <a:effectLst/>
                <a:uLnTx/>
                <a:uFillTx/>
                <a:latin typeface="Calibri" panose="020F0502020204030204"/>
                <a:ea typeface="+mn-ea"/>
                <a:cs typeface="+mn-cs"/>
              </a:rPr>
              <a:t>The parameters a and b </a:t>
            </a:r>
            <a:r>
              <a:rPr kumimoji="0" lang="sv-SE" sz="2400" b="1" u="none" strike="noStrike" kern="1200" cap="none" spc="0" normalizeH="0" baseline="0" noProof="0" dirty="0" err="1">
                <a:ln>
                  <a:noFill/>
                </a:ln>
                <a:solidFill>
                  <a:srgbClr val="FF0000"/>
                </a:solidFill>
                <a:effectLst/>
                <a:uLnTx/>
                <a:uFillTx/>
                <a:latin typeface="Calibri" panose="020F0502020204030204"/>
                <a:ea typeface="+mn-ea"/>
                <a:cs typeface="+mn-cs"/>
              </a:rPr>
              <a:t>are</a:t>
            </a:r>
            <a:r>
              <a:rPr kumimoji="0" lang="sv-SE" sz="2400" b="1" u="none" strike="noStrike" kern="1200" cap="none" spc="0" normalizeH="0" baseline="0" noProof="0" dirty="0">
                <a:ln>
                  <a:noFill/>
                </a:ln>
                <a:solidFill>
                  <a:srgbClr val="FF0000"/>
                </a:solidFill>
                <a:effectLst/>
                <a:uLnTx/>
                <a:uFillTx/>
                <a:latin typeface="Calibri" panose="020F0502020204030204"/>
                <a:ea typeface="+mn-ea"/>
                <a:cs typeface="+mn-cs"/>
              </a:rPr>
              <a:t> not </a:t>
            </a:r>
            <a:r>
              <a:rPr kumimoji="0" lang="sv-SE" sz="2400" b="1" u="none" strike="noStrike" kern="1200" cap="none" spc="0" normalizeH="0" baseline="0" noProof="0" dirty="0" err="1">
                <a:ln>
                  <a:noFill/>
                </a:ln>
                <a:solidFill>
                  <a:srgbClr val="FF0000"/>
                </a:solidFill>
                <a:effectLst/>
                <a:uLnTx/>
                <a:uFillTx/>
                <a:latin typeface="Calibri" panose="020F0502020204030204"/>
                <a:ea typeface="+mn-ea"/>
                <a:cs typeface="+mn-cs"/>
              </a:rPr>
              <a:t>known</a:t>
            </a:r>
            <a:r>
              <a:rPr kumimoji="0" lang="sv-SE" sz="2400" b="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u="none" strike="noStrike" kern="1200" cap="none" spc="0" normalizeH="0" baseline="0" noProof="0" dirty="0" err="1">
                <a:ln>
                  <a:noFill/>
                </a:ln>
                <a:solidFill>
                  <a:srgbClr val="FF0000"/>
                </a:solidFill>
                <a:effectLst/>
                <a:uLnTx/>
                <a:uFillTx/>
                <a:latin typeface="Calibri" panose="020F0502020204030204"/>
                <a:ea typeface="+mn-ea"/>
                <a:cs typeface="+mn-cs"/>
              </a:rPr>
              <a:t>before</a:t>
            </a:r>
            <a:r>
              <a:rPr kumimoji="0" lang="sv-SE" sz="2400" b="1" u="none" strike="noStrike" kern="1200" cap="none" spc="0" normalizeH="0" baseline="0" noProof="0" dirty="0">
                <a:ln>
                  <a:noFill/>
                </a:ln>
                <a:solidFill>
                  <a:srgbClr val="FF0000"/>
                </a:solidFill>
                <a:effectLst/>
                <a:uLnTx/>
                <a:uFillTx/>
                <a:latin typeface="Calibri" panose="020F0502020204030204"/>
                <a:ea typeface="+mn-ea"/>
                <a:cs typeface="+mn-cs"/>
              </a:rPr>
              <a:t>           has </a:t>
            </a:r>
            <a:r>
              <a:rPr kumimoji="0" lang="sv-SE" sz="2400" b="1" u="none" strike="noStrike" kern="1200" cap="none" spc="0" normalizeH="0" baseline="0" noProof="0" dirty="0" err="1">
                <a:ln>
                  <a:noFill/>
                </a:ln>
                <a:solidFill>
                  <a:srgbClr val="FF0000"/>
                </a:solidFill>
                <a:effectLst/>
                <a:uLnTx/>
                <a:uFillTx/>
                <a:latin typeface="Calibri" panose="020F0502020204030204"/>
                <a:ea typeface="+mn-ea"/>
                <a:cs typeface="+mn-cs"/>
              </a:rPr>
              <a:t>been</a:t>
            </a:r>
            <a:r>
              <a:rPr kumimoji="0" lang="sv-SE" sz="2400" b="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u="none" strike="noStrike" kern="1200" cap="none" spc="0" normalizeH="0" baseline="0" noProof="0" dirty="0" err="1">
                <a:ln>
                  <a:noFill/>
                </a:ln>
                <a:solidFill>
                  <a:srgbClr val="FF0000"/>
                </a:solidFill>
                <a:effectLst/>
                <a:uLnTx/>
                <a:uFillTx/>
                <a:latin typeface="Calibri" panose="020F0502020204030204"/>
                <a:ea typeface="+mn-ea"/>
                <a:cs typeface="+mn-cs"/>
              </a:rPr>
              <a:t>decided</a:t>
            </a:r>
            <a:r>
              <a:rPr lang="sv-SE" sz="2400" b="1" dirty="0">
                <a:solidFill>
                  <a:srgbClr val="FF0000"/>
                </a:solidFill>
                <a:latin typeface="Calibri" panose="020F0502020204030204"/>
              </a:rPr>
              <a:t>.</a:t>
            </a:r>
            <a:endParaRPr kumimoji="0" lang="en-US" sz="2400" b="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10" name="Object 9">
            <a:extLst>
              <a:ext uri="{FF2B5EF4-FFF2-40B4-BE49-F238E27FC236}">
                <a16:creationId xmlns:a16="http://schemas.microsoft.com/office/drawing/2014/main" id="{36AB6C0D-7E43-EC57-90FB-6192A40397C1}"/>
              </a:ext>
            </a:extLst>
          </p:cNvPr>
          <p:cNvGraphicFramePr>
            <a:graphicFrameLocks noChangeAspect="1"/>
          </p:cNvGraphicFramePr>
          <p:nvPr>
            <p:extLst>
              <p:ext uri="{D42A27DB-BD31-4B8C-83A1-F6EECF244321}">
                <p14:modId xmlns:p14="http://schemas.microsoft.com/office/powerpoint/2010/main" val="3480548203"/>
              </p:ext>
            </p:extLst>
          </p:nvPr>
        </p:nvGraphicFramePr>
        <p:xfrm>
          <a:off x="6626997" y="2626898"/>
          <a:ext cx="540190" cy="751054"/>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16" name="Object 15">
                        <a:extLst>
                          <a:ext uri="{FF2B5EF4-FFF2-40B4-BE49-F238E27FC236}">
                            <a16:creationId xmlns:a16="http://schemas.microsoft.com/office/drawing/2014/main" id="{F8BCC3ED-36B0-90FA-12FA-36089775F400}"/>
                          </a:ext>
                        </a:extLst>
                      </p:cNvPr>
                      <p:cNvPicPr/>
                      <p:nvPr/>
                    </p:nvPicPr>
                    <p:blipFill>
                      <a:blip r:embed="rId7"/>
                      <a:stretch>
                        <a:fillRect/>
                      </a:stretch>
                    </p:blipFill>
                    <p:spPr>
                      <a:xfrm>
                        <a:off x="6626997" y="2626898"/>
                        <a:ext cx="540190" cy="75105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B800BE7-EDE5-50F0-039B-80B5E3B0A67F}"/>
              </a:ext>
            </a:extLst>
          </p:cNvPr>
          <p:cNvSpPr txBox="1"/>
          <p:nvPr/>
        </p:nvSpPr>
        <p:spPr>
          <a:xfrm>
            <a:off x="692220" y="2153435"/>
            <a:ext cx="11194979" cy="584775"/>
          </a:xfrm>
          <a:prstGeom prst="rect">
            <a:avLst/>
          </a:prstGeom>
          <a:noFill/>
        </p:spPr>
        <p:txBody>
          <a:bodyPr wrap="square" rtlCol="0">
            <a:spAutoFit/>
          </a:bodyPr>
          <a:lstStyle/>
          <a:p>
            <a:r>
              <a:rPr lang="sv-SE" sz="3200" b="1" i="1" u="sng" dirty="0" err="1">
                <a:solidFill>
                  <a:srgbClr val="FF0000"/>
                </a:solidFill>
              </a:rPr>
              <a:t>Now</a:t>
            </a:r>
            <a:r>
              <a:rPr lang="sv-SE" sz="3200" b="1" i="1" u="sng" dirty="0">
                <a:solidFill>
                  <a:srgbClr val="FF0000"/>
                </a:solidFill>
              </a:rPr>
              <a:t>, </a:t>
            </a:r>
            <a:r>
              <a:rPr lang="sv-SE" sz="3200" b="1" i="1" u="sng" dirty="0" err="1">
                <a:solidFill>
                  <a:srgbClr val="FF0000"/>
                </a:solidFill>
              </a:rPr>
              <a:t>however</a:t>
            </a:r>
            <a:r>
              <a:rPr lang="sv-SE" sz="3200" b="1" i="1" u="sng" dirty="0">
                <a:solidFill>
                  <a:srgbClr val="FF0000"/>
                </a:solidFill>
              </a:rPr>
              <a:t>, </a:t>
            </a:r>
            <a:r>
              <a:rPr lang="sv-SE" sz="3200" b="1" i="1" u="sng" dirty="0" err="1">
                <a:solidFill>
                  <a:srgbClr val="FF0000"/>
                </a:solidFill>
              </a:rPr>
              <a:t>we</a:t>
            </a:r>
            <a:r>
              <a:rPr lang="sv-SE" sz="3200" b="1" i="1" u="sng" dirty="0">
                <a:solidFill>
                  <a:srgbClr val="FF0000"/>
                </a:solidFill>
              </a:rPr>
              <a:t> </a:t>
            </a:r>
            <a:r>
              <a:rPr lang="sv-SE" sz="3200" b="1" i="1" u="sng" dirty="0" err="1">
                <a:solidFill>
                  <a:srgbClr val="FF0000"/>
                </a:solidFill>
              </a:rPr>
              <a:t>want</a:t>
            </a:r>
            <a:r>
              <a:rPr lang="sv-SE" sz="3200" b="1" i="1" u="sng" dirty="0">
                <a:solidFill>
                  <a:srgbClr val="FF0000"/>
                </a:solidFill>
              </a:rPr>
              <a:t> to </a:t>
            </a:r>
            <a:r>
              <a:rPr lang="sv-SE" sz="3200" b="1" i="1" u="sng" dirty="0" err="1">
                <a:solidFill>
                  <a:srgbClr val="FF0000"/>
                </a:solidFill>
              </a:rPr>
              <a:t>maximize</a:t>
            </a:r>
            <a:r>
              <a:rPr lang="sv-SE" sz="3200" b="1" i="1" u="sng" dirty="0">
                <a:solidFill>
                  <a:srgbClr val="FF0000"/>
                </a:solidFill>
              </a:rPr>
              <a:t> the </a:t>
            </a:r>
            <a:r>
              <a:rPr lang="sv-SE" sz="3200" b="1" i="1" u="sng" dirty="0" err="1">
                <a:solidFill>
                  <a:srgbClr val="FF0000"/>
                </a:solidFill>
              </a:rPr>
              <a:t>expected</a:t>
            </a:r>
            <a:r>
              <a:rPr lang="sv-SE" sz="3200" b="1" i="1" u="sng" dirty="0">
                <a:solidFill>
                  <a:srgbClr val="FF0000"/>
                </a:solidFill>
              </a:rPr>
              <a:t> total </a:t>
            </a:r>
            <a:r>
              <a:rPr lang="sv-SE" sz="3200" b="1" i="1" u="sng" dirty="0" err="1">
                <a:solidFill>
                  <a:srgbClr val="FF0000"/>
                </a:solidFill>
              </a:rPr>
              <a:t>result</a:t>
            </a:r>
            <a:r>
              <a:rPr lang="sv-SE" sz="3200" b="1" i="1" u="sng" dirty="0">
                <a:solidFill>
                  <a:srgbClr val="FF0000"/>
                </a:solidFill>
              </a:rPr>
              <a:t>.</a:t>
            </a:r>
            <a:endParaRPr lang="en-US" sz="3200" b="1" i="1" u="sng" dirty="0">
              <a:solidFill>
                <a:srgbClr val="FF0000"/>
              </a:solidFill>
            </a:endParaRPr>
          </a:p>
        </p:txBody>
      </p:sp>
      <p:sp>
        <p:nvSpPr>
          <p:cNvPr id="12" name="TextBox 11">
            <a:extLst>
              <a:ext uri="{FF2B5EF4-FFF2-40B4-BE49-F238E27FC236}">
                <a16:creationId xmlns:a16="http://schemas.microsoft.com/office/drawing/2014/main" id="{293C6058-6D77-3324-FB86-EB2C4ACEA78F}"/>
              </a:ext>
            </a:extLst>
          </p:cNvPr>
          <p:cNvSpPr txBox="1"/>
          <p:nvPr/>
        </p:nvSpPr>
        <p:spPr>
          <a:xfrm>
            <a:off x="692221" y="620213"/>
            <a:ext cx="4067011" cy="461665"/>
          </a:xfrm>
          <a:prstGeom prst="rect">
            <a:avLst/>
          </a:prstGeom>
          <a:noFill/>
        </p:spPr>
        <p:txBody>
          <a:bodyPr wrap="none" rtlCol="0">
            <a:spAutoFit/>
          </a:bodyPr>
          <a:lstStyle/>
          <a:p>
            <a:r>
              <a:rPr lang="sv-SE" sz="2400" b="1" dirty="0"/>
              <a:t>The </a:t>
            </a:r>
            <a:r>
              <a:rPr lang="sv-SE" sz="2400" b="1" dirty="0" err="1"/>
              <a:t>deterministic</a:t>
            </a:r>
            <a:r>
              <a:rPr lang="sv-SE" sz="2400" b="1" dirty="0"/>
              <a:t> version </a:t>
            </a:r>
            <a:r>
              <a:rPr lang="sv-SE" sz="2400" b="1" dirty="0" err="1"/>
              <a:t>was</a:t>
            </a:r>
            <a:r>
              <a:rPr lang="sv-SE" sz="2400" b="1" dirty="0"/>
              <a:t>:</a:t>
            </a:r>
            <a:endParaRPr lang="en-US" sz="2400" b="1" dirty="0"/>
          </a:p>
        </p:txBody>
      </p:sp>
      <p:graphicFrame>
        <p:nvGraphicFramePr>
          <p:cNvPr id="13" name="Object 12">
            <a:extLst>
              <a:ext uri="{FF2B5EF4-FFF2-40B4-BE49-F238E27FC236}">
                <a16:creationId xmlns:a16="http://schemas.microsoft.com/office/drawing/2014/main" id="{0E0D5E64-10E3-6B7F-14EE-4CB88C7B8C47}"/>
              </a:ext>
            </a:extLst>
          </p:cNvPr>
          <p:cNvGraphicFramePr>
            <a:graphicFrameLocks noChangeAspect="1"/>
          </p:cNvGraphicFramePr>
          <p:nvPr>
            <p:extLst>
              <p:ext uri="{D42A27DB-BD31-4B8C-83A1-F6EECF244321}">
                <p14:modId xmlns:p14="http://schemas.microsoft.com/office/powerpoint/2010/main" val="4104357384"/>
              </p:ext>
            </p:extLst>
          </p:nvPr>
        </p:nvGraphicFramePr>
        <p:xfrm>
          <a:off x="610740" y="4337103"/>
          <a:ext cx="9385300" cy="1038225"/>
        </p:xfrm>
        <a:graphic>
          <a:graphicData uri="http://schemas.openxmlformats.org/presentationml/2006/ole">
            <mc:AlternateContent xmlns:mc="http://schemas.openxmlformats.org/markup-compatibility/2006">
              <mc:Choice xmlns:v="urn:schemas-microsoft-com:vml" Requires="v">
                <p:oleObj name="Equation" r:id="rId8" imgW="3073320" imgH="342720" progId="Equation.DSMT4">
                  <p:embed/>
                </p:oleObj>
              </mc:Choice>
              <mc:Fallback>
                <p:oleObj name="Equation" r:id="rId8" imgW="3073320" imgH="342720" progId="Equation.DSMT4">
                  <p:embed/>
                  <p:pic>
                    <p:nvPicPr>
                      <p:cNvPr id="3" name="Object 2">
                        <a:extLst>
                          <a:ext uri="{FF2B5EF4-FFF2-40B4-BE49-F238E27FC236}">
                            <a16:creationId xmlns:a16="http://schemas.microsoft.com/office/drawing/2014/main" id="{1C1F8759-9FA8-683C-E977-91F14910544E}"/>
                          </a:ext>
                        </a:extLst>
                      </p:cNvPr>
                      <p:cNvPicPr>
                        <a:picLocks noChangeAspect="1" noChangeArrowheads="1"/>
                      </p:cNvPicPr>
                      <p:nvPr/>
                    </p:nvPicPr>
                    <p:blipFill>
                      <a:blip r:embed="rId9"/>
                      <a:srcRect/>
                      <a:stretch>
                        <a:fillRect/>
                      </a:stretch>
                    </p:blipFill>
                    <p:spPr bwMode="auto">
                      <a:xfrm>
                        <a:off x="610740" y="4337103"/>
                        <a:ext cx="9385300" cy="1038225"/>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3EC05BD3-E3C0-0C5B-A7C0-E03C59EBFFE0}"/>
              </a:ext>
            </a:extLst>
          </p:cNvPr>
          <p:cNvSpPr txBox="1"/>
          <p:nvPr/>
        </p:nvSpPr>
        <p:spPr>
          <a:xfrm>
            <a:off x="494360" y="3561206"/>
            <a:ext cx="8299195" cy="646331"/>
          </a:xfrm>
          <a:prstGeom prst="rect">
            <a:avLst/>
          </a:prstGeom>
          <a:noFill/>
        </p:spPr>
        <p:txBody>
          <a:bodyPr wrap="none" rtlCol="0">
            <a:spAutoFit/>
          </a:bodyPr>
          <a:lstStyle/>
          <a:p>
            <a:r>
              <a:rPr lang="sv-SE" sz="3600" b="1" i="1" dirty="0" err="1">
                <a:highlight>
                  <a:srgbClr val="FFFF00"/>
                </a:highlight>
              </a:rPr>
              <a:t>Stochastic</a:t>
            </a:r>
            <a:r>
              <a:rPr lang="sv-SE" sz="3600" b="1" i="1" dirty="0">
                <a:highlight>
                  <a:srgbClr val="FFFF00"/>
                </a:highlight>
              </a:rPr>
              <a:t> problem </a:t>
            </a:r>
            <a:r>
              <a:rPr lang="sv-SE" sz="3600" b="1" i="1" dirty="0" err="1">
                <a:highlight>
                  <a:srgbClr val="FFFF00"/>
                </a:highlight>
              </a:rPr>
              <a:t>with</a:t>
            </a:r>
            <a:r>
              <a:rPr lang="sv-SE" sz="3600" b="1" i="1" dirty="0">
                <a:highlight>
                  <a:srgbClr val="FFFF00"/>
                </a:highlight>
              </a:rPr>
              <a:t> </a:t>
            </a:r>
            <a:r>
              <a:rPr lang="sv-SE" sz="3600" b="1" i="1" dirty="0" err="1">
                <a:highlight>
                  <a:srgbClr val="FFFF00"/>
                </a:highlight>
              </a:rPr>
              <a:t>discrete</a:t>
            </a:r>
            <a:r>
              <a:rPr lang="sv-SE" sz="3600" b="1" i="1" dirty="0">
                <a:highlight>
                  <a:srgbClr val="FFFF00"/>
                </a:highlight>
              </a:rPr>
              <a:t> a and b:</a:t>
            </a:r>
            <a:endParaRPr lang="en-US" sz="3600" b="1" i="1" dirty="0">
              <a:highlight>
                <a:srgbClr val="FFFF00"/>
              </a:highlight>
            </a:endParaRPr>
          </a:p>
        </p:txBody>
      </p:sp>
      <p:sp>
        <p:nvSpPr>
          <p:cNvPr id="14" name="TextBox 13">
            <a:extLst>
              <a:ext uri="{FF2B5EF4-FFF2-40B4-BE49-F238E27FC236}">
                <a16:creationId xmlns:a16="http://schemas.microsoft.com/office/drawing/2014/main" id="{C59F40C5-FDCE-B6EE-70A0-3FF263F9104D}"/>
              </a:ext>
            </a:extLst>
          </p:cNvPr>
          <p:cNvSpPr txBox="1"/>
          <p:nvPr/>
        </p:nvSpPr>
        <p:spPr>
          <a:xfrm>
            <a:off x="10864162" y="4460244"/>
            <a:ext cx="1023037" cy="1631216"/>
          </a:xfrm>
          <a:prstGeom prst="rect">
            <a:avLst/>
          </a:prstGeom>
          <a:noFill/>
        </p:spPr>
        <p:txBody>
          <a:bodyPr wrap="none" rtlCol="0">
            <a:spAutoFit/>
          </a:bodyPr>
          <a:lstStyle/>
          <a:p>
            <a:r>
              <a:rPr lang="sv-SE" sz="2000" b="1" i="1" dirty="0">
                <a:highlight>
                  <a:srgbClr val="FFFF00"/>
                </a:highlight>
              </a:rPr>
              <a:t>General</a:t>
            </a:r>
          </a:p>
          <a:p>
            <a:endParaRPr lang="sv-SE" sz="2000" dirty="0"/>
          </a:p>
          <a:p>
            <a:endParaRPr lang="sv-SE" sz="2000" dirty="0"/>
          </a:p>
          <a:p>
            <a:endParaRPr lang="sv-SE" sz="2000" dirty="0"/>
          </a:p>
          <a:p>
            <a:r>
              <a:rPr lang="sv-SE" sz="2000" b="1" i="1" dirty="0" err="1">
                <a:highlight>
                  <a:srgbClr val="FFFF00"/>
                </a:highlight>
              </a:rPr>
              <a:t>Corr</a:t>
            </a:r>
            <a:r>
              <a:rPr lang="sv-SE" sz="2000" b="1" i="1" dirty="0">
                <a:highlight>
                  <a:srgbClr val="FFFF00"/>
                </a:highlight>
              </a:rPr>
              <a:t> = 0</a:t>
            </a:r>
            <a:endParaRPr lang="en-US" sz="2000" b="1" i="1" dirty="0">
              <a:highlight>
                <a:srgbClr val="FFFF00"/>
              </a:highlight>
            </a:endParaRPr>
          </a:p>
        </p:txBody>
      </p:sp>
    </p:spTree>
    <p:extLst>
      <p:ext uri="{BB962C8B-B14F-4D97-AF65-F5344CB8AC3E}">
        <p14:creationId xmlns:p14="http://schemas.microsoft.com/office/powerpoint/2010/main" val="42076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858</TotalTime>
  <Words>3980</Words>
  <Application>Microsoft Office PowerPoint</Application>
  <PresentationFormat>Widescreen</PresentationFormat>
  <Paragraphs>614</Paragraphs>
  <Slides>107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15" baseType="lpstr">
      <vt:lpstr>Arial</vt:lpstr>
      <vt:lpstr>Arial Black</vt:lpstr>
      <vt:lpstr>Calibri</vt:lpstr>
      <vt:lpstr>Calibri Light</vt:lpstr>
      <vt:lpstr>Caveat</vt:lpstr>
      <vt:lpstr>Times New Roman</vt:lpstr>
      <vt:lpstr>Office Theme</vt:lpstr>
      <vt:lpstr>Equation</vt:lpstr>
      <vt:lpstr>Optimal Deployment   by Peter Lohmander</vt:lpstr>
      <vt:lpstr>Lohmander, P., Optimal Deployment, December 13 - 16, 2024, Special Invited Talk, ICSTC-2024, Tenth International Conference on Statistics for the Twenty-First Century. </vt:lpstr>
      <vt:lpstr>PowerPoint Presentation</vt:lpstr>
      <vt:lpstr>PowerPoint Presentation</vt:lpstr>
      <vt:lpstr>PowerPoint Presentation</vt:lpstr>
      <vt:lpstr>PowerPoint Presentation</vt:lpstr>
      <vt:lpstr>Background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Optimal Deployment   by Peter Lohmander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Lohmander</dc:creator>
  <cp:lastModifiedBy>Peter Lohmander</cp:lastModifiedBy>
  <cp:revision>123</cp:revision>
  <dcterms:created xsi:type="dcterms:W3CDTF">2024-11-17T20:47:02Z</dcterms:created>
  <dcterms:modified xsi:type="dcterms:W3CDTF">2024-12-11T14:00:33Z</dcterms:modified>
</cp:coreProperties>
</file>