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784"/>
  </p:normalViewPr>
  <p:slideViewPr>
    <p:cSldViewPr snapToGrid="0" snapToObjects="1">
      <p:cViewPr varScale="1">
        <p:scale>
          <a:sx n="55" d="100"/>
          <a:sy n="55"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79812-23B1-9047-A80B-192B2C6E6AFB}" type="datetimeFigureOut">
              <a:rPr lang="en-AT" smtClean="0"/>
              <a:t>04/07/2021</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74185-3333-EC4B-9364-EDF84B8243EB}" type="slidenum">
              <a:rPr lang="en-AT" smtClean="0"/>
              <a:t>‹#›</a:t>
            </a:fld>
            <a:endParaRPr lang="en-AT"/>
          </a:p>
        </p:txBody>
      </p:sp>
    </p:spTree>
    <p:extLst>
      <p:ext uri="{BB962C8B-B14F-4D97-AF65-F5344CB8AC3E}">
        <p14:creationId xmlns:p14="http://schemas.microsoft.com/office/powerpoint/2010/main" val="3075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88343F38-A13C-4BF9-8DD4-C28CD17C5181}" type="slidenum">
              <a:rPr lang="en-AT" smtClean="0"/>
              <a:t>2</a:t>
            </a:fld>
            <a:endParaRPr lang="en-AT"/>
          </a:p>
        </p:txBody>
      </p:sp>
    </p:spTree>
    <p:extLst>
      <p:ext uri="{BB962C8B-B14F-4D97-AF65-F5344CB8AC3E}">
        <p14:creationId xmlns:p14="http://schemas.microsoft.com/office/powerpoint/2010/main" val="20429476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pic>
        <p:nvPicPr>
          <p:cNvPr id="11" name="Picture 10" descr="A close up of a logo&#10;&#10;Description automatically generated">
            <a:extLst>
              <a:ext uri="{FF2B5EF4-FFF2-40B4-BE49-F238E27FC236}">
                <a16:creationId xmlns:a16="http://schemas.microsoft.com/office/drawing/2014/main" id="{06971236-C25D-A443-A55E-3F475762562A}"/>
              </a:ext>
            </a:extLst>
          </p:cNvPr>
          <p:cNvPicPr>
            <a:picLocks noChangeAspect="1"/>
          </p:cNvPicPr>
          <p:nvPr userDrawn="1"/>
        </p:nvPicPr>
        <p:blipFill>
          <a:blip r:embed="rId5"/>
          <a:stretch>
            <a:fillRect/>
          </a:stretch>
        </p:blipFill>
        <p:spPr>
          <a:xfrm>
            <a:off x="6948868" y="6272366"/>
            <a:ext cx="1315270" cy="367328"/>
          </a:xfrm>
          <a:prstGeom prst="rect">
            <a:avLst/>
          </a:prstGeom>
        </p:spPr>
      </p:pic>
      <p:pic>
        <p:nvPicPr>
          <p:cNvPr id="13" name="Picture 12">
            <a:extLst>
              <a:ext uri="{FF2B5EF4-FFF2-40B4-BE49-F238E27FC236}">
                <a16:creationId xmlns:a16="http://schemas.microsoft.com/office/drawing/2014/main" id="{889F886B-C5F3-0243-AFB7-3F48EAF1D37A}"/>
              </a:ext>
            </a:extLst>
          </p:cNvPr>
          <p:cNvPicPr>
            <a:picLocks noChangeAspect="1"/>
          </p:cNvPicPr>
          <p:nvPr userDrawn="1"/>
        </p:nvPicPr>
        <p:blipFill>
          <a:blip r:embed="rId6"/>
          <a:stretch>
            <a:fillRect/>
          </a:stretch>
        </p:blipFill>
        <p:spPr>
          <a:xfrm>
            <a:off x="8407925" y="6272366"/>
            <a:ext cx="478235" cy="474892"/>
          </a:xfrm>
          <a:prstGeom prst="rect">
            <a:avLst/>
          </a:prstGeom>
        </p:spPr>
      </p:pic>
      <p:pic>
        <p:nvPicPr>
          <p:cNvPr id="17" name="Picture 16">
            <a:extLst>
              <a:ext uri="{FF2B5EF4-FFF2-40B4-BE49-F238E27FC236}">
                <a16:creationId xmlns:a16="http://schemas.microsoft.com/office/drawing/2014/main" id="{4D306737-4F24-ED4B-928F-0ADC45B5D9A5}"/>
              </a:ext>
            </a:extLst>
          </p:cNvPr>
          <p:cNvPicPr>
            <a:picLocks noChangeAspect="1"/>
          </p:cNvPicPr>
          <p:nvPr userDrawn="1"/>
        </p:nvPicPr>
        <p:blipFill>
          <a:blip r:embed="rId7"/>
          <a:stretch>
            <a:fillRect/>
          </a:stretch>
        </p:blipFill>
        <p:spPr>
          <a:xfrm>
            <a:off x="10208026" y="6275772"/>
            <a:ext cx="1736365" cy="360516"/>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84473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SEPTEMBER 5-6, 2019</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err="1">
                <a:effectLst/>
                <a:latin typeface="Univers Condensed" panose="020B0506020202050204" pitchFamily="34" charset="0"/>
              </a:rPr>
              <a:t>Fundação</a:t>
            </a:r>
            <a:r>
              <a:rPr lang="en-US" sz="900" b="0" i="0" cap="all" dirty="0">
                <a:effectLst/>
                <a:latin typeface="Univers Condensed" panose="020B0506020202050204" pitchFamily="34" charset="0"/>
              </a:rPr>
              <a:t> </a:t>
            </a:r>
            <a:r>
              <a:rPr lang="en-US" sz="900" b="0" i="0" cap="all" dirty="0" err="1">
                <a:effectLst/>
                <a:latin typeface="Univers Condensed" panose="020B0506020202050204" pitchFamily="34" charset="0"/>
              </a:rPr>
              <a:t>GetUlio</a:t>
            </a:r>
            <a:r>
              <a:rPr lang="en-US" sz="900" b="0" i="0" cap="all" dirty="0">
                <a:effectLst/>
                <a:latin typeface="Univers Condensed" panose="020B0506020202050204" pitchFamily="34" charset="0"/>
              </a:rPr>
              <a:t> Vargas</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
        <p:nvSpPr>
          <p:cNvPr id="21" name="Subtitle 2">
            <a:extLst>
              <a:ext uri="{FF2B5EF4-FFF2-40B4-BE49-F238E27FC236}">
                <a16:creationId xmlns:a16="http://schemas.microsoft.com/office/drawing/2014/main" id="{9F4920A3-26A9-9342-9021-81A952B84A9A}"/>
              </a:ext>
            </a:extLst>
          </p:cNvPr>
          <p:cNvSpPr txBox="1">
            <a:spLocks/>
          </p:cNvSpPr>
          <p:nvPr userDrawn="1"/>
        </p:nvSpPr>
        <p:spPr>
          <a:xfrm>
            <a:off x="3196047"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REGIONAL CONFERENCE</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A4554838-DE1E-4993-92D5-149DFFBABB87}"/>
              </a:ext>
            </a:extLst>
          </p:cNvPr>
          <p:cNvPicPr>
            <a:picLocks noChangeAspect="1"/>
          </p:cNvPicPr>
          <p:nvPr userDrawn="1"/>
        </p:nvPicPr>
        <p:blipFill>
          <a:blip r:embed="rId8"/>
          <a:stretch>
            <a:fillRect/>
          </a:stretch>
        </p:blipFill>
        <p:spPr>
          <a:xfrm>
            <a:off x="8962385" y="6315867"/>
            <a:ext cx="1164417" cy="320421"/>
          </a:xfrm>
          <a:prstGeom prst="rect">
            <a:avLst/>
          </a:prstGeom>
        </p:spPr>
      </p:pic>
    </p:spTree>
    <p:extLst>
      <p:ext uri="{BB962C8B-B14F-4D97-AF65-F5344CB8AC3E}">
        <p14:creationId xmlns:p14="http://schemas.microsoft.com/office/powerpoint/2010/main" val="30759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F41B-5CFF-7D4F-B126-3133E6ABFAE3}"/>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348C4-A31D-0242-B057-DCC6876D6880}"/>
              </a:ext>
            </a:extLst>
          </p:cNvPr>
          <p:cNvSpPr>
            <a:spLocks noGrp="1"/>
          </p:cNvSpPr>
          <p:nvPr>
            <p:ph type="pic" idx="1"/>
          </p:nvPr>
        </p:nvSpPr>
        <p:spPr>
          <a:xfrm>
            <a:off x="5183187" y="987425"/>
            <a:ext cx="681504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0CEA18-E236-C747-A01F-3CC1F2DE2612}"/>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430C867B-1D77-E24F-AE08-BDE25F6FD658}"/>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AF93B283-230C-6E46-A9EC-91C9E43B6BF3}"/>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197799B1-EF77-AD4B-AF3E-E66B7EE0C87E}"/>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597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2054-90DC-6946-A83D-2C704233CDB7}"/>
              </a:ext>
            </a:extLst>
          </p:cNvPr>
          <p:cNvSpPr>
            <a:spLocks noGrp="1"/>
          </p:cNvSpPr>
          <p:nvPr>
            <p:ph type="title"/>
          </p:nvPr>
        </p:nvSpPr>
        <p:spPr>
          <a:xfrm>
            <a:off x="298269" y="365125"/>
            <a:ext cx="11699966"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43AEE-0F61-5C48-8903-1410F31CA25E}"/>
              </a:ext>
            </a:extLst>
          </p:cNvPr>
          <p:cNvSpPr>
            <a:spLocks noGrp="1"/>
          </p:cNvSpPr>
          <p:nvPr>
            <p:ph type="body" orient="vert" idx="1"/>
          </p:nvPr>
        </p:nvSpPr>
        <p:spPr>
          <a:xfrm>
            <a:off x="298269" y="1825625"/>
            <a:ext cx="1169996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7324D9-B390-D940-A46B-6257C449A5B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8" name="Footer Placeholder 4">
            <a:extLst>
              <a:ext uri="{FF2B5EF4-FFF2-40B4-BE49-F238E27FC236}">
                <a16:creationId xmlns:a16="http://schemas.microsoft.com/office/drawing/2014/main" id="{D598A760-FF5B-D546-981D-99C7F2582FF1}"/>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C640823-85BC-E847-A995-14D6C325D2E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51698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127F0-2C13-7941-AAB2-5750BF7A22AA}"/>
              </a:ext>
            </a:extLst>
          </p:cNvPr>
          <p:cNvSpPr>
            <a:spLocks noGrp="1"/>
          </p:cNvSpPr>
          <p:nvPr>
            <p:ph type="title" orient="vert"/>
          </p:nvPr>
        </p:nvSpPr>
        <p:spPr>
          <a:xfrm>
            <a:off x="936933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8DA5AA-E038-D345-BC3B-FA5D9AEC1306}"/>
              </a:ext>
            </a:extLst>
          </p:cNvPr>
          <p:cNvSpPr>
            <a:spLocks noGrp="1"/>
          </p:cNvSpPr>
          <p:nvPr>
            <p:ph type="body" orient="vert" idx="1"/>
          </p:nvPr>
        </p:nvSpPr>
        <p:spPr>
          <a:xfrm>
            <a:off x="298269" y="365125"/>
            <a:ext cx="895676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1CFB1B-F4D0-1345-ABA5-1BE3922136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8" name="Footer Placeholder 4">
            <a:extLst>
              <a:ext uri="{FF2B5EF4-FFF2-40B4-BE49-F238E27FC236}">
                <a16:creationId xmlns:a16="http://schemas.microsoft.com/office/drawing/2014/main" id="{30929A4D-8CE1-5742-B10A-C935F19EE1DB}"/>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29A1A83-7BD6-3E40-9512-4E0886914C6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11986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941188" cy="4938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IIASA REGIONAL CONFERENCE</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SYSTEMS ANALYSIS </a:t>
            </a:r>
            <a:br>
              <a:rPr lang="en-US" sz="900" b="0" i="0" cap="all" dirty="0">
                <a:effectLst/>
                <a:latin typeface="Univers Condensed" panose="020B0506020202050204" pitchFamily="34" charset="0"/>
              </a:rPr>
            </a:br>
            <a:r>
              <a:rPr lang="en-US" sz="900" b="0" i="0" cap="all" dirty="0">
                <a:effectLst/>
                <a:latin typeface="Univers Condensed" panose="020B0506020202050204" pitchFamily="34" charset="0"/>
              </a:rPr>
              <a:t>IN EURASIA</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7AC99B1D-EE07-4481-82C8-73C3F647AB49}"/>
              </a:ext>
            </a:extLst>
          </p:cNvPr>
          <p:cNvPicPr>
            <a:picLocks noChangeAspect="1"/>
          </p:cNvPicPr>
          <p:nvPr userDrawn="1"/>
        </p:nvPicPr>
        <p:blipFill>
          <a:blip r:embed="rId5"/>
          <a:stretch>
            <a:fillRect/>
          </a:stretch>
        </p:blipFill>
        <p:spPr>
          <a:xfrm>
            <a:off x="4714042" y="6226926"/>
            <a:ext cx="7471607" cy="631074"/>
          </a:xfrm>
          <a:prstGeom prst="rect">
            <a:avLst/>
          </a:prstGeom>
        </p:spPr>
      </p:pic>
      <p:sp>
        <p:nvSpPr>
          <p:cNvPr id="8" name="Subtitle 2">
            <a:extLst>
              <a:ext uri="{FF2B5EF4-FFF2-40B4-BE49-F238E27FC236}">
                <a16:creationId xmlns:a16="http://schemas.microsoft.com/office/drawing/2014/main" id="{C42A9B9C-07E8-41E6-AE2D-841B526394B5}"/>
              </a:ext>
            </a:extLst>
          </p:cNvPr>
          <p:cNvSpPr txBox="1">
            <a:spLocks/>
          </p:cNvSpPr>
          <p:nvPr userDrawn="1"/>
        </p:nvSpPr>
        <p:spPr>
          <a:xfrm>
            <a:off x="2870843" y="410124"/>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13-15 April 2021</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Tree>
    <p:extLst>
      <p:ext uri="{BB962C8B-B14F-4D97-AF65-F5344CB8AC3E}">
        <p14:creationId xmlns:p14="http://schemas.microsoft.com/office/powerpoint/2010/main" val="23623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023C-193C-7E4F-B76C-23195FEEAD51}"/>
              </a:ext>
            </a:extLst>
          </p:cNvPr>
          <p:cNvSpPr>
            <a:spLocks noGrp="1"/>
          </p:cNvSpPr>
          <p:nvPr>
            <p:ph type="title"/>
          </p:nvPr>
        </p:nvSpPr>
        <p:spPr>
          <a:xfrm>
            <a:off x="298269"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33DFE42-0685-4943-A231-F3FE4291AA40}"/>
              </a:ext>
            </a:extLst>
          </p:cNvPr>
          <p:cNvSpPr>
            <a:spLocks noGrp="1"/>
          </p:cNvSpPr>
          <p:nvPr>
            <p:ph idx="1"/>
          </p:nvPr>
        </p:nvSpPr>
        <p:spPr>
          <a:xfrm>
            <a:off x="298269"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34E39-624D-F34E-A802-331C58E024B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5" name="Footer Placeholder 4">
            <a:extLst>
              <a:ext uri="{FF2B5EF4-FFF2-40B4-BE49-F238E27FC236}">
                <a16:creationId xmlns:a16="http://schemas.microsoft.com/office/drawing/2014/main" id="{C331998F-4F43-954D-A4B1-BC1654533472}"/>
              </a:ext>
            </a:extLst>
          </p:cNvPr>
          <p:cNvSpPr>
            <a:spLocks noGrp="1"/>
          </p:cNvSpPr>
          <p:nvPr>
            <p:ph type="ftr" sz="quarter" idx="11"/>
          </p:nvPr>
        </p:nvSpPr>
        <p:spPr>
          <a:xfrm>
            <a:off x="3382192" y="6356350"/>
            <a:ext cx="5532120" cy="365125"/>
          </a:xfrm>
        </p:spPr>
        <p:txBody>
          <a:bodyPr/>
          <a:lstStyle/>
          <a:p>
            <a:endParaRPr lang="en-US"/>
          </a:p>
        </p:txBody>
      </p:sp>
      <p:sp>
        <p:nvSpPr>
          <p:cNvPr id="6" name="Slide Number Placeholder 5">
            <a:extLst>
              <a:ext uri="{FF2B5EF4-FFF2-40B4-BE49-F238E27FC236}">
                <a16:creationId xmlns:a16="http://schemas.microsoft.com/office/drawing/2014/main" id="{DA1F94F1-733C-BD46-8854-9DB0BE1F9A0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21036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7CD300-8E18-D740-984C-9A4A953C263A}"/>
              </a:ext>
            </a:extLst>
          </p:cNvPr>
          <p:cNvSpPr>
            <a:spLocks noGrp="1"/>
          </p:cNvSpPr>
          <p:nvPr>
            <p:ph type="ctrTitle"/>
          </p:nvPr>
        </p:nvSpPr>
        <p:spPr>
          <a:xfrm>
            <a:off x="400594" y="136525"/>
            <a:ext cx="9144000" cy="2387600"/>
          </a:xfrm>
        </p:spPr>
        <p:txBody>
          <a:bodyPr anchor="b">
            <a:normAutofit/>
          </a:bodyPr>
          <a:lstStyle>
            <a:lvl1pPr algn="l">
              <a:defRPr sz="44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4A2F7146-9080-6845-AC00-E7899FDF9B2D}"/>
              </a:ext>
            </a:extLst>
          </p:cNvPr>
          <p:cNvSpPr>
            <a:spLocks noGrp="1"/>
          </p:cNvSpPr>
          <p:nvPr>
            <p:ph type="subTitle" idx="1"/>
          </p:nvPr>
        </p:nvSpPr>
        <p:spPr>
          <a:xfrm>
            <a:off x="400594" y="272070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A picture containing indoor, top&#10;&#10;Description automatically generated">
            <a:extLst>
              <a:ext uri="{FF2B5EF4-FFF2-40B4-BE49-F238E27FC236}">
                <a16:creationId xmlns:a16="http://schemas.microsoft.com/office/drawing/2014/main" id="{9CADF60B-CDC9-AB4B-940C-9FF693ECB53A}"/>
              </a:ext>
            </a:extLst>
          </p:cNvPr>
          <p:cNvPicPr>
            <a:picLocks noChangeAspect="1"/>
          </p:cNvPicPr>
          <p:nvPr userDrawn="1"/>
        </p:nvPicPr>
        <p:blipFill>
          <a:blip r:embed="rId2"/>
          <a:stretch>
            <a:fillRect/>
          </a:stretch>
        </p:blipFill>
        <p:spPr>
          <a:xfrm>
            <a:off x="6572431" y="4209869"/>
            <a:ext cx="5772333" cy="3004451"/>
          </a:xfrm>
          <a:prstGeom prst="rect">
            <a:avLst/>
          </a:prstGeom>
        </p:spPr>
      </p:pic>
    </p:spTree>
    <p:extLst>
      <p:ext uri="{BB962C8B-B14F-4D97-AF65-F5344CB8AC3E}">
        <p14:creationId xmlns:p14="http://schemas.microsoft.com/office/powerpoint/2010/main" val="91676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BCF2-177A-624D-BB15-B0DB06D593DC}"/>
              </a:ext>
            </a:extLst>
          </p:cNvPr>
          <p:cNvSpPr>
            <a:spLocks noGrp="1"/>
          </p:cNvSpPr>
          <p:nvPr>
            <p:ph type="title"/>
          </p:nvPr>
        </p:nvSpPr>
        <p:spPr>
          <a:xfrm>
            <a:off x="298269" y="365125"/>
            <a:ext cx="116113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19D0E18-093A-AD48-BBD4-A95989FD77C6}"/>
              </a:ext>
            </a:extLst>
          </p:cNvPr>
          <p:cNvSpPr>
            <a:spLocks noGrp="1"/>
          </p:cNvSpPr>
          <p:nvPr>
            <p:ph sz="half" idx="1"/>
          </p:nvPr>
        </p:nvSpPr>
        <p:spPr>
          <a:xfrm>
            <a:off x="298269" y="1825625"/>
            <a:ext cx="572153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EC823-741C-E047-A9CB-D1FED1B51EBF}"/>
              </a:ext>
            </a:extLst>
          </p:cNvPr>
          <p:cNvSpPr>
            <a:spLocks noGrp="1"/>
          </p:cNvSpPr>
          <p:nvPr>
            <p:ph sz="half" idx="2"/>
          </p:nvPr>
        </p:nvSpPr>
        <p:spPr>
          <a:xfrm>
            <a:off x="6172199" y="1825625"/>
            <a:ext cx="573741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075B117-F7A7-1D41-A9DB-782670636E8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99621B5A-8E01-3740-80D2-122A4E318F1C}"/>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81638174-EB81-1C4F-AB50-4C1FC71661E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8423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547F-EC03-FA4E-AC04-9CAF2A0CC6A3}"/>
              </a:ext>
            </a:extLst>
          </p:cNvPr>
          <p:cNvSpPr>
            <a:spLocks noGrp="1"/>
          </p:cNvSpPr>
          <p:nvPr>
            <p:ph type="title"/>
          </p:nvPr>
        </p:nvSpPr>
        <p:spPr>
          <a:xfrm>
            <a:off x="298269" y="365125"/>
            <a:ext cx="116196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333CC-C4C9-5344-9E0F-FA2D03F17266}"/>
              </a:ext>
            </a:extLst>
          </p:cNvPr>
          <p:cNvSpPr>
            <a:spLocks noGrp="1"/>
          </p:cNvSpPr>
          <p:nvPr>
            <p:ph type="body" idx="1"/>
          </p:nvPr>
        </p:nvSpPr>
        <p:spPr>
          <a:xfrm>
            <a:off x="298270" y="1681163"/>
            <a:ext cx="569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EFA7A5-554A-4742-9530-3B5D13B730CB}"/>
              </a:ext>
            </a:extLst>
          </p:cNvPr>
          <p:cNvSpPr>
            <a:spLocks noGrp="1"/>
          </p:cNvSpPr>
          <p:nvPr>
            <p:ph sz="half" idx="2"/>
          </p:nvPr>
        </p:nvSpPr>
        <p:spPr>
          <a:xfrm>
            <a:off x="298270" y="2505075"/>
            <a:ext cx="569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8C3110-3BEC-3C4E-9A79-E0EA5B0F4E5A}"/>
              </a:ext>
            </a:extLst>
          </p:cNvPr>
          <p:cNvSpPr>
            <a:spLocks noGrp="1"/>
          </p:cNvSpPr>
          <p:nvPr>
            <p:ph type="body" sz="quarter" idx="3"/>
          </p:nvPr>
        </p:nvSpPr>
        <p:spPr>
          <a:xfrm>
            <a:off x="6172199" y="1681163"/>
            <a:ext cx="58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84A6B-DF4F-7945-9EB8-CC0A8E32FEA9}"/>
              </a:ext>
            </a:extLst>
          </p:cNvPr>
          <p:cNvSpPr>
            <a:spLocks noGrp="1"/>
          </p:cNvSpPr>
          <p:nvPr>
            <p:ph sz="quarter" idx="4"/>
          </p:nvPr>
        </p:nvSpPr>
        <p:spPr>
          <a:xfrm>
            <a:off x="6172199" y="2505075"/>
            <a:ext cx="582603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658939B7-D0E4-DF42-9092-66ABA172F7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11" name="Footer Placeholder 4">
            <a:extLst>
              <a:ext uri="{FF2B5EF4-FFF2-40B4-BE49-F238E27FC236}">
                <a16:creationId xmlns:a16="http://schemas.microsoft.com/office/drawing/2014/main" id="{D7A18720-D377-274E-BEE1-6AD6F30FE9AC}"/>
              </a:ext>
            </a:extLst>
          </p:cNvPr>
          <p:cNvSpPr>
            <a:spLocks noGrp="1"/>
          </p:cNvSpPr>
          <p:nvPr>
            <p:ph type="ftr" sz="quarter" idx="11"/>
          </p:nvPr>
        </p:nvSpPr>
        <p:spPr>
          <a:xfrm>
            <a:off x="3382192" y="6356350"/>
            <a:ext cx="5532120" cy="365125"/>
          </a:xfrm>
        </p:spPr>
        <p:txBody>
          <a:bodyPr/>
          <a:lstStyle/>
          <a:p>
            <a:endParaRPr lang="en-US"/>
          </a:p>
        </p:txBody>
      </p:sp>
      <p:sp>
        <p:nvSpPr>
          <p:cNvPr id="12" name="Slide Number Placeholder 5">
            <a:extLst>
              <a:ext uri="{FF2B5EF4-FFF2-40B4-BE49-F238E27FC236}">
                <a16:creationId xmlns:a16="http://schemas.microsoft.com/office/drawing/2014/main" id="{A6E2C532-C781-7F41-95B3-FC8ABA19DAA0}"/>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03757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60E9-583A-A94A-8F34-1F28891DAB4B}"/>
              </a:ext>
            </a:extLst>
          </p:cNvPr>
          <p:cNvSpPr>
            <a:spLocks noGrp="1"/>
          </p:cNvSpPr>
          <p:nvPr>
            <p:ph type="title"/>
          </p:nvPr>
        </p:nvSpPr>
        <p:spPr>
          <a:xfrm>
            <a:off x="298269" y="365125"/>
            <a:ext cx="11055531" cy="1325563"/>
          </a:xfrm>
        </p:spPr>
        <p:txBody>
          <a:bodyPr/>
          <a:lstStyle/>
          <a:p>
            <a:r>
              <a:rPr lang="en-US"/>
              <a:t>Click to edit Master title style</a:t>
            </a:r>
          </a:p>
        </p:txBody>
      </p:sp>
      <p:sp>
        <p:nvSpPr>
          <p:cNvPr id="6" name="Date Placeholder 3">
            <a:extLst>
              <a:ext uri="{FF2B5EF4-FFF2-40B4-BE49-F238E27FC236}">
                <a16:creationId xmlns:a16="http://schemas.microsoft.com/office/drawing/2014/main" id="{494F73E8-4937-5741-924F-A77640DCC36A}"/>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7" name="Footer Placeholder 4">
            <a:extLst>
              <a:ext uri="{FF2B5EF4-FFF2-40B4-BE49-F238E27FC236}">
                <a16:creationId xmlns:a16="http://schemas.microsoft.com/office/drawing/2014/main" id="{CAC3CAEE-817C-CF4F-8746-7294370503C8}"/>
              </a:ext>
            </a:extLst>
          </p:cNvPr>
          <p:cNvSpPr>
            <a:spLocks noGrp="1"/>
          </p:cNvSpPr>
          <p:nvPr>
            <p:ph type="ftr" sz="quarter" idx="11"/>
          </p:nvPr>
        </p:nvSpPr>
        <p:spPr>
          <a:xfrm>
            <a:off x="3382192" y="6356350"/>
            <a:ext cx="5532120" cy="365125"/>
          </a:xfrm>
        </p:spPr>
        <p:txBody>
          <a:bodyPr/>
          <a:lstStyle/>
          <a:p>
            <a:endParaRPr lang="en-US"/>
          </a:p>
        </p:txBody>
      </p:sp>
      <p:sp>
        <p:nvSpPr>
          <p:cNvPr id="8" name="Slide Number Placeholder 5">
            <a:extLst>
              <a:ext uri="{FF2B5EF4-FFF2-40B4-BE49-F238E27FC236}">
                <a16:creationId xmlns:a16="http://schemas.microsoft.com/office/drawing/2014/main" id="{C81C9645-02CB-B74E-A2D6-3235F44A9DC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2222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D7B5BF1-4C58-1F46-ADB6-43FC65DCA32E}"/>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6" name="Footer Placeholder 4">
            <a:extLst>
              <a:ext uri="{FF2B5EF4-FFF2-40B4-BE49-F238E27FC236}">
                <a16:creationId xmlns:a16="http://schemas.microsoft.com/office/drawing/2014/main" id="{AD115754-4E4E-F649-97BB-4A95C97B705C}"/>
              </a:ext>
            </a:extLst>
          </p:cNvPr>
          <p:cNvSpPr>
            <a:spLocks noGrp="1"/>
          </p:cNvSpPr>
          <p:nvPr>
            <p:ph type="ftr" sz="quarter" idx="11"/>
          </p:nvPr>
        </p:nvSpPr>
        <p:spPr>
          <a:xfrm>
            <a:off x="3382192" y="6356350"/>
            <a:ext cx="5532120" cy="365125"/>
          </a:xfrm>
        </p:spPr>
        <p:txBody>
          <a:bodyPr/>
          <a:lstStyle/>
          <a:p>
            <a:endParaRPr lang="en-US"/>
          </a:p>
        </p:txBody>
      </p:sp>
      <p:sp>
        <p:nvSpPr>
          <p:cNvPr id="7" name="Slide Number Placeholder 5">
            <a:extLst>
              <a:ext uri="{FF2B5EF4-FFF2-40B4-BE49-F238E27FC236}">
                <a16:creationId xmlns:a16="http://schemas.microsoft.com/office/drawing/2014/main" id="{D58A326D-9608-5048-9A73-698CE828603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32639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C1B-FFD8-E249-9326-01684FAC51C0}"/>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B9FAC-EE58-7B4C-B385-72C75DD7DEF8}"/>
              </a:ext>
            </a:extLst>
          </p:cNvPr>
          <p:cNvSpPr>
            <a:spLocks noGrp="1"/>
          </p:cNvSpPr>
          <p:nvPr>
            <p:ph idx="1"/>
          </p:nvPr>
        </p:nvSpPr>
        <p:spPr>
          <a:xfrm>
            <a:off x="5183187" y="987425"/>
            <a:ext cx="68150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C66F0-2ED8-D14E-84DB-7E0081A0678E}"/>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5E65FDDB-DEBC-4544-8D14-D101CEAF4C7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83762809-E272-7940-84F6-B0DC76C41842}"/>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3B2D6514-5541-1248-9D7E-6CD43FBFCF1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52567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58787-AF5A-1B43-8C34-54745FAAC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DDC269-872A-634C-945D-3F78AE416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3E1326-0FED-D74A-BB87-59E11D9E8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7028DD9F-86D8-0B43-A22D-39CA093CC021}" type="datetimeFigureOut">
              <a:rPr lang="en-US" smtClean="0"/>
              <a:pPr/>
              <a:t>4/7/2021</a:t>
            </a:fld>
            <a:endParaRPr lang="en-US" dirty="0"/>
          </a:p>
        </p:txBody>
      </p:sp>
      <p:sp>
        <p:nvSpPr>
          <p:cNvPr id="5" name="Footer Placeholder 4">
            <a:extLst>
              <a:ext uri="{FF2B5EF4-FFF2-40B4-BE49-F238E27FC236}">
                <a16:creationId xmlns:a16="http://schemas.microsoft.com/office/drawing/2014/main" id="{6CF1FF3D-079C-3F4D-9D40-925EB15E8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20CE125C-EB09-B845-81F2-7176A8D4A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733A97FC-4CB6-104A-8E21-C20170C915B4}" type="slidenum">
              <a:rPr lang="en-US" smtClean="0"/>
              <a:pPr/>
              <a:t>‹#›</a:t>
            </a:fld>
            <a:endParaRPr lang="en-US" dirty="0"/>
          </a:p>
        </p:txBody>
      </p:sp>
    </p:spTree>
    <p:extLst>
      <p:ext uri="{BB962C8B-B14F-4D97-AF65-F5344CB8AC3E}">
        <p14:creationId xmlns:p14="http://schemas.microsoft.com/office/powerpoint/2010/main" val="3025542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hyperlink" Target="http://www.lohmander.com/Information/Ref.htm"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lohmander.com/PL_CAJESTI_20_2_MANUS.pdf" TargetMode="External"/><Relationship Id="rId2" Type="http://schemas.openxmlformats.org/officeDocument/2006/relationships/hyperlink" Target="http://www.cas-press.com/article_122566_c3544cd0c21d5c077f72e985a77d30e9.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DCD882-66EE-E740-A699-89DE1D2C535D}"/>
              </a:ext>
            </a:extLst>
          </p:cNvPr>
          <p:cNvSpPr txBox="1">
            <a:spLocks/>
          </p:cNvSpPr>
          <p:nvPr/>
        </p:nvSpPr>
        <p:spPr>
          <a:xfrm>
            <a:off x="400594" y="1170613"/>
            <a:ext cx="9144000" cy="205961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a:lstStyle>
          <a:p>
            <a:r>
              <a:rPr lang="en-US" b="1" i="0" dirty="0">
                <a:solidFill>
                  <a:srgbClr val="414141"/>
                </a:solidFill>
                <a:effectLst/>
                <a:latin typeface="Helvetica Neue"/>
              </a:rPr>
              <a:t>Forest fire expansion under global warming conditions: multivariate estimation, function properties and predictions for 29 countries</a:t>
            </a:r>
            <a:endParaRPr lang="en-AT" b="1" dirty="0">
              <a:ea typeface="Tahoma" panose="020B0604030504040204" pitchFamily="34" charset="0"/>
              <a:cs typeface="Tahoma" panose="020B0604030504040204" pitchFamily="34" charset="0"/>
            </a:endParaRPr>
          </a:p>
        </p:txBody>
      </p:sp>
      <p:sp>
        <p:nvSpPr>
          <p:cNvPr id="5" name="Subtitle 2">
            <a:extLst>
              <a:ext uri="{FF2B5EF4-FFF2-40B4-BE49-F238E27FC236}">
                <a16:creationId xmlns:a16="http://schemas.microsoft.com/office/drawing/2014/main" id="{6050AA58-2024-F442-BC5E-5E984399DEE9}"/>
              </a:ext>
            </a:extLst>
          </p:cNvPr>
          <p:cNvSpPr txBox="1">
            <a:spLocks/>
          </p:cNvSpPr>
          <p:nvPr/>
        </p:nvSpPr>
        <p:spPr>
          <a:xfrm>
            <a:off x="400594" y="3429000"/>
            <a:ext cx="11168554" cy="974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ea typeface="Tahoma" panose="020B0604030504040204" pitchFamily="34" charset="0"/>
                <a:cs typeface="Tahoma" panose="020B0604030504040204" pitchFamily="34" charset="0"/>
              </a:rPr>
              <a:t>Lohmander, </a:t>
            </a:r>
            <a:r>
              <a:rPr lang="en-US" sz="2000" b="1" dirty="0" err="1">
                <a:ea typeface="Tahoma" panose="020B0604030504040204" pitchFamily="34" charset="0"/>
                <a:cs typeface="Tahoma" panose="020B0604030504040204" pitchFamily="34" charset="0"/>
              </a:rPr>
              <a:t>Peter</a:t>
            </a:r>
            <a:r>
              <a:rPr lang="en-US" sz="2000" baseline="30000" dirty="0" err="1">
                <a:ea typeface="Tahoma" panose="020B0604030504040204" pitchFamily="34" charset="0"/>
                <a:cs typeface="Tahoma" panose="020B0604030504040204" pitchFamily="34" charset="0"/>
              </a:rPr>
              <a:t>a</a:t>
            </a:r>
            <a:endParaRPr lang="en-AT" sz="2000" dirty="0">
              <a:ea typeface="Tahoma" panose="020B0604030504040204" pitchFamily="34" charset="0"/>
              <a:cs typeface="Tahoma" panose="020B0604030504040204" pitchFamily="34" charset="0"/>
            </a:endParaRPr>
          </a:p>
          <a:p>
            <a:endParaRPr lang="en-AT" dirty="0">
              <a:ea typeface="Tahoma" panose="020B060403050404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076A3514-D946-3C4A-BCC9-45AB510AB8C9}"/>
              </a:ext>
            </a:extLst>
          </p:cNvPr>
          <p:cNvSpPr txBox="1">
            <a:spLocks/>
          </p:cNvSpPr>
          <p:nvPr/>
        </p:nvSpPr>
        <p:spPr>
          <a:xfrm>
            <a:off x="400594" y="4690680"/>
            <a:ext cx="5813775" cy="72648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lphaLcPeriod"/>
            </a:pPr>
            <a:r>
              <a:rPr lang="en-US" sz="1600" dirty="0">
                <a:latin typeface="Tahoma" panose="020B0604030504040204" pitchFamily="34" charset="0"/>
                <a:ea typeface="Tahoma" panose="020B0604030504040204" pitchFamily="34" charset="0"/>
                <a:cs typeface="Tahoma" panose="020B0604030504040204" pitchFamily="34" charset="0"/>
              </a:rPr>
              <a:t>Optimal Solutions in cooperation with Linnaeus University, </a:t>
            </a:r>
            <a:r>
              <a:rPr lang="en-US" sz="1600" dirty="0" err="1">
                <a:latin typeface="Tahoma" panose="020B0604030504040204" pitchFamily="34" charset="0"/>
                <a:ea typeface="Tahoma" panose="020B0604030504040204" pitchFamily="34" charset="0"/>
                <a:cs typeface="Tahoma" panose="020B0604030504040204" pitchFamily="34" charset="0"/>
              </a:rPr>
              <a:t>Hoppets</a:t>
            </a:r>
            <a:r>
              <a:rPr lang="en-US" sz="1600" dirty="0">
                <a:latin typeface="Tahoma" panose="020B0604030504040204" pitchFamily="34" charset="0"/>
                <a:ea typeface="Tahoma" panose="020B0604030504040204" pitchFamily="34" charset="0"/>
                <a:cs typeface="Tahoma" panose="020B0604030504040204" pitchFamily="34" charset="0"/>
              </a:rPr>
              <a:t> Grand 6, 903 34 Umea, Sweden</a:t>
            </a:r>
          </a:p>
          <a:p>
            <a:pPr algn="l"/>
            <a:r>
              <a:rPr lang="en-US" sz="1600" dirty="0">
                <a:latin typeface="Tahoma" panose="020B0604030504040204" pitchFamily="34" charset="0"/>
                <a:ea typeface="Tahoma" panose="020B0604030504040204" pitchFamily="34" charset="0"/>
                <a:cs typeface="Tahoma" panose="020B0604030504040204" pitchFamily="34" charset="0"/>
              </a:rPr>
              <a:t>  </a:t>
            </a:r>
            <a:endParaRPr lang="en-AT"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Bildobjekt 5">
            <a:extLst>
              <a:ext uri="{FF2B5EF4-FFF2-40B4-BE49-F238E27FC236}">
                <a16:creationId xmlns:a16="http://schemas.microsoft.com/office/drawing/2014/main" id="{F2214353-033E-4A19-B6E0-6904FFE0C7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49196" y="2943361"/>
            <a:ext cx="3242210" cy="2919533"/>
          </a:xfrm>
          <a:prstGeom prst="rect">
            <a:avLst/>
          </a:prstGeom>
        </p:spPr>
      </p:pic>
    </p:spTree>
    <p:extLst>
      <p:ext uri="{BB962C8B-B14F-4D97-AF65-F5344CB8AC3E}">
        <p14:creationId xmlns:p14="http://schemas.microsoft.com/office/powerpoint/2010/main" val="223826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ctrTitle"/>
          </p:nvPr>
        </p:nvSpPr>
        <p:spPr>
          <a:xfrm>
            <a:off x="359756" y="622283"/>
            <a:ext cx="9144000" cy="804428"/>
          </a:xfrm>
        </p:spPr>
        <p:txBody>
          <a:bodyPr/>
          <a:lstStyle/>
          <a:p>
            <a:r>
              <a:rPr lang="en-US" dirty="0"/>
              <a:t>Author contact</a:t>
            </a:r>
            <a:endParaRPr lang="en-AT" dirty="0"/>
          </a:p>
        </p:txBody>
      </p:sp>
      <p:pic>
        <p:nvPicPr>
          <p:cNvPr id="12" name="Content Placeholder 11" descr="Internet with solid fill">
            <a:extLst>
              <a:ext uri="{FF2B5EF4-FFF2-40B4-BE49-F238E27FC236}">
                <a16:creationId xmlns:a16="http://schemas.microsoft.com/office/drawing/2014/main" id="{ED2DEC39-B771-4DB5-924A-14BB48EF8605}"/>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29" y="3726916"/>
            <a:ext cx="515610" cy="516922"/>
          </a:xfrm>
        </p:spPr>
      </p:pic>
      <p:sp>
        <p:nvSpPr>
          <p:cNvPr id="4" name="Title 1">
            <a:extLst>
              <a:ext uri="{FF2B5EF4-FFF2-40B4-BE49-F238E27FC236}">
                <a16:creationId xmlns:a16="http://schemas.microsoft.com/office/drawing/2014/main" id="{B9753A66-642E-4105-B59B-FA940E99685A}"/>
              </a:ext>
            </a:extLst>
          </p:cNvPr>
          <p:cNvSpPr txBox="1">
            <a:spLocks/>
          </p:cNvSpPr>
          <p:nvPr/>
        </p:nvSpPr>
        <p:spPr>
          <a:xfrm>
            <a:off x="288331" y="4397758"/>
            <a:ext cx="6003140" cy="2214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Keywords: </a:t>
            </a:r>
          </a:p>
          <a:p>
            <a:pPr>
              <a:lnSpc>
                <a:spcPct val="150000"/>
              </a:lnSpc>
            </a:pPr>
            <a:r>
              <a:rPr lang="en-US" sz="1400" dirty="0">
                <a:latin typeface="Tahoma" panose="020B0604030504040204" pitchFamily="34" charset="0"/>
                <a:ea typeface="Tahoma" panose="020B0604030504040204" pitchFamily="34" charset="0"/>
                <a:cs typeface="Tahoma" panose="020B0604030504040204" pitchFamily="34" charset="0"/>
              </a:rPr>
              <a:t>Climate, Forest Fires, </a:t>
            </a:r>
            <a:r>
              <a:rPr lang="en-GB" sz="1400" dirty="0">
                <a:latin typeface="Tahoma" panose="020B0604030504040204" pitchFamily="34" charset="0"/>
                <a:ea typeface="Tahoma" panose="020B0604030504040204" pitchFamily="34" charset="0"/>
                <a:cs typeface="Tahoma" panose="020B0604030504040204" pitchFamily="34" charset="0"/>
              </a:rPr>
              <a:t>Systems Analysis</a:t>
            </a:r>
            <a:endParaRPr lang="en-AT" sz="1400" dirty="0">
              <a:latin typeface="Tahoma" panose="020B0604030504040204" pitchFamily="34" charset="0"/>
              <a:ea typeface="Tahoma" panose="020B0604030504040204" pitchFamily="34" charset="0"/>
              <a:cs typeface="Tahoma" panose="020B0604030504040204" pitchFamily="34" charset="0"/>
            </a:endParaRPr>
          </a:p>
        </p:txBody>
      </p:sp>
      <p:pic>
        <p:nvPicPr>
          <p:cNvPr id="1033" name="Graphic 1" descr="Email with solid fill">
            <a:extLst>
              <a:ext uri="{FF2B5EF4-FFF2-40B4-BE49-F238E27FC236}">
                <a16:creationId xmlns:a16="http://schemas.microsoft.com/office/drawing/2014/main" id="{59D5438C-1300-4A5C-8439-A313DB3DF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00" b="-800"/>
          <a:stretch>
            <a:fillRect/>
          </a:stretch>
        </p:blipFill>
        <p:spPr bwMode="auto">
          <a:xfrm>
            <a:off x="391591" y="1828050"/>
            <a:ext cx="437905" cy="4379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A362D7D-0293-4FE4-A30A-5A988BD87722}"/>
              </a:ext>
            </a:extLst>
          </p:cNvPr>
          <p:cNvSpPr txBox="1"/>
          <p:nvPr/>
        </p:nvSpPr>
        <p:spPr>
          <a:xfrm>
            <a:off x="939743" y="1868649"/>
            <a:ext cx="3857076"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Peter@Lohmander.com</a:t>
            </a:r>
            <a:endParaRPr lang="en-AT"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A9557D3F-2CF9-40C9-8DA2-E7BD2CEA4CDC}"/>
              </a:ext>
            </a:extLst>
          </p:cNvPr>
          <p:cNvSpPr txBox="1"/>
          <p:nvPr/>
        </p:nvSpPr>
        <p:spPr>
          <a:xfrm>
            <a:off x="939742" y="3788728"/>
            <a:ext cx="5156257"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http://www.lohmander.com/Information/Ref.htm</a:t>
            </a:r>
            <a:r>
              <a:rPr lang="en-US" dirty="0">
                <a:latin typeface="Tahoma" panose="020B0604030504040204" pitchFamily="34" charset="0"/>
                <a:ea typeface="Tahoma" panose="020B0604030504040204" pitchFamily="34" charset="0"/>
                <a:cs typeface="Tahoma" panose="020B0604030504040204" pitchFamily="34" charset="0"/>
              </a:rPr>
              <a:t> </a:t>
            </a:r>
            <a:endParaRPr lang="en-A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p:txBody>
          <a:bodyPr/>
          <a:lstStyle/>
          <a:p>
            <a:r>
              <a:rPr lang="en-US" dirty="0"/>
              <a:t>Abstract</a:t>
            </a:r>
            <a:endParaRPr lang="en-AT" dirty="0"/>
          </a:p>
        </p:txBody>
      </p:sp>
      <p:sp>
        <p:nvSpPr>
          <p:cNvPr id="5" name="Content Placeholder 4">
            <a:extLst>
              <a:ext uri="{FF2B5EF4-FFF2-40B4-BE49-F238E27FC236}">
                <a16:creationId xmlns:a16="http://schemas.microsoft.com/office/drawing/2014/main" id="{4CD31A85-8767-8B43-A2DF-2841F6E10CC8}"/>
              </a:ext>
            </a:extLst>
          </p:cNvPr>
          <p:cNvSpPr>
            <a:spLocks noGrp="1"/>
          </p:cNvSpPr>
          <p:nvPr>
            <p:ph idx="1"/>
          </p:nvPr>
        </p:nvSpPr>
        <p:spPr/>
        <p:txBody>
          <a:bodyPr>
            <a:normAutofit lnSpcReduction="10000"/>
          </a:bodyPr>
          <a:lstStyle/>
          <a:p>
            <a:pPr marL="0" indent="0">
              <a:buNone/>
            </a:pPr>
            <a:r>
              <a:rPr lang="en-US" sz="2000" dirty="0">
                <a:solidFill>
                  <a:srgbClr val="000000"/>
                </a:solidFill>
                <a:effectLst/>
                <a:ea typeface="Tahoma" panose="020B0604030504040204" pitchFamily="34" charset="0"/>
                <a:cs typeface="Tahoma" panose="020B0604030504040204" pitchFamily="34" charset="0"/>
              </a:rPr>
              <a:t>The topic of this study is forest fires. This study investigates the average relative burned area, as a function of different conditions, in 29 countries. Detailed international statistics of forest fires, published by FAO and European Commission, are used as empirical data. A multivariate fire area function with empirically very convincing statistical properties is defined, tested and estimated. A set of hypotheses was created based on three fundamental factors. The hypotheses could not be rejected on statistical grounds and the estimated parameters obtained the expected signs with very low P-values. Residual analysis supports the selected functional form. Future fire areas are predicted for 29 countries, conditional on three alternative levels of global warming conditions. The </a:t>
            </a:r>
            <a:r>
              <a:rPr lang="en-US" sz="2000" dirty="0">
                <a:effectLst/>
                <a:ea typeface="Tahoma" panose="020B0604030504040204" pitchFamily="34" charset="0"/>
                <a:cs typeface="Tahoma" panose="020B0604030504040204" pitchFamily="34" charset="0"/>
              </a:rPr>
              <a:t>areas of forest fires in different countries can be explained by the estimated fire area function, via three fundamental factors: 1. The average area of forest fires divided by the total forest area, is an increasing function of the average temperature. Hence, global warming is expected to make the future forest fire problems even more severe. 2. The average area of forest fires divided by the total forest area is an increasing function of the total forest area. 3. </a:t>
            </a:r>
            <a:r>
              <a:rPr lang="en-US" sz="2000" dirty="0">
                <a:solidFill>
                  <a:srgbClr val="000000"/>
                </a:solidFill>
                <a:effectLst/>
                <a:ea typeface="Tahoma" panose="020B0604030504040204" pitchFamily="34" charset="0"/>
                <a:cs typeface="Tahoma" panose="020B0604030504040204" pitchFamily="34" charset="0"/>
              </a:rPr>
              <a:t>The average area of forest fires divided by the total forest area is a decreasing function of the size of the population. </a:t>
            </a:r>
            <a:endParaRPr lang="en-SE" sz="2000" dirty="0">
              <a:effectLst/>
              <a:ea typeface="Tahoma" panose="020B0604030504040204" pitchFamily="34" charset="0"/>
              <a:cs typeface="Tahoma" panose="020B0604030504040204" pitchFamily="34" charset="0"/>
            </a:endParaRPr>
          </a:p>
          <a:p>
            <a:endParaRPr lang="en-AT" dirty="0"/>
          </a:p>
        </p:txBody>
      </p:sp>
    </p:spTree>
    <p:extLst>
      <p:ext uri="{BB962C8B-B14F-4D97-AF65-F5344CB8AC3E}">
        <p14:creationId xmlns:p14="http://schemas.microsoft.com/office/powerpoint/2010/main" val="176949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p:txBody>
          <a:bodyPr/>
          <a:lstStyle/>
          <a:p>
            <a:r>
              <a:rPr lang="en-US" dirty="0"/>
              <a:t>Methods</a:t>
            </a:r>
            <a:endParaRPr lang="en-AT" dirty="0"/>
          </a:p>
        </p:txBody>
      </p:sp>
      <p:sp>
        <p:nvSpPr>
          <p:cNvPr id="5" name="Content Placeholder 4">
            <a:extLst>
              <a:ext uri="{FF2B5EF4-FFF2-40B4-BE49-F238E27FC236}">
                <a16:creationId xmlns:a16="http://schemas.microsoft.com/office/drawing/2014/main" id="{44126763-960C-3343-866A-4B7EFE01EFB9}"/>
              </a:ext>
            </a:extLst>
          </p:cNvPr>
          <p:cNvSpPr>
            <a:spLocks noGrp="1"/>
          </p:cNvSpPr>
          <p:nvPr>
            <p:ph idx="1"/>
          </p:nvPr>
        </p:nvSpPr>
        <p:spPr>
          <a:xfrm>
            <a:off x="298269" y="1690688"/>
            <a:ext cx="10515600" cy="1325563"/>
          </a:xfrm>
        </p:spPr>
        <p:txBody>
          <a:bodyPr>
            <a:normAutofit fontScale="85000" lnSpcReduction="10000"/>
          </a:bodyPr>
          <a:lstStyle/>
          <a:p>
            <a:pPr marL="0" indent="0">
              <a:buNone/>
            </a:pPr>
            <a:r>
              <a:rPr lang="en-US" dirty="0">
                <a:solidFill>
                  <a:srgbClr val="000000"/>
                </a:solidFill>
                <a:ea typeface="Tahoma" panose="020B0604030504040204" pitchFamily="34" charset="0"/>
                <a:cs typeface="Tahoma" panose="020B0604030504040204" pitchFamily="34" charset="0"/>
              </a:rPr>
              <a:t>A</a:t>
            </a:r>
            <a:r>
              <a:rPr lang="en-US" dirty="0">
                <a:solidFill>
                  <a:srgbClr val="000000"/>
                </a:solidFill>
                <a:effectLst/>
                <a:ea typeface="Tahoma" panose="020B0604030504040204" pitchFamily="34" charset="0"/>
                <a:cs typeface="Tahoma" panose="020B0604030504040204" pitchFamily="34" charset="0"/>
              </a:rPr>
              <a:t> theoretically understandable and reliable mathematical model is defined, estimated and empirically tested. The model predicts the average relative forest fire area in a country as a function of three explaining factors. These factors are constructed from publicly available empirical data.</a:t>
            </a:r>
            <a:endParaRPr lang="en-SE" dirty="0">
              <a:effectLst/>
              <a:ea typeface="Tahoma" panose="020B0604030504040204" pitchFamily="34" charset="0"/>
              <a:cs typeface="Tahoma" panose="020B0604030504040204" pitchFamily="34" charset="0"/>
            </a:endParaRPr>
          </a:p>
          <a:p>
            <a:endParaRPr lang="en-AT" dirty="0"/>
          </a:p>
        </p:txBody>
      </p:sp>
      <p:pic>
        <p:nvPicPr>
          <p:cNvPr id="16" name="Picture 15">
            <a:extLst>
              <a:ext uri="{FF2B5EF4-FFF2-40B4-BE49-F238E27FC236}">
                <a16:creationId xmlns:a16="http://schemas.microsoft.com/office/drawing/2014/main" id="{AF463CD4-48DA-4384-8CE8-C3A26CC895EA}"/>
              </a:ext>
            </a:extLst>
          </p:cNvPr>
          <p:cNvPicPr>
            <a:picLocks noChangeAspect="1"/>
          </p:cNvPicPr>
          <p:nvPr/>
        </p:nvPicPr>
        <p:blipFill>
          <a:blip r:embed="rId2"/>
          <a:stretch>
            <a:fillRect/>
          </a:stretch>
        </p:blipFill>
        <p:spPr>
          <a:xfrm>
            <a:off x="1164665" y="3286056"/>
            <a:ext cx="9024363" cy="3206819"/>
          </a:xfrm>
          <a:prstGeom prst="rect">
            <a:avLst/>
          </a:prstGeom>
        </p:spPr>
      </p:pic>
    </p:spTree>
    <p:extLst>
      <p:ext uri="{BB962C8B-B14F-4D97-AF65-F5344CB8AC3E}">
        <p14:creationId xmlns:p14="http://schemas.microsoft.com/office/powerpoint/2010/main" val="16236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1. </a:t>
            </a:r>
            <a:endParaRPr lang="en-AT" dirty="0"/>
          </a:p>
        </p:txBody>
      </p:sp>
      <p:sp>
        <p:nvSpPr>
          <p:cNvPr id="5" name="Content Placeholder 4">
            <a:extLst>
              <a:ext uri="{FF2B5EF4-FFF2-40B4-BE49-F238E27FC236}">
                <a16:creationId xmlns:a16="http://schemas.microsoft.com/office/drawing/2014/main" id="{0152BEE3-09A1-9D43-B6C9-22C68D97BB2C}"/>
              </a:ext>
            </a:extLst>
          </p:cNvPr>
          <p:cNvSpPr>
            <a:spLocks noGrp="1"/>
          </p:cNvSpPr>
          <p:nvPr>
            <p:ph idx="1"/>
          </p:nvPr>
        </p:nvSpPr>
        <p:spPr>
          <a:xfrm>
            <a:off x="298269" y="1893207"/>
            <a:ext cx="11227554" cy="3210796"/>
          </a:xfrm>
        </p:spPr>
        <p:txBody>
          <a:bodyPr>
            <a:normAutofit/>
          </a:bodyPr>
          <a:lstStyle/>
          <a:p>
            <a:pPr marL="0" indent="0">
              <a:buNone/>
            </a:pPr>
            <a:r>
              <a:rPr lang="en-US" sz="2400" dirty="0"/>
              <a:t>The relative burned area (</a:t>
            </a:r>
            <a:r>
              <a:rPr lang="en-US" sz="2400" i="1" dirty="0"/>
              <a:t>B</a:t>
            </a:r>
            <a:r>
              <a:rPr lang="en-US" sz="2400" dirty="0"/>
              <a:t>,%) in a country (</a:t>
            </a:r>
            <a:r>
              <a:rPr lang="en-US" sz="2400" i="1" dirty="0" err="1"/>
              <a:t>i</a:t>
            </a:r>
            <a:r>
              <a:rPr lang="en-US" sz="2400" i="1" dirty="0"/>
              <a:t> </a:t>
            </a:r>
            <a:r>
              <a:rPr lang="en-US" sz="2400" dirty="0"/>
              <a:t>) is determined from the following equation. </a:t>
            </a:r>
            <a:r>
              <a:rPr lang="en-US" sz="2400" i="1" dirty="0"/>
              <a:t>T</a:t>
            </a:r>
            <a:r>
              <a:rPr lang="en-US" sz="2400" dirty="0"/>
              <a:t>  represents the average temperature. </a:t>
            </a:r>
            <a:r>
              <a:rPr lang="en-US" sz="2400" i="1" dirty="0"/>
              <a:t>P</a:t>
            </a:r>
            <a:r>
              <a:rPr lang="en-US" sz="2400" dirty="0"/>
              <a:t>  is the size of the population and </a:t>
            </a:r>
            <a:r>
              <a:rPr lang="en-US" sz="2400" i="1" dirty="0"/>
              <a:t>A</a:t>
            </a:r>
            <a:r>
              <a:rPr lang="en-US" sz="2400" dirty="0"/>
              <a:t>  is the total forest area in the country. </a:t>
            </a:r>
            <a:endParaRPr lang="en-AT" sz="2400" dirty="0"/>
          </a:p>
        </p:txBody>
      </p:sp>
      <p:sp>
        <p:nvSpPr>
          <p:cNvPr id="3" name="Rectangle 2">
            <a:extLst>
              <a:ext uri="{FF2B5EF4-FFF2-40B4-BE49-F238E27FC236}">
                <a16:creationId xmlns:a16="http://schemas.microsoft.com/office/drawing/2014/main" id="{98A6106F-97B4-40E4-A877-691D32F7E3D0}"/>
              </a:ext>
            </a:extLst>
          </p:cNvPr>
          <p:cNvSpPr>
            <a:spLocks noChangeArrowheads="1"/>
          </p:cNvSpPr>
          <p:nvPr/>
        </p:nvSpPr>
        <p:spPr bwMode="auto">
          <a:xfrm>
            <a:off x="696685" y="4731656"/>
            <a:ext cx="172586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sp>
        <p:nvSpPr>
          <p:cNvPr id="6" name="Rectangle 4">
            <a:extLst>
              <a:ext uri="{FF2B5EF4-FFF2-40B4-BE49-F238E27FC236}">
                <a16:creationId xmlns:a16="http://schemas.microsoft.com/office/drawing/2014/main" id="{DF7CA708-2D68-441C-B34B-1B889F4788A8}"/>
              </a:ext>
            </a:extLst>
          </p:cNvPr>
          <p:cNvSpPr>
            <a:spLocks noChangeArrowheads="1"/>
          </p:cNvSpPr>
          <p:nvPr/>
        </p:nvSpPr>
        <p:spPr bwMode="auto">
          <a:xfrm>
            <a:off x="595084" y="4777375"/>
            <a:ext cx="166555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graphicFrame>
        <p:nvGraphicFramePr>
          <p:cNvPr id="7" name="Object 6">
            <a:extLst>
              <a:ext uri="{FF2B5EF4-FFF2-40B4-BE49-F238E27FC236}">
                <a16:creationId xmlns:a16="http://schemas.microsoft.com/office/drawing/2014/main" id="{0F27DECF-27A7-4572-9CD8-CF1D8F1B9BDD}"/>
              </a:ext>
            </a:extLst>
          </p:cNvPr>
          <p:cNvGraphicFramePr>
            <a:graphicFrameLocks noChangeAspect="1"/>
          </p:cNvGraphicFramePr>
          <p:nvPr>
            <p:extLst>
              <p:ext uri="{D42A27DB-BD31-4B8C-83A1-F6EECF244321}">
                <p14:modId xmlns:p14="http://schemas.microsoft.com/office/powerpoint/2010/main" val="2019014125"/>
              </p:ext>
            </p:extLst>
          </p:nvPr>
        </p:nvGraphicFramePr>
        <p:xfrm>
          <a:off x="459505" y="3306295"/>
          <a:ext cx="6337445" cy="1190171"/>
        </p:xfrm>
        <a:graphic>
          <a:graphicData uri="http://schemas.openxmlformats.org/presentationml/2006/ole">
            <mc:AlternateContent xmlns:mc="http://schemas.openxmlformats.org/markup-compatibility/2006">
              <mc:Choice xmlns:v="urn:schemas-microsoft-com:vml" Requires="v">
                <p:oleObj name="Equation" r:id="rId2" imgW="1422400" imgH="266700" progId="Equation.DSMT4">
                  <p:embed/>
                </p:oleObj>
              </mc:Choice>
              <mc:Fallback>
                <p:oleObj name="Equation" r:id="rId2" imgW="1422400" imgH="2667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05" y="3306295"/>
                        <a:ext cx="6337445" cy="1190171"/>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27E88593-E4C7-4CD2-95E0-02F8D53F1AE5}"/>
              </a:ext>
            </a:extLst>
          </p:cNvPr>
          <p:cNvSpPr txBox="1"/>
          <p:nvPr/>
        </p:nvSpPr>
        <p:spPr>
          <a:xfrm>
            <a:off x="468842" y="3591334"/>
            <a:ext cx="8977084" cy="369332"/>
          </a:xfrm>
          <a:prstGeom prst="rect">
            <a:avLst/>
          </a:prstGeom>
          <a:noFill/>
        </p:spPr>
        <p:txBody>
          <a:bodyPr wrap="square">
            <a:spAutoFit/>
          </a:bodyPr>
          <a:lstStyle/>
          <a:p>
            <a:r>
              <a:rPr lang="en-US" dirty="0"/>
              <a:t>  </a:t>
            </a:r>
            <a:endParaRPr lang="en-AT" dirty="0"/>
          </a:p>
        </p:txBody>
      </p:sp>
      <p:sp>
        <p:nvSpPr>
          <p:cNvPr id="10" name="Rectangle 6">
            <a:extLst>
              <a:ext uri="{FF2B5EF4-FFF2-40B4-BE49-F238E27FC236}">
                <a16:creationId xmlns:a16="http://schemas.microsoft.com/office/drawing/2014/main" id="{5C4F6FF0-CDD2-42B7-9193-F77673A965E7}"/>
              </a:ext>
            </a:extLst>
          </p:cNvPr>
          <p:cNvSpPr>
            <a:spLocks noChangeArrowheads="1"/>
          </p:cNvSpPr>
          <p:nvPr/>
        </p:nvSpPr>
        <p:spPr bwMode="auto">
          <a:xfrm>
            <a:off x="512387" y="4700587"/>
            <a:ext cx="174284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graphicFrame>
        <p:nvGraphicFramePr>
          <p:cNvPr id="11" name="Object 10">
            <a:extLst>
              <a:ext uri="{FF2B5EF4-FFF2-40B4-BE49-F238E27FC236}">
                <a16:creationId xmlns:a16="http://schemas.microsoft.com/office/drawing/2014/main" id="{614506F8-1122-4838-A75B-E54BE578764F}"/>
              </a:ext>
            </a:extLst>
          </p:cNvPr>
          <p:cNvGraphicFramePr>
            <a:graphicFrameLocks noChangeAspect="1"/>
          </p:cNvGraphicFramePr>
          <p:nvPr>
            <p:extLst>
              <p:ext uri="{D42A27DB-BD31-4B8C-83A1-F6EECF244321}">
                <p14:modId xmlns:p14="http://schemas.microsoft.com/office/powerpoint/2010/main" val="735212003"/>
              </p:ext>
            </p:extLst>
          </p:nvPr>
        </p:nvGraphicFramePr>
        <p:xfrm>
          <a:off x="512387" y="4707684"/>
          <a:ext cx="5711825" cy="700087"/>
        </p:xfrm>
        <a:graphic>
          <a:graphicData uri="http://schemas.openxmlformats.org/presentationml/2006/ole">
            <mc:AlternateContent xmlns:mc="http://schemas.openxmlformats.org/markup-compatibility/2006">
              <mc:Choice xmlns:v="urn:schemas-microsoft-com:vml" Requires="v">
                <p:oleObj name="Equation" r:id="rId4" imgW="1968480" imgH="228600" progId="Equation.DSMT4">
                  <p:embed/>
                </p:oleObj>
              </mc:Choice>
              <mc:Fallback>
                <p:oleObj name="Equation" r:id="rId4" imgW="1968480" imgH="228600" progId="Equation.DSMT4">
                  <p:embed/>
                  <p:pic>
                    <p:nvPicPr>
                      <p:cNvPr id="0" name="Object 5"/>
                      <p:cNvPicPr>
                        <a:picLocks noChangeAspect="1" noChangeArrowheads="1"/>
                      </p:cNvPicPr>
                      <p:nvPr/>
                    </p:nvPicPr>
                    <p:blipFill>
                      <a:blip r:embed="rId5"/>
                      <a:srcRect/>
                      <a:stretch>
                        <a:fillRect/>
                      </a:stretch>
                    </p:blipFill>
                    <p:spPr bwMode="auto">
                      <a:xfrm>
                        <a:off x="512387" y="4707684"/>
                        <a:ext cx="5711825" cy="700087"/>
                      </a:xfrm>
                      <a:prstGeom prst="rect">
                        <a:avLst/>
                      </a:prstGeom>
                      <a:noFill/>
                    </p:spPr>
                  </p:pic>
                </p:oleObj>
              </mc:Fallback>
            </mc:AlternateContent>
          </a:graphicData>
        </a:graphic>
      </p:graphicFrame>
      <p:sp>
        <p:nvSpPr>
          <p:cNvPr id="12" name="Rectangle 8">
            <a:extLst>
              <a:ext uri="{FF2B5EF4-FFF2-40B4-BE49-F238E27FC236}">
                <a16:creationId xmlns:a16="http://schemas.microsoft.com/office/drawing/2014/main" id="{9F329C31-EBBA-4056-A6D0-D5EA21A1F8ED}"/>
              </a:ext>
            </a:extLst>
          </p:cNvPr>
          <p:cNvSpPr>
            <a:spLocks noChangeArrowheads="1"/>
          </p:cNvSpPr>
          <p:nvPr/>
        </p:nvSpPr>
        <p:spPr bwMode="auto">
          <a:xfrm>
            <a:off x="-109679" y="67581"/>
            <a:ext cx="141308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graphicFrame>
        <p:nvGraphicFramePr>
          <p:cNvPr id="13" name="Object 12">
            <a:extLst>
              <a:ext uri="{FF2B5EF4-FFF2-40B4-BE49-F238E27FC236}">
                <a16:creationId xmlns:a16="http://schemas.microsoft.com/office/drawing/2014/main" id="{B8B266F0-FEF7-49D8-8E60-FA844AD9C804}"/>
              </a:ext>
            </a:extLst>
          </p:cNvPr>
          <p:cNvGraphicFramePr>
            <a:graphicFrameLocks noChangeAspect="1"/>
          </p:cNvGraphicFramePr>
          <p:nvPr>
            <p:extLst>
              <p:ext uri="{D42A27DB-BD31-4B8C-83A1-F6EECF244321}">
                <p14:modId xmlns:p14="http://schemas.microsoft.com/office/powerpoint/2010/main" val="2669137111"/>
              </p:ext>
            </p:extLst>
          </p:nvPr>
        </p:nvGraphicFramePr>
        <p:xfrm>
          <a:off x="512387" y="5499129"/>
          <a:ext cx="604837" cy="905914"/>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Object 7"/>
                      <p:cNvPicPr>
                        <a:picLocks noChangeAspect="1" noChangeArrowheads="1"/>
                      </p:cNvPicPr>
                      <p:nvPr/>
                    </p:nvPicPr>
                    <p:blipFill>
                      <a:blip r:embed="rId7"/>
                      <a:srcRect/>
                      <a:stretch>
                        <a:fillRect/>
                      </a:stretch>
                    </p:blipFill>
                    <p:spPr bwMode="auto">
                      <a:xfrm>
                        <a:off x="512387" y="5499129"/>
                        <a:ext cx="604837" cy="905914"/>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F4848FA4-B27E-4D39-BF75-AF1047748E97}"/>
              </a:ext>
            </a:extLst>
          </p:cNvPr>
          <p:cNvSpPr txBox="1"/>
          <p:nvPr/>
        </p:nvSpPr>
        <p:spPr>
          <a:xfrm>
            <a:off x="1117224" y="5690476"/>
            <a:ext cx="3869842"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is the national residual.</a:t>
            </a:r>
            <a:endParaRPr lang="en-SE"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48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2. </a:t>
            </a:r>
            <a:endParaRPr lang="en-AT" dirty="0"/>
          </a:p>
        </p:txBody>
      </p:sp>
      <p:pic>
        <p:nvPicPr>
          <p:cNvPr id="3" name="Picture 2">
            <a:extLst>
              <a:ext uri="{FF2B5EF4-FFF2-40B4-BE49-F238E27FC236}">
                <a16:creationId xmlns:a16="http://schemas.microsoft.com/office/drawing/2014/main" id="{993743EB-1D96-40F9-8139-8D027B6A05D8}"/>
              </a:ext>
            </a:extLst>
          </p:cNvPr>
          <p:cNvPicPr>
            <a:picLocks noChangeAspect="1"/>
          </p:cNvPicPr>
          <p:nvPr/>
        </p:nvPicPr>
        <p:blipFill>
          <a:blip r:embed="rId2"/>
          <a:stretch>
            <a:fillRect/>
          </a:stretch>
        </p:blipFill>
        <p:spPr>
          <a:xfrm>
            <a:off x="391261" y="1543666"/>
            <a:ext cx="11409477" cy="5314334"/>
          </a:xfrm>
          <a:prstGeom prst="rect">
            <a:avLst/>
          </a:prstGeom>
        </p:spPr>
      </p:pic>
    </p:spTree>
    <p:extLst>
      <p:ext uri="{BB962C8B-B14F-4D97-AF65-F5344CB8AC3E}">
        <p14:creationId xmlns:p14="http://schemas.microsoft.com/office/powerpoint/2010/main" val="349123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3. </a:t>
            </a:r>
            <a:endParaRPr lang="en-AT" dirty="0"/>
          </a:p>
        </p:txBody>
      </p:sp>
      <p:pic>
        <p:nvPicPr>
          <p:cNvPr id="4" name="Picture 3">
            <a:extLst>
              <a:ext uri="{FF2B5EF4-FFF2-40B4-BE49-F238E27FC236}">
                <a16:creationId xmlns:a16="http://schemas.microsoft.com/office/drawing/2014/main" id="{03CB6D97-1328-4F60-A630-1BF471273A0C}"/>
              </a:ext>
            </a:extLst>
          </p:cNvPr>
          <p:cNvPicPr>
            <a:picLocks noChangeAspect="1"/>
          </p:cNvPicPr>
          <p:nvPr/>
        </p:nvPicPr>
        <p:blipFill>
          <a:blip r:embed="rId2"/>
          <a:stretch>
            <a:fillRect/>
          </a:stretch>
        </p:blipFill>
        <p:spPr>
          <a:xfrm>
            <a:off x="2689499" y="1141788"/>
            <a:ext cx="9010888" cy="5122526"/>
          </a:xfrm>
          <a:prstGeom prst="rect">
            <a:avLst/>
          </a:prstGeom>
        </p:spPr>
      </p:pic>
    </p:spTree>
    <p:extLst>
      <p:ext uri="{BB962C8B-B14F-4D97-AF65-F5344CB8AC3E}">
        <p14:creationId xmlns:p14="http://schemas.microsoft.com/office/powerpoint/2010/main" val="5826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4. </a:t>
            </a:r>
            <a:endParaRPr lang="en-AT" dirty="0"/>
          </a:p>
        </p:txBody>
      </p:sp>
      <p:pic>
        <p:nvPicPr>
          <p:cNvPr id="4" name="Picture 3">
            <a:extLst>
              <a:ext uri="{FF2B5EF4-FFF2-40B4-BE49-F238E27FC236}">
                <a16:creationId xmlns:a16="http://schemas.microsoft.com/office/drawing/2014/main" id="{1913CB76-8F18-4B5A-A9E2-876AA34CA84F}"/>
              </a:ext>
            </a:extLst>
          </p:cNvPr>
          <p:cNvPicPr>
            <a:picLocks noChangeAspect="1"/>
          </p:cNvPicPr>
          <p:nvPr/>
        </p:nvPicPr>
        <p:blipFill>
          <a:blip r:embed="rId2"/>
          <a:stretch>
            <a:fillRect/>
          </a:stretch>
        </p:blipFill>
        <p:spPr>
          <a:xfrm>
            <a:off x="2819714" y="1436261"/>
            <a:ext cx="8550580" cy="1051300"/>
          </a:xfrm>
          <a:prstGeom prst="rect">
            <a:avLst/>
          </a:prstGeom>
        </p:spPr>
      </p:pic>
      <p:pic>
        <p:nvPicPr>
          <p:cNvPr id="7" name="Picture 6">
            <a:extLst>
              <a:ext uri="{FF2B5EF4-FFF2-40B4-BE49-F238E27FC236}">
                <a16:creationId xmlns:a16="http://schemas.microsoft.com/office/drawing/2014/main" id="{D9DA92CF-526D-46AD-AB1E-8D0BD998E623}"/>
              </a:ext>
            </a:extLst>
          </p:cNvPr>
          <p:cNvPicPr>
            <a:picLocks noChangeAspect="1"/>
          </p:cNvPicPr>
          <p:nvPr/>
        </p:nvPicPr>
        <p:blipFill>
          <a:blip r:embed="rId3"/>
          <a:stretch>
            <a:fillRect/>
          </a:stretch>
        </p:blipFill>
        <p:spPr>
          <a:xfrm>
            <a:off x="2884313" y="2487561"/>
            <a:ext cx="8367993" cy="4058057"/>
          </a:xfrm>
          <a:prstGeom prst="rect">
            <a:avLst/>
          </a:prstGeom>
        </p:spPr>
      </p:pic>
    </p:spTree>
    <p:extLst>
      <p:ext uri="{BB962C8B-B14F-4D97-AF65-F5344CB8AC3E}">
        <p14:creationId xmlns:p14="http://schemas.microsoft.com/office/powerpoint/2010/main" val="297190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Conclusion</a:t>
            </a:r>
            <a:endParaRPr lang="en-AT" dirty="0"/>
          </a:p>
        </p:txBody>
      </p:sp>
      <p:sp>
        <p:nvSpPr>
          <p:cNvPr id="5" name="Content Placeholder 4">
            <a:extLst>
              <a:ext uri="{FF2B5EF4-FFF2-40B4-BE49-F238E27FC236}">
                <a16:creationId xmlns:a16="http://schemas.microsoft.com/office/drawing/2014/main" id="{F915428E-D7A5-284A-8E8E-F2580626FB44}"/>
              </a:ext>
            </a:extLst>
          </p:cNvPr>
          <p:cNvSpPr>
            <a:spLocks noGrp="1"/>
          </p:cNvSpPr>
          <p:nvPr>
            <p:ph idx="1"/>
          </p:nvPr>
        </p:nvSpPr>
        <p:spPr>
          <a:xfrm>
            <a:off x="298269" y="1825625"/>
            <a:ext cx="10515600" cy="4351338"/>
          </a:xfrm>
        </p:spPr>
        <p:txBody>
          <a:bodyPr>
            <a:normAutofit fontScale="92500"/>
          </a:bodyPr>
          <a:lstStyle/>
          <a:p>
            <a:pPr marL="0" indent="0">
              <a:lnSpc>
                <a:spcPct val="107000"/>
              </a:lnSpc>
              <a:spcAft>
                <a:spcPts val="800"/>
              </a:spcAft>
              <a:buNone/>
            </a:pPr>
            <a:r>
              <a:rPr lang="en-US" sz="2400" dirty="0">
                <a:effectLst/>
                <a:ea typeface="Tahoma" panose="020B0604030504040204" pitchFamily="34" charset="0"/>
                <a:cs typeface="Tahoma" panose="020B0604030504040204" pitchFamily="34" charset="0"/>
              </a:rPr>
              <a:t>• The areas of forest fires in different countries can be explained via a function based on three fundamental factors. The function has been empirically tested and estimated based on detailed data from 29 countries and the level of reliability is very high.</a:t>
            </a:r>
            <a:endParaRPr lang="en-SE" sz="2400" dirty="0">
              <a:effectLst/>
              <a:ea typeface="Tahoma" panose="020B0604030504040204" pitchFamily="34" charset="0"/>
              <a:cs typeface="Tahoma" panose="020B0604030504040204" pitchFamily="34" charset="0"/>
            </a:endParaRPr>
          </a:p>
          <a:p>
            <a:pPr marL="0" indent="0">
              <a:lnSpc>
                <a:spcPct val="107000"/>
              </a:lnSpc>
              <a:spcAft>
                <a:spcPts val="800"/>
              </a:spcAft>
              <a:buNone/>
            </a:pPr>
            <a:r>
              <a:rPr lang="en-US" sz="2400" dirty="0">
                <a:effectLst/>
                <a:ea typeface="Tahoma" panose="020B0604030504040204" pitchFamily="34" charset="0"/>
                <a:cs typeface="Tahoma" panose="020B0604030504040204" pitchFamily="34" charset="0"/>
              </a:rPr>
              <a:t>• The area of forest fires divided by the total forest area, increases with the average temperature and the size of the total forest area. It decreases with the size of the population, which is a proxy for the national firefighting capacity.</a:t>
            </a:r>
            <a:endParaRPr lang="en-SE" sz="2400" dirty="0">
              <a:effectLst/>
              <a:ea typeface="Tahoma" panose="020B0604030504040204" pitchFamily="34" charset="0"/>
              <a:cs typeface="Tahoma" panose="020B0604030504040204" pitchFamily="34" charset="0"/>
            </a:endParaRPr>
          </a:p>
          <a:p>
            <a:pPr marL="0" indent="0">
              <a:lnSpc>
                <a:spcPct val="107000"/>
              </a:lnSpc>
              <a:spcAft>
                <a:spcPts val="800"/>
              </a:spcAft>
              <a:buNone/>
            </a:pPr>
            <a:r>
              <a:rPr lang="en-US" sz="2400" dirty="0">
                <a:effectLst/>
                <a:ea typeface="Tahoma" panose="020B0604030504040204" pitchFamily="34" charset="0"/>
                <a:cs typeface="Tahoma" panose="020B0604030504040204" pitchFamily="34" charset="0"/>
              </a:rPr>
              <a:t>• The estimated model predicts that global warming will increase the areas of forest fires. The future developments of expected forest fire areas in the different 29 countries have been predicted for alternative levels of global warming. </a:t>
            </a:r>
            <a:endParaRPr lang="en-SE" sz="2400" dirty="0">
              <a:effectLst/>
              <a:ea typeface="Tahoma" panose="020B0604030504040204" pitchFamily="34" charset="0"/>
              <a:cs typeface="Tahoma" panose="020B0604030504040204" pitchFamily="34" charset="0"/>
            </a:endParaRPr>
          </a:p>
          <a:p>
            <a:endParaRPr lang="en-AT" dirty="0"/>
          </a:p>
        </p:txBody>
      </p:sp>
    </p:spTree>
    <p:extLst>
      <p:ext uri="{BB962C8B-B14F-4D97-AF65-F5344CB8AC3E}">
        <p14:creationId xmlns:p14="http://schemas.microsoft.com/office/powerpoint/2010/main" val="349612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Acknowledgements / Funding</a:t>
            </a:r>
            <a:endParaRPr lang="en-AT" dirty="0"/>
          </a:p>
        </p:txBody>
      </p:sp>
      <p:sp>
        <p:nvSpPr>
          <p:cNvPr id="5" name="Content Placeholder 4">
            <a:extLst>
              <a:ext uri="{FF2B5EF4-FFF2-40B4-BE49-F238E27FC236}">
                <a16:creationId xmlns:a16="http://schemas.microsoft.com/office/drawing/2014/main" id="{6D5C7F25-2969-0B4B-A2BA-E70EA9146C25}"/>
              </a:ext>
            </a:extLst>
          </p:cNvPr>
          <p:cNvSpPr>
            <a:spLocks noGrp="1"/>
          </p:cNvSpPr>
          <p:nvPr>
            <p:ph idx="1"/>
          </p:nvPr>
        </p:nvSpPr>
        <p:spPr/>
        <p:txBody>
          <a:bodyPr>
            <a:normAutofit lnSpcReduction="10000"/>
          </a:bodyPr>
          <a:lstStyle/>
          <a:p>
            <a:r>
              <a:rPr lang="en-US" dirty="0">
                <a:ea typeface="Tahoma" panose="020B0604030504040204" pitchFamily="34" charset="0"/>
                <a:cs typeface="Tahoma" panose="020B0604030504040204" pitchFamily="34" charset="0"/>
              </a:rPr>
              <a:t>No funding.</a:t>
            </a:r>
          </a:p>
          <a:p>
            <a:endParaRPr lang="en-US" dirty="0">
              <a:ea typeface="Tahoma" panose="020B0604030504040204" pitchFamily="34" charset="0"/>
              <a:cs typeface="Tahoma" panose="020B0604030504040204" pitchFamily="34" charset="0"/>
            </a:endParaRPr>
          </a:p>
          <a:p>
            <a:pPr marL="0" indent="0">
              <a:buNone/>
            </a:pPr>
            <a:r>
              <a:rPr lang="en-US" dirty="0">
                <a:ea typeface="Tahoma" panose="020B0604030504040204" pitchFamily="34" charset="0"/>
                <a:cs typeface="Tahoma" panose="020B0604030504040204" pitchFamily="34" charset="0"/>
              </a:rPr>
              <a:t>The published open access article (with some misprints):</a:t>
            </a:r>
          </a:p>
          <a:p>
            <a:pPr marL="0" indent="0">
              <a:buNone/>
            </a:pPr>
            <a:r>
              <a:rPr lang="en-US" sz="2200" i="0" dirty="0">
                <a:solidFill>
                  <a:srgbClr val="000000"/>
                </a:solidFill>
                <a:effectLst/>
                <a:ea typeface="Tahoma" panose="020B0604030504040204" pitchFamily="34" charset="0"/>
                <a:cs typeface="Tahoma" panose="020B0604030504040204" pitchFamily="34" charset="0"/>
              </a:rPr>
              <a:t>Lohmander, P., Forest fire expansion under global warming conditions:</a:t>
            </a:r>
            <a:br>
              <a:rPr lang="en-US" sz="2200" i="0" dirty="0">
                <a:solidFill>
                  <a:srgbClr val="000000"/>
                </a:solidFill>
                <a:effectLst/>
                <a:ea typeface="Tahoma" panose="020B0604030504040204" pitchFamily="34" charset="0"/>
                <a:cs typeface="Tahoma" panose="020B0604030504040204" pitchFamily="34" charset="0"/>
              </a:rPr>
            </a:br>
            <a:r>
              <a:rPr lang="en-US" sz="2200" i="0" dirty="0">
                <a:solidFill>
                  <a:srgbClr val="000000"/>
                </a:solidFill>
                <a:effectLst/>
                <a:ea typeface="Tahoma" panose="020B0604030504040204" pitchFamily="34" charset="0"/>
                <a:cs typeface="Tahoma" panose="020B0604030504040204" pitchFamily="34" charset="0"/>
              </a:rPr>
              <a:t>multivariate estimation, function properties and predictions for 29 countries, Central Asian Journal of Environmental Science and Technology Innovation, Volume 1, Issue 5, 2020, 134-142. doi:10.22034/CAJESTI.2020.05.03.</a:t>
            </a:r>
            <a:br>
              <a:rPr lang="en-US" sz="2200" i="0" dirty="0">
                <a:solidFill>
                  <a:srgbClr val="000000"/>
                </a:solidFill>
                <a:effectLst/>
                <a:ea typeface="Tahoma" panose="020B0604030504040204" pitchFamily="34" charset="0"/>
                <a:cs typeface="Tahoma" panose="020B0604030504040204" pitchFamily="34" charset="0"/>
              </a:rPr>
            </a:br>
            <a:r>
              <a:rPr lang="en-US" sz="2000" i="0" dirty="0">
                <a:solidFill>
                  <a:srgbClr val="7030A0"/>
                </a:solidFill>
                <a:effectLst/>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http://www.cas-press.com/article_122566_c3544cd0c21d5c077f72e985a77d30e9.pdf</a:t>
            </a:r>
            <a:r>
              <a:rPr lang="en-US" sz="2000" i="0" dirty="0">
                <a:solidFill>
                  <a:srgbClr val="7030A0"/>
                </a:solidFill>
                <a:effectLst/>
                <a:ea typeface="Tahoma" panose="020B0604030504040204" pitchFamily="34" charset="0"/>
                <a:cs typeface="Tahoma" panose="020B0604030504040204" pitchFamily="34" charset="0"/>
              </a:rPr>
              <a:t> </a:t>
            </a:r>
          </a:p>
          <a:p>
            <a:pPr marL="0" indent="0">
              <a:buNone/>
            </a:pPr>
            <a:endParaRPr lang="en-US" sz="2000" i="0" dirty="0">
              <a:solidFill>
                <a:srgbClr val="7030A0"/>
              </a:solidFill>
              <a:effectLst/>
              <a:ea typeface="Tahoma" panose="020B0604030504040204" pitchFamily="34" charset="0"/>
              <a:cs typeface="Tahoma" panose="020B0604030504040204" pitchFamily="34" charset="0"/>
            </a:endParaRPr>
          </a:p>
          <a:p>
            <a:pPr marL="0" indent="0">
              <a:buNone/>
            </a:pPr>
            <a:r>
              <a:rPr lang="en-US" dirty="0">
                <a:solidFill>
                  <a:srgbClr val="000000"/>
                </a:solidFill>
                <a:ea typeface="Tahoma" panose="020B0604030504040204" pitchFamily="34" charset="0"/>
                <a:cs typeface="Tahoma" panose="020B0604030504040204" pitchFamily="34" charset="0"/>
              </a:rPr>
              <a:t>The o</a:t>
            </a:r>
            <a:r>
              <a:rPr lang="en-US" i="0" dirty="0">
                <a:solidFill>
                  <a:srgbClr val="000000"/>
                </a:solidFill>
                <a:effectLst/>
                <a:ea typeface="Tahoma" panose="020B0604030504040204" pitchFamily="34" charset="0"/>
                <a:cs typeface="Tahoma" panose="020B0604030504040204" pitchFamily="34" charset="0"/>
              </a:rPr>
              <a:t>riginal version without journal misprints:</a:t>
            </a:r>
          </a:p>
          <a:p>
            <a:pPr marL="0" indent="0">
              <a:buNone/>
            </a:pPr>
            <a:r>
              <a:rPr lang="en-US" sz="2000" dirty="0">
                <a:solidFill>
                  <a:srgbClr val="7030A0"/>
                </a:solidFill>
                <a:ea typeface="Tahoma" panose="020B0604030504040204" pitchFamily="34" charset="0"/>
                <a:cs typeface="Tahoma" panose="020B0604030504040204" pitchFamily="34" charset="0"/>
                <a:hlinkClick r:id="rId3"/>
              </a:rPr>
              <a:t>http://www.lohmander.com/PL_CAJESTI_20_2_MANUS.pdf</a:t>
            </a:r>
            <a:r>
              <a:rPr lang="en-US" sz="2000" dirty="0">
                <a:solidFill>
                  <a:srgbClr val="7030A0"/>
                </a:solidFill>
                <a:ea typeface="Tahoma" panose="020B0604030504040204" pitchFamily="34" charset="0"/>
                <a:cs typeface="Tahoma" panose="020B0604030504040204" pitchFamily="34" charset="0"/>
              </a:rPr>
              <a:t> </a:t>
            </a:r>
          </a:p>
          <a:p>
            <a:pPr marL="0" indent="0">
              <a:buNone/>
            </a:pPr>
            <a:endParaRPr lang="en-AT" sz="2000" dirty="0">
              <a:solidFill>
                <a:srgbClr val="7030A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7457049"/>
      </p:ext>
    </p:extLst>
  </p:cSld>
  <p:clrMapOvr>
    <a:masterClrMapping/>
  </p:clrMapOvr>
</p:sld>
</file>

<file path=ppt/theme/theme1.xml><?xml version="1.0" encoding="utf-8"?>
<a:theme xmlns:a="http://schemas.openxmlformats.org/drawingml/2006/main" name="Office Theme">
  <a:themeElements>
    <a:clrScheme name="RC 1">
      <a:dk1>
        <a:srgbClr val="000000"/>
      </a:dk1>
      <a:lt1>
        <a:srgbClr val="FFFFFF"/>
      </a:lt1>
      <a:dk2>
        <a:srgbClr val="000000"/>
      </a:dk2>
      <a:lt2>
        <a:srgbClr val="E7E6E6"/>
      </a:lt2>
      <a:accent1>
        <a:srgbClr val="00589D"/>
      </a:accent1>
      <a:accent2>
        <a:srgbClr val="62C4C0"/>
      </a:accent2>
      <a:accent3>
        <a:srgbClr val="247F6E"/>
      </a:accent3>
      <a:accent4>
        <a:srgbClr val="FDBB40"/>
      </a:accent4>
      <a:accent5>
        <a:srgbClr val="EE696B"/>
      </a:accent5>
      <a:accent6>
        <a:srgbClr val="694C93"/>
      </a:accent6>
      <a:hlink>
        <a:srgbClr val="0D9BC0"/>
      </a:hlink>
      <a:folHlink>
        <a:srgbClr val="43AE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_presenation (revised)" id="{8827D9D7-420E-4789-8CE2-9F56CC90CB6B}" vid="{A43590C3-3E88-4C77-BA45-7A567535D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11031DE149B849A5FBDF365C41BE2E" ma:contentTypeVersion="12" ma:contentTypeDescription="Create a new document." ma:contentTypeScope="" ma:versionID="8512b538301325aa54b320add13ac038">
  <xsd:schema xmlns:xsd="http://www.w3.org/2001/XMLSchema" xmlns:xs="http://www.w3.org/2001/XMLSchema" xmlns:p="http://schemas.microsoft.com/office/2006/metadata/properties" xmlns:ns2="0075f7fd-1ac6-4525-a6b2-5514d6976995" xmlns:ns3="1529ed23-2750-4d62-8d09-abe1b87f3f36" targetNamespace="http://schemas.microsoft.com/office/2006/metadata/properties" ma:root="true" ma:fieldsID="b66980eb58bfdef8ded7bd3309fa4e90" ns2:_="" ns3:_="">
    <xsd:import namespace="0075f7fd-1ac6-4525-a6b2-5514d6976995"/>
    <xsd:import namespace="1529ed23-2750-4d62-8d09-abe1b87f3f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5f7fd-1ac6-4525-a6b2-5514d6976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29ed23-2750-4d62-8d09-abe1b87f3f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889330-1331-45F5-922D-95C57E236D18}">
  <ds:schemaRefs>
    <ds:schemaRef ds:uri="http://schemas.microsoft.com/sharepoint/v3/contenttype/forms"/>
  </ds:schemaRefs>
</ds:datastoreItem>
</file>

<file path=customXml/itemProps2.xml><?xml version="1.0" encoding="utf-8"?>
<ds:datastoreItem xmlns:ds="http://schemas.openxmlformats.org/officeDocument/2006/customXml" ds:itemID="{E35361DE-0F23-4ED4-AA94-BBBA2736D8EF}">
  <ds:schemaRefs>
    <ds:schemaRef ds:uri="http://purl.org/dc/terms/"/>
    <ds:schemaRef ds:uri="http://schemas.microsoft.com/office/2006/documentManagement/types"/>
    <ds:schemaRef ds:uri="http://schemas.openxmlformats.org/package/2006/metadata/core-properties"/>
    <ds:schemaRef ds:uri="1529ed23-2750-4d62-8d09-abe1b87f3f36"/>
    <ds:schemaRef ds:uri="http://purl.org/dc/elements/1.1/"/>
    <ds:schemaRef ds:uri="0075f7fd-1ac6-4525-a6b2-5514d6976995"/>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2026BDD-66D0-4179-BB55-A10D40CDC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5f7fd-1ac6-4525-a6b2-5514d6976995"/>
    <ds:schemaRef ds:uri="1529ed23-2750-4d62-8d09-abe1b87f3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RC_presenation (revised)</Template>
  <TotalTime>125</TotalTime>
  <Words>658</Words>
  <Application>Microsoft Office PowerPoint</Application>
  <PresentationFormat>Widescreen</PresentationFormat>
  <Paragraphs>33</Paragraphs>
  <Slides>10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Helvetica Neue</vt:lpstr>
      <vt:lpstr>Tahoma</vt:lpstr>
      <vt:lpstr>Univers Condensed</vt:lpstr>
      <vt:lpstr>Office Theme</vt:lpstr>
      <vt:lpstr>Equation</vt:lpstr>
      <vt:lpstr>PowerPoint Presentation</vt:lpstr>
      <vt:lpstr>Abstract</vt:lpstr>
      <vt:lpstr>Methods</vt:lpstr>
      <vt:lpstr>Figure 1. </vt:lpstr>
      <vt:lpstr>Figure 2. </vt:lpstr>
      <vt:lpstr>Figure 3. </vt:lpstr>
      <vt:lpstr>Figure 4. </vt:lpstr>
      <vt:lpstr>Conclusion</vt:lpstr>
      <vt:lpstr>Acknowledgements / Funding</vt:lpstr>
      <vt:lpstr>Author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Analysis and the Americas</dc:title>
  <dc:creator>Danaher Tom</dc:creator>
  <cp:lastModifiedBy>Peter Lohmander</cp:lastModifiedBy>
  <cp:revision>26</cp:revision>
  <dcterms:created xsi:type="dcterms:W3CDTF">2019-05-29T09:13:30Z</dcterms:created>
  <dcterms:modified xsi:type="dcterms:W3CDTF">2021-04-07T17:09:37Z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0x0101002611031DE149B849A5FBDF365C41BE2E</vt:lpwstr>
  </property>
</Properties>
</file>