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67" r:id="rId5"/>
    <p:sldId id="258" r:id="rId6"/>
    <p:sldId id="259" r:id="rId7"/>
    <p:sldId id="260" r:id="rId8"/>
    <p:sldId id="261" r:id="rId9"/>
    <p:sldId id="268"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784"/>
  </p:normalViewPr>
  <p:slideViewPr>
    <p:cSldViewPr snapToGrid="0" snapToObjects="1">
      <p:cViewPr varScale="1">
        <p:scale>
          <a:sx n="86" d="100"/>
          <a:sy n="86" d="100"/>
        </p:scale>
        <p:origin x="46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'Corr paper 201008'!$B$133</c:f>
              <c:strCache>
                <c:ptCount val="1"/>
                <c:pt idx="0">
                  <c:v>FGLNS</c:v>
                </c:pt>
              </c:strCache>
            </c:strRef>
          </c:tx>
          <c:spPr>
            <a:ln w="19050" cap="rnd">
              <a:noFill/>
              <a:round/>
            </a:ln>
            <a:effectLst/>
          </c:spPr>
          <c:marker>
            <c:symbol val="circle"/>
            <c:size val="5"/>
            <c:spPr>
              <a:solidFill>
                <a:schemeClr val="tx1"/>
              </a:solidFill>
              <a:ln w="9525">
                <a:solidFill>
                  <a:schemeClr val="accent1"/>
                </a:solidFill>
              </a:ln>
              <a:effectLst/>
            </c:spPr>
          </c:marker>
          <c:xVal>
            <c:numRef>
              <c:f>'Corr paper 201008'!$C$132:$K$132</c:f>
              <c:numCache>
                <c:formatCode>General</c:formatCode>
                <c:ptCount val="9"/>
                <c:pt idx="0">
                  <c:v>244697</c:v>
                </c:pt>
                <c:pt idx="1">
                  <c:v>257378</c:v>
                </c:pt>
                <c:pt idx="2">
                  <c:v>475770</c:v>
                </c:pt>
                <c:pt idx="3">
                  <c:v>244425</c:v>
                </c:pt>
                <c:pt idx="4">
                  <c:v>110268</c:v>
                </c:pt>
                <c:pt idx="5">
                  <c:v>220314</c:v>
                </c:pt>
                <c:pt idx="6">
                  <c:v>291358</c:v>
                </c:pt>
                <c:pt idx="7">
                  <c:v>882345</c:v>
                </c:pt>
                <c:pt idx="8">
                  <c:v>94345</c:v>
                </c:pt>
              </c:numCache>
            </c:numRef>
          </c:xVal>
          <c:yVal>
            <c:numRef>
              <c:f>'Corr paper 201008'!$C$133:$K$133</c:f>
              <c:numCache>
                <c:formatCode>General</c:formatCode>
                <c:ptCount val="9"/>
                <c:pt idx="0">
                  <c:v>2443</c:v>
                </c:pt>
                <c:pt idx="1">
                  <c:v>1975</c:v>
                </c:pt>
                <c:pt idx="2">
                  <c:v>988</c:v>
                </c:pt>
                <c:pt idx="3">
                  <c:v>2432</c:v>
                </c:pt>
                <c:pt idx="4">
                  <c:v>17028</c:v>
                </c:pt>
                <c:pt idx="5">
                  <c:v>2021</c:v>
                </c:pt>
                <c:pt idx="6">
                  <c:v>4232</c:v>
                </c:pt>
                <c:pt idx="7">
                  <c:v>3078</c:v>
                </c:pt>
                <c:pt idx="8">
                  <c:v>34024</c:v>
                </c:pt>
              </c:numCache>
            </c:numRef>
          </c:yVal>
          <c:smooth val="0"/>
          <c:extLst>
            <c:ext xmlns:c16="http://schemas.microsoft.com/office/drawing/2014/chart" uri="{C3380CC4-5D6E-409C-BE32-E72D297353CC}">
              <c16:uniqueId val="{00000000-74C0-428A-B150-AB829EF0837B}"/>
            </c:ext>
          </c:extLst>
        </c:ser>
        <c:dLbls>
          <c:showLegendKey val="0"/>
          <c:showVal val="0"/>
          <c:showCatName val="0"/>
          <c:showSerName val="0"/>
          <c:showPercent val="0"/>
          <c:showBubbleSize val="0"/>
        </c:dLbls>
        <c:axId val="604396768"/>
        <c:axId val="604397752"/>
      </c:scatterChart>
      <c:valAx>
        <c:axId val="6043967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sz="1400" b="1">
                    <a:solidFill>
                      <a:sysClr val="windowText" lastClr="000000"/>
                    </a:solidFill>
                  </a:rPr>
                  <a:t>FIRE AREA in IFPS (ha)</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S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SE"/>
          </a:p>
        </c:txPr>
        <c:crossAx val="604397752"/>
        <c:crosses val="autoZero"/>
        <c:crossBetween val="midCat"/>
      </c:valAx>
      <c:valAx>
        <c:axId val="604397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sz="1400" b="1">
                    <a:solidFill>
                      <a:sysClr val="windowText" lastClr="000000"/>
                    </a:solidFill>
                  </a:rPr>
                  <a:t>FIRE AREA in</a:t>
                </a:r>
                <a:r>
                  <a:rPr lang="en-US" sz="1400" b="1" baseline="0">
                    <a:solidFill>
                      <a:sysClr val="windowText" lastClr="000000"/>
                    </a:solidFill>
                  </a:rPr>
                  <a:t> </a:t>
                </a:r>
                <a:r>
                  <a:rPr lang="en-US" sz="1400" b="1">
                    <a:solidFill>
                      <a:sysClr val="windowText" lastClr="000000"/>
                    </a:solidFill>
                  </a:rPr>
                  <a:t>FGLNS (ha)</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S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SE"/>
          </a:p>
        </c:txPr>
        <c:crossAx val="6043967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879812-23B1-9047-A80B-192B2C6E6AFB}" type="datetimeFigureOut">
              <a:rPr lang="en-AT" smtClean="0"/>
              <a:t>04/07/2021</a:t>
            </a:fld>
            <a:endParaRPr lang="en-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74185-3333-EC4B-9364-EDF84B8243EB}" type="slidenum">
              <a:rPr lang="en-AT" smtClean="0"/>
              <a:t>‹#›</a:t>
            </a:fld>
            <a:endParaRPr lang="en-AT"/>
          </a:p>
        </p:txBody>
      </p:sp>
    </p:spTree>
    <p:extLst>
      <p:ext uri="{BB962C8B-B14F-4D97-AF65-F5344CB8AC3E}">
        <p14:creationId xmlns:p14="http://schemas.microsoft.com/office/powerpoint/2010/main" val="307519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88343F38-A13C-4BF9-8DD4-C28CD17C5181}" type="slidenum">
              <a:rPr lang="en-AT" smtClean="0"/>
              <a:t>2</a:t>
            </a:fld>
            <a:endParaRPr lang="en-AT"/>
          </a:p>
        </p:txBody>
      </p:sp>
    </p:spTree>
    <p:extLst>
      <p:ext uri="{BB962C8B-B14F-4D97-AF65-F5344CB8AC3E}">
        <p14:creationId xmlns:p14="http://schemas.microsoft.com/office/powerpoint/2010/main" val="20429476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jp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A14C-C256-7041-9487-A20B03EEB5EB}"/>
              </a:ext>
            </a:extLst>
          </p:cNvPr>
          <p:cNvSpPr>
            <a:spLocks noGrp="1"/>
          </p:cNvSpPr>
          <p:nvPr>
            <p:ph type="ctrTitle"/>
          </p:nvPr>
        </p:nvSpPr>
        <p:spPr>
          <a:xfrm>
            <a:off x="400594" y="1235574"/>
            <a:ext cx="914400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26B0C2A-33A1-E542-BAEA-385A59E6955F}"/>
              </a:ext>
            </a:extLst>
          </p:cNvPr>
          <p:cNvSpPr>
            <a:spLocks noGrp="1"/>
          </p:cNvSpPr>
          <p:nvPr>
            <p:ph type="subTitle" idx="1"/>
          </p:nvPr>
        </p:nvSpPr>
        <p:spPr>
          <a:xfrm>
            <a:off x="400594" y="3819752"/>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Screen_Circles-white.mp4">
            <a:hlinkClick r:id="" action="ppaction://media"/>
            <a:extLst>
              <a:ext uri="{FF2B5EF4-FFF2-40B4-BE49-F238E27FC236}">
                <a16:creationId xmlns:a16="http://schemas.microsoft.com/office/drawing/2014/main" id="{DA1F7B4A-D20A-9E4A-B4AD-FB2188AE6D91}"/>
              </a:ext>
            </a:extLst>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srcRect r="31197" b="30171"/>
          <a:stretch/>
        </p:blipFill>
        <p:spPr>
          <a:xfrm rot="10800000" flipH="1">
            <a:off x="8821783" y="-1"/>
            <a:ext cx="3370217" cy="1872343"/>
          </a:xfrm>
          <a:prstGeom prst="rect">
            <a:avLst/>
          </a:prstGeom>
        </p:spPr>
      </p:pic>
      <p:pic>
        <p:nvPicPr>
          <p:cNvPr id="11" name="Picture 10" descr="A close up of a logo&#10;&#10;Description automatically generated">
            <a:extLst>
              <a:ext uri="{FF2B5EF4-FFF2-40B4-BE49-F238E27FC236}">
                <a16:creationId xmlns:a16="http://schemas.microsoft.com/office/drawing/2014/main" id="{06971236-C25D-A443-A55E-3F475762562A}"/>
              </a:ext>
            </a:extLst>
          </p:cNvPr>
          <p:cNvPicPr>
            <a:picLocks noChangeAspect="1"/>
          </p:cNvPicPr>
          <p:nvPr userDrawn="1"/>
        </p:nvPicPr>
        <p:blipFill>
          <a:blip r:embed="rId5"/>
          <a:stretch>
            <a:fillRect/>
          </a:stretch>
        </p:blipFill>
        <p:spPr>
          <a:xfrm>
            <a:off x="6948868" y="6272366"/>
            <a:ext cx="1315270" cy="367328"/>
          </a:xfrm>
          <a:prstGeom prst="rect">
            <a:avLst/>
          </a:prstGeom>
        </p:spPr>
      </p:pic>
      <p:pic>
        <p:nvPicPr>
          <p:cNvPr id="13" name="Picture 12">
            <a:extLst>
              <a:ext uri="{FF2B5EF4-FFF2-40B4-BE49-F238E27FC236}">
                <a16:creationId xmlns:a16="http://schemas.microsoft.com/office/drawing/2014/main" id="{889F886B-C5F3-0243-AFB7-3F48EAF1D37A}"/>
              </a:ext>
            </a:extLst>
          </p:cNvPr>
          <p:cNvPicPr>
            <a:picLocks noChangeAspect="1"/>
          </p:cNvPicPr>
          <p:nvPr userDrawn="1"/>
        </p:nvPicPr>
        <p:blipFill>
          <a:blip r:embed="rId6"/>
          <a:stretch>
            <a:fillRect/>
          </a:stretch>
        </p:blipFill>
        <p:spPr>
          <a:xfrm>
            <a:off x="8407925" y="6272366"/>
            <a:ext cx="478235" cy="474892"/>
          </a:xfrm>
          <a:prstGeom prst="rect">
            <a:avLst/>
          </a:prstGeom>
        </p:spPr>
      </p:pic>
      <p:pic>
        <p:nvPicPr>
          <p:cNvPr id="17" name="Picture 16">
            <a:extLst>
              <a:ext uri="{FF2B5EF4-FFF2-40B4-BE49-F238E27FC236}">
                <a16:creationId xmlns:a16="http://schemas.microsoft.com/office/drawing/2014/main" id="{4D306737-4F24-ED4B-928F-0ADC45B5D9A5}"/>
              </a:ext>
            </a:extLst>
          </p:cNvPr>
          <p:cNvPicPr>
            <a:picLocks noChangeAspect="1"/>
          </p:cNvPicPr>
          <p:nvPr userDrawn="1"/>
        </p:nvPicPr>
        <p:blipFill>
          <a:blip r:embed="rId7"/>
          <a:stretch>
            <a:fillRect/>
          </a:stretch>
        </p:blipFill>
        <p:spPr>
          <a:xfrm>
            <a:off x="10208026" y="6275772"/>
            <a:ext cx="1736365" cy="360516"/>
          </a:xfrm>
          <a:prstGeom prst="rect">
            <a:avLst/>
          </a:prstGeom>
        </p:spPr>
      </p:pic>
      <p:sp>
        <p:nvSpPr>
          <p:cNvPr id="18" name="Subtitle 2">
            <a:extLst>
              <a:ext uri="{FF2B5EF4-FFF2-40B4-BE49-F238E27FC236}">
                <a16:creationId xmlns:a16="http://schemas.microsoft.com/office/drawing/2014/main" id="{2955627C-9F94-F94D-9F27-F6DBE0D124F5}"/>
              </a:ext>
            </a:extLst>
          </p:cNvPr>
          <p:cNvSpPr txBox="1">
            <a:spLocks/>
          </p:cNvSpPr>
          <p:nvPr userDrawn="1"/>
        </p:nvSpPr>
        <p:spPr>
          <a:xfrm>
            <a:off x="400595" y="404560"/>
            <a:ext cx="844732" cy="4938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900" b="0" i="0" dirty="0">
                <a:latin typeface="Univers Condensed" panose="020B0506020202050204" pitchFamily="34" charset="0"/>
              </a:rPr>
              <a:t>SEPTEMBER 5-6, 2019</a:t>
            </a:r>
          </a:p>
        </p:txBody>
      </p:sp>
      <p:sp>
        <p:nvSpPr>
          <p:cNvPr id="19" name="Subtitle 2">
            <a:extLst>
              <a:ext uri="{FF2B5EF4-FFF2-40B4-BE49-F238E27FC236}">
                <a16:creationId xmlns:a16="http://schemas.microsoft.com/office/drawing/2014/main" id="{25A2F77D-3272-E04F-B446-6CAF5D33F211}"/>
              </a:ext>
            </a:extLst>
          </p:cNvPr>
          <p:cNvSpPr txBox="1">
            <a:spLocks/>
          </p:cNvSpPr>
          <p:nvPr userDrawn="1"/>
        </p:nvSpPr>
        <p:spPr>
          <a:xfrm>
            <a:off x="1570531" y="404560"/>
            <a:ext cx="1300312" cy="4938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Aft>
                <a:spcPts val="0"/>
              </a:spcAft>
            </a:pPr>
            <a:r>
              <a:rPr lang="en-US" sz="900" b="0" i="0" cap="all" dirty="0" err="1">
                <a:effectLst/>
                <a:latin typeface="Univers Condensed" panose="020B0506020202050204" pitchFamily="34" charset="0"/>
              </a:rPr>
              <a:t>Fundação</a:t>
            </a:r>
            <a:r>
              <a:rPr lang="en-US" sz="900" b="0" i="0" cap="all" dirty="0">
                <a:effectLst/>
                <a:latin typeface="Univers Condensed" panose="020B0506020202050204" pitchFamily="34" charset="0"/>
              </a:rPr>
              <a:t> </a:t>
            </a:r>
            <a:r>
              <a:rPr lang="en-US" sz="900" b="0" i="0" cap="all" dirty="0" err="1">
                <a:effectLst/>
                <a:latin typeface="Univers Condensed" panose="020B0506020202050204" pitchFamily="34" charset="0"/>
              </a:rPr>
              <a:t>GetUlio</a:t>
            </a:r>
            <a:r>
              <a:rPr lang="en-US" sz="900" b="0" i="0" cap="all" dirty="0">
                <a:effectLst/>
                <a:latin typeface="Univers Condensed" panose="020B0506020202050204" pitchFamily="34" charset="0"/>
              </a:rPr>
              <a:t> Vargas</a:t>
            </a:r>
            <a:endParaRPr lang="en-US" sz="900" b="0" i="0" cap="all" dirty="0">
              <a:solidFill>
                <a:srgbClr val="000000"/>
              </a:solidFill>
              <a:effectLst/>
              <a:latin typeface="Univers Condensed" panose="020B0506020202050204" pitchFamily="34" charset="0"/>
              <a:ea typeface="Tahoma" panose="020B0604030504040204" pitchFamily="34" charset="0"/>
              <a:cs typeface="Times New Roman (Body CS)"/>
            </a:endParaRPr>
          </a:p>
        </p:txBody>
      </p:sp>
      <p:sp>
        <p:nvSpPr>
          <p:cNvPr id="21" name="Subtitle 2">
            <a:extLst>
              <a:ext uri="{FF2B5EF4-FFF2-40B4-BE49-F238E27FC236}">
                <a16:creationId xmlns:a16="http://schemas.microsoft.com/office/drawing/2014/main" id="{9F4920A3-26A9-9342-9021-81A952B84A9A}"/>
              </a:ext>
            </a:extLst>
          </p:cNvPr>
          <p:cNvSpPr txBox="1">
            <a:spLocks/>
          </p:cNvSpPr>
          <p:nvPr userDrawn="1"/>
        </p:nvSpPr>
        <p:spPr>
          <a:xfrm>
            <a:off x="3196047" y="404560"/>
            <a:ext cx="1300312" cy="4938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Aft>
                <a:spcPts val="0"/>
              </a:spcAft>
            </a:pPr>
            <a:r>
              <a:rPr lang="en-US" sz="900" b="0" i="0" cap="all" dirty="0">
                <a:effectLst/>
                <a:latin typeface="Univers Condensed" panose="020B0506020202050204" pitchFamily="34" charset="0"/>
              </a:rPr>
              <a:t>REGIONAL CONFERENCE</a:t>
            </a:r>
            <a:endParaRPr lang="en-US" sz="900" b="0" i="0" cap="all" dirty="0">
              <a:solidFill>
                <a:srgbClr val="000000"/>
              </a:solidFill>
              <a:effectLst/>
              <a:latin typeface="Univers Condensed" panose="020B0506020202050204" pitchFamily="34" charset="0"/>
              <a:ea typeface="Tahoma" panose="020B0604030504040204" pitchFamily="34" charset="0"/>
              <a:cs typeface="Times New Roman (Body CS)"/>
            </a:endParaRPr>
          </a:p>
        </p:txBody>
      </p:sp>
      <p:pic>
        <p:nvPicPr>
          <p:cNvPr id="5" name="Picture 4">
            <a:extLst>
              <a:ext uri="{FF2B5EF4-FFF2-40B4-BE49-F238E27FC236}">
                <a16:creationId xmlns:a16="http://schemas.microsoft.com/office/drawing/2014/main" id="{A4554838-DE1E-4993-92D5-149DFFBABB87}"/>
              </a:ext>
            </a:extLst>
          </p:cNvPr>
          <p:cNvPicPr>
            <a:picLocks noChangeAspect="1"/>
          </p:cNvPicPr>
          <p:nvPr userDrawn="1"/>
        </p:nvPicPr>
        <p:blipFill>
          <a:blip r:embed="rId8"/>
          <a:stretch>
            <a:fillRect/>
          </a:stretch>
        </p:blipFill>
        <p:spPr>
          <a:xfrm>
            <a:off x="8962385" y="6315867"/>
            <a:ext cx="1164417" cy="320421"/>
          </a:xfrm>
          <a:prstGeom prst="rect">
            <a:avLst/>
          </a:prstGeom>
        </p:spPr>
      </p:pic>
    </p:spTree>
    <p:extLst>
      <p:ext uri="{BB962C8B-B14F-4D97-AF65-F5344CB8AC3E}">
        <p14:creationId xmlns:p14="http://schemas.microsoft.com/office/powerpoint/2010/main" val="307595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0F41B-5CFF-7D4F-B126-3133E6ABFAE3}"/>
              </a:ext>
            </a:extLst>
          </p:cNvPr>
          <p:cNvSpPr>
            <a:spLocks noGrp="1"/>
          </p:cNvSpPr>
          <p:nvPr>
            <p:ph type="title"/>
          </p:nvPr>
        </p:nvSpPr>
        <p:spPr>
          <a:xfrm>
            <a:off x="298270" y="457200"/>
            <a:ext cx="447375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B348C4-A31D-0242-B057-DCC6876D6880}"/>
              </a:ext>
            </a:extLst>
          </p:cNvPr>
          <p:cNvSpPr>
            <a:spLocks noGrp="1"/>
          </p:cNvSpPr>
          <p:nvPr>
            <p:ph type="pic" idx="1"/>
          </p:nvPr>
        </p:nvSpPr>
        <p:spPr>
          <a:xfrm>
            <a:off x="5183187" y="987425"/>
            <a:ext cx="681504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0CEA18-E236-C747-A01F-3CC1F2DE2612}"/>
              </a:ext>
            </a:extLst>
          </p:cNvPr>
          <p:cNvSpPr>
            <a:spLocks noGrp="1"/>
          </p:cNvSpPr>
          <p:nvPr>
            <p:ph type="body" sz="half" idx="2"/>
          </p:nvPr>
        </p:nvSpPr>
        <p:spPr>
          <a:xfrm>
            <a:off x="298270" y="2057400"/>
            <a:ext cx="447375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a:extLst>
              <a:ext uri="{FF2B5EF4-FFF2-40B4-BE49-F238E27FC236}">
                <a16:creationId xmlns:a16="http://schemas.microsoft.com/office/drawing/2014/main" id="{430C867B-1D77-E24F-AE08-BDE25F6FD658}"/>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4/7/2021</a:t>
            </a:fld>
            <a:endParaRPr lang="en-US"/>
          </a:p>
        </p:txBody>
      </p:sp>
      <p:sp>
        <p:nvSpPr>
          <p:cNvPr id="9" name="Footer Placeholder 4">
            <a:extLst>
              <a:ext uri="{FF2B5EF4-FFF2-40B4-BE49-F238E27FC236}">
                <a16:creationId xmlns:a16="http://schemas.microsoft.com/office/drawing/2014/main" id="{AF93B283-230C-6E46-A9EC-91C9E43B6BF3}"/>
              </a:ext>
            </a:extLst>
          </p:cNvPr>
          <p:cNvSpPr>
            <a:spLocks noGrp="1"/>
          </p:cNvSpPr>
          <p:nvPr>
            <p:ph type="ftr" sz="quarter" idx="11"/>
          </p:nvPr>
        </p:nvSpPr>
        <p:spPr>
          <a:xfrm>
            <a:off x="3382192" y="6356350"/>
            <a:ext cx="5532120" cy="365125"/>
          </a:xfrm>
        </p:spPr>
        <p:txBody>
          <a:bodyPr/>
          <a:lstStyle/>
          <a:p>
            <a:endParaRPr lang="en-US"/>
          </a:p>
        </p:txBody>
      </p:sp>
      <p:sp>
        <p:nvSpPr>
          <p:cNvPr id="10" name="Slide Number Placeholder 5">
            <a:extLst>
              <a:ext uri="{FF2B5EF4-FFF2-40B4-BE49-F238E27FC236}">
                <a16:creationId xmlns:a16="http://schemas.microsoft.com/office/drawing/2014/main" id="{197799B1-EF77-AD4B-AF3E-E66B7EE0C87E}"/>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37597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2054-90DC-6946-A83D-2C704233CDB7}"/>
              </a:ext>
            </a:extLst>
          </p:cNvPr>
          <p:cNvSpPr>
            <a:spLocks noGrp="1"/>
          </p:cNvSpPr>
          <p:nvPr>
            <p:ph type="title"/>
          </p:nvPr>
        </p:nvSpPr>
        <p:spPr>
          <a:xfrm>
            <a:off x="298269" y="365125"/>
            <a:ext cx="11699966"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A43AEE-0F61-5C48-8903-1410F31CA25E}"/>
              </a:ext>
            </a:extLst>
          </p:cNvPr>
          <p:cNvSpPr>
            <a:spLocks noGrp="1"/>
          </p:cNvSpPr>
          <p:nvPr>
            <p:ph type="body" orient="vert" idx="1"/>
          </p:nvPr>
        </p:nvSpPr>
        <p:spPr>
          <a:xfrm>
            <a:off x="298269" y="1825625"/>
            <a:ext cx="11699966"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E7324D9-B390-D940-A46B-6257C449A5B5}"/>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4/7/2021</a:t>
            </a:fld>
            <a:endParaRPr lang="en-US"/>
          </a:p>
        </p:txBody>
      </p:sp>
      <p:sp>
        <p:nvSpPr>
          <p:cNvPr id="8" name="Footer Placeholder 4">
            <a:extLst>
              <a:ext uri="{FF2B5EF4-FFF2-40B4-BE49-F238E27FC236}">
                <a16:creationId xmlns:a16="http://schemas.microsoft.com/office/drawing/2014/main" id="{D598A760-FF5B-D546-981D-99C7F2582FF1}"/>
              </a:ext>
            </a:extLst>
          </p:cNvPr>
          <p:cNvSpPr>
            <a:spLocks noGrp="1"/>
          </p:cNvSpPr>
          <p:nvPr>
            <p:ph type="ftr" sz="quarter" idx="11"/>
          </p:nvPr>
        </p:nvSpPr>
        <p:spPr>
          <a:xfrm>
            <a:off x="3382192" y="6356350"/>
            <a:ext cx="5532120" cy="365125"/>
          </a:xfrm>
        </p:spPr>
        <p:txBody>
          <a:bodyPr/>
          <a:lstStyle/>
          <a:p>
            <a:endParaRPr lang="en-US"/>
          </a:p>
        </p:txBody>
      </p:sp>
      <p:sp>
        <p:nvSpPr>
          <p:cNvPr id="9" name="Slide Number Placeholder 5">
            <a:extLst>
              <a:ext uri="{FF2B5EF4-FFF2-40B4-BE49-F238E27FC236}">
                <a16:creationId xmlns:a16="http://schemas.microsoft.com/office/drawing/2014/main" id="{EC640823-85BC-E847-A995-14D6C325D2ED}"/>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3516980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F127F0-2C13-7941-AAB2-5750BF7A22AA}"/>
              </a:ext>
            </a:extLst>
          </p:cNvPr>
          <p:cNvSpPr>
            <a:spLocks noGrp="1"/>
          </p:cNvSpPr>
          <p:nvPr>
            <p:ph type="title" orient="vert"/>
          </p:nvPr>
        </p:nvSpPr>
        <p:spPr>
          <a:xfrm>
            <a:off x="9369335"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8DA5AA-E038-D345-BC3B-FA5D9AEC1306}"/>
              </a:ext>
            </a:extLst>
          </p:cNvPr>
          <p:cNvSpPr>
            <a:spLocks noGrp="1"/>
          </p:cNvSpPr>
          <p:nvPr>
            <p:ph type="body" orient="vert" idx="1"/>
          </p:nvPr>
        </p:nvSpPr>
        <p:spPr>
          <a:xfrm>
            <a:off x="298269" y="365125"/>
            <a:ext cx="895676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01CFB1B-F4D0-1345-ABA5-1BE3922136D3}"/>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4/7/2021</a:t>
            </a:fld>
            <a:endParaRPr lang="en-US"/>
          </a:p>
        </p:txBody>
      </p:sp>
      <p:sp>
        <p:nvSpPr>
          <p:cNvPr id="8" name="Footer Placeholder 4">
            <a:extLst>
              <a:ext uri="{FF2B5EF4-FFF2-40B4-BE49-F238E27FC236}">
                <a16:creationId xmlns:a16="http://schemas.microsoft.com/office/drawing/2014/main" id="{30929A4D-8CE1-5742-B10A-C935F19EE1DB}"/>
              </a:ext>
            </a:extLst>
          </p:cNvPr>
          <p:cNvSpPr>
            <a:spLocks noGrp="1"/>
          </p:cNvSpPr>
          <p:nvPr>
            <p:ph type="ftr" sz="quarter" idx="11"/>
          </p:nvPr>
        </p:nvSpPr>
        <p:spPr>
          <a:xfrm>
            <a:off x="3382192" y="6356350"/>
            <a:ext cx="5532120" cy="365125"/>
          </a:xfrm>
        </p:spPr>
        <p:txBody>
          <a:bodyPr/>
          <a:lstStyle/>
          <a:p>
            <a:endParaRPr lang="en-US"/>
          </a:p>
        </p:txBody>
      </p:sp>
      <p:sp>
        <p:nvSpPr>
          <p:cNvPr id="9" name="Slide Number Placeholder 5">
            <a:extLst>
              <a:ext uri="{FF2B5EF4-FFF2-40B4-BE49-F238E27FC236}">
                <a16:creationId xmlns:a16="http://schemas.microsoft.com/office/drawing/2014/main" id="{E29A1A83-7BD6-3E40-9512-4E0886914C6D}"/>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411986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A14C-C256-7041-9487-A20B03EEB5EB}"/>
              </a:ext>
            </a:extLst>
          </p:cNvPr>
          <p:cNvSpPr>
            <a:spLocks noGrp="1"/>
          </p:cNvSpPr>
          <p:nvPr>
            <p:ph type="ctrTitle"/>
          </p:nvPr>
        </p:nvSpPr>
        <p:spPr>
          <a:xfrm>
            <a:off x="400594" y="1235574"/>
            <a:ext cx="9144000" cy="2387600"/>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26B0C2A-33A1-E542-BAEA-385A59E6955F}"/>
              </a:ext>
            </a:extLst>
          </p:cNvPr>
          <p:cNvSpPr>
            <a:spLocks noGrp="1"/>
          </p:cNvSpPr>
          <p:nvPr>
            <p:ph type="subTitle" idx="1"/>
          </p:nvPr>
        </p:nvSpPr>
        <p:spPr>
          <a:xfrm>
            <a:off x="400594" y="3819752"/>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Screen_Circles-white.mp4">
            <a:hlinkClick r:id="" action="ppaction://media"/>
            <a:extLst>
              <a:ext uri="{FF2B5EF4-FFF2-40B4-BE49-F238E27FC236}">
                <a16:creationId xmlns:a16="http://schemas.microsoft.com/office/drawing/2014/main" id="{DA1F7B4A-D20A-9E4A-B4AD-FB2188AE6D91}"/>
              </a:ext>
            </a:extLst>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4"/>
          <a:srcRect r="31197" b="30171"/>
          <a:stretch/>
        </p:blipFill>
        <p:spPr>
          <a:xfrm rot="10800000" flipH="1">
            <a:off x="8821783" y="-1"/>
            <a:ext cx="3370217" cy="1872343"/>
          </a:xfrm>
          <a:prstGeom prst="rect">
            <a:avLst/>
          </a:prstGeom>
        </p:spPr>
      </p:pic>
      <p:sp>
        <p:nvSpPr>
          <p:cNvPr id="18" name="Subtitle 2">
            <a:extLst>
              <a:ext uri="{FF2B5EF4-FFF2-40B4-BE49-F238E27FC236}">
                <a16:creationId xmlns:a16="http://schemas.microsoft.com/office/drawing/2014/main" id="{2955627C-9F94-F94D-9F27-F6DBE0D124F5}"/>
              </a:ext>
            </a:extLst>
          </p:cNvPr>
          <p:cNvSpPr txBox="1">
            <a:spLocks/>
          </p:cNvSpPr>
          <p:nvPr userDrawn="1"/>
        </p:nvSpPr>
        <p:spPr>
          <a:xfrm>
            <a:off x="400595" y="404560"/>
            <a:ext cx="941188" cy="4938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900" b="0" i="0" dirty="0">
                <a:latin typeface="Univers Condensed" panose="020B0506020202050204" pitchFamily="34" charset="0"/>
              </a:rPr>
              <a:t>IIASA REGIONAL CONFERENCE</a:t>
            </a:r>
          </a:p>
        </p:txBody>
      </p:sp>
      <p:sp>
        <p:nvSpPr>
          <p:cNvPr id="19" name="Subtitle 2">
            <a:extLst>
              <a:ext uri="{FF2B5EF4-FFF2-40B4-BE49-F238E27FC236}">
                <a16:creationId xmlns:a16="http://schemas.microsoft.com/office/drawing/2014/main" id="{25A2F77D-3272-E04F-B446-6CAF5D33F211}"/>
              </a:ext>
            </a:extLst>
          </p:cNvPr>
          <p:cNvSpPr txBox="1">
            <a:spLocks/>
          </p:cNvSpPr>
          <p:nvPr userDrawn="1"/>
        </p:nvSpPr>
        <p:spPr>
          <a:xfrm>
            <a:off x="1570531" y="404560"/>
            <a:ext cx="1300312" cy="4938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Aft>
                <a:spcPts val="0"/>
              </a:spcAft>
            </a:pPr>
            <a:r>
              <a:rPr lang="en-US" sz="900" b="0" i="0" cap="all" dirty="0">
                <a:effectLst/>
                <a:latin typeface="Univers Condensed" panose="020B0506020202050204" pitchFamily="34" charset="0"/>
              </a:rPr>
              <a:t>SYSTEMS ANALYSIS </a:t>
            </a:r>
            <a:br>
              <a:rPr lang="en-US" sz="900" b="0" i="0" cap="all" dirty="0">
                <a:effectLst/>
                <a:latin typeface="Univers Condensed" panose="020B0506020202050204" pitchFamily="34" charset="0"/>
              </a:rPr>
            </a:br>
            <a:r>
              <a:rPr lang="en-US" sz="900" b="0" i="0" cap="all" dirty="0">
                <a:effectLst/>
                <a:latin typeface="Univers Condensed" panose="020B0506020202050204" pitchFamily="34" charset="0"/>
              </a:rPr>
              <a:t>IN EURASIA</a:t>
            </a:r>
            <a:endParaRPr lang="en-US" sz="900" b="0" i="0" cap="all" dirty="0">
              <a:solidFill>
                <a:srgbClr val="000000"/>
              </a:solidFill>
              <a:effectLst/>
              <a:latin typeface="Univers Condensed" panose="020B0506020202050204" pitchFamily="34" charset="0"/>
              <a:ea typeface="Tahoma" panose="020B0604030504040204" pitchFamily="34" charset="0"/>
              <a:cs typeface="Times New Roman (Body CS)"/>
            </a:endParaRPr>
          </a:p>
        </p:txBody>
      </p:sp>
      <p:pic>
        <p:nvPicPr>
          <p:cNvPr id="5" name="Picture 4">
            <a:extLst>
              <a:ext uri="{FF2B5EF4-FFF2-40B4-BE49-F238E27FC236}">
                <a16:creationId xmlns:a16="http://schemas.microsoft.com/office/drawing/2014/main" id="{7AC99B1D-EE07-4481-82C8-73C3F647AB49}"/>
              </a:ext>
            </a:extLst>
          </p:cNvPr>
          <p:cNvPicPr>
            <a:picLocks noChangeAspect="1"/>
          </p:cNvPicPr>
          <p:nvPr userDrawn="1"/>
        </p:nvPicPr>
        <p:blipFill>
          <a:blip r:embed="rId5"/>
          <a:stretch>
            <a:fillRect/>
          </a:stretch>
        </p:blipFill>
        <p:spPr>
          <a:xfrm>
            <a:off x="4714042" y="6226926"/>
            <a:ext cx="7471607" cy="631074"/>
          </a:xfrm>
          <a:prstGeom prst="rect">
            <a:avLst/>
          </a:prstGeom>
        </p:spPr>
      </p:pic>
      <p:sp>
        <p:nvSpPr>
          <p:cNvPr id="8" name="Subtitle 2">
            <a:extLst>
              <a:ext uri="{FF2B5EF4-FFF2-40B4-BE49-F238E27FC236}">
                <a16:creationId xmlns:a16="http://schemas.microsoft.com/office/drawing/2014/main" id="{C42A9B9C-07E8-41E6-AE2D-841B526394B5}"/>
              </a:ext>
            </a:extLst>
          </p:cNvPr>
          <p:cNvSpPr txBox="1">
            <a:spLocks/>
          </p:cNvSpPr>
          <p:nvPr userDrawn="1"/>
        </p:nvSpPr>
        <p:spPr>
          <a:xfrm>
            <a:off x="2870843" y="410124"/>
            <a:ext cx="1300312" cy="4938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Aft>
                <a:spcPts val="0"/>
              </a:spcAft>
            </a:pPr>
            <a:r>
              <a:rPr lang="en-US" sz="900" b="0" i="0" cap="all" dirty="0">
                <a:effectLst/>
                <a:latin typeface="Univers Condensed" panose="020B0506020202050204" pitchFamily="34" charset="0"/>
              </a:rPr>
              <a:t>13-15 April 2021</a:t>
            </a:r>
            <a:endParaRPr lang="en-US" sz="900" b="0" i="0" cap="all" dirty="0">
              <a:solidFill>
                <a:srgbClr val="000000"/>
              </a:solidFill>
              <a:effectLst/>
              <a:latin typeface="Univers Condensed" panose="020B0506020202050204" pitchFamily="34" charset="0"/>
              <a:ea typeface="Tahoma" panose="020B0604030504040204" pitchFamily="34" charset="0"/>
              <a:cs typeface="Times New Roman (Body CS)"/>
            </a:endParaRPr>
          </a:p>
        </p:txBody>
      </p:sp>
    </p:spTree>
    <p:extLst>
      <p:ext uri="{BB962C8B-B14F-4D97-AF65-F5344CB8AC3E}">
        <p14:creationId xmlns:p14="http://schemas.microsoft.com/office/powerpoint/2010/main" val="236232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023C-193C-7E4F-B76C-23195FEEAD51}"/>
              </a:ext>
            </a:extLst>
          </p:cNvPr>
          <p:cNvSpPr>
            <a:spLocks noGrp="1"/>
          </p:cNvSpPr>
          <p:nvPr>
            <p:ph type="title"/>
          </p:nvPr>
        </p:nvSpPr>
        <p:spPr>
          <a:xfrm>
            <a:off x="298269"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33DFE42-0685-4943-A231-F3FE4291AA40}"/>
              </a:ext>
            </a:extLst>
          </p:cNvPr>
          <p:cNvSpPr>
            <a:spLocks noGrp="1"/>
          </p:cNvSpPr>
          <p:nvPr>
            <p:ph idx="1"/>
          </p:nvPr>
        </p:nvSpPr>
        <p:spPr>
          <a:xfrm>
            <a:off x="298269"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34E39-624D-F34E-A802-331C58E024B6}"/>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4/7/2021</a:t>
            </a:fld>
            <a:endParaRPr lang="en-US"/>
          </a:p>
        </p:txBody>
      </p:sp>
      <p:sp>
        <p:nvSpPr>
          <p:cNvPr id="5" name="Footer Placeholder 4">
            <a:extLst>
              <a:ext uri="{FF2B5EF4-FFF2-40B4-BE49-F238E27FC236}">
                <a16:creationId xmlns:a16="http://schemas.microsoft.com/office/drawing/2014/main" id="{C331998F-4F43-954D-A4B1-BC1654533472}"/>
              </a:ext>
            </a:extLst>
          </p:cNvPr>
          <p:cNvSpPr>
            <a:spLocks noGrp="1"/>
          </p:cNvSpPr>
          <p:nvPr>
            <p:ph type="ftr" sz="quarter" idx="11"/>
          </p:nvPr>
        </p:nvSpPr>
        <p:spPr>
          <a:xfrm>
            <a:off x="3382192" y="6356350"/>
            <a:ext cx="5532120" cy="365125"/>
          </a:xfrm>
        </p:spPr>
        <p:txBody>
          <a:bodyPr/>
          <a:lstStyle/>
          <a:p>
            <a:endParaRPr lang="en-US"/>
          </a:p>
        </p:txBody>
      </p:sp>
      <p:sp>
        <p:nvSpPr>
          <p:cNvPr id="6" name="Slide Number Placeholder 5">
            <a:extLst>
              <a:ext uri="{FF2B5EF4-FFF2-40B4-BE49-F238E27FC236}">
                <a16:creationId xmlns:a16="http://schemas.microsoft.com/office/drawing/2014/main" id="{DA1F94F1-733C-BD46-8854-9DB0BE1F9A09}"/>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210363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27CD300-8E18-D740-984C-9A4A953C263A}"/>
              </a:ext>
            </a:extLst>
          </p:cNvPr>
          <p:cNvSpPr>
            <a:spLocks noGrp="1"/>
          </p:cNvSpPr>
          <p:nvPr>
            <p:ph type="ctrTitle"/>
          </p:nvPr>
        </p:nvSpPr>
        <p:spPr>
          <a:xfrm>
            <a:off x="400594" y="136525"/>
            <a:ext cx="9144000" cy="2387600"/>
          </a:xfrm>
        </p:spPr>
        <p:txBody>
          <a:bodyPr anchor="b">
            <a:normAutofit/>
          </a:bodyPr>
          <a:lstStyle>
            <a:lvl1pPr algn="l">
              <a:defRPr sz="4400"/>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4A2F7146-9080-6845-AC00-E7899FDF9B2D}"/>
              </a:ext>
            </a:extLst>
          </p:cNvPr>
          <p:cNvSpPr>
            <a:spLocks noGrp="1"/>
          </p:cNvSpPr>
          <p:nvPr>
            <p:ph type="subTitle" idx="1"/>
          </p:nvPr>
        </p:nvSpPr>
        <p:spPr>
          <a:xfrm>
            <a:off x="400594" y="2720703"/>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A picture containing indoor, top&#10;&#10;Description automatically generated">
            <a:extLst>
              <a:ext uri="{FF2B5EF4-FFF2-40B4-BE49-F238E27FC236}">
                <a16:creationId xmlns:a16="http://schemas.microsoft.com/office/drawing/2014/main" id="{9CADF60B-CDC9-AB4B-940C-9FF693ECB53A}"/>
              </a:ext>
            </a:extLst>
          </p:cNvPr>
          <p:cNvPicPr>
            <a:picLocks noChangeAspect="1"/>
          </p:cNvPicPr>
          <p:nvPr userDrawn="1"/>
        </p:nvPicPr>
        <p:blipFill>
          <a:blip r:embed="rId2"/>
          <a:stretch>
            <a:fillRect/>
          </a:stretch>
        </p:blipFill>
        <p:spPr>
          <a:xfrm>
            <a:off x="6572431" y="4209869"/>
            <a:ext cx="5772333" cy="3004451"/>
          </a:xfrm>
          <a:prstGeom prst="rect">
            <a:avLst/>
          </a:prstGeom>
        </p:spPr>
      </p:pic>
    </p:spTree>
    <p:extLst>
      <p:ext uri="{BB962C8B-B14F-4D97-AF65-F5344CB8AC3E}">
        <p14:creationId xmlns:p14="http://schemas.microsoft.com/office/powerpoint/2010/main" val="91676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6BCF2-177A-624D-BB15-B0DB06D593DC}"/>
              </a:ext>
            </a:extLst>
          </p:cNvPr>
          <p:cNvSpPr>
            <a:spLocks noGrp="1"/>
          </p:cNvSpPr>
          <p:nvPr>
            <p:ph type="title"/>
          </p:nvPr>
        </p:nvSpPr>
        <p:spPr>
          <a:xfrm>
            <a:off x="298269" y="365125"/>
            <a:ext cx="1161134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19D0E18-093A-AD48-BBD4-A95989FD77C6}"/>
              </a:ext>
            </a:extLst>
          </p:cNvPr>
          <p:cNvSpPr>
            <a:spLocks noGrp="1"/>
          </p:cNvSpPr>
          <p:nvPr>
            <p:ph sz="half" idx="1"/>
          </p:nvPr>
        </p:nvSpPr>
        <p:spPr>
          <a:xfrm>
            <a:off x="298269" y="1825625"/>
            <a:ext cx="572153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6EC823-741C-E047-A9CB-D1FED1B51EBF}"/>
              </a:ext>
            </a:extLst>
          </p:cNvPr>
          <p:cNvSpPr>
            <a:spLocks noGrp="1"/>
          </p:cNvSpPr>
          <p:nvPr>
            <p:ph sz="half" idx="2"/>
          </p:nvPr>
        </p:nvSpPr>
        <p:spPr>
          <a:xfrm>
            <a:off x="6172199" y="1825625"/>
            <a:ext cx="573741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A075B117-F7A7-1D41-A9DB-782670636E86}"/>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4/7/2021</a:t>
            </a:fld>
            <a:endParaRPr lang="en-US"/>
          </a:p>
        </p:txBody>
      </p:sp>
      <p:sp>
        <p:nvSpPr>
          <p:cNvPr id="9" name="Footer Placeholder 4">
            <a:extLst>
              <a:ext uri="{FF2B5EF4-FFF2-40B4-BE49-F238E27FC236}">
                <a16:creationId xmlns:a16="http://schemas.microsoft.com/office/drawing/2014/main" id="{99621B5A-8E01-3740-80D2-122A4E318F1C}"/>
              </a:ext>
            </a:extLst>
          </p:cNvPr>
          <p:cNvSpPr>
            <a:spLocks noGrp="1"/>
          </p:cNvSpPr>
          <p:nvPr>
            <p:ph type="ftr" sz="quarter" idx="11"/>
          </p:nvPr>
        </p:nvSpPr>
        <p:spPr>
          <a:xfrm>
            <a:off x="3382192" y="6356350"/>
            <a:ext cx="5532120" cy="365125"/>
          </a:xfrm>
        </p:spPr>
        <p:txBody>
          <a:bodyPr/>
          <a:lstStyle/>
          <a:p>
            <a:endParaRPr lang="en-US"/>
          </a:p>
        </p:txBody>
      </p:sp>
      <p:sp>
        <p:nvSpPr>
          <p:cNvPr id="10" name="Slide Number Placeholder 5">
            <a:extLst>
              <a:ext uri="{FF2B5EF4-FFF2-40B4-BE49-F238E27FC236}">
                <a16:creationId xmlns:a16="http://schemas.microsoft.com/office/drawing/2014/main" id="{81638174-EB81-1C4F-AB50-4C1FC71661E2}"/>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378423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547F-EC03-FA4E-AC04-9CAF2A0CC6A3}"/>
              </a:ext>
            </a:extLst>
          </p:cNvPr>
          <p:cNvSpPr>
            <a:spLocks noGrp="1"/>
          </p:cNvSpPr>
          <p:nvPr>
            <p:ph type="title"/>
          </p:nvPr>
        </p:nvSpPr>
        <p:spPr>
          <a:xfrm>
            <a:off x="298269" y="365125"/>
            <a:ext cx="116196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2333CC-C4C9-5344-9E0F-FA2D03F17266}"/>
              </a:ext>
            </a:extLst>
          </p:cNvPr>
          <p:cNvSpPr>
            <a:spLocks noGrp="1"/>
          </p:cNvSpPr>
          <p:nvPr>
            <p:ph type="body" idx="1"/>
          </p:nvPr>
        </p:nvSpPr>
        <p:spPr>
          <a:xfrm>
            <a:off x="298270" y="1681163"/>
            <a:ext cx="56993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EFA7A5-554A-4742-9530-3B5D13B730CB}"/>
              </a:ext>
            </a:extLst>
          </p:cNvPr>
          <p:cNvSpPr>
            <a:spLocks noGrp="1"/>
          </p:cNvSpPr>
          <p:nvPr>
            <p:ph sz="half" idx="2"/>
          </p:nvPr>
        </p:nvSpPr>
        <p:spPr>
          <a:xfrm>
            <a:off x="298270" y="2505075"/>
            <a:ext cx="569930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8C3110-3BEC-3C4E-9A79-E0EA5B0F4E5A}"/>
              </a:ext>
            </a:extLst>
          </p:cNvPr>
          <p:cNvSpPr>
            <a:spLocks noGrp="1"/>
          </p:cNvSpPr>
          <p:nvPr>
            <p:ph type="body" sz="quarter" idx="3"/>
          </p:nvPr>
        </p:nvSpPr>
        <p:spPr>
          <a:xfrm>
            <a:off x="6172199" y="1681163"/>
            <a:ext cx="582603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84A6B-DF4F-7945-9EB8-CC0A8E32FEA9}"/>
              </a:ext>
            </a:extLst>
          </p:cNvPr>
          <p:cNvSpPr>
            <a:spLocks noGrp="1"/>
          </p:cNvSpPr>
          <p:nvPr>
            <p:ph sz="quarter" idx="4"/>
          </p:nvPr>
        </p:nvSpPr>
        <p:spPr>
          <a:xfrm>
            <a:off x="6172199" y="2505075"/>
            <a:ext cx="582603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658939B7-D0E4-DF42-9092-66ABA172F7D3}"/>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4/7/2021</a:t>
            </a:fld>
            <a:endParaRPr lang="en-US"/>
          </a:p>
        </p:txBody>
      </p:sp>
      <p:sp>
        <p:nvSpPr>
          <p:cNvPr id="11" name="Footer Placeholder 4">
            <a:extLst>
              <a:ext uri="{FF2B5EF4-FFF2-40B4-BE49-F238E27FC236}">
                <a16:creationId xmlns:a16="http://schemas.microsoft.com/office/drawing/2014/main" id="{D7A18720-D377-274E-BEE1-6AD6F30FE9AC}"/>
              </a:ext>
            </a:extLst>
          </p:cNvPr>
          <p:cNvSpPr>
            <a:spLocks noGrp="1"/>
          </p:cNvSpPr>
          <p:nvPr>
            <p:ph type="ftr" sz="quarter" idx="11"/>
          </p:nvPr>
        </p:nvSpPr>
        <p:spPr>
          <a:xfrm>
            <a:off x="3382192" y="6356350"/>
            <a:ext cx="5532120" cy="365125"/>
          </a:xfrm>
        </p:spPr>
        <p:txBody>
          <a:bodyPr/>
          <a:lstStyle/>
          <a:p>
            <a:endParaRPr lang="en-US"/>
          </a:p>
        </p:txBody>
      </p:sp>
      <p:sp>
        <p:nvSpPr>
          <p:cNvPr id="12" name="Slide Number Placeholder 5">
            <a:extLst>
              <a:ext uri="{FF2B5EF4-FFF2-40B4-BE49-F238E27FC236}">
                <a16:creationId xmlns:a16="http://schemas.microsoft.com/office/drawing/2014/main" id="{A6E2C532-C781-7F41-95B3-FC8ABA19DAA0}"/>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403757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60E9-583A-A94A-8F34-1F28891DAB4B}"/>
              </a:ext>
            </a:extLst>
          </p:cNvPr>
          <p:cNvSpPr>
            <a:spLocks noGrp="1"/>
          </p:cNvSpPr>
          <p:nvPr>
            <p:ph type="title"/>
          </p:nvPr>
        </p:nvSpPr>
        <p:spPr>
          <a:xfrm>
            <a:off x="298269" y="365125"/>
            <a:ext cx="11055531" cy="1325563"/>
          </a:xfrm>
        </p:spPr>
        <p:txBody>
          <a:bodyPr/>
          <a:lstStyle/>
          <a:p>
            <a:r>
              <a:rPr lang="en-US"/>
              <a:t>Click to edit Master title style</a:t>
            </a:r>
          </a:p>
        </p:txBody>
      </p:sp>
      <p:sp>
        <p:nvSpPr>
          <p:cNvPr id="6" name="Date Placeholder 3">
            <a:extLst>
              <a:ext uri="{FF2B5EF4-FFF2-40B4-BE49-F238E27FC236}">
                <a16:creationId xmlns:a16="http://schemas.microsoft.com/office/drawing/2014/main" id="{494F73E8-4937-5741-924F-A77640DCC36A}"/>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4/7/2021</a:t>
            </a:fld>
            <a:endParaRPr lang="en-US"/>
          </a:p>
        </p:txBody>
      </p:sp>
      <p:sp>
        <p:nvSpPr>
          <p:cNvPr id="7" name="Footer Placeholder 4">
            <a:extLst>
              <a:ext uri="{FF2B5EF4-FFF2-40B4-BE49-F238E27FC236}">
                <a16:creationId xmlns:a16="http://schemas.microsoft.com/office/drawing/2014/main" id="{CAC3CAEE-817C-CF4F-8746-7294370503C8}"/>
              </a:ext>
            </a:extLst>
          </p:cNvPr>
          <p:cNvSpPr>
            <a:spLocks noGrp="1"/>
          </p:cNvSpPr>
          <p:nvPr>
            <p:ph type="ftr" sz="quarter" idx="11"/>
          </p:nvPr>
        </p:nvSpPr>
        <p:spPr>
          <a:xfrm>
            <a:off x="3382192" y="6356350"/>
            <a:ext cx="5532120" cy="365125"/>
          </a:xfrm>
        </p:spPr>
        <p:txBody>
          <a:bodyPr/>
          <a:lstStyle/>
          <a:p>
            <a:endParaRPr lang="en-US"/>
          </a:p>
        </p:txBody>
      </p:sp>
      <p:sp>
        <p:nvSpPr>
          <p:cNvPr id="8" name="Slide Number Placeholder 5">
            <a:extLst>
              <a:ext uri="{FF2B5EF4-FFF2-40B4-BE49-F238E27FC236}">
                <a16:creationId xmlns:a16="http://schemas.microsoft.com/office/drawing/2014/main" id="{C81C9645-02CB-B74E-A2D6-3235F44A9DCD}"/>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372222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D7B5BF1-4C58-1F46-ADB6-43FC65DCA32E}"/>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4/7/2021</a:t>
            </a:fld>
            <a:endParaRPr lang="en-US"/>
          </a:p>
        </p:txBody>
      </p:sp>
      <p:sp>
        <p:nvSpPr>
          <p:cNvPr id="6" name="Footer Placeholder 4">
            <a:extLst>
              <a:ext uri="{FF2B5EF4-FFF2-40B4-BE49-F238E27FC236}">
                <a16:creationId xmlns:a16="http://schemas.microsoft.com/office/drawing/2014/main" id="{AD115754-4E4E-F649-97BB-4A95C97B705C}"/>
              </a:ext>
            </a:extLst>
          </p:cNvPr>
          <p:cNvSpPr>
            <a:spLocks noGrp="1"/>
          </p:cNvSpPr>
          <p:nvPr>
            <p:ph type="ftr" sz="quarter" idx="11"/>
          </p:nvPr>
        </p:nvSpPr>
        <p:spPr>
          <a:xfrm>
            <a:off x="3382192" y="6356350"/>
            <a:ext cx="5532120" cy="365125"/>
          </a:xfrm>
        </p:spPr>
        <p:txBody>
          <a:bodyPr/>
          <a:lstStyle/>
          <a:p>
            <a:endParaRPr lang="en-US"/>
          </a:p>
        </p:txBody>
      </p:sp>
      <p:sp>
        <p:nvSpPr>
          <p:cNvPr id="7" name="Slide Number Placeholder 5">
            <a:extLst>
              <a:ext uri="{FF2B5EF4-FFF2-40B4-BE49-F238E27FC236}">
                <a16:creationId xmlns:a16="http://schemas.microsoft.com/office/drawing/2014/main" id="{D58A326D-9608-5048-9A73-698CE8286039}"/>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332639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F8C1B-FFD8-E249-9326-01684FAC51C0}"/>
              </a:ext>
            </a:extLst>
          </p:cNvPr>
          <p:cNvSpPr>
            <a:spLocks noGrp="1"/>
          </p:cNvSpPr>
          <p:nvPr>
            <p:ph type="title"/>
          </p:nvPr>
        </p:nvSpPr>
        <p:spPr>
          <a:xfrm>
            <a:off x="298270" y="457200"/>
            <a:ext cx="447375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FB9FAC-EE58-7B4C-B385-72C75DD7DEF8}"/>
              </a:ext>
            </a:extLst>
          </p:cNvPr>
          <p:cNvSpPr>
            <a:spLocks noGrp="1"/>
          </p:cNvSpPr>
          <p:nvPr>
            <p:ph idx="1"/>
          </p:nvPr>
        </p:nvSpPr>
        <p:spPr>
          <a:xfrm>
            <a:off x="5183187" y="987425"/>
            <a:ext cx="681504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6C66F0-2ED8-D14E-84DB-7E0081A0678E}"/>
              </a:ext>
            </a:extLst>
          </p:cNvPr>
          <p:cNvSpPr>
            <a:spLocks noGrp="1"/>
          </p:cNvSpPr>
          <p:nvPr>
            <p:ph type="body" sz="half" idx="2"/>
          </p:nvPr>
        </p:nvSpPr>
        <p:spPr>
          <a:xfrm>
            <a:off x="298270" y="2057400"/>
            <a:ext cx="447375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a:extLst>
              <a:ext uri="{FF2B5EF4-FFF2-40B4-BE49-F238E27FC236}">
                <a16:creationId xmlns:a16="http://schemas.microsoft.com/office/drawing/2014/main" id="{5E65FDDB-DEBC-4544-8D14-D101CEAF4C75}"/>
              </a:ext>
            </a:extLst>
          </p:cNvPr>
          <p:cNvSpPr>
            <a:spLocks noGrp="1"/>
          </p:cNvSpPr>
          <p:nvPr>
            <p:ph type="dt" sz="half" idx="10"/>
          </p:nvPr>
        </p:nvSpPr>
        <p:spPr>
          <a:xfrm>
            <a:off x="298269" y="6356350"/>
            <a:ext cx="2743200" cy="365125"/>
          </a:xfrm>
        </p:spPr>
        <p:txBody>
          <a:bodyPr/>
          <a:lstStyle/>
          <a:p>
            <a:fld id="{7028DD9F-86D8-0B43-A22D-39CA093CC021}" type="datetimeFigureOut">
              <a:rPr lang="en-US" smtClean="0"/>
              <a:t>4/7/2021</a:t>
            </a:fld>
            <a:endParaRPr lang="en-US"/>
          </a:p>
        </p:txBody>
      </p:sp>
      <p:sp>
        <p:nvSpPr>
          <p:cNvPr id="9" name="Footer Placeholder 4">
            <a:extLst>
              <a:ext uri="{FF2B5EF4-FFF2-40B4-BE49-F238E27FC236}">
                <a16:creationId xmlns:a16="http://schemas.microsoft.com/office/drawing/2014/main" id="{83762809-E272-7940-84F6-B0DC76C41842}"/>
              </a:ext>
            </a:extLst>
          </p:cNvPr>
          <p:cNvSpPr>
            <a:spLocks noGrp="1"/>
          </p:cNvSpPr>
          <p:nvPr>
            <p:ph type="ftr" sz="quarter" idx="11"/>
          </p:nvPr>
        </p:nvSpPr>
        <p:spPr>
          <a:xfrm>
            <a:off x="3382192" y="6356350"/>
            <a:ext cx="5532120" cy="365125"/>
          </a:xfrm>
        </p:spPr>
        <p:txBody>
          <a:bodyPr/>
          <a:lstStyle/>
          <a:p>
            <a:endParaRPr lang="en-US"/>
          </a:p>
        </p:txBody>
      </p:sp>
      <p:sp>
        <p:nvSpPr>
          <p:cNvPr id="10" name="Slide Number Placeholder 5">
            <a:extLst>
              <a:ext uri="{FF2B5EF4-FFF2-40B4-BE49-F238E27FC236}">
                <a16:creationId xmlns:a16="http://schemas.microsoft.com/office/drawing/2014/main" id="{3B2D6514-5541-1248-9D7E-6CD43FBFCF12}"/>
              </a:ext>
            </a:extLst>
          </p:cNvPr>
          <p:cNvSpPr>
            <a:spLocks noGrp="1"/>
          </p:cNvSpPr>
          <p:nvPr>
            <p:ph type="sldNum" sz="quarter" idx="12"/>
          </p:nvPr>
        </p:nvSpPr>
        <p:spPr>
          <a:xfrm>
            <a:off x="9255035" y="6356350"/>
            <a:ext cx="2743200" cy="365125"/>
          </a:xfrm>
        </p:spPr>
        <p:txBody>
          <a:bodyPr/>
          <a:lstStyle/>
          <a:p>
            <a:fld id="{733A97FC-4CB6-104A-8E21-C20170C915B4}" type="slidenum">
              <a:rPr lang="en-US" smtClean="0"/>
              <a:t>‹#›</a:t>
            </a:fld>
            <a:endParaRPr lang="en-US"/>
          </a:p>
        </p:txBody>
      </p:sp>
    </p:spTree>
    <p:extLst>
      <p:ext uri="{BB962C8B-B14F-4D97-AF65-F5344CB8AC3E}">
        <p14:creationId xmlns:p14="http://schemas.microsoft.com/office/powerpoint/2010/main" val="52567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758787-AF5A-1B43-8C34-54745FAAC3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DDC269-872A-634C-945D-3F78AE4165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3E1326-0FED-D74A-BB87-59E11D9E8F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ahoma" panose="020B0604030504040204" pitchFamily="34" charset="0"/>
              </a:defRPr>
            </a:lvl1pPr>
          </a:lstStyle>
          <a:p>
            <a:fld id="{7028DD9F-86D8-0B43-A22D-39CA093CC021}" type="datetimeFigureOut">
              <a:rPr lang="en-US" smtClean="0"/>
              <a:pPr/>
              <a:t>4/7/2021</a:t>
            </a:fld>
            <a:endParaRPr lang="en-US" dirty="0"/>
          </a:p>
        </p:txBody>
      </p:sp>
      <p:sp>
        <p:nvSpPr>
          <p:cNvPr id="5" name="Footer Placeholder 4">
            <a:extLst>
              <a:ext uri="{FF2B5EF4-FFF2-40B4-BE49-F238E27FC236}">
                <a16:creationId xmlns:a16="http://schemas.microsoft.com/office/drawing/2014/main" id="{6CF1FF3D-079C-3F4D-9D40-925EB15E8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ahoma" panose="020B0604030504040204" pitchFamily="34" charset="0"/>
              </a:defRPr>
            </a:lvl1pPr>
          </a:lstStyle>
          <a:p>
            <a:endParaRPr lang="en-US" dirty="0"/>
          </a:p>
        </p:txBody>
      </p:sp>
      <p:sp>
        <p:nvSpPr>
          <p:cNvPr id="6" name="Slide Number Placeholder 5">
            <a:extLst>
              <a:ext uri="{FF2B5EF4-FFF2-40B4-BE49-F238E27FC236}">
                <a16:creationId xmlns:a16="http://schemas.microsoft.com/office/drawing/2014/main" id="{20CE125C-EB09-B845-81F2-7176A8D4A7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ahoma" panose="020B0604030504040204" pitchFamily="34" charset="0"/>
              </a:defRPr>
            </a:lvl1pPr>
          </a:lstStyle>
          <a:p>
            <a:fld id="{733A97FC-4CB6-104A-8E21-C20170C915B4}" type="slidenum">
              <a:rPr lang="en-US" smtClean="0"/>
              <a:pPr/>
              <a:t>‹#›</a:t>
            </a:fld>
            <a:endParaRPr lang="en-US" dirty="0"/>
          </a:p>
        </p:txBody>
      </p:sp>
    </p:spTree>
    <p:extLst>
      <p:ext uri="{BB962C8B-B14F-4D97-AF65-F5344CB8AC3E}">
        <p14:creationId xmlns:p14="http://schemas.microsoft.com/office/powerpoint/2010/main" val="3025542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0" i="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ahom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ahom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ahom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hyperlink" Target="http://www.lohmander.com/Information/Ref.htm"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medcraveonline.com/IRATJ/IRATJ-06-00213.pdf"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DCD882-66EE-E740-A699-89DE1D2C535D}"/>
              </a:ext>
            </a:extLst>
          </p:cNvPr>
          <p:cNvSpPr txBox="1">
            <a:spLocks/>
          </p:cNvSpPr>
          <p:nvPr/>
        </p:nvSpPr>
        <p:spPr>
          <a:xfrm>
            <a:off x="400594" y="1170613"/>
            <a:ext cx="9144000" cy="2059612"/>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b="0" i="0" kern="1200">
                <a:solidFill>
                  <a:schemeClr val="tx1"/>
                </a:solidFill>
                <a:latin typeface="Tahoma" panose="020B0604030504040204" pitchFamily="34" charset="0"/>
                <a:ea typeface="+mj-ea"/>
                <a:cs typeface="+mj-cs"/>
              </a:defRPr>
            </a:lvl1pPr>
          </a:lstStyle>
          <a:p>
            <a:r>
              <a:rPr lang="en-US" b="1" dirty="0">
                <a:ea typeface="Tahoma" panose="020B0604030504040204" pitchFamily="34" charset="0"/>
                <a:cs typeface="Tahoma" panose="020B0604030504040204" pitchFamily="34" charset="0"/>
              </a:rPr>
              <a:t>Adaptive Mobile Firefighting Resources:</a:t>
            </a:r>
          </a:p>
          <a:p>
            <a:r>
              <a:rPr lang="en-US" b="1" dirty="0">
                <a:ea typeface="Tahoma" panose="020B0604030504040204" pitchFamily="34" charset="0"/>
                <a:cs typeface="Tahoma" panose="020B0604030504040204" pitchFamily="34" charset="0"/>
              </a:rPr>
              <a:t>-	Stochastic Dynamic Optimization of International Cooperation </a:t>
            </a:r>
          </a:p>
        </p:txBody>
      </p:sp>
      <p:sp>
        <p:nvSpPr>
          <p:cNvPr id="5" name="Subtitle 2">
            <a:extLst>
              <a:ext uri="{FF2B5EF4-FFF2-40B4-BE49-F238E27FC236}">
                <a16:creationId xmlns:a16="http://schemas.microsoft.com/office/drawing/2014/main" id="{6050AA58-2024-F442-BC5E-5E984399DEE9}"/>
              </a:ext>
            </a:extLst>
          </p:cNvPr>
          <p:cNvSpPr txBox="1">
            <a:spLocks/>
          </p:cNvSpPr>
          <p:nvPr/>
        </p:nvSpPr>
        <p:spPr>
          <a:xfrm>
            <a:off x="400594" y="3429000"/>
            <a:ext cx="11168554" cy="974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Tahoma" panose="020B0604030504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Tahoma" panose="020B0604030504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Tahoma" panose="020B0604030504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Tahoma" panose="020B0604030504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ea typeface="Tahoma" panose="020B0604030504040204" pitchFamily="34" charset="0"/>
                <a:cs typeface="Tahoma" panose="020B0604030504040204" pitchFamily="34" charset="0"/>
              </a:rPr>
              <a:t>Lohmander, </a:t>
            </a:r>
            <a:r>
              <a:rPr lang="en-US" sz="2000" b="1" dirty="0" err="1">
                <a:ea typeface="Tahoma" panose="020B0604030504040204" pitchFamily="34" charset="0"/>
                <a:cs typeface="Tahoma" panose="020B0604030504040204" pitchFamily="34" charset="0"/>
              </a:rPr>
              <a:t>Peter</a:t>
            </a:r>
            <a:r>
              <a:rPr lang="en-US" sz="2000" baseline="30000" dirty="0" err="1">
                <a:ea typeface="Tahoma" panose="020B0604030504040204" pitchFamily="34" charset="0"/>
                <a:cs typeface="Tahoma" panose="020B0604030504040204" pitchFamily="34" charset="0"/>
              </a:rPr>
              <a:t>a</a:t>
            </a:r>
            <a:endParaRPr lang="en-AT" sz="2000" dirty="0">
              <a:ea typeface="Tahoma" panose="020B0604030504040204" pitchFamily="34" charset="0"/>
              <a:cs typeface="Tahoma" panose="020B0604030504040204" pitchFamily="34" charset="0"/>
            </a:endParaRPr>
          </a:p>
          <a:p>
            <a:endParaRPr lang="en-AT" dirty="0">
              <a:ea typeface="Tahoma" panose="020B0604030504040204" pitchFamily="34" charset="0"/>
              <a:cs typeface="Tahoma" panose="020B0604030504040204" pitchFamily="34" charset="0"/>
            </a:endParaRPr>
          </a:p>
        </p:txBody>
      </p:sp>
      <p:sp>
        <p:nvSpPr>
          <p:cNvPr id="6" name="Subtitle 2">
            <a:extLst>
              <a:ext uri="{FF2B5EF4-FFF2-40B4-BE49-F238E27FC236}">
                <a16:creationId xmlns:a16="http://schemas.microsoft.com/office/drawing/2014/main" id="{076A3514-D946-3C4A-BCC9-45AB510AB8C9}"/>
              </a:ext>
            </a:extLst>
          </p:cNvPr>
          <p:cNvSpPr txBox="1">
            <a:spLocks/>
          </p:cNvSpPr>
          <p:nvPr/>
        </p:nvSpPr>
        <p:spPr>
          <a:xfrm>
            <a:off x="471186" y="4039883"/>
            <a:ext cx="4110646" cy="72648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Tx/>
              <a:buAutoNum type="alphaLcPeriod"/>
              <a:tabLst/>
              <a:defRPr/>
            </a:pPr>
            <a:r>
              <a:rPr kumimoji="0" lang="en-US" sz="15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Optimal Solutions in cooperation with Linnaeus University, </a:t>
            </a:r>
            <a:r>
              <a:rPr kumimoji="0" lang="en-US" sz="1500" b="0" i="0" u="none" strike="noStrike" kern="120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Hoppets</a:t>
            </a:r>
            <a:r>
              <a:rPr kumimoji="0" lang="en-US" sz="15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Grand 6, 903 34 Umea, Sweden</a:t>
            </a:r>
          </a:p>
        </p:txBody>
      </p:sp>
      <p:pic>
        <p:nvPicPr>
          <p:cNvPr id="7" name="Bildobjekt 5">
            <a:extLst>
              <a:ext uri="{FF2B5EF4-FFF2-40B4-BE49-F238E27FC236}">
                <a16:creationId xmlns:a16="http://schemas.microsoft.com/office/drawing/2014/main" id="{B923CDD2-3591-4F36-BC7B-3F34E63040E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549196" y="2943361"/>
            <a:ext cx="3242210" cy="2919533"/>
          </a:xfrm>
          <a:prstGeom prst="rect">
            <a:avLst/>
          </a:prstGeom>
        </p:spPr>
      </p:pic>
      <p:pic>
        <p:nvPicPr>
          <p:cNvPr id="3" name="Picture 2" descr="A picture containing sky, outdoor, flying, plane&#10;&#10;Description automatically generated">
            <a:extLst>
              <a:ext uri="{FF2B5EF4-FFF2-40B4-BE49-F238E27FC236}">
                <a16:creationId xmlns:a16="http://schemas.microsoft.com/office/drawing/2014/main" id="{3DF7551D-ACE0-4632-9864-11533CB19C3A}"/>
              </a:ext>
            </a:extLst>
          </p:cNvPr>
          <p:cNvPicPr>
            <a:picLocks noChangeAspect="1"/>
          </p:cNvPicPr>
          <p:nvPr/>
        </p:nvPicPr>
        <p:blipFill>
          <a:blip r:embed="rId3"/>
          <a:stretch>
            <a:fillRect/>
          </a:stretch>
        </p:blipFill>
        <p:spPr>
          <a:xfrm>
            <a:off x="5022002" y="3429001"/>
            <a:ext cx="3527194" cy="2433894"/>
          </a:xfrm>
          <a:prstGeom prst="rect">
            <a:avLst/>
          </a:prstGeom>
        </p:spPr>
      </p:pic>
    </p:spTree>
    <p:extLst>
      <p:ext uri="{BB962C8B-B14F-4D97-AF65-F5344CB8AC3E}">
        <p14:creationId xmlns:p14="http://schemas.microsoft.com/office/powerpoint/2010/main" val="2238267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E2A-DF7B-4CE8-B9B5-264011B785BA}"/>
              </a:ext>
            </a:extLst>
          </p:cNvPr>
          <p:cNvSpPr>
            <a:spLocks noGrp="1"/>
          </p:cNvSpPr>
          <p:nvPr>
            <p:ph type="ctrTitle"/>
          </p:nvPr>
        </p:nvSpPr>
        <p:spPr>
          <a:xfrm>
            <a:off x="359756" y="622283"/>
            <a:ext cx="9144000" cy="804428"/>
          </a:xfrm>
        </p:spPr>
        <p:txBody>
          <a:bodyPr/>
          <a:lstStyle/>
          <a:p>
            <a:r>
              <a:rPr lang="en-US" dirty="0"/>
              <a:t>Author contact</a:t>
            </a:r>
            <a:endParaRPr lang="en-AT" dirty="0"/>
          </a:p>
        </p:txBody>
      </p:sp>
      <p:pic>
        <p:nvPicPr>
          <p:cNvPr id="12" name="Content Placeholder 11" descr="Internet with solid fill">
            <a:extLst>
              <a:ext uri="{FF2B5EF4-FFF2-40B4-BE49-F238E27FC236}">
                <a16:creationId xmlns:a16="http://schemas.microsoft.com/office/drawing/2014/main" id="{ED2DEC39-B771-4DB5-924A-14BB48EF8605}"/>
              </a:ext>
            </a:extLst>
          </p:cNvPr>
          <p:cNvPicPr>
            <a:picLocks noGrp="1" noChangeAspect="1"/>
          </p:cNvPicPr>
          <p:nvPr>
            <p:ph idx="4294967295"/>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529" y="3726916"/>
            <a:ext cx="515610" cy="516922"/>
          </a:xfrm>
        </p:spPr>
      </p:pic>
      <p:sp>
        <p:nvSpPr>
          <p:cNvPr id="4" name="Title 1">
            <a:extLst>
              <a:ext uri="{FF2B5EF4-FFF2-40B4-BE49-F238E27FC236}">
                <a16:creationId xmlns:a16="http://schemas.microsoft.com/office/drawing/2014/main" id="{B9753A66-642E-4105-B59B-FA940E99685A}"/>
              </a:ext>
            </a:extLst>
          </p:cNvPr>
          <p:cNvSpPr txBox="1">
            <a:spLocks/>
          </p:cNvSpPr>
          <p:nvPr/>
        </p:nvSpPr>
        <p:spPr>
          <a:xfrm>
            <a:off x="288331" y="4397758"/>
            <a:ext cx="6003140" cy="22142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600" dirty="0">
                <a:latin typeface="Tahoma" panose="020B0604030504040204" pitchFamily="34" charset="0"/>
                <a:ea typeface="Tahoma" panose="020B0604030504040204" pitchFamily="34" charset="0"/>
                <a:cs typeface="Tahoma" panose="020B0604030504040204" pitchFamily="34" charset="0"/>
              </a:rPr>
              <a:t>Keywords (select up to 3): </a:t>
            </a:r>
          </a:p>
          <a:p>
            <a:pPr>
              <a:lnSpc>
                <a:spcPct val="150000"/>
              </a:lnSpc>
            </a:pPr>
            <a:r>
              <a:rPr lang="en-US" sz="1400" dirty="0">
                <a:latin typeface="Tahoma" panose="020B0604030504040204" pitchFamily="34" charset="0"/>
                <a:ea typeface="Tahoma" panose="020B0604030504040204" pitchFamily="34" charset="0"/>
                <a:cs typeface="Tahoma" panose="020B0604030504040204" pitchFamily="34" charset="0"/>
              </a:rPr>
              <a:t>Forest Fires, </a:t>
            </a:r>
            <a:r>
              <a:rPr lang="en-GB" sz="1400" dirty="0">
                <a:latin typeface="Tahoma" panose="020B0604030504040204" pitchFamily="34" charset="0"/>
                <a:ea typeface="Tahoma" panose="020B0604030504040204" pitchFamily="34" charset="0"/>
                <a:cs typeface="Tahoma" panose="020B0604030504040204" pitchFamily="34" charset="0"/>
              </a:rPr>
              <a:t>Systems Analysis, Science to Policy</a:t>
            </a:r>
            <a:endParaRPr lang="en-AT" sz="1400" dirty="0">
              <a:latin typeface="Tahoma" panose="020B0604030504040204" pitchFamily="34" charset="0"/>
              <a:ea typeface="Tahoma" panose="020B0604030504040204" pitchFamily="34" charset="0"/>
              <a:cs typeface="Tahoma" panose="020B0604030504040204" pitchFamily="34" charset="0"/>
            </a:endParaRPr>
          </a:p>
        </p:txBody>
      </p:sp>
      <p:pic>
        <p:nvPicPr>
          <p:cNvPr id="1033" name="Graphic 1" descr="Email with solid fill">
            <a:extLst>
              <a:ext uri="{FF2B5EF4-FFF2-40B4-BE49-F238E27FC236}">
                <a16:creationId xmlns:a16="http://schemas.microsoft.com/office/drawing/2014/main" id="{59D5438C-1300-4A5C-8439-A313DB3DFD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800" b="-800"/>
          <a:stretch>
            <a:fillRect/>
          </a:stretch>
        </p:blipFill>
        <p:spPr bwMode="auto">
          <a:xfrm>
            <a:off x="391591" y="1828050"/>
            <a:ext cx="437905" cy="43790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A362D7D-0293-4FE4-A30A-5A988BD87722}"/>
              </a:ext>
            </a:extLst>
          </p:cNvPr>
          <p:cNvSpPr txBox="1"/>
          <p:nvPr/>
        </p:nvSpPr>
        <p:spPr>
          <a:xfrm>
            <a:off x="939743" y="1868649"/>
            <a:ext cx="3857076" cy="36933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Peter@Lohmander.com</a:t>
            </a:r>
            <a:endParaRPr lang="en-AT" dirty="0">
              <a:latin typeface="Tahoma" panose="020B0604030504040204" pitchFamily="34" charset="0"/>
              <a:ea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id="{A9557D3F-2CF9-40C9-8DA2-E7BD2CEA4CDC}"/>
              </a:ext>
            </a:extLst>
          </p:cNvPr>
          <p:cNvSpPr txBox="1"/>
          <p:nvPr/>
        </p:nvSpPr>
        <p:spPr>
          <a:xfrm>
            <a:off x="939743" y="3788728"/>
            <a:ext cx="5351728" cy="369332"/>
          </a:xfrm>
          <a:prstGeom prst="rect">
            <a:avLst/>
          </a:prstGeom>
          <a:noFill/>
        </p:spPr>
        <p:txBody>
          <a:bodyPr wrap="square" rtlCol="0">
            <a:spAutoFit/>
          </a:bodyPr>
          <a:lstStyle/>
          <a:p>
            <a:r>
              <a:rPr lang="en-US">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http://www.lohmander.com/Information/Ref.htm</a:t>
            </a:r>
            <a:r>
              <a:rPr lang="en-US">
                <a:latin typeface="Tahoma" panose="020B0604030504040204" pitchFamily="34" charset="0"/>
                <a:ea typeface="Tahoma" panose="020B0604030504040204" pitchFamily="34" charset="0"/>
                <a:cs typeface="Tahoma" panose="020B0604030504040204" pitchFamily="34" charset="0"/>
              </a:rPr>
              <a:t> </a:t>
            </a:r>
            <a:endParaRPr lang="en-AT"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036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C6C2-AADA-4D9D-BA72-CC6D84AAD885}"/>
              </a:ext>
            </a:extLst>
          </p:cNvPr>
          <p:cNvSpPr>
            <a:spLocks noGrp="1"/>
          </p:cNvSpPr>
          <p:nvPr>
            <p:ph type="title"/>
          </p:nvPr>
        </p:nvSpPr>
        <p:spPr/>
        <p:txBody>
          <a:bodyPr/>
          <a:lstStyle/>
          <a:p>
            <a:r>
              <a:rPr lang="en-US" dirty="0"/>
              <a:t>Abstract</a:t>
            </a:r>
            <a:endParaRPr lang="en-AT" dirty="0"/>
          </a:p>
        </p:txBody>
      </p:sp>
      <p:sp>
        <p:nvSpPr>
          <p:cNvPr id="5" name="Content Placeholder 4">
            <a:extLst>
              <a:ext uri="{FF2B5EF4-FFF2-40B4-BE49-F238E27FC236}">
                <a16:creationId xmlns:a16="http://schemas.microsoft.com/office/drawing/2014/main" id="{4CD31A85-8767-8B43-A2DF-2841F6E10CC8}"/>
              </a:ext>
            </a:extLst>
          </p:cNvPr>
          <p:cNvSpPr>
            <a:spLocks noGrp="1"/>
          </p:cNvSpPr>
          <p:nvPr>
            <p:ph idx="1"/>
          </p:nvPr>
        </p:nvSpPr>
        <p:spPr/>
        <p:txBody>
          <a:bodyPr>
            <a:normAutofit fontScale="92500" lnSpcReduction="10000"/>
          </a:bodyPr>
          <a:lstStyle/>
          <a:p>
            <a:pPr marL="0" indent="0">
              <a:lnSpc>
                <a:spcPct val="107000"/>
              </a:lnSpc>
              <a:spcAft>
                <a:spcPts val="800"/>
              </a:spcAft>
              <a:buNone/>
            </a:pPr>
            <a:r>
              <a:rPr lang="en-US" sz="1800" dirty="0">
                <a:solidFill>
                  <a:srgbClr val="000000"/>
                </a:solidFill>
                <a:effectLst/>
                <a:ea typeface="Tahoma" panose="020B0604030504040204" pitchFamily="34" charset="0"/>
                <a:cs typeface="Tahoma" panose="020B0604030504040204" pitchFamily="34" charset="0"/>
              </a:rPr>
              <a:t>Forest fires cause severe problems in many countries. Forest fire areas in nine European countries are investigated with respect to yearly averages, standard deviations and correlations between nations. In the region IFPS (Italy, France, Portugal and Spain), the average yearly burned area during the years 2010 to 2018 was 313.4 kha and in FGLNS (Finland, Germany, Latvia, Norway and Sweden) the corresponding area was only 7.6 kha. The correlations between the regions are strictly negative and the correlations within the regions are strictly positive.   </a:t>
            </a:r>
            <a:endParaRPr lang="en-SE" sz="1800" dirty="0">
              <a:effectLst/>
              <a:ea typeface="Tahoma" panose="020B0604030504040204" pitchFamily="34" charset="0"/>
              <a:cs typeface="Tahoma" panose="020B0604030504040204" pitchFamily="34" charset="0"/>
            </a:endParaRPr>
          </a:p>
          <a:p>
            <a:pPr marL="0" indent="0">
              <a:lnSpc>
                <a:spcPct val="107000"/>
              </a:lnSpc>
              <a:spcAft>
                <a:spcPts val="800"/>
              </a:spcAft>
              <a:buNone/>
            </a:pPr>
            <a:r>
              <a:rPr lang="en-US" sz="1800" dirty="0">
                <a:solidFill>
                  <a:srgbClr val="000000"/>
                </a:solidFill>
                <a:effectLst/>
                <a:ea typeface="Tahoma" panose="020B0604030504040204" pitchFamily="34" charset="0"/>
                <a:cs typeface="Tahoma" panose="020B0604030504040204" pitchFamily="34" charset="0"/>
              </a:rPr>
              <a:t>Since forest fires usually do not occur in every country at the same time, there is a potential expected gain from international cooperation, where easily mobile firefighting resources such as water bombing airplanes are moved between nations. A general stochastic dynamic programming approach to adaptive moves of such resources is defined and suggested. General properties of the solution are derived. A particular version of the model is created  and analytical derivations are performed. It is demonstrated that the expected objective function value, the expected present value of total costs, is a strictly increasing function of the fire correlation between nations. Adaptive moves of mobile resources between the regions IFPS and FGLNS have the advantage of negative correlations between these regions. Some adaptive moves can also be motivated within the regions even with positive correlations, thanks to the low costs of short moves. </a:t>
            </a:r>
            <a:endParaRPr lang="en-SE" sz="1800" dirty="0">
              <a:effectLst/>
              <a:ea typeface="Tahoma" panose="020B0604030504040204" pitchFamily="34" charset="0"/>
              <a:cs typeface="Tahoma" panose="020B0604030504040204" pitchFamily="34" charset="0"/>
            </a:endParaRPr>
          </a:p>
          <a:p>
            <a:endParaRPr lang="en-AT" dirty="0"/>
          </a:p>
        </p:txBody>
      </p:sp>
    </p:spTree>
    <p:extLst>
      <p:ext uri="{BB962C8B-B14F-4D97-AF65-F5344CB8AC3E}">
        <p14:creationId xmlns:p14="http://schemas.microsoft.com/office/powerpoint/2010/main" val="176949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C6C2-AADA-4D9D-BA72-CC6D84AAD885}"/>
              </a:ext>
            </a:extLst>
          </p:cNvPr>
          <p:cNvSpPr>
            <a:spLocks noGrp="1"/>
          </p:cNvSpPr>
          <p:nvPr>
            <p:ph type="title"/>
          </p:nvPr>
        </p:nvSpPr>
        <p:spPr>
          <a:xfrm>
            <a:off x="473759" y="365125"/>
            <a:ext cx="10340109" cy="1325563"/>
          </a:xfrm>
        </p:spPr>
        <p:txBody>
          <a:bodyPr/>
          <a:lstStyle/>
          <a:p>
            <a:r>
              <a:rPr lang="en-US" dirty="0"/>
              <a:t>Methods</a:t>
            </a:r>
            <a:endParaRPr lang="en-AT" dirty="0"/>
          </a:p>
        </p:txBody>
      </p:sp>
      <p:sp>
        <p:nvSpPr>
          <p:cNvPr id="5" name="Content Placeholder 4">
            <a:extLst>
              <a:ext uri="{FF2B5EF4-FFF2-40B4-BE49-F238E27FC236}">
                <a16:creationId xmlns:a16="http://schemas.microsoft.com/office/drawing/2014/main" id="{44126763-960C-3343-866A-4B7EFE01EFB9}"/>
              </a:ext>
            </a:extLst>
          </p:cNvPr>
          <p:cNvSpPr>
            <a:spLocks noGrp="1"/>
          </p:cNvSpPr>
          <p:nvPr>
            <p:ph idx="1"/>
          </p:nvPr>
        </p:nvSpPr>
        <p:spPr>
          <a:xfrm>
            <a:off x="473760" y="1690688"/>
            <a:ext cx="9446095" cy="1868920"/>
          </a:xfrm>
        </p:spPr>
        <p:txBody>
          <a:bodyPr>
            <a:normAutofit fontScale="77500" lnSpcReduction="20000"/>
          </a:bodyPr>
          <a:lstStyle/>
          <a:p>
            <a:pPr marL="0" indent="0">
              <a:buNone/>
            </a:pPr>
            <a:r>
              <a:rPr lang="en-US" dirty="0"/>
              <a:t>The optimization problem is defined as a stochastic dynamic programming problem, STDP. Hence, it is possible to sequentially optimize the decisions, based on the latest information about the stochastic events and the state of the complete system. This methodology is absolutely necessary in this problem in order to make it relevant, since the fires are truly stochastic in nature and the central problem is to act in a way that is optimal and adaptive. </a:t>
            </a:r>
            <a:endParaRPr lang="en-AT" dirty="0"/>
          </a:p>
        </p:txBody>
      </p:sp>
      <p:sp>
        <p:nvSpPr>
          <p:cNvPr id="3" name="Rectangle 2">
            <a:extLst>
              <a:ext uri="{FF2B5EF4-FFF2-40B4-BE49-F238E27FC236}">
                <a16:creationId xmlns:a16="http://schemas.microsoft.com/office/drawing/2014/main" id="{836BE3E3-0C09-4697-8AB9-2E6FC9E8F7E9}"/>
              </a:ext>
            </a:extLst>
          </p:cNvPr>
          <p:cNvSpPr>
            <a:spLocks noChangeArrowheads="1"/>
          </p:cNvSpPr>
          <p:nvPr/>
        </p:nvSpPr>
        <p:spPr bwMode="auto">
          <a:xfrm>
            <a:off x="-1" y="-1"/>
            <a:ext cx="172359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SE"/>
          </a:p>
        </p:txBody>
      </p:sp>
      <p:graphicFrame>
        <p:nvGraphicFramePr>
          <p:cNvPr id="4" name="Object 3">
            <a:extLst>
              <a:ext uri="{FF2B5EF4-FFF2-40B4-BE49-F238E27FC236}">
                <a16:creationId xmlns:a16="http://schemas.microsoft.com/office/drawing/2014/main" id="{B0914397-8664-4C5E-AD1F-5F6B92199E1D}"/>
              </a:ext>
            </a:extLst>
          </p:cNvPr>
          <p:cNvGraphicFramePr>
            <a:graphicFrameLocks noChangeAspect="1"/>
          </p:cNvGraphicFramePr>
          <p:nvPr>
            <p:extLst>
              <p:ext uri="{D42A27DB-BD31-4B8C-83A1-F6EECF244321}">
                <p14:modId xmlns:p14="http://schemas.microsoft.com/office/powerpoint/2010/main" val="970899891"/>
              </p:ext>
            </p:extLst>
          </p:nvPr>
        </p:nvGraphicFramePr>
        <p:xfrm>
          <a:off x="1847272" y="3681846"/>
          <a:ext cx="8312193" cy="2654423"/>
        </p:xfrm>
        <a:graphic>
          <a:graphicData uri="http://schemas.openxmlformats.org/presentationml/2006/ole">
            <mc:AlternateContent xmlns:mc="http://schemas.openxmlformats.org/markup-compatibility/2006">
              <mc:Choice xmlns:v="urn:schemas-microsoft-com:vml" Requires="v">
                <p:oleObj name="Equation" r:id="rId2" imgW="4978400" imgH="1574800" progId="Equation.DSMT4">
                  <p:embed/>
                </p:oleObj>
              </mc:Choice>
              <mc:Fallback>
                <p:oleObj name="Equation" r:id="rId2" imgW="4978400" imgH="15748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272" y="3681846"/>
                        <a:ext cx="8312193" cy="2654423"/>
                      </a:xfrm>
                      <a:prstGeom prst="rect">
                        <a:avLst/>
                      </a:prstGeom>
                      <a:noFill/>
                    </p:spPr>
                  </p:pic>
                </p:oleObj>
              </mc:Fallback>
            </mc:AlternateContent>
          </a:graphicData>
        </a:graphic>
      </p:graphicFrame>
    </p:spTree>
    <p:extLst>
      <p:ext uri="{BB962C8B-B14F-4D97-AF65-F5344CB8AC3E}">
        <p14:creationId xmlns:p14="http://schemas.microsoft.com/office/powerpoint/2010/main" val="16236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E2A-DF7B-4CE8-B9B5-264011B785BA}"/>
              </a:ext>
            </a:extLst>
          </p:cNvPr>
          <p:cNvSpPr>
            <a:spLocks noGrp="1"/>
          </p:cNvSpPr>
          <p:nvPr>
            <p:ph type="title"/>
          </p:nvPr>
        </p:nvSpPr>
        <p:spPr/>
        <p:txBody>
          <a:bodyPr/>
          <a:lstStyle/>
          <a:p>
            <a:r>
              <a:rPr lang="en-US" dirty="0"/>
              <a:t>Figure 1. </a:t>
            </a:r>
            <a:endParaRPr lang="en-AT" dirty="0"/>
          </a:p>
        </p:txBody>
      </p:sp>
      <p:pic>
        <p:nvPicPr>
          <p:cNvPr id="6" name="Picture 5">
            <a:extLst>
              <a:ext uri="{FF2B5EF4-FFF2-40B4-BE49-F238E27FC236}">
                <a16:creationId xmlns:a16="http://schemas.microsoft.com/office/drawing/2014/main" id="{F0EC3B4B-6782-4DB1-8ED1-A8B07C4F9439}"/>
              </a:ext>
            </a:extLst>
          </p:cNvPr>
          <p:cNvPicPr>
            <a:picLocks noChangeAspect="1"/>
          </p:cNvPicPr>
          <p:nvPr/>
        </p:nvPicPr>
        <p:blipFill>
          <a:blip r:embed="rId2"/>
          <a:stretch>
            <a:fillRect/>
          </a:stretch>
        </p:blipFill>
        <p:spPr>
          <a:xfrm>
            <a:off x="3743842" y="652615"/>
            <a:ext cx="7814590" cy="5552769"/>
          </a:xfrm>
          <a:prstGeom prst="rect">
            <a:avLst/>
          </a:prstGeom>
        </p:spPr>
      </p:pic>
      <p:sp>
        <p:nvSpPr>
          <p:cNvPr id="7" name="Content Placeholder 4">
            <a:extLst>
              <a:ext uri="{FF2B5EF4-FFF2-40B4-BE49-F238E27FC236}">
                <a16:creationId xmlns:a16="http://schemas.microsoft.com/office/drawing/2014/main" id="{C880CF41-512A-4C32-9BA5-50157FDF7421}"/>
              </a:ext>
            </a:extLst>
          </p:cNvPr>
          <p:cNvSpPr>
            <a:spLocks noGrp="1"/>
          </p:cNvSpPr>
          <p:nvPr>
            <p:ph idx="1"/>
          </p:nvPr>
        </p:nvSpPr>
        <p:spPr>
          <a:xfrm>
            <a:off x="298269" y="1825625"/>
            <a:ext cx="2877550" cy="730762"/>
          </a:xfrm>
        </p:spPr>
        <p:txBody>
          <a:bodyPr>
            <a:noAutofit/>
          </a:bodyPr>
          <a:lstStyle/>
          <a:p>
            <a:pPr marL="0" indent="0">
              <a:buNone/>
            </a:pPr>
            <a:r>
              <a:rPr lang="en-US" sz="2400" dirty="0"/>
              <a:t>Minimization in STDP can be solved via maximization in LP.</a:t>
            </a:r>
            <a:endParaRPr lang="en-AT" sz="2400" dirty="0"/>
          </a:p>
        </p:txBody>
      </p:sp>
    </p:spTree>
    <p:extLst>
      <p:ext uri="{BB962C8B-B14F-4D97-AF65-F5344CB8AC3E}">
        <p14:creationId xmlns:p14="http://schemas.microsoft.com/office/powerpoint/2010/main" val="328487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E2A-DF7B-4CE8-B9B5-264011B785BA}"/>
              </a:ext>
            </a:extLst>
          </p:cNvPr>
          <p:cNvSpPr>
            <a:spLocks noGrp="1"/>
          </p:cNvSpPr>
          <p:nvPr>
            <p:ph type="title"/>
          </p:nvPr>
        </p:nvSpPr>
        <p:spPr/>
        <p:txBody>
          <a:bodyPr/>
          <a:lstStyle/>
          <a:p>
            <a:r>
              <a:rPr lang="en-US" dirty="0"/>
              <a:t>Figure 2. </a:t>
            </a:r>
            <a:endParaRPr lang="en-AT" dirty="0"/>
          </a:p>
        </p:txBody>
      </p:sp>
      <p:pic>
        <p:nvPicPr>
          <p:cNvPr id="8" name="Picture 7">
            <a:extLst>
              <a:ext uri="{FF2B5EF4-FFF2-40B4-BE49-F238E27FC236}">
                <a16:creationId xmlns:a16="http://schemas.microsoft.com/office/drawing/2014/main" id="{BEBBAD94-7638-4970-9923-F289A7CD582F}"/>
              </a:ext>
            </a:extLst>
          </p:cNvPr>
          <p:cNvPicPr>
            <a:picLocks noChangeAspect="1"/>
          </p:cNvPicPr>
          <p:nvPr/>
        </p:nvPicPr>
        <p:blipFill>
          <a:blip r:embed="rId2"/>
          <a:stretch>
            <a:fillRect/>
          </a:stretch>
        </p:blipFill>
        <p:spPr>
          <a:xfrm>
            <a:off x="1453070" y="1690688"/>
            <a:ext cx="9775973" cy="4802187"/>
          </a:xfrm>
          <a:prstGeom prst="rect">
            <a:avLst/>
          </a:prstGeom>
        </p:spPr>
      </p:pic>
    </p:spTree>
    <p:extLst>
      <p:ext uri="{BB962C8B-B14F-4D97-AF65-F5344CB8AC3E}">
        <p14:creationId xmlns:p14="http://schemas.microsoft.com/office/powerpoint/2010/main" val="349123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E2A-DF7B-4CE8-B9B5-264011B785BA}"/>
              </a:ext>
            </a:extLst>
          </p:cNvPr>
          <p:cNvSpPr>
            <a:spLocks noGrp="1"/>
          </p:cNvSpPr>
          <p:nvPr>
            <p:ph type="title"/>
          </p:nvPr>
        </p:nvSpPr>
        <p:spPr/>
        <p:txBody>
          <a:bodyPr/>
          <a:lstStyle/>
          <a:p>
            <a:r>
              <a:rPr lang="en-US" dirty="0"/>
              <a:t>Figure 3. </a:t>
            </a:r>
            <a:endParaRPr lang="en-AT" dirty="0"/>
          </a:p>
        </p:txBody>
      </p:sp>
      <p:sp>
        <p:nvSpPr>
          <p:cNvPr id="5" name="Content Placeholder 4">
            <a:extLst>
              <a:ext uri="{FF2B5EF4-FFF2-40B4-BE49-F238E27FC236}">
                <a16:creationId xmlns:a16="http://schemas.microsoft.com/office/drawing/2014/main" id="{5395705D-06E6-4F46-8150-6AC646E41A0D}"/>
              </a:ext>
            </a:extLst>
          </p:cNvPr>
          <p:cNvSpPr>
            <a:spLocks noGrp="1"/>
          </p:cNvSpPr>
          <p:nvPr>
            <p:ph idx="1"/>
          </p:nvPr>
        </p:nvSpPr>
        <p:spPr>
          <a:xfrm>
            <a:off x="298268" y="1825625"/>
            <a:ext cx="3803215" cy="730762"/>
          </a:xfrm>
        </p:spPr>
        <p:txBody>
          <a:bodyPr>
            <a:noAutofit/>
          </a:bodyPr>
          <a:lstStyle/>
          <a:p>
            <a:pPr marL="0" indent="0">
              <a:buNone/>
            </a:pPr>
            <a:r>
              <a:rPr lang="en-US" sz="2400" dirty="0"/>
              <a:t>The Figure shows what happens if we have strongly negative correlation between the fire problems in the different regions. When conditions are difficult in one region, they are often better in the other region. Hence, it is rather likely that the importance of using the resource in some region is high. </a:t>
            </a:r>
            <a:endParaRPr lang="en-AT" sz="2400" dirty="0"/>
          </a:p>
        </p:txBody>
      </p:sp>
      <p:pic>
        <p:nvPicPr>
          <p:cNvPr id="6" name="Picture 5">
            <a:extLst>
              <a:ext uri="{FF2B5EF4-FFF2-40B4-BE49-F238E27FC236}">
                <a16:creationId xmlns:a16="http://schemas.microsoft.com/office/drawing/2014/main" id="{977CAD7B-EC31-4CFB-9B20-26CE1C9B338C}"/>
              </a:ext>
            </a:extLst>
          </p:cNvPr>
          <p:cNvPicPr/>
          <p:nvPr/>
        </p:nvPicPr>
        <p:blipFill>
          <a:blip r:embed="rId2"/>
          <a:stretch>
            <a:fillRect/>
          </a:stretch>
        </p:blipFill>
        <p:spPr>
          <a:xfrm>
            <a:off x="4003692" y="1010264"/>
            <a:ext cx="7890039" cy="4837471"/>
          </a:xfrm>
          <a:prstGeom prst="rect">
            <a:avLst/>
          </a:prstGeom>
        </p:spPr>
      </p:pic>
    </p:spTree>
    <p:extLst>
      <p:ext uri="{BB962C8B-B14F-4D97-AF65-F5344CB8AC3E}">
        <p14:creationId xmlns:p14="http://schemas.microsoft.com/office/powerpoint/2010/main" val="78459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E2A-DF7B-4CE8-B9B5-264011B785BA}"/>
              </a:ext>
            </a:extLst>
          </p:cNvPr>
          <p:cNvSpPr>
            <a:spLocks noGrp="1"/>
          </p:cNvSpPr>
          <p:nvPr>
            <p:ph type="title"/>
          </p:nvPr>
        </p:nvSpPr>
        <p:spPr/>
        <p:txBody>
          <a:bodyPr/>
          <a:lstStyle/>
          <a:p>
            <a:r>
              <a:rPr lang="en-US" dirty="0"/>
              <a:t>Figure 4. </a:t>
            </a:r>
            <a:endParaRPr lang="en-AT" dirty="0"/>
          </a:p>
        </p:txBody>
      </p:sp>
      <p:sp>
        <p:nvSpPr>
          <p:cNvPr id="5" name="Content Placeholder 4">
            <a:extLst>
              <a:ext uri="{FF2B5EF4-FFF2-40B4-BE49-F238E27FC236}">
                <a16:creationId xmlns:a16="http://schemas.microsoft.com/office/drawing/2014/main" id="{7E9A92D5-E9F3-604C-A5EE-9F50F920F33A}"/>
              </a:ext>
            </a:extLst>
          </p:cNvPr>
          <p:cNvSpPr>
            <a:spLocks noGrp="1"/>
          </p:cNvSpPr>
          <p:nvPr>
            <p:ph idx="1"/>
          </p:nvPr>
        </p:nvSpPr>
        <p:spPr>
          <a:xfrm>
            <a:off x="298269" y="1825625"/>
            <a:ext cx="2730066" cy="4351338"/>
          </a:xfrm>
        </p:spPr>
        <p:txBody>
          <a:bodyPr/>
          <a:lstStyle/>
          <a:p>
            <a:r>
              <a:rPr lang="en-US" dirty="0"/>
              <a:t>Observations of combinations of burned areas in two regions during eight years (from 2010 until 2018).</a:t>
            </a:r>
            <a:endParaRPr lang="en-AT" dirty="0"/>
          </a:p>
        </p:txBody>
      </p:sp>
      <p:graphicFrame>
        <p:nvGraphicFramePr>
          <p:cNvPr id="4" name="Chart 3">
            <a:extLst>
              <a:ext uri="{FF2B5EF4-FFF2-40B4-BE49-F238E27FC236}">
                <a16:creationId xmlns:a16="http://schemas.microsoft.com/office/drawing/2014/main" id="{12E56A6B-D54B-41DC-8C83-957B37F5D230}"/>
              </a:ext>
            </a:extLst>
          </p:cNvPr>
          <p:cNvGraphicFramePr/>
          <p:nvPr>
            <p:extLst>
              <p:ext uri="{D42A27DB-BD31-4B8C-83A1-F6EECF244321}">
                <p14:modId xmlns:p14="http://schemas.microsoft.com/office/powerpoint/2010/main" val="1736139023"/>
              </p:ext>
            </p:extLst>
          </p:nvPr>
        </p:nvGraphicFramePr>
        <p:xfrm>
          <a:off x="3230245" y="1091381"/>
          <a:ext cx="8558632" cy="5108759"/>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A picture containing sky, outdoor, flying, plane&#10;&#10;Description automatically generated">
            <a:extLst>
              <a:ext uri="{FF2B5EF4-FFF2-40B4-BE49-F238E27FC236}">
                <a16:creationId xmlns:a16="http://schemas.microsoft.com/office/drawing/2014/main" id="{DC7E4956-BD78-4A38-93DF-2FBFDAA4C2CD}"/>
              </a:ext>
            </a:extLst>
          </p:cNvPr>
          <p:cNvPicPr>
            <a:picLocks noChangeAspect="1"/>
          </p:cNvPicPr>
          <p:nvPr/>
        </p:nvPicPr>
        <p:blipFill>
          <a:blip r:embed="rId3"/>
          <a:stretch>
            <a:fillRect/>
          </a:stretch>
        </p:blipFill>
        <p:spPr>
          <a:xfrm>
            <a:off x="5049375" y="657860"/>
            <a:ext cx="1496772" cy="1032828"/>
          </a:xfrm>
          <a:prstGeom prst="rect">
            <a:avLst/>
          </a:prstGeom>
        </p:spPr>
      </p:pic>
      <p:pic>
        <p:nvPicPr>
          <p:cNvPr id="8" name="Picture 7" descr="A picture containing sky, outdoor, flying, plane&#10;&#10;Description automatically generated">
            <a:extLst>
              <a:ext uri="{FF2B5EF4-FFF2-40B4-BE49-F238E27FC236}">
                <a16:creationId xmlns:a16="http://schemas.microsoft.com/office/drawing/2014/main" id="{CC0D1E32-309C-4B8A-B6A8-2632CEF8F744}"/>
              </a:ext>
            </a:extLst>
          </p:cNvPr>
          <p:cNvPicPr>
            <a:picLocks noChangeAspect="1"/>
          </p:cNvPicPr>
          <p:nvPr/>
        </p:nvPicPr>
        <p:blipFill>
          <a:blip r:embed="rId3"/>
          <a:stretch>
            <a:fillRect/>
          </a:stretch>
        </p:blipFill>
        <p:spPr>
          <a:xfrm>
            <a:off x="10068232" y="4054673"/>
            <a:ext cx="1332578" cy="919528"/>
          </a:xfrm>
          <a:prstGeom prst="rect">
            <a:avLst/>
          </a:prstGeom>
        </p:spPr>
      </p:pic>
      <p:pic>
        <p:nvPicPr>
          <p:cNvPr id="10" name="Picture 9" descr="A picture containing sky, outdoor, flying, plane&#10;&#10;Description automatically generated">
            <a:extLst>
              <a:ext uri="{FF2B5EF4-FFF2-40B4-BE49-F238E27FC236}">
                <a16:creationId xmlns:a16="http://schemas.microsoft.com/office/drawing/2014/main" id="{151B51F4-E1AD-4F3B-855C-DCF48049E345}"/>
              </a:ext>
            </a:extLst>
          </p:cNvPr>
          <p:cNvPicPr>
            <a:picLocks noChangeAspect="1"/>
          </p:cNvPicPr>
          <p:nvPr/>
        </p:nvPicPr>
        <p:blipFill>
          <a:blip r:embed="rId3"/>
          <a:stretch>
            <a:fillRect/>
          </a:stretch>
        </p:blipFill>
        <p:spPr>
          <a:xfrm>
            <a:off x="5343183" y="3919077"/>
            <a:ext cx="1234256" cy="851682"/>
          </a:xfrm>
          <a:prstGeom prst="rect">
            <a:avLst/>
          </a:prstGeom>
        </p:spPr>
      </p:pic>
    </p:spTree>
    <p:extLst>
      <p:ext uri="{BB962C8B-B14F-4D97-AF65-F5344CB8AC3E}">
        <p14:creationId xmlns:p14="http://schemas.microsoft.com/office/powerpoint/2010/main" val="2971908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E2A-DF7B-4CE8-B9B5-264011B785BA}"/>
              </a:ext>
            </a:extLst>
          </p:cNvPr>
          <p:cNvSpPr>
            <a:spLocks noGrp="1"/>
          </p:cNvSpPr>
          <p:nvPr>
            <p:ph type="title"/>
          </p:nvPr>
        </p:nvSpPr>
        <p:spPr/>
        <p:txBody>
          <a:bodyPr/>
          <a:lstStyle/>
          <a:p>
            <a:r>
              <a:rPr lang="en-US" dirty="0"/>
              <a:t>Conclusion</a:t>
            </a:r>
            <a:endParaRPr lang="en-AT" dirty="0"/>
          </a:p>
        </p:txBody>
      </p:sp>
      <p:sp>
        <p:nvSpPr>
          <p:cNvPr id="5" name="Content Placeholder 4">
            <a:extLst>
              <a:ext uri="{FF2B5EF4-FFF2-40B4-BE49-F238E27FC236}">
                <a16:creationId xmlns:a16="http://schemas.microsoft.com/office/drawing/2014/main" id="{F915428E-D7A5-284A-8E8E-F2580626FB44}"/>
              </a:ext>
            </a:extLst>
          </p:cNvPr>
          <p:cNvSpPr>
            <a:spLocks noGrp="1"/>
          </p:cNvSpPr>
          <p:nvPr>
            <p:ph idx="1"/>
          </p:nvPr>
        </p:nvSpPr>
        <p:spPr/>
        <p:txBody>
          <a:bodyPr>
            <a:normAutofit fontScale="92500" lnSpcReduction="10000"/>
          </a:bodyPr>
          <a:lstStyle/>
          <a:p>
            <a:r>
              <a:rPr lang="en-US" sz="2400" dirty="0"/>
              <a:t>Statistical properties of fires in different countries and regions in nine European countries were derived and described. It was found that two regions, IFPS and FGLNS, could be defined and that the fire correlations within the regions are negative and that the correlations between the regions are positive. This turned out to have important consequences for optimal international firefighting cooperation.</a:t>
            </a:r>
          </a:p>
          <a:p>
            <a:r>
              <a:rPr lang="en-US" sz="2400" dirty="0"/>
              <a:t>Allocation of internationally mobile firefighting units, such as water bombing airplanes, has been defined as a general multi period adaptive optimization problem. This was done via stochastic dynamic programming. Furthermore, a linear programming solution procedure was used to derive general conclusions. It was found that the objective function non-strictly decreases if the number of possible moves of the firefighting resources increase. This motivates expansion of international cooperation in firefighting operations. Furthermore, the objective function is a non-strictly increasing function of the correlation between the forest fire levels in different countries.</a:t>
            </a:r>
          </a:p>
          <a:p>
            <a:endParaRPr lang="en-AT" dirty="0"/>
          </a:p>
        </p:txBody>
      </p:sp>
    </p:spTree>
    <p:extLst>
      <p:ext uri="{BB962C8B-B14F-4D97-AF65-F5344CB8AC3E}">
        <p14:creationId xmlns:p14="http://schemas.microsoft.com/office/powerpoint/2010/main" val="3496127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E2A-DF7B-4CE8-B9B5-264011B785BA}"/>
              </a:ext>
            </a:extLst>
          </p:cNvPr>
          <p:cNvSpPr>
            <a:spLocks noGrp="1"/>
          </p:cNvSpPr>
          <p:nvPr>
            <p:ph type="title"/>
          </p:nvPr>
        </p:nvSpPr>
        <p:spPr/>
        <p:txBody>
          <a:bodyPr/>
          <a:lstStyle/>
          <a:p>
            <a:r>
              <a:rPr lang="en-US" dirty="0"/>
              <a:t>Acknowledgements / Funding:</a:t>
            </a:r>
            <a:endParaRPr lang="en-AT" dirty="0"/>
          </a:p>
        </p:txBody>
      </p:sp>
      <p:sp>
        <p:nvSpPr>
          <p:cNvPr id="5" name="Content Placeholder 4">
            <a:extLst>
              <a:ext uri="{FF2B5EF4-FFF2-40B4-BE49-F238E27FC236}">
                <a16:creationId xmlns:a16="http://schemas.microsoft.com/office/drawing/2014/main" id="{6D5C7F25-2969-0B4B-A2BA-E70EA9146C25}"/>
              </a:ext>
            </a:extLst>
          </p:cNvPr>
          <p:cNvSpPr>
            <a:spLocks noGrp="1"/>
          </p:cNvSpPr>
          <p:nvPr>
            <p:ph idx="1"/>
          </p:nvPr>
        </p:nvSpPr>
        <p:spPr/>
        <p:txBody>
          <a:bodyPr>
            <a:normAutofit/>
          </a:bodyPr>
          <a:lstStyle/>
          <a:p>
            <a:pPr marL="0" indent="0">
              <a:buNone/>
            </a:pPr>
            <a:r>
              <a:rPr lang="en-US" dirty="0"/>
              <a:t>None.</a:t>
            </a:r>
          </a:p>
          <a:p>
            <a:endParaRPr lang="en-US" dirty="0"/>
          </a:p>
          <a:p>
            <a:pPr marL="0" indent="0">
              <a:buNone/>
            </a:pPr>
            <a:r>
              <a:rPr lang="en-US" dirty="0"/>
              <a:t>The published open access article (with some index misprints): </a:t>
            </a:r>
          </a:p>
          <a:p>
            <a:pPr marL="0" indent="0">
              <a:buNone/>
            </a:pPr>
            <a:r>
              <a:rPr lang="en-US" dirty="0"/>
              <a:t>Lohmander, P., Adaptive mobile firefighting resources, stochastic dynamic optimization of international cooperation, International Robotics &amp; Automation Journal, Volume 6, Issue 4, 2020, pages 150-155. </a:t>
            </a:r>
            <a:r>
              <a:rPr lang="en-US" dirty="0">
                <a:hlinkClick r:id="rId2"/>
              </a:rPr>
              <a:t>https://medcraveonline.com/IRATJ/IRATJ-06-00213.pdf</a:t>
            </a:r>
            <a:endParaRPr lang="en-US" dirty="0"/>
          </a:p>
          <a:p>
            <a:pPr marL="0" indent="0">
              <a:buNone/>
            </a:pPr>
            <a:r>
              <a:rPr lang="en-US" dirty="0"/>
              <a:t> </a:t>
            </a:r>
          </a:p>
          <a:p>
            <a:pPr marL="0" indent="0">
              <a:buNone/>
            </a:pPr>
            <a:r>
              <a:rPr lang="en-US" dirty="0"/>
              <a:t>(Index adjustments in progress. Details available on request.)</a:t>
            </a:r>
          </a:p>
          <a:p>
            <a:pPr marL="0" indent="0">
              <a:buNone/>
            </a:pPr>
            <a:endParaRPr lang="en-US" dirty="0"/>
          </a:p>
          <a:p>
            <a:pPr marL="0" indent="0">
              <a:buNone/>
            </a:pPr>
            <a:endParaRPr lang="en-AT" dirty="0"/>
          </a:p>
        </p:txBody>
      </p:sp>
    </p:spTree>
    <p:extLst>
      <p:ext uri="{BB962C8B-B14F-4D97-AF65-F5344CB8AC3E}">
        <p14:creationId xmlns:p14="http://schemas.microsoft.com/office/powerpoint/2010/main" val="1437457049"/>
      </p:ext>
    </p:extLst>
  </p:cSld>
  <p:clrMapOvr>
    <a:masterClrMapping/>
  </p:clrMapOvr>
</p:sld>
</file>

<file path=ppt/theme/theme1.xml><?xml version="1.0" encoding="utf-8"?>
<a:theme xmlns:a="http://schemas.openxmlformats.org/drawingml/2006/main" name="Office Theme">
  <a:themeElements>
    <a:clrScheme name="RC 1">
      <a:dk1>
        <a:srgbClr val="000000"/>
      </a:dk1>
      <a:lt1>
        <a:srgbClr val="FFFFFF"/>
      </a:lt1>
      <a:dk2>
        <a:srgbClr val="000000"/>
      </a:dk2>
      <a:lt2>
        <a:srgbClr val="E7E6E6"/>
      </a:lt2>
      <a:accent1>
        <a:srgbClr val="00589D"/>
      </a:accent1>
      <a:accent2>
        <a:srgbClr val="62C4C0"/>
      </a:accent2>
      <a:accent3>
        <a:srgbClr val="247F6E"/>
      </a:accent3>
      <a:accent4>
        <a:srgbClr val="FDBB40"/>
      </a:accent4>
      <a:accent5>
        <a:srgbClr val="EE696B"/>
      </a:accent5>
      <a:accent6>
        <a:srgbClr val="694C93"/>
      </a:accent6>
      <a:hlink>
        <a:srgbClr val="0D9BC0"/>
      </a:hlink>
      <a:folHlink>
        <a:srgbClr val="43AE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_presenation (revised)" id="{8827D9D7-420E-4789-8CE2-9F56CC90CB6B}" vid="{A43590C3-3E88-4C77-BA45-7A567535DF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11031DE149B849A5FBDF365C41BE2E" ma:contentTypeVersion="12" ma:contentTypeDescription="Create a new document." ma:contentTypeScope="" ma:versionID="8512b538301325aa54b320add13ac038">
  <xsd:schema xmlns:xsd="http://www.w3.org/2001/XMLSchema" xmlns:xs="http://www.w3.org/2001/XMLSchema" xmlns:p="http://schemas.microsoft.com/office/2006/metadata/properties" xmlns:ns2="0075f7fd-1ac6-4525-a6b2-5514d6976995" xmlns:ns3="1529ed23-2750-4d62-8d09-abe1b87f3f36" targetNamespace="http://schemas.microsoft.com/office/2006/metadata/properties" ma:root="true" ma:fieldsID="b66980eb58bfdef8ded7bd3309fa4e90" ns2:_="" ns3:_="">
    <xsd:import namespace="0075f7fd-1ac6-4525-a6b2-5514d6976995"/>
    <xsd:import namespace="1529ed23-2750-4d62-8d09-abe1b87f3f3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75f7fd-1ac6-4525-a6b2-5514d69769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29ed23-2750-4d62-8d09-abe1b87f3f3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889330-1331-45F5-922D-95C57E236D18}">
  <ds:schemaRefs>
    <ds:schemaRef ds:uri="http://schemas.microsoft.com/sharepoint/v3/contenttype/forms"/>
  </ds:schemaRefs>
</ds:datastoreItem>
</file>

<file path=customXml/itemProps2.xml><?xml version="1.0" encoding="utf-8"?>
<ds:datastoreItem xmlns:ds="http://schemas.openxmlformats.org/officeDocument/2006/customXml" ds:itemID="{C2026BDD-66D0-4179-BB55-A10D40CDC9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75f7fd-1ac6-4525-a6b2-5514d6976995"/>
    <ds:schemaRef ds:uri="1529ed23-2750-4d62-8d09-abe1b87f3f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5361DE-0F23-4ED4-AA94-BBBA2736D8EF}">
  <ds:schemaRefs>
    <ds:schemaRef ds:uri="1529ed23-2750-4d62-8d09-abe1b87f3f36"/>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0075f7fd-1ac6-4525-a6b2-5514d697699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RC_presenation (revised)</Template>
  <TotalTime>65</TotalTime>
  <Words>755</Words>
  <Application>Microsoft Office PowerPoint</Application>
  <PresentationFormat>Widescreen</PresentationFormat>
  <Paragraphs>34</Paragraphs>
  <Slides>10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Calibri</vt:lpstr>
      <vt:lpstr>Tahoma</vt:lpstr>
      <vt:lpstr>Univers Condensed</vt:lpstr>
      <vt:lpstr>Office Theme</vt:lpstr>
      <vt:lpstr>MathType 5.0 Equation</vt:lpstr>
      <vt:lpstr>PowerPoint Presentation</vt:lpstr>
      <vt:lpstr>Abstract</vt:lpstr>
      <vt:lpstr>Methods</vt:lpstr>
      <vt:lpstr>Figure 1. </vt:lpstr>
      <vt:lpstr>Figure 2. </vt:lpstr>
      <vt:lpstr>Figure 3. </vt:lpstr>
      <vt:lpstr>Figure 4. </vt:lpstr>
      <vt:lpstr>Conclusion</vt:lpstr>
      <vt:lpstr>Acknowledgements / Funding:</vt:lpstr>
      <vt:lpstr>Author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Analysis and the Americas</dc:title>
  <dc:creator>Danaher Tom</dc:creator>
  <cp:lastModifiedBy>Peter Lohmander</cp:lastModifiedBy>
  <cp:revision>17</cp:revision>
  <dcterms:created xsi:type="dcterms:W3CDTF">2019-05-29T09:13:30Z</dcterms:created>
  <dcterms:modified xsi:type="dcterms:W3CDTF">2021-04-07T19:41:47Z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0x0101002611031DE149B849A5FBDF365C41BE2E</vt:lpwstr>
  </property>
</Properties>
</file>