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68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784"/>
  </p:normalViewPr>
  <p:slideViewPr>
    <p:cSldViewPr snapToGrid="0" snapToObjects="1">
      <p:cViewPr varScale="1">
        <p:scale>
          <a:sx n="86" d="100"/>
          <a:sy n="86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79812-23B1-9047-A80B-192B2C6E6AFB}" type="datetimeFigureOut">
              <a:rPr lang="en-AT" smtClean="0"/>
              <a:t>04/10/2021</a:t>
            </a:fld>
            <a:endParaRPr lang="en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74185-3333-EC4B-9364-EDF84B8243E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751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43F38-A13C-4BF9-8DD4-C28CD17C5181}" type="slidenum">
              <a:rPr lang="en-AT" smtClean="0"/>
              <a:t>2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4294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A14C-C256-7041-9487-A20B03EEB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594" y="1235574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B0C2A-33A1-E542-BAEA-385A59E69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594" y="3819752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Screen_Circles-white.mp4">
            <a:hlinkClick r:id="" action="ppaction://media"/>
            <a:extLst>
              <a:ext uri="{FF2B5EF4-FFF2-40B4-BE49-F238E27FC236}">
                <a16:creationId xmlns:a16="http://schemas.microsoft.com/office/drawing/2014/main" id="{DA1F7B4A-D20A-9E4A-B4AD-FB2188AE6D9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31197" b="30171"/>
          <a:stretch/>
        </p:blipFill>
        <p:spPr>
          <a:xfrm rot="10800000" flipH="1">
            <a:off x="8821783" y="-1"/>
            <a:ext cx="3370217" cy="1872343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6971236-C25D-A443-A55E-3F47576256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48868" y="6272366"/>
            <a:ext cx="1315270" cy="3673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9F886B-C5F3-0243-AFB7-3F48EAF1D3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07925" y="6272366"/>
            <a:ext cx="478235" cy="4748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306737-4F24-ED4B-928F-0ADC45B5D9A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08026" y="6275772"/>
            <a:ext cx="1736365" cy="360516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2955627C-9F94-F94D-9F27-F6DBE0D124F5}"/>
              </a:ext>
            </a:extLst>
          </p:cNvPr>
          <p:cNvSpPr txBox="1">
            <a:spLocks/>
          </p:cNvSpPr>
          <p:nvPr userDrawn="1"/>
        </p:nvSpPr>
        <p:spPr>
          <a:xfrm>
            <a:off x="400595" y="404560"/>
            <a:ext cx="844732" cy="49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900" b="0" i="0" dirty="0">
                <a:latin typeface="Univers Condensed" panose="020B0506020202050204" pitchFamily="34" charset="0"/>
              </a:rPr>
              <a:t>SEPTEMBER 5-6, 2019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5A2F77D-3272-E04F-B446-6CAF5D33F211}"/>
              </a:ext>
            </a:extLst>
          </p:cNvPr>
          <p:cNvSpPr txBox="1">
            <a:spLocks/>
          </p:cNvSpPr>
          <p:nvPr userDrawn="1"/>
        </p:nvSpPr>
        <p:spPr>
          <a:xfrm>
            <a:off x="1570531" y="404560"/>
            <a:ext cx="1300312" cy="49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900" b="0" i="0" cap="all" dirty="0" err="1">
                <a:effectLst/>
                <a:latin typeface="Univers Condensed" panose="020B0506020202050204" pitchFamily="34" charset="0"/>
              </a:rPr>
              <a:t>Fundação</a:t>
            </a:r>
            <a:r>
              <a:rPr lang="en-US" sz="900" b="0" i="0" cap="all" dirty="0">
                <a:effectLst/>
                <a:latin typeface="Univers Condensed" panose="020B0506020202050204" pitchFamily="34" charset="0"/>
              </a:rPr>
              <a:t> </a:t>
            </a:r>
            <a:r>
              <a:rPr lang="en-US" sz="900" b="0" i="0" cap="all" dirty="0" err="1">
                <a:effectLst/>
                <a:latin typeface="Univers Condensed" panose="020B0506020202050204" pitchFamily="34" charset="0"/>
              </a:rPr>
              <a:t>GetUlio</a:t>
            </a:r>
            <a:r>
              <a:rPr lang="en-US" sz="900" b="0" i="0" cap="all" dirty="0">
                <a:effectLst/>
                <a:latin typeface="Univers Condensed" panose="020B0506020202050204" pitchFamily="34" charset="0"/>
              </a:rPr>
              <a:t> Vargas</a:t>
            </a:r>
            <a:endParaRPr lang="en-US" sz="900" b="0" i="0" cap="all" dirty="0">
              <a:solidFill>
                <a:srgbClr val="000000"/>
              </a:solidFill>
              <a:effectLst/>
              <a:latin typeface="Univers Condensed" panose="020B0506020202050204" pitchFamily="34" charset="0"/>
              <a:ea typeface="Tahoma" panose="020B0604030504040204" pitchFamily="34" charset="0"/>
              <a:cs typeface="Times New Roman (Body CS)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F4920A3-26A9-9342-9021-81A952B84A9A}"/>
              </a:ext>
            </a:extLst>
          </p:cNvPr>
          <p:cNvSpPr txBox="1">
            <a:spLocks/>
          </p:cNvSpPr>
          <p:nvPr userDrawn="1"/>
        </p:nvSpPr>
        <p:spPr>
          <a:xfrm>
            <a:off x="3196047" y="404560"/>
            <a:ext cx="1300312" cy="49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900" b="0" i="0" cap="all" dirty="0">
                <a:effectLst/>
                <a:latin typeface="Univers Condensed" panose="020B0506020202050204" pitchFamily="34" charset="0"/>
              </a:rPr>
              <a:t>REGIONAL CONFERENCE</a:t>
            </a:r>
            <a:endParaRPr lang="en-US" sz="900" b="0" i="0" cap="all" dirty="0">
              <a:solidFill>
                <a:srgbClr val="000000"/>
              </a:solidFill>
              <a:effectLst/>
              <a:latin typeface="Univers Condensed" panose="020B0506020202050204" pitchFamily="34" charset="0"/>
              <a:ea typeface="Tahoma" panose="020B0604030504040204" pitchFamily="34" charset="0"/>
              <a:cs typeface="Times New Roman (Body CS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54838-DE1E-4993-92D5-149DFFBABB8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962385" y="6315867"/>
            <a:ext cx="1164417" cy="32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5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F41B-5CFF-7D4F-B126-3133E6AB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70" y="457200"/>
            <a:ext cx="447375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B348C4-A31D-0242-B057-DCC6876D6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81504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CEA18-E236-C747-A01F-3CC1F2DE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8270" y="2057400"/>
            <a:ext cx="447375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30C867B-1D77-E24F-AE08-BDE25F6F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8269" y="6356350"/>
            <a:ext cx="2743200" cy="365125"/>
          </a:xfrm>
        </p:spPr>
        <p:txBody>
          <a:bodyPr/>
          <a:lstStyle/>
          <a:p>
            <a:fld id="{7028DD9F-86D8-0B43-A22D-39CA093CC02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F93B283-230C-6E46-A9EC-91C9E43B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192" y="6356350"/>
            <a:ext cx="55321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7799B1-EF77-AD4B-AF3E-E66B7EE0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035" y="6356350"/>
            <a:ext cx="2743200" cy="365125"/>
          </a:xfrm>
        </p:spPr>
        <p:txBody>
          <a:bodyPr/>
          <a:lstStyle/>
          <a:p>
            <a:fld id="{733A97FC-4CB6-104A-8E21-C20170C9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2054-90DC-6946-A83D-2C704233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9" y="365125"/>
            <a:ext cx="1169996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43AEE-0F61-5C48-8903-1410F31CA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8269" y="1825625"/>
            <a:ext cx="11699966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7324D9-B390-D940-A46B-6257C449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8269" y="6356350"/>
            <a:ext cx="2743200" cy="365125"/>
          </a:xfrm>
        </p:spPr>
        <p:txBody>
          <a:bodyPr/>
          <a:lstStyle/>
          <a:p>
            <a:fld id="{7028DD9F-86D8-0B43-A22D-39CA093CC02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98A760-FF5B-D546-981D-99C7F2582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192" y="6356350"/>
            <a:ext cx="55321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640823-85BC-E847-A995-14D6C32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035" y="6356350"/>
            <a:ext cx="2743200" cy="365125"/>
          </a:xfrm>
        </p:spPr>
        <p:txBody>
          <a:bodyPr/>
          <a:lstStyle/>
          <a:p>
            <a:fld id="{733A97FC-4CB6-104A-8E21-C20170C9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0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F127F0-2C13-7941-AAB2-5750BF7A2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69335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DA5AA-E038-D345-BC3B-FA5D9AEC1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8269" y="365125"/>
            <a:ext cx="895676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1CFB1B-F4D0-1345-ABA5-1BE39221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8269" y="6356350"/>
            <a:ext cx="2743200" cy="365125"/>
          </a:xfrm>
        </p:spPr>
        <p:txBody>
          <a:bodyPr/>
          <a:lstStyle/>
          <a:p>
            <a:fld id="{7028DD9F-86D8-0B43-A22D-39CA093CC02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929A4D-8CE1-5742-B10A-C935F19E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192" y="6356350"/>
            <a:ext cx="55321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9A1A83-7BD6-3E40-9512-4E088691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035" y="6356350"/>
            <a:ext cx="2743200" cy="365125"/>
          </a:xfrm>
        </p:spPr>
        <p:txBody>
          <a:bodyPr/>
          <a:lstStyle/>
          <a:p>
            <a:fld id="{733A97FC-4CB6-104A-8E21-C20170C9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A14C-C256-7041-9487-A20B03EEB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594" y="1235574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B0C2A-33A1-E542-BAEA-385A59E69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594" y="3819752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Screen_Circles-white.mp4">
            <a:hlinkClick r:id="" action="ppaction://media"/>
            <a:extLst>
              <a:ext uri="{FF2B5EF4-FFF2-40B4-BE49-F238E27FC236}">
                <a16:creationId xmlns:a16="http://schemas.microsoft.com/office/drawing/2014/main" id="{DA1F7B4A-D20A-9E4A-B4AD-FB2188AE6D9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31197" b="30171"/>
          <a:stretch/>
        </p:blipFill>
        <p:spPr>
          <a:xfrm rot="10800000" flipH="1">
            <a:off x="8821783" y="-1"/>
            <a:ext cx="3370217" cy="1872343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2955627C-9F94-F94D-9F27-F6DBE0D124F5}"/>
              </a:ext>
            </a:extLst>
          </p:cNvPr>
          <p:cNvSpPr txBox="1">
            <a:spLocks/>
          </p:cNvSpPr>
          <p:nvPr userDrawn="1"/>
        </p:nvSpPr>
        <p:spPr>
          <a:xfrm>
            <a:off x="400595" y="404560"/>
            <a:ext cx="941188" cy="493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900" b="0" i="0" dirty="0">
                <a:latin typeface="Univers Condensed" panose="020B0506020202050204" pitchFamily="34" charset="0"/>
              </a:rPr>
              <a:t>IIASA REGIONAL CONFERENCE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5A2F77D-3272-E04F-B446-6CAF5D33F211}"/>
              </a:ext>
            </a:extLst>
          </p:cNvPr>
          <p:cNvSpPr txBox="1">
            <a:spLocks/>
          </p:cNvSpPr>
          <p:nvPr userDrawn="1"/>
        </p:nvSpPr>
        <p:spPr>
          <a:xfrm>
            <a:off x="1570531" y="404560"/>
            <a:ext cx="1300312" cy="49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900" b="0" i="0" cap="all" dirty="0">
                <a:effectLst/>
                <a:latin typeface="Univers Condensed" panose="020B0506020202050204" pitchFamily="34" charset="0"/>
              </a:rPr>
              <a:t>SYSTEMS ANALYSIS </a:t>
            </a:r>
            <a:br>
              <a:rPr lang="en-US" sz="900" b="0" i="0" cap="all" dirty="0">
                <a:effectLst/>
                <a:latin typeface="Univers Condensed" panose="020B0506020202050204" pitchFamily="34" charset="0"/>
              </a:rPr>
            </a:br>
            <a:r>
              <a:rPr lang="en-US" sz="900" b="0" i="0" cap="all" dirty="0">
                <a:effectLst/>
                <a:latin typeface="Univers Condensed" panose="020B0506020202050204" pitchFamily="34" charset="0"/>
              </a:rPr>
              <a:t>IN EURASIA</a:t>
            </a:r>
            <a:endParaRPr lang="en-US" sz="900" b="0" i="0" cap="all" dirty="0">
              <a:solidFill>
                <a:srgbClr val="000000"/>
              </a:solidFill>
              <a:effectLst/>
              <a:latin typeface="Univers Condensed" panose="020B0506020202050204" pitchFamily="34" charset="0"/>
              <a:ea typeface="Tahoma" panose="020B0604030504040204" pitchFamily="34" charset="0"/>
              <a:cs typeface="Times New Roman (Body CS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99B1D-EE07-4481-82C8-73C3F647AB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14042" y="6226926"/>
            <a:ext cx="7471607" cy="63107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42A9B9C-07E8-41E6-AE2D-841B526394B5}"/>
              </a:ext>
            </a:extLst>
          </p:cNvPr>
          <p:cNvSpPr txBox="1">
            <a:spLocks/>
          </p:cNvSpPr>
          <p:nvPr userDrawn="1"/>
        </p:nvSpPr>
        <p:spPr>
          <a:xfrm>
            <a:off x="2870843" y="410124"/>
            <a:ext cx="1300312" cy="49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900" b="0" i="0" cap="all" dirty="0">
                <a:effectLst/>
                <a:latin typeface="Univers Condensed" panose="020B0506020202050204" pitchFamily="34" charset="0"/>
              </a:rPr>
              <a:t>13-15 April 2021</a:t>
            </a:r>
            <a:endParaRPr lang="en-US" sz="900" b="0" i="0" cap="all" dirty="0">
              <a:solidFill>
                <a:srgbClr val="000000"/>
              </a:solidFill>
              <a:effectLst/>
              <a:latin typeface="Univers Condensed" panose="020B0506020202050204" pitchFamily="34" charset="0"/>
              <a:ea typeface="Tahoma" panose="020B060403050404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3623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023C-193C-7E4F-B76C-23195FEE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FE42-0685-4943-A231-F3FE4291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69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34E39-624D-F34E-A802-331C58E0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8269" y="6356350"/>
            <a:ext cx="2743200" cy="365125"/>
          </a:xfrm>
        </p:spPr>
        <p:txBody>
          <a:bodyPr/>
          <a:lstStyle/>
          <a:p>
            <a:fld id="{7028DD9F-86D8-0B43-A22D-39CA093CC02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1998F-4F43-954D-A4B1-BC165453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192" y="6356350"/>
            <a:ext cx="55321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F94F1-733C-BD46-8854-9DB0BE1F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035" y="6356350"/>
            <a:ext cx="2743200" cy="365125"/>
          </a:xfrm>
        </p:spPr>
        <p:txBody>
          <a:bodyPr/>
          <a:lstStyle/>
          <a:p>
            <a:fld id="{733A97FC-4CB6-104A-8E21-C20170C9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3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27CD300-8E18-D740-984C-9A4A953C2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594" y="136525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A2F7146-9080-6845-AC00-E7899FDF9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594" y="2720703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 descr="A picture containing indoor, top&#10;&#10;Description automatically generated">
            <a:extLst>
              <a:ext uri="{FF2B5EF4-FFF2-40B4-BE49-F238E27FC236}">
                <a16:creationId xmlns:a16="http://schemas.microsoft.com/office/drawing/2014/main" id="{9CADF60B-CDC9-AB4B-940C-9FF693ECB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2431" y="4209869"/>
            <a:ext cx="5772333" cy="300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6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BCF2-177A-624D-BB15-B0DB06D5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9" y="365125"/>
            <a:ext cx="1161134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D0E18-093A-AD48-BBD4-A95989FD7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269" y="1825625"/>
            <a:ext cx="572153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EC823-741C-E047-A9CB-D1FED1B51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3741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075B117-F7A7-1D41-A9DB-78267063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8269" y="6356350"/>
            <a:ext cx="2743200" cy="365125"/>
          </a:xfrm>
        </p:spPr>
        <p:txBody>
          <a:bodyPr/>
          <a:lstStyle/>
          <a:p>
            <a:fld id="{7028DD9F-86D8-0B43-A22D-39CA093CC02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9621B5A-8E01-3740-80D2-122A4E31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192" y="6356350"/>
            <a:ext cx="55321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1638174-EB81-1C4F-AB50-4C1FC716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035" y="6356350"/>
            <a:ext cx="2743200" cy="365125"/>
          </a:xfrm>
        </p:spPr>
        <p:txBody>
          <a:bodyPr/>
          <a:lstStyle/>
          <a:p>
            <a:fld id="{733A97FC-4CB6-104A-8E21-C20170C9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3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547F-EC03-FA4E-AC04-9CAF2A0CC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9" y="365125"/>
            <a:ext cx="116196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333CC-C4C9-5344-9E0F-FA2D03F17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270" y="1681163"/>
            <a:ext cx="56993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FA7A5-554A-4742-9530-3B5D13B73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8270" y="2505075"/>
            <a:ext cx="569930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C3110-3BEC-3C4E-9A79-E0EA5B0F4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8260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84A6B-DF4F-7945-9EB8-CC0A8E32F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82603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58939B7-D0E4-DF42-9092-66ABA172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8269" y="6356350"/>
            <a:ext cx="2743200" cy="365125"/>
          </a:xfrm>
        </p:spPr>
        <p:txBody>
          <a:bodyPr/>
          <a:lstStyle/>
          <a:p>
            <a:fld id="{7028DD9F-86D8-0B43-A22D-39CA093CC02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7A18720-D377-274E-BEE1-6AD6F30F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192" y="6356350"/>
            <a:ext cx="55321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E2C532-C781-7F41-95B3-FC8ABA19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035" y="6356350"/>
            <a:ext cx="2743200" cy="365125"/>
          </a:xfrm>
        </p:spPr>
        <p:txBody>
          <a:bodyPr/>
          <a:lstStyle/>
          <a:p>
            <a:fld id="{733A97FC-4CB6-104A-8E21-C20170C9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60E9-583A-A94A-8F34-1F28891D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9" y="365125"/>
            <a:ext cx="1105553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94F73E8-4937-5741-924F-A77640DCC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8269" y="6356350"/>
            <a:ext cx="2743200" cy="365125"/>
          </a:xfrm>
        </p:spPr>
        <p:txBody>
          <a:bodyPr/>
          <a:lstStyle/>
          <a:p>
            <a:fld id="{7028DD9F-86D8-0B43-A22D-39CA093CC02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3CAEE-817C-CF4F-8746-72943705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192" y="6356350"/>
            <a:ext cx="55321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1C9645-02CB-B74E-A2D6-3235F44A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035" y="6356350"/>
            <a:ext cx="2743200" cy="365125"/>
          </a:xfrm>
        </p:spPr>
        <p:txBody>
          <a:bodyPr/>
          <a:lstStyle/>
          <a:p>
            <a:fld id="{733A97FC-4CB6-104A-8E21-C20170C9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2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7B5BF1-4C58-1F46-ADB6-43FC65DC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8269" y="6356350"/>
            <a:ext cx="2743200" cy="365125"/>
          </a:xfrm>
        </p:spPr>
        <p:txBody>
          <a:bodyPr/>
          <a:lstStyle/>
          <a:p>
            <a:fld id="{7028DD9F-86D8-0B43-A22D-39CA093CC02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115754-4E4E-F649-97BB-4A95C97B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192" y="6356350"/>
            <a:ext cx="55321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8A326D-9608-5048-9A73-698CE828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035" y="6356350"/>
            <a:ext cx="2743200" cy="365125"/>
          </a:xfrm>
        </p:spPr>
        <p:txBody>
          <a:bodyPr/>
          <a:lstStyle/>
          <a:p>
            <a:fld id="{733A97FC-4CB6-104A-8E21-C20170C9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9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F8C1B-FFD8-E249-9326-01684FAC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70" y="457200"/>
            <a:ext cx="447375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9FAC-EE58-7B4C-B385-72C75DD7D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8150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C66F0-2ED8-D14E-84DB-7E0081A06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8270" y="2057400"/>
            <a:ext cx="447375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65FDDB-DEBC-4544-8D14-D101CEAF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8269" y="6356350"/>
            <a:ext cx="2743200" cy="365125"/>
          </a:xfrm>
        </p:spPr>
        <p:txBody>
          <a:bodyPr/>
          <a:lstStyle/>
          <a:p>
            <a:fld id="{7028DD9F-86D8-0B43-A22D-39CA093CC02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3762809-E272-7940-84F6-B0DC76C4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2192" y="6356350"/>
            <a:ext cx="55321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B2D6514-5541-1248-9D7E-6CD43FBF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035" y="6356350"/>
            <a:ext cx="2743200" cy="365125"/>
          </a:xfrm>
        </p:spPr>
        <p:txBody>
          <a:bodyPr/>
          <a:lstStyle/>
          <a:p>
            <a:fld id="{733A97FC-4CB6-104A-8E21-C20170C9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7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58787-AF5A-1B43-8C34-54745FAA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DC269-872A-634C-945D-3F78AE416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E1326-0FED-D74A-BB87-59E11D9E8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7028DD9F-86D8-0B43-A22D-39CA093CC021}" type="datetimeFigureOut">
              <a:rPr lang="en-US" smtClean="0"/>
              <a:pPr/>
              <a:t>4/10/2021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1FF3D-079C-3F4D-9D40-925EB15E8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E125C-EB09-B845-81F2-7176A8D4A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733A97FC-4CB6-104A-8E21-C20170C915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@Lohmander.com" TargetMode="External"/><Relationship Id="rId2" Type="http://schemas.openxmlformats.org/officeDocument/2006/relationships/hyperlink" Target="https://medcraveonline.com/IRATJ/IRATJ-06-00213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hyperlink" Target="http://www.lohmander.com/Information/Ref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DCD882-66EE-E740-A699-89DE1D2C535D}"/>
              </a:ext>
            </a:extLst>
          </p:cNvPr>
          <p:cNvSpPr txBox="1">
            <a:spLocks/>
          </p:cNvSpPr>
          <p:nvPr/>
        </p:nvSpPr>
        <p:spPr>
          <a:xfrm>
            <a:off x="400594" y="1170613"/>
            <a:ext cx="9144000" cy="2059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Tahoma" panose="020B060403050404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Adaptive Mobile Firefighting Resources: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	Stochastic Dynamic Optimization of International Cooperation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050AA58-2024-F442-BC5E-5E984399DEE9}"/>
              </a:ext>
            </a:extLst>
          </p:cNvPr>
          <p:cNvSpPr txBox="1">
            <a:spLocks/>
          </p:cNvSpPr>
          <p:nvPr/>
        </p:nvSpPr>
        <p:spPr>
          <a:xfrm>
            <a:off x="400594" y="3429000"/>
            <a:ext cx="11168554" cy="974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Lohmander,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Peter</a:t>
            </a:r>
            <a:r>
              <a:rPr kumimoji="0" lang="en-US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A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A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76A3514-D946-3C4A-BCC9-45AB510AB8C9}"/>
              </a:ext>
            </a:extLst>
          </p:cNvPr>
          <p:cNvSpPr txBox="1">
            <a:spLocks/>
          </p:cNvSpPr>
          <p:nvPr/>
        </p:nvSpPr>
        <p:spPr>
          <a:xfrm>
            <a:off x="471186" y="4039883"/>
            <a:ext cx="4110646" cy="7264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Optimal Solutions in cooperation with Linnaeus University,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Hoppets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Grand 6, 903 34 Umea, Sweden</a:t>
            </a:r>
          </a:p>
        </p:txBody>
      </p:sp>
      <p:pic>
        <p:nvPicPr>
          <p:cNvPr id="3" name="Picture 2" descr="A picture containing sky, outdoor, flying, plane&#10;&#10;Description automatically generated">
            <a:extLst>
              <a:ext uri="{FF2B5EF4-FFF2-40B4-BE49-F238E27FC236}">
                <a16:creationId xmlns:a16="http://schemas.microsoft.com/office/drawing/2014/main" id="{3DF7551D-ACE0-4632-9864-11533CB19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86" y="4846880"/>
            <a:ext cx="2633305" cy="18170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B67A54-CBDF-430B-95BE-943B15789DD2}"/>
              </a:ext>
            </a:extLst>
          </p:cNvPr>
          <p:cNvSpPr txBox="1"/>
          <p:nvPr/>
        </p:nvSpPr>
        <p:spPr>
          <a:xfrm>
            <a:off x="5119254" y="3335209"/>
            <a:ext cx="61098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Forest fires create large economical and environmental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problems in many countries.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Questions:</a:t>
            </a:r>
            <a:endParaRPr lang="en-US" b="1" i="1" dirty="0">
              <a:solidFill>
                <a:srgbClr val="0070C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stochastic properties of fires in different countries? Is international cooperation rational?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Adaptive optimization can optimize international cooperation. General methods and principles have been derived.</a:t>
            </a:r>
          </a:p>
        </p:txBody>
      </p:sp>
    </p:spTree>
    <p:extLst>
      <p:ext uri="{BB962C8B-B14F-4D97-AF65-F5344CB8AC3E}">
        <p14:creationId xmlns:p14="http://schemas.microsoft.com/office/powerpoint/2010/main" val="296059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C6C2-AADA-4D9D-BA72-CC6D84AA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1: Results</a:t>
            </a:r>
            <a:endParaRPr lang="en-AT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308E070-28F6-4BBC-B90F-2ECDA5932D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36560"/>
              </p:ext>
            </p:extLst>
          </p:nvPr>
        </p:nvGraphicFramePr>
        <p:xfrm>
          <a:off x="656948" y="4723283"/>
          <a:ext cx="5643395" cy="180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78400" imgH="1574800" progId="Equation.DSMT4">
                  <p:embed/>
                </p:oleObj>
              </mc:Choice>
              <mc:Fallback>
                <p:oleObj name="Equation" r:id="rId3" imgW="4978400" imgH="1574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0914397-8664-4C5E-AD1F-5F6B92199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48" y="4723283"/>
                        <a:ext cx="5643395" cy="1802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14774FA-FD98-4EA1-A0F0-776C1BCBA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105" y="1825296"/>
            <a:ext cx="4626840" cy="2272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3DE1C-F416-4E9D-8B20-70B166AD5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762" y="1116804"/>
            <a:ext cx="3472073" cy="2467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932BED-00AC-4A1D-8BAF-4DDB8634EC7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399700" y="3629539"/>
            <a:ext cx="5530925" cy="28959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23033-F17B-4B5D-A4C9-44D2BB8C0A56}"/>
              </a:ext>
            </a:extLst>
          </p:cNvPr>
          <p:cNvSpPr txBox="1"/>
          <p:nvPr/>
        </p:nvSpPr>
        <p:spPr>
          <a:xfrm>
            <a:off x="1016105" y="4155437"/>
            <a:ext cx="5065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Optimization of adaptive international fire fighting </a:t>
            </a:r>
          </a:p>
          <a:p>
            <a:r>
              <a:rPr lang="en-US" b="1" dirty="0">
                <a:solidFill>
                  <a:srgbClr val="FF0000"/>
                </a:solidFill>
              </a:rPr>
              <a:t>coordination via stochastic dynamic programming</a:t>
            </a:r>
            <a:endParaRPr lang="en-SE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91411-B609-4E59-8D5B-5C02A87BC649}"/>
              </a:ext>
            </a:extLst>
          </p:cNvPr>
          <p:cNvSpPr/>
          <p:nvPr/>
        </p:nvSpPr>
        <p:spPr>
          <a:xfrm>
            <a:off x="408373" y="4136570"/>
            <a:ext cx="6227560" cy="25216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A29D22-6C27-4B0E-BD43-4A3D85A90742}"/>
              </a:ext>
            </a:extLst>
          </p:cNvPr>
          <p:cNvSpPr/>
          <p:nvPr/>
        </p:nvSpPr>
        <p:spPr>
          <a:xfrm>
            <a:off x="6702641" y="365125"/>
            <a:ext cx="5327341" cy="629312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5FF3B-4840-41DB-85CD-C8FE6C1852CC}"/>
              </a:ext>
            </a:extLst>
          </p:cNvPr>
          <p:cNvSpPr txBox="1"/>
          <p:nvPr/>
        </p:nvSpPr>
        <p:spPr>
          <a:xfrm>
            <a:off x="6695621" y="403859"/>
            <a:ext cx="27857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 solutions via  </a:t>
            </a:r>
            <a:r>
              <a:rPr lang="en-US" b="1" dirty="0">
                <a:solidFill>
                  <a:srgbClr val="00B0F0"/>
                </a:solidFill>
                <a:latin typeface="Calibri" panose="020F0502020204030204"/>
              </a:rPr>
              <a:t>analytical and numerical methods.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SE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D1099-95C8-459F-A9F4-A5553D7A9BDA}"/>
              </a:ext>
            </a:extLst>
          </p:cNvPr>
          <p:cNvSpPr txBox="1"/>
          <p:nvPr/>
        </p:nvSpPr>
        <p:spPr>
          <a:xfrm>
            <a:off x="904427" y="1517687"/>
            <a:ext cx="5065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Statistical properties of fires in different countries</a:t>
            </a:r>
            <a:endParaRPr lang="en-SE" dirty="0">
              <a:solidFill>
                <a:srgbClr val="92D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84FB45-FAE9-4620-B76C-37C54EDD3C8A}"/>
              </a:ext>
            </a:extLst>
          </p:cNvPr>
          <p:cNvSpPr/>
          <p:nvPr/>
        </p:nvSpPr>
        <p:spPr>
          <a:xfrm>
            <a:off x="408373" y="1557560"/>
            <a:ext cx="6227560" cy="252168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6949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CC6C2-AADA-4D9D-BA72-CC6D84AA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2: Main Conclusions and Article</a:t>
            </a:r>
            <a:endParaRPr lang="en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126763-960C-3343-866A-4B7EFE01E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69" y="1690688"/>
            <a:ext cx="8416240" cy="3934258"/>
          </a:xfrm>
        </p:spPr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Statistical properties of fires in different countries and regions in nine European countries were derived.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Allocation of internationally mobile firefighting units, such as water bombing airplanes, has been defined and analyzed via stochastic dynamic programming.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FF0000"/>
                </a:solidFill>
              </a:rPr>
              <a:t>Adaptive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international cooperation in firefighting operations is rational.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The published open access article: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Lohmander, P., Adaptive mobile firefighting resources, stochastic dynamic optimization of international cooperation, International Robotics &amp; Automation Journal, Volume 6, Issue 4, 2020, pages 150-155.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hlinkClick r:id="rId2"/>
              </a:rPr>
              <a:t>https://medcraveonline.com/IRATJ/IRATJ-06-00213.pdf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51A1B6-BB3E-45CA-A993-CDDC91471EF7}"/>
              </a:ext>
            </a:extLst>
          </p:cNvPr>
          <p:cNvSpPr txBox="1"/>
          <p:nvPr/>
        </p:nvSpPr>
        <p:spPr>
          <a:xfrm>
            <a:off x="298269" y="5624946"/>
            <a:ext cx="5569527" cy="1300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Contact: </a:t>
            </a:r>
            <a:r>
              <a:rPr lang="en-US" dirty="0">
                <a:hlinkClick r:id="rId3"/>
              </a:rPr>
              <a:t>Peter@Lohmander.com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ea typeface="Tahoma" panose="020B0604030504040204" pitchFamily="34" charset="0"/>
                <a:cs typeface="Tahoma" panose="020B0604030504040204" pitchFamily="34" charset="0"/>
              </a:rPr>
              <a:t>Related Research:</a:t>
            </a:r>
          </a:p>
          <a:p>
            <a:pPr marL="0" indent="0">
              <a:buNone/>
              <a:defRPr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http://www.lohmander.com/Information/Ref.htm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138A882-42F1-42A0-B519-034F61F7DD7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9" y="3657817"/>
            <a:ext cx="3242210" cy="29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3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C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589D"/>
      </a:accent1>
      <a:accent2>
        <a:srgbClr val="62C4C0"/>
      </a:accent2>
      <a:accent3>
        <a:srgbClr val="247F6E"/>
      </a:accent3>
      <a:accent4>
        <a:srgbClr val="FDBB40"/>
      </a:accent4>
      <a:accent5>
        <a:srgbClr val="EE696B"/>
      </a:accent5>
      <a:accent6>
        <a:srgbClr val="694C93"/>
      </a:accent6>
      <a:hlink>
        <a:srgbClr val="0D9BC0"/>
      </a:hlink>
      <a:folHlink>
        <a:srgbClr val="43AE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_presenation (revised)" id="{8827D9D7-420E-4789-8CE2-9F56CC90CB6B}" vid="{A43590C3-3E88-4C77-BA45-7A567535DF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11031DE149B849A5FBDF365C41BE2E" ma:contentTypeVersion="12" ma:contentTypeDescription="Create a new document." ma:contentTypeScope="" ma:versionID="8512b538301325aa54b320add13ac038">
  <xsd:schema xmlns:xsd="http://www.w3.org/2001/XMLSchema" xmlns:xs="http://www.w3.org/2001/XMLSchema" xmlns:p="http://schemas.microsoft.com/office/2006/metadata/properties" xmlns:ns2="0075f7fd-1ac6-4525-a6b2-5514d6976995" xmlns:ns3="1529ed23-2750-4d62-8d09-abe1b87f3f36" targetNamespace="http://schemas.microsoft.com/office/2006/metadata/properties" ma:root="true" ma:fieldsID="b66980eb58bfdef8ded7bd3309fa4e90" ns2:_="" ns3:_="">
    <xsd:import namespace="0075f7fd-1ac6-4525-a6b2-5514d6976995"/>
    <xsd:import namespace="1529ed23-2750-4d62-8d09-abe1b87f3f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5f7fd-1ac6-4525-a6b2-5514d6976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9ed23-2750-4d62-8d09-abe1b87f3f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026BDD-66D0-4179-BB55-A10D40CDC9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75f7fd-1ac6-4525-a6b2-5514d6976995"/>
    <ds:schemaRef ds:uri="1529ed23-2750-4d62-8d09-abe1b87f3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889330-1331-45F5-922D-95C57E236D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5361DE-0F23-4ED4-AA94-BBBA2736D8E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RC_presenation (revised)</Template>
  <TotalTime>49</TotalTime>
  <Words>241</Words>
  <Application>Microsoft Office PowerPoint</Application>
  <PresentationFormat>Widescreen</PresentationFormat>
  <Paragraphs>27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Tahoma</vt:lpstr>
      <vt:lpstr>Univers Condensed</vt:lpstr>
      <vt:lpstr>Office Theme</vt:lpstr>
      <vt:lpstr>Equation</vt:lpstr>
      <vt:lpstr>PowerPoint Presentation</vt:lpstr>
      <vt:lpstr>Slide 1: Results</vt:lpstr>
      <vt:lpstr>Slide 2: Main Conclusions and Article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Analysis and the Americas</dc:title>
  <dc:creator>Danaher Tom</dc:creator>
  <cp:lastModifiedBy>Peter Lohmander</cp:lastModifiedBy>
  <cp:revision>16</cp:revision>
  <dcterms:created xsi:type="dcterms:W3CDTF">2019-05-29T09:13:30Z</dcterms:created>
  <dcterms:modified xsi:type="dcterms:W3CDTF">2021-04-10T15:33:06Z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0x0101002611031DE149B849A5FBDF365C41BE2E</vt:lpwstr>
  </property>
</Properties>
</file>