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71" r:id="rId4"/>
    <p:sldId id="273" r:id="rId5"/>
    <p:sldId id="272" r:id="rId6"/>
    <p:sldId id="279" r:id="rId7"/>
    <p:sldId id="301" r:id="rId8"/>
    <p:sldId id="293" r:id="rId9"/>
    <p:sldId id="295" r:id="rId10"/>
    <p:sldId id="294" r:id="rId11"/>
    <p:sldId id="292" r:id="rId12"/>
    <p:sldId id="284" r:id="rId13"/>
    <p:sldId id="303" r:id="rId14"/>
    <p:sldId id="285" r:id="rId15"/>
    <p:sldId id="296" r:id="rId16"/>
    <p:sldId id="280" r:id="rId17"/>
    <p:sldId id="286" r:id="rId18"/>
    <p:sldId id="304" r:id="rId19"/>
    <p:sldId id="305" r:id="rId20"/>
    <p:sldId id="306" r:id="rId21"/>
    <p:sldId id="307" r:id="rId22"/>
    <p:sldId id="308" r:id="rId23"/>
    <p:sldId id="309" r:id="rId24"/>
    <p:sldId id="282" r:id="rId25"/>
    <p:sldId id="281" r:id="rId26"/>
    <p:sldId id="302" r:id="rId27"/>
    <p:sldId id="277" r:id="rId28"/>
    <p:sldId id="278" r:id="rId29"/>
    <p:sldId id="276" r:id="rId30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3.wmf"/><Relationship Id="rId7" Type="http://schemas.openxmlformats.org/officeDocument/2006/relationships/image" Target="../media/image2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26.wmf"/><Relationship Id="rId11" Type="http://schemas.openxmlformats.org/officeDocument/2006/relationships/image" Target="../media/image18.wmf"/><Relationship Id="rId5" Type="http://schemas.openxmlformats.org/officeDocument/2006/relationships/image" Target="../media/image19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1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17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3.wmf"/><Relationship Id="rId7" Type="http://schemas.openxmlformats.org/officeDocument/2006/relationships/image" Target="../media/image1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21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BAC8B-869A-4DAB-AD3E-20204AA2695D}" type="datetimeFigureOut">
              <a:rPr lang="sv-SE" smtClean="0"/>
              <a:t>2015-05-05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F61B-C6DF-419D-9C31-3ED70DE9D8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21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F61B-C6DF-419D-9C31-3ED70DE9D8E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21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C85E-6C2C-43B9-8DDA-22133ABA4BD2}" type="datetime1">
              <a:rPr lang="sv-SE" smtClean="0"/>
              <a:t>2015-05-05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7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A803-FDC4-433A-8E62-B20EF6578FA6}" type="datetime1">
              <a:rPr lang="sv-SE" smtClean="0"/>
              <a:t>2015-05-05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0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8D14-0F68-4014-BC59-7B94067B2EA1}" type="datetime1">
              <a:rPr lang="sv-SE" smtClean="0"/>
              <a:t>2015-05-05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1D25-A336-4454-88F5-A9D289CF9D9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5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C30F-70CD-48CE-AE4C-59E4CD3E37D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2C17-6AA7-41BF-9EC5-10579B7FCD3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4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6483-DFCA-4316-AAD0-62B67720411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4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046E-EC42-4D71-B177-CD7B522B67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6F01-7BDD-4DEB-914D-5866896B736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1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45F-7484-4478-9B15-A6A89140906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19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015B-8342-4CD1-B758-882B5B4C9E8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4260-ADF3-4D28-9D1C-BADB108A6098}" type="datetime1">
              <a:rPr lang="sv-SE" smtClean="0"/>
              <a:t>2015-05-05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52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580F-DF6D-4327-9060-5BFE98092B5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0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9748-53A4-4D25-9FC9-A0A345D244F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64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CB2C-4148-4C10-9E01-66E358E9C38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84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7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61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7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9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75A-1A5F-4A63-8F06-EE273F7124B3}" type="datetime1">
              <a:rPr lang="sv-SE" smtClean="0"/>
              <a:t>2015-05-05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887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6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80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51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9BEA-F0B6-4D0A-890A-6C1BAFF4797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5D4C-469F-40D3-8499-3E4E06BA0BA7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8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A21F-FBBA-4438-AF3C-8EE51E7BF54D}" type="datetime1">
              <a:rPr lang="sv-SE" smtClean="0"/>
              <a:t>2015-05-05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68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C6E4-2742-4D41-A3B1-7317F71D6138}" type="datetime1">
              <a:rPr lang="sv-SE" smtClean="0"/>
              <a:t>2015-05-05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4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265E-2C72-43A5-94F8-E8B1113F250F}" type="datetime1">
              <a:rPr lang="sv-SE" smtClean="0"/>
              <a:t>2015-05-05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1A70-AF49-4297-BF60-9D50A2E1D121}" type="datetime1">
              <a:rPr lang="sv-SE" smtClean="0"/>
              <a:t>2015-05-05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4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0943-7A7F-4761-B757-7B00DDA3A48D}" type="datetime1">
              <a:rPr lang="sv-SE" smtClean="0"/>
              <a:t>2015-05-05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44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9BFC-65F1-419A-A710-4DC13F72320D}" type="datetime1">
              <a:rPr lang="sv-SE" smtClean="0"/>
              <a:t>2015-05-05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7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02BD-C44A-4B0D-83A2-AFFA8E4EAF5A}" type="datetime1">
              <a:rPr lang="sv-SE" smtClean="0"/>
              <a:t>2015-05-05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7A7F-E443-484D-8340-46B12C391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30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0B3B-9562-4A20-8E1D-0123F2EB06E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2015-05-05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4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9BEA-F0B6-4D0A-890A-6C1BAFF4797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2015-05-05</a:t>
            </a:fld>
            <a:endParaRPr lang="sv-S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5D4C-469F-40D3-8499-3E4E06BA0BA7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8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3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6.bin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7.wmf"/><Relationship Id="rId20" Type="http://schemas.openxmlformats.org/officeDocument/2006/relationships/image" Target="../media/image28.wmf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6.bin"/><Relationship Id="rId24" Type="http://schemas.openxmlformats.org/officeDocument/2006/relationships/oleObject" Target="../embeddings/oleObject44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47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37.wmf"/><Relationship Id="rId26" Type="http://schemas.openxmlformats.org/officeDocument/2006/relationships/oleObject" Target="../embeddings/oleObject60.bin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55.bin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2.bin"/><Relationship Id="rId24" Type="http://schemas.openxmlformats.org/officeDocument/2006/relationships/oleObject" Target="../embeddings/oleObject59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hyperlink" Target="mailto:Peter@Lohmander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7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6795" y="283464"/>
            <a:ext cx="11620500" cy="2039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 MODELS FOR OPTIMAL CONTINUOUS COVER MULTI SPECIES FORESTRY IN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part of the joint presentation by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Soleiman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Mohammadi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Limaei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PeterLohmander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Leif Olsson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v-SE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000" dirty="0">
              <a:solidFill>
                <a:srgbClr val="00B050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045" y="2743200"/>
            <a:ext cx="7315200" cy="383540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1815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Peter Lohmander </a:t>
            </a: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SLU, Sweden, </a:t>
            </a:r>
            <a:r>
              <a:rPr lang="en-GB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8th International Conference of </a:t>
            </a: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Iranian Operations Research Society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 of Mathematics Ferdowsi University of Mashhad,  Mashhad, Iran.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www.or8.um.ac.ir</a:t>
            </a:r>
          </a:p>
          <a:p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21-22 May 2015</a:t>
            </a:r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63" y="2743200"/>
            <a:ext cx="3750538" cy="4114800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Area growth of individual trees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= 0.1586038 </a:t>
            </a:r>
            <a:r>
              <a:rPr lang="en-US" b="1" dirty="0" err="1" smtClean="0">
                <a:solidFill>
                  <a:srgbClr val="FF0000"/>
                </a:solidFill>
              </a:rPr>
              <a:t>xxLN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r>
              <a:rPr lang="en-US" dirty="0" smtClean="0"/>
              <a:t> + 0.07038919999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  <a:p>
            <a:endParaRPr lang="sv-SE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 = area of individual tree (before growth</a:t>
            </a:r>
            <a:r>
              <a:rPr lang="en-US" dirty="0" smtClean="0"/>
              <a:t>) (m2)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/>
              <a:t> = area growth of individual tree (as area growth during the coming ten years divided by 10</a:t>
            </a:r>
            <a:r>
              <a:rPr lang="en-US" dirty="0" smtClean="0"/>
              <a:t>.) (m2/year)</a:t>
            </a:r>
            <a:endParaRPr lang="en-US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u="sng" dirty="0" smtClean="0"/>
              <a:t>Regression </a:t>
            </a:r>
            <a:r>
              <a:rPr lang="sv-SE" u="sng" dirty="0" err="1" smtClean="0"/>
              <a:t>statistics</a:t>
            </a:r>
            <a:r>
              <a:rPr lang="sv-SE" u="sng" dirty="0" smtClean="0"/>
              <a:t>:</a:t>
            </a:r>
            <a:endParaRPr lang="sv-SE" u="sng" dirty="0"/>
          </a:p>
          <a:p>
            <a:pPr marL="0" indent="0">
              <a:buNone/>
            </a:pPr>
            <a:r>
              <a:rPr lang="sv-SE" dirty="0"/>
              <a:t>F = 211.8, R2 = 0.872</a:t>
            </a:r>
          </a:p>
          <a:p>
            <a:pPr marL="0" indent="0">
              <a:buNone/>
            </a:pPr>
            <a:r>
              <a:rPr lang="sv-SE" dirty="0"/>
              <a:t>t(x) = </a:t>
            </a:r>
            <a:r>
              <a:rPr lang="sv-SE" dirty="0" smtClean="0"/>
              <a:t>13.09, t(</a:t>
            </a:r>
            <a:r>
              <a:rPr lang="sv-SE" dirty="0" err="1" smtClean="0"/>
              <a:t>xxLN</a:t>
            </a:r>
            <a:r>
              <a:rPr lang="sv-SE" dirty="0" smtClean="0"/>
              <a:t>(x</a:t>
            </a:r>
            <a:r>
              <a:rPr lang="sv-SE" dirty="0"/>
              <a:t>)) = </a:t>
            </a:r>
            <a:r>
              <a:rPr lang="sv-SE" dirty="0" smtClean="0"/>
              <a:t>9.56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4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11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54874"/>
              </p:ext>
            </p:extLst>
          </p:nvPr>
        </p:nvGraphicFramePr>
        <p:xfrm>
          <a:off x="982590" y="1475117"/>
          <a:ext cx="10345505" cy="395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Worksheet" r:id="rId3" imgW="8260222" imgH="3154538" progId="Excel.Sheet.12">
                  <p:embed/>
                </p:oleObj>
              </mc:Choice>
              <mc:Fallback>
                <p:oleObj name="Worksheet" r:id="rId3" imgW="8260222" imgH="3154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590" y="1475117"/>
                        <a:ext cx="10345505" cy="395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30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Area </a:t>
            </a:r>
            <a:r>
              <a:rPr lang="en-US" b="1" dirty="0">
                <a:solidFill>
                  <a:srgbClr val="00B050"/>
                </a:solidFill>
              </a:rPr>
              <a:t>growth per tree per year as a function of the area before growth (per tree)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9" y="2217906"/>
            <a:ext cx="10208041" cy="412452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9601200" y="5535039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Area </a:t>
            </a:r>
            <a:r>
              <a:rPr lang="sv-SE" b="1" dirty="0" err="1" smtClean="0">
                <a:solidFill>
                  <a:srgbClr val="FF0000"/>
                </a:solidFill>
              </a:rPr>
              <a:t>before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(m2)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193260" y="1571575"/>
            <a:ext cx="332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area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individual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tree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(m2/</a:t>
            </a:r>
            <a:r>
              <a:rPr lang="sv-SE" b="1" dirty="0" err="1" smtClean="0">
                <a:solidFill>
                  <a:srgbClr val="FF0000"/>
                </a:solidFill>
              </a:rPr>
              <a:t>year</a:t>
            </a:r>
            <a:r>
              <a:rPr lang="sv-SE" b="1" dirty="0" smtClean="0">
                <a:solidFill>
                  <a:srgbClr val="FF0000"/>
                </a:solidFill>
              </a:rPr>
              <a:t>)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0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276709" y="1423358"/>
            <a:ext cx="88593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solidFill>
                  <a:srgbClr val="00B050"/>
                </a:solidFill>
              </a:rPr>
              <a:t>Observations and suggestions for </a:t>
            </a:r>
            <a:r>
              <a:rPr lang="sv-SE" sz="2400" b="1" u="sng" dirty="0" err="1" smtClean="0">
                <a:solidFill>
                  <a:srgbClr val="00B050"/>
                </a:solidFill>
              </a:rPr>
              <a:t>future</a:t>
            </a:r>
            <a:r>
              <a:rPr lang="sv-SE" sz="2400" b="1" u="sng" dirty="0" smtClean="0">
                <a:solidFill>
                  <a:srgbClr val="00B050"/>
                </a:solidFill>
              </a:rPr>
              <a:t> </a:t>
            </a:r>
            <a:r>
              <a:rPr lang="sv-SE" sz="2400" b="1" u="sng" dirty="0" err="1" smtClean="0">
                <a:solidFill>
                  <a:srgbClr val="00B050"/>
                </a:solidFill>
              </a:rPr>
              <a:t>estimations</a:t>
            </a:r>
            <a:r>
              <a:rPr lang="sv-SE" sz="2400" b="1" u="sng" dirty="0" smtClean="0">
                <a:solidFill>
                  <a:srgbClr val="00B050"/>
                </a:solidFill>
              </a:rPr>
              <a:t>:</a:t>
            </a:r>
          </a:p>
          <a:p>
            <a:endParaRPr lang="sv-SE" sz="2400" b="1" dirty="0" smtClean="0"/>
          </a:p>
          <a:p>
            <a:pPr marL="342900" indent="-342900">
              <a:buAutoNum type="arabicPeriod"/>
            </a:pPr>
            <a:r>
              <a:rPr lang="sv-SE" sz="2400" b="1" dirty="0" smtClean="0"/>
              <a:t>It </a:t>
            </a:r>
            <a:r>
              <a:rPr lang="sv-SE" sz="2400" b="1" dirty="0" err="1" smtClean="0"/>
              <a:t>would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have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been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valuable</a:t>
            </a:r>
            <a:r>
              <a:rPr lang="sv-SE" sz="2400" b="1" dirty="0" smtClean="0"/>
              <a:t> to </a:t>
            </a:r>
            <a:r>
              <a:rPr lang="sv-SE" sz="2400" b="1" dirty="0" err="1" smtClean="0"/>
              <a:t>have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more</a:t>
            </a:r>
            <a:r>
              <a:rPr lang="sv-SE" sz="2400" b="1" dirty="0" smtClean="0"/>
              <a:t> variation in the </a:t>
            </a:r>
            <a:r>
              <a:rPr lang="sv-SE" sz="2400" b="1" dirty="0" err="1" smtClean="0"/>
              <a:t>raw</a:t>
            </a:r>
            <a:r>
              <a:rPr lang="sv-SE" sz="2400" b="1" dirty="0" smtClean="0"/>
              <a:t> data. </a:t>
            </a:r>
            <a:r>
              <a:rPr lang="sv-SE" sz="2400" b="1" dirty="0" err="1" smtClean="0"/>
              <a:t>Now</a:t>
            </a:r>
            <a:r>
              <a:rPr lang="sv-SE" sz="2400" b="1" dirty="0" smtClean="0"/>
              <a:t>, the </a:t>
            </a:r>
            <a:r>
              <a:rPr lang="sv-SE" sz="2400" b="1" dirty="0" err="1" smtClean="0"/>
              <a:t>degrees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competition</a:t>
            </a:r>
            <a:r>
              <a:rPr lang="sv-SE" sz="2400" b="1" dirty="0" smtClean="0"/>
              <a:t> and the </a:t>
            </a:r>
            <a:r>
              <a:rPr lang="sv-SE" sz="2400" b="1" dirty="0" err="1" smtClean="0"/>
              <a:t>stand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densities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have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low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degrees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variation.</a:t>
            </a:r>
          </a:p>
          <a:p>
            <a:pPr marL="342900" indent="-342900">
              <a:buAutoNum type="arabicPeriod"/>
            </a:pPr>
            <a:r>
              <a:rPr lang="sv-SE" sz="2400" b="1" dirty="0" smtClean="0"/>
              <a:t>In the </a:t>
            </a:r>
            <a:r>
              <a:rPr lang="sv-SE" sz="2400" b="1" dirty="0" err="1" smtClean="0"/>
              <a:t>presently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analyzed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raw</a:t>
            </a:r>
            <a:r>
              <a:rPr lang="sv-SE" sz="2400" b="1" dirty="0" smtClean="0"/>
              <a:t> data, </a:t>
            </a:r>
            <a:r>
              <a:rPr lang="sv-SE" sz="2400" b="1" dirty="0" err="1" smtClean="0"/>
              <a:t>there</a:t>
            </a:r>
            <a:r>
              <a:rPr lang="sv-SE" sz="2400" b="1" dirty="0"/>
              <a:t> </a:t>
            </a:r>
            <a:r>
              <a:rPr lang="sv-SE" sz="2400" b="1" dirty="0" err="1" smtClean="0"/>
              <a:t>are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correlations</a:t>
            </a:r>
            <a:r>
              <a:rPr lang="sv-SE" sz="2400" b="1" dirty="0" smtClean="0"/>
              <a:t> </a:t>
            </a:r>
            <a:r>
              <a:rPr lang="sv-SE" sz="2400" b="1" dirty="0"/>
              <a:t>different from </a:t>
            </a:r>
            <a:r>
              <a:rPr lang="sv-SE" sz="2400" b="1" dirty="0" err="1"/>
              <a:t>zero</a:t>
            </a:r>
            <a:r>
              <a:rPr lang="sv-SE" sz="2400" b="1" dirty="0"/>
              <a:t> </a:t>
            </a:r>
            <a:r>
              <a:rPr lang="sv-SE" sz="2400" b="1" dirty="0" err="1" smtClean="0"/>
              <a:t>between</a:t>
            </a:r>
            <a:r>
              <a:rPr lang="sv-SE" sz="2400" b="1" dirty="0" smtClean="0"/>
              <a:t> the </a:t>
            </a:r>
            <a:r>
              <a:rPr lang="sv-SE" sz="2400" b="1" dirty="0" err="1" smtClean="0"/>
              <a:t>possibly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explaining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variables</a:t>
            </a:r>
            <a:r>
              <a:rPr lang="sv-SE" sz="2400" b="1" dirty="0" smtClean="0"/>
              <a:t> ”</a:t>
            </a:r>
            <a:r>
              <a:rPr lang="sv-SE" sz="2400" b="1" dirty="0" err="1" smtClean="0"/>
              <a:t>direction</a:t>
            </a:r>
            <a:r>
              <a:rPr lang="sv-SE" sz="2400" b="1" dirty="0" smtClean="0"/>
              <a:t>” and ”</a:t>
            </a:r>
            <a:r>
              <a:rPr lang="sv-SE" sz="2400" b="1" dirty="0" err="1" smtClean="0"/>
              <a:t>altitude</a:t>
            </a:r>
            <a:r>
              <a:rPr lang="sv-SE" sz="2400" b="1" dirty="0" smtClean="0"/>
              <a:t>”. In the </a:t>
            </a:r>
            <a:r>
              <a:rPr lang="sv-SE" sz="2400" b="1" dirty="0" err="1" smtClean="0"/>
              <a:t>future</a:t>
            </a:r>
            <a:r>
              <a:rPr lang="sv-SE" sz="2400" b="1" dirty="0" smtClean="0"/>
              <a:t>, </a:t>
            </a:r>
            <a:r>
              <a:rPr lang="sv-SE" sz="2400" b="1" dirty="0" err="1" smtClean="0"/>
              <a:t>such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correlations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should</a:t>
            </a:r>
            <a:r>
              <a:rPr lang="sv-SE" sz="2400" b="1" dirty="0" smtClean="0"/>
              <a:t> be </a:t>
            </a:r>
            <a:r>
              <a:rPr lang="sv-SE" sz="2400" b="1" dirty="0" err="1" smtClean="0"/>
              <a:t>removed</a:t>
            </a:r>
            <a:r>
              <a:rPr lang="sv-SE" sz="24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sv-SE" sz="2400" b="1" dirty="0" smtClean="0"/>
              <a:t>In the present data, </a:t>
            </a:r>
            <a:r>
              <a:rPr lang="sv-SE" sz="2400" b="1" dirty="0" err="1" smtClean="0"/>
              <a:t>there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are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also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correlations</a:t>
            </a:r>
            <a:r>
              <a:rPr lang="sv-SE" sz="2400" b="1" dirty="0" smtClean="0"/>
              <a:t> different from </a:t>
            </a:r>
            <a:r>
              <a:rPr lang="sv-SE" sz="2400" b="1" dirty="0" err="1" smtClean="0"/>
              <a:t>zero</a:t>
            </a:r>
            <a:r>
              <a:rPr lang="sv-SE" sz="2400" b="1" dirty="0" smtClean="0"/>
              <a:t>  </a:t>
            </a:r>
            <a:r>
              <a:rPr lang="sv-SE" sz="2400" b="1" dirty="0" err="1" smtClean="0"/>
              <a:t>between</a:t>
            </a:r>
            <a:r>
              <a:rPr lang="sv-SE" sz="2400" b="1" dirty="0" smtClean="0"/>
              <a:t> species and elevation. For </a:t>
            </a:r>
            <a:r>
              <a:rPr lang="sv-SE" sz="2400" b="1" dirty="0" err="1" smtClean="0"/>
              <a:t>instance</a:t>
            </a:r>
            <a:r>
              <a:rPr lang="sv-SE" sz="2400" b="1" dirty="0" smtClean="0"/>
              <a:t>, </a:t>
            </a:r>
            <a:r>
              <a:rPr lang="sv-SE" sz="2400" b="1" dirty="0" err="1" smtClean="0"/>
              <a:t>Beech</a:t>
            </a:r>
            <a:r>
              <a:rPr lang="sv-SE" sz="2400" b="1" dirty="0" smtClean="0"/>
              <a:t> is </a:t>
            </a:r>
            <a:r>
              <a:rPr lang="sv-SE" sz="2400" b="1" dirty="0" err="1" smtClean="0"/>
              <a:t>almost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only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found</a:t>
            </a:r>
            <a:r>
              <a:rPr lang="sv-SE" sz="2400" b="1" dirty="0" smtClean="0"/>
              <a:t> at the </a:t>
            </a:r>
            <a:r>
              <a:rPr lang="sv-SE" sz="2400" b="1" dirty="0" err="1" smtClean="0"/>
              <a:t>highest</a:t>
            </a:r>
            <a:r>
              <a:rPr lang="sv-SE" sz="2400" b="1" dirty="0" smtClean="0"/>
              <a:t> elevations. </a:t>
            </a:r>
            <a:endParaRPr lang="sv-SE" sz="2400" b="1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7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FF00"/>
            </a:gs>
            <a:gs pos="100000">
              <a:srgbClr val="FFC000"/>
            </a:gs>
            <a:gs pos="100000">
              <a:srgbClr val="FFC000"/>
            </a:gs>
            <a:gs pos="100000">
              <a:srgbClr val="FFC000"/>
            </a:gs>
            <a:gs pos="98750">
              <a:srgbClr val="FFC000"/>
            </a:gs>
            <a:gs pos="100000">
              <a:srgbClr val="FFC000"/>
            </a:gs>
            <a:gs pos="100000">
              <a:srgbClr val="FFC0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4632" y="749809"/>
            <a:ext cx="10460736" cy="576071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</a:t>
            </a:r>
            <a:r>
              <a:rPr lang="en-US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en-US" b="1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dynamics of forests based on such models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analyzed and dynamic equilibrium conditions (stand densities and species mixes) for different altitudes were determined.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9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A </a:t>
            </a:r>
            <a:r>
              <a:rPr lang="sv-SE" b="1" i="1" dirty="0" err="1" smtClean="0">
                <a:solidFill>
                  <a:srgbClr val="FF0000"/>
                </a:solidFill>
              </a:rPr>
              <a:t>dynamic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two</a:t>
            </a:r>
            <a:r>
              <a:rPr lang="sv-SE" b="1" i="1" dirty="0" smtClean="0">
                <a:solidFill>
                  <a:srgbClr val="FF0000"/>
                </a:solidFill>
              </a:rPr>
              <a:t> species </a:t>
            </a:r>
            <a:r>
              <a:rPr lang="sv-SE" b="1" i="1" dirty="0" err="1" smtClean="0">
                <a:solidFill>
                  <a:srgbClr val="FF0000"/>
                </a:solidFill>
              </a:rPr>
              <a:t>model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competition</a:t>
            </a:r>
            <a:r>
              <a:rPr lang="sv-SE" b="1" i="1" dirty="0" smtClean="0">
                <a:solidFill>
                  <a:srgbClr val="FF0000"/>
                </a:solidFill>
              </a:rPr>
              <a:t/>
            </a:r>
            <a:br>
              <a:rPr lang="sv-SE" b="1" i="1" dirty="0" smtClean="0">
                <a:solidFill>
                  <a:srgbClr val="FF0000"/>
                </a:solidFill>
              </a:rPr>
            </a:br>
            <a:r>
              <a:rPr lang="sv-SE" sz="3200" b="1" i="1" dirty="0" smtClean="0">
                <a:solidFill>
                  <a:srgbClr val="00B0F0"/>
                </a:solidFill>
              </a:rPr>
              <a:t>(A system </a:t>
            </a:r>
            <a:r>
              <a:rPr lang="sv-SE" sz="3200" b="1" i="1" dirty="0" err="1" smtClean="0">
                <a:solidFill>
                  <a:srgbClr val="00B0F0"/>
                </a:solidFill>
              </a:rPr>
              <a:t>of</a:t>
            </a:r>
            <a:r>
              <a:rPr lang="sv-SE" sz="3200" b="1" i="1" dirty="0" smtClean="0">
                <a:solidFill>
                  <a:srgbClr val="00B0F0"/>
                </a:solidFill>
              </a:rPr>
              <a:t> </a:t>
            </a:r>
            <a:r>
              <a:rPr lang="sv-SE" sz="3200" b="1" i="1" dirty="0" err="1" smtClean="0">
                <a:solidFill>
                  <a:srgbClr val="00B0F0"/>
                </a:solidFill>
              </a:rPr>
              <a:t>two</a:t>
            </a:r>
            <a:r>
              <a:rPr lang="sv-SE" sz="3200" b="1" i="1" dirty="0" smtClean="0">
                <a:solidFill>
                  <a:srgbClr val="00B0F0"/>
                </a:solidFill>
              </a:rPr>
              <a:t> ”</a:t>
            </a:r>
            <a:r>
              <a:rPr lang="sv-SE" sz="3200" b="1" i="1" dirty="0" err="1" smtClean="0">
                <a:solidFill>
                  <a:srgbClr val="00B0F0"/>
                </a:solidFill>
              </a:rPr>
              <a:t>extended</a:t>
            </a:r>
            <a:r>
              <a:rPr lang="sv-SE" sz="3200" b="1" i="1" dirty="0" smtClean="0">
                <a:solidFill>
                  <a:srgbClr val="00B0F0"/>
                </a:solidFill>
              </a:rPr>
              <a:t> </a:t>
            </a:r>
            <a:r>
              <a:rPr lang="sv-SE" sz="3200" b="1" i="1" dirty="0" err="1" smtClean="0">
                <a:solidFill>
                  <a:srgbClr val="00B0F0"/>
                </a:solidFill>
              </a:rPr>
              <a:t>logistic</a:t>
            </a:r>
            <a:r>
              <a:rPr lang="sv-SE" sz="3200" b="1" i="1" dirty="0" smtClean="0">
                <a:solidFill>
                  <a:srgbClr val="00B0F0"/>
                </a:solidFill>
              </a:rPr>
              <a:t> </a:t>
            </a:r>
            <a:r>
              <a:rPr lang="sv-SE" sz="3200" b="1" i="1" dirty="0" err="1" smtClean="0">
                <a:solidFill>
                  <a:srgbClr val="00B0F0"/>
                </a:solidFill>
              </a:rPr>
              <a:t>models</a:t>
            </a:r>
            <a:r>
              <a:rPr lang="sv-SE" sz="3200" b="1" i="1" dirty="0" smtClean="0">
                <a:solidFill>
                  <a:srgbClr val="00B0F0"/>
                </a:solidFill>
              </a:rPr>
              <a:t>”)</a:t>
            </a:r>
            <a:endParaRPr lang="sv-SE" sz="32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400711"/>
              </p:ext>
            </p:extLst>
          </p:nvPr>
        </p:nvGraphicFramePr>
        <p:xfrm>
          <a:off x="1344613" y="1911350"/>
          <a:ext cx="8478837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1866600" imgH="838080" progId="Equation.DSMT4">
                  <p:embed/>
                </p:oleObj>
              </mc:Choice>
              <mc:Fallback>
                <p:oleObj name="Equation" r:id="rId3" imgW="18666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613" y="1911350"/>
                        <a:ext cx="8478837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8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 3"/>
          <p:cNvSpPr/>
          <p:nvPr/>
        </p:nvSpPr>
        <p:spPr>
          <a:xfrm flipV="1">
            <a:off x="2066542" y="1856232"/>
            <a:ext cx="146305" cy="3246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1984248" y="4901184"/>
            <a:ext cx="5586984" cy="1371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653796" y="4620158"/>
            <a:ext cx="42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Rektangel 6"/>
          <p:cNvSpPr/>
          <p:nvPr/>
        </p:nvSpPr>
        <p:spPr>
          <a:xfrm>
            <a:off x="1964596" y="12089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sv-SE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444411" y="46406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984248" y="51992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1600200" y="2496312"/>
            <a:ext cx="3177540" cy="331012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600200" y="2002925"/>
            <a:ext cx="5593404" cy="38025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3959157" y="496842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955468" y="498285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 flipV="1">
            <a:off x="1840973" y="2299503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 flipV="1">
            <a:off x="1834887" y="3028089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861296" y="1918084"/>
          <a:ext cx="412345" cy="76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253800" imgH="469800" progId="Equation.DSMT4">
                  <p:embed/>
                </p:oleObj>
              </mc:Choice>
              <mc:Fallback>
                <p:oleObj name="Equation" r:id="rId3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1296" y="1918084"/>
                        <a:ext cx="412345" cy="76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861296" y="2752014"/>
          <a:ext cx="415587" cy="72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5" imgW="253800" imgH="444240" progId="Equation.DSMT4">
                  <p:embed/>
                </p:oleObj>
              </mc:Choice>
              <mc:Fallback>
                <p:oleObj name="Equation" r:id="rId5" imgW="25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296" y="2752014"/>
                        <a:ext cx="415587" cy="72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5762269" y="5276889"/>
          <a:ext cx="503130" cy="88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7" imgW="266400" imgH="469800" progId="Equation.DSMT4">
                  <p:embed/>
                </p:oleObj>
              </mc:Choice>
              <mc:Fallback>
                <p:oleObj name="Equation" r:id="rId7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2269" y="5276889"/>
                        <a:ext cx="503130" cy="88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3768608" y="5302562"/>
          <a:ext cx="497829" cy="80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8608" y="5302562"/>
                        <a:ext cx="497829" cy="80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Rak pil 21"/>
          <p:cNvCxnSpPr/>
          <p:nvPr/>
        </p:nvCxnSpPr>
        <p:spPr>
          <a:xfrm flipV="1">
            <a:off x="2370367" y="4333816"/>
            <a:ext cx="558808" cy="418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 flipV="1">
            <a:off x="2679189" y="3002086"/>
            <a:ext cx="408847" cy="473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flipH="1" flipV="1">
            <a:off x="3432363" y="4044879"/>
            <a:ext cx="4853" cy="617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H="1">
            <a:off x="4377596" y="4151376"/>
            <a:ext cx="8002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H="1">
            <a:off x="4456558" y="2680693"/>
            <a:ext cx="493335" cy="37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 flipH="1">
            <a:off x="3362676" y="3475771"/>
            <a:ext cx="8002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H="1" flipV="1">
            <a:off x="2753991" y="3462525"/>
            <a:ext cx="4853" cy="617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 flipH="1" flipV="1">
            <a:off x="3783082" y="4052597"/>
            <a:ext cx="379882" cy="538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 flipH="1">
            <a:off x="5375924" y="3372095"/>
            <a:ext cx="493335" cy="37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752191" y="48021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1.</a:t>
            </a:r>
            <a:endParaRPr lang="sv-SE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llips 43"/>
          <p:cNvSpPr/>
          <p:nvPr/>
        </p:nvSpPr>
        <p:spPr>
          <a:xfrm>
            <a:off x="1997938" y="2185027"/>
            <a:ext cx="283974" cy="311285"/>
          </a:xfrm>
          <a:prstGeom prst="ellipse">
            <a:avLst/>
          </a:prstGeom>
          <a:solidFill>
            <a:srgbClr val="FF0000"/>
          </a:solidFill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/>
        </p:nvGraphicFramePr>
        <p:xfrm>
          <a:off x="5943600" y="504825"/>
          <a:ext cx="57800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11" imgW="3174840" imgH="660240" progId="Equation.DSMT4">
                  <p:embed/>
                </p:oleObj>
              </mc:Choice>
              <mc:Fallback>
                <p:oleObj name="Equation" r:id="rId11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3600" y="504825"/>
                        <a:ext cx="5780088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6318415" y="2370171"/>
          <a:ext cx="5026380" cy="86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3" imgW="3085920" imgH="533160" progId="Equation.DSMT4">
                  <p:embed/>
                </p:oleObj>
              </mc:Choice>
              <mc:Fallback>
                <p:oleObj name="Equation" r:id="rId13" imgW="30859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18415" y="2370171"/>
                        <a:ext cx="5026380" cy="868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ktangel 46"/>
          <p:cNvSpPr/>
          <p:nvPr/>
        </p:nvSpPr>
        <p:spPr>
          <a:xfrm>
            <a:off x="10188484" y="3366546"/>
            <a:ext cx="1535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2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Unique</a:t>
            </a:r>
            <a:endParaRPr lang="sv-SE" sz="32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sv-SE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sv-SE" sz="32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Stable</a:t>
            </a:r>
            <a:endParaRPr lang="sv-SE" sz="32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48" name="Rak pil 47"/>
          <p:cNvCxnSpPr/>
          <p:nvPr/>
        </p:nvCxnSpPr>
        <p:spPr>
          <a:xfrm flipH="1">
            <a:off x="3575919" y="2086800"/>
            <a:ext cx="493335" cy="37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kt 50"/>
          <p:cNvGraphicFramePr>
            <a:graphicFrameLocks noChangeAspect="1"/>
          </p:cNvGraphicFramePr>
          <p:nvPr/>
        </p:nvGraphicFramePr>
        <p:xfrm>
          <a:off x="4779865" y="5809846"/>
          <a:ext cx="596059" cy="4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15" imgW="355320" imgH="279360" progId="Equation.DSMT4">
                  <p:embed/>
                </p:oleObj>
              </mc:Choice>
              <mc:Fallback>
                <p:oleObj name="Equation" r:id="rId15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79865" y="5809846"/>
                        <a:ext cx="596059" cy="46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/>
          <p:cNvGraphicFramePr>
            <a:graphicFrameLocks noChangeAspect="1"/>
          </p:cNvGraphicFramePr>
          <p:nvPr/>
        </p:nvGraphicFramePr>
        <p:xfrm>
          <a:off x="7249928" y="5741932"/>
          <a:ext cx="524544" cy="44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17" imgW="355320" imgH="304560" progId="Equation.DSMT4">
                  <p:embed/>
                </p:oleObj>
              </mc:Choice>
              <mc:Fallback>
                <p:oleObj name="Equation" r:id="rId17" imgW="355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49928" y="5741932"/>
                        <a:ext cx="524544" cy="44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8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 3"/>
          <p:cNvSpPr/>
          <p:nvPr/>
        </p:nvSpPr>
        <p:spPr>
          <a:xfrm flipV="1">
            <a:off x="2066542" y="1856232"/>
            <a:ext cx="146305" cy="3246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1984248" y="4901184"/>
            <a:ext cx="5586984" cy="1371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653796" y="4620158"/>
            <a:ext cx="42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Rektangel 6"/>
          <p:cNvSpPr/>
          <p:nvPr/>
        </p:nvSpPr>
        <p:spPr>
          <a:xfrm>
            <a:off x="1964596" y="12089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sv-SE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444411" y="46406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984248" y="51992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1600200" y="2496312"/>
            <a:ext cx="3177540" cy="33101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600200" y="2002925"/>
            <a:ext cx="5593404" cy="380254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3959157" y="496842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955468" y="498285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 flipV="1">
            <a:off x="1840973" y="2299503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 flipV="1">
            <a:off x="1834887" y="3028089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876620" y="2730203"/>
          <a:ext cx="412345" cy="76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253800" imgH="469800" progId="Equation.DSMT4">
                  <p:embed/>
                </p:oleObj>
              </mc:Choice>
              <mc:Fallback>
                <p:oleObj name="Equation" r:id="rId3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620" y="2730203"/>
                        <a:ext cx="412345" cy="76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864331" y="2002925"/>
          <a:ext cx="415587" cy="72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253800" imgH="444240" progId="Equation.DSMT4">
                  <p:embed/>
                </p:oleObj>
              </mc:Choice>
              <mc:Fallback>
                <p:oleObj name="Equation" r:id="rId5" imgW="25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331" y="2002925"/>
                        <a:ext cx="415587" cy="72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3774688" y="5217688"/>
          <a:ext cx="503130" cy="88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266400" imgH="469800" progId="Equation.DSMT4">
                  <p:embed/>
                </p:oleObj>
              </mc:Choice>
              <mc:Fallback>
                <p:oleObj name="Equation" r:id="rId7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4688" y="5217688"/>
                        <a:ext cx="503130" cy="88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5790259" y="5287281"/>
          <a:ext cx="497829" cy="80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0259" y="5287281"/>
                        <a:ext cx="497829" cy="80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Rak pil 21"/>
          <p:cNvCxnSpPr/>
          <p:nvPr/>
        </p:nvCxnSpPr>
        <p:spPr>
          <a:xfrm flipV="1">
            <a:off x="2370367" y="4333816"/>
            <a:ext cx="558808" cy="418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>
            <a:off x="2746528" y="3111622"/>
            <a:ext cx="365890" cy="496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>
            <a:off x="3389367" y="4640687"/>
            <a:ext cx="679887" cy="11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>
            <a:off x="4277818" y="3493041"/>
            <a:ext cx="36187" cy="636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H="1">
            <a:off x="4456558" y="2680693"/>
            <a:ext cx="493336" cy="557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>
            <a:off x="3365770" y="2804319"/>
            <a:ext cx="9728" cy="678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V="1">
            <a:off x="2565062" y="3854381"/>
            <a:ext cx="658642" cy="22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>
            <a:off x="4018146" y="4217754"/>
            <a:ext cx="702211" cy="365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 flipH="1">
            <a:off x="5449806" y="3392660"/>
            <a:ext cx="392858" cy="6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752191" y="48021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2.</a:t>
            </a:r>
            <a:endParaRPr lang="sv-SE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llips 43"/>
          <p:cNvSpPr/>
          <p:nvPr/>
        </p:nvSpPr>
        <p:spPr>
          <a:xfrm>
            <a:off x="5842664" y="4783042"/>
            <a:ext cx="283974" cy="311285"/>
          </a:xfrm>
          <a:prstGeom prst="ellipse">
            <a:avLst/>
          </a:prstGeom>
          <a:solidFill>
            <a:srgbClr val="FF0000"/>
          </a:solidFill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/>
        </p:nvGraphicFramePr>
        <p:xfrm>
          <a:off x="5943600" y="504825"/>
          <a:ext cx="57800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1" imgW="3174840" imgH="660240" progId="Equation.DSMT4">
                  <p:embed/>
                </p:oleObj>
              </mc:Choice>
              <mc:Fallback>
                <p:oleObj name="Equation" r:id="rId11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3600" y="504825"/>
                        <a:ext cx="5780088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6288088" y="2370138"/>
          <a:ext cx="508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3" imgW="3124080" imgH="533160" progId="Equation.DSMT4">
                  <p:embed/>
                </p:oleObj>
              </mc:Choice>
              <mc:Fallback>
                <p:oleObj name="Equation" r:id="rId13" imgW="31240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88088" y="2370138"/>
                        <a:ext cx="508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ktangel 46"/>
          <p:cNvSpPr/>
          <p:nvPr/>
        </p:nvSpPr>
        <p:spPr>
          <a:xfrm>
            <a:off x="10188484" y="3366546"/>
            <a:ext cx="1535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2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Unique</a:t>
            </a:r>
            <a:endParaRPr lang="sv-SE" sz="32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sv-SE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sv-SE" sz="32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Stable</a:t>
            </a:r>
            <a:endParaRPr lang="sv-SE" sz="32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48" name="Rak pil 47"/>
          <p:cNvCxnSpPr/>
          <p:nvPr/>
        </p:nvCxnSpPr>
        <p:spPr>
          <a:xfrm flipH="1">
            <a:off x="3575919" y="2086800"/>
            <a:ext cx="493335" cy="375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kt 50"/>
          <p:cNvGraphicFramePr>
            <a:graphicFrameLocks noChangeAspect="1"/>
          </p:cNvGraphicFramePr>
          <p:nvPr/>
        </p:nvGraphicFramePr>
        <p:xfrm>
          <a:off x="7215856" y="5781136"/>
          <a:ext cx="596059" cy="4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5" imgW="355320" imgH="279360" progId="Equation.DSMT4">
                  <p:embed/>
                </p:oleObj>
              </mc:Choice>
              <mc:Fallback>
                <p:oleObj name="Equation" r:id="rId15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15856" y="5781136"/>
                        <a:ext cx="596059" cy="46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/>
          <p:cNvGraphicFramePr>
            <a:graphicFrameLocks noChangeAspect="1"/>
          </p:cNvGraphicFramePr>
          <p:nvPr/>
        </p:nvGraphicFramePr>
        <p:xfrm>
          <a:off x="4687622" y="5829599"/>
          <a:ext cx="524544" cy="44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17" imgW="355320" imgH="304560" progId="Equation.DSMT4">
                  <p:embed/>
                </p:oleObj>
              </mc:Choice>
              <mc:Fallback>
                <p:oleObj name="Equation" r:id="rId17" imgW="355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87622" y="5829599"/>
                        <a:ext cx="524544" cy="44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2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 3"/>
          <p:cNvSpPr/>
          <p:nvPr/>
        </p:nvSpPr>
        <p:spPr>
          <a:xfrm flipV="1">
            <a:off x="2066542" y="1856232"/>
            <a:ext cx="146305" cy="3246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1984248" y="4901184"/>
            <a:ext cx="5586984" cy="1371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653796" y="4620158"/>
            <a:ext cx="42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Rektangel 6"/>
          <p:cNvSpPr/>
          <p:nvPr/>
        </p:nvSpPr>
        <p:spPr>
          <a:xfrm>
            <a:off x="1964596" y="12089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sv-SE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444411" y="46406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984248" y="51992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1529230" y="2741915"/>
            <a:ext cx="5814356" cy="31141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611794" y="1595336"/>
            <a:ext cx="3165946" cy="446392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3959157" y="496842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955468" y="498285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 flipV="1">
            <a:off x="1840973" y="2299503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 flipV="1">
            <a:off x="1834887" y="3028089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876620" y="2730203"/>
          <a:ext cx="412345" cy="76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253800" imgH="469800" progId="Equation.DSMT4">
                  <p:embed/>
                </p:oleObj>
              </mc:Choice>
              <mc:Fallback>
                <p:oleObj name="Equation" r:id="rId3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620" y="2730203"/>
                        <a:ext cx="412345" cy="76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864331" y="2002925"/>
          <a:ext cx="415587" cy="72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253800" imgH="444240" progId="Equation.DSMT4">
                  <p:embed/>
                </p:oleObj>
              </mc:Choice>
              <mc:Fallback>
                <p:oleObj name="Equation" r:id="rId5" imgW="25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331" y="2002925"/>
                        <a:ext cx="415587" cy="72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5784958" y="5295357"/>
          <a:ext cx="503130" cy="88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7" imgW="266400" imgH="469800" progId="Equation.DSMT4">
                  <p:embed/>
                </p:oleObj>
              </mc:Choice>
              <mc:Fallback>
                <p:oleObj name="Equation" r:id="rId7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4958" y="5295357"/>
                        <a:ext cx="503130" cy="88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3779989" y="5317567"/>
          <a:ext cx="497829" cy="80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79989" y="5317567"/>
                        <a:ext cx="497829" cy="80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Rak pil 21"/>
          <p:cNvCxnSpPr/>
          <p:nvPr/>
        </p:nvCxnSpPr>
        <p:spPr>
          <a:xfrm flipV="1">
            <a:off x="2354367" y="3934761"/>
            <a:ext cx="452231" cy="617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>
            <a:off x="2222466" y="2722347"/>
            <a:ext cx="194719" cy="283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flipV="1">
            <a:off x="3707934" y="4287941"/>
            <a:ext cx="2" cy="473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H="1" flipV="1">
            <a:off x="4547656" y="4511723"/>
            <a:ext cx="607805" cy="260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H="1">
            <a:off x="3495717" y="2472728"/>
            <a:ext cx="533186" cy="623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>
            <a:off x="2535676" y="2697667"/>
            <a:ext cx="13998" cy="402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>
            <a:off x="2234550" y="3238500"/>
            <a:ext cx="3652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 flipH="1" flipV="1">
            <a:off x="3897029" y="4294795"/>
            <a:ext cx="546923" cy="466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752191" y="48021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3.</a:t>
            </a:r>
            <a:endParaRPr lang="sv-SE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llips 43"/>
          <p:cNvSpPr/>
          <p:nvPr/>
        </p:nvSpPr>
        <p:spPr>
          <a:xfrm>
            <a:off x="2818976" y="3337398"/>
            <a:ext cx="283974" cy="311285"/>
          </a:xfrm>
          <a:prstGeom prst="ellipse">
            <a:avLst/>
          </a:prstGeom>
          <a:solidFill>
            <a:srgbClr val="FF0000"/>
          </a:solidFill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/>
        </p:nvGraphicFramePr>
        <p:xfrm>
          <a:off x="5943600" y="504825"/>
          <a:ext cx="57800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11" imgW="3174840" imgH="660240" progId="Equation.DSMT4">
                  <p:embed/>
                </p:oleObj>
              </mc:Choice>
              <mc:Fallback>
                <p:oleObj name="Equation" r:id="rId11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3600" y="504825"/>
                        <a:ext cx="5780088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6329363" y="2370138"/>
          <a:ext cx="5003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3" imgW="3073320" imgH="533160" progId="Equation.DSMT4">
                  <p:embed/>
                </p:oleObj>
              </mc:Choice>
              <mc:Fallback>
                <p:oleObj name="Equation" r:id="rId13" imgW="3073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9363" y="2370138"/>
                        <a:ext cx="50038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ktangel 46"/>
          <p:cNvSpPr/>
          <p:nvPr/>
        </p:nvSpPr>
        <p:spPr>
          <a:xfrm>
            <a:off x="10188484" y="3366546"/>
            <a:ext cx="1535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2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Unique</a:t>
            </a:r>
            <a:endParaRPr lang="sv-SE" sz="32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sv-SE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sv-SE" sz="32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Stable</a:t>
            </a:r>
            <a:endParaRPr lang="sv-SE" sz="32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67" name="Objekt 66"/>
          <p:cNvGraphicFramePr>
            <a:graphicFrameLocks noChangeAspect="1"/>
          </p:cNvGraphicFramePr>
          <p:nvPr/>
        </p:nvGraphicFramePr>
        <p:xfrm>
          <a:off x="7401972" y="5753078"/>
          <a:ext cx="524544" cy="44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15" imgW="355320" imgH="304560" progId="Equation.DSMT4">
                  <p:embed/>
                </p:oleObj>
              </mc:Choice>
              <mc:Fallback>
                <p:oleObj name="Equation" r:id="rId15" imgW="355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01972" y="5753078"/>
                        <a:ext cx="524544" cy="44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kt 67"/>
          <p:cNvGraphicFramePr>
            <a:graphicFrameLocks noChangeAspect="1"/>
          </p:cNvGraphicFramePr>
          <p:nvPr/>
        </p:nvGraphicFramePr>
        <p:xfrm>
          <a:off x="4777740" y="5992506"/>
          <a:ext cx="596059" cy="4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17" imgW="355320" imgH="279360" progId="Equation.DSMT4">
                  <p:embed/>
                </p:oleObj>
              </mc:Choice>
              <mc:Fallback>
                <p:oleObj name="Equation" r:id="rId17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77740" y="5992506"/>
                        <a:ext cx="596059" cy="46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4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/>
          <p:cNvSpPr/>
          <p:nvPr/>
        </p:nvSpPr>
        <p:spPr>
          <a:xfrm>
            <a:off x="752191" y="480213"/>
            <a:ext cx="7241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3 and 4: </a:t>
            </a:r>
            <a:r>
              <a:rPr lang="sv-SE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</a:t>
            </a:r>
            <a:r>
              <a:rPr lang="sv-SE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sv-SE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endParaRPr lang="sv-SE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/>
        </p:nvGraphicFramePr>
        <p:xfrm>
          <a:off x="330740" y="1251016"/>
          <a:ext cx="57800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3174840" imgH="660240" progId="Equation.DSMT4">
                  <p:embed/>
                </p:oleObj>
              </mc:Choice>
              <mc:Fallback>
                <p:oleObj name="Equation" r:id="rId3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740" y="1251016"/>
                        <a:ext cx="5780088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330740" y="2700337"/>
          <a:ext cx="5003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3073320" imgH="533160" progId="Equation.DSMT4">
                  <p:embed/>
                </p:oleObj>
              </mc:Choice>
              <mc:Fallback>
                <p:oleObj name="Equation" r:id="rId5" imgW="3073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740" y="2700337"/>
                        <a:ext cx="50038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30740" y="3816282"/>
          <a:ext cx="1999709" cy="77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1307880" imgH="507960" progId="Equation.DSMT4">
                  <p:embed/>
                </p:oleObj>
              </mc:Choice>
              <mc:Fallback>
                <p:oleObj name="Equation" r:id="rId7" imgW="1307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740" y="3816282"/>
                        <a:ext cx="1999709" cy="776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387011" y="4840451"/>
          <a:ext cx="22336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9" imgW="1460160" imgH="482400" progId="Equation.DSMT4">
                  <p:embed/>
                </p:oleObj>
              </mc:Choice>
              <mc:Fallback>
                <p:oleObj name="Equation" r:id="rId9" imgW="1460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011" y="4840451"/>
                        <a:ext cx="2233612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/>
        </p:nvGraphicFramePr>
        <p:xfrm>
          <a:off x="7422863" y="3121255"/>
          <a:ext cx="3030538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1" imgW="1981080" imgH="965160" progId="Equation.DSMT4">
                  <p:embed/>
                </p:oleObj>
              </mc:Choice>
              <mc:Fallback>
                <p:oleObj name="Equation" r:id="rId11" imgW="19810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22863" y="3121255"/>
                        <a:ext cx="3030538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Rak 19"/>
          <p:cNvCxnSpPr/>
          <p:nvPr/>
        </p:nvCxnSpPr>
        <p:spPr>
          <a:xfrm flipV="1">
            <a:off x="1942889" y="741823"/>
            <a:ext cx="9370379" cy="56589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7422863" y="4840451"/>
          <a:ext cx="303053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13" imgW="1981080" imgH="965160" progId="Equation.DSMT4">
                  <p:embed/>
                </p:oleObj>
              </mc:Choice>
              <mc:Fallback>
                <p:oleObj name="Equation" r:id="rId13" imgW="19810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22863" y="4840451"/>
                        <a:ext cx="3030538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Rak pil 37"/>
          <p:cNvCxnSpPr/>
          <p:nvPr/>
        </p:nvCxnSpPr>
        <p:spPr>
          <a:xfrm>
            <a:off x="3516222" y="5291847"/>
            <a:ext cx="666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 flipV="1">
            <a:off x="4915497" y="4695231"/>
            <a:ext cx="576743" cy="414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 47"/>
          <p:cNvCxnSpPr/>
          <p:nvPr/>
        </p:nvCxnSpPr>
        <p:spPr>
          <a:xfrm flipV="1">
            <a:off x="6272425" y="3924972"/>
            <a:ext cx="588151" cy="2382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6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FF00"/>
            </a:gs>
            <a:gs pos="100000">
              <a:srgbClr val="FFC000"/>
            </a:gs>
            <a:gs pos="100000">
              <a:srgbClr val="FFC000"/>
            </a:gs>
            <a:gs pos="100000">
              <a:srgbClr val="FFC000"/>
            </a:gs>
            <a:gs pos="98750">
              <a:srgbClr val="FFC000"/>
            </a:gs>
            <a:gs pos="100000">
              <a:srgbClr val="FFC000"/>
            </a:gs>
            <a:gs pos="100000">
              <a:srgbClr val="FFC0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4632" y="749809"/>
            <a:ext cx="10460736" cy="576071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available empirical data was used to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a modified logistic growth model where stand density, altitude and species mix were considered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explanatory variables.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Logistics growth models have been found useful in continuous cover forest management optimization and examples of such studies are found in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[3] and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Mohammadi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[4].</a:t>
            </a:r>
            <a:endParaRPr lang="en-US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dynamics of forests based on such models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 analyzed and dynamic equilibrium conditions (stand densities and species mixes) for different altitudes were determined.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some cases, dynamic multi species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model parameters are possible to determine via steady state observations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unmanaged forests.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Optimization of management decisions in a changing and not perfectly predictable world, should always be based on adaptive optimization.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[2] describes these principles and typical implications for optimal forestry decisions. Adaptable logistic growth functions work well in such cases.</a:t>
            </a:r>
            <a:endParaRPr lang="sv-SE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5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 3"/>
          <p:cNvSpPr/>
          <p:nvPr/>
        </p:nvSpPr>
        <p:spPr>
          <a:xfrm flipV="1">
            <a:off x="2066542" y="1856232"/>
            <a:ext cx="146305" cy="3246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1984248" y="4901184"/>
            <a:ext cx="5586984" cy="1371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653796" y="4620158"/>
            <a:ext cx="42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Rektangel 6"/>
          <p:cNvSpPr/>
          <p:nvPr/>
        </p:nvSpPr>
        <p:spPr>
          <a:xfrm>
            <a:off x="1964596" y="12089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sv-SE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444411" y="46406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984248" y="51992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1529230" y="2741915"/>
            <a:ext cx="5474685" cy="27468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611794" y="1595336"/>
            <a:ext cx="3175013" cy="4505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3959157" y="496842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955468" y="498285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 flipV="1">
            <a:off x="1840973" y="2299503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 flipV="1">
            <a:off x="1834887" y="3028089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885375" y="1958118"/>
          <a:ext cx="412345" cy="76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3" imgW="253800" imgH="469800" progId="Equation.DSMT4">
                  <p:embed/>
                </p:oleObj>
              </mc:Choice>
              <mc:Fallback>
                <p:oleObj name="Equation" r:id="rId3" imgW="25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375" y="1958118"/>
                        <a:ext cx="412345" cy="76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864331" y="2741915"/>
          <a:ext cx="415587" cy="72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5" imgW="253800" imgH="444240" progId="Equation.DSMT4">
                  <p:embed/>
                </p:oleObj>
              </mc:Choice>
              <mc:Fallback>
                <p:oleObj name="Equation" r:id="rId5" imgW="25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331" y="2741915"/>
                        <a:ext cx="415587" cy="727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3777338" y="5282765"/>
          <a:ext cx="503130" cy="88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7" imgW="266400" imgH="469800" progId="Equation.DSMT4">
                  <p:embed/>
                </p:oleObj>
              </mc:Choice>
              <mc:Fallback>
                <p:oleObj name="Equation" r:id="rId7" imgW="266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7338" y="5282765"/>
                        <a:ext cx="503130" cy="886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5764919" y="5301491"/>
          <a:ext cx="497829" cy="80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4919" y="5301491"/>
                        <a:ext cx="497829" cy="80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Rak pil 21"/>
          <p:cNvCxnSpPr/>
          <p:nvPr/>
        </p:nvCxnSpPr>
        <p:spPr>
          <a:xfrm flipV="1">
            <a:off x="2594719" y="4211009"/>
            <a:ext cx="516437" cy="409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 flipV="1">
            <a:off x="2234182" y="2608761"/>
            <a:ext cx="50842" cy="279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>
            <a:off x="3277094" y="4294795"/>
            <a:ext cx="5487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>
            <a:off x="4578626" y="4035391"/>
            <a:ext cx="14982" cy="435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/>
          <p:nvPr/>
        </p:nvCxnSpPr>
        <p:spPr>
          <a:xfrm flipH="1">
            <a:off x="2822276" y="1919868"/>
            <a:ext cx="672804" cy="700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 flipH="1">
            <a:off x="2354446" y="2811362"/>
            <a:ext cx="292896" cy="22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V="1">
            <a:off x="2621955" y="3129345"/>
            <a:ext cx="1211" cy="268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 40"/>
          <p:cNvCxnSpPr/>
          <p:nvPr/>
        </p:nvCxnSpPr>
        <p:spPr>
          <a:xfrm>
            <a:off x="4108419" y="4390797"/>
            <a:ext cx="669321" cy="292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752191" y="480213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4.</a:t>
            </a:r>
            <a:endParaRPr lang="sv-SE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llips 43"/>
          <p:cNvSpPr/>
          <p:nvPr/>
        </p:nvSpPr>
        <p:spPr>
          <a:xfrm>
            <a:off x="2789709" y="3296184"/>
            <a:ext cx="283974" cy="311285"/>
          </a:xfrm>
          <a:prstGeom prst="ellipse">
            <a:avLst/>
          </a:prstGeom>
          <a:solidFill>
            <a:srgbClr val="FF0000"/>
          </a:solidFill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/>
        </p:nvGraphicFramePr>
        <p:xfrm>
          <a:off x="5943600" y="504825"/>
          <a:ext cx="57800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11" imgW="3174840" imgH="660240" progId="Equation.DSMT4">
                  <p:embed/>
                </p:oleObj>
              </mc:Choice>
              <mc:Fallback>
                <p:oleObj name="Equation" r:id="rId11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3600" y="504825"/>
                        <a:ext cx="5780088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4997925" y="2116052"/>
          <a:ext cx="6990242" cy="196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13" imgW="4889160" imgH="1371600" progId="Equation.DSMT4">
                  <p:embed/>
                </p:oleObj>
              </mc:Choice>
              <mc:Fallback>
                <p:oleObj name="Equation" r:id="rId13" imgW="48891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97925" y="2116052"/>
                        <a:ext cx="6990242" cy="196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ktangel 46"/>
          <p:cNvSpPr/>
          <p:nvPr/>
        </p:nvSpPr>
        <p:spPr>
          <a:xfrm>
            <a:off x="3007335" y="3232176"/>
            <a:ext cx="11010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Unstable</a:t>
            </a:r>
            <a:endParaRPr lang="sv-SE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7" name="Ellips 36"/>
          <p:cNvSpPr/>
          <p:nvPr/>
        </p:nvSpPr>
        <p:spPr>
          <a:xfrm>
            <a:off x="1991621" y="2168665"/>
            <a:ext cx="283974" cy="311285"/>
          </a:xfrm>
          <a:prstGeom prst="ellipse">
            <a:avLst/>
          </a:prstGeom>
          <a:solidFill>
            <a:srgbClr val="FFFF00"/>
          </a:solidFill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38" name="Ellips 37"/>
          <p:cNvSpPr/>
          <p:nvPr/>
        </p:nvSpPr>
        <p:spPr>
          <a:xfrm>
            <a:off x="5847613" y="4780421"/>
            <a:ext cx="283974" cy="311285"/>
          </a:xfrm>
          <a:prstGeom prst="ellipse">
            <a:avLst/>
          </a:prstGeom>
          <a:solidFill>
            <a:srgbClr val="00B0F0"/>
          </a:solidFill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cxnSp>
        <p:nvCxnSpPr>
          <p:cNvPr id="48" name="Rak pil 47"/>
          <p:cNvCxnSpPr/>
          <p:nvPr/>
        </p:nvCxnSpPr>
        <p:spPr>
          <a:xfrm flipV="1">
            <a:off x="2354446" y="3553893"/>
            <a:ext cx="252311" cy="617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/>
          <p:cNvCxnSpPr/>
          <p:nvPr/>
        </p:nvCxnSpPr>
        <p:spPr>
          <a:xfrm flipH="1">
            <a:off x="3736846" y="2371294"/>
            <a:ext cx="196546" cy="924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/>
          <p:cNvCxnSpPr/>
          <p:nvPr/>
        </p:nvCxnSpPr>
        <p:spPr>
          <a:xfrm flipV="1">
            <a:off x="1677018" y="914400"/>
            <a:ext cx="2601709" cy="4980563"/>
          </a:xfrm>
          <a:prstGeom prst="line">
            <a:avLst/>
          </a:prstGeom>
          <a:ln w="635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kt 72"/>
          <p:cNvGraphicFramePr>
            <a:graphicFrameLocks noChangeAspect="1"/>
          </p:cNvGraphicFramePr>
          <p:nvPr/>
        </p:nvGraphicFramePr>
        <p:xfrm>
          <a:off x="4196882" y="1952677"/>
          <a:ext cx="325591" cy="41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96882" y="1952677"/>
                        <a:ext cx="325591" cy="418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kt 73"/>
          <p:cNvGraphicFramePr>
            <a:graphicFrameLocks noChangeAspect="1"/>
          </p:cNvGraphicFramePr>
          <p:nvPr/>
        </p:nvGraphicFramePr>
        <p:xfrm>
          <a:off x="2868161" y="4457950"/>
          <a:ext cx="325591" cy="41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68161" y="4457950"/>
                        <a:ext cx="325591" cy="418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kt 74"/>
          <p:cNvGraphicFramePr>
            <a:graphicFrameLocks noChangeAspect="1"/>
          </p:cNvGraphicFramePr>
          <p:nvPr/>
        </p:nvGraphicFramePr>
        <p:xfrm>
          <a:off x="3810192" y="4135918"/>
          <a:ext cx="325591" cy="41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0192" y="4135918"/>
                        <a:ext cx="325591" cy="418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kt 75"/>
          <p:cNvGraphicFramePr>
            <a:graphicFrameLocks noChangeAspect="1"/>
          </p:cNvGraphicFramePr>
          <p:nvPr/>
        </p:nvGraphicFramePr>
        <p:xfrm>
          <a:off x="4250752" y="478318"/>
          <a:ext cx="384654" cy="46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50752" y="478318"/>
                        <a:ext cx="384654" cy="46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kt 76"/>
          <p:cNvGraphicFramePr>
            <a:graphicFrameLocks noChangeAspect="1"/>
          </p:cNvGraphicFramePr>
          <p:nvPr/>
        </p:nvGraphicFramePr>
        <p:xfrm>
          <a:off x="1297720" y="5975993"/>
          <a:ext cx="384654" cy="46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21" imgW="190440" imgH="228600" progId="Equation.DSMT4">
                  <p:embed/>
                </p:oleObj>
              </mc:Choice>
              <mc:Fallback>
                <p:oleObj name="Equation" r:id="rId21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97720" y="5975993"/>
                        <a:ext cx="384654" cy="46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kt 77"/>
          <p:cNvGraphicFramePr>
            <a:graphicFrameLocks noChangeAspect="1"/>
          </p:cNvGraphicFramePr>
          <p:nvPr/>
        </p:nvGraphicFramePr>
        <p:xfrm>
          <a:off x="2794566" y="1053308"/>
          <a:ext cx="316590" cy="45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22" imgW="177480" imgH="228600" progId="Equation.DSMT4">
                  <p:embed/>
                </p:oleObj>
              </mc:Choice>
              <mc:Fallback>
                <p:oleObj name="Equation" r:id="rId22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94566" y="1053308"/>
                        <a:ext cx="316590" cy="45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kt 78"/>
          <p:cNvGraphicFramePr>
            <a:graphicFrameLocks noChangeAspect="1"/>
          </p:cNvGraphicFramePr>
          <p:nvPr/>
        </p:nvGraphicFramePr>
        <p:xfrm>
          <a:off x="2187903" y="3307506"/>
          <a:ext cx="316590" cy="45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87903" y="3307506"/>
                        <a:ext cx="316590" cy="45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kt 79"/>
          <p:cNvGraphicFramePr>
            <a:graphicFrameLocks noChangeAspect="1"/>
          </p:cNvGraphicFramePr>
          <p:nvPr/>
        </p:nvGraphicFramePr>
        <p:xfrm>
          <a:off x="2253864" y="2807527"/>
          <a:ext cx="248512" cy="35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25" imgW="177480" imgH="228600" progId="Equation.DSMT4">
                  <p:embed/>
                </p:oleObj>
              </mc:Choice>
              <mc:Fallback>
                <p:oleObj name="Equation" r:id="rId2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253864" y="2807527"/>
                        <a:ext cx="248512" cy="359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ktangel 80"/>
          <p:cNvSpPr/>
          <p:nvPr/>
        </p:nvSpPr>
        <p:spPr>
          <a:xfrm>
            <a:off x="1218688" y="1929349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Stable</a:t>
            </a:r>
            <a:endParaRPr lang="sv-SE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149561" y="4978149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Stable</a:t>
            </a:r>
            <a:endParaRPr lang="sv-SE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3" name="textruta 82"/>
          <p:cNvSpPr txBox="1"/>
          <p:nvPr/>
        </p:nvSpPr>
        <p:spPr>
          <a:xfrm>
            <a:off x="8493046" y="4691312"/>
            <a:ext cx="2933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1" dirty="0" smtClean="0">
                <a:solidFill>
                  <a:srgbClr val="FF0000"/>
                </a:solidFill>
              </a:rPr>
              <a:t>Observation:</a:t>
            </a:r>
          </a:p>
          <a:p>
            <a:r>
              <a:rPr lang="sv-SE" sz="2800" b="1" i="1" dirty="0" smtClean="0">
                <a:solidFill>
                  <a:prstClr val="black"/>
                </a:solidFill>
              </a:rPr>
              <a:t>The </a:t>
            </a:r>
            <a:r>
              <a:rPr lang="sv-SE" sz="2800" b="1" i="1" dirty="0" err="1" smtClean="0">
                <a:solidFill>
                  <a:prstClr val="black"/>
                </a:solidFill>
              </a:rPr>
              <a:t>equilibrium</a:t>
            </a:r>
            <a:r>
              <a:rPr lang="sv-SE" sz="2800" b="1" i="1" dirty="0" smtClean="0">
                <a:solidFill>
                  <a:prstClr val="black"/>
                </a:solidFill>
              </a:rPr>
              <a:t> is a </a:t>
            </a:r>
            <a:r>
              <a:rPr lang="sv-SE" sz="2800" b="1" i="1" dirty="0" err="1" smtClean="0">
                <a:solidFill>
                  <a:prstClr val="black"/>
                </a:solidFill>
              </a:rPr>
              <a:t>function</a:t>
            </a:r>
            <a:r>
              <a:rPr lang="sv-SE" sz="2800" b="1" i="1" dirty="0" smtClean="0">
                <a:solidFill>
                  <a:prstClr val="black"/>
                </a:solidFill>
              </a:rPr>
              <a:t> </a:t>
            </a:r>
            <a:r>
              <a:rPr lang="sv-SE" sz="2800" b="1" i="1" dirty="0" err="1" smtClean="0">
                <a:solidFill>
                  <a:prstClr val="black"/>
                </a:solidFill>
              </a:rPr>
              <a:t>of</a:t>
            </a:r>
            <a:r>
              <a:rPr lang="sv-SE" sz="2800" b="1" i="1" dirty="0" smtClean="0">
                <a:solidFill>
                  <a:prstClr val="black"/>
                </a:solidFill>
              </a:rPr>
              <a:t> the initial </a:t>
            </a:r>
            <a:r>
              <a:rPr lang="sv-SE" sz="2800" b="1" i="1" dirty="0" err="1" smtClean="0">
                <a:solidFill>
                  <a:prstClr val="black"/>
                </a:solidFill>
              </a:rPr>
              <a:t>conditions</a:t>
            </a:r>
            <a:r>
              <a:rPr lang="sv-SE" sz="2800" b="1" i="1" dirty="0" smtClean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84" name="Rektangel 83"/>
          <p:cNvSpPr/>
          <p:nvPr/>
        </p:nvSpPr>
        <p:spPr>
          <a:xfrm>
            <a:off x="8404698" y="4667258"/>
            <a:ext cx="3021915" cy="1957278"/>
          </a:xfrm>
          <a:prstGeom prst="rect">
            <a:avLst/>
          </a:prstGeom>
          <a:gradFill>
            <a:gsLst>
              <a:gs pos="99000">
                <a:srgbClr val="D9E8F5"/>
              </a:gs>
              <a:gs pos="79000">
                <a:srgbClr val="FFFF00">
                  <a:alpha val="26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85" name="Objekt 84"/>
          <p:cNvGraphicFramePr>
            <a:graphicFrameLocks noChangeAspect="1"/>
          </p:cNvGraphicFramePr>
          <p:nvPr/>
        </p:nvGraphicFramePr>
        <p:xfrm>
          <a:off x="6887127" y="5479772"/>
          <a:ext cx="596059" cy="4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26" imgW="355320" imgH="279360" progId="Equation.DSMT4">
                  <p:embed/>
                </p:oleObj>
              </mc:Choice>
              <mc:Fallback>
                <p:oleObj name="Equation" r:id="rId26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887127" y="5479772"/>
                        <a:ext cx="596059" cy="46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kt 85"/>
          <p:cNvGraphicFramePr>
            <a:graphicFrameLocks noChangeAspect="1"/>
          </p:cNvGraphicFramePr>
          <p:nvPr/>
        </p:nvGraphicFramePr>
        <p:xfrm>
          <a:off x="4706037" y="6116260"/>
          <a:ext cx="524544" cy="44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28" imgW="355320" imgH="304560" progId="Equation.DSMT4">
                  <p:embed/>
                </p:oleObj>
              </mc:Choice>
              <mc:Fallback>
                <p:oleObj name="Equation" r:id="rId28" imgW="355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706037" y="6116260"/>
                        <a:ext cx="524544" cy="44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Rak pil 88"/>
          <p:cNvCxnSpPr/>
          <p:nvPr/>
        </p:nvCxnSpPr>
        <p:spPr>
          <a:xfrm flipH="1">
            <a:off x="3816717" y="1258236"/>
            <a:ext cx="287792" cy="5416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pil 90"/>
          <p:cNvCxnSpPr/>
          <p:nvPr/>
        </p:nvCxnSpPr>
        <p:spPr>
          <a:xfrm flipV="1">
            <a:off x="2292212" y="3831776"/>
            <a:ext cx="453733" cy="8879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6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 3"/>
          <p:cNvSpPr/>
          <p:nvPr/>
        </p:nvSpPr>
        <p:spPr>
          <a:xfrm flipV="1">
            <a:off x="2066542" y="1856232"/>
            <a:ext cx="146305" cy="3246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1984248" y="4901184"/>
            <a:ext cx="5586984" cy="1371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653796" y="4620158"/>
            <a:ext cx="42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Rektangel 6"/>
          <p:cNvSpPr/>
          <p:nvPr/>
        </p:nvSpPr>
        <p:spPr>
          <a:xfrm>
            <a:off x="1964596" y="12089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sv-SE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444411" y="46406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984248" y="51992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sv-SE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1547813" y="2730500"/>
            <a:ext cx="5832601" cy="30083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611794" y="1595336"/>
            <a:ext cx="3078381" cy="433118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3959157" y="496842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955468" y="4982854"/>
            <a:ext cx="58366" cy="2308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 flipV="1">
            <a:off x="1840973" y="2299503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 flipV="1">
            <a:off x="1834887" y="3028089"/>
            <a:ext cx="298721" cy="71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19125" y="2730500"/>
          <a:ext cx="928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" imgW="571320" imgH="469800" progId="Equation.DSMT4">
                  <p:embed/>
                </p:oleObj>
              </mc:Choice>
              <mc:Fallback>
                <p:oleObj name="Equation" r:id="rId3" imgW="57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2730500"/>
                        <a:ext cx="92868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614363" y="2003425"/>
          <a:ext cx="914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5" imgW="558720" imgH="444240" progId="Equation.DSMT4">
                  <p:embed/>
                </p:oleObj>
              </mc:Choice>
              <mc:Fallback>
                <p:oleObj name="Equation" r:id="rId5" imgW="55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363" y="2003425"/>
                        <a:ext cx="91440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5497513" y="5295900"/>
          <a:ext cx="10779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7" imgW="571320" imgH="469800" progId="Equation.DSMT4">
                  <p:embed/>
                </p:oleObj>
              </mc:Choice>
              <mc:Fallback>
                <p:oleObj name="Equation" r:id="rId7" imgW="57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97513" y="5295900"/>
                        <a:ext cx="107791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3506788" y="5318125"/>
          <a:ext cx="1044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9" imgW="558720" imgH="431640" progId="Equation.DSMT4">
                  <p:embed/>
                </p:oleObj>
              </mc:Choice>
              <mc:Fallback>
                <p:oleObj name="Equation" r:id="rId9" imgW="558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6788" y="5318125"/>
                        <a:ext cx="10445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ktangel 42"/>
          <p:cNvSpPr/>
          <p:nvPr/>
        </p:nvSpPr>
        <p:spPr>
          <a:xfrm>
            <a:off x="752191" y="480213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3b.</a:t>
            </a:r>
            <a:endParaRPr lang="sv-SE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llips 43"/>
          <p:cNvSpPr/>
          <p:nvPr/>
        </p:nvSpPr>
        <p:spPr>
          <a:xfrm>
            <a:off x="2802028" y="3295238"/>
            <a:ext cx="283974" cy="311285"/>
          </a:xfrm>
          <a:prstGeom prst="ellipse">
            <a:avLst/>
          </a:prstGeom>
          <a:solidFill>
            <a:srgbClr val="FF0000"/>
          </a:solidFill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45" name="Objekt 44"/>
          <p:cNvGraphicFramePr>
            <a:graphicFrameLocks noChangeAspect="1"/>
          </p:cNvGraphicFramePr>
          <p:nvPr/>
        </p:nvGraphicFramePr>
        <p:xfrm>
          <a:off x="5194122" y="293148"/>
          <a:ext cx="640556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1" imgW="3517560" imgH="660240" progId="Equation.DSMT4">
                  <p:embed/>
                </p:oleObj>
              </mc:Choice>
              <mc:Fallback>
                <p:oleObj name="Equation" r:id="rId11" imgW="35175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4122" y="293148"/>
                        <a:ext cx="6405562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6620753" y="1671905"/>
          <a:ext cx="5003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13" imgW="3073320" imgH="533160" progId="Equation.DSMT4">
                  <p:embed/>
                </p:oleObj>
              </mc:Choice>
              <mc:Fallback>
                <p:oleObj name="Equation" r:id="rId13" imgW="3073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0753" y="1671905"/>
                        <a:ext cx="50038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ktangel 46"/>
          <p:cNvSpPr/>
          <p:nvPr/>
        </p:nvSpPr>
        <p:spPr>
          <a:xfrm>
            <a:off x="9562288" y="2366962"/>
            <a:ext cx="23364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rPr>
              <a:t>Unique</a:t>
            </a:r>
            <a:r>
              <a:rPr lang="sv-SE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rPr>
              <a:t> and </a:t>
            </a:r>
            <a:r>
              <a:rPr lang="sv-SE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rPr>
              <a:t>Stable</a:t>
            </a:r>
            <a:endParaRPr lang="sv-SE" b="1" dirty="0" smtClean="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cxnSp>
        <p:nvCxnSpPr>
          <p:cNvPr id="31" name="Rak 30"/>
          <p:cNvCxnSpPr/>
          <p:nvPr/>
        </p:nvCxnSpPr>
        <p:spPr>
          <a:xfrm>
            <a:off x="1356995" y="3492500"/>
            <a:ext cx="5873878" cy="305663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1609933" y="1890290"/>
            <a:ext cx="2973694" cy="4232698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 35"/>
          <p:cNvSpPr/>
          <p:nvPr/>
        </p:nvSpPr>
        <p:spPr>
          <a:xfrm>
            <a:off x="3431053" y="4517008"/>
            <a:ext cx="283974" cy="311285"/>
          </a:xfrm>
          <a:prstGeom prst="ellipse">
            <a:avLst/>
          </a:prstGeom>
          <a:solidFill>
            <a:srgbClr val="FF0000"/>
          </a:solidFill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cxnSp>
        <p:nvCxnSpPr>
          <p:cNvPr id="23" name="Kurva 22"/>
          <p:cNvCxnSpPr/>
          <p:nvPr/>
        </p:nvCxnSpPr>
        <p:spPr>
          <a:xfrm rot="16200000" flipH="1">
            <a:off x="2851963" y="3527661"/>
            <a:ext cx="1112795" cy="533646"/>
          </a:xfrm>
          <a:prstGeom prst="curvedConnector3">
            <a:avLst>
              <a:gd name="adj1" fmla="val -18185"/>
            </a:avLst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kt 47"/>
          <p:cNvGraphicFramePr>
            <a:graphicFrameLocks noChangeAspect="1"/>
          </p:cNvGraphicFramePr>
          <p:nvPr/>
        </p:nvGraphicFramePr>
        <p:xfrm>
          <a:off x="4719743" y="3103970"/>
          <a:ext cx="22161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15" imgW="1130040" imgH="241200" progId="Equation.DSMT4">
                  <p:embed/>
                </p:oleObj>
              </mc:Choice>
              <mc:Fallback>
                <p:oleObj name="Equation" r:id="rId15" imgW="1130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9743" y="3103970"/>
                        <a:ext cx="22161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/>
        </p:nvGraphicFramePr>
        <p:xfrm>
          <a:off x="1315769" y="1307777"/>
          <a:ext cx="467196" cy="23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7" imgW="355320" imgH="177480" progId="Equation.DSMT4">
                  <p:embed/>
                </p:oleObj>
              </mc:Choice>
              <mc:Fallback>
                <p:oleObj name="Equation" r:id="rId17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15769" y="1307777"/>
                        <a:ext cx="467196" cy="23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ruta 52"/>
          <p:cNvSpPr txBox="1"/>
          <p:nvPr/>
        </p:nvSpPr>
        <p:spPr>
          <a:xfrm>
            <a:off x="8156984" y="3096664"/>
            <a:ext cx="381168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Observation:</a:t>
            </a:r>
          </a:p>
          <a:p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Some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species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are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more</a:t>
            </a:r>
            <a:endParaRPr lang="sv-SE" sz="2400" b="1" i="1" dirty="0" smtClean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sensitive to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changes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</a:p>
          <a:p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in h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than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others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. The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growth</a:t>
            </a:r>
            <a:endParaRPr lang="sv-SE" sz="2400" b="1" i="1" dirty="0" smtClean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function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of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x is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negatively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</a:p>
          <a:p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affected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by h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but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the </a:t>
            </a:r>
          </a:p>
          <a:p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equilibrium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value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of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x still </a:t>
            </a:r>
          </a:p>
          <a:p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increases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if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 h </a:t>
            </a:r>
            <a:r>
              <a:rPr lang="sv-SE" sz="2400" b="1" i="1" dirty="0" err="1" smtClean="0">
                <a:solidFill>
                  <a:srgbClr val="5B9BD5">
                    <a:lumMod val="75000"/>
                  </a:srgbClr>
                </a:solidFill>
              </a:rPr>
              <a:t>increases</a:t>
            </a:r>
            <a:r>
              <a:rPr lang="sv-SE" sz="2400" b="1" i="1" dirty="0" smtClean="0">
                <a:solidFill>
                  <a:srgbClr val="5B9BD5">
                    <a:lumMod val="75000"/>
                  </a:srgbClr>
                </a:solidFill>
              </a:rPr>
              <a:t>. </a:t>
            </a:r>
            <a:endParaRPr lang="sv-SE" dirty="0" smtClean="0">
              <a:solidFill>
                <a:srgbClr val="5B9BD5">
                  <a:lumMod val="75000"/>
                </a:srgbClr>
              </a:solidFill>
            </a:endParaRPr>
          </a:p>
        </p:txBody>
      </p:sp>
      <p:graphicFrame>
        <p:nvGraphicFramePr>
          <p:cNvPr id="55" name="Objekt 54"/>
          <p:cNvGraphicFramePr>
            <a:graphicFrameLocks noChangeAspect="1"/>
          </p:cNvGraphicFramePr>
          <p:nvPr/>
        </p:nvGraphicFramePr>
        <p:xfrm>
          <a:off x="4779476" y="3563006"/>
          <a:ext cx="1757501" cy="51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9" imgW="825480" imgH="241200" progId="Equation.DSMT4">
                  <p:embed/>
                </p:oleObj>
              </mc:Choice>
              <mc:Fallback>
                <p:oleObj name="Equation" r:id="rId19" imgW="825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79476" y="3563006"/>
                        <a:ext cx="1757501" cy="513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kt 55"/>
          <p:cNvGraphicFramePr>
            <a:graphicFrameLocks noChangeAspect="1"/>
          </p:cNvGraphicFramePr>
          <p:nvPr/>
        </p:nvGraphicFramePr>
        <p:xfrm>
          <a:off x="4734854" y="2679628"/>
          <a:ext cx="898473" cy="36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21" imgW="431640" imgH="177480" progId="Equation.DSMT4">
                  <p:embed/>
                </p:oleObj>
              </mc:Choice>
              <mc:Fallback>
                <p:oleObj name="Equation" r:id="rId21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34854" y="2679628"/>
                        <a:ext cx="898473" cy="369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kt 56"/>
          <p:cNvGraphicFramePr>
            <a:graphicFrameLocks noChangeAspect="1"/>
          </p:cNvGraphicFramePr>
          <p:nvPr/>
        </p:nvGraphicFramePr>
        <p:xfrm>
          <a:off x="7337634" y="5758319"/>
          <a:ext cx="467196" cy="23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23" imgW="355320" imgH="177480" progId="Equation.DSMT4">
                  <p:embed/>
                </p:oleObj>
              </mc:Choice>
              <mc:Fallback>
                <p:oleObj name="Equation" r:id="rId23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37634" y="5758319"/>
                        <a:ext cx="467196" cy="23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Rak pil 57"/>
          <p:cNvCxnSpPr/>
          <p:nvPr/>
        </p:nvCxnSpPr>
        <p:spPr>
          <a:xfrm flipH="1">
            <a:off x="2336244" y="2792249"/>
            <a:ext cx="134841" cy="107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 58"/>
          <p:cNvCxnSpPr/>
          <p:nvPr/>
        </p:nvCxnSpPr>
        <p:spPr>
          <a:xfrm flipH="1">
            <a:off x="4817606" y="4620158"/>
            <a:ext cx="406525" cy="675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pil 64"/>
          <p:cNvCxnSpPr/>
          <p:nvPr/>
        </p:nvCxnSpPr>
        <p:spPr>
          <a:xfrm flipH="1">
            <a:off x="3216955" y="4045595"/>
            <a:ext cx="111785" cy="1059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pil 68"/>
          <p:cNvCxnSpPr/>
          <p:nvPr/>
        </p:nvCxnSpPr>
        <p:spPr>
          <a:xfrm flipH="1">
            <a:off x="6740291" y="5588646"/>
            <a:ext cx="406525" cy="675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/>
          <p:cNvSpPr/>
          <p:nvPr/>
        </p:nvSpPr>
        <p:spPr>
          <a:xfrm>
            <a:off x="4551363" y="2636834"/>
            <a:ext cx="2520646" cy="1514746"/>
          </a:xfrm>
          <a:prstGeom prst="rect">
            <a:avLst/>
          </a:prstGeom>
          <a:gradFill>
            <a:gsLst>
              <a:gs pos="100000">
                <a:srgbClr val="FFDC00">
                  <a:alpha val="67000"/>
                </a:srgbClr>
              </a:gs>
              <a:gs pos="99000">
                <a:schemeClr val="accent4">
                  <a:alpha val="62000"/>
                </a:schemeClr>
              </a:gs>
              <a:gs pos="88000">
                <a:srgbClr val="FFFF00">
                  <a:alpha val="26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mtClean="0">
              <a:solidFill>
                <a:prstClr val="white"/>
              </a:solidFill>
            </a:endParaRPr>
          </a:p>
        </p:txBody>
      </p:sp>
      <p:graphicFrame>
        <p:nvGraphicFramePr>
          <p:cNvPr id="71" name="Objekt 70"/>
          <p:cNvGraphicFramePr>
            <a:graphicFrameLocks noChangeAspect="1"/>
          </p:cNvGraphicFramePr>
          <p:nvPr/>
        </p:nvGraphicFramePr>
        <p:xfrm>
          <a:off x="4654827" y="5862196"/>
          <a:ext cx="596059" cy="4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24" imgW="355320" imgH="279360" progId="Equation.DSMT4">
                  <p:embed/>
                </p:oleObj>
              </mc:Choice>
              <mc:Fallback>
                <p:oleObj name="Equation" r:id="rId24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54827" y="5862196"/>
                        <a:ext cx="596059" cy="46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kt 73"/>
          <p:cNvGraphicFramePr>
            <a:graphicFrameLocks noChangeAspect="1"/>
          </p:cNvGraphicFramePr>
          <p:nvPr/>
        </p:nvGraphicFramePr>
        <p:xfrm>
          <a:off x="7400919" y="5284719"/>
          <a:ext cx="524544" cy="44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26" imgW="355320" imgH="304560" progId="Equation.DSMT4">
                  <p:embed/>
                </p:oleObj>
              </mc:Choice>
              <mc:Fallback>
                <p:oleObj name="Equation" r:id="rId26" imgW="355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400919" y="5284719"/>
                        <a:ext cx="524544" cy="44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65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FF00"/>
            </a:gs>
            <a:gs pos="100000">
              <a:srgbClr val="FFC000"/>
            </a:gs>
            <a:gs pos="100000">
              <a:srgbClr val="FFC000"/>
            </a:gs>
            <a:gs pos="100000">
              <a:srgbClr val="FFC000"/>
            </a:gs>
            <a:gs pos="98750">
              <a:srgbClr val="FFC000"/>
            </a:gs>
            <a:gs pos="100000">
              <a:srgbClr val="FFC000"/>
            </a:gs>
            <a:gs pos="100000">
              <a:srgbClr val="FFC0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4632" y="749809"/>
            <a:ext cx="10460736" cy="576071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</a:t>
            </a:r>
            <a:r>
              <a:rPr lang="en-US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endParaRPr lang="en-US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some cases, dynamic multi species model parameters are possible to determine via steady state observations of unmanaged forests. </a:t>
            </a:r>
            <a:endParaRPr lang="en-US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v-SE" b="1" dirty="0"/>
              <a:t>If </a:t>
            </a:r>
            <a:r>
              <a:rPr lang="sv-SE" b="1" dirty="0" err="1"/>
              <a:t>we</a:t>
            </a:r>
            <a:r>
              <a:rPr lang="sv-SE" b="1" dirty="0"/>
              <a:t> </a:t>
            </a:r>
            <a:r>
              <a:rPr lang="sv-SE" b="1" dirty="0" err="1"/>
              <a:t>can</a:t>
            </a:r>
            <a:r>
              <a:rPr lang="sv-SE" b="1" dirty="0"/>
              <a:t> </a:t>
            </a:r>
            <a:r>
              <a:rPr lang="sv-SE" b="1" dirty="0" err="1"/>
              <a:t>observe</a:t>
            </a:r>
            <a:r>
              <a:rPr lang="sv-SE" b="1" dirty="0"/>
              <a:t> x and y in </a:t>
            </a:r>
            <a:r>
              <a:rPr lang="sv-SE" b="1" dirty="0" err="1"/>
              <a:t>several</a:t>
            </a:r>
            <a:r>
              <a:rPr lang="sv-SE" b="1" dirty="0"/>
              <a:t> </a:t>
            </a:r>
            <a:r>
              <a:rPr lang="sv-SE" b="1" dirty="0" err="1"/>
              <a:t>equilibria</a:t>
            </a:r>
            <a:r>
              <a:rPr lang="sv-SE" b="1" dirty="0"/>
              <a:t>, </a:t>
            </a:r>
            <a:r>
              <a:rPr lang="sv-SE" b="1" dirty="0" err="1"/>
              <a:t>we</a:t>
            </a:r>
            <a:r>
              <a:rPr lang="sv-SE" b="1" dirty="0"/>
              <a:t> </a:t>
            </a:r>
            <a:r>
              <a:rPr lang="sv-SE" b="1" dirty="0" err="1"/>
              <a:t>can</a:t>
            </a:r>
            <a:r>
              <a:rPr lang="sv-SE" b="1" dirty="0"/>
              <a:t> in </a:t>
            </a:r>
            <a:r>
              <a:rPr lang="sv-SE" b="1" dirty="0" err="1"/>
              <a:t>some</a:t>
            </a:r>
            <a:r>
              <a:rPr lang="sv-SE" b="1" dirty="0"/>
              <a:t> </a:t>
            </a:r>
            <a:r>
              <a:rPr lang="sv-SE" b="1" dirty="0" err="1"/>
              <a:t>cases</a:t>
            </a:r>
            <a:r>
              <a:rPr lang="sv-SE" b="1" dirty="0"/>
              <a:t> </a:t>
            </a:r>
            <a:r>
              <a:rPr lang="sv-SE" b="1" dirty="0" err="1"/>
              <a:t>estimate</a:t>
            </a:r>
            <a:r>
              <a:rPr lang="sv-SE" b="1" dirty="0"/>
              <a:t> relations </a:t>
            </a:r>
            <a:r>
              <a:rPr lang="sv-SE" b="1" dirty="0" err="1"/>
              <a:t>between</a:t>
            </a:r>
            <a:r>
              <a:rPr lang="sv-SE" b="1" dirty="0"/>
              <a:t> the parameters.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v-SE" b="1" dirty="0" err="1"/>
              <a:t>We</a:t>
            </a:r>
            <a:r>
              <a:rPr lang="sv-SE" b="1" dirty="0"/>
              <a:t> </a:t>
            </a:r>
            <a:r>
              <a:rPr lang="sv-SE" b="1" dirty="0" err="1"/>
              <a:t>can</a:t>
            </a:r>
            <a:r>
              <a:rPr lang="sv-SE" b="1" dirty="0"/>
              <a:t> </a:t>
            </a:r>
            <a:r>
              <a:rPr lang="sv-SE" b="1" dirty="0" err="1"/>
              <a:t>introduce</a:t>
            </a:r>
            <a:r>
              <a:rPr lang="sv-SE" b="1" dirty="0"/>
              <a:t> </a:t>
            </a:r>
            <a:r>
              <a:rPr lang="sv-SE" b="1" dirty="0" err="1" smtClean="0"/>
              <a:t>altitude</a:t>
            </a:r>
            <a:r>
              <a:rPr lang="sv-SE" b="1" dirty="0" smtClean="0"/>
              <a:t> and </a:t>
            </a:r>
            <a:r>
              <a:rPr lang="sv-SE" b="1" dirty="0" err="1" smtClean="0"/>
              <a:t>direction</a:t>
            </a:r>
            <a:r>
              <a:rPr lang="sv-SE" b="1" dirty="0" smtClean="0"/>
              <a:t> </a:t>
            </a:r>
            <a:r>
              <a:rPr lang="sv-SE" b="1" dirty="0"/>
              <a:t>in the ”parameters” and </a:t>
            </a:r>
            <a:r>
              <a:rPr lang="sv-SE" b="1" dirty="0" err="1"/>
              <a:t>evaluate</a:t>
            </a:r>
            <a:r>
              <a:rPr lang="sv-SE" b="1" dirty="0"/>
              <a:t> the </a:t>
            </a:r>
            <a:r>
              <a:rPr lang="sv-SE" b="1" dirty="0" err="1"/>
              <a:t>equilibria</a:t>
            </a:r>
            <a:r>
              <a:rPr lang="sv-SE" b="1" dirty="0"/>
              <a:t> at different </a:t>
            </a:r>
            <a:r>
              <a:rPr lang="sv-SE" b="1" dirty="0" err="1"/>
              <a:t>altitudes</a:t>
            </a:r>
            <a:r>
              <a:rPr lang="sv-SE" b="1" dirty="0"/>
              <a:t> </a:t>
            </a:r>
            <a:r>
              <a:rPr lang="sv-SE" b="1" dirty="0" smtClean="0"/>
              <a:t>and </a:t>
            </a:r>
            <a:r>
              <a:rPr lang="sv-SE" b="1" dirty="0" err="1" smtClean="0"/>
              <a:t>directions</a:t>
            </a:r>
            <a:r>
              <a:rPr lang="sv-SE" b="1" dirty="0" smtClean="0"/>
              <a:t>.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v-SE" b="1" dirty="0"/>
              <a:t>If </a:t>
            </a:r>
            <a:r>
              <a:rPr lang="sv-SE" b="1" dirty="0" err="1"/>
              <a:t>we</a:t>
            </a:r>
            <a:r>
              <a:rPr lang="sv-SE" b="1" dirty="0"/>
              <a:t> </a:t>
            </a:r>
            <a:r>
              <a:rPr lang="sv-SE" b="1" dirty="0" err="1"/>
              <a:t>can</a:t>
            </a:r>
            <a:r>
              <a:rPr lang="sv-SE" b="1" dirty="0"/>
              <a:t> </a:t>
            </a:r>
            <a:r>
              <a:rPr lang="sv-SE" b="1" dirty="0" err="1"/>
              <a:t>observe</a:t>
            </a:r>
            <a:r>
              <a:rPr lang="sv-SE" b="1" dirty="0"/>
              <a:t> x and y in </a:t>
            </a:r>
            <a:r>
              <a:rPr lang="sv-SE" b="1" dirty="0" err="1"/>
              <a:t>several</a:t>
            </a:r>
            <a:r>
              <a:rPr lang="sv-SE" b="1" dirty="0"/>
              <a:t> </a:t>
            </a:r>
            <a:r>
              <a:rPr lang="sv-SE" b="1" dirty="0" err="1"/>
              <a:t>equilibria</a:t>
            </a:r>
            <a:r>
              <a:rPr lang="sv-SE" b="1" dirty="0"/>
              <a:t>, at different </a:t>
            </a:r>
            <a:r>
              <a:rPr lang="sv-SE" b="1" dirty="0" err="1" smtClean="0"/>
              <a:t>altitudes</a:t>
            </a:r>
            <a:r>
              <a:rPr lang="sv-SE" b="1" dirty="0" smtClean="0"/>
              <a:t> and </a:t>
            </a:r>
            <a:r>
              <a:rPr lang="sv-SE" b="1" dirty="0" err="1" smtClean="0"/>
              <a:t>directions</a:t>
            </a:r>
            <a:r>
              <a:rPr lang="sv-SE" b="1" dirty="0" smtClean="0"/>
              <a:t>, </a:t>
            </a:r>
            <a:r>
              <a:rPr lang="sv-SE" b="1" dirty="0" err="1"/>
              <a:t>we</a:t>
            </a:r>
            <a:r>
              <a:rPr lang="sv-SE" b="1" dirty="0"/>
              <a:t> </a:t>
            </a:r>
            <a:r>
              <a:rPr lang="sv-SE" b="1" dirty="0" err="1"/>
              <a:t>can</a:t>
            </a:r>
            <a:r>
              <a:rPr lang="sv-SE" b="1" dirty="0"/>
              <a:t> in </a:t>
            </a:r>
            <a:r>
              <a:rPr lang="sv-SE" b="1" dirty="0" err="1"/>
              <a:t>some</a:t>
            </a:r>
            <a:r>
              <a:rPr lang="sv-SE" b="1" dirty="0"/>
              <a:t> </a:t>
            </a:r>
            <a:r>
              <a:rPr lang="sv-SE" b="1" dirty="0" err="1"/>
              <a:t>cases</a:t>
            </a:r>
            <a:r>
              <a:rPr lang="sv-SE" b="1" dirty="0"/>
              <a:t> </a:t>
            </a:r>
            <a:r>
              <a:rPr lang="sv-SE" b="1" dirty="0" err="1"/>
              <a:t>estimate</a:t>
            </a:r>
            <a:r>
              <a:rPr lang="sv-SE" b="1" dirty="0"/>
              <a:t> relations </a:t>
            </a:r>
            <a:r>
              <a:rPr lang="sv-SE" b="1" dirty="0" err="1"/>
              <a:t>between</a:t>
            </a:r>
            <a:r>
              <a:rPr lang="sv-SE" b="1" dirty="0"/>
              <a:t> the parameters and </a:t>
            </a:r>
            <a:r>
              <a:rPr lang="sv-SE" b="1" dirty="0" err="1"/>
              <a:t>simultaneously</a:t>
            </a:r>
            <a:r>
              <a:rPr lang="sv-SE" b="1" dirty="0"/>
              <a:t> </a:t>
            </a:r>
            <a:r>
              <a:rPr lang="sv-SE" b="1" dirty="0" err="1"/>
              <a:t>determine</a:t>
            </a:r>
            <a:r>
              <a:rPr lang="sv-SE" b="1" dirty="0"/>
              <a:t> the </a:t>
            </a:r>
            <a:r>
              <a:rPr lang="sv-SE" b="1" dirty="0" smtClean="0"/>
              <a:t>species </a:t>
            </a:r>
            <a:r>
              <a:rPr lang="sv-SE" b="1" dirty="0" err="1" smtClean="0"/>
              <a:t>specific</a:t>
            </a:r>
            <a:r>
              <a:rPr lang="sv-SE" b="1" dirty="0" smtClean="0"/>
              <a:t> </a:t>
            </a:r>
            <a:r>
              <a:rPr lang="sv-SE" b="1" dirty="0" err="1" smtClean="0"/>
              <a:t>sensitivities</a:t>
            </a:r>
            <a:r>
              <a:rPr lang="sv-SE" b="1" dirty="0" smtClean="0"/>
              <a:t> to </a:t>
            </a:r>
            <a:r>
              <a:rPr lang="sv-SE" b="1" dirty="0" err="1" smtClean="0"/>
              <a:t>altitude</a:t>
            </a:r>
            <a:r>
              <a:rPr lang="sv-SE" b="1" dirty="0" smtClean="0"/>
              <a:t> and </a:t>
            </a:r>
            <a:r>
              <a:rPr lang="sv-SE" b="1" dirty="0" err="1" smtClean="0"/>
              <a:t>direction</a:t>
            </a:r>
            <a:r>
              <a:rPr lang="sv-SE" b="1" dirty="0" smtClean="0"/>
              <a:t>. </a:t>
            </a:r>
            <a:endParaRPr lang="sv-SE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6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FF00"/>
            </a:gs>
            <a:gs pos="100000">
              <a:srgbClr val="FFC000"/>
            </a:gs>
            <a:gs pos="100000">
              <a:srgbClr val="FFC000"/>
            </a:gs>
            <a:gs pos="100000">
              <a:srgbClr val="FFC000"/>
            </a:gs>
            <a:gs pos="98750">
              <a:srgbClr val="FFC000"/>
            </a:gs>
            <a:gs pos="100000">
              <a:srgbClr val="FFC000"/>
            </a:gs>
            <a:gs pos="100000">
              <a:srgbClr val="FFC0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4632" y="749809"/>
            <a:ext cx="10460736" cy="576071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</a:t>
            </a:r>
            <a:r>
              <a:rPr lang="en-US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Optimization of management decisions in a changing and not perfectly predictable world, should always be based on adaptive optimization.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[2] describes these principles and typical implications for optimal forestry decisions. Adaptable logistic growth functions work well in such cases.</a:t>
            </a:r>
            <a:endParaRPr lang="sv-SE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0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8887" cy="739056"/>
          </a:xfrm>
        </p:spPr>
        <p:txBody>
          <a:bodyPr/>
          <a:lstStyle/>
          <a:p>
            <a:r>
              <a:rPr lang="sv-SE" b="1" i="1" dirty="0" err="1" smtClean="0">
                <a:solidFill>
                  <a:srgbClr val="00B050"/>
                </a:solidFill>
              </a:rPr>
              <a:t>Lohmander</a:t>
            </a:r>
            <a:r>
              <a:rPr lang="sv-SE" b="1" i="1" dirty="0" smtClean="0">
                <a:solidFill>
                  <a:srgbClr val="00B050"/>
                </a:solidFill>
              </a:rPr>
              <a:t> and </a:t>
            </a:r>
            <a:r>
              <a:rPr lang="sv-SE" b="1" i="1" dirty="0" err="1" smtClean="0">
                <a:solidFill>
                  <a:srgbClr val="00B050"/>
                </a:solidFill>
              </a:rPr>
              <a:t>Mohammadi</a:t>
            </a:r>
            <a:r>
              <a:rPr lang="sv-SE" b="1" i="1" dirty="0" smtClean="0">
                <a:solidFill>
                  <a:srgbClr val="00B050"/>
                </a:solidFill>
              </a:rPr>
              <a:t> (2008)</a:t>
            </a:r>
            <a:endParaRPr lang="sv-SE" b="1" i="1" dirty="0">
              <a:solidFill>
                <a:srgbClr val="00B05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9" y="2919597"/>
            <a:ext cx="4080294" cy="354994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73" y="1837154"/>
            <a:ext cx="5250711" cy="46323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129"/>
            <a:ext cx="5143390" cy="1422468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6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449582"/>
            <a:ext cx="10808208" cy="2736414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89" y="0"/>
            <a:ext cx="5278422" cy="68580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5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7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6795" y="283464"/>
            <a:ext cx="11620500" cy="2039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 MODELS FOR OPTIMAL CONTINUOUS COVER MULTI SPECIES FORESTRY IN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part of the joint presentation by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Soleiman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Mohammadi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Limaei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PeterLohmander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Leif Olsson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v-SE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000" dirty="0">
              <a:solidFill>
                <a:srgbClr val="00B050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045" y="2743200"/>
            <a:ext cx="7315200" cy="383540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1815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Peter Lohmander </a:t>
            </a: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SLU, Sweden, </a:t>
            </a:r>
            <a:r>
              <a:rPr lang="en-GB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http://www.Lohmander.com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Peter@Lohmander.com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8th International Conference of </a:t>
            </a: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Iranian Operations Research Society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 of Mathematics Ferdowsi University of Mashhad,  Mashhad, Iran.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www.or8.um.ac.ir</a:t>
            </a:r>
          </a:p>
          <a:p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21-22 May 2015</a:t>
            </a:r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63" y="2743200"/>
            <a:ext cx="3750538" cy="4114800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0552" r="29775" b="6258"/>
          <a:stretch/>
        </p:blipFill>
        <p:spPr>
          <a:xfrm>
            <a:off x="3051357" y="544749"/>
            <a:ext cx="8067358" cy="605721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6500" y="365125"/>
            <a:ext cx="2157983" cy="851027"/>
          </a:xfrm>
        </p:spPr>
        <p:txBody>
          <a:bodyPr/>
          <a:lstStyle/>
          <a:p>
            <a:r>
              <a:rPr lang="sv-SE" sz="3600" b="1" i="1" u="sng" dirty="0" err="1" smtClean="0">
                <a:solidFill>
                  <a:srgbClr val="FF0000"/>
                </a:solidFill>
              </a:rPr>
              <a:t>References</a:t>
            </a:r>
            <a:endParaRPr lang="sv-SE" sz="3600" b="1" i="1" u="sng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2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FF00"/>
            </a:gs>
            <a:gs pos="100000">
              <a:srgbClr val="FFC000"/>
            </a:gs>
            <a:gs pos="100000">
              <a:srgbClr val="FFC000"/>
            </a:gs>
            <a:gs pos="100000">
              <a:srgbClr val="FFC000"/>
            </a:gs>
            <a:gs pos="98750">
              <a:srgbClr val="FFC000"/>
            </a:gs>
            <a:gs pos="100000">
              <a:srgbClr val="FFC000"/>
            </a:gs>
            <a:gs pos="100000">
              <a:srgbClr val="FFC000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4632" y="749809"/>
            <a:ext cx="10460736" cy="57607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available empirical data was used to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a modified logistic growth model where stand density, altitude and species mix were considered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explanatory variables.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Logistics growth models have been found useful in continuous cover forest management optimization and examples of such studies are found in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[3] and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Mohammadi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[4].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4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430" y="651752"/>
            <a:ext cx="2284379" cy="551980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 empirical data was used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a modified logistic growth model where stand density, altitude and species mix were considered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explanatory variables.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51" y="573932"/>
            <a:ext cx="6241765" cy="545721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9683883" y="5029360"/>
            <a:ext cx="158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Stand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density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(m3/ha)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105072" y="4192621"/>
            <a:ext cx="22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Growth</a:t>
            </a:r>
            <a:r>
              <a:rPr lang="sv-SE" dirty="0" smtClean="0">
                <a:solidFill>
                  <a:srgbClr val="FF0000"/>
                </a:solidFill>
              </a:rPr>
              <a:t> (m3/ha/</a:t>
            </a:r>
            <a:r>
              <a:rPr lang="sv-SE" dirty="0" err="1" smtClean="0">
                <a:solidFill>
                  <a:srgbClr val="FF0000"/>
                </a:solidFill>
              </a:rPr>
              <a:t>year</a:t>
            </a:r>
            <a:r>
              <a:rPr lang="sv-SE" dirty="0" smtClean="0">
                <a:solidFill>
                  <a:srgbClr val="FF0000"/>
                </a:solidFill>
              </a:rPr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745165" y="651752"/>
            <a:ext cx="2947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solidFill>
                  <a:srgbClr val="00B050"/>
                </a:solidFill>
              </a:rPr>
              <a:t>Definitions</a:t>
            </a:r>
          </a:p>
          <a:p>
            <a:endParaRPr lang="sv-SE" dirty="0">
              <a:solidFill>
                <a:srgbClr val="00B050"/>
              </a:solidFill>
            </a:endParaRPr>
          </a:p>
          <a:p>
            <a:r>
              <a:rPr lang="sv-SE" dirty="0" smtClean="0">
                <a:solidFill>
                  <a:srgbClr val="00B050"/>
                </a:solidFill>
              </a:rPr>
              <a:t>x = </a:t>
            </a:r>
            <a:r>
              <a:rPr lang="sv-SE" dirty="0" err="1" smtClean="0">
                <a:solidFill>
                  <a:srgbClr val="00B050"/>
                </a:solidFill>
              </a:rPr>
              <a:t>Stand</a:t>
            </a:r>
            <a:r>
              <a:rPr lang="sv-SE" dirty="0" smtClean="0">
                <a:solidFill>
                  <a:srgbClr val="00B050"/>
                </a:solidFill>
              </a:rPr>
              <a:t> </a:t>
            </a:r>
            <a:r>
              <a:rPr lang="sv-SE" dirty="0" err="1" smtClean="0">
                <a:solidFill>
                  <a:srgbClr val="00B050"/>
                </a:solidFill>
              </a:rPr>
              <a:t>density</a:t>
            </a:r>
            <a:r>
              <a:rPr lang="sv-SE" dirty="0" smtClean="0">
                <a:solidFill>
                  <a:srgbClr val="00B050"/>
                </a:solidFill>
              </a:rPr>
              <a:t> (m3/ha)</a:t>
            </a:r>
          </a:p>
          <a:p>
            <a:r>
              <a:rPr lang="sv-SE" dirty="0" smtClean="0">
                <a:solidFill>
                  <a:srgbClr val="00B050"/>
                </a:solidFill>
              </a:rPr>
              <a:t>s = </a:t>
            </a:r>
            <a:r>
              <a:rPr lang="sv-SE" dirty="0" err="1" smtClean="0">
                <a:solidFill>
                  <a:srgbClr val="00B050"/>
                </a:solidFill>
              </a:rPr>
              <a:t>Intrinsic</a:t>
            </a:r>
            <a:r>
              <a:rPr lang="sv-SE" dirty="0" smtClean="0">
                <a:solidFill>
                  <a:srgbClr val="00B050"/>
                </a:solidFill>
              </a:rPr>
              <a:t> </a:t>
            </a:r>
            <a:r>
              <a:rPr lang="sv-SE" dirty="0" err="1" smtClean="0">
                <a:solidFill>
                  <a:srgbClr val="00B050"/>
                </a:solidFill>
              </a:rPr>
              <a:t>growth</a:t>
            </a:r>
            <a:r>
              <a:rPr lang="sv-SE" dirty="0" smtClean="0">
                <a:solidFill>
                  <a:srgbClr val="00B050"/>
                </a:solidFill>
              </a:rPr>
              <a:t> rate</a:t>
            </a:r>
          </a:p>
          <a:p>
            <a:r>
              <a:rPr lang="sv-SE" dirty="0" smtClean="0">
                <a:solidFill>
                  <a:srgbClr val="00B050"/>
                </a:solidFill>
              </a:rPr>
              <a:t>c = </a:t>
            </a:r>
            <a:r>
              <a:rPr lang="sv-SE" dirty="0" err="1" smtClean="0">
                <a:solidFill>
                  <a:srgbClr val="00B050"/>
                </a:solidFill>
              </a:rPr>
              <a:t>Carrying</a:t>
            </a:r>
            <a:r>
              <a:rPr lang="sv-SE" dirty="0" smtClean="0">
                <a:solidFill>
                  <a:srgbClr val="00B050"/>
                </a:solidFill>
              </a:rPr>
              <a:t> </a:t>
            </a:r>
            <a:r>
              <a:rPr lang="sv-SE" dirty="0" err="1" smtClean="0">
                <a:solidFill>
                  <a:srgbClr val="00B050"/>
                </a:solidFill>
              </a:rPr>
              <a:t>capacity</a:t>
            </a:r>
            <a:r>
              <a:rPr lang="sv-SE" dirty="0" smtClean="0">
                <a:solidFill>
                  <a:srgbClr val="00B050"/>
                </a:solidFill>
              </a:rPr>
              <a:t> (m3/ha)</a:t>
            </a:r>
          </a:p>
          <a:p>
            <a:r>
              <a:rPr lang="sv-SE" dirty="0" smtClean="0">
                <a:solidFill>
                  <a:srgbClr val="00B050"/>
                </a:solidFill>
              </a:rPr>
              <a:t>h = </a:t>
            </a:r>
            <a:r>
              <a:rPr lang="sv-SE" dirty="0" err="1" smtClean="0">
                <a:solidFill>
                  <a:srgbClr val="00B050"/>
                </a:solidFill>
              </a:rPr>
              <a:t>Altitude</a:t>
            </a:r>
            <a:r>
              <a:rPr lang="sv-SE" dirty="0" smtClean="0">
                <a:solidFill>
                  <a:srgbClr val="00B050"/>
                </a:solidFill>
              </a:rPr>
              <a:t> (meters)</a:t>
            </a:r>
          </a:p>
          <a:p>
            <a:r>
              <a:rPr lang="sv-SE" dirty="0" smtClean="0">
                <a:solidFill>
                  <a:srgbClr val="00B050"/>
                </a:solidFill>
              </a:rPr>
              <a:t>k = </a:t>
            </a:r>
            <a:r>
              <a:rPr lang="sv-SE" dirty="0" err="1" smtClean="0">
                <a:solidFill>
                  <a:srgbClr val="00B050"/>
                </a:solidFill>
              </a:rPr>
              <a:t>Altitude</a:t>
            </a:r>
            <a:r>
              <a:rPr lang="sv-SE" dirty="0" smtClean="0">
                <a:solidFill>
                  <a:srgbClr val="00B050"/>
                </a:solidFill>
              </a:rPr>
              <a:t> parameter</a:t>
            </a:r>
          </a:p>
          <a:p>
            <a:endParaRPr lang="sv-SE" dirty="0">
              <a:solidFill>
                <a:prstClr val="black"/>
              </a:solidFill>
            </a:endParaRPr>
          </a:p>
        </p:txBody>
      </p:sp>
      <p:cxnSp>
        <p:nvCxnSpPr>
          <p:cNvPr id="4" name="Rak pil 3"/>
          <p:cNvCxnSpPr/>
          <p:nvPr/>
        </p:nvCxnSpPr>
        <p:spPr>
          <a:xfrm flipH="1">
            <a:off x="7707289" y="3569342"/>
            <a:ext cx="1626683" cy="78517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V="1">
            <a:off x="7137421" y="4522133"/>
            <a:ext cx="569868" cy="150458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9333972" y="3384676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 </a:t>
            </a:r>
            <a:r>
              <a:rPr lang="sv-SE" dirty="0" err="1" smtClean="0"/>
              <a:t>sea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6312151" y="5986892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1000 meters </a:t>
            </a:r>
            <a:r>
              <a:rPr lang="sv-SE" dirty="0" err="1" smtClean="0"/>
              <a:t>above</a:t>
            </a:r>
            <a:r>
              <a:rPr lang="sv-SE" dirty="0" smtClean="0"/>
              <a:t> </a:t>
            </a:r>
            <a:r>
              <a:rPr lang="sv-SE" dirty="0" err="1" smtClean="0"/>
              <a:t>sea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17" name="Rektangel 16"/>
          <p:cNvSpPr/>
          <p:nvPr/>
        </p:nvSpPr>
        <p:spPr>
          <a:xfrm>
            <a:off x="6312151" y="5986892"/>
            <a:ext cx="2841374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9333972" y="3302541"/>
            <a:ext cx="1247842" cy="451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6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39951"/>
              </p:ext>
            </p:extLst>
          </p:nvPr>
        </p:nvGraphicFramePr>
        <p:xfrm>
          <a:off x="1099549" y="1079771"/>
          <a:ext cx="9663603" cy="454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5494055" imgH="2583156" progId="Excel.Sheet.12">
                  <p:embed/>
                </p:oleObj>
              </mc:Choice>
              <mc:Fallback>
                <p:oleObj name="Worksheet" r:id="rId3" imgW="5494055" imgH="25831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549" y="1079771"/>
                        <a:ext cx="9663603" cy="4542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0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95259" y="982494"/>
          <a:ext cx="11184032" cy="466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3" imgW="9745803" imgH="4069175" progId="Excel.Sheet.12">
                  <p:embed/>
                </p:oleObj>
              </mc:Choice>
              <mc:Fallback>
                <p:oleObj name="Worksheet" r:id="rId3" imgW="9745803" imgH="4069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259" y="982494"/>
                        <a:ext cx="11184032" cy="466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11074"/>
              </p:ext>
            </p:extLst>
          </p:nvPr>
        </p:nvGraphicFramePr>
        <p:xfrm>
          <a:off x="4698462" y="1225685"/>
          <a:ext cx="5782134" cy="520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3" imgW="2445914" imgH="2202377" progId="Excel.Sheet.12">
                  <p:embed/>
                </p:oleObj>
              </mc:Choice>
              <mc:Fallback>
                <p:oleObj name="Worksheet" r:id="rId3" imgW="2445914" imgH="22023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8462" y="1225685"/>
                        <a:ext cx="5782134" cy="520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838199" y="365126"/>
            <a:ext cx="7994516" cy="704917"/>
          </a:xfrm>
        </p:spPr>
        <p:txBody>
          <a:bodyPr/>
          <a:lstStyle/>
          <a:p>
            <a:r>
              <a:rPr lang="sv-SE" b="1" dirty="0" err="1" smtClean="0">
                <a:solidFill>
                  <a:srgbClr val="00B050"/>
                </a:solidFill>
              </a:rPr>
              <a:t>Empirical</a:t>
            </a:r>
            <a:r>
              <a:rPr lang="sv-SE" b="1" dirty="0" smtClean="0">
                <a:solidFill>
                  <a:srgbClr val="00B050"/>
                </a:solidFill>
              </a:rPr>
              <a:t> data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1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8005" y="129060"/>
            <a:ext cx="9667673" cy="1325563"/>
          </a:xfrm>
        </p:spPr>
        <p:txBody>
          <a:bodyPr>
            <a:normAutofit/>
          </a:bodyPr>
          <a:lstStyle/>
          <a:p>
            <a:r>
              <a:rPr lang="sv-SE" b="1" i="1" dirty="0" err="1" smtClean="0">
                <a:solidFill>
                  <a:srgbClr val="00B050"/>
                </a:solidFill>
              </a:rPr>
              <a:t>Competition</a:t>
            </a:r>
            <a:r>
              <a:rPr lang="sv-SE" b="1" i="1" dirty="0" smtClean="0">
                <a:solidFill>
                  <a:srgbClr val="00B050"/>
                </a:solidFill>
              </a:rPr>
              <a:t> </a:t>
            </a:r>
            <a:r>
              <a:rPr lang="sv-SE" b="1" i="1" dirty="0" err="1" smtClean="0">
                <a:solidFill>
                  <a:srgbClr val="00B050"/>
                </a:solidFill>
              </a:rPr>
              <a:t>within</a:t>
            </a:r>
            <a:r>
              <a:rPr lang="sv-SE" b="1" i="1" dirty="0" smtClean="0">
                <a:solidFill>
                  <a:srgbClr val="00B050"/>
                </a:solidFill>
              </a:rPr>
              <a:t> the </a:t>
            </a:r>
            <a:r>
              <a:rPr lang="sv-SE" b="1" i="1" dirty="0" err="1" smtClean="0">
                <a:solidFill>
                  <a:srgbClr val="00B050"/>
                </a:solidFill>
              </a:rPr>
              <a:t>forest</a:t>
            </a:r>
            <a:r>
              <a:rPr lang="sv-SE" b="1" i="1" dirty="0" smtClean="0">
                <a:solidFill>
                  <a:srgbClr val="00B050"/>
                </a:solidFill>
              </a:rPr>
              <a:t> </a:t>
            </a:r>
            <a:r>
              <a:rPr lang="sv-SE" b="1" i="1" dirty="0" err="1" smtClean="0">
                <a:solidFill>
                  <a:srgbClr val="00B050"/>
                </a:solidFill>
              </a:rPr>
              <a:t>stands</a:t>
            </a:r>
            <a:r>
              <a:rPr lang="sv-SE" b="1" i="1" dirty="0" smtClean="0">
                <a:solidFill>
                  <a:srgbClr val="00B050"/>
                </a:solidFill>
              </a:rPr>
              <a:t/>
            </a:r>
            <a:br>
              <a:rPr lang="sv-SE" b="1" i="1" dirty="0" smtClean="0">
                <a:solidFill>
                  <a:srgbClr val="00B050"/>
                </a:solidFill>
              </a:rPr>
            </a:br>
            <a:r>
              <a:rPr lang="sv-SE" sz="2700" b="1" i="1" dirty="0" smtClean="0">
                <a:solidFill>
                  <a:srgbClr val="FF0000"/>
                </a:solidFill>
              </a:rPr>
              <a:t>(</a:t>
            </a:r>
            <a:r>
              <a:rPr lang="sv-SE" sz="2700" b="1" i="1" dirty="0" err="1" smtClean="0">
                <a:solidFill>
                  <a:srgbClr val="FF0000"/>
                </a:solidFill>
              </a:rPr>
              <a:t>This</a:t>
            </a:r>
            <a:r>
              <a:rPr lang="sv-SE" sz="2700" b="1" i="1" dirty="0" smtClean="0">
                <a:solidFill>
                  <a:srgbClr val="FF0000"/>
                </a:solidFill>
              </a:rPr>
              <a:t> </a:t>
            </a:r>
            <a:r>
              <a:rPr lang="sv-SE" sz="2700" b="1" i="1" dirty="0" err="1" smtClean="0">
                <a:solidFill>
                  <a:srgbClr val="FF0000"/>
                </a:solidFill>
              </a:rPr>
              <a:t>particular</a:t>
            </a:r>
            <a:r>
              <a:rPr lang="sv-SE" sz="2700" b="1" i="1" dirty="0" smtClean="0">
                <a:solidFill>
                  <a:srgbClr val="FF0000"/>
                </a:solidFill>
              </a:rPr>
              <a:t> </a:t>
            </a:r>
            <a:r>
              <a:rPr lang="sv-SE" sz="2700" b="1" i="1" dirty="0" err="1" smtClean="0">
                <a:solidFill>
                  <a:srgbClr val="FF0000"/>
                </a:solidFill>
              </a:rPr>
              <a:t>slide</a:t>
            </a:r>
            <a:r>
              <a:rPr lang="sv-SE" sz="2700" b="1" i="1" dirty="0" smtClean="0">
                <a:solidFill>
                  <a:srgbClr val="FF0000"/>
                </a:solidFill>
              </a:rPr>
              <a:t> is </a:t>
            </a:r>
            <a:r>
              <a:rPr lang="sv-SE" sz="2700" b="1" i="1" dirty="0" err="1" smtClean="0">
                <a:solidFill>
                  <a:srgbClr val="FF0000"/>
                </a:solidFill>
              </a:rPr>
              <a:t>based</a:t>
            </a:r>
            <a:r>
              <a:rPr lang="sv-SE" sz="2700" b="1" i="1" dirty="0" smtClean="0">
                <a:solidFill>
                  <a:srgbClr val="FF0000"/>
                </a:solidFill>
              </a:rPr>
              <a:t> on the </a:t>
            </a:r>
            <a:r>
              <a:rPr lang="sv-SE" sz="2700" b="1" i="1" dirty="0" err="1" smtClean="0">
                <a:solidFill>
                  <a:srgbClr val="FF0000"/>
                </a:solidFill>
              </a:rPr>
              <a:t>results</a:t>
            </a:r>
            <a:r>
              <a:rPr lang="sv-SE" sz="2700" b="1" i="1" dirty="0" smtClean="0">
                <a:solidFill>
                  <a:srgbClr val="FF0000"/>
                </a:solidFill>
              </a:rPr>
              <a:t> </a:t>
            </a:r>
            <a:r>
              <a:rPr lang="sv-SE" sz="2700" b="1" i="1" dirty="0" err="1" smtClean="0">
                <a:solidFill>
                  <a:srgbClr val="FF0000"/>
                </a:solidFill>
              </a:rPr>
              <a:t>reported</a:t>
            </a:r>
            <a:r>
              <a:rPr lang="sv-SE" sz="2700" b="1" i="1" dirty="0" smtClean="0">
                <a:solidFill>
                  <a:srgbClr val="FF0000"/>
                </a:solidFill>
              </a:rPr>
              <a:t> by </a:t>
            </a:r>
            <a:r>
              <a:rPr lang="sv-SE" sz="2700" b="1" i="1" dirty="0" err="1" smtClean="0">
                <a:solidFill>
                  <a:srgbClr val="FF0000"/>
                </a:solidFill>
              </a:rPr>
              <a:t>Schutz</a:t>
            </a:r>
            <a:r>
              <a:rPr lang="sv-SE" sz="2700" b="1" i="1" dirty="0" smtClean="0">
                <a:solidFill>
                  <a:srgbClr val="FF0000"/>
                </a:solidFill>
              </a:rPr>
              <a:t> (2006)</a:t>
            </a:r>
            <a:endParaRPr lang="sv-SE" sz="2700" b="1" i="1" dirty="0">
              <a:solidFill>
                <a:srgbClr val="FF000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33" y="1235414"/>
            <a:ext cx="10062556" cy="5330758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7A7F-E443-484D-8340-46B12C3912C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0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856</Words>
  <Application>Microsoft Office PowerPoint</Application>
  <PresentationFormat>Bredbild</PresentationFormat>
  <Paragraphs>143</Paragraphs>
  <Slides>27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Office-tema</vt:lpstr>
      <vt:lpstr>1_Office-tema</vt:lpstr>
      <vt:lpstr>2_Office-tema</vt:lpstr>
      <vt:lpstr>Worksheet</vt:lpstr>
      <vt:lpstr>MathType 5.0 Equation</vt:lpstr>
      <vt:lpstr> SUB MODELS FOR OPTIMAL CONTINUOUS COVER MULTI SPECIES FORESTRY IN IRAN (One part of the joint presentation by Soleiman Mohammadi Limaei, PeterLohmander and Leif Olsson  )  </vt:lpstr>
      <vt:lpstr>PowerPoint-presentation</vt:lpstr>
      <vt:lpstr>References</vt:lpstr>
      <vt:lpstr>PowerPoint-presentation</vt:lpstr>
      <vt:lpstr>The available empirical data was used to estimate a modified logistic growth model where stand density, altitude and species mix were considered  as explanatory variables.</vt:lpstr>
      <vt:lpstr>PowerPoint-presentation</vt:lpstr>
      <vt:lpstr>PowerPoint-presentation</vt:lpstr>
      <vt:lpstr>Empirical data</vt:lpstr>
      <vt:lpstr>Competition within the forest stands (This particular slide is based on the results reported by Schutz (2006)</vt:lpstr>
      <vt:lpstr>Area growth of individual trees</vt:lpstr>
      <vt:lpstr>PowerPoint-presentation</vt:lpstr>
      <vt:lpstr>Area growth per tree per year as a function of the area before growth (per tree) </vt:lpstr>
      <vt:lpstr>PowerPoint-presentation</vt:lpstr>
      <vt:lpstr>PowerPoint-presentation</vt:lpstr>
      <vt:lpstr>A dynamic two species model with competition (A system of two ”extended logistic models”)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Lohmander and Mohammadi (2008)</vt:lpstr>
      <vt:lpstr>PowerPoint-presentation</vt:lpstr>
      <vt:lpstr>PowerPoint-presentation</vt:lpstr>
      <vt:lpstr> SUB MODELS FOR OPTIMAL CONTINUOUS COVER MULTI SPECIES FORESTRY IN IRAN (One part of the joint presentation by Soleiman Mohammadi Limaei, PeterLohmander and Leif Olsson  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 PRESENT RESOURCE EXTRACTION UNDER THE INFLUENCE OF FUTURE RISK</dc:title>
  <dc:creator>Peter</dc:creator>
  <cp:lastModifiedBy>Peter</cp:lastModifiedBy>
  <cp:revision>40</cp:revision>
  <cp:lastPrinted>2015-04-23T14:10:03Z</cp:lastPrinted>
  <dcterms:created xsi:type="dcterms:W3CDTF">2015-04-23T09:17:41Z</dcterms:created>
  <dcterms:modified xsi:type="dcterms:W3CDTF">2015-05-05T12:00:54Z</dcterms:modified>
</cp:coreProperties>
</file>