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8" r:id="rId2"/>
    <p:sldId id="398" r:id="rId3"/>
    <p:sldId id="399" r:id="rId4"/>
    <p:sldId id="400" r:id="rId5"/>
    <p:sldId id="401" r:id="rId6"/>
    <p:sldId id="424" r:id="rId7"/>
    <p:sldId id="259" r:id="rId8"/>
    <p:sldId id="260" r:id="rId9"/>
    <p:sldId id="262" r:id="rId10"/>
    <p:sldId id="263" r:id="rId11"/>
    <p:sldId id="257" r:id="rId12"/>
    <p:sldId id="269" r:id="rId13"/>
    <p:sldId id="265" r:id="rId14"/>
    <p:sldId id="266" r:id="rId15"/>
    <p:sldId id="402" r:id="rId16"/>
    <p:sldId id="267" r:id="rId17"/>
    <p:sldId id="268" r:id="rId18"/>
    <p:sldId id="270" r:id="rId19"/>
    <p:sldId id="271" r:id="rId20"/>
    <p:sldId id="273" r:id="rId21"/>
    <p:sldId id="275" r:id="rId22"/>
    <p:sldId id="276" r:id="rId23"/>
    <p:sldId id="277" r:id="rId24"/>
    <p:sldId id="278" r:id="rId25"/>
    <p:sldId id="403" r:id="rId26"/>
    <p:sldId id="279" r:id="rId27"/>
    <p:sldId id="404" r:id="rId28"/>
    <p:sldId id="295" r:id="rId29"/>
    <p:sldId id="309" r:id="rId30"/>
    <p:sldId id="296" r:id="rId31"/>
    <p:sldId id="307" r:id="rId32"/>
    <p:sldId id="308" r:id="rId33"/>
    <p:sldId id="310" r:id="rId34"/>
    <p:sldId id="360" r:id="rId35"/>
    <p:sldId id="405" r:id="rId36"/>
    <p:sldId id="323" r:id="rId37"/>
    <p:sldId id="325" r:id="rId38"/>
    <p:sldId id="326" r:id="rId39"/>
    <p:sldId id="327" r:id="rId40"/>
    <p:sldId id="395" r:id="rId41"/>
    <p:sldId id="339" r:id="rId42"/>
    <p:sldId id="340" r:id="rId43"/>
    <p:sldId id="341" r:id="rId44"/>
    <p:sldId id="397" r:id="rId45"/>
    <p:sldId id="407" r:id="rId46"/>
    <p:sldId id="408" r:id="rId47"/>
    <p:sldId id="409" r:id="rId48"/>
    <p:sldId id="410" r:id="rId49"/>
    <p:sldId id="412" r:id="rId50"/>
    <p:sldId id="411" r:id="rId51"/>
    <p:sldId id="413" r:id="rId52"/>
    <p:sldId id="414" r:id="rId53"/>
    <p:sldId id="422" r:id="rId54"/>
    <p:sldId id="406" r:id="rId55"/>
    <p:sldId id="42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33658077788709"/>
          <c:y val="2.4888035573070198E-2"/>
          <c:w val="0.84922182753180009"/>
          <c:h val="0.81418307841387216"/>
        </c:manualLayout>
      </c:layout>
      <c:scatterChart>
        <c:scatterStyle val="lineMarker"/>
        <c:varyColors val="0"/>
        <c:ser>
          <c:idx val="0"/>
          <c:order val="0"/>
          <c:tx>
            <c:strRef>
              <c:f>'x y studies'!$O$2</c:f>
              <c:strCache>
                <c:ptCount val="1"/>
                <c:pt idx="0">
                  <c:v>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175">
                <a:solidFill>
                  <a:schemeClr val="tx1"/>
                </a:solidFill>
                <a:prstDash val="sysDot"/>
              </a:ln>
              <a:effectLst/>
            </c:spPr>
          </c:marker>
          <c:xVal>
            <c:numRef>
              <c:f>'x y studies'!$N$3:$N$34</c:f>
              <c:numCache>
                <c:formatCode>General</c:formatCode>
                <c:ptCount val="32"/>
                <c:pt idx="0">
                  <c:v>65000</c:v>
                </c:pt>
                <c:pt idx="1">
                  <c:v>64037.54</c:v>
                </c:pt>
                <c:pt idx="2">
                  <c:v>63111.399497500002</c:v>
                </c:pt>
                <c:pt idx="3">
                  <c:v>62221.040706906715</c:v>
                </c:pt>
                <c:pt idx="4">
                  <c:v>61365.946136563747</c:v>
                </c:pt>
                <c:pt idx="5">
                  <c:v>60545.618288257734</c:v>
                </c:pt>
                <c:pt idx="6">
                  <c:v>59759.579368063904</c:v>
                </c:pt>
                <c:pt idx="7">
                  <c:v>59007.371008363247</c:v>
                </c:pt>
                <c:pt idx="8">
                  <c:v>58288.554000869663</c:v>
                </c:pt>
                <c:pt idx="9">
                  <c:v>57602.708040511767</c:v>
                </c:pt>
                <c:pt idx="10">
                  <c:v>56949.431480020226</c:v>
                </c:pt>
                <c:pt idx="11">
                  <c:v>56328.341095077463</c:v>
                </c:pt>
                <c:pt idx="12">
                  <c:v>55739.071859892625</c:v>
                </c:pt>
                <c:pt idx="13">
                  <c:v>55181.276733070583</c:v>
                </c:pt>
                <c:pt idx="14">
                  <c:v>54654.62645364958</c:v>
                </c:pt>
                <c:pt idx="15">
                  <c:v>54158.809347187867</c:v>
                </c:pt>
                <c:pt idx="16">
                  <c:v>53693.531141785337</c:v>
                </c:pt>
                <c:pt idx="17">
                  <c:v>53258.514793931856</c:v>
                </c:pt>
                <c:pt idx="18">
                  <c:v>52853.500324079454</c:v>
                </c:pt>
                <c:pt idx="19">
                  <c:v>52478.244661841076</c:v>
                </c:pt>
                <c:pt idx="20">
                  <c:v>52132.521500724033</c:v>
                </c:pt>
                <c:pt idx="21">
                  <c:v>51816.121162311611</c:v>
                </c:pt>
                <c:pt idx="22">
                  <c:v>51528.85046981171</c:v>
                </c:pt>
                <c:pt idx="23">
                  <c:v>51270.532630896647</c:v>
                </c:pt>
                <c:pt idx="24">
                  <c:v>51041.007129763369</c:v>
                </c:pt>
                <c:pt idx="25">
                  <c:v>50840.129628348732</c:v>
                </c:pt>
                <c:pt idx="26">
                  <c:v>50667.771876639432</c:v>
                </c:pt>
                <c:pt idx="27">
                  <c:v>50523.821632021463</c:v>
                </c:pt>
                <c:pt idx="28">
                  <c:v>50408.182587618947</c:v>
                </c:pt>
                <c:pt idx="29">
                  <c:v>50320.774309577268</c:v>
                </c:pt>
                <c:pt idx="30">
                  <c:v>50261.532183250521</c:v>
                </c:pt>
                <c:pt idx="31">
                  <c:v>50230.407368258158</c:v>
                </c:pt>
              </c:numCache>
            </c:numRef>
          </c:xVal>
          <c:yVal>
            <c:numRef>
              <c:f>'x y studies'!$O$3:$O$34</c:f>
              <c:numCache>
                <c:formatCode>General</c:formatCode>
                <c:ptCount val="32"/>
                <c:pt idx="0">
                  <c:v>18000</c:v>
                </c:pt>
                <c:pt idx="1">
                  <c:v>17320.75</c:v>
                </c:pt>
                <c:pt idx="2">
                  <c:v>16651.557707</c:v>
                </c:pt>
                <c:pt idx="3">
                  <c:v>15992.043582251124</c:v>
                </c:pt>
                <c:pt idx="4">
                  <c:v>15341.833706863948</c:v>
                </c:pt>
                <c:pt idx="5">
                  <c:v>14700.559569736857</c:v>
                </c:pt>
                <c:pt idx="6">
                  <c:v>14067.857858624564</c:v>
                </c:pt>
                <c:pt idx="7">
                  <c:v>13443.370254228295</c:v>
                </c:pt>
                <c:pt idx="8">
                  <c:v>12826.7432271909</c:v>
                </c:pt>
                <c:pt idx="9">
                  <c:v>12217.627837881812</c:v>
                </c:pt>
                <c:pt idx="10">
                  <c:v>11615.679538858463</c:v>
                </c:pt>
                <c:pt idx="11">
                  <c:v>11020.557979892252</c:v>
                </c:pt>
                <c:pt idx="12">
                  <c:v>10431.926815448693</c:v>
                </c:pt>
                <c:pt idx="13">
                  <c:v>9849.4535145128139</c:v>
                </c:pt>
                <c:pt idx="14">
                  <c:v>9272.8091726522271</c:v>
                </c:pt>
                <c:pt idx="15">
                  <c:v>8701.6683262115894</c:v>
                </c:pt>
                <c:pt idx="16">
                  <c:v>8135.7087685334764</c:v>
                </c:pt>
                <c:pt idx="17">
                  <c:v>7574.6113681018196</c:v>
                </c:pt>
                <c:pt idx="18">
                  <c:v>7018.0598885052314</c:v>
                </c:pt>
                <c:pt idx="19">
                  <c:v>6465.7408101186011</c:v>
                </c:pt>
                <c:pt idx="20">
                  <c:v>5917.3431534023621</c:v>
                </c:pt>
                <c:pt idx="21">
                  <c:v>5372.5583037197957</c:v>
                </c:pt>
                <c:pt idx="22">
                  <c:v>4831.0798375736395</c:v>
                </c:pt>
                <c:pt idx="23">
                  <c:v>4292.6033501641068</c:v>
                </c:pt>
                <c:pt idx="24">
                  <c:v>3756.8262841712367</c:v>
                </c:pt>
                <c:pt idx="25">
                  <c:v>3223.4477596652096</c:v>
                </c:pt>
                <c:pt idx="26">
                  <c:v>2692.1684050489653</c:v>
                </c:pt>
                <c:pt idx="27">
                  <c:v>2162.6901889380833</c:v>
                </c:pt>
                <c:pt idx="28">
                  <c:v>1634.7162528834592</c:v>
                </c:pt>
                <c:pt idx="29">
                  <c:v>1107.9507448428412</c:v>
                </c:pt>
                <c:pt idx="30">
                  <c:v>582.09865330775881</c:v>
                </c:pt>
                <c:pt idx="31">
                  <c:v>56.86564199279087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00-438C-9F2C-9C3AF7DB8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2950416"/>
        <c:axId val="1077424800"/>
      </c:scatterChart>
      <c:valAx>
        <c:axId val="172295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424800"/>
        <c:crosses val="autoZero"/>
        <c:crossBetween val="midCat"/>
      </c:valAx>
      <c:valAx>
        <c:axId val="107742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950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x0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Sheet1!$C$5:$C$11</c:f>
              <c:strCache>
                <c:ptCount val="7"/>
                <c:pt idx="0">
                  <c:v>Case 0</c:v>
                </c:pt>
                <c:pt idx="1">
                  <c:v>cx0 = 2</c:v>
                </c:pt>
                <c:pt idx="2">
                  <c:v>cT = 1460</c:v>
                </c:pt>
                <c:pt idx="3">
                  <c:v>cK = 4</c:v>
                </c:pt>
                <c:pt idx="4">
                  <c:v>y0 = 23000</c:v>
                </c:pt>
                <c:pt idx="5">
                  <c:v>a=0.033470</c:v>
                </c:pt>
                <c:pt idx="6">
                  <c:v>b=0.02045</c:v>
                </c:pt>
              </c:strCache>
            </c:strRef>
          </c:cat>
          <c:val>
            <c:numRef>
              <c:f>Sheet1!$D$5:$D$11</c:f>
              <c:numCache>
                <c:formatCode>General</c:formatCode>
                <c:ptCount val="7"/>
                <c:pt idx="0">
                  <c:v>66156</c:v>
                </c:pt>
                <c:pt idx="1">
                  <c:v>54281</c:v>
                </c:pt>
                <c:pt idx="2">
                  <c:v>75419</c:v>
                </c:pt>
                <c:pt idx="3">
                  <c:v>77210</c:v>
                </c:pt>
                <c:pt idx="4">
                  <c:v>81670</c:v>
                </c:pt>
                <c:pt idx="5">
                  <c:v>56857</c:v>
                </c:pt>
                <c:pt idx="6">
                  <c:v>47292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5-4833-9D49-6D88AA280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1076544"/>
        <c:axId val="1642212944"/>
      </c:barChart>
      <c:catAx>
        <c:axId val="15210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212944"/>
        <c:crosses val="autoZero"/>
        <c:auto val="1"/>
        <c:lblAlgn val="ctr"/>
        <c:lblOffset val="100"/>
        <c:noMultiLvlLbl val="0"/>
      </c:catAx>
      <c:valAx>
        <c:axId val="164221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err="1">
                    <a:solidFill>
                      <a:schemeClr val="tx1"/>
                    </a:solidFill>
                    <a:latin typeface="+mn-lt"/>
                  </a:rPr>
                  <a:t>Optimalt</a:t>
                </a:r>
                <a:r>
                  <a:rPr lang="en-US" sz="2400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+mn-lt"/>
                  </a:rPr>
                  <a:t>antal</a:t>
                </a:r>
                <a:r>
                  <a:rPr lang="en-US" sz="2400" b="1" baseline="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400" b="1" baseline="0" dirty="0" err="1">
                    <a:solidFill>
                      <a:schemeClr val="tx1"/>
                    </a:solidFill>
                    <a:latin typeface="+mn-lt"/>
                  </a:rPr>
                  <a:t>soldater</a:t>
                </a:r>
                <a:r>
                  <a:rPr lang="en-US" sz="2400" b="1" baseline="0" dirty="0">
                    <a:solidFill>
                      <a:schemeClr val="tx1"/>
                    </a:solidFill>
                    <a:latin typeface="+mn-lt"/>
                  </a:rPr>
                  <a:t>, x0</a:t>
                </a:r>
                <a:endParaRPr lang="en-US" sz="2400" b="1" dirty="0">
                  <a:solidFill>
                    <a:schemeClr val="tx1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2537734137248898E-3"/>
              <c:y val="9.76487580433464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07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Sheet1!$E$4</c:f>
              <c:strCache>
                <c:ptCount val="1"/>
                <c:pt idx="0">
                  <c:v>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Sheet1!$C$5:$C$11</c:f>
              <c:strCache>
                <c:ptCount val="7"/>
                <c:pt idx="0">
                  <c:v>Case 0</c:v>
                </c:pt>
                <c:pt idx="1">
                  <c:v>cx0 = 2</c:v>
                </c:pt>
                <c:pt idx="2">
                  <c:v>cT = 1460</c:v>
                </c:pt>
                <c:pt idx="3">
                  <c:v>cK = 4</c:v>
                </c:pt>
                <c:pt idx="4">
                  <c:v>y0 = 23000</c:v>
                </c:pt>
                <c:pt idx="5">
                  <c:v>a=0.033470</c:v>
                </c:pt>
                <c:pt idx="6">
                  <c:v>b=0.02045</c:v>
                </c:pt>
              </c:strCache>
            </c:strRef>
          </c:cat>
          <c:val>
            <c:numRef>
              <c:f>Sheet1!$E$5:$E$11</c:f>
              <c:numCache>
                <c:formatCode>General</c:formatCode>
                <c:ptCount val="7"/>
                <c:pt idx="0">
                  <c:v>30.36</c:v>
                </c:pt>
                <c:pt idx="1">
                  <c:v>41.17</c:v>
                </c:pt>
                <c:pt idx="2">
                  <c:v>25.550999999999998</c:v>
                </c:pt>
                <c:pt idx="3">
                  <c:v>24.81</c:v>
                </c:pt>
                <c:pt idx="4">
                  <c:v>31.861999999999998</c:v>
                </c:pt>
                <c:pt idx="5">
                  <c:v>34.353000000000002</c:v>
                </c:pt>
                <c:pt idx="6">
                  <c:v>21.702999999999999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D-4F7C-8B95-1FC29F8EA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3220576"/>
        <c:axId val="16261723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Sheet1!$D$4</c15:sqref>
                        </c15:formulaRef>
                      </c:ext>
                    </c:extLst>
                    <c:strCache>
                      <c:ptCount val="1"/>
                      <c:pt idx="0">
                        <c:v>x0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Sheet1!$C$5:$C$11</c15:sqref>
                        </c15:formulaRef>
                      </c:ext>
                    </c:extLst>
                    <c:strCache>
                      <c:ptCount val="7"/>
                      <c:pt idx="0">
                        <c:v>Case 0</c:v>
                      </c:pt>
                      <c:pt idx="1">
                        <c:v>cx0 = 2</c:v>
                      </c:pt>
                      <c:pt idx="2">
                        <c:v>cT = 1460</c:v>
                      </c:pt>
                      <c:pt idx="3">
                        <c:v>cK = 4</c:v>
                      </c:pt>
                      <c:pt idx="4">
                        <c:v>y0 = 23000</c:v>
                      </c:pt>
                      <c:pt idx="5">
                        <c:v>a=0.033470</c:v>
                      </c:pt>
                      <c:pt idx="6">
                        <c:v>b=0.02045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Sheet1!$D$5:$D$11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66156</c:v>
                      </c:pt>
                      <c:pt idx="1">
                        <c:v>54281</c:v>
                      </c:pt>
                      <c:pt idx="2">
                        <c:v>75419</c:v>
                      </c:pt>
                      <c:pt idx="3">
                        <c:v>77210</c:v>
                      </c:pt>
                      <c:pt idx="4">
                        <c:v>81670</c:v>
                      </c:pt>
                      <c:pt idx="5">
                        <c:v>56857</c:v>
                      </c:pt>
                      <c:pt idx="6">
                        <c:v>47292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A3D-4F7C-8B95-1FC29F8EAC75}"/>
                  </c:ext>
                </c:extLst>
              </c15:ser>
            </c15:filteredBarSeries>
          </c:ext>
        </c:extLst>
      </c:barChart>
      <c:catAx>
        <c:axId val="212322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6172336"/>
        <c:crosses val="autoZero"/>
        <c:auto val="1"/>
        <c:lblAlgn val="ctr"/>
        <c:lblOffset val="100"/>
        <c:noMultiLvlLbl val="0"/>
      </c:catAx>
      <c:valAx>
        <c:axId val="162617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err="1">
                    <a:solidFill>
                      <a:schemeClr val="tx1"/>
                    </a:solidFill>
                    <a:latin typeface="+mn-lt"/>
                  </a:rPr>
                  <a:t>Tid</a:t>
                </a:r>
                <a:r>
                  <a:rPr lang="en-US" sz="2400" b="1" dirty="0">
                    <a:solidFill>
                      <a:schemeClr val="tx1"/>
                    </a:solidFill>
                    <a:latin typeface="+mn-lt"/>
                  </a:rPr>
                  <a:t> till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+mn-lt"/>
                  </a:rPr>
                  <a:t>seger</a:t>
                </a:r>
                <a:r>
                  <a:rPr lang="en-US" sz="2400" b="1" dirty="0">
                    <a:solidFill>
                      <a:schemeClr val="tx1"/>
                    </a:solidFill>
                    <a:latin typeface="+mn-lt"/>
                  </a:rPr>
                  <a:t> (Dagar -</a:t>
                </a:r>
                <a:r>
                  <a:rPr lang="en-US" sz="2400" b="1" baseline="0" dirty="0">
                    <a:solidFill>
                      <a:schemeClr val="tx1"/>
                    </a:solidFill>
                    <a:latin typeface="+mn-lt"/>
                  </a:rPr>
                  <a:t> 6</a:t>
                </a:r>
                <a:r>
                  <a:rPr lang="en-US" sz="2400" b="1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3962830086750453E-2"/>
              <c:y val="0.20703611254255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22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49581414800952"/>
          <c:y val="2.9811380865982933E-2"/>
          <c:w val="0.87921077501278566"/>
          <c:h val="0.80425207058264847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Sheet1!$F$4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Sheet1!$C$5:$C$11</c:f>
              <c:strCache>
                <c:ptCount val="7"/>
                <c:pt idx="0">
                  <c:v>Case 0</c:v>
                </c:pt>
                <c:pt idx="1">
                  <c:v>cx0 = 2</c:v>
                </c:pt>
                <c:pt idx="2">
                  <c:v>cT = 1460</c:v>
                </c:pt>
                <c:pt idx="3">
                  <c:v>cK = 4</c:v>
                </c:pt>
                <c:pt idx="4">
                  <c:v>y0 = 23000</c:v>
                </c:pt>
                <c:pt idx="5">
                  <c:v>a=0.033470</c:v>
                </c:pt>
                <c:pt idx="6">
                  <c:v>b=0.02045</c:v>
                </c:pt>
              </c:strCache>
            </c:strRef>
          </c:cat>
          <c:val>
            <c:numRef>
              <c:f>Sheet1!$F$5:$F$11</c:f>
              <c:numCache>
                <c:formatCode>General</c:formatCode>
                <c:ptCount val="7"/>
                <c:pt idx="0">
                  <c:v>14014</c:v>
                </c:pt>
                <c:pt idx="1">
                  <c:v>18384</c:v>
                </c:pt>
                <c:pt idx="2">
                  <c:v>11935</c:v>
                </c:pt>
                <c:pt idx="3">
                  <c:v>11608</c:v>
                </c:pt>
                <c:pt idx="4">
                  <c:v>18716</c:v>
                </c:pt>
                <c:pt idx="5">
                  <c:v>10006</c:v>
                </c:pt>
                <c:pt idx="6">
                  <c:v>10018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59-4C7A-B228-93E68DBB1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3214816"/>
        <c:axId val="16422154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Sheet1!$D$4</c15:sqref>
                        </c15:formulaRef>
                      </c:ext>
                    </c:extLst>
                    <c:strCache>
                      <c:ptCount val="1"/>
                      <c:pt idx="0">
                        <c:v>x0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Sheet1!$C$5:$C$11</c15:sqref>
                        </c15:formulaRef>
                      </c:ext>
                    </c:extLst>
                    <c:strCache>
                      <c:ptCount val="7"/>
                      <c:pt idx="0">
                        <c:v>Case 0</c:v>
                      </c:pt>
                      <c:pt idx="1">
                        <c:v>cx0 = 2</c:v>
                      </c:pt>
                      <c:pt idx="2">
                        <c:v>cT = 1460</c:v>
                      </c:pt>
                      <c:pt idx="3">
                        <c:v>cK = 4</c:v>
                      </c:pt>
                      <c:pt idx="4">
                        <c:v>y0 = 23000</c:v>
                      </c:pt>
                      <c:pt idx="5">
                        <c:v>a=0.033470</c:v>
                      </c:pt>
                      <c:pt idx="6">
                        <c:v>b=0.02045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Sheet1!$D$5:$D$11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66156</c:v>
                      </c:pt>
                      <c:pt idx="1">
                        <c:v>54281</c:v>
                      </c:pt>
                      <c:pt idx="2">
                        <c:v>75419</c:v>
                      </c:pt>
                      <c:pt idx="3">
                        <c:v>77210</c:v>
                      </c:pt>
                      <c:pt idx="4">
                        <c:v>81670</c:v>
                      </c:pt>
                      <c:pt idx="5">
                        <c:v>56857</c:v>
                      </c:pt>
                      <c:pt idx="6">
                        <c:v>47292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D59-4C7A-B228-93E68DBB122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Sheet1!$E$4</c15:sqref>
                        </c15:formulaRef>
                      </c:ext>
                    </c:extLst>
                    <c:strCache>
                      <c:ptCount val="1"/>
                      <c:pt idx="0">
                        <c:v>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Sheet1!$C$5:$C$11</c15:sqref>
                        </c15:formulaRef>
                      </c:ext>
                    </c:extLst>
                    <c:strCache>
                      <c:ptCount val="7"/>
                      <c:pt idx="0">
                        <c:v>Case 0</c:v>
                      </c:pt>
                      <c:pt idx="1">
                        <c:v>cx0 = 2</c:v>
                      </c:pt>
                      <c:pt idx="2">
                        <c:v>cT = 1460</c:v>
                      </c:pt>
                      <c:pt idx="3">
                        <c:v>cK = 4</c:v>
                      </c:pt>
                      <c:pt idx="4">
                        <c:v>y0 = 23000</c:v>
                      </c:pt>
                      <c:pt idx="5">
                        <c:v>a=0.033470</c:v>
                      </c:pt>
                      <c:pt idx="6">
                        <c:v>b=0.02045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Sheet1!$E$5:$E$11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30.36</c:v>
                      </c:pt>
                      <c:pt idx="1">
                        <c:v>41.17</c:v>
                      </c:pt>
                      <c:pt idx="2">
                        <c:v>25.550999999999998</c:v>
                      </c:pt>
                      <c:pt idx="3">
                        <c:v>24.81</c:v>
                      </c:pt>
                      <c:pt idx="4">
                        <c:v>31.861999999999998</c:v>
                      </c:pt>
                      <c:pt idx="5">
                        <c:v>34.353000000000002</c:v>
                      </c:pt>
                      <c:pt idx="6">
                        <c:v>21.702999999999999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D59-4C7A-B228-93E68DBB1222}"/>
                  </c:ext>
                </c:extLst>
              </c15:ser>
            </c15:filteredBarSeries>
          </c:ext>
        </c:extLst>
      </c:barChart>
      <c:catAx>
        <c:axId val="212321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215424"/>
        <c:crosses val="autoZero"/>
        <c:auto val="1"/>
        <c:lblAlgn val="ctr"/>
        <c:lblOffset val="100"/>
        <c:noMultiLvlLbl val="0"/>
      </c:catAx>
      <c:valAx>
        <c:axId val="164221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err="1">
                    <a:solidFill>
                      <a:schemeClr val="tx1"/>
                    </a:solidFill>
                    <a:latin typeface="+mn-lt"/>
                  </a:rPr>
                  <a:t>Våra</a:t>
                </a:r>
                <a:r>
                  <a:rPr lang="en-US" sz="2400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+mn-lt"/>
                  </a:rPr>
                  <a:t>förluster</a:t>
                </a:r>
                <a:endParaRPr lang="en-US" sz="2400" b="1" dirty="0">
                  <a:solidFill>
                    <a:schemeClr val="tx1"/>
                  </a:solidFill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21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'x y studies'!$N$57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'x y studies'!$M$58:$M$158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'x y studies'!$N$58:$N$158</c:f>
              <c:numCache>
                <c:formatCode>General</c:formatCode>
                <c:ptCount val="101"/>
                <c:pt idx="0">
                  <c:v>40716</c:v>
                </c:pt>
                <c:pt idx="1">
                  <c:v>39753.54</c:v>
                </c:pt>
                <c:pt idx="2">
                  <c:v>38813.830533234002</c:v>
                </c:pt>
                <c:pt idx="3">
                  <c:v>37896.333814108715</c:v>
                </c:pt>
                <c:pt idx="4">
                  <c:v>37000.524769152922</c:v>
                </c:pt>
                <c:pt idx="5">
                  <c:v>36125.890736523601</c:v>
                </c:pt>
                <c:pt idx="6">
                  <c:v>35271.931172615077</c:v>
                </c:pt>
                <c:pt idx="7">
                  <c:v>34438.157365603329</c:v>
                </c:pt>
                <c:pt idx="8">
                  <c:v>33624.092155761486</c:v>
                </c:pt>
                <c:pt idx="9">
                  <c:v>32829.269662386483</c:v>
                </c:pt>
                <c:pt idx="10">
                  <c:v>32053.235017180574</c:v>
                </c:pt>
                <c:pt idx="11">
                  <c:v>31295.544103935124</c:v>
                </c:pt>
                <c:pt idx="12">
                  <c:v>30555.763304367727</c:v>
                </c:pt>
                <c:pt idx="13">
                  <c:v>29833.469249967162</c:v>
                </c:pt>
                <c:pt idx="14">
                  <c:v>29128.248579704192</c:v>
                </c:pt>
                <c:pt idx="15">
                  <c:v>28439.697703469537</c:v>
                </c:pt>
                <c:pt idx="16">
                  <c:v>27767.422571103649</c:v>
                </c:pt>
                <c:pt idx="17">
                  <c:v>27111.038446886098</c:v>
                </c:pt>
                <c:pt idx="18">
                  <c:v>26470.169689355509</c:v>
                </c:pt>
                <c:pt idx="19">
                  <c:v>25844.449536334061</c:v>
                </c:pt>
                <c:pt idx="20">
                  <c:v>25233.519895033493</c:v>
                </c:pt>
                <c:pt idx="21">
                  <c:v>24637.031137122522</c:v>
                </c:pt>
                <c:pt idx="22">
                  <c:v>24054.64189863838</c:v>
                </c:pt>
                <c:pt idx="23">
                  <c:v>23486.018884627963</c:v>
                </c:pt>
                <c:pt idx="24">
                  <c:v>22930.836678406791</c:v>
                </c:pt>
                <c:pt idx="25">
                  <c:v>22388.777555326622</c:v>
                </c:pt>
                <c:pt idx="26">
                  <c:v>21859.531300945135</c:v>
                </c:pt>
                <c:pt idx="27">
                  <c:v>21342.795033493629</c:v>
                </c:pt>
                <c:pt idx="28">
                  <c:v>20838.273030541135</c:v>
                </c:pt>
                <c:pt idx="29">
                  <c:v>20345.67655975575</c:v>
                </c:pt>
                <c:pt idx="30">
                  <c:v>19864.723713666317</c:v>
                </c:pt>
                <c:pt idx="31">
                  <c:v>19395.139248329928</c:v>
                </c:pt>
                <c:pt idx="32">
                  <c:v>18936.654425812874</c:v>
                </c:pt>
                <c:pt idx="33">
                  <c:v>18489.006860394926</c:v>
                </c:pt>
                <c:pt idx="34">
                  <c:v>18051.940368408927</c:v>
                </c:pt>
                <c:pt idx="35">
                  <c:v>17625.204821629752</c:v>
                </c:pt>
                <c:pt idx="36">
                  <c:v>17208.556004128739</c:v>
                </c:pt>
                <c:pt idx="37">
                  <c:v>16801.755472511668</c:v>
                </c:pt>
                <c:pt idx="38">
                  <c:v>16404.570419460299</c:v>
                </c:pt>
                <c:pt idx="39">
                  <c:v>16016.773540499382</c:v>
                </c:pt>
                <c:pt idx="40">
                  <c:v>15638.1429039129</c:v>
                </c:pt>
                <c:pt idx="41">
                  <c:v>15268.461823735066</c:v>
                </c:pt>
                <c:pt idx="42">
                  <c:v>14907.518735743437</c:v>
                </c:pt>
                <c:pt idx="43">
                  <c:v>14555.107076383132</c:v>
                </c:pt>
                <c:pt idx="44">
                  <c:v>14211.02516455289</c:v>
                </c:pt>
                <c:pt idx="45">
                  <c:v>13875.076086185307</c:v>
                </c:pt>
                <c:pt idx="46">
                  <c:v>13547.067581555208</c:v>
                </c:pt>
                <c:pt idx="47">
                  <c:v>13226.811935251639</c:v>
                </c:pt>
                <c:pt idx="48">
                  <c:v>12914.125868750541</c:v>
                </c:pt>
                <c:pt idx="49">
                  <c:v>12608.830435526603</c:v>
                </c:pt>
                <c:pt idx="50">
                  <c:v>12310.750918644277</c:v>
                </c:pt>
                <c:pt idx="51">
                  <c:v>12019.716730769351</c:v>
                </c:pt>
                <c:pt idx="52">
                  <c:v>11735.561316543854</c:v>
                </c:pt>
                <c:pt idx="53">
                  <c:v>11458.122057268416</c:v>
                </c:pt>
                <c:pt idx="54">
                  <c:v>11187.240177837552</c:v>
                </c:pt>
                <c:pt idx="55">
                  <c:v>10922.76065587459</c:v>
                </c:pt>
                <c:pt idx="56">
                  <c:v>10664.532133014258</c:v>
                </c:pt>
                <c:pt idx="57">
                  <c:v>10412.406828282143</c:v>
                </c:pt>
                <c:pt idx="58">
                  <c:v>10166.240453521468</c:v>
                </c:pt>
                <c:pt idx="59">
                  <c:v>9925.8921308187746</c:v>
                </c:pt>
                <c:pt idx="60">
                  <c:v>9691.2243118812512</c:v>
                </c:pt>
                <c:pt idx="61">
                  <c:v>9462.1026993195828</c:v>
                </c:pt>
                <c:pt idx="62">
                  <c:v>9238.3961697912582</c:v>
                </c:pt>
                <c:pt idx="63">
                  <c:v>9019.9766989603595</c:v>
                </c:pt>
                <c:pt idx="64">
                  <c:v>8806.7192882308864</c:v>
                </c:pt>
                <c:pt idx="65">
                  <c:v>8598.5018932116909</c:v>
                </c:pt>
                <c:pt idx="66">
                  <c:v>8395.2053538720647</c:v>
                </c:pt>
                <c:pt idx="67">
                  <c:v>8196.7133263480428</c:v>
                </c:pt>
                <c:pt idx="68">
                  <c:v>8002.9122163603588</c:v>
                </c:pt>
                <c:pt idx="69">
                  <c:v>7813.6911142059753</c:v>
                </c:pt>
                <c:pt idx="70">
                  <c:v>7628.9417312859732</c:v>
                </c:pt>
                <c:pt idx="71">
                  <c:v>7448.5583381334818</c:v>
                </c:pt>
                <c:pt idx="72">
                  <c:v>7272.4377039061765</c:v>
                </c:pt>
                <c:pt idx="73">
                  <c:v>7100.4790373087235</c:v>
                </c:pt>
                <c:pt idx="74">
                  <c:v>6932.5839289113619</c:v>
                </c:pt>
                <c:pt idx="75">
                  <c:v>6768.6562948316059</c:v>
                </c:pt>
                <c:pt idx="76">
                  <c:v>6608.6023217468437</c:v>
                </c:pt>
                <c:pt idx="77">
                  <c:v>6452.3304132063668</c:v>
                </c:pt>
                <c:pt idx="78">
                  <c:v>6299.7511372120925</c:v>
                </c:pt>
                <c:pt idx="79">
                  <c:v>6150.777175037997</c:v>
                </c:pt>
                <c:pt idx="80">
                  <c:v>6005.323271258957</c:v>
                </c:pt>
                <c:pt idx="81">
                  <c:v>5863.3061849604064</c:v>
                </c:pt>
                <c:pt idx="82">
                  <c:v>5724.6446421008895</c:v>
                </c:pt>
                <c:pt idx="83">
                  <c:v>5589.2592890002406</c:v>
                </c:pt>
                <c:pt idx="84">
                  <c:v>5457.0726469267793</c:v>
                </c:pt>
                <c:pt idx="85">
                  <c:v>5328.0090677575281</c:v>
                </c:pt>
                <c:pt idx="86">
                  <c:v>5201.9946906860823</c:v>
                </c:pt>
                <c:pt idx="87">
                  <c:v>5078.9573999533504</c:v>
                </c:pt>
                <c:pt idx="88">
                  <c:v>4958.8267835769784</c:v>
                </c:pt>
                <c:pt idx="89">
                  <c:v>4841.5340930558405</c:v>
                </c:pt>
                <c:pt idx="90">
                  <c:v>4727.0122040265342</c:v>
                </c:pt>
                <c:pt idx="91">
                  <c:v>4615.1955778493648</c:v>
                </c:pt>
                <c:pt idx="92">
                  <c:v>4506.020224101836</c:v>
                </c:pt>
                <c:pt idx="93">
                  <c:v>4399.4236639581795</c:v>
                </c:pt>
                <c:pt idx="94">
                  <c:v>4295.3448944339725</c:v>
                </c:pt>
                <c:pt idx="95">
                  <c:v>4193.7243534753743</c:v>
                </c:pt>
                <c:pt idx="96">
                  <c:v>4094.5038858730072</c:v>
                </c:pt>
                <c:pt idx="97">
                  <c:v>3997.6267099809747</c:v>
                </c:pt>
                <c:pt idx="98">
                  <c:v>3903.0373852219686</c:v>
                </c:pt>
                <c:pt idx="99">
                  <c:v>3810.6817803598715</c:v>
                </c:pt>
                <c:pt idx="100">
                  <c:v>3720.5070425216968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2B-40A5-ABA4-A18CB04EC96B}"/>
            </c:ext>
          </c:extLst>
        </c:ser>
        <c:ser>
          <c:idx val="1"/>
          <c:order val="1"/>
          <c:tx>
            <c:strRef>
              <c:f>'x y studies'!$O$57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'x y studies'!$M$58:$M$158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'x y studies'!$O$58:$O$158</c:f>
              <c:numCache>
                <c:formatCode>General</c:formatCode>
                <c:ptCount val="101"/>
                <c:pt idx="0">
                  <c:v>18000</c:v>
                </c:pt>
                <c:pt idx="1">
                  <c:v>17574.517800000001</c:v>
                </c:pt>
                <c:pt idx="2">
                  <c:v>17159.093307000003</c:v>
                </c:pt>
                <c:pt idx="3">
                  <c:v>16753.488777927709</c:v>
                </c:pt>
                <c:pt idx="4">
                  <c:v>16357.472089570272</c:v>
                </c:pt>
                <c:pt idx="5">
                  <c:v>15970.816605732623</c:v>
                </c:pt>
                <c:pt idx="6">
                  <c:v>15593.301047535952</c:v>
                </c:pt>
                <c:pt idx="7">
                  <c:v>15224.709366782125</c:v>
                </c:pt>
                <c:pt idx="8">
                  <c:v>14864.830622311571</c:v>
                </c:pt>
                <c:pt idx="9">
                  <c:v>14513.458859283863</c:v>
                </c:pt>
                <c:pt idx="10">
                  <c:v>14170.392991311925</c:v>
                </c:pt>
                <c:pt idx="11">
                  <c:v>13835.436685382387</c:v>
                </c:pt>
                <c:pt idx="12">
                  <c:v>13508.398249496264</c:v>
                </c:pt>
                <c:pt idx="13">
                  <c:v>13189.090522965622</c:v>
                </c:pt>
                <c:pt idx="14">
                  <c:v>12877.330769303466</c:v>
                </c:pt>
                <c:pt idx="15">
                  <c:v>12572.940571645557</c:v>
                </c:pt>
                <c:pt idx="16">
                  <c:v>12275.745730644299</c:v>
                </c:pt>
                <c:pt idx="17">
                  <c:v>11985.576164776267</c:v>
                </c:pt>
                <c:pt idx="18">
                  <c:v>11702.265813006306</c:v>
                </c:pt>
                <c:pt idx="19">
                  <c:v>11425.652539752542</c:v>
                </c:pt>
                <c:pt idx="20">
                  <c:v>11155.578042097852</c:v>
                </c:pt>
                <c:pt idx="21">
                  <c:v>10891.887759194751</c:v>
                </c:pt>
                <c:pt idx="22">
                  <c:v>10634.43078381182</c:v>
                </c:pt>
                <c:pt idx="23">
                  <c:v>10383.059775971049</c:v>
                </c:pt>
                <c:pt idx="24">
                  <c:v>10137.630878626687</c:v>
                </c:pt>
                <c:pt idx="25">
                  <c:v>9898.0036353373362</c:v>
                </c:pt>
                <c:pt idx="26">
                  <c:v>9664.0409098841737</c:v>
                </c:pt>
                <c:pt idx="27">
                  <c:v>9435.6088077892964</c:v>
                </c:pt>
                <c:pt idx="28">
                  <c:v>9212.5765996892878</c:v>
                </c:pt>
                <c:pt idx="29">
                  <c:v>8994.8166465201339</c:v>
                </c:pt>
                <c:pt idx="30">
                  <c:v>8782.2043264706863</c:v>
                </c:pt>
                <c:pt idx="31">
                  <c:v>8574.6179636628731</c:v>
                </c:pt>
                <c:pt idx="32">
                  <c:v>8371.9387585178247</c:v>
                </c:pt>
                <c:pt idx="33">
                  <c:v>8174.0507197680799</c:v>
                </c:pt>
                <c:pt idx="34">
                  <c:v>7980.840598076953</c:v>
                </c:pt>
                <c:pt idx="35">
                  <c:v>7792.1978212270797</c:v>
                </c:pt>
                <c:pt idx="36">
                  <c:v>7608.014430841049</c:v>
                </c:pt>
                <c:pt idx="37">
                  <c:v>7428.1850205979035</c:v>
                </c:pt>
                <c:pt idx="38">
                  <c:v>7252.6066759101568</c:v>
                </c:pt>
                <c:pt idx="39">
                  <c:v>7081.1789150267969</c:v>
                </c:pt>
                <c:pt idx="40">
                  <c:v>6913.8036315285781</c:v>
                </c:pt>
                <c:pt idx="41">
                  <c:v>6750.3850381826887</c:v>
                </c:pt>
                <c:pt idx="42">
                  <c:v>6590.8296121246576</c:v>
                </c:pt>
                <c:pt idx="43">
                  <c:v>6435.0460413361388</c:v>
                </c:pt>
                <c:pt idx="44">
                  <c:v>6282.9451723879347</c:v>
                </c:pt>
                <c:pt idx="45">
                  <c:v>6134.4399594183569</c:v>
                </c:pt>
                <c:pt idx="46">
                  <c:v>5989.4454143177209</c:v>
                </c:pt>
                <c:pt idx="47">
                  <c:v>5847.8785580904687</c:v>
                </c:pt>
                <c:pt idx="48">
                  <c:v>5709.6583733670886</c:v>
                </c:pt>
                <c:pt idx="49">
                  <c:v>5574.7057580386454</c:v>
                </c:pt>
                <c:pt idx="50">
                  <c:v>5442.9434799873925</c:v>
                </c:pt>
                <c:pt idx="51">
                  <c:v>5314.2961328875599</c:v>
                </c:pt>
                <c:pt idx="52">
                  <c:v>5188.6900930510201</c:v>
                </c:pt>
                <c:pt idx="53">
                  <c:v>5066.0534772931369</c:v>
                </c:pt>
                <c:pt idx="54">
                  <c:v>4946.3161017946823</c:v>
                </c:pt>
                <c:pt idx="55">
                  <c:v>4829.40944193628</c:v>
                </c:pt>
                <c:pt idx="56">
                  <c:v>4715.2665930823905</c:v>
                </c:pt>
                <c:pt idx="57">
                  <c:v>4603.8222322923912</c:v>
                </c:pt>
                <c:pt idx="58">
                  <c:v>4495.0125809368428</c:v>
                </c:pt>
                <c:pt idx="59">
                  <c:v>4388.7753681975437</c:v>
                </c:pt>
                <c:pt idx="60">
                  <c:v>4285.0497954304874</c:v>
                </c:pt>
                <c:pt idx="61">
                  <c:v>4183.7765013713288</c:v>
                </c:pt>
                <c:pt idx="62">
                  <c:v>4084.8975281634393</c:v>
                </c:pt>
                <c:pt idx="63">
                  <c:v>3988.3562881891207</c:v>
                </c:pt>
                <c:pt idx="64">
                  <c:v>3894.0975316849849</c:v>
                </c:pt>
                <c:pt idx="65">
                  <c:v>3802.0673151229721</c:v>
                </c:pt>
                <c:pt idx="66">
                  <c:v>3712.2129703389101</c:v>
                </c:pt>
                <c:pt idx="67">
                  <c:v>3624.483074390947</c:v>
                </c:pt>
                <c:pt idx="68">
                  <c:v>3538.8274201306099</c:v>
                </c:pt>
                <c:pt idx="69">
                  <c:v>3455.1969874696442</c:v>
                </c:pt>
                <c:pt idx="70">
                  <c:v>3373.5439153261918</c:v>
                </c:pt>
                <c:pt idx="71">
                  <c:v>3293.8214742342534</c:v>
                </c:pt>
                <c:pt idx="72">
                  <c:v>3215.9840396007585</c:v>
                </c:pt>
                <c:pt idx="73">
                  <c:v>3139.9870655949389</c:v>
                </c:pt>
                <c:pt idx="74">
                  <c:v>3065.7870596550629</c:v>
                </c:pt>
                <c:pt idx="75">
                  <c:v>2993.3415575979393</c:v>
                </c:pt>
                <c:pt idx="76">
                  <c:v>2922.6090993169491</c:v>
                </c:pt>
                <c:pt idx="77">
                  <c:v>2853.5492050546945</c:v>
                </c:pt>
                <c:pt idx="78">
                  <c:v>2786.1223522366881</c:v>
                </c:pt>
                <c:pt idx="79">
                  <c:v>2720.2899528528219</c:v>
                </c:pt>
                <c:pt idx="80">
                  <c:v>2656.0143313736748</c:v>
                </c:pt>
                <c:pt idx="81">
                  <c:v>2593.2587031890189</c:v>
                </c:pt>
                <c:pt idx="82">
                  <c:v>2531.9871535561824</c:v>
                </c:pt>
                <c:pt idx="83">
                  <c:v>2472.1646170462282</c:v>
                </c:pt>
                <c:pt idx="84">
                  <c:v>2413.7568574761758</c:v>
                </c:pt>
                <c:pt idx="85">
                  <c:v>2356.7304483157909</c:v>
                </c:pt>
                <c:pt idx="86">
                  <c:v>2301.0527535577248</c:v>
                </c:pt>
                <c:pt idx="87">
                  <c:v>2246.6919090400552</c:v>
                </c:pt>
                <c:pt idx="88">
                  <c:v>2193.6168042105428</c:v>
                </c:pt>
                <c:pt idx="89">
                  <c:v>2141.7970643221634</c:v>
                </c:pt>
                <c:pt idx="90">
                  <c:v>2091.20303304973</c:v>
                </c:pt>
                <c:pt idx="91">
                  <c:v>2041.8057555176529</c:v>
                </c:pt>
                <c:pt idx="92">
                  <c:v>1993.5769617291271</c:v>
                </c:pt>
                <c:pt idx="93">
                  <c:v>1946.489050387263</c:v>
                </c:pt>
                <c:pt idx="94">
                  <c:v>1900.5150730989001</c:v>
                </c:pt>
                <c:pt idx="95">
                  <c:v>1855.6287189520651</c:v>
                </c:pt>
                <c:pt idx="96">
                  <c:v>1811.8042994582474</c:v>
                </c:pt>
                <c:pt idx="97">
                  <c:v>1769.0167338508745</c:v>
                </c:pt>
                <c:pt idx="98">
                  <c:v>1727.2415347315734</c:v>
                </c:pt>
                <c:pt idx="99">
                  <c:v>1686.4547940560039</c:v>
                </c:pt>
                <c:pt idx="100">
                  <c:v>1646.6331694512432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2B-40A5-ABA4-A18CB04EC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2963856"/>
        <c:axId val="1201706320"/>
      </c:scatterChart>
      <c:valAx>
        <c:axId val="1722963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err="1"/>
                  <a:t>Tid</a:t>
                </a:r>
                <a:r>
                  <a:rPr lang="en-US" sz="1600" b="1" dirty="0"/>
                  <a:t> (Dagar </a:t>
                </a:r>
                <a:r>
                  <a:rPr lang="en-US" sz="1600" b="1" dirty="0" err="1"/>
                  <a:t>efter</a:t>
                </a:r>
                <a:r>
                  <a:rPr lang="en-US" sz="1600" b="1" dirty="0"/>
                  <a:t> Dag 6)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706320"/>
        <c:crosses val="autoZero"/>
        <c:crossBetween val="midCat"/>
      </c:valAx>
      <c:valAx>
        <c:axId val="120170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963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052295546390044"/>
          <c:y val="0.9173539990507722"/>
          <c:w val="0.18729290783096561"/>
          <c:h val="5.8993516147005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'x y studies'!$O$57</c:f>
              <c:strCache>
                <c:ptCount val="1"/>
                <c:pt idx="0">
                  <c:v>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  <a:prstDash val="sysDot"/>
              </a:ln>
              <a:effectLst/>
            </c:spPr>
          </c:marker>
          <c:xVal>
            <c:numRef>
              <c:f>'x y studies'!$N$58:$N$158</c:f>
              <c:numCache>
                <c:formatCode>General</c:formatCode>
                <c:ptCount val="101"/>
                <c:pt idx="0">
                  <c:v>40716</c:v>
                </c:pt>
                <c:pt idx="1">
                  <c:v>39753.54</c:v>
                </c:pt>
                <c:pt idx="2">
                  <c:v>38813.830533234002</c:v>
                </c:pt>
                <c:pt idx="3">
                  <c:v>37896.333814108715</c:v>
                </c:pt>
                <c:pt idx="4">
                  <c:v>37000.524769152922</c:v>
                </c:pt>
                <c:pt idx="5">
                  <c:v>36125.890736523601</c:v>
                </c:pt>
                <c:pt idx="6">
                  <c:v>35271.931172615077</c:v>
                </c:pt>
                <c:pt idx="7">
                  <c:v>34438.157365603329</c:v>
                </c:pt>
                <c:pt idx="8">
                  <c:v>33624.092155761486</c:v>
                </c:pt>
                <c:pt idx="9">
                  <c:v>32829.269662386483</c:v>
                </c:pt>
                <c:pt idx="10">
                  <c:v>32053.235017180574</c:v>
                </c:pt>
                <c:pt idx="11">
                  <c:v>31295.544103935124</c:v>
                </c:pt>
                <c:pt idx="12">
                  <c:v>30555.763304367727</c:v>
                </c:pt>
                <c:pt idx="13">
                  <c:v>29833.469249967162</c:v>
                </c:pt>
                <c:pt idx="14">
                  <c:v>29128.248579704192</c:v>
                </c:pt>
                <c:pt idx="15">
                  <c:v>28439.697703469537</c:v>
                </c:pt>
                <c:pt idx="16">
                  <c:v>27767.422571103649</c:v>
                </c:pt>
                <c:pt idx="17">
                  <c:v>27111.038446886098</c:v>
                </c:pt>
                <c:pt idx="18">
                  <c:v>26470.169689355509</c:v>
                </c:pt>
                <c:pt idx="19">
                  <c:v>25844.449536334061</c:v>
                </c:pt>
                <c:pt idx="20">
                  <c:v>25233.519895033493</c:v>
                </c:pt>
                <c:pt idx="21">
                  <c:v>24637.031137122522</c:v>
                </c:pt>
                <c:pt idx="22">
                  <c:v>24054.64189863838</c:v>
                </c:pt>
                <c:pt idx="23">
                  <c:v>23486.018884627963</c:v>
                </c:pt>
                <c:pt idx="24">
                  <c:v>22930.836678406791</c:v>
                </c:pt>
                <c:pt idx="25">
                  <c:v>22388.777555326622</c:v>
                </c:pt>
                <c:pt idx="26">
                  <c:v>21859.531300945135</c:v>
                </c:pt>
                <c:pt idx="27">
                  <c:v>21342.795033493629</c:v>
                </c:pt>
                <c:pt idx="28">
                  <c:v>20838.273030541135</c:v>
                </c:pt>
                <c:pt idx="29">
                  <c:v>20345.67655975575</c:v>
                </c:pt>
                <c:pt idx="30">
                  <c:v>19864.723713666317</c:v>
                </c:pt>
                <c:pt idx="31">
                  <c:v>19395.139248329928</c:v>
                </c:pt>
                <c:pt idx="32">
                  <c:v>18936.654425812874</c:v>
                </c:pt>
                <c:pt idx="33">
                  <c:v>18489.006860394926</c:v>
                </c:pt>
                <c:pt idx="34">
                  <c:v>18051.940368408927</c:v>
                </c:pt>
                <c:pt idx="35">
                  <c:v>17625.204821629752</c:v>
                </c:pt>
                <c:pt idx="36">
                  <c:v>17208.556004128739</c:v>
                </c:pt>
                <c:pt idx="37">
                  <c:v>16801.755472511668</c:v>
                </c:pt>
                <c:pt idx="38">
                  <c:v>16404.570419460299</c:v>
                </c:pt>
                <c:pt idx="39">
                  <c:v>16016.773540499382</c:v>
                </c:pt>
                <c:pt idx="40">
                  <c:v>15638.1429039129</c:v>
                </c:pt>
                <c:pt idx="41">
                  <c:v>15268.461823735066</c:v>
                </c:pt>
                <c:pt idx="42">
                  <c:v>14907.518735743437</c:v>
                </c:pt>
                <c:pt idx="43">
                  <c:v>14555.107076383132</c:v>
                </c:pt>
                <c:pt idx="44">
                  <c:v>14211.02516455289</c:v>
                </c:pt>
                <c:pt idx="45">
                  <c:v>13875.076086185307</c:v>
                </c:pt>
                <c:pt idx="46">
                  <c:v>13547.067581555208</c:v>
                </c:pt>
                <c:pt idx="47">
                  <c:v>13226.811935251639</c:v>
                </c:pt>
                <c:pt idx="48">
                  <c:v>12914.125868750541</c:v>
                </c:pt>
                <c:pt idx="49">
                  <c:v>12608.830435526603</c:v>
                </c:pt>
                <c:pt idx="50">
                  <c:v>12310.750918644277</c:v>
                </c:pt>
                <c:pt idx="51">
                  <c:v>12019.716730769351</c:v>
                </c:pt>
                <c:pt idx="52">
                  <c:v>11735.561316543854</c:v>
                </c:pt>
                <c:pt idx="53">
                  <c:v>11458.122057268416</c:v>
                </c:pt>
                <c:pt idx="54">
                  <c:v>11187.240177837552</c:v>
                </c:pt>
                <c:pt idx="55">
                  <c:v>10922.76065587459</c:v>
                </c:pt>
                <c:pt idx="56">
                  <c:v>10664.532133014258</c:v>
                </c:pt>
                <c:pt idx="57">
                  <c:v>10412.406828282143</c:v>
                </c:pt>
                <c:pt idx="58">
                  <c:v>10166.240453521468</c:v>
                </c:pt>
                <c:pt idx="59">
                  <c:v>9925.8921308187746</c:v>
                </c:pt>
                <c:pt idx="60">
                  <c:v>9691.2243118812512</c:v>
                </c:pt>
                <c:pt idx="61">
                  <c:v>9462.1026993195828</c:v>
                </c:pt>
                <c:pt idx="62">
                  <c:v>9238.3961697912582</c:v>
                </c:pt>
                <c:pt idx="63">
                  <c:v>9019.9766989603595</c:v>
                </c:pt>
                <c:pt idx="64">
                  <c:v>8806.7192882308864</c:v>
                </c:pt>
                <c:pt idx="65">
                  <c:v>8598.5018932116909</c:v>
                </c:pt>
                <c:pt idx="66">
                  <c:v>8395.2053538720647</c:v>
                </c:pt>
                <c:pt idx="67">
                  <c:v>8196.7133263480428</c:v>
                </c:pt>
                <c:pt idx="68">
                  <c:v>8002.9122163603588</c:v>
                </c:pt>
                <c:pt idx="69">
                  <c:v>7813.6911142059753</c:v>
                </c:pt>
                <c:pt idx="70">
                  <c:v>7628.9417312859732</c:v>
                </c:pt>
                <c:pt idx="71">
                  <c:v>7448.5583381334818</c:v>
                </c:pt>
                <c:pt idx="72">
                  <c:v>7272.4377039061765</c:v>
                </c:pt>
                <c:pt idx="73">
                  <c:v>7100.4790373087235</c:v>
                </c:pt>
                <c:pt idx="74">
                  <c:v>6932.5839289113619</c:v>
                </c:pt>
                <c:pt idx="75">
                  <c:v>6768.6562948316059</c:v>
                </c:pt>
                <c:pt idx="76">
                  <c:v>6608.6023217468437</c:v>
                </c:pt>
                <c:pt idx="77">
                  <c:v>6452.3304132063668</c:v>
                </c:pt>
                <c:pt idx="78">
                  <c:v>6299.7511372120925</c:v>
                </c:pt>
                <c:pt idx="79">
                  <c:v>6150.777175037997</c:v>
                </c:pt>
                <c:pt idx="80">
                  <c:v>6005.323271258957</c:v>
                </c:pt>
                <c:pt idx="81">
                  <c:v>5863.3061849604064</c:v>
                </c:pt>
                <c:pt idx="82">
                  <c:v>5724.6446421008895</c:v>
                </c:pt>
                <c:pt idx="83">
                  <c:v>5589.2592890002406</c:v>
                </c:pt>
                <c:pt idx="84">
                  <c:v>5457.0726469267793</c:v>
                </c:pt>
                <c:pt idx="85">
                  <c:v>5328.0090677575281</c:v>
                </c:pt>
                <c:pt idx="86">
                  <c:v>5201.9946906860823</c:v>
                </c:pt>
                <c:pt idx="87">
                  <c:v>5078.9573999533504</c:v>
                </c:pt>
                <c:pt idx="88">
                  <c:v>4958.8267835769784</c:v>
                </c:pt>
                <c:pt idx="89">
                  <c:v>4841.5340930558405</c:v>
                </c:pt>
                <c:pt idx="90">
                  <c:v>4727.0122040265342</c:v>
                </c:pt>
                <c:pt idx="91">
                  <c:v>4615.1955778493648</c:v>
                </c:pt>
                <c:pt idx="92">
                  <c:v>4506.020224101836</c:v>
                </c:pt>
                <c:pt idx="93">
                  <c:v>4399.4236639581795</c:v>
                </c:pt>
                <c:pt idx="94">
                  <c:v>4295.3448944339725</c:v>
                </c:pt>
                <c:pt idx="95">
                  <c:v>4193.7243534753743</c:v>
                </c:pt>
                <c:pt idx="96">
                  <c:v>4094.5038858730072</c:v>
                </c:pt>
                <c:pt idx="97">
                  <c:v>3997.6267099809747</c:v>
                </c:pt>
                <c:pt idx="98">
                  <c:v>3903.0373852219686</c:v>
                </c:pt>
                <c:pt idx="99">
                  <c:v>3810.6817803598715</c:v>
                </c:pt>
                <c:pt idx="100">
                  <c:v>3720.5070425216968</c:v>
                </c:pt>
              </c:numCache>
            </c:numRef>
          </c:xVal>
          <c:yVal>
            <c:numRef>
              <c:f>'x y studies'!$O$58:$O$158</c:f>
              <c:numCache>
                <c:formatCode>General</c:formatCode>
                <c:ptCount val="101"/>
                <c:pt idx="0">
                  <c:v>18000</c:v>
                </c:pt>
                <c:pt idx="1">
                  <c:v>17574.517800000001</c:v>
                </c:pt>
                <c:pt idx="2">
                  <c:v>17159.093307000003</c:v>
                </c:pt>
                <c:pt idx="3">
                  <c:v>16753.488777927709</c:v>
                </c:pt>
                <c:pt idx="4">
                  <c:v>16357.472089570272</c:v>
                </c:pt>
                <c:pt idx="5">
                  <c:v>15970.816605732623</c:v>
                </c:pt>
                <c:pt idx="6">
                  <c:v>15593.301047535952</c:v>
                </c:pt>
                <c:pt idx="7">
                  <c:v>15224.709366782125</c:v>
                </c:pt>
                <c:pt idx="8">
                  <c:v>14864.830622311571</c:v>
                </c:pt>
                <c:pt idx="9">
                  <c:v>14513.458859283863</c:v>
                </c:pt>
                <c:pt idx="10">
                  <c:v>14170.392991311925</c:v>
                </c:pt>
                <c:pt idx="11">
                  <c:v>13835.436685382387</c:v>
                </c:pt>
                <c:pt idx="12">
                  <c:v>13508.398249496264</c:v>
                </c:pt>
                <c:pt idx="13">
                  <c:v>13189.090522965622</c:v>
                </c:pt>
                <c:pt idx="14">
                  <c:v>12877.330769303466</c:v>
                </c:pt>
                <c:pt idx="15">
                  <c:v>12572.940571645557</c:v>
                </c:pt>
                <c:pt idx="16">
                  <c:v>12275.745730644299</c:v>
                </c:pt>
                <c:pt idx="17">
                  <c:v>11985.576164776267</c:v>
                </c:pt>
                <c:pt idx="18">
                  <c:v>11702.265813006306</c:v>
                </c:pt>
                <c:pt idx="19">
                  <c:v>11425.652539752542</c:v>
                </c:pt>
                <c:pt idx="20">
                  <c:v>11155.578042097852</c:v>
                </c:pt>
                <c:pt idx="21">
                  <c:v>10891.887759194751</c:v>
                </c:pt>
                <c:pt idx="22">
                  <c:v>10634.43078381182</c:v>
                </c:pt>
                <c:pt idx="23">
                  <c:v>10383.059775971049</c:v>
                </c:pt>
                <c:pt idx="24">
                  <c:v>10137.630878626687</c:v>
                </c:pt>
                <c:pt idx="25">
                  <c:v>9898.0036353373362</c:v>
                </c:pt>
                <c:pt idx="26">
                  <c:v>9664.0409098841737</c:v>
                </c:pt>
                <c:pt idx="27">
                  <c:v>9435.6088077892964</c:v>
                </c:pt>
                <c:pt idx="28">
                  <c:v>9212.5765996892878</c:v>
                </c:pt>
                <c:pt idx="29">
                  <c:v>8994.8166465201339</c:v>
                </c:pt>
                <c:pt idx="30">
                  <c:v>8782.2043264706863</c:v>
                </c:pt>
                <c:pt idx="31">
                  <c:v>8574.6179636628731</c:v>
                </c:pt>
                <c:pt idx="32">
                  <c:v>8371.9387585178247</c:v>
                </c:pt>
                <c:pt idx="33">
                  <c:v>8174.0507197680799</c:v>
                </c:pt>
                <c:pt idx="34">
                  <c:v>7980.840598076953</c:v>
                </c:pt>
                <c:pt idx="35">
                  <c:v>7792.1978212270797</c:v>
                </c:pt>
                <c:pt idx="36">
                  <c:v>7608.014430841049</c:v>
                </c:pt>
                <c:pt idx="37">
                  <c:v>7428.1850205979035</c:v>
                </c:pt>
                <c:pt idx="38">
                  <c:v>7252.6066759101568</c:v>
                </c:pt>
                <c:pt idx="39">
                  <c:v>7081.1789150267969</c:v>
                </c:pt>
                <c:pt idx="40">
                  <c:v>6913.8036315285781</c:v>
                </c:pt>
                <c:pt idx="41">
                  <c:v>6750.3850381826887</c:v>
                </c:pt>
                <c:pt idx="42">
                  <c:v>6590.8296121246576</c:v>
                </c:pt>
                <c:pt idx="43">
                  <c:v>6435.0460413361388</c:v>
                </c:pt>
                <c:pt idx="44">
                  <c:v>6282.9451723879347</c:v>
                </c:pt>
                <c:pt idx="45">
                  <c:v>6134.4399594183569</c:v>
                </c:pt>
                <c:pt idx="46">
                  <c:v>5989.4454143177209</c:v>
                </c:pt>
                <c:pt idx="47">
                  <c:v>5847.8785580904687</c:v>
                </c:pt>
                <c:pt idx="48">
                  <c:v>5709.6583733670886</c:v>
                </c:pt>
                <c:pt idx="49">
                  <c:v>5574.7057580386454</c:v>
                </c:pt>
                <c:pt idx="50">
                  <c:v>5442.9434799873925</c:v>
                </c:pt>
                <c:pt idx="51">
                  <c:v>5314.2961328875599</c:v>
                </c:pt>
                <c:pt idx="52">
                  <c:v>5188.6900930510201</c:v>
                </c:pt>
                <c:pt idx="53">
                  <c:v>5066.0534772931369</c:v>
                </c:pt>
                <c:pt idx="54">
                  <c:v>4946.3161017946823</c:v>
                </c:pt>
                <c:pt idx="55">
                  <c:v>4829.40944193628</c:v>
                </c:pt>
                <c:pt idx="56">
                  <c:v>4715.2665930823905</c:v>
                </c:pt>
                <c:pt idx="57">
                  <c:v>4603.8222322923912</c:v>
                </c:pt>
                <c:pt idx="58">
                  <c:v>4495.0125809368428</c:v>
                </c:pt>
                <c:pt idx="59">
                  <c:v>4388.7753681975437</c:v>
                </c:pt>
                <c:pt idx="60">
                  <c:v>4285.0497954304874</c:v>
                </c:pt>
                <c:pt idx="61">
                  <c:v>4183.7765013713288</c:v>
                </c:pt>
                <c:pt idx="62">
                  <c:v>4084.8975281634393</c:v>
                </c:pt>
                <c:pt idx="63">
                  <c:v>3988.3562881891207</c:v>
                </c:pt>
                <c:pt idx="64">
                  <c:v>3894.0975316849849</c:v>
                </c:pt>
                <c:pt idx="65">
                  <c:v>3802.0673151229721</c:v>
                </c:pt>
                <c:pt idx="66">
                  <c:v>3712.2129703389101</c:v>
                </c:pt>
                <c:pt idx="67">
                  <c:v>3624.483074390947</c:v>
                </c:pt>
                <c:pt idx="68">
                  <c:v>3538.8274201306099</c:v>
                </c:pt>
                <c:pt idx="69">
                  <c:v>3455.1969874696442</c:v>
                </c:pt>
                <c:pt idx="70">
                  <c:v>3373.5439153261918</c:v>
                </c:pt>
                <c:pt idx="71">
                  <c:v>3293.8214742342534</c:v>
                </c:pt>
                <c:pt idx="72">
                  <c:v>3215.9840396007585</c:v>
                </c:pt>
                <c:pt idx="73">
                  <c:v>3139.9870655949389</c:v>
                </c:pt>
                <c:pt idx="74">
                  <c:v>3065.7870596550629</c:v>
                </c:pt>
                <c:pt idx="75">
                  <c:v>2993.3415575979393</c:v>
                </c:pt>
                <c:pt idx="76">
                  <c:v>2922.6090993169491</c:v>
                </c:pt>
                <c:pt idx="77">
                  <c:v>2853.5492050546945</c:v>
                </c:pt>
                <c:pt idx="78">
                  <c:v>2786.1223522366881</c:v>
                </c:pt>
                <c:pt idx="79">
                  <c:v>2720.2899528528219</c:v>
                </c:pt>
                <c:pt idx="80">
                  <c:v>2656.0143313736748</c:v>
                </c:pt>
                <c:pt idx="81">
                  <c:v>2593.2587031890189</c:v>
                </c:pt>
                <c:pt idx="82">
                  <c:v>2531.9871535561824</c:v>
                </c:pt>
                <c:pt idx="83">
                  <c:v>2472.1646170462282</c:v>
                </c:pt>
                <c:pt idx="84">
                  <c:v>2413.7568574761758</c:v>
                </c:pt>
                <c:pt idx="85">
                  <c:v>2356.7304483157909</c:v>
                </c:pt>
                <c:pt idx="86">
                  <c:v>2301.0527535577248</c:v>
                </c:pt>
                <c:pt idx="87">
                  <c:v>2246.6919090400552</c:v>
                </c:pt>
                <c:pt idx="88">
                  <c:v>2193.6168042105428</c:v>
                </c:pt>
                <c:pt idx="89">
                  <c:v>2141.7970643221634</c:v>
                </c:pt>
                <c:pt idx="90">
                  <c:v>2091.20303304973</c:v>
                </c:pt>
                <c:pt idx="91">
                  <c:v>2041.8057555176529</c:v>
                </c:pt>
                <c:pt idx="92">
                  <c:v>1993.5769617291271</c:v>
                </c:pt>
                <c:pt idx="93">
                  <c:v>1946.489050387263</c:v>
                </c:pt>
                <c:pt idx="94">
                  <c:v>1900.5150730989001</c:v>
                </c:pt>
                <c:pt idx="95">
                  <c:v>1855.6287189520651</c:v>
                </c:pt>
                <c:pt idx="96">
                  <c:v>1811.8042994582474</c:v>
                </c:pt>
                <c:pt idx="97">
                  <c:v>1769.0167338508745</c:v>
                </c:pt>
                <c:pt idx="98">
                  <c:v>1727.2415347315734</c:v>
                </c:pt>
                <c:pt idx="99">
                  <c:v>1686.4547940560039</c:v>
                </c:pt>
                <c:pt idx="100">
                  <c:v>1646.6331694512432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4E-45D1-AF9E-239E4D5B6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351936"/>
        <c:axId val="1201704336"/>
      </c:scatterChart>
      <c:valAx>
        <c:axId val="830351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704336"/>
        <c:crosses val="autoZero"/>
        <c:crossBetween val="midCat"/>
      </c:valAx>
      <c:valAx>
        <c:axId val="120170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351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'x y studies'!$E$163</c:f>
              <c:strCache>
                <c:ptCount val="1"/>
                <c:pt idx="0">
                  <c:v>y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'x y studies'!$D$164:$D$203</c:f>
              <c:numCache>
                <c:formatCode>General</c:formatCode>
                <c:ptCount val="40"/>
                <c:pt idx="0">
                  <c:v>30000</c:v>
                </c:pt>
                <c:pt idx="1">
                  <c:v>29037.54</c:v>
                </c:pt>
                <c:pt idx="2">
                  <c:v>28091.842844999999</c:v>
                </c:pt>
                <c:pt idx="3">
                  <c:v>27162.370749406709</c:v>
                </c:pt>
                <c:pt idx="4">
                  <c:v>26248.595294059254</c:v>
                </c:pt>
                <c:pt idx="5">
                  <c:v>25349.997125735295</c:v>
                </c:pt>
                <c:pt idx="6">
                  <c:v>24466.065661890738</c:v>
                </c:pt>
                <c:pt idx="7">
                  <c:v>23596.298800465152</c:v>
                </c:pt>
                <c:pt idx="8">
                  <c:v>22740.202634587902</c:v>
                </c:pt>
                <c:pt idx="9">
                  <c:v>21897.291172022848</c:v>
                </c:pt>
                <c:pt idx="10">
                  <c:v>21067.086059192199</c:v>
                </c:pt>
                <c:pt idx="11">
                  <c:v>20249.116309622768</c:v>
                </c:pt>
                <c:pt idx="12">
                  <c:v>19442.918036660401</c:v>
                </c:pt>
                <c:pt idx="13">
                  <c:v>18648.034190300874</c:v>
                </c:pt>
                <c:pt idx="14">
                  <c:v>17864.014297987887</c:v>
                </c:pt>
                <c:pt idx="15">
                  <c:v>17090.414209231123</c:v>
                </c:pt>
                <c:pt idx="16">
                  <c:v>16326.795843899525</c:v>
                </c:pt>
                <c:pt idx="17">
                  <c:v>15572.726944047099</c:v>
                </c:pt>
                <c:pt idx="18">
                  <c:v>14827.780829130603</c:v>
                </c:pt>
                <c:pt idx="19">
                  <c:v>14091.536154480453</c:v>
                </c:pt>
                <c:pt idx="20">
                  <c:v>13363.576672888059</c:v>
                </c:pt>
                <c:pt idx="21">
                  <c:v>12643.490999174648</c:v>
                </c:pt>
                <c:pt idx="22">
                  <c:v>11930.872377608344</c:v>
                </c:pt>
                <c:pt idx="23">
                  <c:v>11225.318452037976</c:v>
                </c:pt>
                <c:pt idx="24">
                  <c:v>10526.431038613629</c:v>
                </c:pt>
                <c:pt idx="25">
                  <c:v>9833.815900965521</c:v>
                </c:pt>
                <c:pt idx="26">
                  <c:v>9147.0825277141939</c:v>
                </c:pt>
                <c:pt idx="27">
                  <c:v>8465.8439121864158</c:v>
                </c:pt>
                <c:pt idx="28">
                  <c:v>7789.7163342124459</c:v>
                </c:pt>
                <c:pt idx="29">
                  <c:v>7118.3191438816157</c:v>
                </c:pt>
                <c:pt idx="30">
                  <c:v>6451.2745471342641</c:v>
                </c:pt>
                <c:pt idx="31">
                  <c:v>5788.2073930692268</c:v>
                </c:pt>
                <c:pt idx="32">
                  <c:v>5128.7449628470576</c:v>
                </c:pt>
                <c:pt idx="33">
                  <c:v>4472.5167600701516</c:v>
                </c:pt>
                <c:pt idx="34">
                  <c:v>3819.1543025218029</c:v>
                </c:pt>
                <c:pt idx="35">
                  <c:v>3168.2909151470863</c:v>
                </c:pt>
                <c:pt idx="36">
                  <c:v>2519.5615241591781</c:v>
                </c:pt>
                <c:pt idx="37">
                  <c:v>1872.6024521554541</c:v>
                </c:pt>
                <c:pt idx="38">
                  <c:v>1227.0512141283116</c:v>
                </c:pt>
                <c:pt idx="39">
                  <c:v>582.54631425623893</c:v>
                </c:pt>
              </c:numCache>
            </c:numRef>
          </c:xVal>
          <c:yVal>
            <c:numRef>
              <c:f>'x y studies'!$E$164:$E$203</c:f>
              <c:numCache>
                <c:formatCode>General</c:formatCode>
                <c:ptCount val="40"/>
                <c:pt idx="0">
                  <c:v>18000</c:v>
                </c:pt>
                <c:pt idx="1">
                  <c:v>17686.5</c:v>
                </c:pt>
                <c:pt idx="2">
                  <c:v>17383.057707</c:v>
                </c:pt>
                <c:pt idx="3">
                  <c:v>17089.497949269749</c:v>
                </c:pt>
                <c:pt idx="4">
                  <c:v>16805.651174938448</c:v>
                </c:pt>
                <c:pt idx="5">
                  <c:v>16531.35335411553</c:v>
                </c:pt>
                <c:pt idx="6">
                  <c:v>16266.445884151597</c:v>
                </c:pt>
                <c:pt idx="7">
                  <c:v>16010.77549798484</c:v>
                </c:pt>
                <c:pt idx="8">
                  <c:v>15764.194175519979</c:v>
                </c:pt>
                <c:pt idx="9">
                  <c:v>15526.559057988536</c:v>
                </c:pt>
                <c:pt idx="10">
                  <c:v>15297.732365240898</c:v>
                </c:pt>
                <c:pt idx="11">
                  <c:v>15077.58131592234</c:v>
                </c:pt>
                <c:pt idx="12">
                  <c:v>14865.978050486781</c:v>
                </c:pt>
                <c:pt idx="13">
                  <c:v>14662.79955700368</c:v>
                </c:pt>
                <c:pt idx="14">
                  <c:v>14467.927599715036</c:v>
                </c:pt>
                <c:pt idx="15">
                  <c:v>14281.248650301062</c:v>
                </c:pt>
                <c:pt idx="16">
                  <c:v>14102.653821814598</c:v>
                </c:pt>
                <c:pt idx="17">
                  <c:v>13932.038805245847</c:v>
                </c:pt>
                <c:pt idx="18">
                  <c:v>13769.303808680555</c:v>
                </c:pt>
                <c:pt idx="19">
                  <c:v>13614.353499016141</c:v>
                </c:pt>
                <c:pt idx="20">
                  <c:v>13467.09694620182</c:v>
                </c:pt>
                <c:pt idx="21">
                  <c:v>13327.44756997014</c:v>
                </c:pt>
                <c:pt idx="22">
                  <c:v>13195.323089028765</c:v>
                </c:pt>
                <c:pt idx="23">
                  <c:v>13070.645472682758</c:v>
                </c:pt>
                <c:pt idx="24">
                  <c:v>12953.34089485896</c:v>
                </c:pt>
                <c:pt idx="25">
                  <c:v>12843.339690505449</c:v>
                </c:pt>
                <c:pt idx="26">
                  <c:v>12740.576314340358</c:v>
                </c:pt>
                <c:pt idx="27">
                  <c:v>12644.989301925745</c:v>
                </c:pt>
                <c:pt idx="28">
                  <c:v>12556.521233043397</c:v>
                </c:pt>
                <c:pt idx="29">
                  <c:v>12475.118697350877</c:v>
                </c:pt>
                <c:pt idx="30">
                  <c:v>12400.732262297315</c:v>
                </c:pt>
                <c:pt idx="31">
                  <c:v>12333.316443279762</c:v>
                </c:pt>
                <c:pt idx="32">
                  <c:v>12272.829676022189</c:v>
                </c:pt>
                <c:pt idx="33">
                  <c:v>12219.234291160437</c:v>
                </c:pt>
                <c:pt idx="34">
                  <c:v>12172.496491017704</c:v>
                </c:pt>
                <c:pt idx="35">
                  <c:v>12132.586328556352</c:v>
                </c:pt>
                <c:pt idx="36">
                  <c:v>12099.477688493065</c:v>
                </c:pt>
                <c:pt idx="37">
                  <c:v>12073.148270565602</c:v>
                </c:pt>
                <c:pt idx="38">
                  <c:v>12053.579574940577</c:v>
                </c:pt>
                <c:pt idx="39">
                  <c:v>12040.756889752936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D12-42ED-9547-DF8D62E19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7039264"/>
        <c:axId val="1077311920"/>
      </c:scatterChart>
      <c:valAx>
        <c:axId val="175703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311920"/>
        <c:crosses val="autoZero"/>
        <c:crossBetween val="midCat"/>
      </c:valAx>
      <c:valAx>
        <c:axId val="107731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039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'x y studies'!$E$219</c:f>
              <c:strCache>
                <c:ptCount val="1"/>
                <c:pt idx="0">
                  <c:v>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'x y studies'!$D$220:$D$500</c:f>
              <c:numCache>
                <c:formatCode>General</c:formatCode>
                <c:ptCount val="281"/>
                <c:pt idx="0">
                  <c:v>65000</c:v>
                </c:pt>
                <c:pt idx="1">
                  <c:v>64037.54</c:v>
                </c:pt>
                <c:pt idx="2">
                  <c:v>63111.399497500002</c:v>
                </c:pt>
                <c:pt idx="3">
                  <c:v>62221.040706906715</c:v>
                </c:pt>
                <c:pt idx="4">
                  <c:v>61365.946136563747</c:v>
                </c:pt>
                <c:pt idx="5">
                  <c:v>60545.618288257734</c:v>
                </c:pt>
                <c:pt idx="6">
                  <c:v>59759.579368063904</c:v>
                </c:pt>
                <c:pt idx="7">
                  <c:v>59007.371008363247</c:v>
                </c:pt>
                <c:pt idx="8">
                  <c:v>58288.554000869663</c:v>
                </c:pt>
                <c:pt idx="9">
                  <c:v>57602.708040511767</c:v>
                </c:pt>
                <c:pt idx="10">
                  <c:v>56949.431480020226</c:v>
                </c:pt>
                <c:pt idx="11">
                  <c:v>56328.341095077463</c:v>
                </c:pt>
                <c:pt idx="12">
                  <c:v>55739.071859892625</c:v>
                </c:pt>
                <c:pt idx="13">
                  <c:v>55181.276733070583</c:v>
                </c:pt>
                <c:pt idx="14">
                  <c:v>54654.62645364958</c:v>
                </c:pt>
                <c:pt idx="15">
                  <c:v>54158.809347187867</c:v>
                </c:pt>
                <c:pt idx="16">
                  <c:v>53693.531141785337</c:v>
                </c:pt>
                <c:pt idx="17">
                  <c:v>53258.514793931856</c:v>
                </c:pt>
                <c:pt idx="18">
                  <c:v>52853.500324079454</c:v>
                </c:pt>
                <c:pt idx="19">
                  <c:v>52478.244661841076</c:v>
                </c:pt>
                <c:pt idx="20">
                  <c:v>52132.521500724033</c:v>
                </c:pt>
                <c:pt idx="21">
                  <c:v>51816.121162311611</c:v>
                </c:pt>
                <c:pt idx="22">
                  <c:v>51528.85046981171</c:v>
                </c:pt>
                <c:pt idx="23">
                  <c:v>51270.532630896647</c:v>
                </c:pt>
                <c:pt idx="24">
                  <c:v>51041.007129763369</c:v>
                </c:pt>
                <c:pt idx="25">
                  <c:v>50840.129628348732</c:v>
                </c:pt>
                <c:pt idx="26">
                  <c:v>50667.771876639432</c:v>
                </c:pt>
                <c:pt idx="27">
                  <c:v>50523.821632021463</c:v>
                </c:pt>
                <c:pt idx="28">
                  <c:v>50408.182587618947</c:v>
                </c:pt>
                <c:pt idx="29">
                  <c:v>50320.774309577268</c:v>
                </c:pt>
                <c:pt idx="30">
                  <c:v>50261.532183250521</c:v>
                </c:pt>
                <c:pt idx="31">
                  <c:v>50230.407368258158</c:v>
                </c:pt>
                <c:pt idx="32">
                  <c:v>40716</c:v>
                </c:pt>
                <c:pt idx="33">
                  <c:v>39753.54</c:v>
                </c:pt>
                <c:pt idx="34">
                  <c:v>38813.830533234002</c:v>
                </c:pt>
                <c:pt idx="35">
                  <c:v>37896.333814108715</c:v>
                </c:pt>
                <c:pt idx="36">
                  <c:v>37000.524769152922</c:v>
                </c:pt>
                <c:pt idx="37">
                  <c:v>36125.890736523601</c:v>
                </c:pt>
                <c:pt idx="38">
                  <c:v>35271.931172615077</c:v>
                </c:pt>
                <c:pt idx="39">
                  <c:v>34438.157365603329</c:v>
                </c:pt>
                <c:pt idx="40">
                  <c:v>33624.092155761486</c:v>
                </c:pt>
                <c:pt idx="41">
                  <c:v>32829.269662386483</c:v>
                </c:pt>
                <c:pt idx="42">
                  <c:v>32053.235017180574</c:v>
                </c:pt>
                <c:pt idx="43">
                  <c:v>31295.544103935124</c:v>
                </c:pt>
                <c:pt idx="44">
                  <c:v>30555.763304367727</c:v>
                </c:pt>
                <c:pt idx="45">
                  <c:v>29833.469249967162</c:v>
                </c:pt>
                <c:pt idx="46">
                  <c:v>29128.248579704192</c:v>
                </c:pt>
                <c:pt idx="47">
                  <c:v>28439.697703469537</c:v>
                </c:pt>
                <c:pt idx="48">
                  <c:v>27767.422571103649</c:v>
                </c:pt>
                <c:pt idx="49">
                  <c:v>27111.038446886098</c:v>
                </c:pt>
                <c:pt idx="50">
                  <c:v>26470.169689355509</c:v>
                </c:pt>
                <c:pt idx="51">
                  <c:v>25844.449536334061</c:v>
                </c:pt>
                <c:pt idx="52">
                  <c:v>25233.519895033493</c:v>
                </c:pt>
                <c:pt idx="53">
                  <c:v>24637.031137122522</c:v>
                </c:pt>
                <c:pt idx="54">
                  <c:v>24054.64189863838</c:v>
                </c:pt>
                <c:pt idx="55">
                  <c:v>23486.018884627963</c:v>
                </c:pt>
                <c:pt idx="56">
                  <c:v>22930.836678406791</c:v>
                </c:pt>
                <c:pt idx="57">
                  <c:v>22388.777555326622</c:v>
                </c:pt>
                <c:pt idx="58">
                  <c:v>21859.531300945135</c:v>
                </c:pt>
                <c:pt idx="59">
                  <c:v>21342.795033493629</c:v>
                </c:pt>
                <c:pt idx="60">
                  <c:v>20838.273030541135</c:v>
                </c:pt>
                <c:pt idx="61">
                  <c:v>20345.67655975575</c:v>
                </c:pt>
                <c:pt idx="62">
                  <c:v>19864.723713666317</c:v>
                </c:pt>
                <c:pt idx="63">
                  <c:v>19395.139248329928</c:v>
                </c:pt>
                <c:pt idx="64">
                  <c:v>18936.654425812874</c:v>
                </c:pt>
                <c:pt idx="65">
                  <c:v>18489.006860394926</c:v>
                </c:pt>
                <c:pt idx="66">
                  <c:v>18051.940368408927</c:v>
                </c:pt>
                <c:pt idx="67">
                  <c:v>17625.204821629752</c:v>
                </c:pt>
                <c:pt idx="68">
                  <c:v>17208.556004128739</c:v>
                </c:pt>
                <c:pt idx="69">
                  <c:v>16801.755472511668</c:v>
                </c:pt>
                <c:pt idx="70">
                  <c:v>16404.570419460299</c:v>
                </c:pt>
                <c:pt idx="71">
                  <c:v>16016.773540499382</c:v>
                </c:pt>
                <c:pt idx="72">
                  <c:v>15638.1429039129</c:v>
                </c:pt>
                <c:pt idx="73">
                  <c:v>15268.461823735066</c:v>
                </c:pt>
                <c:pt idx="74">
                  <c:v>14907.518735743437</c:v>
                </c:pt>
                <c:pt idx="75">
                  <c:v>14555.107076383132</c:v>
                </c:pt>
                <c:pt idx="76">
                  <c:v>14211.02516455289</c:v>
                </c:pt>
                <c:pt idx="77">
                  <c:v>13875.076086185307</c:v>
                </c:pt>
                <c:pt idx="78">
                  <c:v>13547.067581555208</c:v>
                </c:pt>
                <c:pt idx="79">
                  <c:v>13226.811935251639</c:v>
                </c:pt>
                <c:pt idx="80">
                  <c:v>12914.125868750541</c:v>
                </c:pt>
                <c:pt idx="81">
                  <c:v>12608.830435526603</c:v>
                </c:pt>
                <c:pt idx="82">
                  <c:v>12310.750918644277</c:v>
                </c:pt>
                <c:pt idx="83">
                  <c:v>12019.716730769351</c:v>
                </c:pt>
                <c:pt idx="84">
                  <c:v>11735.561316543854</c:v>
                </c:pt>
                <c:pt idx="85">
                  <c:v>11458.122057268416</c:v>
                </c:pt>
                <c:pt idx="86">
                  <c:v>11187.240177837552</c:v>
                </c:pt>
                <c:pt idx="87">
                  <c:v>10922.76065587459</c:v>
                </c:pt>
                <c:pt idx="88">
                  <c:v>10664.532133014258</c:v>
                </c:pt>
                <c:pt idx="89">
                  <c:v>10412.406828282143</c:v>
                </c:pt>
                <c:pt idx="90">
                  <c:v>10166.240453521468</c:v>
                </c:pt>
                <c:pt idx="91">
                  <c:v>9925.8921308187746</c:v>
                </c:pt>
                <c:pt idx="92">
                  <c:v>9691.2243118812512</c:v>
                </c:pt>
                <c:pt idx="93">
                  <c:v>9462.1026993195828</c:v>
                </c:pt>
                <c:pt idx="94">
                  <c:v>9238.3961697912582</c:v>
                </c:pt>
                <c:pt idx="95">
                  <c:v>9019.9766989603595</c:v>
                </c:pt>
                <c:pt idx="96">
                  <c:v>8806.7192882308864</c:v>
                </c:pt>
                <c:pt idx="97">
                  <c:v>8598.5018932116909</c:v>
                </c:pt>
                <c:pt idx="98">
                  <c:v>8395.2053538720647</c:v>
                </c:pt>
                <c:pt idx="99">
                  <c:v>8196.7133263480428</c:v>
                </c:pt>
                <c:pt idx="100">
                  <c:v>8002.9122163603588</c:v>
                </c:pt>
                <c:pt idx="101">
                  <c:v>7813.6911142059753</c:v>
                </c:pt>
                <c:pt idx="102">
                  <c:v>7628.9417312859732</c:v>
                </c:pt>
                <c:pt idx="103">
                  <c:v>7448.5583381334818</c:v>
                </c:pt>
                <c:pt idx="104">
                  <c:v>7272.4377039061765</c:v>
                </c:pt>
                <c:pt idx="105">
                  <c:v>7100.4790373087235</c:v>
                </c:pt>
                <c:pt idx="106">
                  <c:v>6932.5839289113619</c:v>
                </c:pt>
                <c:pt idx="107">
                  <c:v>6768.6562948316059</c:v>
                </c:pt>
                <c:pt idx="108">
                  <c:v>6608.6023217468437</c:v>
                </c:pt>
                <c:pt idx="109">
                  <c:v>6452.3304132063668</c:v>
                </c:pt>
                <c:pt idx="110">
                  <c:v>6299.7511372120925</c:v>
                </c:pt>
                <c:pt idx="111">
                  <c:v>6150.777175037997</c:v>
                </c:pt>
                <c:pt idx="112">
                  <c:v>6005.323271258957</c:v>
                </c:pt>
                <c:pt idx="113">
                  <c:v>5863.3061849604064</c:v>
                </c:pt>
                <c:pt idx="114">
                  <c:v>5724.6446421008895</c:v>
                </c:pt>
                <c:pt idx="115">
                  <c:v>5589.2592890002406</c:v>
                </c:pt>
                <c:pt idx="116">
                  <c:v>5457.0726469267793</c:v>
                </c:pt>
                <c:pt idx="117">
                  <c:v>5328.0090677575281</c:v>
                </c:pt>
                <c:pt idx="118">
                  <c:v>5201.9946906860823</c:v>
                </c:pt>
                <c:pt idx="119">
                  <c:v>5078.9573999533504</c:v>
                </c:pt>
                <c:pt idx="120">
                  <c:v>4958.8267835769784</c:v>
                </c:pt>
                <c:pt idx="121">
                  <c:v>4841.5340930558405</c:v>
                </c:pt>
                <c:pt idx="122">
                  <c:v>4727.0122040265342</c:v>
                </c:pt>
                <c:pt idx="123">
                  <c:v>4615.1955778493648</c:v>
                </c:pt>
                <c:pt idx="124">
                  <c:v>4506.020224101836</c:v>
                </c:pt>
                <c:pt idx="125">
                  <c:v>4399.4236639581795</c:v>
                </c:pt>
                <c:pt idx="126">
                  <c:v>4295.3448944339725</c:v>
                </c:pt>
                <c:pt idx="127">
                  <c:v>4193.7243534753743</c:v>
                </c:pt>
                <c:pt idx="128">
                  <c:v>4094.5038858730072</c:v>
                </c:pt>
                <c:pt idx="129">
                  <c:v>3997.6267099809747</c:v>
                </c:pt>
                <c:pt idx="130">
                  <c:v>3903.0373852219686</c:v>
                </c:pt>
                <c:pt idx="131">
                  <c:v>3810.6817803598715</c:v>
                </c:pt>
                <c:pt idx="132">
                  <c:v>3720.5070425216968</c:v>
                </c:pt>
                <c:pt idx="133">
                  <c:v>30000</c:v>
                </c:pt>
                <c:pt idx="134">
                  <c:v>29037.54</c:v>
                </c:pt>
                <c:pt idx="135">
                  <c:v>28091.842844999999</c:v>
                </c:pt>
                <c:pt idx="136">
                  <c:v>27162.370749406709</c:v>
                </c:pt>
                <c:pt idx="137">
                  <c:v>26248.595294059254</c:v>
                </c:pt>
                <c:pt idx="138">
                  <c:v>25349.997125735295</c:v>
                </c:pt>
                <c:pt idx="139">
                  <c:v>24466.065661890738</c:v>
                </c:pt>
                <c:pt idx="140">
                  <c:v>23596.298800465152</c:v>
                </c:pt>
                <c:pt idx="141">
                  <c:v>22740.202634587902</c:v>
                </c:pt>
                <c:pt idx="142">
                  <c:v>21897.291172022848</c:v>
                </c:pt>
                <c:pt idx="143">
                  <c:v>21067.086059192199</c:v>
                </c:pt>
                <c:pt idx="144">
                  <c:v>20249.116309622768</c:v>
                </c:pt>
                <c:pt idx="145">
                  <c:v>19442.918036660401</c:v>
                </c:pt>
                <c:pt idx="146">
                  <c:v>18648.034190300874</c:v>
                </c:pt>
                <c:pt idx="147">
                  <c:v>17864.014297987887</c:v>
                </c:pt>
                <c:pt idx="148">
                  <c:v>17090.414209231123</c:v>
                </c:pt>
                <c:pt idx="149">
                  <c:v>16326.795843899525</c:v>
                </c:pt>
                <c:pt idx="150">
                  <c:v>15572.726944047099</c:v>
                </c:pt>
                <c:pt idx="151">
                  <c:v>14827.780829130603</c:v>
                </c:pt>
                <c:pt idx="152">
                  <c:v>14091.536154480453</c:v>
                </c:pt>
                <c:pt idx="153">
                  <c:v>13363.576672888059</c:v>
                </c:pt>
                <c:pt idx="154">
                  <c:v>12643.490999174648</c:v>
                </c:pt>
                <c:pt idx="155">
                  <c:v>11930.872377608344</c:v>
                </c:pt>
                <c:pt idx="156">
                  <c:v>11225.318452037976</c:v>
                </c:pt>
                <c:pt idx="157">
                  <c:v>10526.431038613629</c:v>
                </c:pt>
                <c:pt idx="158">
                  <c:v>9833.815900965521</c:v>
                </c:pt>
                <c:pt idx="159">
                  <c:v>9147.0825277141939</c:v>
                </c:pt>
                <c:pt idx="160">
                  <c:v>8465.8439121864158</c:v>
                </c:pt>
                <c:pt idx="161">
                  <c:v>7789.7163342124459</c:v>
                </c:pt>
                <c:pt idx="162">
                  <c:v>7118.3191438816157</c:v>
                </c:pt>
                <c:pt idx="163">
                  <c:v>6451.2745471342641</c:v>
                </c:pt>
                <c:pt idx="164">
                  <c:v>5788.2073930692268</c:v>
                </c:pt>
                <c:pt idx="165">
                  <c:v>5128.7449628470576</c:v>
                </c:pt>
                <c:pt idx="166">
                  <c:v>4472.5167600701516</c:v>
                </c:pt>
                <c:pt idx="167">
                  <c:v>3819.1543025218029</c:v>
                </c:pt>
                <c:pt idx="168">
                  <c:v>3168.2909151470863</c:v>
                </c:pt>
                <c:pt idx="169">
                  <c:v>2519.5615241591781</c:v>
                </c:pt>
                <c:pt idx="170">
                  <c:v>1872.6024521554541</c:v>
                </c:pt>
                <c:pt idx="171">
                  <c:v>1227.0512141283116</c:v>
                </c:pt>
                <c:pt idx="172">
                  <c:v>582.54631425623893</c:v>
                </c:pt>
                <c:pt idx="173">
                  <c:v>52500</c:v>
                </c:pt>
                <c:pt idx="174">
                  <c:v>51537.54</c:v>
                </c:pt>
                <c:pt idx="175">
                  <c:v>50604.414978749999</c:v>
                </c:pt>
                <c:pt idx="176">
                  <c:v>49700.087150656713</c:v>
                </c:pt>
                <c:pt idx="177">
                  <c:v>48824.035121383575</c:v>
                </c:pt>
                <c:pt idx="178">
                  <c:v>47975.753587356863</c:v>
                </c:pt>
                <c:pt idx="179">
                  <c:v>47154.753044430632</c:v>
                </c:pt>
                <c:pt idx="180">
                  <c:v>46360.5595055425</c:v>
                </c:pt>
                <c:pt idx="181">
                  <c:v>45592.714227197604</c:v>
                </c:pt>
                <c:pt idx="182">
                  <c:v>44850.773444622864</c:v>
                </c:pt>
                <c:pt idx="183">
                  <c:v>44134.308115438784</c:v>
                </c:pt>
                <c:pt idx="184">
                  <c:v>43442.903671700784</c:v>
                </c:pt>
                <c:pt idx="185">
                  <c:v>42776.159780166825</c:v>
                </c:pt>
                <c:pt idx="186">
                  <c:v>42133.690110652824</c:v>
                </c:pt>
                <c:pt idx="187">
                  <c:v>41515.122112341829</c:v>
                </c:pt>
                <c:pt idx="188">
                  <c:v>40920.096797917598</c:v>
                </c:pt>
                <c:pt idx="189">
                  <c:v>40348.268535397539</c:v>
                </c:pt>
                <c:pt idx="190">
                  <c:v>39799.30484754443</c:v>
                </c:pt>
                <c:pt idx="191">
                  <c:v>39272.886218740561</c:v>
                </c:pt>
                <c:pt idx="192">
                  <c:v>38768.705909212265</c:v>
                </c:pt>
                <c:pt idx="193">
                  <c:v>38286.469776496881</c:v>
                </c:pt>
                <c:pt idx="194">
                  <c:v>37825.896104048392</c:v>
                </c:pt>
                <c:pt idx="195">
                  <c:v>37386.715436881917</c:v>
                </c:pt>
                <c:pt idx="196">
                  <c:v>36968.670424161392</c:v>
                </c:pt>
                <c:pt idx="197">
                  <c:v>36571.515668638451</c:v>
                </c:pt>
                <c:pt idx="198">
                  <c:v>36195.017582854714</c:v>
                </c:pt>
                <c:pt idx="199">
                  <c:v>35838.954252023264</c:v>
                </c:pt>
                <c:pt idx="200">
                  <c:v>35503.115303508937</c:v>
                </c:pt>
                <c:pt idx="201">
                  <c:v>35187.301782830902</c:v>
                </c:pt>
                <c:pt idx="202">
                  <c:v>34891.326036114529</c:v>
                </c:pt>
                <c:pt idx="203">
                  <c:v>34615.01159892328</c:v>
                </c:pt>
                <c:pt idx="204">
                  <c:v>34358.193091404959</c:v>
                </c:pt>
                <c:pt idx="205">
                  <c:v>34120.716119690172</c:v>
                </c:pt>
                <c:pt idx="206">
                  <c:v>33902.437183484428</c:v>
                </c:pt>
                <c:pt idx="207">
                  <c:v>33703.223589798792</c:v>
                </c:pt>
                <c:pt idx="208">
                  <c:v>33522.953372767457</c:v>
                </c:pt>
                <c:pt idx="209">
                  <c:v>33361.515219503992</c:v>
                </c:pt>
                <c:pt idx="210">
                  <c:v>33218.80840195153</c:v>
                </c:pt>
                <c:pt idx="211">
                  <c:v>33094.742714685388</c:v>
                </c:pt>
                <c:pt idx="212">
                  <c:v>32989.238418630135</c:v>
                </c:pt>
                <c:pt idx="213">
                  <c:v>32902.226190656249</c:v>
                </c:pt>
                <c:pt idx="214">
                  <c:v>32833.647079025017</c:v>
                </c:pt>
                <c:pt idx="215">
                  <c:v>32783.452464653412</c:v>
                </c:pt>
                <c:pt idx="216">
                  <c:v>32751.604028174159</c:v>
                </c:pt>
                <c:pt idx="217">
                  <c:v>45000</c:v>
                </c:pt>
                <c:pt idx="218">
                  <c:v>44037.54</c:v>
                </c:pt>
                <c:pt idx="219">
                  <c:v>43100.224267500002</c:v>
                </c:pt>
                <c:pt idx="220">
                  <c:v>42187.515016906713</c:v>
                </c:pt>
                <c:pt idx="221">
                  <c:v>41298.888512275465</c:v>
                </c:pt>
                <c:pt idx="222">
                  <c:v>40433.834766816341</c:v>
                </c:pt>
                <c:pt idx="223">
                  <c:v>39591.857250250665</c:v>
                </c:pt>
                <c:pt idx="224">
                  <c:v>38772.472603850052</c:v>
                </c:pt>
                <c:pt idx="225">
                  <c:v>37975.210362994374</c:v>
                </c:pt>
                <c:pt idx="226">
                  <c:v>37199.612687089531</c:v>
                </c:pt>
                <c:pt idx="227">
                  <c:v>36445.234096689928</c:v>
                </c:pt>
                <c:pt idx="228">
                  <c:v>35711.641217674784</c:v>
                </c:pt>
                <c:pt idx="229">
                  <c:v>34998.412532331356</c:v>
                </c:pt>
                <c:pt idx="230">
                  <c:v>34305.138137202179</c:v>
                </c:pt>
                <c:pt idx="231">
                  <c:v>33631.419507557184</c:v>
                </c:pt>
                <c:pt idx="232">
                  <c:v>32976.86926835544</c:v>
                </c:pt>
                <c:pt idx="233">
                  <c:v>32341.110971564871</c:v>
                </c:pt>
                <c:pt idx="234">
                  <c:v>31723.77887971199</c:v>
                </c:pt>
                <c:pt idx="235">
                  <c:v>31124.517755537247</c:v>
                </c:pt>
                <c:pt idx="236">
                  <c:v>30542.982657635002</c:v>
                </c:pt>
                <c:pt idx="237">
                  <c:v>29978.838741960619</c:v>
                </c:pt>
                <c:pt idx="238">
                  <c:v>29431.761069090488</c:v>
                </c:pt>
                <c:pt idx="239">
                  <c:v>28901.434417124074</c:v>
                </c:pt>
                <c:pt idx="240">
                  <c:v>28387.553100120265</c:v>
                </c:pt>
                <c:pt idx="241">
                  <c:v>27889.820791963521</c:v>
                </c:pt>
                <c:pt idx="242">
                  <c:v>27407.950355558329</c:v>
                </c:pt>
                <c:pt idx="243">
                  <c:v>26941.663677253586</c:v>
                </c:pt>
                <c:pt idx="244">
                  <c:v>26490.691506401439</c:v>
                </c:pt>
                <c:pt idx="245">
                  <c:v>26054.773299958091</c:v>
                </c:pt>
                <c:pt idx="246">
                  <c:v>25633.657072036898</c:v>
                </c:pt>
                <c:pt idx="247">
                  <c:v>25227.099248326947</c:v>
                </c:pt>
                <c:pt idx="248">
                  <c:v>24834.864525293055</c:v>
                </c:pt>
                <c:pt idx="249">
                  <c:v>24456.725734075808</c:v>
                </c:pt>
                <c:pt idx="250">
                  <c:v>24092.463709013009</c:v>
                </c:pt>
                <c:pt idx="251">
                  <c:v>23741.867160706472</c:v>
                </c:pt>
                <c:pt idx="252">
                  <c:v>23404.732553560676</c:v>
                </c:pt>
                <c:pt idx="253">
                  <c:v>23080.863987722398</c:v>
                </c:pt>
                <c:pt idx="254">
                  <c:v>22770.073085352848</c:v>
                </c:pt>
                <c:pt idx="255">
                  <c:v>22472.178881166372</c:v>
                </c:pt>
                <c:pt idx="256">
                  <c:v>22187.007717172179</c:v>
                </c:pt>
                <c:pt idx="257">
                  <c:v>21914.393141557895</c:v>
                </c:pt>
                <c:pt idx="258">
                  <c:v>21654.175811656169</c:v>
                </c:pt>
                <c:pt idx="259">
                  <c:v>21406.203400937808</c:v>
                </c:pt>
                <c:pt idx="260">
                  <c:v>21170.330509977233</c:v>
                </c:pt>
                <c:pt idx="261">
                  <c:v>20946.418581338272</c:v>
                </c:pt>
                <c:pt idx="262">
                  <c:v>20734.335818330561</c:v>
                </c:pt>
                <c:pt idx="263">
                  <c:v>20533.957107588987</c:v>
                </c:pt>
                <c:pt idx="264">
                  <c:v>20345.163945430766</c:v>
                </c:pt>
                <c:pt idx="265">
                  <c:v>20167.844367946916</c:v>
                </c:pt>
                <c:pt idx="266">
                  <c:v>20001.892884786965</c:v>
                </c:pt>
                <c:pt idx="267">
                  <c:v>19847.210416597813</c:v>
                </c:pt>
                <c:pt idx="268">
                  <c:v>19703.704236079804</c:v>
                </c:pt>
                <c:pt idx="269">
                  <c:v>19571.287912624986</c:v>
                </c:pt>
                <c:pt idx="270">
                  <c:v>19449.881260504677</c:v>
                </c:pt>
                <c:pt idx="271">
                  <c:v>19339.410290575361</c:v>
                </c:pt>
                <c:pt idx="272">
                  <c:v>19239.807165473983</c:v>
                </c:pt>
                <c:pt idx="273">
                  <c:v>19151.010158275683</c:v>
                </c:pt>
                <c:pt idx="274">
                  <c:v>19072.963614588876</c:v>
                </c:pt>
                <c:pt idx="275">
                  <c:v>19005.617918064621</c:v>
                </c:pt>
                <c:pt idx="276">
                  <c:v>18948.929459299099</c:v>
                </c:pt>
                <c:pt idx="277">
                  <c:v>18902.860608109902</c:v>
                </c:pt>
                <c:pt idx="278">
                  <c:v>18867.379689168778</c:v>
                </c:pt>
                <c:pt idx="279">
                  <c:v>18842.460960975332</c:v>
                </c:pt>
                <c:pt idx="280">
                  <c:v>18828.084598158075</c:v>
                </c:pt>
              </c:numCache>
            </c:numRef>
          </c:xVal>
          <c:yVal>
            <c:numRef>
              <c:f>'x y studies'!$E$220:$E$500</c:f>
              <c:numCache>
                <c:formatCode>General</c:formatCode>
                <c:ptCount val="281"/>
                <c:pt idx="0">
                  <c:v>18000</c:v>
                </c:pt>
                <c:pt idx="1">
                  <c:v>17320.75</c:v>
                </c:pt>
                <c:pt idx="2">
                  <c:v>16651.557707</c:v>
                </c:pt>
                <c:pt idx="3">
                  <c:v>15992.043582251124</c:v>
                </c:pt>
                <c:pt idx="4">
                  <c:v>15341.833706863948</c:v>
                </c:pt>
                <c:pt idx="5">
                  <c:v>14700.559569736857</c:v>
                </c:pt>
                <c:pt idx="6">
                  <c:v>14067.857858624564</c:v>
                </c:pt>
                <c:pt idx="7">
                  <c:v>13443.370254228295</c:v>
                </c:pt>
                <c:pt idx="8">
                  <c:v>12826.7432271909</c:v>
                </c:pt>
                <c:pt idx="9">
                  <c:v>12217.627837881812</c:v>
                </c:pt>
                <c:pt idx="10">
                  <c:v>11615.679538858463</c:v>
                </c:pt>
                <c:pt idx="11">
                  <c:v>11020.557979892252</c:v>
                </c:pt>
                <c:pt idx="12">
                  <c:v>10431.926815448693</c:v>
                </c:pt>
                <c:pt idx="13">
                  <c:v>9849.4535145128139</c:v>
                </c:pt>
                <c:pt idx="14">
                  <c:v>9272.8091726522271</c:v>
                </c:pt>
                <c:pt idx="15">
                  <c:v>8701.6683262115894</c:v>
                </c:pt>
                <c:pt idx="16">
                  <c:v>8135.7087685334764</c:v>
                </c:pt>
                <c:pt idx="17">
                  <c:v>7574.6113681018196</c:v>
                </c:pt>
                <c:pt idx="18">
                  <c:v>7018.0598885052314</c:v>
                </c:pt>
                <c:pt idx="19">
                  <c:v>6465.7408101186011</c:v>
                </c:pt>
                <c:pt idx="20">
                  <c:v>5917.3431534023621</c:v>
                </c:pt>
                <c:pt idx="21">
                  <c:v>5372.5583037197957</c:v>
                </c:pt>
                <c:pt idx="22">
                  <c:v>4831.0798375736395</c:v>
                </c:pt>
                <c:pt idx="23">
                  <c:v>4292.6033501641068</c:v>
                </c:pt>
                <c:pt idx="24">
                  <c:v>3756.8262841712367</c:v>
                </c:pt>
                <c:pt idx="25">
                  <c:v>3223.4477596652096</c:v>
                </c:pt>
                <c:pt idx="26">
                  <c:v>2692.1684050489653</c:v>
                </c:pt>
                <c:pt idx="27">
                  <c:v>2162.6901889380833</c:v>
                </c:pt>
                <c:pt idx="28">
                  <c:v>1634.7162528834592</c:v>
                </c:pt>
                <c:pt idx="29">
                  <c:v>1107.9507448428412</c:v>
                </c:pt>
                <c:pt idx="30">
                  <c:v>582.09865330775881</c:v>
                </c:pt>
                <c:pt idx="31">
                  <c:v>56.86564199279087</c:v>
                </c:pt>
                <c:pt idx="32">
                  <c:v>18000</c:v>
                </c:pt>
                <c:pt idx="33">
                  <c:v>17574.517800000001</c:v>
                </c:pt>
                <c:pt idx="34">
                  <c:v>17159.093307000003</c:v>
                </c:pt>
                <c:pt idx="35">
                  <c:v>16753.488777927709</c:v>
                </c:pt>
                <c:pt idx="36">
                  <c:v>16357.472089570272</c:v>
                </c:pt>
                <c:pt idx="37">
                  <c:v>15970.816605732623</c:v>
                </c:pt>
                <c:pt idx="38">
                  <c:v>15593.301047535952</c:v>
                </c:pt>
                <c:pt idx="39">
                  <c:v>15224.709366782125</c:v>
                </c:pt>
                <c:pt idx="40">
                  <c:v>14864.830622311571</c:v>
                </c:pt>
                <c:pt idx="41">
                  <c:v>14513.458859283863</c:v>
                </c:pt>
                <c:pt idx="42">
                  <c:v>14170.392991311925</c:v>
                </c:pt>
                <c:pt idx="43">
                  <c:v>13835.436685382387</c:v>
                </c:pt>
                <c:pt idx="44">
                  <c:v>13508.398249496264</c:v>
                </c:pt>
                <c:pt idx="45">
                  <c:v>13189.090522965622</c:v>
                </c:pt>
                <c:pt idx="46">
                  <c:v>12877.330769303466</c:v>
                </c:pt>
                <c:pt idx="47">
                  <c:v>12572.940571645557</c:v>
                </c:pt>
                <c:pt idx="48">
                  <c:v>12275.745730644299</c:v>
                </c:pt>
                <c:pt idx="49">
                  <c:v>11985.576164776267</c:v>
                </c:pt>
                <c:pt idx="50">
                  <c:v>11702.265813006306</c:v>
                </c:pt>
                <c:pt idx="51">
                  <c:v>11425.652539752542</c:v>
                </c:pt>
                <c:pt idx="52">
                  <c:v>11155.578042097852</c:v>
                </c:pt>
                <c:pt idx="53">
                  <c:v>10891.887759194751</c:v>
                </c:pt>
                <c:pt idx="54">
                  <c:v>10634.43078381182</c:v>
                </c:pt>
                <c:pt idx="55">
                  <c:v>10383.059775971049</c:v>
                </c:pt>
                <c:pt idx="56">
                  <c:v>10137.630878626687</c:v>
                </c:pt>
                <c:pt idx="57">
                  <c:v>9898.0036353373362</c:v>
                </c:pt>
                <c:pt idx="58">
                  <c:v>9664.0409098841737</c:v>
                </c:pt>
                <c:pt idx="59">
                  <c:v>9435.6088077892964</c:v>
                </c:pt>
                <c:pt idx="60">
                  <c:v>9212.5765996892878</c:v>
                </c:pt>
                <c:pt idx="61">
                  <c:v>8994.8166465201339</c:v>
                </c:pt>
                <c:pt idx="62">
                  <c:v>8782.2043264706863</c:v>
                </c:pt>
                <c:pt idx="63">
                  <c:v>8574.6179636628731</c:v>
                </c:pt>
                <c:pt idx="64">
                  <c:v>8371.9387585178247</c:v>
                </c:pt>
                <c:pt idx="65">
                  <c:v>8174.0507197680799</c:v>
                </c:pt>
                <c:pt idx="66">
                  <c:v>7980.840598076953</c:v>
                </c:pt>
                <c:pt idx="67">
                  <c:v>7792.1978212270797</c:v>
                </c:pt>
                <c:pt idx="68">
                  <c:v>7608.014430841049</c:v>
                </c:pt>
                <c:pt idx="69">
                  <c:v>7428.1850205979035</c:v>
                </c:pt>
                <c:pt idx="70">
                  <c:v>7252.6066759101568</c:v>
                </c:pt>
                <c:pt idx="71">
                  <c:v>7081.1789150267969</c:v>
                </c:pt>
                <c:pt idx="72">
                  <c:v>6913.8036315285781</c:v>
                </c:pt>
                <c:pt idx="73">
                  <c:v>6750.3850381826887</c:v>
                </c:pt>
                <c:pt idx="74">
                  <c:v>6590.8296121246576</c:v>
                </c:pt>
                <c:pt idx="75">
                  <c:v>6435.0460413361388</c:v>
                </c:pt>
                <c:pt idx="76">
                  <c:v>6282.9451723879347</c:v>
                </c:pt>
                <c:pt idx="77">
                  <c:v>6134.4399594183569</c:v>
                </c:pt>
                <c:pt idx="78">
                  <c:v>5989.4454143177209</c:v>
                </c:pt>
                <c:pt idx="79">
                  <c:v>5847.8785580904687</c:v>
                </c:pt>
                <c:pt idx="80">
                  <c:v>5709.6583733670886</c:v>
                </c:pt>
                <c:pt idx="81">
                  <c:v>5574.7057580386454</c:v>
                </c:pt>
                <c:pt idx="82">
                  <c:v>5442.9434799873925</c:v>
                </c:pt>
                <c:pt idx="83">
                  <c:v>5314.2961328875599</c:v>
                </c:pt>
                <c:pt idx="84">
                  <c:v>5188.6900930510201</c:v>
                </c:pt>
                <c:pt idx="85">
                  <c:v>5066.0534772931369</c:v>
                </c:pt>
                <c:pt idx="86">
                  <c:v>4946.3161017946823</c:v>
                </c:pt>
                <c:pt idx="87">
                  <c:v>4829.40944193628</c:v>
                </c:pt>
                <c:pt idx="88">
                  <c:v>4715.2665930823905</c:v>
                </c:pt>
                <c:pt idx="89">
                  <c:v>4603.8222322923912</c:v>
                </c:pt>
                <c:pt idx="90">
                  <c:v>4495.0125809368428</c:v>
                </c:pt>
                <c:pt idx="91">
                  <c:v>4388.7753681975437</c:v>
                </c:pt>
                <c:pt idx="92">
                  <c:v>4285.0497954304874</c:v>
                </c:pt>
                <c:pt idx="93">
                  <c:v>4183.7765013713288</c:v>
                </c:pt>
                <c:pt idx="94">
                  <c:v>4084.8975281634393</c:v>
                </c:pt>
                <c:pt idx="95">
                  <c:v>3988.3562881891207</c:v>
                </c:pt>
                <c:pt idx="96">
                  <c:v>3894.0975316849849</c:v>
                </c:pt>
                <c:pt idx="97">
                  <c:v>3802.0673151229721</c:v>
                </c:pt>
                <c:pt idx="98">
                  <c:v>3712.2129703389101</c:v>
                </c:pt>
                <c:pt idx="99">
                  <c:v>3624.483074390947</c:v>
                </c:pt>
                <c:pt idx="100">
                  <c:v>3538.8274201306099</c:v>
                </c:pt>
                <c:pt idx="101">
                  <c:v>3455.1969874696442</c:v>
                </c:pt>
                <c:pt idx="102">
                  <c:v>3373.5439153261918</c:v>
                </c:pt>
                <c:pt idx="103">
                  <c:v>3293.8214742342534</c:v>
                </c:pt>
                <c:pt idx="104">
                  <c:v>3215.9840396007585</c:v>
                </c:pt>
                <c:pt idx="105">
                  <c:v>3139.9870655949389</c:v>
                </c:pt>
                <c:pt idx="106">
                  <c:v>3065.7870596550629</c:v>
                </c:pt>
                <c:pt idx="107">
                  <c:v>2993.3415575979393</c:v>
                </c:pt>
                <c:pt idx="108">
                  <c:v>2922.6090993169491</c:v>
                </c:pt>
                <c:pt idx="109">
                  <c:v>2853.5492050546945</c:v>
                </c:pt>
                <c:pt idx="110">
                  <c:v>2786.1223522366881</c:v>
                </c:pt>
                <c:pt idx="111">
                  <c:v>2720.2899528528219</c:v>
                </c:pt>
                <c:pt idx="112">
                  <c:v>2656.0143313736748</c:v>
                </c:pt>
                <c:pt idx="113">
                  <c:v>2593.2587031890189</c:v>
                </c:pt>
                <c:pt idx="114">
                  <c:v>2531.9871535561824</c:v>
                </c:pt>
                <c:pt idx="115">
                  <c:v>2472.1646170462282</c:v>
                </c:pt>
                <c:pt idx="116">
                  <c:v>2413.7568574761758</c:v>
                </c:pt>
                <c:pt idx="117">
                  <c:v>2356.7304483157909</c:v>
                </c:pt>
                <c:pt idx="118">
                  <c:v>2301.0527535577248</c:v>
                </c:pt>
                <c:pt idx="119">
                  <c:v>2246.6919090400552</c:v>
                </c:pt>
                <c:pt idx="120">
                  <c:v>2193.6168042105428</c:v>
                </c:pt>
                <c:pt idx="121">
                  <c:v>2141.7970643221634</c:v>
                </c:pt>
                <c:pt idx="122">
                  <c:v>2091.20303304973</c:v>
                </c:pt>
                <c:pt idx="123">
                  <c:v>2041.8057555176529</c:v>
                </c:pt>
                <c:pt idx="124">
                  <c:v>1993.5769617291271</c:v>
                </c:pt>
                <c:pt idx="125">
                  <c:v>1946.489050387263</c:v>
                </c:pt>
                <c:pt idx="126">
                  <c:v>1900.5150730989001</c:v>
                </c:pt>
                <c:pt idx="127">
                  <c:v>1855.6287189520651</c:v>
                </c:pt>
                <c:pt idx="128">
                  <c:v>1811.8042994582474</c:v>
                </c:pt>
                <c:pt idx="129">
                  <c:v>1769.0167338508745</c:v>
                </c:pt>
                <c:pt idx="130">
                  <c:v>1727.2415347315734</c:v>
                </c:pt>
                <c:pt idx="131">
                  <c:v>1686.4547940560039</c:v>
                </c:pt>
                <c:pt idx="132">
                  <c:v>1646.6331694512432</c:v>
                </c:pt>
                <c:pt idx="133">
                  <c:v>18000</c:v>
                </c:pt>
                <c:pt idx="134">
                  <c:v>17686.5</c:v>
                </c:pt>
                <c:pt idx="135">
                  <c:v>17383.057707</c:v>
                </c:pt>
                <c:pt idx="136">
                  <c:v>17089.497949269749</c:v>
                </c:pt>
                <c:pt idx="137">
                  <c:v>16805.651174938448</c:v>
                </c:pt>
                <c:pt idx="138">
                  <c:v>16531.35335411553</c:v>
                </c:pt>
                <c:pt idx="139">
                  <c:v>16266.445884151597</c:v>
                </c:pt>
                <c:pt idx="140">
                  <c:v>16010.77549798484</c:v>
                </c:pt>
                <c:pt idx="141">
                  <c:v>15764.194175519979</c:v>
                </c:pt>
                <c:pt idx="142">
                  <c:v>15526.559057988536</c:v>
                </c:pt>
                <c:pt idx="143">
                  <c:v>15297.732365240898</c:v>
                </c:pt>
                <c:pt idx="144">
                  <c:v>15077.58131592234</c:v>
                </c:pt>
                <c:pt idx="145">
                  <c:v>14865.978050486781</c:v>
                </c:pt>
                <c:pt idx="146">
                  <c:v>14662.79955700368</c:v>
                </c:pt>
                <c:pt idx="147">
                  <c:v>14467.927599715036</c:v>
                </c:pt>
                <c:pt idx="148">
                  <c:v>14281.248650301062</c:v>
                </c:pt>
                <c:pt idx="149">
                  <c:v>14102.653821814598</c:v>
                </c:pt>
                <c:pt idx="150">
                  <c:v>13932.038805245847</c:v>
                </c:pt>
                <c:pt idx="151">
                  <c:v>13769.303808680555</c:v>
                </c:pt>
                <c:pt idx="152">
                  <c:v>13614.353499016141</c:v>
                </c:pt>
                <c:pt idx="153">
                  <c:v>13467.09694620182</c:v>
                </c:pt>
                <c:pt idx="154">
                  <c:v>13327.44756997014</c:v>
                </c:pt>
                <c:pt idx="155">
                  <c:v>13195.323089028765</c:v>
                </c:pt>
                <c:pt idx="156">
                  <c:v>13070.645472682758</c:v>
                </c:pt>
                <c:pt idx="157">
                  <c:v>12953.34089485896</c:v>
                </c:pt>
                <c:pt idx="158">
                  <c:v>12843.339690505449</c:v>
                </c:pt>
                <c:pt idx="159">
                  <c:v>12740.576314340358</c:v>
                </c:pt>
                <c:pt idx="160">
                  <c:v>12644.989301925745</c:v>
                </c:pt>
                <c:pt idx="161">
                  <c:v>12556.521233043397</c:v>
                </c:pt>
                <c:pt idx="162">
                  <c:v>12475.118697350877</c:v>
                </c:pt>
                <c:pt idx="163">
                  <c:v>12400.732262297315</c:v>
                </c:pt>
                <c:pt idx="164">
                  <c:v>12333.316443279762</c:v>
                </c:pt>
                <c:pt idx="165">
                  <c:v>12272.829676022189</c:v>
                </c:pt>
                <c:pt idx="166">
                  <c:v>12219.234291160437</c:v>
                </c:pt>
                <c:pt idx="167">
                  <c:v>12172.496491017704</c:v>
                </c:pt>
                <c:pt idx="168">
                  <c:v>12132.586328556352</c:v>
                </c:pt>
                <c:pt idx="169">
                  <c:v>12099.477688493065</c:v>
                </c:pt>
                <c:pt idx="170">
                  <c:v>12073.148270565602</c:v>
                </c:pt>
                <c:pt idx="171">
                  <c:v>12053.579574940577</c:v>
                </c:pt>
                <c:pt idx="172">
                  <c:v>12040.756889752936</c:v>
                </c:pt>
                <c:pt idx="173">
                  <c:v>18000</c:v>
                </c:pt>
                <c:pt idx="174">
                  <c:v>17451.375</c:v>
                </c:pt>
                <c:pt idx="175">
                  <c:v>16912.807707</c:v>
                </c:pt>
                <c:pt idx="176">
                  <c:v>16383.991570472062</c:v>
                </c:pt>
                <c:pt idx="177">
                  <c:v>15864.6256597477</c:v>
                </c:pt>
                <c:pt idx="178">
                  <c:v>15354.414492729242</c:v>
                </c:pt>
                <c:pt idx="179">
                  <c:v>14853.067867741363</c:v>
                </c:pt>
                <c:pt idx="180">
                  <c:v>14360.300698427063</c:v>
                </c:pt>
                <c:pt idx="181">
                  <c:v>13875.832851594145</c:v>
                </c:pt>
                <c:pt idx="182">
                  <c:v>13399.388987919931</c:v>
                </c:pt>
                <c:pt idx="183">
                  <c:v>12930.698405423622</c:v>
                </c:pt>
                <c:pt idx="184">
                  <c:v>12469.494885617287</c:v>
                </c:pt>
                <c:pt idx="185">
                  <c:v>12015.516542248013</c:v>
                </c:pt>
                <c:pt idx="186">
                  <c:v>11568.50567254527</c:v>
                </c:pt>
                <c:pt idx="187">
                  <c:v>11128.208610888949</c:v>
                </c:pt>
                <c:pt idx="188">
                  <c:v>10694.375584814978</c:v>
                </c:pt>
                <c:pt idx="189">
                  <c:v>10266.760573276739</c:v>
                </c:pt>
                <c:pt idx="190">
                  <c:v>9845.1211670818338</c:v>
                </c:pt>
                <c:pt idx="191">
                  <c:v>9429.2184314249953</c:v>
                </c:pt>
                <c:pt idx="192">
                  <c:v>9018.8167704391562</c:v>
                </c:pt>
                <c:pt idx="193">
                  <c:v>8613.6837936878874</c:v>
                </c:pt>
                <c:pt idx="194">
                  <c:v>8213.5901845234948</c:v>
                </c:pt>
                <c:pt idx="195">
                  <c:v>7818.3095702361888</c:v>
                </c:pt>
                <c:pt idx="196">
                  <c:v>7427.6183939207731</c:v>
                </c:pt>
                <c:pt idx="197">
                  <c:v>7041.295787988287</c:v>
                </c:pt>
                <c:pt idx="198">
                  <c:v>6659.1234492510148</c:v>
                </c:pt>
                <c:pt idx="199">
                  <c:v>6280.8855155101828</c:v>
                </c:pt>
                <c:pt idx="200">
                  <c:v>5906.3684435765399</c:v>
                </c:pt>
                <c:pt idx="201">
                  <c:v>5535.3608886548718</c:v>
                </c:pt>
                <c:pt idx="202">
                  <c:v>5167.653585024289</c:v>
                </c:pt>
                <c:pt idx="203">
                  <c:v>4803.0392279468924</c:v>
                </c:pt>
                <c:pt idx="204">
                  <c:v>4441.3123567381444</c:v>
                </c:pt>
                <c:pt idx="205">
                  <c:v>4082.2692389329627</c:v>
                </c:pt>
                <c:pt idx="206">
                  <c:v>3725.7077554822004</c:v>
                </c:pt>
                <c:pt idx="207">
                  <c:v>3371.4272869147881</c:v>
                </c:pt>
                <c:pt idx="208">
                  <c:v>3019.2286004013908</c:v>
                </c:pt>
                <c:pt idx="209">
                  <c:v>2668.9137376559711</c:v>
                </c:pt>
                <c:pt idx="210">
                  <c:v>2320.2859036121545</c:v>
                </c:pt>
                <c:pt idx="211">
                  <c:v>1973.1493558117609</c:v>
                </c:pt>
                <c:pt idx="212">
                  <c:v>1627.3092944432985</c:v>
                </c:pt>
                <c:pt idx="213">
                  <c:v>1282.5717529686137</c:v>
                </c:pt>
                <c:pt idx="214">
                  <c:v>938.74348927625601</c:v>
                </c:pt>
                <c:pt idx="215">
                  <c:v>595.63187730044456</c:v>
                </c:pt>
                <c:pt idx="216">
                  <c:v>253.04479904481644</c:v>
                </c:pt>
                <c:pt idx="217">
                  <c:v>18000</c:v>
                </c:pt>
                <c:pt idx="218">
                  <c:v>17529.75</c:v>
                </c:pt>
                <c:pt idx="219">
                  <c:v>17069.557707</c:v>
                </c:pt>
                <c:pt idx="220">
                  <c:v>16619.160363404626</c:v>
                </c:pt>
                <c:pt idx="221">
                  <c:v>16178.300831477951</c:v>
                </c:pt>
                <c:pt idx="222">
                  <c:v>15746.727446524672</c:v>
                </c:pt>
                <c:pt idx="223">
                  <c:v>15324.193873211441</c:v>
                </c:pt>
                <c:pt idx="224">
                  <c:v>14910.458964946321</c:v>
                </c:pt>
                <c:pt idx="225">
                  <c:v>14505.286626236088</c:v>
                </c:pt>
                <c:pt idx="226">
                  <c:v>14108.445677942796</c:v>
                </c:pt>
                <c:pt idx="227">
                  <c:v>13719.709725362711</c:v>
                </c:pt>
                <c:pt idx="228">
                  <c:v>13338.8570290523</c:v>
                </c:pt>
                <c:pt idx="229">
                  <c:v>12965.670378327599</c:v>
                </c:pt>
                <c:pt idx="230">
                  <c:v>12599.936967364736</c:v>
                </c:pt>
                <c:pt idx="231">
                  <c:v>12241.448273830973</c:v>
                </c:pt>
                <c:pt idx="232">
                  <c:v>11889.999939977</c:v>
                </c:pt>
                <c:pt idx="233">
                  <c:v>11545.391656122687</c:v>
                </c:pt>
                <c:pt idx="234">
                  <c:v>11207.427046469835</c:v>
                </c:pt>
                <c:pt idx="235">
                  <c:v>10875.913557176844</c:v>
                </c:pt>
                <c:pt idx="236">
                  <c:v>10550.66234663148</c:v>
                </c:pt>
                <c:pt idx="237">
                  <c:v>10231.488177859193</c:v>
                </c:pt>
                <c:pt idx="238">
                  <c:v>9918.2093130057056</c:v>
                </c:pt>
                <c:pt idx="239">
                  <c:v>9610.6474098337094</c:v>
                </c:pt>
                <c:pt idx="240">
                  <c:v>9308.6274201747619</c:v>
                </c:pt>
                <c:pt idx="241">
                  <c:v>9011.9774902785048</c:v>
                </c:pt>
                <c:pt idx="242">
                  <c:v>8720.5288630024861</c:v>
                </c:pt>
                <c:pt idx="243">
                  <c:v>8434.1157817869025</c:v>
                </c:pt>
                <c:pt idx="244">
                  <c:v>8152.5753963596026</c:v>
                </c:pt>
                <c:pt idx="245">
                  <c:v>7875.7476701177075</c:v>
                </c:pt>
                <c:pt idx="246">
                  <c:v>7603.4752891331455</c:v>
                </c:pt>
                <c:pt idx="247">
                  <c:v>7335.6035727303597</c:v>
                </c:pt>
                <c:pt idx="248">
                  <c:v>7071.9803855853434</c:v>
                </c:pt>
                <c:pt idx="249">
                  <c:v>6812.4560512960306</c:v>
                </c:pt>
                <c:pt idx="250">
                  <c:v>6556.8832673749384</c:v>
                </c:pt>
                <c:pt idx="251">
                  <c:v>6305.1170216157525</c:v>
                </c:pt>
                <c:pt idx="252">
                  <c:v>6057.0145097863697</c:v>
                </c:pt>
                <c:pt idx="253">
                  <c:v>5812.4350546016603</c:v>
                </c:pt>
                <c:pt idx="254">
                  <c:v>5571.2400259299611</c:v>
                </c:pt>
                <c:pt idx="255">
                  <c:v>5333.2927621880235</c:v>
                </c:pt>
                <c:pt idx="256">
                  <c:v>5098.4584928798349</c:v>
                </c:pt>
                <c:pt idx="257">
                  <c:v>4866.6042622353852</c:v>
                </c:pt>
                <c:pt idx="258">
                  <c:v>4637.5988539061054</c:v>
                </c:pt>
                <c:pt idx="259">
                  <c:v>4411.3127166742988</c:v>
                </c:pt>
                <c:pt idx="260">
                  <c:v>4187.6178911344987</c:v>
                </c:pt>
                <c:pt idx="261">
                  <c:v>3966.3879373052368</c:v>
                </c:pt>
                <c:pt idx="262">
                  <c:v>3747.497863130252</c:v>
                </c:pt>
                <c:pt idx="263">
                  <c:v>3530.8240538286977</c:v>
                </c:pt>
                <c:pt idx="264">
                  <c:v>3316.2442020543926</c:v>
                </c:pt>
                <c:pt idx="265">
                  <c:v>3103.6372388246409</c:v>
                </c:pt>
                <c:pt idx="266">
                  <c:v>2892.8832651795956</c:v>
                </c:pt>
                <c:pt idx="267">
                  <c:v>2683.8634845335719</c:v>
                </c:pt>
                <c:pt idx="268">
                  <c:v>2476.4601356801249</c:v>
                </c:pt>
                <c:pt idx="269">
                  <c:v>2270.5564264130908</c:v>
                </c:pt>
                <c:pt idx="270">
                  <c:v>2066.0364677261596</c:v>
                </c:pt>
                <c:pt idx="271">
                  <c:v>1862.7852085538857</c:v>
                </c:pt>
                <c:pt idx="272">
                  <c:v>1660.6883710173731</c:v>
                </c:pt>
                <c:pt idx="273">
                  <c:v>1459.63238613817</c:v>
                </c:pt>
                <c:pt idx="274">
                  <c:v>1259.5043299841891</c:v>
                </c:pt>
                <c:pt idx="275">
                  <c:v>1060.1918602117353</c:v>
                </c:pt>
                <c:pt idx="276">
                  <c:v>861.58315296796002</c:v>
                </c:pt>
                <c:pt idx="277">
                  <c:v>663.56684011828452</c:v>
                </c:pt>
                <c:pt idx="278">
                  <c:v>466.03194676353604</c:v>
                </c:pt>
                <c:pt idx="279">
                  <c:v>268.86782901172234</c:v>
                </c:pt>
                <c:pt idx="280">
                  <c:v>71.964111969530137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FC6-4B37-BD3E-984D8F547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126016"/>
        <c:axId val="1758414272"/>
      </c:scatterChart>
      <c:valAx>
        <c:axId val="108012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414272"/>
        <c:crosses val="autoZero"/>
        <c:crossBetween val="midCat"/>
      </c:valAx>
      <c:valAx>
        <c:axId val="175841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126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'KIA studies'!$Z$3</c:f>
              <c:strCache>
                <c:ptCount val="1"/>
                <c:pt idx="0">
                  <c:v>KIAx(45)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8100">
                <a:solidFill>
                  <a:srgbClr val="0070C0"/>
                </a:solidFill>
              </a:ln>
              <a:effectLst/>
            </c:spPr>
          </c:marker>
          <c:xVal>
            <c:numRef>
              <c:f>'KIA studies'!$Y$4:$Y$67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xVal>
          <c:yVal>
            <c:numRef>
              <c:f>'KIA studies'!$Z$4:$Z$67</c:f>
              <c:numCache>
                <c:formatCode>General</c:formatCode>
                <c:ptCount val="64"/>
                <c:pt idx="0">
                  <c:v>0</c:v>
                </c:pt>
                <c:pt idx="1">
                  <c:v>962.45999999999913</c:v>
                </c:pt>
                <c:pt idx="2">
                  <c:v>1899.7757324999984</c:v>
                </c:pt>
                <c:pt idx="3">
                  <c:v>2812.4849830932872</c:v>
                </c:pt>
                <c:pt idx="4">
                  <c:v>3701.1114877245345</c:v>
                </c:pt>
                <c:pt idx="5">
                  <c:v>4566.1652331836594</c:v>
                </c:pt>
                <c:pt idx="6">
                  <c:v>5408.1427497493351</c:v>
                </c:pt>
                <c:pt idx="7">
                  <c:v>6227.5273961499479</c:v>
                </c:pt>
                <c:pt idx="8">
                  <c:v>7024.789637005626</c:v>
                </c:pt>
                <c:pt idx="9">
                  <c:v>7800.3873129104686</c:v>
                </c:pt>
                <c:pt idx="10">
                  <c:v>8554.7659033100717</c:v>
                </c:pt>
                <c:pt idx="11">
                  <c:v>9288.3587823252165</c:v>
                </c:pt>
                <c:pt idx="12">
                  <c:v>10001.587467668644</c:v>
                </c:pt>
                <c:pt idx="13">
                  <c:v>10694.861862797821</c:v>
                </c:pt>
                <c:pt idx="14">
                  <c:v>11368.580492442816</c:v>
                </c:pt>
                <c:pt idx="15">
                  <c:v>12023.13073164456</c:v>
                </c:pt>
                <c:pt idx="16">
                  <c:v>12658.889028435129</c:v>
                </c:pt>
                <c:pt idx="17">
                  <c:v>13276.22112028801</c:v>
                </c:pt>
                <c:pt idx="18">
                  <c:v>13875.482244462753</c:v>
                </c:pt>
                <c:pt idx="19">
                  <c:v>14457.017342364998</c:v>
                </c:pt>
                <c:pt idx="20">
                  <c:v>15021.161258039381</c:v>
                </c:pt>
                <c:pt idx="21">
                  <c:v>15568.238930909512</c:v>
                </c:pt>
                <c:pt idx="22">
                  <c:v>16098.565582875926</c:v>
                </c:pt>
                <c:pt idx="23">
                  <c:v>16612.446899879735</c:v>
                </c:pt>
                <c:pt idx="24">
                  <c:v>17110.179208036479</c:v>
                </c:pt>
                <c:pt idx="25">
                  <c:v>17592.049644441671</c:v>
                </c:pt>
                <c:pt idx="26">
                  <c:v>18058.336322746414</c:v>
                </c:pt>
                <c:pt idx="27">
                  <c:v>18509.308493598561</c:v>
                </c:pt>
                <c:pt idx="28">
                  <c:v>18945.226700041909</c:v>
                </c:pt>
                <c:pt idx="29">
                  <c:v>19366.342927963102</c:v>
                </c:pt>
                <c:pt idx="30">
                  <c:v>19772.900751673053</c:v>
                </c:pt>
                <c:pt idx="31">
                  <c:v>20165.135474706945</c:v>
                </c:pt>
                <c:pt idx="32">
                  <c:v>20543.274265924192</c:v>
                </c:pt>
                <c:pt idx="33">
                  <c:v>20907.536290986991</c:v>
                </c:pt>
                <c:pt idx="34">
                  <c:v>21258.132839293528</c:v>
                </c:pt>
                <c:pt idx="35">
                  <c:v>21595.267446439324</c:v>
                </c:pt>
                <c:pt idx="36">
                  <c:v>21919.136012277602</c:v>
                </c:pt>
                <c:pt idx="37">
                  <c:v>22229.926914647152</c:v>
                </c:pt>
                <c:pt idx="38">
                  <c:v>22527.821118833628</c:v>
                </c:pt>
                <c:pt idx="39">
                  <c:v>22812.992282827821</c:v>
                </c:pt>
                <c:pt idx="40">
                  <c:v>23085.606858442105</c:v>
                </c:pt>
                <c:pt idx="41">
                  <c:v>23345.824188343831</c:v>
                </c:pt>
                <c:pt idx="42">
                  <c:v>23593.796599062192</c:v>
                </c:pt>
                <c:pt idx="43">
                  <c:v>23829.669490022767</c:v>
                </c:pt>
                <c:pt idx="44">
                  <c:v>24053.581418661728</c:v>
                </c:pt>
                <c:pt idx="45">
                  <c:v>24265.664181669439</c:v>
                </c:pt>
                <c:pt idx="46">
                  <c:v>24466.042892411013</c:v>
                </c:pt>
                <c:pt idx="47">
                  <c:v>24654.836054569234</c:v>
                </c:pt>
                <c:pt idx="48">
                  <c:v>24832.155632053084</c:v>
                </c:pt>
                <c:pt idx="49">
                  <c:v>24998.107115213035</c:v>
                </c:pt>
                <c:pt idx="50">
                  <c:v>25152.789583402187</c:v>
                </c:pt>
                <c:pt idx="51">
                  <c:v>25296.295763920196</c:v>
                </c:pt>
                <c:pt idx="52">
                  <c:v>25428.712087375014</c:v>
                </c:pt>
                <c:pt idx="53">
                  <c:v>25550.118739495323</c:v>
                </c:pt>
                <c:pt idx="54">
                  <c:v>25660.589709424639</c:v>
                </c:pt>
                <c:pt idx="55">
                  <c:v>25760.192834526017</c:v>
                </c:pt>
                <c:pt idx="56">
                  <c:v>25848.989841724317</c:v>
                </c:pt>
                <c:pt idx="57">
                  <c:v>25927.036385411124</c:v>
                </c:pt>
                <c:pt idx="58">
                  <c:v>25994.382081935379</c:v>
                </c:pt>
                <c:pt idx="59">
                  <c:v>26051.070540700901</c:v>
                </c:pt>
                <c:pt idx="60">
                  <c:v>26097.139391890098</c:v>
                </c:pt>
                <c:pt idx="61">
                  <c:v>26132.620310831222</c:v>
                </c:pt>
                <c:pt idx="62">
                  <c:v>26157.539039024668</c:v>
                </c:pt>
                <c:pt idx="63">
                  <c:v>26171.915401841925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A0C-495E-A306-B7AC82401F62}"/>
            </c:ext>
          </c:extLst>
        </c:ser>
        <c:ser>
          <c:idx val="1"/>
          <c:order val="1"/>
          <c:tx>
            <c:strRef>
              <c:f>'KIA studies'!$AA$3</c:f>
              <c:strCache>
                <c:ptCount val="1"/>
                <c:pt idx="0">
                  <c:v>KIAx(65)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9050">
                <a:solidFill>
                  <a:srgbClr val="0070C0"/>
                </a:solidFill>
              </a:ln>
              <a:effectLst/>
            </c:spPr>
          </c:marker>
          <c:xVal>
            <c:numRef>
              <c:f>'KIA studies'!$Y$4:$Y$67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xVal>
          <c:yVal>
            <c:numRef>
              <c:f>'KIA studies'!$AA$4:$AA$67</c:f>
              <c:numCache>
                <c:formatCode>General</c:formatCode>
                <c:ptCount val="64"/>
                <c:pt idx="0">
                  <c:v>0</c:v>
                </c:pt>
                <c:pt idx="1">
                  <c:v>962.45999999999913</c:v>
                </c:pt>
                <c:pt idx="2">
                  <c:v>1888.6005024999977</c:v>
                </c:pt>
                <c:pt idx="3">
                  <c:v>2778.9592930932849</c:v>
                </c:pt>
                <c:pt idx="4">
                  <c:v>3634.0538634362529</c:v>
                </c:pt>
                <c:pt idx="5">
                  <c:v>4454.3817117422659</c:v>
                </c:pt>
                <c:pt idx="6">
                  <c:v>5240.4206319360965</c:v>
                </c:pt>
                <c:pt idx="7">
                  <c:v>5992.6289916367532</c:v>
                </c:pt>
                <c:pt idx="8">
                  <c:v>6711.4459991303374</c:v>
                </c:pt>
                <c:pt idx="9">
                  <c:v>7397.2919594882333</c:v>
                </c:pt>
                <c:pt idx="10">
                  <c:v>8050.5685199797736</c:v>
                </c:pt>
                <c:pt idx="11">
                  <c:v>8671.6589049225367</c:v>
                </c:pt>
                <c:pt idx="12">
                  <c:v>9260.9281401073749</c:v>
                </c:pt>
                <c:pt idx="13">
                  <c:v>9818.7232669294172</c:v>
                </c:pt>
                <c:pt idx="14">
                  <c:v>10345.37354635042</c:v>
                </c:pt>
                <c:pt idx="15">
                  <c:v>10841.190652812133</c:v>
                </c:pt>
                <c:pt idx="16">
                  <c:v>11306.468858214663</c:v>
                </c:pt>
                <c:pt idx="17">
                  <c:v>11741.485206068144</c:v>
                </c:pt>
                <c:pt idx="18">
                  <c:v>12146.499675920546</c:v>
                </c:pt>
                <c:pt idx="19">
                  <c:v>12521.755338158924</c:v>
                </c:pt>
                <c:pt idx="20">
                  <c:v>12867.478499275967</c:v>
                </c:pt>
                <c:pt idx="21">
                  <c:v>13183.878837688389</c:v>
                </c:pt>
                <c:pt idx="22">
                  <c:v>13471.14953018829</c:v>
                </c:pt>
                <c:pt idx="23">
                  <c:v>13729.467369103353</c:v>
                </c:pt>
                <c:pt idx="24">
                  <c:v>13958.992870236631</c:v>
                </c:pt>
                <c:pt idx="25">
                  <c:v>14159.870371651268</c:v>
                </c:pt>
                <c:pt idx="26">
                  <c:v>14332.228123360568</c:v>
                </c:pt>
                <c:pt idx="27">
                  <c:v>14476.178367978537</c:v>
                </c:pt>
                <c:pt idx="28">
                  <c:v>14591.817412381053</c:v>
                </c:pt>
                <c:pt idx="29">
                  <c:v>14679.225690422732</c:v>
                </c:pt>
                <c:pt idx="30">
                  <c:v>14738.467816749479</c:v>
                </c:pt>
                <c:pt idx="31">
                  <c:v>14769.592631741842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A0C-495E-A306-B7AC82401F62}"/>
            </c:ext>
          </c:extLst>
        </c:ser>
        <c:ser>
          <c:idx val="2"/>
          <c:order val="2"/>
          <c:tx>
            <c:strRef>
              <c:f>'KIA studies'!$AB$3</c:f>
              <c:strCache>
                <c:ptCount val="1"/>
                <c:pt idx="0">
                  <c:v>KIAx(85)</c:v>
                </c:pt>
              </c:strCache>
            </c:strRef>
          </c:tx>
          <c:spPr>
            <a:ln w="95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'KIA studies'!$Y$4:$Y$67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xVal>
          <c:yVal>
            <c:numRef>
              <c:f>'KIA studies'!$AB$4:$AB$67</c:f>
              <c:numCache>
                <c:formatCode>General</c:formatCode>
                <c:ptCount val="64"/>
                <c:pt idx="0">
                  <c:v>0</c:v>
                </c:pt>
                <c:pt idx="1">
                  <c:v>962.4600000000064</c:v>
                </c:pt>
                <c:pt idx="2">
                  <c:v>1877.4252725000115</c:v>
                </c:pt>
                <c:pt idx="3">
                  <c:v>2745.4336030933046</c:v>
                </c:pt>
                <c:pt idx="4">
                  <c:v>3566.996239147993</c:v>
                </c:pt>
                <c:pt idx="5">
                  <c:v>4342.5981903008942</c:v>
                </c:pt>
                <c:pt idx="6">
                  <c:v>5072.6985141228797</c:v>
                </c:pt>
                <c:pt idx="7">
                  <c:v>5757.7305871235731</c:v>
                </c:pt>
                <c:pt idx="8">
                  <c:v>6398.1023612550634</c:v>
                </c:pt>
                <c:pt idx="9">
                  <c:v>6994.1966060660197</c:v>
                </c:pt>
                <c:pt idx="10">
                  <c:v>7546.3711366494972</c:v>
                </c:pt>
                <c:pt idx="11">
                  <c:v>8054.9590275198716</c:v>
                </c:pt>
                <c:pt idx="12">
                  <c:v>8520.2688125461282</c:v>
                </c:pt>
                <c:pt idx="13">
                  <c:v>8942.5846710610349</c:v>
                </c:pt>
                <c:pt idx="14">
                  <c:v>9322.1666002580459</c:v>
                </c:pt>
                <c:pt idx="15">
                  <c:v>9659.2505739797343</c:v>
                </c:pt>
                <c:pt idx="16">
                  <c:v>9954.0486879942328</c:v>
                </c:pt>
                <c:pt idx="17">
                  <c:v>10206.749291848319</c:v>
                </c:pt>
                <c:pt idx="18">
                  <c:v>10417.517107378386</c:v>
                </c:pt>
                <c:pt idx="19">
                  <c:v>10586.493333952894</c:v>
                </c:pt>
                <c:pt idx="20">
                  <c:v>10713.795740512593</c:v>
                </c:pt>
                <c:pt idx="21">
                  <c:v>10799.518744467307</c:v>
                </c:pt>
                <c:pt idx="22">
                  <c:v>10843.733477500689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A0C-495E-A306-B7AC82401F62}"/>
            </c:ext>
          </c:extLst>
        </c:ser>
        <c:ser>
          <c:idx val="3"/>
          <c:order val="3"/>
          <c:tx>
            <c:strRef>
              <c:f>'KIA studies'!$AC$3</c:f>
              <c:strCache>
                <c:ptCount val="1"/>
                <c:pt idx="0">
                  <c:v>KIAx(105)</c:v>
                </c:pt>
              </c:strCache>
            </c:strRef>
          </c:tx>
          <c:spPr>
            <a:ln w="31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3175">
                <a:solidFill>
                  <a:srgbClr val="0070C0"/>
                </a:solidFill>
              </a:ln>
              <a:effectLst/>
            </c:spPr>
          </c:marker>
          <c:xVal>
            <c:numRef>
              <c:f>'KIA studies'!$Y$4:$Y$67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xVal>
          <c:yVal>
            <c:numRef>
              <c:f>'KIA studies'!$AC$4:$AC$67</c:f>
              <c:numCache>
                <c:formatCode>General</c:formatCode>
                <c:ptCount val="64"/>
                <c:pt idx="0">
                  <c:v>0</c:v>
                </c:pt>
                <c:pt idx="1">
                  <c:v>962.4600000000064</c:v>
                </c:pt>
                <c:pt idx="2">
                  <c:v>1866.2500425000035</c:v>
                </c:pt>
                <c:pt idx="3">
                  <c:v>2711.9079130932951</c:v>
                </c:pt>
                <c:pt idx="4">
                  <c:v>3499.9386148597114</c:v>
                </c:pt>
                <c:pt idx="5">
                  <c:v>4230.8146688595007</c:v>
                </c:pt>
                <c:pt idx="6">
                  <c:v>4904.9763963096484</c:v>
                </c:pt>
                <c:pt idx="7">
                  <c:v>5522.8321826103784</c:v>
                </c:pt>
                <c:pt idx="8">
                  <c:v>6084.7587233797822</c:v>
                </c:pt>
                <c:pt idx="9">
                  <c:v>6591.1012526437844</c:v>
                </c:pt>
                <c:pt idx="10">
                  <c:v>7042.1737533192063</c:v>
                </c:pt>
                <c:pt idx="11">
                  <c:v>7438.2591501171992</c:v>
                </c:pt>
                <c:pt idx="12">
                  <c:v>7779.6094849848596</c:v>
                </c:pt>
                <c:pt idx="13">
                  <c:v>8066.4460751926381</c:v>
                </c:pt>
                <c:pt idx="14">
                  <c:v>8298.9596541656501</c:v>
                </c:pt>
                <c:pt idx="15">
                  <c:v>8477.3104951473069</c:v>
                </c:pt>
                <c:pt idx="16">
                  <c:v>8601.6285177737736</c:v>
                </c:pt>
                <c:pt idx="17">
                  <c:v>8672.0133776284638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A0C-495E-A306-B7AC82401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0458704"/>
        <c:axId val="920328416"/>
      </c:scatterChart>
      <c:valAx>
        <c:axId val="175045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err="1"/>
                  <a:t>Tid</a:t>
                </a:r>
                <a:r>
                  <a:rPr lang="en-US" sz="1600" b="1" dirty="0"/>
                  <a:t> (Dag </a:t>
                </a:r>
                <a:r>
                  <a:rPr lang="en-US" sz="1600" b="1" dirty="0" err="1"/>
                  <a:t>efter</a:t>
                </a:r>
                <a:r>
                  <a:rPr lang="en-US" sz="1600" b="1" dirty="0"/>
                  <a:t> Dag 6)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328416"/>
        <c:crosses val="autoZero"/>
        <c:crossBetween val="midCat"/>
      </c:valAx>
      <c:valAx>
        <c:axId val="92032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KIAx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458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'KIA studies'!$AF$3</c:f>
              <c:strCache>
                <c:ptCount val="1"/>
                <c:pt idx="0">
                  <c:v>KIAy(45)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8100">
                <a:solidFill>
                  <a:srgbClr val="FF0000"/>
                </a:solidFill>
              </a:ln>
              <a:effectLst/>
            </c:spPr>
          </c:marker>
          <c:xVal>
            <c:numRef>
              <c:f>'KIA studies'!$AE$4:$AE$67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xVal>
          <c:yVal>
            <c:numRef>
              <c:f>'KIA studies'!$AF$4:$AF$67</c:f>
              <c:numCache>
                <c:formatCode>General</c:formatCode>
                <c:ptCount val="64"/>
                <c:pt idx="0">
                  <c:v>0</c:v>
                </c:pt>
                <c:pt idx="1">
                  <c:v>470.25</c:v>
                </c:pt>
                <c:pt idx="2">
                  <c:v>930.44229300000006</c:v>
                </c:pt>
                <c:pt idx="3">
                  <c:v>1380.839636595374</c:v>
                </c:pt>
                <c:pt idx="4">
                  <c:v>1821.6991685220491</c:v>
                </c:pt>
                <c:pt idx="5">
                  <c:v>2253.2725534753281</c:v>
                </c:pt>
                <c:pt idx="6">
                  <c:v>2675.8061267885587</c:v>
                </c:pt>
                <c:pt idx="7">
                  <c:v>3089.5410350536786</c:v>
                </c:pt>
                <c:pt idx="8">
                  <c:v>3494.7133737639124</c:v>
                </c:pt>
                <c:pt idx="9">
                  <c:v>3891.5543220572035</c:v>
                </c:pt>
                <c:pt idx="10">
                  <c:v>4280.2902746372893</c:v>
                </c:pt>
                <c:pt idx="11">
                  <c:v>4661.1429709476997</c:v>
                </c:pt>
                <c:pt idx="12">
                  <c:v>5034.3296216724011</c:v>
                </c:pt>
                <c:pt idx="13">
                  <c:v>5400.0630326352639</c:v>
                </c:pt>
                <c:pt idx="14">
                  <c:v>5758.5517261690275</c:v>
                </c:pt>
                <c:pt idx="15">
                  <c:v>6110.0000600229996</c:v>
                </c:pt>
                <c:pt idx="16">
                  <c:v>6454.608343877313</c:v>
                </c:pt>
                <c:pt idx="17">
                  <c:v>6792.5729535301653</c:v>
                </c:pt>
                <c:pt idx="18">
                  <c:v>7124.0864428231562</c:v>
                </c:pt>
                <c:pt idx="19">
                  <c:v>7449.3376533685205</c:v>
                </c:pt>
                <c:pt idx="20">
                  <c:v>7768.5118221408065</c:v>
                </c:pt>
                <c:pt idx="21">
                  <c:v>8081.7906869942944</c:v>
                </c:pt>
                <c:pt idx="22">
                  <c:v>8389.3525901662906</c:v>
                </c:pt>
                <c:pt idx="23">
                  <c:v>8691.3725798252381</c:v>
                </c:pt>
                <c:pt idx="24">
                  <c:v>8988.0225097214952</c:v>
                </c:pt>
                <c:pt idx="25">
                  <c:v>9279.4711369975139</c:v>
                </c:pt>
                <c:pt idx="26">
                  <c:v>9565.8842182130975</c:v>
                </c:pt>
                <c:pt idx="27">
                  <c:v>9847.4246036403965</c:v>
                </c:pt>
                <c:pt idx="28">
                  <c:v>10124.252329882293</c:v>
                </c:pt>
                <c:pt idx="29">
                  <c:v>10396.524710866855</c:v>
                </c:pt>
                <c:pt idx="30">
                  <c:v>10664.396427269639</c:v>
                </c:pt>
                <c:pt idx="31">
                  <c:v>10928.019614414658</c:v>
                </c:pt>
                <c:pt idx="32">
                  <c:v>11187.543948703969</c:v>
                </c:pt>
                <c:pt idx="33">
                  <c:v>11443.116732625062</c:v>
                </c:pt>
                <c:pt idx="34">
                  <c:v>11694.882978384248</c:v>
                </c:pt>
                <c:pt idx="35">
                  <c:v>11942.98549021363</c:v>
                </c:pt>
                <c:pt idx="36">
                  <c:v>12187.564945398339</c:v>
                </c:pt>
                <c:pt idx="37">
                  <c:v>12428.759974070039</c:v>
                </c:pt>
                <c:pt idx="38">
                  <c:v>12666.707237811977</c:v>
                </c:pt>
                <c:pt idx="39">
                  <c:v>12901.541507120164</c:v>
                </c:pt>
                <c:pt idx="40">
                  <c:v>13133.395737764615</c:v>
                </c:pt>
                <c:pt idx="41">
                  <c:v>13362.401146093895</c:v>
                </c:pt>
                <c:pt idx="42">
                  <c:v>13588.6872833257</c:v>
                </c:pt>
                <c:pt idx="43">
                  <c:v>13812.382108865502</c:v>
                </c:pt>
                <c:pt idx="44">
                  <c:v>14033.612062694763</c:v>
                </c:pt>
                <c:pt idx="45">
                  <c:v>14252.502136869749</c:v>
                </c:pt>
                <c:pt idx="46">
                  <c:v>14469.175946171303</c:v>
                </c:pt>
                <c:pt idx="47">
                  <c:v>14683.755797945607</c:v>
                </c:pt>
                <c:pt idx="48">
                  <c:v>14896.362761175358</c:v>
                </c:pt>
                <c:pt idx="49">
                  <c:v>15107.116734820404</c:v>
                </c:pt>
                <c:pt idx="50">
                  <c:v>15316.136515466427</c:v>
                </c:pt>
                <c:pt idx="51">
                  <c:v>15523.539864319875</c:v>
                </c:pt>
                <c:pt idx="52">
                  <c:v>15729.443573586908</c:v>
                </c:pt>
                <c:pt idx="53">
                  <c:v>15933.96353227384</c:v>
                </c:pt>
                <c:pt idx="54">
                  <c:v>16137.214791446115</c:v>
                </c:pt>
                <c:pt idx="55">
                  <c:v>16339.311628982627</c:v>
                </c:pt>
                <c:pt idx="56">
                  <c:v>16540.367613861828</c:v>
                </c:pt>
                <c:pt idx="57">
                  <c:v>16740.495670015811</c:v>
                </c:pt>
                <c:pt idx="58">
                  <c:v>16939.808139788263</c:v>
                </c:pt>
                <c:pt idx="59">
                  <c:v>17138.41684703204</c:v>
                </c:pt>
                <c:pt idx="60">
                  <c:v>17336.433159881715</c:v>
                </c:pt>
                <c:pt idx="61">
                  <c:v>17533.968053236465</c:v>
                </c:pt>
                <c:pt idx="62">
                  <c:v>17731.132170988276</c:v>
                </c:pt>
                <c:pt idx="63">
                  <c:v>17928.03588803047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6C5-416B-A750-0DE3D49A6841}"/>
            </c:ext>
          </c:extLst>
        </c:ser>
        <c:ser>
          <c:idx val="1"/>
          <c:order val="1"/>
          <c:tx>
            <c:strRef>
              <c:f>'KIA studies'!$AG$3</c:f>
              <c:strCache>
                <c:ptCount val="1"/>
                <c:pt idx="0">
                  <c:v>KIAy(65)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9050">
                <a:solidFill>
                  <a:srgbClr val="FF0000"/>
                </a:solidFill>
              </a:ln>
              <a:effectLst/>
            </c:spPr>
          </c:marker>
          <c:xVal>
            <c:numRef>
              <c:f>'KIA studies'!$AE$4:$AE$67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xVal>
          <c:yVal>
            <c:numRef>
              <c:f>'KIA studies'!$AG$4:$AG$67</c:f>
              <c:numCache>
                <c:formatCode>General</c:formatCode>
                <c:ptCount val="64"/>
                <c:pt idx="0">
                  <c:v>0</c:v>
                </c:pt>
                <c:pt idx="1">
                  <c:v>679.25</c:v>
                </c:pt>
                <c:pt idx="2">
                  <c:v>1348.4422930000001</c:v>
                </c:pt>
                <c:pt idx="3">
                  <c:v>2007.9564177488755</c:v>
                </c:pt>
                <c:pt idx="4">
                  <c:v>2658.1662931360515</c:v>
                </c:pt>
                <c:pt idx="5">
                  <c:v>3299.4404302631428</c:v>
                </c:pt>
                <c:pt idx="6">
                  <c:v>3932.142141375436</c:v>
                </c:pt>
                <c:pt idx="7">
                  <c:v>4556.6297457717046</c:v>
                </c:pt>
                <c:pt idx="8">
                  <c:v>5173.2567728090999</c:v>
                </c:pt>
                <c:pt idx="9">
                  <c:v>5782.3721621181885</c:v>
                </c:pt>
                <c:pt idx="10">
                  <c:v>6384.3204611415367</c:v>
                </c:pt>
                <c:pt idx="11">
                  <c:v>6979.4420201077482</c:v>
                </c:pt>
                <c:pt idx="12">
                  <c:v>7568.0731845513073</c:v>
                </c:pt>
                <c:pt idx="13">
                  <c:v>8150.5464854871861</c:v>
                </c:pt>
                <c:pt idx="14">
                  <c:v>8727.1908273477729</c:v>
                </c:pt>
                <c:pt idx="15">
                  <c:v>9298.3316737884106</c:v>
                </c:pt>
                <c:pt idx="16">
                  <c:v>9864.2912314665227</c:v>
                </c:pt>
                <c:pt idx="17">
                  <c:v>10425.38863189818</c:v>
                </c:pt>
                <c:pt idx="18">
                  <c:v>10981.940111494769</c:v>
                </c:pt>
                <c:pt idx="19">
                  <c:v>11534.259189881399</c:v>
                </c:pt>
                <c:pt idx="20">
                  <c:v>12082.656846597638</c:v>
                </c:pt>
                <c:pt idx="21">
                  <c:v>12627.441696280204</c:v>
                </c:pt>
                <c:pt idx="22">
                  <c:v>13168.920162426361</c:v>
                </c:pt>
                <c:pt idx="23">
                  <c:v>13707.396649835893</c:v>
                </c:pt>
                <c:pt idx="24">
                  <c:v>14243.173715828763</c:v>
                </c:pt>
                <c:pt idx="25">
                  <c:v>14776.55224033479</c:v>
                </c:pt>
                <c:pt idx="26">
                  <c:v>15307.831594951034</c:v>
                </c:pt>
                <c:pt idx="27">
                  <c:v>15837.309811061918</c:v>
                </c:pt>
                <c:pt idx="28">
                  <c:v>16365.28374711654</c:v>
                </c:pt>
                <c:pt idx="29">
                  <c:v>16892.049255157159</c:v>
                </c:pt>
                <c:pt idx="30">
                  <c:v>17417.901346692241</c:v>
                </c:pt>
                <c:pt idx="31">
                  <c:v>17943.13435800721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6C5-416B-A750-0DE3D49A6841}"/>
            </c:ext>
          </c:extLst>
        </c:ser>
        <c:ser>
          <c:idx val="2"/>
          <c:order val="2"/>
          <c:tx>
            <c:strRef>
              <c:f>'KIA studies'!$AH$3</c:f>
              <c:strCache>
                <c:ptCount val="1"/>
                <c:pt idx="0">
                  <c:v>KIAy(85)</c:v>
                </c:pt>
              </c:strCache>
            </c:strRef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'KIA studies'!$AE$4:$AE$67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xVal>
          <c:yVal>
            <c:numRef>
              <c:f>'KIA studies'!$AH$4:$AH$67</c:f>
              <c:numCache>
                <c:formatCode>General</c:formatCode>
                <c:ptCount val="64"/>
                <c:pt idx="0">
                  <c:v>0</c:v>
                </c:pt>
                <c:pt idx="1">
                  <c:v>888.25</c:v>
                </c:pt>
                <c:pt idx="2">
                  <c:v>1766.4422930000001</c:v>
                </c:pt>
                <c:pt idx="3">
                  <c:v>2635.0731989023752</c:v>
                </c:pt>
                <c:pt idx="4">
                  <c:v>3494.6334177500503</c:v>
                </c:pt>
                <c:pt idx="5">
                  <c:v>4345.608307050954</c:v>
                </c:pt>
                <c:pt idx="6">
                  <c:v>5188.4781559623098</c:v>
                </c:pt>
                <c:pt idx="7">
                  <c:v>6023.7184564897252</c:v>
                </c:pt>
                <c:pt idx="8">
                  <c:v>6851.8001718542837</c:v>
                </c:pt>
                <c:pt idx="9">
                  <c:v>7673.190002179168</c:v>
                </c:pt>
                <c:pt idx="10">
                  <c:v>8488.3506476457787</c:v>
                </c:pt>
                <c:pt idx="11">
                  <c:v>9297.7410692677913</c:v>
                </c:pt>
                <c:pt idx="12">
                  <c:v>10101.816747430208</c:v>
                </c:pt>
                <c:pt idx="13">
                  <c:v>10901.029938339101</c:v>
                </c:pt>
                <c:pt idx="14">
                  <c:v>11695.829928526513</c:v>
                </c:pt>
                <c:pt idx="15">
                  <c:v>12486.663287553816</c:v>
                </c:pt>
                <c:pt idx="16">
                  <c:v>13273.974119055729</c:v>
                </c:pt>
                <c:pt idx="17">
                  <c:v>14058.204310266188</c:v>
                </c:pt>
                <c:pt idx="18">
                  <c:v>14839.793780166374</c:v>
                </c:pt>
                <c:pt idx="19">
                  <c:v>15619.180726394268</c:v>
                </c:pt>
                <c:pt idx="20">
                  <c:v>16396.80187105446</c:v>
                </c:pt>
                <c:pt idx="21">
                  <c:v>17173.092705566105</c:v>
                </c:pt>
                <c:pt idx="22">
                  <c:v>17948.48773468642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6C5-416B-A750-0DE3D49A6841}"/>
            </c:ext>
          </c:extLst>
        </c:ser>
        <c:ser>
          <c:idx val="3"/>
          <c:order val="3"/>
          <c:tx>
            <c:strRef>
              <c:f>'KIA studies'!$AI$3</c:f>
              <c:strCache>
                <c:ptCount val="1"/>
                <c:pt idx="0">
                  <c:v>KIAy(105)</c:v>
                </c:pt>
              </c:strCache>
            </c:strRef>
          </c:tx>
          <c:spPr>
            <a:ln w="31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3175">
                <a:solidFill>
                  <a:srgbClr val="FF0000"/>
                </a:solidFill>
              </a:ln>
              <a:effectLst/>
            </c:spPr>
          </c:marker>
          <c:xVal>
            <c:numRef>
              <c:f>'KIA studies'!$AE$4:$AE$67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xVal>
          <c:yVal>
            <c:numRef>
              <c:f>'KIA studies'!$AI$4:$AI$67</c:f>
              <c:numCache>
                <c:formatCode>General</c:formatCode>
                <c:ptCount val="64"/>
                <c:pt idx="0">
                  <c:v>0</c:v>
                </c:pt>
                <c:pt idx="1">
                  <c:v>1097.25</c:v>
                </c:pt>
                <c:pt idx="2">
                  <c:v>2184.4422930000001</c:v>
                </c:pt>
                <c:pt idx="3">
                  <c:v>3262.1899800558749</c:v>
                </c:pt>
                <c:pt idx="4">
                  <c:v>4331.100542364049</c:v>
                </c:pt>
                <c:pt idx="5">
                  <c:v>5391.7761838387651</c:v>
                </c:pt>
                <c:pt idx="6">
                  <c:v>6444.8141705491835</c:v>
                </c:pt>
                <c:pt idx="7">
                  <c:v>7490.8071672077476</c:v>
                </c:pt>
                <c:pt idx="8">
                  <c:v>8530.3435708994693</c:v>
                </c:pt>
                <c:pt idx="9">
                  <c:v>9564.0078422401511</c:v>
                </c:pt>
                <c:pt idx="10">
                  <c:v>10592.380834150023</c:v>
                </c:pt>
                <c:pt idx="11">
                  <c:v>11616.040118427838</c:v>
                </c:pt>
                <c:pt idx="12">
                  <c:v>12635.560310309113</c:v>
                </c:pt>
                <c:pt idx="13">
                  <c:v>13651.513391191022</c:v>
                </c:pt>
                <c:pt idx="14">
                  <c:v>14664.469029705258</c:v>
                </c:pt>
                <c:pt idx="15">
                  <c:v>15674.994901319227</c:v>
                </c:pt>
                <c:pt idx="16">
                  <c:v>16683.657006644939</c:v>
                </c:pt>
                <c:pt idx="17">
                  <c:v>17691.019988634202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6C5-416B-A750-0DE3D49A6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305728"/>
        <c:axId val="1758413776"/>
      </c:scatterChart>
      <c:valAx>
        <c:axId val="175330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err="1"/>
                  <a:t>Tid</a:t>
                </a:r>
                <a:r>
                  <a:rPr lang="en-US" sz="1600" b="1" dirty="0"/>
                  <a:t> (Dag </a:t>
                </a:r>
                <a:r>
                  <a:rPr lang="en-US" sz="1600" b="1" dirty="0" err="1"/>
                  <a:t>efter</a:t>
                </a:r>
                <a:r>
                  <a:rPr lang="en-US" sz="1600" b="1" dirty="0"/>
                  <a:t> Dag</a:t>
                </a:r>
                <a:r>
                  <a:rPr lang="en-US" sz="1600" b="1" baseline="0" dirty="0"/>
                  <a:t> 6)</a:t>
                </a:r>
                <a:endParaRPr lang="en-US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413776"/>
        <c:crosses val="autoZero"/>
        <c:crossBetween val="midCat"/>
      </c:valAx>
      <c:valAx>
        <c:axId val="175841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KIAy </a:t>
                </a:r>
              </a:p>
            </c:rich>
          </c:tx>
          <c:layout>
            <c:manualLayout>
              <c:xMode val="edge"/>
              <c:yMode val="edge"/>
              <c:x val="1.7723242814545424E-2"/>
              <c:y val="0.38546047922337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305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'KIA studies'!$M$140</c:f>
              <c:strCache>
                <c:ptCount val="1"/>
                <c:pt idx="0">
                  <c:v>T_approx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tx1"/>
                </a:solidFill>
              </a:ln>
              <a:effectLst/>
            </c:spPr>
          </c:marker>
          <c:xVal>
            <c:numRef>
              <c:f>'KIA studies'!$L$141:$L$144</c:f>
              <c:numCache>
                <c:formatCode>General</c:formatCode>
                <c:ptCount val="4"/>
                <c:pt idx="0">
                  <c:v>45000</c:v>
                </c:pt>
                <c:pt idx="1">
                  <c:v>65000</c:v>
                </c:pt>
                <c:pt idx="2">
                  <c:v>85000</c:v>
                </c:pt>
                <c:pt idx="3">
                  <c:v>105000</c:v>
                </c:pt>
              </c:numCache>
            </c:numRef>
          </c:xVal>
          <c:yVal>
            <c:numRef>
              <c:f>'KIA studies'!$M$141:$M$144</c:f>
              <c:numCache>
                <c:formatCode>General</c:formatCode>
                <c:ptCount val="4"/>
                <c:pt idx="0">
                  <c:v>63</c:v>
                </c:pt>
                <c:pt idx="1">
                  <c:v>31</c:v>
                </c:pt>
                <c:pt idx="2">
                  <c:v>22</c:v>
                </c:pt>
                <c:pt idx="3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0A-46F6-B750-2C8768B64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311968"/>
        <c:axId val="1721045072"/>
      </c:scatterChart>
      <c:valAx>
        <c:axId val="1753311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x0</a:t>
                </a:r>
              </a:p>
            </c:rich>
          </c:tx>
          <c:layout>
            <c:manualLayout>
              <c:xMode val="edge"/>
              <c:yMode val="edge"/>
              <c:x val="0.46259751860329767"/>
              <c:y val="0.921713236907044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045072"/>
        <c:crosses val="autoZero"/>
        <c:crossBetween val="midCat"/>
      </c:valAx>
      <c:valAx>
        <c:axId val="172104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311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85776112428541"/>
          <c:y val="2.3617402687270236E-2"/>
          <c:w val="0.7652725772007285"/>
          <c:h val="0.840747692301596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'KIA studies'!$M$171</c:f>
              <c:strCache>
                <c:ptCount val="1"/>
                <c:pt idx="0">
                  <c:v>KIAx Total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tx1"/>
                </a:solidFill>
              </a:ln>
              <a:effectLst/>
            </c:spPr>
          </c:marker>
          <c:xVal>
            <c:numRef>
              <c:f>'KIA studies'!$L$172:$L$175</c:f>
              <c:numCache>
                <c:formatCode>General</c:formatCode>
                <c:ptCount val="4"/>
                <c:pt idx="0">
                  <c:v>45000</c:v>
                </c:pt>
                <c:pt idx="1">
                  <c:v>65000</c:v>
                </c:pt>
                <c:pt idx="2">
                  <c:v>85000</c:v>
                </c:pt>
                <c:pt idx="3">
                  <c:v>105000</c:v>
                </c:pt>
              </c:numCache>
            </c:numRef>
          </c:xVal>
          <c:yVal>
            <c:numRef>
              <c:f>'KIA studies'!$M$172:$M$175</c:f>
              <c:numCache>
                <c:formatCode>General</c:formatCode>
                <c:ptCount val="4"/>
                <c:pt idx="0">
                  <c:v>26171.915401841925</c:v>
                </c:pt>
                <c:pt idx="1">
                  <c:v>14769.592631741842</c:v>
                </c:pt>
                <c:pt idx="2">
                  <c:v>10843.733477500689</c:v>
                </c:pt>
                <c:pt idx="3">
                  <c:v>8672.0133776284638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FF-46A7-A209-3DBFE0656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305248"/>
        <c:axId val="1721041104"/>
      </c:scatterChart>
      <c:valAx>
        <c:axId val="175330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x0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041104"/>
        <c:crosses val="autoZero"/>
        <c:crossBetween val="midCat"/>
      </c:valAx>
      <c:valAx>
        <c:axId val="172104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KIAx at Termination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305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64313-2F9B-44AD-B840-6AD8109B437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DBEF6-F074-4D47-BBD3-1F367771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DBEF6-F074-4D47-BBD3-1F36777101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6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EE42-D940-3368-5BB8-624F6517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367E1-68A1-ABDE-36CF-EB9FFD5A9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554BA-F310-8E85-2FEF-6B6B92B4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602-3C04-49D6-A2A0-EE939EDFC48C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38D3C-3BAE-F5CB-D17A-DEC493D1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15E01-C9FC-BDEE-0166-AE3B3978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CDFA-602D-AA14-D186-AE10B4D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36BC5-DE3E-DC44-D086-DA56BA636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F351A-9EC2-F683-FE87-F0302C6E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90C4-6696-41DC-89BD-9866A1DAC89F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EF21-1E2D-88D2-E211-D12F1AF8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D4D9A-8086-F16A-66E4-0F249914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2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99244-8CC9-AF9B-2C38-1641394EA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4AEF9-8E94-9C62-F482-D26813E86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B0439-2CCF-22BC-C355-92C6E3F7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102D-9BD4-47EF-AD58-B26873BBE775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CC48-785F-0EFE-4307-27142B9D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4A505-0005-50FA-36F3-3AAAF9AF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6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CD67-7EFA-1EC3-69F1-20E81090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3C51E-9ED0-EA8D-23F7-1C12D9FD4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3741-FC93-1291-9363-8F47574A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C403-C107-4749-950D-3C5BB9CBEB1B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05ECC-AA85-EE1E-C357-6A171D6B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F585A-75E9-C883-DC7B-88CD82FB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4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E264-3690-C180-E812-6A0C89D4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99622-EB79-9C69-BEC0-5B7EF25DD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92B13-2124-01CC-40E9-E2163438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9EE-0D12-4124-89B8-A1F161924C4C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5E06A-D308-D02C-668A-4113DFF2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87975-2DE4-CDE5-809A-7E463013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9D7D-A9FE-427C-0BD3-8F030760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14B0-1616-0EB0-07F6-E9AA0C806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D2BDD-96C8-5BE0-7215-033C06239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70B8A-0FA9-3533-40B2-C11AE266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9158-F0E3-4054-9C92-824D9097724B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EB463-8DBE-C404-630E-35A5896D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143EC-FBE9-7548-4982-331B4D57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0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70AC-03DC-33C2-8ABA-28A2BF4A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0C89D-56C4-BD9C-7D9C-FF0968204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78D07-4C92-48C2-9340-6A1C6FD20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D38C3-DFAA-5903-4076-BE0446F65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2D049-CC67-8445-442D-B6619EF77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38F20-C250-7AFA-B3CB-BC770E32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0156-DF69-4AB0-862F-725AA5038849}" type="datetime1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8E6A4-2303-55F5-2245-F3E50A59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00333B-4DA6-6719-612F-7CC4297D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DEF3-C272-CE5F-460E-6DC03DC4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D4CCD-EF57-C113-DE26-81AF2450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23B-1F7B-4A1D-B742-04B56C015E98}" type="datetime1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7FB56-F464-1860-7182-B2BADBB0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3FED4-FB7F-A9A2-E1B1-293B0B4C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6C9B8-F9F2-DE25-9CB5-ABFCD071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67E7-AA7D-4EDB-A5D2-BD0FC68822E2}" type="datetime1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58385-C415-84AC-9056-A095A595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D7021-3A41-F18B-0F07-790A29FC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4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0631-7B7C-9037-ACD5-45510220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527C-85D1-EE45-6E12-A863651CC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63474-0E4B-C30D-7746-A7AF0A9D5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A0A17-4EDD-C723-FD0D-FB7DC232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B6C-3CC2-477A-9E67-D278E3CCBE2C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D9EC5-5189-C6F8-FEA2-04BEBF3D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5A062-78D8-9625-7F35-15001D0A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CDDD-65FD-1F84-AD8F-4A751977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A71A8-CA6D-4680-1222-6C1974A05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8EA76-7A36-4CDC-1DEA-C5096209C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9D25B-54F7-59E6-5AFC-05427EE0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26DA-DB87-4C48-A6D1-30753584E979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D5610-92D5-8FD2-B5A9-1B91A727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58607-C189-5F6E-6841-21096870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5FA4D-0C5A-C50A-5485-22FD5DD8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9C276-63E2-C159-EC7B-7060CE4DB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4048C-0962-FE20-82B0-0B1978024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71A9B-A446-4414-9AC0-841C1AA7D2C0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B64C3-571D-CC12-DE13-F4DD9EF03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5754A-16B2-ECD6-EA68-1EBA43B51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96996-3066-4062-BB48-AA30CB92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mander.com/PLMSS25.pdf" TargetMode="External"/><Relationship Id="rId2" Type="http://schemas.openxmlformats.org/officeDocument/2006/relationships/hyperlink" Target="http://doi.org/10.54517/mss3055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rfjournals.com/image/catalog/Journals%20Papers/JSCS/2024/No%201%20(2024)/ART_4.pdf" TargetMode="External"/><Relationship Id="rId5" Type="http://schemas.openxmlformats.org/officeDocument/2006/relationships/hyperlink" Target="https://www.arfjournals.com/jscs/issue/322" TargetMode="Externa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mander.com/PL_WSTA_2024.pdf" TargetMode="External"/><Relationship Id="rId2" Type="http://schemas.openxmlformats.org/officeDocument/2006/relationships/hyperlink" Target="https://www.lohmander.com/PL_Attrition_24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ohmander.com/PL_WSTA_2024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673-4052/4/1/4" TargetMode="External"/><Relationship Id="rId2" Type="http://schemas.openxmlformats.org/officeDocument/2006/relationships/hyperlink" Target="https://doi.org/10.3390/automation401000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ohmander.com/PL_ICSTC_2024.pptx" TargetMode="External"/><Relationship Id="rId5" Type="http://schemas.openxmlformats.org/officeDocument/2006/relationships/hyperlink" Target="http://www.lohmander.com/PL_ICSTC_2024.pdf" TargetMode="External"/><Relationship Id="rId4" Type="http://schemas.openxmlformats.org/officeDocument/2006/relationships/hyperlink" Target="http://www.lohmander.com/PL_Proxy_Auto_2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">
              <a:srgbClr val="0070C0"/>
            </a:gs>
            <a:gs pos="53000">
              <a:srgbClr val="002060"/>
            </a:gs>
            <a:gs pos="62000">
              <a:srgbClr val="9DB5E0"/>
            </a:gs>
            <a:gs pos="0">
              <a:schemeClr val="accent1">
                <a:lumMod val="60000"/>
                <a:lumOff val="40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363A-5D45-9BB4-DC81-90C522B3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139" y="443915"/>
            <a:ext cx="93077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7300" b="1" dirty="0">
                <a:solidFill>
                  <a:srgbClr val="FF0000"/>
                </a:solidFill>
                <a:latin typeface="Arial Black" panose="020B0A04020102020204" pitchFamily="34" charset="0"/>
              </a:rPr>
              <a:t>Optimal Utnötning </a:t>
            </a:r>
            <a:br>
              <a:rPr lang="sv-SE" dirty="0"/>
            </a:br>
            <a:r>
              <a:rPr lang="sv-SE" sz="3100" i="1" dirty="0">
                <a:solidFill>
                  <a:srgbClr val="FFC000"/>
                </a:solidFill>
                <a:latin typeface="Arial Black" panose="020B0A04020102020204" pitchFamily="34" charset="0"/>
              </a:rPr>
              <a:t>från </a:t>
            </a:r>
            <a:r>
              <a:rPr lang="sv-SE" sz="3100" i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Iwo</a:t>
            </a:r>
            <a:r>
              <a:rPr lang="sv-SE" sz="3100" i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sv-SE" sz="3100" i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Jima</a:t>
            </a:r>
            <a:r>
              <a:rPr lang="sv-SE" sz="3100" i="1" dirty="0">
                <a:solidFill>
                  <a:srgbClr val="FFC000"/>
                </a:solidFill>
                <a:latin typeface="Arial Black" panose="020B0A04020102020204" pitchFamily="34" charset="0"/>
              </a:rPr>
              <a:t> till Ukraina samt Framtiden</a:t>
            </a:r>
            <a:br>
              <a:rPr lang="sv-SE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A0965-97A8-9E1C-29A0-0EF583CC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1" y="1911918"/>
            <a:ext cx="2569929" cy="152404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  <a:tabLst>
                <a:tab pos="1530350" algn="l"/>
                <a:tab pos="4500880" algn="l"/>
              </a:tabLst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Kamratföreningen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buNone/>
              <a:tabLst>
                <a:tab pos="1530350" algn="l"/>
                <a:tab pos="4500880" algn="l"/>
              </a:tabLst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Blå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Dragoner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, </a:t>
            </a:r>
          </a:p>
          <a:p>
            <a:pPr algn="ctr">
              <a:buNone/>
              <a:tabLst>
                <a:tab pos="1530350" algn="l"/>
                <a:tab pos="4500880" algn="l"/>
              </a:tabLst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Umeå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Skvadron</a:t>
            </a:r>
            <a:endParaRPr lang="en-US" sz="18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buNone/>
              <a:tabLst>
                <a:tab pos="1530350" algn="l"/>
                <a:tab pos="4500880" algn="l"/>
              </a:tabLst>
            </a:pPr>
            <a:r>
              <a:rPr lang="en-US" sz="1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                          </a:t>
            </a:r>
          </a:p>
          <a:p>
            <a:pPr algn="ctr">
              <a:buNone/>
              <a:tabLst>
                <a:tab pos="1530350" algn="l"/>
                <a:tab pos="4500880" algn="l"/>
              </a:tabLst>
            </a:pPr>
            <a:r>
              <a:rPr lang="en-US" sz="1800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Torsdagen</a:t>
            </a:r>
            <a:r>
              <a:rPr lang="en-US" sz="18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den 27 Mars, 2025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262AF3-9D39-326A-24C7-5E4B4DE9F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0" y="1964183"/>
            <a:ext cx="199464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C9EAF5F-3AED-EBFB-9E2D-EC3557D0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6" y="342460"/>
            <a:ext cx="1397120" cy="137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D23B8-13C6-46DB-E076-3794C2FB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EFE38-5093-D94C-3BF4-6BB533066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51" y="1769478"/>
            <a:ext cx="8441767" cy="4798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0DEF9B-15F7-D29F-76DB-F9C5E534F74F}"/>
              </a:ext>
            </a:extLst>
          </p:cNvPr>
          <p:cNvSpPr txBox="1"/>
          <p:nvPr/>
        </p:nvSpPr>
        <p:spPr>
          <a:xfrm>
            <a:off x="596174" y="6220946"/>
            <a:ext cx="194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Peter Lohmander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5578F3-9306-312E-DD77-B5E064BE8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4" y="3879955"/>
            <a:ext cx="2326079" cy="22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3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7C35F-444E-829F-D858-4F7098058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44CEFF-BF87-CEC0-6568-10978C7D87A6}"/>
              </a:ext>
            </a:extLst>
          </p:cNvPr>
          <p:cNvSpPr txBox="1"/>
          <p:nvPr/>
        </p:nvSpPr>
        <p:spPr>
          <a:xfrm>
            <a:off x="499368" y="535243"/>
            <a:ext cx="1098833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Referenser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weblänkar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Lohmander, P., Optimal Deployment,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Mathematics and Systems Science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2025, 3(1), 3055.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(Published by Asia Pacific Academy of Science Pte. Ltd., Singapore.)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http://doi.org/10.54517/mss3055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http://www.lohmander.com/PLMSS25.pdf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E1B4A-1DC4-A0C1-57DB-147FD7A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7994BC9-201A-0541-9640-547EE986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B36C146-E699-F655-5BFB-F29FA5E759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680698"/>
              </p:ext>
            </p:extLst>
          </p:nvPr>
        </p:nvGraphicFramePr>
        <p:xfrm>
          <a:off x="750168" y="3121846"/>
          <a:ext cx="10869216" cy="2242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900" imgH="635000" progId="Equation.DSMT4">
                  <p:embed/>
                </p:oleObj>
              </mc:Choice>
              <mc:Fallback>
                <p:oleObj name="Equation" r:id="rId2" imgW="3009900" imgH="635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B36C146-E699-F655-5BFB-F29FA5E759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68" y="3121846"/>
                        <a:ext cx="10869216" cy="2242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3DCA-6D76-6759-8875-6F8C1695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1753-5AE9-7A91-6B27-E561548CF1A4}"/>
              </a:ext>
            </a:extLst>
          </p:cNvPr>
          <p:cNvSpPr txBox="1"/>
          <p:nvPr/>
        </p:nvSpPr>
        <p:spPr>
          <a:xfrm>
            <a:off x="661392" y="1143002"/>
            <a:ext cx="6410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Lanchester’s</a:t>
            </a:r>
            <a:r>
              <a:rPr kumimoji="0" lang="sv-SE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differentialekvationssystem: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47ABD-3D12-E1DF-6169-0809B5CBD74D}"/>
              </a:ext>
            </a:extLst>
          </p:cNvPr>
          <p:cNvSpPr txBox="1"/>
          <p:nvPr/>
        </p:nvSpPr>
        <p:spPr>
          <a:xfrm>
            <a:off x="2370338" y="2010853"/>
            <a:ext cx="1949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Utnötnings-</a:t>
            </a:r>
          </a:p>
          <a:p>
            <a:r>
              <a:rPr lang="sv-SE" sz="2800" b="1" dirty="0"/>
              <a:t>koefficient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5F595-EC69-4106-C088-82DB443DB35C}"/>
              </a:ext>
            </a:extLst>
          </p:cNvPr>
          <p:cNvSpPr txBox="1"/>
          <p:nvPr/>
        </p:nvSpPr>
        <p:spPr>
          <a:xfrm>
            <a:off x="2396201" y="5629978"/>
            <a:ext cx="2057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Utnötnings-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koefficient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3B4412-AE18-5762-EFDB-61FB53E5DF81}"/>
              </a:ext>
            </a:extLst>
          </p:cNvPr>
          <p:cNvSpPr/>
          <p:nvPr/>
        </p:nvSpPr>
        <p:spPr>
          <a:xfrm>
            <a:off x="2370338" y="2010853"/>
            <a:ext cx="1949573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77324-32CE-5C1B-CAD3-74D9B51B1D22}"/>
              </a:ext>
            </a:extLst>
          </p:cNvPr>
          <p:cNvSpPr/>
          <p:nvPr/>
        </p:nvSpPr>
        <p:spPr>
          <a:xfrm>
            <a:off x="2370338" y="5629978"/>
            <a:ext cx="1949573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AA0698-03FE-2741-77CE-5D2DDF327029}"/>
              </a:ext>
            </a:extLst>
          </p:cNvPr>
          <p:cNvCxnSpPr/>
          <p:nvPr/>
        </p:nvCxnSpPr>
        <p:spPr>
          <a:xfrm flipH="1">
            <a:off x="2441359" y="2964960"/>
            <a:ext cx="159245" cy="63937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11FF81-33A2-DB0B-CF50-10AAE22BC6EB}"/>
              </a:ext>
            </a:extLst>
          </p:cNvPr>
          <p:cNvCxnSpPr>
            <a:cxnSpLocks/>
          </p:cNvCxnSpPr>
          <p:nvPr/>
        </p:nvCxnSpPr>
        <p:spPr>
          <a:xfrm flipH="1" flipV="1">
            <a:off x="2396201" y="5184559"/>
            <a:ext cx="45158" cy="44541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E1E05ED-12A0-A897-2E16-FC7BD8909D46}"/>
              </a:ext>
            </a:extLst>
          </p:cNvPr>
          <p:cNvSpPr txBox="1"/>
          <p:nvPr/>
        </p:nvSpPr>
        <p:spPr>
          <a:xfrm>
            <a:off x="277427" y="2010852"/>
            <a:ext cx="1799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Förlust per tidsenhet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6E6A64-8AA1-49C7-75E4-31A925BA4A20}"/>
              </a:ext>
            </a:extLst>
          </p:cNvPr>
          <p:cNvSpPr/>
          <p:nvPr/>
        </p:nvSpPr>
        <p:spPr>
          <a:xfrm>
            <a:off x="202615" y="2010853"/>
            <a:ext cx="1949573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6E9F3E-4050-C24E-0CC8-82E18104693F}"/>
              </a:ext>
            </a:extLst>
          </p:cNvPr>
          <p:cNvSpPr txBox="1"/>
          <p:nvPr/>
        </p:nvSpPr>
        <p:spPr>
          <a:xfrm>
            <a:off x="277427" y="5562042"/>
            <a:ext cx="1799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Förlust per tidsenhet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989A6F-712A-260D-1BC6-950DF261B846}"/>
              </a:ext>
            </a:extLst>
          </p:cNvPr>
          <p:cNvSpPr/>
          <p:nvPr/>
        </p:nvSpPr>
        <p:spPr>
          <a:xfrm>
            <a:off x="206407" y="5602499"/>
            <a:ext cx="1949573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638009-881C-8284-ED7C-E0BABE1FB88C}"/>
              </a:ext>
            </a:extLst>
          </p:cNvPr>
          <p:cNvCxnSpPr>
            <a:cxnSpLocks/>
          </p:cNvCxnSpPr>
          <p:nvPr/>
        </p:nvCxnSpPr>
        <p:spPr>
          <a:xfrm flipH="1">
            <a:off x="1445120" y="2964959"/>
            <a:ext cx="230266" cy="54172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0164CC-213E-19AA-7D61-3CF3B63D3DBB}"/>
              </a:ext>
            </a:extLst>
          </p:cNvPr>
          <p:cNvCxnSpPr>
            <a:cxnSpLocks/>
          </p:cNvCxnSpPr>
          <p:nvPr/>
        </p:nvCxnSpPr>
        <p:spPr>
          <a:xfrm flipH="1" flipV="1">
            <a:off x="1368157" y="5184559"/>
            <a:ext cx="192096" cy="41793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89F6D8-5B1B-39CD-E8E8-87C188AE1D57}"/>
              </a:ext>
            </a:extLst>
          </p:cNvPr>
          <p:cNvSpPr txBox="1"/>
          <p:nvPr/>
        </p:nvSpPr>
        <p:spPr>
          <a:xfrm>
            <a:off x="6474925" y="5574584"/>
            <a:ext cx="230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/>
              <a:t>x</a:t>
            </a:r>
            <a:r>
              <a:rPr lang="sv-SE" sz="2400" b="1" dirty="0"/>
              <a:t> = Våra soldater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6AA79-B855-6F75-6B02-B2C208ADFB31}"/>
              </a:ext>
            </a:extLst>
          </p:cNvPr>
          <p:cNvSpPr txBox="1"/>
          <p:nvPr/>
        </p:nvSpPr>
        <p:spPr>
          <a:xfrm>
            <a:off x="6474715" y="6031728"/>
            <a:ext cx="2883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/>
              <a:t>y</a:t>
            </a:r>
            <a:r>
              <a:rPr lang="sv-SE" sz="2400" b="1" dirty="0"/>
              <a:t> = Fiendens soldater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752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0B70E-274F-4D8B-A031-4E6C6BEFC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FEC7D43-3101-839A-46A8-6B9AA700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70CA8-BAB3-B641-17AE-F3B5701E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5043817-0258-4694-AD94-1E440F58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139" y="3559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A40059A-7D8C-7D07-4F7C-BF9C74AE3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615" y="37790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66B4D5F-817D-700F-C5D8-F2E1D145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858" y="46676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5A4C6E2-D654-ADE4-B231-AAF4E6BB4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612" y="47058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">
            <a:extLst>
              <a:ext uri="{FF2B5EF4-FFF2-40B4-BE49-F238E27FC236}">
                <a16:creationId xmlns:a16="http://schemas.microsoft.com/office/drawing/2014/main" id="{76A2D56D-5E29-E275-34F5-79A6A5C6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30397"/>
            <a:ext cx="10306975" cy="57976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70AAFA-BA30-4B91-B8E0-411DC8C7D595}"/>
              </a:ext>
            </a:extLst>
          </p:cNvPr>
          <p:cNvSpPr/>
          <p:nvPr/>
        </p:nvSpPr>
        <p:spPr>
          <a:xfrm>
            <a:off x="6810060" y="426130"/>
            <a:ext cx="4543740" cy="554854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4B2BE82-AFD7-F1D1-B29B-00DD21B68B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2138" y="824082"/>
          <a:ext cx="3051627" cy="233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252" imgH="444307" progId="Equation.DSMT4">
                  <p:embed/>
                </p:oleObj>
              </mc:Choice>
              <mc:Fallback>
                <p:oleObj name="Equation" r:id="rId4" imgW="571252" imgH="444307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4B2BE82-AFD7-F1D1-B29B-00DD21B68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138" y="824082"/>
                        <a:ext cx="3051627" cy="2339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107C98E-4388-4A07-938F-B2A88E05AE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7612" y="3415385"/>
          <a:ext cx="2876153" cy="2205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252" imgH="444307" progId="Equation.DSMT4">
                  <p:embed/>
                </p:oleObj>
              </mc:Choice>
              <mc:Fallback>
                <p:oleObj name="Equation" r:id="rId6" imgW="571252" imgH="444307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107C98E-4388-4A07-938F-B2A88E05AE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2" y="3415385"/>
                        <a:ext cx="2876153" cy="2205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FABB1D60-AC36-1849-BF3F-0E40AE60792B}"/>
              </a:ext>
            </a:extLst>
          </p:cNvPr>
          <p:cNvSpPr/>
          <p:nvPr/>
        </p:nvSpPr>
        <p:spPr>
          <a:xfrm rot="7657298">
            <a:off x="2972573" y="2204037"/>
            <a:ext cx="1546547" cy="371479"/>
          </a:xfrm>
          <a:prstGeom prst="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6A339F8-ABBE-D57B-C1BA-C26CE322CC4A}"/>
              </a:ext>
            </a:extLst>
          </p:cNvPr>
          <p:cNvSpPr/>
          <p:nvPr/>
        </p:nvSpPr>
        <p:spPr>
          <a:xfrm rot="7657298">
            <a:off x="2554110" y="3254865"/>
            <a:ext cx="807850" cy="371479"/>
          </a:xfrm>
          <a:prstGeom prst="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369E14F-2EAF-9AB1-BC7A-685400C2FFFC}"/>
              </a:ext>
            </a:extLst>
          </p:cNvPr>
          <p:cNvSpPr/>
          <p:nvPr/>
        </p:nvSpPr>
        <p:spPr>
          <a:xfrm rot="7657298">
            <a:off x="2253000" y="3924027"/>
            <a:ext cx="345406" cy="371479"/>
          </a:xfrm>
          <a:prstGeom prst="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16492-8C52-BCE6-6DE5-A6B11D323B38}"/>
              </a:ext>
            </a:extLst>
          </p:cNvPr>
          <p:cNvSpPr txBox="1"/>
          <p:nvPr/>
        </p:nvSpPr>
        <p:spPr>
          <a:xfrm rot="18428523">
            <a:off x="1694125" y="1722627"/>
            <a:ext cx="331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7030A0"/>
                </a:solidFill>
              </a:rPr>
              <a:t>Terror – balans - linje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B25CC-864D-03F0-7FF7-F0BC4BC2D177}"/>
              </a:ext>
            </a:extLst>
          </p:cNvPr>
          <p:cNvSpPr txBox="1"/>
          <p:nvPr/>
        </p:nvSpPr>
        <p:spPr>
          <a:xfrm>
            <a:off x="3126689" y="4943810"/>
            <a:ext cx="187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Våra soldater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CE84E-BE76-CB86-C0BE-FD9DC4C94255}"/>
              </a:ext>
            </a:extLst>
          </p:cNvPr>
          <p:cNvSpPr txBox="1"/>
          <p:nvPr/>
        </p:nvSpPr>
        <p:spPr>
          <a:xfrm rot="16200000">
            <a:off x="260511" y="2696836"/>
            <a:ext cx="244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Fiendens soldater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55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91705-FDDF-BDEB-55B3-3CE332140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01E4F2A-FA4E-C2F1-4982-83425D610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8F1A0-F0B3-4C82-D040-96C7820D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4B795B4C-87A5-04C9-72A2-96C82A83B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8473C67-401E-352D-1F47-B956B9CF9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076" y="1269404"/>
            <a:ext cx="465982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Avvikelser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terror-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linjen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67E3073-F77C-F677-5068-107AA7BD6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396218"/>
              </p:ext>
            </p:extLst>
          </p:nvPr>
        </p:nvGraphicFramePr>
        <p:xfrm>
          <a:off x="7240899" y="3107457"/>
          <a:ext cx="1497524" cy="114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252" imgH="444307" progId="Equation.DSMT4">
                  <p:embed/>
                </p:oleObj>
              </mc:Choice>
              <mc:Fallback>
                <p:oleObj name="Equation" r:id="rId4" imgW="571252" imgH="444307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67E3073-F77C-F677-5068-107AA7BD6A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899" y="3107457"/>
                        <a:ext cx="1497524" cy="11481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5D2D8D94-CCA2-7693-2A73-6F44F7130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076" y="4515238"/>
            <a:ext cx="34247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medför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bmk="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(x, y) </a:t>
            </a:r>
            <a:r>
              <a:rPr kumimoji="0" lang="en-US" altLang="en-US" sz="2800" b="1" i="0" u="none" strike="noStrike" kern="1200" cap="none" spc="0" normalizeH="0" baseline="0" noProof="0" dirty="0" err="1" bmk="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kumimoji="0" lang="en-US" altLang="en-US" sz="2800" b="1" i="0" u="none" strike="noStrike" kern="1200" cap="none" spc="0" normalizeH="0" baseline="0" noProof="0" dirty="0" bmk="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bmk="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går</a:t>
            </a:r>
            <a:r>
              <a:rPr kumimoji="0" lang="en-US" altLang="en-US" sz="2800" b="1" i="0" u="none" strike="noStrike" kern="1200" cap="none" spc="0" normalizeH="0" baseline="0" noProof="0" dirty="0" bmk="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mot origo = (0,0).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1FB97-2A46-DF1F-FDAF-699165AD3B54}"/>
              </a:ext>
            </a:extLst>
          </p:cNvPr>
          <p:cNvSpPr txBox="1"/>
          <p:nvPr/>
        </p:nvSpPr>
        <p:spPr>
          <a:xfrm>
            <a:off x="3760431" y="5998768"/>
            <a:ext cx="187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Våra soldater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CCEE6-583E-199E-F47F-DAED6AC6C4A9}"/>
              </a:ext>
            </a:extLst>
          </p:cNvPr>
          <p:cNvSpPr txBox="1"/>
          <p:nvPr/>
        </p:nvSpPr>
        <p:spPr>
          <a:xfrm rot="16200000">
            <a:off x="414420" y="3450675"/>
            <a:ext cx="244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Fiendens soldater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481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CD7D2-D6CC-3CA6-1CA4-E4AAE31F0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7276A65-53F0-CE6B-DBB0-6FCD9830A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34E8CC-7B51-CB17-70AC-C956EE03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1BDD8CDC-3239-EDA7-4A4C-08F2EF00F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1" cy="6857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BCC5C3-79F0-6ADE-61E9-4B8CE924C051}"/>
              </a:ext>
            </a:extLst>
          </p:cNvPr>
          <p:cNvSpPr txBox="1"/>
          <p:nvPr/>
        </p:nvSpPr>
        <p:spPr>
          <a:xfrm>
            <a:off x="7594016" y="425196"/>
            <a:ext cx="4138048" cy="607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</a:t>
            </a:r>
            <a:r>
              <a:rPr kumimoji="0" lang="en-US" sz="28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r>
              <a:rPr kumimoji="0" lang="en-US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tidpunkten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när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striden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avslutas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&gt; 0 &amp; y = 0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0 &amp; y &gt; 0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endParaRPr lang="en-US" sz="20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0 &amp; y = 0.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0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vi vid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något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tillfälle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finns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blå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sektor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vinner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vi.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vi vid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något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tillfälle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finns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röd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sektor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vinner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fienden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5052E-590E-B77A-1789-837A1755C552}"/>
              </a:ext>
            </a:extLst>
          </p:cNvPr>
          <p:cNvSpPr txBox="1"/>
          <p:nvPr/>
        </p:nvSpPr>
        <p:spPr>
          <a:xfrm>
            <a:off x="3113842" y="5774911"/>
            <a:ext cx="1946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Våra soldater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D3FE-F3A5-2A88-0D3C-D3E5B19392A5}"/>
              </a:ext>
            </a:extLst>
          </p:cNvPr>
          <p:cNvSpPr txBox="1"/>
          <p:nvPr/>
        </p:nvSpPr>
        <p:spPr>
          <a:xfrm rot="16200000">
            <a:off x="583096" y="3583840"/>
            <a:ext cx="244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Fiendens soldater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269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9CBDC-02B7-66F0-612F-221814280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0572B-13A6-DB81-63EF-03DADD5F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653772"/>
            <a:ext cx="10515600" cy="3625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Förutsättning 1:</a:t>
            </a:r>
            <a:r>
              <a:rPr lang="sv-SE" u="sng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vill till varje pris ta över och därefter behärska ett område som fienden nu behärskar. Fienden har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som försvarar området.</a:t>
            </a:r>
            <a:endParaRPr kumimoji="0" lang="sv-SE" sz="2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är beredd att offra samtliga egna soldater och dessutom beredd att vänta hur länge som helst på att ta över kontrollen av området.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1" u="sng" dirty="0">
                <a:solidFill>
                  <a:srgbClr val="0070C0"/>
                </a:solidFill>
              </a:rPr>
              <a:t>Fråga 1:</a:t>
            </a:r>
          </a:p>
          <a:p>
            <a:pPr marL="0" indent="0">
              <a:buNone/>
            </a:pPr>
            <a:r>
              <a:rPr lang="sv-SE" dirty="0"/>
              <a:t>Hur stor truppstyrka, </a:t>
            </a:r>
            <a:r>
              <a:rPr lang="sv-SE" b="1" dirty="0"/>
              <a:t>x</a:t>
            </a:r>
            <a:r>
              <a:rPr lang="sv-SE" sz="1400" b="1" dirty="0"/>
              <a:t>0</a:t>
            </a:r>
            <a:r>
              <a:rPr lang="sv-SE" dirty="0"/>
              <a:t>, måste Du minst skicka för att anfalla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2B9B1-4C77-249F-FEF2-2E5D5D77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A1BDB2-6BB5-E084-4C22-C1173AD41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338145"/>
              </p:ext>
            </p:extLst>
          </p:nvPr>
        </p:nvGraphicFramePr>
        <p:xfrm>
          <a:off x="3663196" y="4279037"/>
          <a:ext cx="33877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444240" progId="Equation.DSMT4">
                  <p:embed/>
                </p:oleObj>
              </mc:Choice>
              <mc:Fallback>
                <p:oleObj name="Equation" r:id="rId2" imgW="672840" imgH="4442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107C98E-4388-4A07-938F-B2A88E05AE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196" y="4279037"/>
                        <a:ext cx="3387725" cy="2205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8D875F4-A5B4-F7B2-E28D-E5B3D7A93367}"/>
              </a:ext>
            </a:extLst>
          </p:cNvPr>
          <p:cNvSpPr txBox="1"/>
          <p:nvPr/>
        </p:nvSpPr>
        <p:spPr>
          <a:xfrm>
            <a:off x="1793289" y="5131293"/>
            <a:ext cx="160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u="sng" dirty="0">
                <a:solidFill>
                  <a:srgbClr val="FF0000"/>
                </a:solidFill>
              </a:rPr>
              <a:t>Svar 1: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8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1C6DE-5D74-5648-33F2-9844652E4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91AEF1A-76DA-5B63-CCBC-CEF54FD0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28293-132B-2870-E06D-26A09CD8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61835-485F-98F0-05E4-EBA7BDD96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9" y="241356"/>
            <a:ext cx="8167116" cy="4838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2798F7-CAE7-C8CC-F64B-2733B788C7BE}"/>
              </a:ext>
            </a:extLst>
          </p:cNvPr>
          <p:cNvSpPr txBox="1"/>
          <p:nvPr/>
        </p:nvSpPr>
        <p:spPr>
          <a:xfrm>
            <a:off x="10009832" y="4818543"/>
            <a:ext cx="1433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0.01045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6CEE5EB-A78A-518A-7409-87866262F4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04287" y="1886645"/>
          <a:ext cx="2155825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880" imgH="634680" progId="Equation.DSMT4">
                  <p:embed/>
                </p:oleObj>
              </mc:Choice>
              <mc:Fallback>
                <p:oleObj name="Equation" r:id="rId3" imgW="596880" imgH="6346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6CEE5EB-A78A-518A-7409-87866262F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87" y="1886645"/>
                        <a:ext cx="2155825" cy="224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E93140F-10A0-3A33-BB6B-F77E93A5B7F9}"/>
              </a:ext>
            </a:extLst>
          </p:cNvPr>
          <p:cNvSpPr txBox="1"/>
          <p:nvPr/>
        </p:nvSpPr>
        <p:spPr>
          <a:xfrm>
            <a:off x="9977019" y="1117742"/>
            <a:ext cx="1460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0.05347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D57E48D-40E8-82DE-10B1-711BC83DB1C4}"/>
              </a:ext>
            </a:extLst>
          </p:cNvPr>
          <p:cNvSpPr/>
          <p:nvPr/>
        </p:nvSpPr>
        <p:spPr>
          <a:xfrm>
            <a:off x="10362691" y="1699545"/>
            <a:ext cx="479394" cy="6369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9BF43DE-4DB1-AE8A-71A3-B2BA19939BC7}"/>
              </a:ext>
            </a:extLst>
          </p:cNvPr>
          <p:cNvSpPr/>
          <p:nvPr/>
        </p:nvSpPr>
        <p:spPr>
          <a:xfrm flipV="1">
            <a:off x="10362691" y="3993615"/>
            <a:ext cx="479394" cy="77814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32D2F-21BE-49F0-13F3-F869174B2089}"/>
              </a:ext>
            </a:extLst>
          </p:cNvPr>
          <p:cNvSpPr txBox="1"/>
          <p:nvPr/>
        </p:nvSpPr>
        <p:spPr>
          <a:xfrm>
            <a:off x="173119" y="5158455"/>
            <a:ext cx="110382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Source: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Lohmander, P., Attrition coefficient estimations via differential equation systems, initial and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terminal conditions, and nonlinear iterative equation system solutions,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Journal of Statistics and Computer Science, Vol. 3, Issue 1, 2024, pp. 51-78.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5"/>
              </a:rPr>
              <a:t>https://www.arfjournals.com/jscs/issue/322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6"/>
              </a:rPr>
              <a:t>https://www.arfjournals.com/image/catalog/Journals%20Papers/JSCS/2024/No%201%20(2024)/ART_4.pdf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4498BE-A9AE-89C5-7722-AC93BB313F51}"/>
              </a:ext>
            </a:extLst>
          </p:cNvPr>
          <p:cNvSpPr txBox="1"/>
          <p:nvPr/>
        </p:nvSpPr>
        <p:spPr>
          <a:xfrm>
            <a:off x="9321428" y="241356"/>
            <a:ext cx="2561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i="1" dirty="0">
                <a:highlight>
                  <a:srgbClr val="FFFF00"/>
                </a:highlight>
              </a:rPr>
              <a:t>Siffror från slaget </a:t>
            </a:r>
          </a:p>
          <a:p>
            <a:pPr algn="ctr"/>
            <a:r>
              <a:rPr lang="sv-SE" sz="2400" b="1" i="1" dirty="0">
                <a:highlight>
                  <a:srgbClr val="FFFF00"/>
                </a:highlight>
              </a:rPr>
              <a:t>på </a:t>
            </a:r>
            <a:r>
              <a:rPr lang="sv-SE" sz="2400" b="1" i="1" dirty="0" err="1">
                <a:highlight>
                  <a:srgbClr val="FFFF00"/>
                </a:highlight>
              </a:rPr>
              <a:t>Iwo</a:t>
            </a:r>
            <a:r>
              <a:rPr lang="sv-SE" sz="2400" b="1" i="1" dirty="0">
                <a:highlight>
                  <a:srgbClr val="FFFF00"/>
                </a:highlight>
              </a:rPr>
              <a:t> </a:t>
            </a:r>
            <a:r>
              <a:rPr lang="sv-SE" sz="2400" b="1" i="1" dirty="0" err="1">
                <a:highlight>
                  <a:srgbClr val="FFFF00"/>
                </a:highlight>
              </a:rPr>
              <a:t>Jima</a:t>
            </a:r>
            <a:r>
              <a:rPr lang="sv-SE" sz="2400" b="1" i="1" dirty="0">
                <a:highlight>
                  <a:srgbClr val="FFFF00"/>
                </a:highlight>
              </a:rPr>
              <a:t>, 1945: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9E20D-42B4-40C3-D72A-082398D8DB82}"/>
              </a:ext>
            </a:extLst>
          </p:cNvPr>
          <p:cNvSpPr txBox="1"/>
          <p:nvPr/>
        </p:nvSpPr>
        <p:spPr>
          <a:xfrm>
            <a:off x="5567943" y="805577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Soldater från USA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EEA23-1449-045B-AEBC-03DC18AB4ABC}"/>
              </a:ext>
            </a:extLst>
          </p:cNvPr>
          <p:cNvSpPr txBox="1"/>
          <p:nvPr/>
        </p:nvSpPr>
        <p:spPr>
          <a:xfrm>
            <a:off x="5490391" y="2822754"/>
            <a:ext cx="202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Soldater från Japan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22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EE37A-3D4E-EAAC-EEDD-8A989EC45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88BBCBB-7537-7AD9-C776-AD4639D09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077881-786F-1FF2-3D3F-3315AEDC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A2FC0F-AB06-E908-3514-8F99817B5C17}"/>
              </a:ext>
            </a:extLst>
          </p:cNvPr>
          <p:cNvGraphicFramePr/>
          <p:nvPr/>
        </p:nvGraphicFramePr>
        <p:xfrm>
          <a:off x="1326471" y="878889"/>
          <a:ext cx="8655729" cy="475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A3048A-FF8B-B994-D53C-B3D509D5A5EE}"/>
              </a:ext>
            </a:extLst>
          </p:cNvPr>
          <p:cNvCxnSpPr>
            <a:cxnSpLocks/>
          </p:cNvCxnSpPr>
          <p:nvPr/>
        </p:nvCxnSpPr>
        <p:spPr>
          <a:xfrm flipH="1">
            <a:off x="8366271" y="1812738"/>
            <a:ext cx="569667" cy="89442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A8CD76-60EF-36DC-CAE2-4DC9A7988225}"/>
              </a:ext>
            </a:extLst>
          </p:cNvPr>
          <p:cNvCxnSpPr>
            <a:cxnSpLocks/>
          </p:cNvCxnSpPr>
          <p:nvPr/>
        </p:nvCxnSpPr>
        <p:spPr>
          <a:xfrm flipH="1">
            <a:off x="7705817" y="4296792"/>
            <a:ext cx="62144" cy="5149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06D362-2E29-41B5-3B6D-0E2CEBF8499B}"/>
              </a:ext>
            </a:extLst>
          </p:cNvPr>
          <p:cNvCxnSpPr>
            <a:cxnSpLocks/>
          </p:cNvCxnSpPr>
          <p:nvPr/>
        </p:nvCxnSpPr>
        <p:spPr>
          <a:xfrm flipH="1">
            <a:off x="7856738" y="3110647"/>
            <a:ext cx="310718" cy="7511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D4F6F3D-16C1-BDA7-E61A-35C49105F756}"/>
              </a:ext>
            </a:extLst>
          </p:cNvPr>
          <p:cNvSpPr/>
          <p:nvPr/>
        </p:nvSpPr>
        <p:spPr>
          <a:xfrm>
            <a:off x="9001957" y="1242874"/>
            <a:ext cx="247835" cy="26633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6C320-824C-F3CE-4142-CAC96E7B0686}"/>
              </a:ext>
            </a:extLst>
          </p:cNvPr>
          <p:cNvSpPr txBox="1"/>
          <p:nvPr/>
        </p:nvSpPr>
        <p:spPr>
          <a:xfrm>
            <a:off x="9982200" y="1193138"/>
            <a:ext cx="134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Utgångsläge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23E03A-E7BD-92D9-EA77-2D8612FAF8B4}"/>
              </a:ext>
            </a:extLst>
          </p:cNvPr>
          <p:cNvCxnSpPr>
            <a:cxnSpLocks/>
          </p:cNvCxnSpPr>
          <p:nvPr/>
        </p:nvCxnSpPr>
        <p:spPr>
          <a:xfrm flipH="1">
            <a:off x="9392575" y="1376039"/>
            <a:ext cx="5896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D79498-2FCA-F11C-EF66-AC889949B7AE}"/>
              </a:ext>
            </a:extLst>
          </p:cNvPr>
          <p:cNvSpPr txBox="1"/>
          <p:nvPr/>
        </p:nvSpPr>
        <p:spPr>
          <a:xfrm>
            <a:off x="785875" y="6026015"/>
            <a:ext cx="10324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highlight>
                  <a:srgbClr val="FFFF00"/>
                </a:highlight>
              </a:rPr>
              <a:t>Utvecklingen på </a:t>
            </a:r>
            <a:r>
              <a:rPr lang="sv-SE" b="1" dirty="0" err="1">
                <a:highlight>
                  <a:srgbClr val="FFFF00"/>
                </a:highlight>
              </a:rPr>
              <a:t>Iwo</a:t>
            </a:r>
            <a:r>
              <a:rPr lang="sv-SE" b="1" dirty="0">
                <a:highlight>
                  <a:srgbClr val="FFFF00"/>
                </a:highlight>
              </a:rPr>
              <a:t> </a:t>
            </a:r>
            <a:r>
              <a:rPr lang="sv-SE" b="1" dirty="0" err="1">
                <a:highlight>
                  <a:srgbClr val="FFFF00"/>
                </a:highlight>
              </a:rPr>
              <a:t>Jima</a:t>
            </a:r>
            <a:r>
              <a:rPr lang="sv-SE" b="1" dirty="0">
                <a:highlight>
                  <a:srgbClr val="FFFF00"/>
                </a:highlight>
              </a:rPr>
              <a:t>, 1945, från och med dag 6, när alla trupper från USA hade landsatts på </a:t>
            </a:r>
            <a:r>
              <a:rPr lang="sv-SE" b="1" dirty="0" err="1">
                <a:highlight>
                  <a:srgbClr val="FFFF00"/>
                </a:highlight>
              </a:rPr>
              <a:t>Iwo</a:t>
            </a:r>
            <a:r>
              <a:rPr lang="sv-SE" b="1" dirty="0">
                <a:highlight>
                  <a:srgbClr val="FFFF00"/>
                </a:highlight>
              </a:rPr>
              <a:t> </a:t>
            </a:r>
            <a:r>
              <a:rPr lang="sv-SE" b="1" dirty="0" err="1">
                <a:highlight>
                  <a:srgbClr val="FFFF00"/>
                </a:highlight>
              </a:rPr>
              <a:t>Jima</a:t>
            </a:r>
            <a:r>
              <a:rPr lang="sv-SE" b="1" dirty="0">
                <a:highlight>
                  <a:srgbClr val="FFFF00"/>
                </a:highlight>
              </a:rPr>
              <a:t>,</a:t>
            </a:r>
          </a:p>
          <a:p>
            <a:r>
              <a:rPr lang="sv-SE" b="1" dirty="0">
                <a:highlight>
                  <a:srgbClr val="FFFF00"/>
                </a:highlight>
              </a:rPr>
              <a:t>enligt verkliga siffror från krigsdagböcker, samt enligt Lohmander #1 och #2.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AA5E3-2F59-A819-9A7B-2DC5F0CE6C4F}"/>
              </a:ext>
            </a:extLst>
          </p:cNvPr>
          <p:cNvSpPr txBox="1"/>
          <p:nvPr/>
        </p:nvSpPr>
        <p:spPr>
          <a:xfrm>
            <a:off x="5086905" y="5267988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Soldater från USA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0B093-5314-923C-BC28-BF7FFE2F569D}"/>
              </a:ext>
            </a:extLst>
          </p:cNvPr>
          <p:cNvSpPr txBox="1"/>
          <p:nvPr/>
        </p:nvSpPr>
        <p:spPr>
          <a:xfrm rot="16200000">
            <a:off x="311088" y="2874245"/>
            <a:ext cx="2030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från Japan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D1DEC9-2487-CAD2-6FB2-92FDCD1727DD}"/>
              </a:ext>
            </a:extLst>
          </p:cNvPr>
          <p:cNvSpPr txBox="1"/>
          <p:nvPr/>
        </p:nvSpPr>
        <p:spPr>
          <a:xfrm>
            <a:off x="785875" y="866737"/>
            <a:ext cx="592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</a:rPr>
              <a:t>y</a:t>
            </a:r>
            <a:r>
              <a:rPr lang="sv-SE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FA0D90-6814-1BF9-9365-AB323FAC93BD}"/>
              </a:ext>
            </a:extLst>
          </p:cNvPr>
          <p:cNvCxnSpPr>
            <a:cxnSpLocks/>
          </p:cNvCxnSpPr>
          <p:nvPr/>
        </p:nvCxnSpPr>
        <p:spPr>
          <a:xfrm>
            <a:off x="1511138" y="1331665"/>
            <a:ext cx="73931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4F20B9-C702-4F7F-D941-90F9FE624216}"/>
              </a:ext>
            </a:extLst>
          </p:cNvPr>
          <p:cNvSpPr txBox="1"/>
          <p:nvPr/>
        </p:nvSpPr>
        <p:spPr>
          <a:xfrm>
            <a:off x="8904303" y="5375630"/>
            <a:ext cx="537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0070C0"/>
                </a:solidFill>
              </a:rPr>
              <a:t>x</a:t>
            </a:r>
            <a:r>
              <a:rPr lang="sv-SE" b="1" dirty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D88BB4-D945-B5D8-C121-B22915B6E72B}"/>
              </a:ext>
            </a:extLst>
          </p:cNvPr>
          <p:cNvCxnSpPr>
            <a:cxnSpLocks/>
          </p:cNvCxnSpPr>
          <p:nvPr/>
        </p:nvCxnSpPr>
        <p:spPr>
          <a:xfrm flipV="1">
            <a:off x="9120604" y="1616846"/>
            <a:ext cx="14238" cy="389194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09F074A-CBFA-025E-5E11-D4313B8C06B3}"/>
              </a:ext>
            </a:extLst>
          </p:cNvPr>
          <p:cNvSpPr txBox="1"/>
          <p:nvPr/>
        </p:nvSpPr>
        <p:spPr>
          <a:xfrm>
            <a:off x="10349904" y="3204312"/>
            <a:ext cx="1549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Förluster USA:</a:t>
            </a:r>
          </a:p>
          <a:p>
            <a:r>
              <a:rPr lang="sv-SE" b="1" dirty="0"/>
              <a:t>Ca 15 000 </a:t>
            </a:r>
          </a:p>
          <a:p>
            <a:r>
              <a:rPr lang="sv-SE" b="1" dirty="0"/>
              <a:t>soldater.</a:t>
            </a:r>
            <a:endParaRPr lang="en-US" b="1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B96A84-03F3-1EB7-C8AF-A9AEAB0E71CB}"/>
              </a:ext>
            </a:extLst>
          </p:cNvPr>
          <p:cNvCxnSpPr/>
          <p:nvPr/>
        </p:nvCxnSpPr>
        <p:spPr>
          <a:xfrm>
            <a:off x="7537142" y="5375630"/>
            <a:ext cx="157816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F60801-A2F4-C01A-22F8-015AFD19891F}"/>
              </a:ext>
            </a:extLst>
          </p:cNvPr>
          <p:cNvCxnSpPr>
            <a:cxnSpLocks/>
          </p:cNvCxnSpPr>
          <p:nvPr/>
        </p:nvCxnSpPr>
        <p:spPr>
          <a:xfrm>
            <a:off x="7546020" y="5186879"/>
            <a:ext cx="0" cy="377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1F61C32-AE53-4C3A-5DF9-DEFD47608C53}"/>
              </a:ext>
            </a:extLst>
          </p:cNvPr>
          <p:cNvSpPr/>
          <p:nvPr/>
        </p:nvSpPr>
        <p:spPr>
          <a:xfrm>
            <a:off x="10235953" y="3110647"/>
            <a:ext cx="1748901" cy="11861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58FFE1-49BD-15D8-0804-F2CCF2435A9A}"/>
              </a:ext>
            </a:extLst>
          </p:cNvPr>
          <p:cNvCxnSpPr>
            <a:cxnSpLocks/>
          </p:cNvCxnSpPr>
          <p:nvPr/>
        </p:nvCxnSpPr>
        <p:spPr>
          <a:xfrm flipH="1">
            <a:off x="8487052" y="4296791"/>
            <a:ext cx="1748901" cy="1029710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12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B5E0B-189C-9EEC-5067-102E47C86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6E1122-B8E9-EF6C-9534-1696D1114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26A6F-FF2E-A144-58C8-8D950CC2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2E40B6-7F1D-3C1B-0E7E-02A029D6A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693" y="652572"/>
            <a:ext cx="181200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86A47A-79EE-AD75-E69B-64DB5C19C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716786"/>
              </p:ext>
            </p:extLst>
          </p:nvPr>
        </p:nvGraphicFramePr>
        <p:xfrm>
          <a:off x="4809716" y="280987"/>
          <a:ext cx="6697993" cy="118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200" imgH="444500" progId="Equation.DSMT4">
                  <p:embed/>
                </p:oleObj>
              </mc:Choice>
              <mc:Fallback>
                <p:oleObj name="Equation" r:id="rId2" imgW="2489200" imgH="4445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486A47A-79EE-AD75-E69B-64DB5C19C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9716" y="280987"/>
                        <a:ext cx="6697993" cy="1189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11A5B2-C0BB-34FD-CD41-EBF5AACBF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696567"/>
              </p:ext>
            </p:extLst>
          </p:nvPr>
        </p:nvGraphicFramePr>
        <p:xfrm>
          <a:off x="684291" y="1473740"/>
          <a:ext cx="10572789" cy="451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497B78-3012-0681-3650-4D04CA6C957D}"/>
              </a:ext>
            </a:extLst>
          </p:cNvPr>
          <p:cNvSpPr txBox="1"/>
          <p:nvPr/>
        </p:nvSpPr>
        <p:spPr>
          <a:xfrm>
            <a:off x="536418" y="5850717"/>
            <a:ext cx="9963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Utvecklingen på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Iwo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Jima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, 1945, från och med dag 6, när alla trupper från USA hade landsatts på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Iwo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Jima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, om USA skulle ha landsatt 40 716 soldater, d.v.s. lagt sig på terror-balans-linjen.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CA193-AB9B-928D-22DD-3D76AA31F237}"/>
              </a:ext>
            </a:extLst>
          </p:cNvPr>
          <p:cNvSpPr txBox="1"/>
          <p:nvPr/>
        </p:nvSpPr>
        <p:spPr>
          <a:xfrm>
            <a:off x="1967527" y="2147037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Soldater från USA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C6DBC-96C6-F062-E9B0-43E11B172507}"/>
              </a:ext>
            </a:extLst>
          </p:cNvPr>
          <p:cNvSpPr txBox="1"/>
          <p:nvPr/>
        </p:nvSpPr>
        <p:spPr>
          <a:xfrm>
            <a:off x="1967527" y="3502971"/>
            <a:ext cx="202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Soldater från Japan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422ACC-C474-5679-1E96-3D39A1DF05D9}"/>
              </a:ext>
            </a:extLst>
          </p:cNvPr>
          <p:cNvSpPr txBox="1"/>
          <p:nvPr/>
        </p:nvSpPr>
        <p:spPr>
          <a:xfrm rot="16200000">
            <a:off x="-289021" y="3059327"/>
            <a:ext cx="1577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Antal Soldater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CE52B3-BEEB-BCDF-4692-02D7607AE7D4}"/>
              </a:ext>
            </a:extLst>
          </p:cNvPr>
          <p:cNvSpPr/>
          <p:nvPr/>
        </p:nvSpPr>
        <p:spPr>
          <a:xfrm>
            <a:off x="10339057" y="488887"/>
            <a:ext cx="1285593" cy="76042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1E1292-886E-6C9D-ECF1-EB7DE3B2D00F}"/>
              </a:ext>
            </a:extLst>
          </p:cNvPr>
          <p:cNvCxnSpPr>
            <a:cxnSpLocks/>
          </p:cNvCxnSpPr>
          <p:nvPr/>
        </p:nvCxnSpPr>
        <p:spPr>
          <a:xfrm flipH="1">
            <a:off x="1325909" y="1023026"/>
            <a:ext cx="3372840" cy="870864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42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E32A-1FBF-D7A0-9AEA-90F22116E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AA57656-B122-B720-3FE4-4AC3D09B0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37B63-333A-721D-3A25-140D0951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91E4326-159C-EA98-C2B0-115DD2673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788081"/>
              </p:ext>
            </p:extLst>
          </p:nvPr>
        </p:nvGraphicFramePr>
        <p:xfrm>
          <a:off x="941028" y="704101"/>
          <a:ext cx="10866267" cy="595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1049DC-3C8F-1F72-A887-DE9C805E4565}"/>
              </a:ext>
            </a:extLst>
          </p:cNvPr>
          <p:cNvCxnSpPr>
            <a:cxnSpLocks/>
          </p:cNvCxnSpPr>
          <p:nvPr/>
        </p:nvCxnSpPr>
        <p:spPr>
          <a:xfrm flipH="1">
            <a:off x="8610600" y="1648532"/>
            <a:ext cx="1606858" cy="8966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FF53BF-1F9E-73C9-5F09-9874D800BEFC}"/>
              </a:ext>
            </a:extLst>
          </p:cNvPr>
          <p:cNvCxnSpPr>
            <a:cxnSpLocks/>
          </p:cNvCxnSpPr>
          <p:nvPr/>
        </p:nvCxnSpPr>
        <p:spPr>
          <a:xfrm flipH="1">
            <a:off x="6045546" y="3455691"/>
            <a:ext cx="779755" cy="4349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E4DB2C-3C7E-9123-C7E0-10CFFC6BA3BD}"/>
              </a:ext>
            </a:extLst>
          </p:cNvPr>
          <p:cNvCxnSpPr>
            <a:cxnSpLocks/>
          </p:cNvCxnSpPr>
          <p:nvPr/>
        </p:nvCxnSpPr>
        <p:spPr>
          <a:xfrm flipH="1">
            <a:off x="3391270" y="5182419"/>
            <a:ext cx="319596" cy="1331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785D431-9856-15AA-94F8-148EACEFE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350739"/>
              </p:ext>
            </p:extLst>
          </p:nvPr>
        </p:nvGraphicFramePr>
        <p:xfrm>
          <a:off x="7075556" y="3712788"/>
          <a:ext cx="3888420" cy="69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200" imgH="444500" progId="Equation.DSMT4">
                  <p:embed/>
                </p:oleObj>
              </mc:Choice>
              <mc:Fallback>
                <p:oleObj name="Equation" r:id="rId3" imgW="2489200" imgH="4445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785D431-9856-15AA-94F8-148EACEFE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556" y="3712788"/>
                        <a:ext cx="3888420" cy="690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B222DB7-A03D-ABFC-4A46-AD2E07F22E9D}"/>
              </a:ext>
            </a:extLst>
          </p:cNvPr>
          <p:cNvSpPr/>
          <p:nvPr/>
        </p:nvSpPr>
        <p:spPr>
          <a:xfrm>
            <a:off x="10440601" y="1198500"/>
            <a:ext cx="247835" cy="26633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8475A-0C0D-1294-D9C6-0352E74C8269}"/>
              </a:ext>
            </a:extLst>
          </p:cNvPr>
          <p:cNvSpPr txBox="1"/>
          <p:nvPr/>
        </p:nvSpPr>
        <p:spPr>
          <a:xfrm>
            <a:off x="446844" y="197047"/>
            <a:ext cx="9963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Utvecklingen på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Iwo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Jima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, 1945, från och med Dag 6, när alla trupper från USA hade landsatts på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Iwo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Jima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, om USA skulle ha landsatt 40 716 soldater, d.v.s. lagt sig på terror-balans-linjen. Då skulle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striderna ta extremt lång tid och alla soldater, på båda sidor, skulle bekämpas.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CEC5F-C539-9408-BA06-42024F634796}"/>
              </a:ext>
            </a:extLst>
          </p:cNvPr>
          <p:cNvSpPr txBox="1"/>
          <p:nvPr/>
        </p:nvSpPr>
        <p:spPr>
          <a:xfrm>
            <a:off x="6920421" y="6273804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Soldater från USA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CE286-EF4A-C82B-310B-3C57458BAE6A}"/>
              </a:ext>
            </a:extLst>
          </p:cNvPr>
          <p:cNvSpPr txBox="1"/>
          <p:nvPr/>
        </p:nvSpPr>
        <p:spPr>
          <a:xfrm rot="16200000">
            <a:off x="-136497" y="2925861"/>
            <a:ext cx="2030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från Japan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CAE83-262B-BA0D-BD14-D096ACF3D6DA}"/>
              </a:ext>
            </a:extLst>
          </p:cNvPr>
          <p:cNvSpPr/>
          <p:nvPr/>
        </p:nvSpPr>
        <p:spPr>
          <a:xfrm>
            <a:off x="10293795" y="3795084"/>
            <a:ext cx="670181" cy="5060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59634F-A32A-1370-ECA0-C8FBFF1ECF77}"/>
              </a:ext>
            </a:extLst>
          </p:cNvPr>
          <p:cNvCxnSpPr>
            <a:cxnSpLocks/>
          </p:cNvCxnSpPr>
          <p:nvPr/>
        </p:nvCxnSpPr>
        <p:spPr>
          <a:xfrm flipV="1">
            <a:off x="10564518" y="1553592"/>
            <a:ext cx="0" cy="224149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EF2BF1-9177-2690-CD28-2F82CF28201C}"/>
              </a:ext>
            </a:extLst>
          </p:cNvPr>
          <p:cNvCxnSpPr>
            <a:cxnSpLocks/>
          </p:cNvCxnSpPr>
          <p:nvPr/>
        </p:nvCxnSpPr>
        <p:spPr>
          <a:xfrm flipV="1">
            <a:off x="10584587" y="4301112"/>
            <a:ext cx="0" cy="20552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7354E5-CA6F-BCB6-CC65-E41B3231288C}"/>
              </a:ext>
            </a:extLst>
          </p:cNvPr>
          <p:cNvSpPr txBox="1"/>
          <p:nvPr/>
        </p:nvSpPr>
        <p:spPr>
          <a:xfrm>
            <a:off x="10315923" y="6185479"/>
            <a:ext cx="537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0070C0"/>
                </a:solidFill>
              </a:rPr>
              <a:t>x</a:t>
            </a:r>
            <a:r>
              <a:rPr lang="sv-SE" b="1" dirty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C8D333-17C5-5086-CDB0-A39769EA8FD0}"/>
              </a:ext>
            </a:extLst>
          </p:cNvPr>
          <p:cNvSpPr txBox="1"/>
          <p:nvPr/>
        </p:nvSpPr>
        <p:spPr>
          <a:xfrm>
            <a:off x="245279" y="872078"/>
            <a:ext cx="592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</a:rPr>
              <a:t>y</a:t>
            </a:r>
            <a:r>
              <a:rPr lang="sv-SE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9DE10B1-072B-E50F-AB25-8C387713CBEB}"/>
              </a:ext>
            </a:extLst>
          </p:cNvPr>
          <p:cNvCxnSpPr>
            <a:cxnSpLocks/>
          </p:cNvCxnSpPr>
          <p:nvPr/>
        </p:nvCxnSpPr>
        <p:spPr>
          <a:xfrm>
            <a:off x="837862" y="1331665"/>
            <a:ext cx="94780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0A4A4FB-74FD-4C93-3E50-669246663760}"/>
              </a:ext>
            </a:extLst>
          </p:cNvPr>
          <p:cNvSpPr txBox="1"/>
          <p:nvPr/>
        </p:nvSpPr>
        <p:spPr>
          <a:xfrm rot="19922446">
            <a:off x="4252870" y="3194080"/>
            <a:ext cx="331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7030A0"/>
                </a:solidFill>
              </a:rPr>
              <a:t>Terror – balans - linje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6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69CE-BD52-FDE3-8E6F-0CFE1C82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>
                <a:solidFill>
                  <a:srgbClr val="FF0000"/>
                </a:solidFill>
              </a:rPr>
              <a:t>Följande frågor kommer att besvaras: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16A10-7BF2-03DC-9C67-087D34244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Förutsättning 1:</a:t>
            </a:r>
            <a:r>
              <a:rPr lang="sv-SE" u="sng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vill till varje pris ta över och därefter behärska ett område som fienden nu behärskar. Fienden har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som försvarar området.</a:t>
            </a:r>
            <a:endParaRPr kumimoji="0" lang="sv-SE" sz="2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är beredd att offra samtliga egna soldater och dessutom beredd att vänta hur länge som helst på att ta över kontrollen av området.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1" u="sng" dirty="0">
                <a:solidFill>
                  <a:srgbClr val="0070C0"/>
                </a:solidFill>
              </a:rPr>
              <a:t>Fråga 1:</a:t>
            </a:r>
          </a:p>
          <a:p>
            <a:pPr marL="0" indent="0">
              <a:buNone/>
            </a:pPr>
            <a:r>
              <a:rPr lang="sv-SE" dirty="0"/>
              <a:t>Hur stor truppstyrka, </a:t>
            </a:r>
            <a:r>
              <a:rPr lang="sv-SE" b="1" dirty="0"/>
              <a:t>x</a:t>
            </a:r>
            <a:r>
              <a:rPr lang="sv-SE" sz="1400" b="1" dirty="0"/>
              <a:t>0</a:t>
            </a:r>
            <a:r>
              <a:rPr lang="sv-SE" dirty="0"/>
              <a:t>, måste Du minst skicka för att anfalla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754BB-DA7F-7CC3-9F2B-1B94DA74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0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E4A71-D028-DF08-6CB4-481359287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7AF10F0-30F8-A2B7-83E0-5A9A50BB1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05CE7-7602-7FDE-216F-7DC4DA53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EA122-FC69-C89B-C1B6-904F9B967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58" y="455404"/>
            <a:ext cx="4820231" cy="2716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153708-CADE-D88B-5610-C9A6CB29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562" y="387244"/>
            <a:ext cx="5669771" cy="285317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36AC755-611C-06DC-B19D-5ADBEB77C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620445"/>
              </p:ext>
            </p:extLst>
          </p:nvPr>
        </p:nvGraphicFramePr>
        <p:xfrm>
          <a:off x="405019" y="3513256"/>
          <a:ext cx="5939389" cy="284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1CA2A6-5A66-149B-5D34-60E48DB836AC}"/>
              </a:ext>
            </a:extLst>
          </p:cNvPr>
          <p:cNvCxnSpPr>
            <a:cxnSpLocks/>
          </p:cNvCxnSpPr>
          <p:nvPr/>
        </p:nvCxnSpPr>
        <p:spPr>
          <a:xfrm flipH="1">
            <a:off x="9605639" y="976544"/>
            <a:ext cx="1029810" cy="2929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BB1313-80DC-4ACF-81A1-D814B15A5E64}"/>
              </a:ext>
            </a:extLst>
          </p:cNvPr>
          <p:cNvCxnSpPr>
            <a:cxnSpLocks/>
          </p:cNvCxnSpPr>
          <p:nvPr/>
        </p:nvCxnSpPr>
        <p:spPr>
          <a:xfrm flipH="1">
            <a:off x="8162980" y="1420427"/>
            <a:ext cx="830100" cy="1375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697B81-520D-FE11-34FB-E5F6EE257AE0}"/>
              </a:ext>
            </a:extLst>
          </p:cNvPr>
          <p:cNvCxnSpPr>
            <a:cxnSpLocks/>
          </p:cNvCxnSpPr>
          <p:nvPr/>
        </p:nvCxnSpPr>
        <p:spPr>
          <a:xfrm flipH="1">
            <a:off x="6933460" y="1615736"/>
            <a:ext cx="55041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6CCC5DF3-01B1-1271-C10C-98F2153B317E}"/>
              </a:ext>
            </a:extLst>
          </p:cNvPr>
          <p:cNvSpPr/>
          <p:nvPr/>
        </p:nvSpPr>
        <p:spPr>
          <a:xfrm>
            <a:off x="10449017" y="683581"/>
            <a:ext cx="266331" cy="26633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3281E8-AD1D-1FFC-26D3-591F775C6E4D}"/>
              </a:ext>
            </a:extLst>
          </p:cNvPr>
          <p:cNvSpPr/>
          <p:nvPr/>
        </p:nvSpPr>
        <p:spPr>
          <a:xfrm>
            <a:off x="5233386" y="3724502"/>
            <a:ext cx="247835" cy="26633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78980-88D8-EFBE-3796-3C42D0F5D3C3}"/>
              </a:ext>
            </a:extLst>
          </p:cNvPr>
          <p:cNvSpPr txBox="1"/>
          <p:nvPr/>
        </p:nvSpPr>
        <p:spPr>
          <a:xfrm>
            <a:off x="6564708" y="3724502"/>
            <a:ext cx="52995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Utvecklingen på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Iwo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Jima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, 1945, från och med Dag 6, när alla trupper från USA hade landsatts på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Iwo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Jima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, om USA skulle ha landsatt 30 000 soldater, d.v.s. skickat färre soldater än vad som krävdes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terror-balans-linjen.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Då skulle Japan ha haft 12 000 soldater kvar när USA skulle ha varit helt utan soldater.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47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B0E69-9085-A96B-D47B-E5260D130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12DD734-ABBA-07D7-FC8D-4889CAAA5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80BE21-7E99-6627-920E-DC4F7390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874647-2BC4-C99B-C3DE-B24649BAE109}"/>
              </a:ext>
            </a:extLst>
          </p:cNvPr>
          <p:cNvGraphicFramePr/>
          <p:nvPr/>
        </p:nvGraphicFramePr>
        <p:xfrm>
          <a:off x="594803" y="408374"/>
          <a:ext cx="11168109" cy="620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BF07C1-608C-730E-BD0B-14D1AADE9B45}"/>
              </a:ext>
            </a:extLst>
          </p:cNvPr>
          <p:cNvCxnSpPr>
            <a:cxnSpLocks/>
          </p:cNvCxnSpPr>
          <p:nvPr/>
        </p:nvCxnSpPr>
        <p:spPr>
          <a:xfrm flipH="1">
            <a:off x="5033639" y="1198485"/>
            <a:ext cx="861134" cy="5208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A8B704-BFAB-2D8A-D140-E3F44511476A}"/>
              </a:ext>
            </a:extLst>
          </p:cNvPr>
          <p:cNvCxnSpPr>
            <a:cxnSpLocks/>
          </p:cNvCxnSpPr>
          <p:nvPr/>
        </p:nvCxnSpPr>
        <p:spPr>
          <a:xfrm flipH="1">
            <a:off x="6445188" y="1123025"/>
            <a:ext cx="958790" cy="8300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426BD4-DAAE-048E-C418-46098CEF20A2}"/>
              </a:ext>
            </a:extLst>
          </p:cNvPr>
          <p:cNvCxnSpPr>
            <a:cxnSpLocks/>
          </p:cNvCxnSpPr>
          <p:nvPr/>
        </p:nvCxnSpPr>
        <p:spPr>
          <a:xfrm flipH="1">
            <a:off x="8275470" y="1123025"/>
            <a:ext cx="945471" cy="9484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1CE858-DE63-F2B4-C1DF-FF6EAD313567}"/>
              </a:ext>
            </a:extLst>
          </p:cNvPr>
          <p:cNvCxnSpPr>
            <a:cxnSpLocks/>
          </p:cNvCxnSpPr>
          <p:nvPr/>
        </p:nvCxnSpPr>
        <p:spPr>
          <a:xfrm flipH="1">
            <a:off x="7403978" y="1123025"/>
            <a:ext cx="659906" cy="59628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917B5B-292C-37BF-799D-17250726D42D}"/>
              </a:ext>
            </a:extLst>
          </p:cNvPr>
          <p:cNvCxnSpPr>
            <a:cxnSpLocks/>
          </p:cNvCxnSpPr>
          <p:nvPr/>
        </p:nvCxnSpPr>
        <p:spPr>
          <a:xfrm flipH="1">
            <a:off x="9880847" y="1111188"/>
            <a:ext cx="967667" cy="140119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520E02-347D-16C3-E7FC-92C8FF625D6D}"/>
              </a:ext>
            </a:extLst>
          </p:cNvPr>
          <p:cNvCxnSpPr>
            <a:cxnSpLocks/>
          </p:cNvCxnSpPr>
          <p:nvPr/>
        </p:nvCxnSpPr>
        <p:spPr>
          <a:xfrm flipH="1">
            <a:off x="4412201" y="3191153"/>
            <a:ext cx="523784" cy="47569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936A71-94E4-BC69-FD48-9332B907AD7E}"/>
              </a:ext>
            </a:extLst>
          </p:cNvPr>
          <p:cNvCxnSpPr>
            <a:cxnSpLocks/>
          </p:cNvCxnSpPr>
          <p:nvPr/>
        </p:nvCxnSpPr>
        <p:spPr>
          <a:xfrm flipH="1">
            <a:off x="2469471" y="5140171"/>
            <a:ext cx="229341" cy="2234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6125F5-90AA-267D-8616-2CF98E11D0B3}"/>
              </a:ext>
            </a:extLst>
          </p:cNvPr>
          <p:cNvCxnSpPr>
            <a:cxnSpLocks/>
          </p:cNvCxnSpPr>
          <p:nvPr/>
        </p:nvCxnSpPr>
        <p:spPr>
          <a:xfrm flipH="1">
            <a:off x="3160450" y="2237173"/>
            <a:ext cx="745725" cy="3462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241084-A23B-E234-88FF-CB4A6386403D}"/>
              </a:ext>
            </a:extLst>
          </p:cNvPr>
          <p:cNvCxnSpPr>
            <a:cxnSpLocks/>
          </p:cNvCxnSpPr>
          <p:nvPr/>
        </p:nvCxnSpPr>
        <p:spPr>
          <a:xfrm flipH="1">
            <a:off x="1580226" y="2840854"/>
            <a:ext cx="47939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440168B-7370-8EBD-3318-5CBAA0E11ECF}"/>
              </a:ext>
            </a:extLst>
          </p:cNvPr>
          <p:cNvCxnSpPr>
            <a:cxnSpLocks/>
          </p:cNvCxnSpPr>
          <p:nvPr/>
        </p:nvCxnSpPr>
        <p:spPr>
          <a:xfrm flipH="1">
            <a:off x="6027938" y="2583402"/>
            <a:ext cx="493449" cy="53929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A32C9C6-6F23-AAD7-65C0-487805A1B84D}"/>
              </a:ext>
            </a:extLst>
          </p:cNvPr>
          <p:cNvCxnSpPr>
            <a:cxnSpLocks/>
          </p:cNvCxnSpPr>
          <p:nvPr/>
        </p:nvCxnSpPr>
        <p:spPr>
          <a:xfrm flipH="1">
            <a:off x="5134253" y="3511118"/>
            <a:ext cx="435007" cy="5459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DB86D5-71AF-69DC-6320-7B6DCA1F3240}"/>
              </a:ext>
            </a:extLst>
          </p:cNvPr>
          <p:cNvCxnSpPr>
            <a:cxnSpLocks/>
          </p:cNvCxnSpPr>
          <p:nvPr/>
        </p:nvCxnSpPr>
        <p:spPr>
          <a:xfrm flipH="1">
            <a:off x="7154662" y="2646262"/>
            <a:ext cx="676183" cy="95286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2BE6D6-E87A-2F43-B057-FE0CE8268D96}"/>
              </a:ext>
            </a:extLst>
          </p:cNvPr>
          <p:cNvCxnSpPr>
            <a:cxnSpLocks/>
          </p:cNvCxnSpPr>
          <p:nvPr/>
        </p:nvCxnSpPr>
        <p:spPr>
          <a:xfrm flipH="1">
            <a:off x="6562449" y="3879542"/>
            <a:ext cx="362134" cy="73265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15479B3-65D1-BB05-493D-097013558092}"/>
              </a:ext>
            </a:extLst>
          </p:cNvPr>
          <p:cNvCxnSpPr>
            <a:cxnSpLocks/>
          </p:cNvCxnSpPr>
          <p:nvPr/>
        </p:nvCxnSpPr>
        <p:spPr>
          <a:xfrm flipH="1">
            <a:off x="9108489" y="2920754"/>
            <a:ext cx="603682" cy="127838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35AC0EC-E1E6-BADF-0CDB-B2EA66C8DBC5}"/>
              </a:ext>
            </a:extLst>
          </p:cNvPr>
          <p:cNvCxnSpPr>
            <a:cxnSpLocks/>
          </p:cNvCxnSpPr>
          <p:nvPr/>
        </p:nvCxnSpPr>
        <p:spPr>
          <a:xfrm flipH="1">
            <a:off x="8743767" y="4739648"/>
            <a:ext cx="182732" cy="111579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170339F-CDB1-A60E-F9A0-0C0BCF9E107A}"/>
              </a:ext>
            </a:extLst>
          </p:cNvPr>
          <p:cNvSpPr/>
          <p:nvPr/>
        </p:nvSpPr>
        <p:spPr>
          <a:xfrm>
            <a:off x="5668393" y="932155"/>
            <a:ext cx="247835" cy="26633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6E27DD-95B4-2F5F-F6C6-27F5B8F3FEA7}"/>
              </a:ext>
            </a:extLst>
          </p:cNvPr>
          <p:cNvSpPr/>
          <p:nvPr/>
        </p:nvSpPr>
        <p:spPr>
          <a:xfrm>
            <a:off x="7174268" y="935114"/>
            <a:ext cx="247835" cy="26633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AE6293-E768-9AE6-E2DA-A85B475CA12A}"/>
              </a:ext>
            </a:extLst>
          </p:cNvPr>
          <p:cNvSpPr/>
          <p:nvPr/>
        </p:nvSpPr>
        <p:spPr>
          <a:xfrm>
            <a:off x="7789419" y="932155"/>
            <a:ext cx="247835" cy="26633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557216-E4BC-9B94-192F-DC24D2B52601}"/>
              </a:ext>
            </a:extLst>
          </p:cNvPr>
          <p:cNvSpPr/>
          <p:nvPr/>
        </p:nvSpPr>
        <p:spPr>
          <a:xfrm>
            <a:off x="8835133" y="974709"/>
            <a:ext cx="247835" cy="26633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98D338-F447-00BD-A656-7D67E8558B04}"/>
              </a:ext>
            </a:extLst>
          </p:cNvPr>
          <p:cNvSpPr/>
          <p:nvPr/>
        </p:nvSpPr>
        <p:spPr>
          <a:xfrm>
            <a:off x="10600679" y="945117"/>
            <a:ext cx="247835" cy="26633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088AD-9729-B104-093F-16D13358F7FD}"/>
              </a:ext>
            </a:extLst>
          </p:cNvPr>
          <p:cNvSpPr txBox="1"/>
          <p:nvPr/>
        </p:nvSpPr>
        <p:spPr>
          <a:xfrm>
            <a:off x="5585072" y="6352143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Soldater från USA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AF4B7F-FB49-0519-3018-27CAEBBCEB61}"/>
              </a:ext>
            </a:extLst>
          </p:cNvPr>
          <p:cNvSpPr txBox="1"/>
          <p:nvPr/>
        </p:nvSpPr>
        <p:spPr>
          <a:xfrm rot="16200000">
            <a:off x="-443514" y="2902173"/>
            <a:ext cx="2030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från Japan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A7B8B-3ECE-F1FA-952F-66BB9E63AB57}"/>
              </a:ext>
            </a:extLst>
          </p:cNvPr>
          <p:cNvSpPr txBox="1"/>
          <p:nvPr/>
        </p:nvSpPr>
        <p:spPr>
          <a:xfrm>
            <a:off x="5254580" y="430261"/>
            <a:ext cx="6219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i="1" dirty="0">
                <a:highlight>
                  <a:srgbClr val="FFFF00"/>
                </a:highlight>
              </a:rPr>
              <a:t>USA kan välja antalet soldater att landsätta på </a:t>
            </a:r>
            <a:r>
              <a:rPr lang="sv-SE" sz="2000" b="1" i="1" dirty="0" err="1">
                <a:highlight>
                  <a:srgbClr val="FFFF00"/>
                </a:highlight>
              </a:rPr>
              <a:t>Iwo</a:t>
            </a:r>
            <a:r>
              <a:rPr lang="sv-SE" sz="2000" b="1" i="1" dirty="0">
                <a:highlight>
                  <a:srgbClr val="FFFF00"/>
                </a:highlight>
              </a:rPr>
              <a:t> </a:t>
            </a:r>
            <a:r>
              <a:rPr lang="sv-SE" sz="2000" b="1" i="1" dirty="0" err="1">
                <a:highlight>
                  <a:srgbClr val="FFFF00"/>
                </a:highlight>
              </a:rPr>
              <a:t>Jima</a:t>
            </a:r>
            <a:r>
              <a:rPr lang="sv-SE" sz="2000" b="1" i="1" dirty="0">
                <a:highlight>
                  <a:srgbClr val="FFFF00"/>
                </a:highlight>
              </a:rPr>
              <a:t>.</a:t>
            </a:r>
            <a:endParaRPr lang="en-US" sz="20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3466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3057F-FB92-6575-2885-06F60F210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B7C5B51-05EF-E443-8A45-CB347541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A84DE-D425-EB8F-C843-3489CD5B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653478-8F7D-3290-51C3-0D0047866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626941"/>
              </p:ext>
            </p:extLst>
          </p:nvPr>
        </p:nvGraphicFramePr>
        <p:xfrm>
          <a:off x="2328671" y="291084"/>
          <a:ext cx="7365745" cy="601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E74DA8-7338-13D8-7159-3892CC3E631C}"/>
              </a:ext>
            </a:extLst>
          </p:cNvPr>
          <p:cNvSpPr txBox="1"/>
          <p:nvPr/>
        </p:nvSpPr>
        <p:spPr>
          <a:xfrm rot="16200000">
            <a:off x="-550366" y="2706743"/>
            <a:ext cx="5388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Totala förluster  för USA, till och med olika tidpunkter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DC584-7725-15ED-39AB-3AF0A5DBE0ED}"/>
              </a:ext>
            </a:extLst>
          </p:cNvPr>
          <p:cNvSpPr txBox="1"/>
          <p:nvPr/>
        </p:nvSpPr>
        <p:spPr>
          <a:xfrm>
            <a:off x="9227748" y="6088632"/>
            <a:ext cx="460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2DFB28-41E7-C73D-32F9-AAD0573C1BC4}"/>
              </a:ext>
            </a:extLst>
          </p:cNvPr>
          <p:cNvSpPr/>
          <p:nvPr/>
        </p:nvSpPr>
        <p:spPr>
          <a:xfrm>
            <a:off x="9147939" y="6164970"/>
            <a:ext cx="620695" cy="387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25A303-E4AF-7D25-96E7-99ABB4349F3C}"/>
              </a:ext>
            </a:extLst>
          </p:cNvPr>
          <p:cNvCxnSpPr>
            <a:cxnSpLocks/>
          </p:cNvCxnSpPr>
          <p:nvPr/>
        </p:nvCxnSpPr>
        <p:spPr>
          <a:xfrm flipV="1">
            <a:off x="7993102" y="6227175"/>
            <a:ext cx="0" cy="30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03D289-1B33-98A9-9841-2317C6E7FB8E}"/>
              </a:ext>
            </a:extLst>
          </p:cNvPr>
          <p:cNvCxnSpPr>
            <a:cxnSpLocks/>
          </p:cNvCxnSpPr>
          <p:nvPr/>
        </p:nvCxnSpPr>
        <p:spPr>
          <a:xfrm flipV="1">
            <a:off x="6858239" y="6239012"/>
            <a:ext cx="0" cy="30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EA842C-1994-3E43-1D9E-DE08BF135C88}"/>
              </a:ext>
            </a:extLst>
          </p:cNvPr>
          <p:cNvCxnSpPr>
            <a:cxnSpLocks/>
          </p:cNvCxnSpPr>
          <p:nvPr/>
        </p:nvCxnSpPr>
        <p:spPr>
          <a:xfrm flipV="1">
            <a:off x="5776644" y="6227175"/>
            <a:ext cx="0" cy="30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4E7AE3-22D6-D87F-DF2A-4A19C254852F}"/>
              </a:ext>
            </a:extLst>
          </p:cNvPr>
          <p:cNvCxnSpPr>
            <a:cxnSpLocks/>
          </p:cNvCxnSpPr>
          <p:nvPr/>
        </p:nvCxnSpPr>
        <p:spPr>
          <a:xfrm flipV="1">
            <a:off x="4695048" y="6249053"/>
            <a:ext cx="0" cy="30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E07C08-E1CE-C476-7B08-0FA526518C30}"/>
              </a:ext>
            </a:extLst>
          </p:cNvPr>
          <p:cNvCxnSpPr/>
          <p:nvPr/>
        </p:nvCxnSpPr>
        <p:spPr>
          <a:xfrm>
            <a:off x="4695048" y="6530095"/>
            <a:ext cx="44528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28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0708D-DC80-DF04-A64C-634CDC211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4DA3F94-708D-F96D-B6E8-8F6187EF8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CE514-AFFB-04A7-B985-092F10DE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D52F30-D0B0-FC65-42D2-62AE3A361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932889"/>
              </p:ext>
            </p:extLst>
          </p:nvPr>
        </p:nvGraphicFramePr>
        <p:xfrm>
          <a:off x="2387271" y="311869"/>
          <a:ext cx="7289603" cy="597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3AC903-BD55-E1D0-DD9C-38BA9E3643FF}"/>
              </a:ext>
            </a:extLst>
          </p:cNvPr>
          <p:cNvSpPr txBox="1"/>
          <p:nvPr/>
        </p:nvSpPr>
        <p:spPr>
          <a:xfrm rot="16200000">
            <a:off x="-347157" y="2589285"/>
            <a:ext cx="5388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Totala förluster  för Japan, till och med olika tidpunkter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33D0F-5CF1-D15A-53BA-2B47038FE28D}"/>
              </a:ext>
            </a:extLst>
          </p:cNvPr>
          <p:cNvSpPr/>
          <p:nvPr/>
        </p:nvSpPr>
        <p:spPr>
          <a:xfrm>
            <a:off x="9104900" y="6143092"/>
            <a:ext cx="620695" cy="387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575F2E-AF04-C4FF-F5E8-3732AB977568}"/>
              </a:ext>
            </a:extLst>
          </p:cNvPr>
          <p:cNvCxnSpPr>
            <a:cxnSpLocks/>
          </p:cNvCxnSpPr>
          <p:nvPr/>
        </p:nvCxnSpPr>
        <p:spPr>
          <a:xfrm flipV="1">
            <a:off x="7993102" y="6227175"/>
            <a:ext cx="0" cy="30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2983DE-2706-BF6E-3E28-C9E0F6CCD2FB}"/>
              </a:ext>
            </a:extLst>
          </p:cNvPr>
          <p:cNvCxnSpPr>
            <a:cxnSpLocks/>
          </p:cNvCxnSpPr>
          <p:nvPr/>
        </p:nvCxnSpPr>
        <p:spPr>
          <a:xfrm flipV="1">
            <a:off x="6858239" y="6239012"/>
            <a:ext cx="0" cy="30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F0231C-4E00-68E3-0675-761CD9FA517E}"/>
              </a:ext>
            </a:extLst>
          </p:cNvPr>
          <p:cNvCxnSpPr>
            <a:cxnSpLocks/>
          </p:cNvCxnSpPr>
          <p:nvPr/>
        </p:nvCxnSpPr>
        <p:spPr>
          <a:xfrm flipV="1">
            <a:off x="5776644" y="6227175"/>
            <a:ext cx="0" cy="30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7129CF-50E5-65CE-6285-9F4F504C55B0}"/>
              </a:ext>
            </a:extLst>
          </p:cNvPr>
          <p:cNvCxnSpPr>
            <a:cxnSpLocks/>
          </p:cNvCxnSpPr>
          <p:nvPr/>
        </p:nvCxnSpPr>
        <p:spPr>
          <a:xfrm flipV="1">
            <a:off x="4695048" y="6249053"/>
            <a:ext cx="0" cy="30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7683CC-90ED-56DA-CA31-87160347A67B}"/>
              </a:ext>
            </a:extLst>
          </p:cNvPr>
          <p:cNvCxnSpPr/>
          <p:nvPr/>
        </p:nvCxnSpPr>
        <p:spPr>
          <a:xfrm>
            <a:off x="4695048" y="6530095"/>
            <a:ext cx="44528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94D096-12AF-F174-A001-EB63FAEBA6E7}"/>
              </a:ext>
            </a:extLst>
          </p:cNvPr>
          <p:cNvSpPr txBox="1"/>
          <p:nvPr/>
        </p:nvSpPr>
        <p:spPr>
          <a:xfrm>
            <a:off x="9181252" y="6049697"/>
            <a:ext cx="460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3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64EAE-2DFB-1422-EDE1-BB303DA38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8FC839E-1B53-C60A-3B02-AF4FC483C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56580-78BA-6B9E-1FAC-377FFCA8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24E6BD-0714-04B4-2BEE-EEEEDC0C5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765733"/>
              </p:ext>
            </p:extLst>
          </p:nvPr>
        </p:nvGraphicFramePr>
        <p:xfrm>
          <a:off x="2299317" y="618242"/>
          <a:ext cx="6826928" cy="573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407EF6-F0F1-3DF8-D6AB-505D028C5DE0}"/>
              </a:ext>
            </a:extLst>
          </p:cNvPr>
          <p:cNvSpPr txBox="1"/>
          <p:nvPr/>
        </p:nvSpPr>
        <p:spPr>
          <a:xfrm>
            <a:off x="3708318" y="6169580"/>
            <a:ext cx="422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Antal soldater som USA skickar till anfallet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A894D-BF30-18A3-0B81-BC2BD09E8272}"/>
              </a:ext>
            </a:extLst>
          </p:cNvPr>
          <p:cNvSpPr txBox="1"/>
          <p:nvPr/>
        </p:nvSpPr>
        <p:spPr>
          <a:xfrm rot="16200000">
            <a:off x="-696895" y="2660628"/>
            <a:ext cx="5388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 (Dagar – 6 ) innan USA behärskar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Iwo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Jima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407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7BE95-0294-4A61-BF79-C81B6243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163B4-85C2-5D42-B588-E4DD79044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7" y="483301"/>
            <a:ext cx="2135818" cy="562274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1" u="sng" dirty="0">
                <a:solidFill>
                  <a:srgbClr val="0070C0"/>
                </a:solidFill>
              </a:rPr>
              <a:t>Fråga 2:</a:t>
            </a:r>
          </a:p>
          <a:p>
            <a:pPr marL="0" indent="0">
              <a:buNone/>
            </a:pPr>
            <a:r>
              <a:rPr lang="sv-SE" dirty="0"/>
              <a:t>Hur lång tid tar det att ta kontroll över området om Du skickar olika stora truppstyrkor, </a:t>
            </a:r>
            <a:r>
              <a:rPr lang="sv-SE" b="1" dirty="0"/>
              <a:t>x</a:t>
            </a:r>
            <a:r>
              <a:rPr lang="sv-SE" sz="1400" b="1" dirty="0"/>
              <a:t>0</a:t>
            </a:r>
            <a:r>
              <a:rPr lang="sv-SE" dirty="0"/>
              <a:t>, för att anfalla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BA798-CE8B-0FA6-3302-D716799A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D850BC-D7E8-150A-4ADD-7D8A82BC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25" y="461639"/>
            <a:ext cx="7016022" cy="5894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5D05D6-078F-0971-4F85-25B1276EA15B}"/>
              </a:ext>
            </a:extLst>
          </p:cNvPr>
          <p:cNvSpPr txBox="1"/>
          <p:nvPr/>
        </p:nvSpPr>
        <p:spPr>
          <a:xfrm>
            <a:off x="3138910" y="2586785"/>
            <a:ext cx="160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u="sng" dirty="0">
                <a:solidFill>
                  <a:srgbClr val="FF0000"/>
                </a:solidFill>
              </a:rPr>
              <a:t>Svar 2: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220DD-62BA-EC3D-827B-DACA237F14B3}"/>
              </a:ext>
            </a:extLst>
          </p:cNvPr>
          <p:cNvSpPr txBox="1"/>
          <p:nvPr/>
        </p:nvSpPr>
        <p:spPr>
          <a:xfrm>
            <a:off x="3272188" y="3294671"/>
            <a:ext cx="152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(Obs: Tiden är</a:t>
            </a:r>
          </a:p>
          <a:p>
            <a:r>
              <a:rPr lang="sv-SE" b="1" dirty="0">
                <a:solidFill>
                  <a:srgbClr val="FF0000"/>
                </a:solidFill>
              </a:rPr>
              <a:t>T + 6 dagar.)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31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EE2A7-939A-011E-BA6E-9F0D13ED5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3F73294-2EEF-169C-9D58-BE72D1AAC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82C8F-E735-EC14-609D-5A0D0AC5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48CF92E-2C63-2F36-0BF1-F21875E08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458371"/>
              </p:ext>
            </p:extLst>
          </p:nvPr>
        </p:nvGraphicFramePr>
        <p:xfrm>
          <a:off x="3021390" y="326539"/>
          <a:ext cx="6149219" cy="590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3258DC-1712-F7F3-742D-B7AEB0A4F487}"/>
              </a:ext>
            </a:extLst>
          </p:cNvPr>
          <p:cNvSpPr txBox="1"/>
          <p:nvPr/>
        </p:nvSpPr>
        <p:spPr>
          <a:xfrm rot="16200000">
            <a:off x="-194996" y="2341031"/>
            <a:ext cx="6063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Totala förluster för USA innan USA behärskar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Iwo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Jima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8FAD0-F6DA-DF20-1520-AFF0750B4259}"/>
              </a:ext>
            </a:extLst>
          </p:cNvPr>
          <p:cNvSpPr txBox="1"/>
          <p:nvPr/>
        </p:nvSpPr>
        <p:spPr>
          <a:xfrm>
            <a:off x="4512074" y="610175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Antal soldater som USA skickar till anfallet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248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1C4EA-F6B3-9E5A-A2D8-2F495A36D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9A47-AF74-C5F3-764E-9C0D22B1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93" y="520608"/>
            <a:ext cx="2464293" cy="5498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Fråga 3:</a:t>
            </a:r>
          </a:p>
          <a:p>
            <a:pPr marL="0" indent="0">
              <a:buNone/>
            </a:pPr>
            <a:r>
              <a:rPr lang="sv-SE" dirty="0"/>
              <a:t>Hur många egna soldater måste Du offra (egna förluster) för att ta kontroll över området om Du skickar olika stora truppstyrkor, </a:t>
            </a:r>
            <a:r>
              <a:rPr lang="sv-SE" b="1" dirty="0"/>
              <a:t>x</a:t>
            </a:r>
            <a:r>
              <a:rPr lang="sv-SE" sz="1400" b="1" dirty="0"/>
              <a:t>0</a:t>
            </a:r>
            <a:r>
              <a:rPr lang="sv-SE" dirty="0"/>
              <a:t>, för att anfalla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C519A-A986-EF6E-9A5E-1025D705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6E182-F8A2-2915-1DBA-8519477A2C87}"/>
              </a:ext>
            </a:extLst>
          </p:cNvPr>
          <p:cNvSpPr txBox="1"/>
          <p:nvPr/>
        </p:nvSpPr>
        <p:spPr>
          <a:xfrm>
            <a:off x="3243222" y="2710823"/>
            <a:ext cx="160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u="sng" dirty="0">
                <a:solidFill>
                  <a:srgbClr val="FF0000"/>
                </a:solidFill>
              </a:rPr>
              <a:t>Svar 3: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93BDB-D470-E7CF-F355-C067FDCD3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01" y="520608"/>
            <a:ext cx="6151397" cy="5913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FC36B6-382C-85F1-59A9-0E09FCE936C1}"/>
              </a:ext>
            </a:extLst>
          </p:cNvPr>
          <p:cNvSpPr txBox="1"/>
          <p:nvPr/>
        </p:nvSpPr>
        <p:spPr>
          <a:xfrm>
            <a:off x="3243222" y="3439291"/>
            <a:ext cx="2465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(Obs: Figuren gäller</a:t>
            </a:r>
          </a:p>
          <a:p>
            <a:r>
              <a:rPr lang="sv-SE" b="1" dirty="0">
                <a:solidFill>
                  <a:srgbClr val="FF0000"/>
                </a:solidFill>
              </a:rPr>
              <a:t>Från och med Dag D+6.)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07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37B10-D573-316A-BA0F-06697139B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E4C787A-C4A1-C8F4-EDDA-98D54601B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29F8AD-B1FA-7CE4-387D-5ADB41D3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BFF21-20E3-6DF7-4321-614655E10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2"/>
            <a:ext cx="8808663" cy="6837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D44FE8-DDE2-1F10-4692-504A4914920A}"/>
              </a:ext>
            </a:extLst>
          </p:cNvPr>
          <p:cNvSpPr txBox="1"/>
          <p:nvPr/>
        </p:nvSpPr>
        <p:spPr>
          <a:xfrm>
            <a:off x="8799046" y="3539225"/>
            <a:ext cx="2654423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0.05347, b = 0.01045.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C3968-1C65-8CF0-EB4E-13B4541E5207}"/>
              </a:ext>
            </a:extLst>
          </p:cNvPr>
          <p:cNvSpPr txBox="1"/>
          <p:nvPr/>
        </p:nvSpPr>
        <p:spPr>
          <a:xfrm>
            <a:off x="8514795" y="477563"/>
            <a:ext cx="33446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tid det tar att ta kontroll </a:t>
            </a:r>
          </a:p>
          <a:p>
            <a:r>
              <a:rPr kumimoji="0" lang="sv-SE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över området.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93219-9731-F64E-54A0-C566CCB5BAB9}"/>
              </a:ext>
            </a:extLst>
          </p:cNvPr>
          <p:cNvSpPr/>
          <p:nvPr/>
        </p:nvSpPr>
        <p:spPr>
          <a:xfrm>
            <a:off x="8371642" y="477563"/>
            <a:ext cx="3630967" cy="2077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68F50-C4FB-9822-08EF-B829329B11C6}"/>
              </a:ext>
            </a:extLst>
          </p:cNvPr>
          <p:cNvSpPr txBox="1"/>
          <p:nvPr/>
        </p:nvSpPr>
        <p:spPr>
          <a:xfrm rot="21297766">
            <a:off x="3482265" y="6171684"/>
            <a:ext cx="4285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Antal soldater som USA skickar till anfallet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86265-D030-154A-0795-53C6BA410D7F}"/>
              </a:ext>
            </a:extLst>
          </p:cNvPr>
          <p:cNvSpPr txBox="1"/>
          <p:nvPr/>
        </p:nvSpPr>
        <p:spPr>
          <a:xfrm rot="1028226">
            <a:off x="407951" y="6023685"/>
            <a:ext cx="2836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Antal soldater från Japan</a:t>
            </a:r>
          </a:p>
        </p:txBody>
      </p:sp>
    </p:spTree>
    <p:extLst>
      <p:ext uri="{BB962C8B-B14F-4D97-AF65-F5344CB8AC3E}">
        <p14:creationId xmlns:p14="http://schemas.microsoft.com/office/powerpoint/2010/main" val="581074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EC4FDE-AACA-89AD-805B-2C7767CB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13721-E36E-D40F-D7BF-0DCE80BE0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70" y="-152061"/>
            <a:ext cx="966007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C67958-A2C4-F194-DF11-1150B616129A}"/>
              </a:ext>
            </a:extLst>
          </p:cNvPr>
          <p:cNvSpPr txBox="1"/>
          <p:nvPr/>
        </p:nvSpPr>
        <p:spPr>
          <a:xfrm>
            <a:off x="311828" y="930324"/>
            <a:ext cx="33446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tid det tar att ta kontroll </a:t>
            </a:r>
          </a:p>
          <a:p>
            <a:r>
              <a:rPr kumimoji="0" lang="sv-SE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över området.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750034-1CB8-DB37-8E64-3AC258F37AE0}"/>
              </a:ext>
            </a:extLst>
          </p:cNvPr>
          <p:cNvCxnSpPr>
            <a:cxnSpLocks/>
          </p:cNvCxnSpPr>
          <p:nvPr/>
        </p:nvCxnSpPr>
        <p:spPr>
          <a:xfrm>
            <a:off x="2645546" y="2938509"/>
            <a:ext cx="958788" cy="13191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57E4DA6-2123-DA95-F8B6-BFA5F5CEFAC2}"/>
              </a:ext>
            </a:extLst>
          </p:cNvPr>
          <p:cNvSpPr/>
          <p:nvPr/>
        </p:nvSpPr>
        <p:spPr>
          <a:xfrm>
            <a:off x="168676" y="861133"/>
            <a:ext cx="3630967" cy="2077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3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84CDF-5B84-D075-221F-C9042905F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D9F24-8BD0-B9E3-9874-E0DBF97F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5561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Förutsättning 2:</a:t>
            </a:r>
            <a:r>
              <a:rPr lang="sv-SE" u="sng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vill till varje pris ta över och därefter behärska ett område som fienden nu behärskar. Fienden har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som försvarar området.</a:t>
            </a:r>
            <a:endParaRPr kumimoji="0" lang="sv-SE" sz="2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är beredd att offra samtliga egna soldater och dessutom beredd att vänta hur länge som helst på att ta över kontrollen av området.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1" u="sng" dirty="0">
                <a:solidFill>
                  <a:srgbClr val="0070C0"/>
                </a:solidFill>
              </a:rPr>
              <a:t>Fråga 2:</a:t>
            </a:r>
          </a:p>
          <a:p>
            <a:pPr marL="0" indent="0">
              <a:buNone/>
            </a:pPr>
            <a:r>
              <a:rPr lang="sv-SE" dirty="0"/>
              <a:t>Hur lång tid tar det att ta kontroll över området om Du skickar olika stora truppstyrkor, </a:t>
            </a:r>
            <a:r>
              <a:rPr lang="sv-SE" b="1" dirty="0"/>
              <a:t>x</a:t>
            </a:r>
            <a:r>
              <a:rPr lang="sv-SE" sz="1400" b="1" dirty="0"/>
              <a:t>0</a:t>
            </a:r>
            <a:r>
              <a:rPr lang="sv-SE" dirty="0"/>
              <a:t>, för att anfalla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E5F20-6CCD-2F60-89D5-B791DBAC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193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63C57-E4DF-93EA-F594-589E6054A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B7722D-5D24-5B75-8F4D-A549B44A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8251C0-682E-EEAB-F7BF-68F7B3A2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384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41E56-B280-55AA-617B-0D0FA02EC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607"/>
            <a:ext cx="9369959" cy="68363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09C5E-49B5-9CE3-BF0C-298862DA86A7}"/>
              </a:ext>
            </a:extLst>
          </p:cNvPr>
          <p:cNvSpPr txBox="1"/>
          <p:nvPr/>
        </p:nvSpPr>
        <p:spPr>
          <a:xfrm>
            <a:off x="8828298" y="2929707"/>
            <a:ext cx="1994515" cy="2763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0.05347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0.01045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CDF84-9B53-1301-57EA-F65477B81CF5}"/>
              </a:ext>
            </a:extLst>
          </p:cNvPr>
          <p:cNvSpPr txBox="1"/>
          <p:nvPr/>
        </p:nvSpPr>
        <p:spPr>
          <a:xfrm>
            <a:off x="1451022" y="2800904"/>
            <a:ext cx="2610035" cy="11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 = 0.05347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b = 0.02045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3E0284-ACFC-ED36-C016-CD9755E733ED}"/>
              </a:ext>
            </a:extLst>
          </p:cNvPr>
          <p:cNvSpPr/>
          <p:nvPr/>
        </p:nvSpPr>
        <p:spPr>
          <a:xfrm>
            <a:off x="1410493" y="2777341"/>
            <a:ext cx="1521487" cy="933525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738C2-3BF9-CC39-BD46-99F331E0B544}"/>
              </a:ext>
            </a:extLst>
          </p:cNvPr>
          <p:cNvSpPr/>
          <p:nvPr/>
        </p:nvSpPr>
        <p:spPr>
          <a:xfrm>
            <a:off x="8727701" y="3577811"/>
            <a:ext cx="1703562" cy="1020822"/>
          </a:xfrm>
          <a:prstGeom prst="round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BEB533D-46AE-B8BE-F0D9-E37F9DC3EE1D}"/>
              </a:ext>
            </a:extLst>
          </p:cNvPr>
          <p:cNvSpPr/>
          <p:nvPr/>
        </p:nvSpPr>
        <p:spPr>
          <a:xfrm flipH="1">
            <a:off x="6551719" y="3950804"/>
            <a:ext cx="2058880" cy="18619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303D03B-146A-A596-097F-F94E93CE2872}"/>
              </a:ext>
            </a:extLst>
          </p:cNvPr>
          <p:cNvSpPr/>
          <p:nvPr/>
        </p:nvSpPr>
        <p:spPr>
          <a:xfrm rot="9787940" flipH="1">
            <a:off x="1851101" y="2469547"/>
            <a:ext cx="1454665" cy="196667"/>
          </a:xfrm>
          <a:prstGeom prst="rightArrow">
            <a:avLst/>
          </a:prstGeom>
          <a:solidFill>
            <a:srgbClr val="00B0F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5FAD5B-6EC4-C464-D672-29FFD1CD6584}"/>
              </a:ext>
            </a:extLst>
          </p:cNvPr>
          <p:cNvSpPr/>
          <p:nvPr/>
        </p:nvSpPr>
        <p:spPr>
          <a:xfrm>
            <a:off x="8807729" y="3643208"/>
            <a:ext cx="1543634" cy="86664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2CEA64-06F1-749B-AC66-0E7F0A546003}"/>
              </a:ext>
            </a:extLst>
          </p:cNvPr>
          <p:cNvSpPr/>
          <p:nvPr/>
        </p:nvSpPr>
        <p:spPr>
          <a:xfrm>
            <a:off x="1482833" y="2828853"/>
            <a:ext cx="1449147" cy="81435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A6B72E-01C1-682F-9561-CAA1A5EB52D0}"/>
              </a:ext>
            </a:extLst>
          </p:cNvPr>
          <p:cNvSpPr txBox="1"/>
          <p:nvPr/>
        </p:nvSpPr>
        <p:spPr>
          <a:xfrm>
            <a:off x="8439593" y="323741"/>
            <a:ext cx="35878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tid det tar att ta kontroll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över området.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4190A-0588-84E5-86E8-7A365774D58F}"/>
              </a:ext>
            </a:extLst>
          </p:cNvPr>
          <p:cNvSpPr/>
          <p:nvPr/>
        </p:nvSpPr>
        <p:spPr>
          <a:xfrm>
            <a:off x="8298454" y="276391"/>
            <a:ext cx="3630967" cy="2077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90BD3-3E94-6116-843B-3C6D4F61294D}"/>
              </a:ext>
            </a:extLst>
          </p:cNvPr>
          <p:cNvSpPr txBox="1"/>
          <p:nvPr/>
        </p:nvSpPr>
        <p:spPr>
          <a:xfrm rot="19575395">
            <a:off x="5900247" y="5922280"/>
            <a:ext cx="1889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från USA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173D4-B055-3C40-83EB-9A09210F69EF}"/>
              </a:ext>
            </a:extLst>
          </p:cNvPr>
          <p:cNvSpPr txBox="1"/>
          <p:nvPr/>
        </p:nvSpPr>
        <p:spPr>
          <a:xfrm rot="1012381">
            <a:off x="1508283" y="6153782"/>
            <a:ext cx="214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från Japan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62484-6970-1EE3-28F1-F9795585A977}"/>
              </a:ext>
            </a:extLst>
          </p:cNvPr>
          <p:cNvSpPr txBox="1"/>
          <p:nvPr/>
        </p:nvSpPr>
        <p:spPr>
          <a:xfrm>
            <a:off x="10627027" y="3493309"/>
            <a:ext cx="1032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rgbClr val="00B050"/>
                </a:solidFill>
              </a:rPr>
              <a:t>Verkliga </a:t>
            </a:r>
          </a:p>
          <a:p>
            <a:r>
              <a:rPr lang="sv-SE" b="1" i="1" dirty="0">
                <a:solidFill>
                  <a:srgbClr val="00B050"/>
                </a:solidFill>
              </a:rPr>
              <a:t>siffror</a:t>
            </a:r>
          </a:p>
          <a:p>
            <a:r>
              <a:rPr lang="sv-SE" b="1" i="1" dirty="0">
                <a:solidFill>
                  <a:srgbClr val="00B050"/>
                </a:solidFill>
              </a:rPr>
              <a:t>från</a:t>
            </a:r>
          </a:p>
          <a:p>
            <a:r>
              <a:rPr lang="sv-SE" b="1" i="1" dirty="0" err="1">
                <a:solidFill>
                  <a:srgbClr val="00B050"/>
                </a:solidFill>
              </a:rPr>
              <a:t>Iwo</a:t>
            </a:r>
            <a:r>
              <a:rPr lang="sv-SE" b="1" i="1" dirty="0">
                <a:solidFill>
                  <a:srgbClr val="00B050"/>
                </a:solidFill>
              </a:rPr>
              <a:t> </a:t>
            </a:r>
            <a:r>
              <a:rPr lang="sv-SE" b="1" i="1" dirty="0" err="1">
                <a:solidFill>
                  <a:srgbClr val="00B050"/>
                </a:solidFill>
              </a:rPr>
              <a:t>Jima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9213B-817F-DD0C-51EF-BFEE6613D100}"/>
              </a:ext>
            </a:extLst>
          </p:cNvPr>
          <p:cNvSpPr txBox="1"/>
          <p:nvPr/>
        </p:nvSpPr>
        <p:spPr>
          <a:xfrm>
            <a:off x="190822" y="2220367"/>
            <a:ext cx="10679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rgbClr val="7030A0"/>
                </a:solidFill>
              </a:rPr>
              <a:t>Om USAs</a:t>
            </a:r>
          </a:p>
          <a:p>
            <a:r>
              <a:rPr lang="sv-SE" b="1" i="1" dirty="0">
                <a:solidFill>
                  <a:srgbClr val="7030A0"/>
                </a:solidFill>
              </a:rPr>
              <a:t>soldater </a:t>
            </a:r>
          </a:p>
          <a:p>
            <a:r>
              <a:rPr lang="sv-SE" b="1" i="1" dirty="0">
                <a:solidFill>
                  <a:srgbClr val="7030A0"/>
                </a:solidFill>
              </a:rPr>
              <a:t>skulle ha</a:t>
            </a:r>
          </a:p>
          <a:p>
            <a:r>
              <a:rPr lang="sv-SE" b="1" i="1" dirty="0">
                <a:solidFill>
                  <a:srgbClr val="7030A0"/>
                </a:solidFill>
              </a:rPr>
              <a:t>varit mer</a:t>
            </a:r>
          </a:p>
          <a:p>
            <a:r>
              <a:rPr lang="sv-SE" b="1" i="1" dirty="0">
                <a:solidFill>
                  <a:srgbClr val="7030A0"/>
                </a:solidFill>
              </a:rPr>
              <a:t>effektiva</a:t>
            </a:r>
          </a:p>
          <a:p>
            <a:r>
              <a:rPr lang="sv-SE" b="1" i="1" dirty="0">
                <a:solidFill>
                  <a:srgbClr val="7030A0"/>
                </a:solidFill>
              </a:rPr>
              <a:t>på </a:t>
            </a:r>
          </a:p>
          <a:p>
            <a:r>
              <a:rPr lang="sv-SE" b="1" i="1" dirty="0" err="1">
                <a:solidFill>
                  <a:srgbClr val="7030A0"/>
                </a:solidFill>
              </a:rPr>
              <a:t>Iwo</a:t>
            </a:r>
            <a:r>
              <a:rPr lang="sv-SE" b="1" i="1" dirty="0">
                <a:solidFill>
                  <a:srgbClr val="7030A0"/>
                </a:solidFill>
              </a:rPr>
              <a:t> </a:t>
            </a:r>
            <a:r>
              <a:rPr lang="sv-SE" b="1" i="1" dirty="0" err="1">
                <a:solidFill>
                  <a:srgbClr val="7030A0"/>
                </a:solidFill>
              </a:rPr>
              <a:t>Jima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88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FDBCE-44B7-2F92-6FD0-BC1FEB30D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39CF02F-D80F-58C9-5554-CC63CFC47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2D8D96-3DE8-E770-D614-CAAF3BB1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8A0E1-A2EF-AFA6-209D-C61153CFE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4218" cy="6867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27ED84-8EBB-CF39-2610-8D373BAA40D4}"/>
              </a:ext>
            </a:extLst>
          </p:cNvPr>
          <p:cNvSpPr txBox="1"/>
          <p:nvPr/>
        </p:nvSpPr>
        <p:spPr>
          <a:xfrm>
            <a:off x="8753408" y="3841084"/>
            <a:ext cx="2669320" cy="375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0.05347, b = 0.01045.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379D4-9B0B-F5AC-8B3C-1415FD22BABA}"/>
              </a:ext>
            </a:extLst>
          </p:cNvPr>
          <p:cNvSpPr txBox="1"/>
          <p:nvPr/>
        </p:nvSpPr>
        <p:spPr>
          <a:xfrm>
            <a:off x="8753408" y="203679"/>
            <a:ext cx="33446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Totala </a:t>
            </a:r>
          </a:p>
          <a:p>
            <a:r>
              <a:rPr lang="sv-SE" sz="4000" b="1" i="1" dirty="0">
                <a:solidFill>
                  <a:srgbClr val="FF0000"/>
                </a:solidFill>
                <a:latin typeface="Calibri" panose="020F0502020204030204"/>
              </a:rPr>
              <a:t>förluster USA (bekämpade soldater).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C56E11-483E-F216-2935-35E1717E4C0A}"/>
              </a:ext>
            </a:extLst>
          </p:cNvPr>
          <p:cNvSpPr/>
          <p:nvPr/>
        </p:nvSpPr>
        <p:spPr>
          <a:xfrm>
            <a:off x="8610599" y="203678"/>
            <a:ext cx="3161191" cy="25545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0DD85-D794-5C10-6EC7-7EB58576D0E4}"/>
              </a:ext>
            </a:extLst>
          </p:cNvPr>
          <p:cNvSpPr txBox="1"/>
          <p:nvPr/>
        </p:nvSpPr>
        <p:spPr>
          <a:xfrm rot="20953487">
            <a:off x="5749327" y="6090956"/>
            <a:ext cx="1889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från USA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FEABC-6D4B-8EF7-254A-CE1722BABB39}"/>
              </a:ext>
            </a:extLst>
          </p:cNvPr>
          <p:cNvSpPr txBox="1"/>
          <p:nvPr/>
        </p:nvSpPr>
        <p:spPr>
          <a:xfrm rot="996203">
            <a:off x="984501" y="6137905"/>
            <a:ext cx="214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från Japan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292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A6C5D-317D-72D5-46F4-2077935BA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5EF3252-55E5-2BE2-09BE-2AB05053C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EB956-58C8-6B1D-5434-4856D91D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A839A-BBCE-364F-6555-2AA6261F9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19200" cy="685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84F66C-9140-87F8-F531-132CC8A313BF}"/>
              </a:ext>
            </a:extLst>
          </p:cNvPr>
          <p:cNvSpPr txBox="1"/>
          <p:nvPr/>
        </p:nvSpPr>
        <p:spPr>
          <a:xfrm>
            <a:off x="8503175" y="3072295"/>
            <a:ext cx="1555225" cy="316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0.05347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= 0.01045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9E87F-98E1-8E9D-7F2F-E9A1A96C05CE}"/>
              </a:ext>
            </a:extLst>
          </p:cNvPr>
          <p:cNvSpPr txBox="1"/>
          <p:nvPr/>
        </p:nvSpPr>
        <p:spPr>
          <a:xfrm>
            <a:off x="1638308" y="3869589"/>
            <a:ext cx="1438183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0.05347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= 0.02045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9D416D-DA27-9AD8-9097-30EE59DDC257}"/>
              </a:ext>
            </a:extLst>
          </p:cNvPr>
          <p:cNvSpPr/>
          <p:nvPr/>
        </p:nvSpPr>
        <p:spPr>
          <a:xfrm>
            <a:off x="8432413" y="3508798"/>
            <a:ext cx="1366196" cy="77450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F91301-7195-F82B-2AF3-437F9AC04261}"/>
              </a:ext>
            </a:extLst>
          </p:cNvPr>
          <p:cNvSpPr/>
          <p:nvPr/>
        </p:nvSpPr>
        <p:spPr>
          <a:xfrm>
            <a:off x="1575065" y="3887524"/>
            <a:ext cx="1366196" cy="77450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0191BD-9552-3CFA-01F4-0AF9C2F71FA6}"/>
              </a:ext>
            </a:extLst>
          </p:cNvPr>
          <p:cNvCxnSpPr>
            <a:cxnSpLocks/>
          </p:cNvCxnSpPr>
          <p:nvPr/>
        </p:nvCxnSpPr>
        <p:spPr>
          <a:xfrm flipH="1" flipV="1">
            <a:off x="5612062" y="3727642"/>
            <a:ext cx="2840942" cy="14194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1A20F3-5EC9-A9F1-41BD-B92213DD7718}"/>
              </a:ext>
            </a:extLst>
          </p:cNvPr>
          <p:cNvCxnSpPr>
            <a:cxnSpLocks/>
          </p:cNvCxnSpPr>
          <p:nvPr/>
        </p:nvCxnSpPr>
        <p:spPr>
          <a:xfrm flipV="1">
            <a:off x="2670801" y="3802837"/>
            <a:ext cx="540920" cy="9321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F8E8F0-85EC-875B-92F0-B9FB35C8BBCC}"/>
              </a:ext>
            </a:extLst>
          </p:cNvPr>
          <p:cNvCxnSpPr>
            <a:cxnSpLocks/>
          </p:cNvCxnSpPr>
          <p:nvPr/>
        </p:nvCxnSpPr>
        <p:spPr>
          <a:xfrm flipH="1">
            <a:off x="6489577" y="4005473"/>
            <a:ext cx="1898857" cy="65655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1D6757-94B0-7992-6C99-F7605C06F688}"/>
              </a:ext>
            </a:extLst>
          </p:cNvPr>
          <p:cNvCxnSpPr>
            <a:cxnSpLocks/>
          </p:cNvCxnSpPr>
          <p:nvPr/>
        </p:nvCxnSpPr>
        <p:spPr>
          <a:xfrm flipV="1">
            <a:off x="2897181" y="4506007"/>
            <a:ext cx="540920" cy="9321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03EBB4-625D-1278-EA5A-59C204600C37}"/>
              </a:ext>
            </a:extLst>
          </p:cNvPr>
          <p:cNvSpPr txBox="1"/>
          <p:nvPr/>
        </p:nvSpPr>
        <p:spPr>
          <a:xfrm>
            <a:off x="8753408" y="203679"/>
            <a:ext cx="33446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Totala </a:t>
            </a:r>
          </a:p>
          <a:p>
            <a:r>
              <a:rPr lang="sv-SE" sz="4000" b="1" i="1" dirty="0">
                <a:solidFill>
                  <a:srgbClr val="FF0000"/>
                </a:solidFill>
                <a:latin typeface="Calibri" panose="020F0502020204030204"/>
              </a:rPr>
              <a:t>Förluster USA (bekämpade soldater).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B653A6-D924-2722-2546-55526F6330EB}"/>
              </a:ext>
            </a:extLst>
          </p:cNvPr>
          <p:cNvSpPr txBox="1"/>
          <p:nvPr/>
        </p:nvSpPr>
        <p:spPr>
          <a:xfrm rot="21049030">
            <a:off x="5749327" y="6090956"/>
            <a:ext cx="1889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från USA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1D0E5-2D9C-3725-8A61-93D22D909D93}"/>
              </a:ext>
            </a:extLst>
          </p:cNvPr>
          <p:cNvSpPr txBox="1"/>
          <p:nvPr/>
        </p:nvSpPr>
        <p:spPr>
          <a:xfrm rot="1310306">
            <a:off x="1003633" y="5967309"/>
            <a:ext cx="214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från Japan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75B63-FF1C-5F13-CC3D-EFD81146C296}"/>
              </a:ext>
            </a:extLst>
          </p:cNvPr>
          <p:cNvSpPr txBox="1"/>
          <p:nvPr/>
        </p:nvSpPr>
        <p:spPr>
          <a:xfrm>
            <a:off x="10025025" y="3375614"/>
            <a:ext cx="1032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rgbClr val="7030A0"/>
                </a:solidFill>
              </a:rPr>
              <a:t>Verkliga </a:t>
            </a:r>
          </a:p>
          <a:p>
            <a:r>
              <a:rPr lang="sv-SE" b="1" i="1" dirty="0">
                <a:solidFill>
                  <a:srgbClr val="7030A0"/>
                </a:solidFill>
              </a:rPr>
              <a:t>siffror</a:t>
            </a:r>
          </a:p>
          <a:p>
            <a:r>
              <a:rPr lang="sv-SE" b="1" i="1" dirty="0">
                <a:solidFill>
                  <a:srgbClr val="7030A0"/>
                </a:solidFill>
              </a:rPr>
              <a:t>från</a:t>
            </a:r>
          </a:p>
          <a:p>
            <a:r>
              <a:rPr lang="sv-SE" b="1" i="1" dirty="0" err="1">
                <a:solidFill>
                  <a:srgbClr val="7030A0"/>
                </a:solidFill>
              </a:rPr>
              <a:t>Iwo</a:t>
            </a:r>
            <a:r>
              <a:rPr lang="sv-SE" b="1" i="1" dirty="0">
                <a:solidFill>
                  <a:srgbClr val="7030A0"/>
                </a:solidFill>
              </a:rPr>
              <a:t> </a:t>
            </a:r>
            <a:r>
              <a:rPr lang="sv-SE" b="1" i="1" dirty="0" err="1">
                <a:solidFill>
                  <a:srgbClr val="7030A0"/>
                </a:solidFill>
              </a:rPr>
              <a:t>Jima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50A97-2FAC-F56E-925A-4D9355AD210B}"/>
              </a:ext>
            </a:extLst>
          </p:cNvPr>
          <p:cNvSpPr txBox="1"/>
          <p:nvPr/>
        </p:nvSpPr>
        <p:spPr>
          <a:xfrm>
            <a:off x="287437" y="2960115"/>
            <a:ext cx="11257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USAs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skulle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varit 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effektiva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Iwo</a:t>
            </a: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Jima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87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2EBF93-B42A-B3FD-A273-368C5E0F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2D85C-8A94-2FFE-45BD-A65AB1CEE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9523"/>
            <a:ext cx="12192000" cy="4188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9C8577-C51B-BCCC-0389-B6D2C8A0F631}"/>
              </a:ext>
            </a:extLst>
          </p:cNvPr>
          <p:cNvSpPr txBox="1"/>
          <p:nvPr/>
        </p:nvSpPr>
        <p:spPr>
          <a:xfrm>
            <a:off x="949935" y="1055410"/>
            <a:ext cx="9463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i="1" dirty="0">
                <a:solidFill>
                  <a:srgbClr val="FF0000"/>
                </a:solidFill>
                <a:latin typeface="Calibri" panose="020F0502020204030204"/>
              </a:rPr>
              <a:t>Antal egna soldater kvar efter striden.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2F8203-64EC-D41E-7529-7A9FF11E362E}"/>
              </a:ext>
            </a:extLst>
          </p:cNvPr>
          <p:cNvCxnSpPr/>
          <p:nvPr/>
        </p:nvCxnSpPr>
        <p:spPr>
          <a:xfrm flipH="1">
            <a:off x="861134" y="1899821"/>
            <a:ext cx="1127464" cy="23437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AAB057A-B860-3AEB-7066-6518D87B4DC3}"/>
              </a:ext>
            </a:extLst>
          </p:cNvPr>
          <p:cNvSpPr/>
          <p:nvPr/>
        </p:nvSpPr>
        <p:spPr>
          <a:xfrm>
            <a:off x="798990" y="976544"/>
            <a:ext cx="8469297" cy="9232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38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01D25-4666-C173-F0EC-01F2D4EB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4729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0747D1B-110F-401F-DCB5-94C268996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125" y="2266025"/>
            <a:ext cx="277565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9BEC456-7EC5-E6D3-6FA6-0C24DC4F1D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6126" y="2266025"/>
          <a:ext cx="9439108" cy="175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1840" imgH="317362" progId="Equation.DSMT4">
                  <p:embed/>
                </p:oleObj>
              </mc:Choice>
              <mc:Fallback>
                <p:oleObj name="Equation" r:id="rId2" imgW="1751840" imgH="31736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9BEC456-7EC5-E6D3-6FA6-0C24DC4F1D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126" y="2266025"/>
                        <a:ext cx="9439108" cy="1753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AB7B41-3ED4-0864-96B4-483776463CDF}"/>
              </a:ext>
            </a:extLst>
          </p:cNvPr>
          <p:cNvSpPr txBox="1"/>
          <p:nvPr/>
        </p:nvSpPr>
        <p:spPr>
          <a:xfrm>
            <a:off x="978528" y="944634"/>
            <a:ext cx="1077287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Optimering av antal soldater, x</a:t>
            </a:r>
            <a:r>
              <a:rPr kumimoji="0" lang="sv-SE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kumimoji="0" lang="sv-SE" sz="36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att skicka till anfallet:</a:t>
            </a:r>
            <a:endParaRPr kumimoji="0" lang="en-US" sz="3600" b="1" i="1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38D2DD-4EAC-7505-1C4C-16C4DACBD6DD}"/>
              </a:ext>
            </a:extLst>
          </p:cNvPr>
          <p:cNvSpPr txBox="1"/>
          <p:nvPr/>
        </p:nvSpPr>
        <p:spPr>
          <a:xfrm>
            <a:off x="6096000" y="4101080"/>
            <a:ext cx="1188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Kostnad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srgbClr val="00B050"/>
                </a:solidFill>
                <a:latin typeface="Calibri" panose="020F0502020204030204"/>
              </a:rPr>
              <a:t>p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 dag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srgbClr val="00B050"/>
                </a:solidFill>
                <a:latin typeface="Calibri" panose="020F0502020204030204"/>
              </a:rPr>
              <a:t>för att vänta på kontroll av området.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45705-578E-E04A-44AE-4747AE8724C0}"/>
              </a:ext>
            </a:extLst>
          </p:cNvPr>
          <p:cNvSpPr txBox="1"/>
          <p:nvPr/>
        </p:nvSpPr>
        <p:spPr>
          <a:xfrm>
            <a:off x="7284704" y="4101080"/>
            <a:ext cx="1325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Kostnad per bekämpad egen soldat.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77096-6560-1056-3792-DBE42783F913}"/>
              </a:ext>
            </a:extLst>
          </p:cNvPr>
          <p:cNvSpPr txBox="1"/>
          <p:nvPr/>
        </p:nvSpPr>
        <p:spPr>
          <a:xfrm>
            <a:off x="8689063" y="4101080"/>
            <a:ext cx="1477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Värdet av att omedelbart behärska området.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CFB617-7D8C-0459-2F35-4B606393F55F}"/>
              </a:ext>
            </a:extLst>
          </p:cNvPr>
          <p:cNvCxnSpPr/>
          <p:nvPr/>
        </p:nvCxnSpPr>
        <p:spPr>
          <a:xfrm flipV="1">
            <a:off x="6681457" y="3639493"/>
            <a:ext cx="0" cy="38024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30400B-161A-F653-587B-F92FDD84B4FC}"/>
              </a:ext>
            </a:extLst>
          </p:cNvPr>
          <p:cNvCxnSpPr/>
          <p:nvPr/>
        </p:nvCxnSpPr>
        <p:spPr>
          <a:xfrm flipV="1">
            <a:off x="7739203" y="3639493"/>
            <a:ext cx="0" cy="38024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14C7A0-4303-8B0D-AB0E-B041E4D39EBF}"/>
              </a:ext>
            </a:extLst>
          </p:cNvPr>
          <p:cNvCxnSpPr/>
          <p:nvPr/>
        </p:nvCxnSpPr>
        <p:spPr>
          <a:xfrm flipV="1">
            <a:off x="8968966" y="3656091"/>
            <a:ext cx="0" cy="38024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B731B4-F8A9-65D9-B300-ED4E87E0A452}"/>
              </a:ext>
            </a:extLst>
          </p:cNvPr>
          <p:cNvSpPr txBox="1"/>
          <p:nvPr/>
        </p:nvSpPr>
        <p:spPr>
          <a:xfrm>
            <a:off x="684153" y="4829574"/>
            <a:ext cx="326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</a:rPr>
              <a:t>Totalt Resultat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84A7AF-4055-E3C6-5C1A-23658D728FEC}"/>
              </a:ext>
            </a:extLst>
          </p:cNvPr>
          <p:cNvCxnSpPr/>
          <p:nvPr/>
        </p:nvCxnSpPr>
        <p:spPr>
          <a:xfrm flipV="1">
            <a:off x="2507810" y="3512745"/>
            <a:ext cx="606582" cy="13168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50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457FE-3616-B5F2-109A-AE7A8D776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CD551-8845-741E-5613-CB404C62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04" y="330154"/>
            <a:ext cx="10515600" cy="61976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Förutsättning 4:</a:t>
            </a:r>
            <a:r>
              <a:rPr lang="sv-SE" u="sng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Kostnaden för Din anfallsstyrka,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beror på antalet soldater,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v-S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Värdet av att behärska området beror på hur länge Du måste vänta på att få kontrollen.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Kostnaderna för egna förluster beror på hur många soldater Du förlorar.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Fråga 4:</a:t>
            </a:r>
          </a:p>
          <a:p>
            <a:pPr marL="0" indent="0">
              <a:buNone/>
            </a:pPr>
            <a:r>
              <a:rPr lang="sv-SE" dirty="0"/>
              <a:t>Hur stor truppstyrka, </a:t>
            </a:r>
            <a:r>
              <a:rPr lang="sv-SE" b="1" dirty="0"/>
              <a:t>x</a:t>
            </a:r>
            <a:r>
              <a:rPr lang="sv-SE" sz="1400" b="1" dirty="0"/>
              <a:t>0</a:t>
            </a:r>
            <a:r>
              <a:rPr lang="sv-SE" dirty="0"/>
              <a:t>, är det optimalt att skicka för att anfalla 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4200" b="1" u="sng" dirty="0">
                <a:solidFill>
                  <a:srgbClr val="FF0000"/>
                </a:solidFill>
              </a:rPr>
              <a:t>Svar 4:</a:t>
            </a:r>
            <a:r>
              <a:rPr lang="sv-SE" b="1" u="sng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sv-SE" b="1" dirty="0">
                <a:highlight>
                  <a:srgbClr val="FFFF00"/>
                </a:highlight>
              </a:rPr>
              <a:t>Det optimala antalet soldater att skicka för att anfalla,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0,</a:t>
            </a:r>
            <a:r>
              <a:rPr lang="sv-SE" b="1" dirty="0">
                <a:highlight>
                  <a:srgbClr val="FFFF00"/>
                </a:highlight>
              </a:rPr>
              <a:t> beror på samtliga dessa kostnader och värden. Optimala resultat redovisas nedan.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BA012-3062-D585-286C-EB509B7E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711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97DBD-2FDA-4716-FB62-3EA2CF67E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EC3AE-4680-1F33-451A-620503F6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0D84023-23F6-60DF-D41A-B9324A11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93" y="2073242"/>
            <a:ext cx="15756248" cy="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186E3D9-624F-25E8-F4C2-A18887212E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488" y="1552678"/>
          <a:ext cx="10865660" cy="83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62400" imgH="304800" progId="Equation.DSMT4">
                  <p:embed/>
                </p:oleObj>
              </mc:Choice>
              <mc:Fallback>
                <p:oleObj name="Equation" r:id="rId2" imgW="3962400" imgH="304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186E3D9-624F-25E8-F4C2-A18887212E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88" y="1552678"/>
                        <a:ext cx="10865660" cy="835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4EF2234-47F6-C02D-F21B-499E45F64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52" y="33196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09398F-040E-C805-58B3-B4155DDC50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488" y="3152165"/>
          <a:ext cx="10720963" cy="2863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300" imgH="1117600" progId="Equation.DSMT4">
                  <p:embed/>
                </p:oleObj>
              </mc:Choice>
              <mc:Fallback>
                <p:oleObj name="Equation" r:id="rId4" imgW="4178300" imgH="1117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909398F-040E-C805-58B3-B4155DDC50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88" y="3152165"/>
                        <a:ext cx="10720963" cy="2863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F62CD5-76E1-186E-7557-C3A4C03498C1}"/>
              </a:ext>
            </a:extLst>
          </p:cNvPr>
          <p:cNvSpPr txBox="1"/>
          <p:nvPr/>
        </p:nvSpPr>
        <p:spPr>
          <a:xfrm>
            <a:off x="2022242" y="543897"/>
            <a:ext cx="149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Kostnad för gruppering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0939D-C28A-D12D-28E0-D8DE4E70DE60}"/>
              </a:ext>
            </a:extLst>
          </p:cNvPr>
          <p:cNvSpPr txBox="1"/>
          <p:nvPr/>
        </p:nvSpPr>
        <p:spPr>
          <a:xfrm>
            <a:off x="3521067" y="540997"/>
            <a:ext cx="114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Värdet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området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2501E-2BE6-EA8D-5DD6-630871CE5F7F}"/>
              </a:ext>
            </a:extLst>
          </p:cNvPr>
          <p:cNvSpPr txBox="1"/>
          <p:nvPr/>
        </p:nvSpPr>
        <p:spPr>
          <a:xfrm>
            <a:off x="4916032" y="818054"/>
            <a:ext cx="259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Kostnad för fördröjning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EB223-D7C8-0F37-0A5C-C8C0DA1D2564}"/>
              </a:ext>
            </a:extLst>
          </p:cNvPr>
          <p:cNvSpPr txBox="1"/>
          <p:nvPr/>
        </p:nvSpPr>
        <p:spPr>
          <a:xfrm>
            <a:off x="7847629" y="814173"/>
            <a:ext cx="330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Kostnad för förluster av soldater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E07B6AA-66ED-4341-18DF-588FECD706F7}"/>
              </a:ext>
            </a:extLst>
          </p:cNvPr>
          <p:cNvSpPr/>
          <p:nvPr/>
        </p:nvSpPr>
        <p:spPr>
          <a:xfrm rot="5400000">
            <a:off x="2555312" y="861709"/>
            <a:ext cx="244444" cy="1136154"/>
          </a:xfrm>
          <a:prstGeom prst="leftBrace">
            <a:avLst>
              <a:gd name="adj1" fmla="val 10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D3512B6-6342-3804-C128-FD24AF24B3F6}"/>
              </a:ext>
            </a:extLst>
          </p:cNvPr>
          <p:cNvSpPr/>
          <p:nvPr/>
        </p:nvSpPr>
        <p:spPr>
          <a:xfrm rot="5400000">
            <a:off x="3783277" y="1226815"/>
            <a:ext cx="244444" cy="391445"/>
          </a:xfrm>
          <a:prstGeom prst="leftBrace">
            <a:avLst>
              <a:gd name="adj1" fmla="val 108333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7C8D65A-507C-73D4-9878-43E8E209C233}"/>
              </a:ext>
            </a:extLst>
          </p:cNvPr>
          <p:cNvSpPr/>
          <p:nvPr/>
        </p:nvSpPr>
        <p:spPr>
          <a:xfrm rot="5400000">
            <a:off x="5585987" y="185591"/>
            <a:ext cx="244444" cy="2507810"/>
          </a:xfrm>
          <a:prstGeom prst="leftBrace">
            <a:avLst>
              <a:gd name="adj1" fmla="val 108333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39902AD-B834-619D-9703-752A1845E608}"/>
              </a:ext>
            </a:extLst>
          </p:cNvPr>
          <p:cNvSpPr/>
          <p:nvPr/>
        </p:nvSpPr>
        <p:spPr>
          <a:xfrm rot="5400000">
            <a:off x="9214957" y="-554784"/>
            <a:ext cx="244444" cy="3888546"/>
          </a:xfrm>
          <a:prstGeom prst="leftBrace">
            <a:avLst>
              <a:gd name="adj1" fmla="val 108333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2BB05-7F8B-7B9C-9993-85139F029FD9}"/>
              </a:ext>
            </a:extLst>
          </p:cNvPr>
          <p:cNvSpPr txBox="1"/>
          <p:nvPr/>
        </p:nvSpPr>
        <p:spPr>
          <a:xfrm>
            <a:off x="204320" y="3152165"/>
            <a:ext cx="326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FF0000"/>
                </a:solidFill>
              </a:rPr>
              <a:t>Totalt Resultat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6871A1-683E-281F-57E8-877E8A7E288A}"/>
              </a:ext>
            </a:extLst>
          </p:cNvPr>
          <p:cNvSpPr/>
          <p:nvPr/>
        </p:nvSpPr>
        <p:spPr>
          <a:xfrm>
            <a:off x="201778" y="3063280"/>
            <a:ext cx="3319290" cy="8507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04C3CF-096D-1B06-568D-669E9497DA82}"/>
              </a:ext>
            </a:extLst>
          </p:cNvPr>
          <p:cNvCxnSpPr/>
          <p:nvPr/>
        </p:nvCxnSpPr>
        <p:spPr>
          <a:xfrm flipV="1">
            <a:off x="1457608" y="2190939"/>
            <a:ext cx="63374" cy="8723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FAC5A0-A705-A1CC-F7C8-1764B69707FF}"/>
              </a:ext>
            </a:extLst>
          </p:cNvPr>
          <p:cNvCxnSpPr>
            <a:cxnSpLocks/>
          </p:cNvCxnSpPr>
          <p:nvPr/>
        </p:nvCxnSpPr>
        <p:spPr>
          <a:xfrm>
            <a:off x="1457608" y="3914012"/>
            <a:ext cx="0" cy="11559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40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FA45F-C810-F175-24ED-E1855EE92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34803-85F0-84FB-4EFC-A17B2EAC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480D60-8921-2382-B09B-58C1581CB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0"/>
            <a:ext cx="9455755" cy="68625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BBD1FC-20E8-5FF9-3917-0AFB3C108429}"/>
              </a:ext>
            </a:extLst>
          </p:cNvPr>
          <p:cNvCxnSpPr>
            <a:cxnSpLocks/>
          </p:cNvCxnSpPr>
          <p:nvPr/>
        </p:nvCxnSpPr>
        <p:spPr>
          <a:xfrm>
            <a:off x="5691460" y="4937974"/>
            <a:ext cx="2919140" cy="7703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D0DE3B-4DAD-E56E-0713-F8C9AEBDCA88}"/>
              </a:ext>
            </a:extLst>
          </p:cNvPr>
          <p:cNvCxnSpPr>
            <a:cxnSpLocks/>
          </p:cNvCxnSpPr>
          <p:nvPr/>
        </p:nvCxnSpPr>
        <p:spPr>
          <a:xfrm flipH="1">
            <a:off x="781954" y="5034294"/>
            <a:ext cx="2218699" cy="28886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DF407F-421D-39F0-93D8-47CDD73AEDB7}"/>
              </a:ext>
            </a:extLst>
          </p:cNvPr>
          <p:cNvSpPr txBox="1"/>
          <p:nvPr/>
        </p:nvSpPr>
        <p:spPr>
          <a:xfrm>
            <a:off x="316266" y="5069150"/>
            <a:ext cx="574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FE29E-0D22-2867-EA0C-8515C700BC46}"/>
              </a:ext>
            </a:extLst>
          </p:cNvPr>
          <p:cNvSpPr txBox="1"/>
          <p:nvPr/>
        </p:nvSpPr>
        <p:spPr>
          <a:xfrm>
            <a:off x="8610600" y="5570681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2F6CB-E156-1DD8-69E7-FF9EFCC1CD63}"/>
              </a:ext>
            </a:extLst>
          </p:cNvPr>
          <p:cNvSpPr/>
          <p:nvPr/>
        </p:nvSpPr>
        <p:spPr>
          <a:xfrm>
            <a:off x="1390895" y="5812422"/>
            <a:ext cx="633214" cy="49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CEF048-3895-C9A6-F954-DF4E3326DFC2}"/>
              </a:ext>
            </a:extLst>
          </p:cNvPr>
          <p:cNvSpPr/>
          <p:nvPr/>
        </p:nvSpPr>
        <p:spPr>
          <a:xfrm>
            <a:off x="5779393" y="6107775"/>
            <a:ext cx="633214" cy="49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C89E2-862A-41CC-C7C4-6470EA9BF5CC}"/>
              </a:ext>
            </a:extLst>
          </p:cNvPr>
          <p:cNvSpPr txBox="1"/>
          <p:nvPr/>
        </p:nvSpPr>
        <p:spPr>
          <a:xfrm>
            <a:off x="9624430" y="1397688"/>
            <a:ext cx="211128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i="1" dirty="0">
                <a:highlight>
                  <a:srgbClr val="FFFF00"/>
                </a:highlight>
              </a:rPr>
              <a:t>För varje </a:t>
            </a:r>
            <a:r>
              <a:rPr lang="sv-SE" sz="2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y</a:t>
            </a:r>
            <a:r>
              <a:rPr lang="sv-SE" sz="1600" b="1" i="1" dirty="0">
                <a:solidFill>
                  <a:srgbClr val="FF0000"/>
                </a:solidFill>
                <a:highlight>
                  <a:srgbClr val="FFFF00"/>
                </a:highlight>
              </a:rPr>
              <a:t>0</a:t>
            </a:r>
            <a:r>
              <a:rPr lang="sv-SE" sz="2800" b="1" i="1" dirty="0">
                <a:highlight>
                  <a:srgbClr val="FFFF00"/>
                </a:highlight>
              </a:rPr>
              <a:t>:</a:t>
            </a:r>
          </a:p>
          <a:p>
            <a:endParaRPr lang="sv-SE" sz="2800" b="1" i="1" dirty="0">
              <a:highlight>
                <a:srgbClr val="FFFF00"/>
              </a:highlight>
            </a:endParaRPr>
          </a:p>
          <a:p>
            <a:r>
              <a:rPr lang="sv-SE" sz="2800" b="1" i="1" dirty="0">
                <a:highlight>
                  <a:srgbClr val="FFFF00"/>
                </a:highlight>
              </a:rPr>
              <a:t>Välj </a:t>
            </a:r>
            <a:r>
              <a:rPr lang="sv-SE" sz="2800" b="1" i="1" dirty="0">
                <a:solidFill>
                  <a:srgbClr val="0070C0"/>
                </a:solidFill>
                <a:highlight>
                  <a:srgbClr val="FFFF00"/>
                </a:highlight>
              </a:rPr>
              <a:t>x</a:t>
            </a:r>
            <a:r>
              <a:rPr lang="sv-SE" sz="1600" b="1" i="1" dirty="0">
                <a:solidFill>
                  <a:srgbClr val="0070C0"/>
                </a:solidFill>
                <a:highlight>
                  <a:srgbClr val="FFFF00"/>
                </a:highlight>
              </a:rPr>
              <a:t>0</a:t>
            </a:r>
            <a:r>
              <a:rPr lang="sv-SE" sz="2800" b="1" i="1" dirty="0">
                <a:highlight>
                  <a:srgbClr val="FFFF00"/>
                </a:highlight>
              </a:rPr>
              <a:t> så att </a:t>
            </a:r>
          </a:p>
          <a:p>
            <a:r>
              <a:rPr lang="sv-SE" sz="2800" b="1" i="1" dirty="0">
                <a:highlight>
                  <a:srgbClr val="FFFF00"/>
                </a:highlight>
              </a:rPr>
              <a:t>det totala </a:t>
            </a:r>
          </a:p>
          <a:p>
            <a:r>
              <a:rPr lang="sv-SE" sz="2800" b="1" i="1" dirty="0">
                <a:highlight>
                  <a:srgbClr val="FFFF00"/>
                </a:highlight>
              </a:rPr>
              <a:t>resultatet</a:t>
            </a:r>
          </a:p>
          <a:p>
            <a:r>
              <a:rPr lang="sv-SE" sz="2800" b="1" i="1" dirty="0">
                <a:highlight>
                  <a:srgbClr val="FFFF00"/>
                </a:highlight>
              </a:rPr>
              <a:t>blir så högt </a:t>
            </a:r>
          </a:p>
          <a:p>
            <a:r>
              <a:rPr lang="sv-SE" sz="2800" b="1" i="1" dirty="0">
                <a:highlight>
                  <a:srgbClr val="FFFF00"/>
                </a:highlight>
              </a:rPr>
              <a:t>som möjligt!</a:t>
            </a:r>
            <a:endParaRPr lang="en-US" sz="2800" b="1" i="1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914D1E-C471-7593-672F-A267646D8C39}"/>
              </a:ext>
            </a:extLst>
          </p:cNvPr>
          <p:cNvSpPr txBox="1"/>
          <p:nvPr/>
        </p:nvSpPr>
        <p:spPr>
          <a:xfrm rot="16200000">
            <a:off x="-994354" y="2487725"/>
            <a:ext cx="3329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Totalt Resultat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DD439-1AF1-317F-5989-0A04FE682BCB}"/>
              </a:ext>
            </a:extLst>
          </p:cNvPr>
          <p:cNvSpPr txBox="1"/>
          <p:nvPr/>
        </p:nvSpPr>
        <p:spPr>
          <a:xfrm rot="1259933">
            <a:off x="1010118" y="5692277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Fiendens</a:t>
            </a:r>
          </a:p>
          <a:p>
            <a:r>
              <a:rPr lang="sv-SE" sz="2400" b="1" dirty="0"/>
              <a:t>soldater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E9E0E-EFE6-7742-CF86-989F55D485C0}"/>
              </a:ext>
            </a:extLst>
          </p:cNvPr>
          <p:cNvSpPr txBox="1"/>
          <p:nvPr/>
        </p:nvSpPr>
        <p:spPr>
          <a:xfrm rot="21030181">
            <a:off x="5643617" y="6059330"/>
            <a:ext cx="1946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Våra soldater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573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6310C-7387-6006-1642-6F5A092A0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37157-E54C-827D-A852-A443A6C7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62D320-5464-3833-E824-047E6B61D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942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710A02-143D-119F-7D3D-4CA602F9BC84}"/>
              </a:ext>
            </a:extLst>
          </p:cNvPr>
          <p:cNvSpPr txBox="1"/>
          <p:nvPr/>
        </p:nvSpPr>
        <p:spPr>
          <a:xfrm>
            <a:off x="8890132" y="964955"/>
            <a:ext cx="2917348" cy="418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Turquoise: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Om USAs soldater skulle ha varit mer effektiva på </a:t>
            </a:r>
            <a:r>
              <a:rPr kumimoji="0" lang="sv-SE" sz="1800" b="1" i="1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Iwo</a:t>
            </a: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1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Jima</a:t>
            </a: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en-US" dirty="0">
                <a:highlight>
                  <a:srgbClr val="00FFFF"/>
                </a:highlight>
                <a:latin typeface="Calibri" panose="020F050202020403020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0.05347, b = 0.02045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Yellow: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Verkliga siffror från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Iwo</a:t>
            </a: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Jima</a:t>
            </a: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0.05347, b = 0.01045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EAA78-15A8-C36D-7745-B52813307F4A}"/>
              </a:ext>
            </a:extLst>
          </p:cNvPr>
          <p:cNvSpPr txBox="1"/>
          <p:nvPr/>
        </p:nvSpPr>
        <p:spPr>
          <a:xfrm rot="16200000">
            <a:off x="-926099" y="2482473"/>
            <a:ext cx="3329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Totalt Resultat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6C45E3-E823-7671-E49A-E83285A01214}"/>
              </a:ext>
            </a:extLst>
          </p:cNvPr>
          <p:cNvSpPr txBox="1"/>
          <p:nvPr/>
        </p:nvSpPr>
        <p:spPr>
          <a:xfrm rot="21263710">
            <a:off x="5643617" y="6059330"/>
            <a:ext cx="1946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Våra soldater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C0A5B-6820-D93C-4841-11D9B7AD33D7}"/>
              </a:ext>
            </a:extLst>
          </p:cNvPr>
          <p:cNvSpPr txBox="1"/>
          <p:nvPr/>
        </p:nvSpPr>
        <p:spPr>
          <a:xfrm rot="2150061">
            <a:off x="268545" y="5733935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Fiendens</a:t>
            </a:r>
          </a:p>
          <a:p>
            <a:r>
              <a:rPr lang="sv-SE" sz="2400" b="1" dirty="0"/>
              <a:t>soldater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249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4BBDA-9E09-E48A-94DF-B2C427177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EF1D7-A6B4-0BB0-FFD2-2E22BD86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EA909-BF22-8078-4357-607AF8A05BB9}"/>
              </a:ext>
            </a:extLst>
          </p:cNvPr>
          <p:cNvSpPr txBox="1"/>
          <p:nvPr/>
        </p:nvSpPr>
        <p:spPr>
          <a:xfrm>
            <a:off x="8592845" y="432217"/>
            <a:ext cx="3010270" cy="672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sng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#1: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Optimalt Resultat blir högre om våra soldater blir mer effektiva (b ökar).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sng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sng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#2: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Optimal anfallsstyrka, x0, blir större om fiendens styrka, y0, blir större.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sng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sng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#3: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Optimal anfallsstyrka, x0, blir mindre, om dessa soldater blir m</a:t>
            </a:r>
            <a:r>
              <a:rPr lang="sv-SE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 effektiva (b ökar)</a:t>
            </a:r>
            <a:r>
              <a:rPr kumimoji="0" lang="sv-SE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sv-SE" sz="24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6F283-E128-E8C0-3BCF-8ACC6CE40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65112" cy="58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CF7941-344F-71D9-FF10-F1BCA1D239B9}"/>
              </a:ext>
            </a:extLst>
          </p:cNvPr>
          <p:cNvSpPr txBox="1"/>
          <p:nvPr/>
        </p:nvSpPr>
        <p:spPr>
          <a:xfrm>
            <a:off x="5175682" y="241255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hög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9166F-7243-5741-E598-D20517722D17}"/>
              </a:ext>
            </a:extLst>
          </p:cNvPr>
          <p:cNvSpPr txBox="1"/>
          <p:nvPr/>
        </p:nvSpPr>
        <p:spPr>
          <a:xfrm>
            <a:off x="5193085" y="3913463"/>
            <a:ext cx="867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låg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B3026A8-5B45-8267-B6CD-306B449407A5}"/>
              </a:ext>
            </a:extLst>
          </p:cNvPr>
          <p:cNvSpPr/>
          <p:nvPr/>
        </p:nvSpPr>
        <p:spPr>
          <a:xfrm flipH="1">
            <a:off x="4793942" y="2521765"/>
            <a:ext cx="381739" cy="174374"/>
          </a:xfrm>
          <a:prstGeom prst="rightArrow">
            <a:avLst/>
          </a:prstGeom>
          <a:solidFill>
            <a:srgbClr val="75EB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B7E598F-87CD-4A8D-2F00-85700A5315EA}"/>
              </a:ext>
            </a:extLst>
          </p:cNvPr>
          <p:cNvSpPr/>
          <p:nvPr/>
        </p:nvSpPr>
        <p:spPr>
          <a:xfrm flipH="1">
            <a:off x="4544277" y="4010942"/>
            <a:ext cx="648069" cy="174374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A47DFB-83EA-B624-3388-5A0B85B55126}"/>
              </a:ext>
            </a:extLst>
          </p:cNvPr>
          <p:cNvSpPr/>
          <p:nvPr/>
        </p:nvSpPr>
        <p:spPr>
          <a:xfrm>
            <a:off x="5175680" y="2412560"/>
            <a:ext cx="867052" cy="3693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B0CE4-C205-2646-C31D-0516BCAA6836}"/>
              </a:ext>
            </a:extLst>
          </p:cNvPr>
          <p:cNvSpPr/>
          <p:nvPr/>
        </p:nvSpPr>
        <p:spPr>
          <a:xfrm>
            <a:off x="5194563" y="3913463"/>
            <a:ext cx="867052" cy="3695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E216A-B993-038D-E973-CD14BEEA617A}"/>
              </a:ext>
            </a:extLst>
          </p:cNvPr>
          <p:cNvSpPr txBox="1"/>
          <p:nvPr/>
        </p:nvSpPr>
        <p:spPr>
          <a:xfrm rot="16200000">
            <a:off x="-1075678" y="2079623"/>
            <a:ext cx="3329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Totalt Resultat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FA5B9-FFD1-4603-E28D-4B84EABCD4DD}"/>
              </a:ext>
            </a:extLst>
          </p:cNvPr>
          <p:cNvSpPr txBox="1"/>
          <p:nvPr/>
        </p:nvSpPr>
        <p:spPr>
          <a:xfrm rot="21263710">
            <a:off x="3744156" y="5550762"/>
            <a:ext cx="1946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Våra soldater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18779-0F5F-6ECB-2899-CBA1B8E1DFE9}"/>
              </a:ext>
            </a:extLst>
          </p:cNvPr>
          <p:cNvSpPr txBox="1"/>
          <p:nvPr/>
        </p:nvSpPr>
        <p:spPr>
          <a:xfrm rot="1956271">
            <a:off x="277422" y="4999926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Fiendens</a:t>
            </a:r>
          </a:p>
          <a:p>
            <a:r>
              <a:rPr lang="sv-SE" sz="2400" b="1" dirty="0"/>
              <a:t>soldater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845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EDDC0-9D24-7AB5-E1C6-8D226F73D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26C84-5A04-9DFC-A2E5-CB3E7E8DF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4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Förutsättning 3:</a:t>
            </a:r>
            <a:r>
              <a:rPr lang="sv-SE" u="sng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vill till varje pris ta över och därefter behärska ett område som fienden nu behärskar. Fienden har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som försvarar området.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är beredd att offra samtliga egna soldater och dessutom beredd att vänta hur länge som helst på att ta över kontrollen av området. </a:t>
            </a:r>
            <a:endParaRPr kumimoji="0" lang="sv-SE" sz="2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Fråga 3:</a:t>
            </a:r>
          </a:p>
          <a:p>
            <a:pPr marL="0" indent="0">
              <a:buNone/>
            </a:pPr>
            <a:r>
              <a:rPr lang="sv-SE" dirty="0"/>
              <a:t>Hur många egna soldater måste Du offra (egna förluster) för att ta kontroll över området om Du skickar olika stora truppstyrkor, </a:t>
            </a:r>
            <a:r>
              <a:rPr lang="sv-SE" b="1" dirty="0"/>
              <a:t>x</a:t>
            </a:r>
            <a:r>
              <a:rPr lang="sv-SE" sz="1400" b="1" dirty="0"/>
              <a:t>0</a:t>
            </a:r>
            <a:r>
              <a:rPr lang="sv-SE" dirty="0"/>
              <a:t>, för att anfalla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952C4-F2D2-3C68-6FE4-BD28128D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38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A855A0-80ED-2203-3F0A-DCA60978A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181" y="35558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v-SE" b="1" dirty="0">
                <a:latin typeface="Arial Black" panose="020B0A04020102020204" pitchFamily="34" charset="0"/>
              </a:rPr>
              <a:t>Optimering 1:</a:t>
            </a:r>
            <a:br>
              <a:rPr lang="sv-SE" b="1" dirty="0">
                <a:latin typeface="Arial Black" panose="020B0A04020102020204" pitchFamily="34" charset="0"/>
              </a:rPr>
            </a:br>
            <a:br>
              <a:rPr lang="sv-SE" b="1" dirty="0">
                <a:latin typeface="Arial Black" panose="020B0A04020102020204" pitchFamily="34" charset="0"/>
              </a:rPr>
            </a:br>
            <a:r>
              <a:rPr lang="sv-SE" b="1" i="1" dirty="0">
                <a:latin typeface="Bahnschrift" panose="020B0502040204020203" pitchFamily="34" charset="0"/>
              </a:rPr>
              <a:t>Baserad på antagandet att vi känner till exakta värden på alla parametrar.</a:t>
            </a:r>
            <a:br>
              <a:rPr lang="sv-SE" b="1" i="1" dirty="0">
                <a:latin typeface="Bahnschrift" panose="020B0502040204020203" pitchFamily="34" charset="0"/>
              </a:rPr>
            </a:br>
            <a:br>
              <a:rPr lang="sv-SE" b="1" i="1" dirty="0">
                <a:latin typeface="Bahnschrift" panose="020B0502040204020203" pitchFamily="34" charset="0"/>
              </a:rPr>
            </a:br>
            <a:r>
              <a:rPr lang="sv-SE" b="1" i="1" dirty="0">
                <a:latin typeface="Bahnschrift" panose="020B0502040204020203" pitchFamily="34" charset="0"/>
              </a:rPr>
              <a:t>(Alla siffror finns i artikeln.)</a:t>
            </a:r>
            <a:endParaRPr lang="en-US" b="1" i="1" dirty="0">
              <a:latin typeface="Bahnschrift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CB026-427C-2CCA-679A-83AE2EC3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49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56238-56F3-91D9-E4EE-81C54D900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C8AD0-D3CD-CF01-23D8-0DFCF2BD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C1E2E6-0879-17F1-44C5-48C5D9208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09316"/>
              </p:ext>
            </p:extLst>
          </p:nvPr>
        </p:nvGraphicFramePr>
        <p:xfrm>
          <a:off x="763479" y="1328090"/>
          <a:ext cx="10129422" cy="514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064D74-8526-3CEB-5EEE-932484F09BC5}"/>
              </a:ext>
            </a:extLst>
          </p:cNvPr>
          <p:cNvSpPr txBox="1"/>
          <p:nvPr/>
        </p:nvSpPr>
        <p:spPr>
          <a:xfrm>
            <a:off x="763479" y="681060"/>
            <a:ext cx="1142852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Normal</a:t>
            </a:r>
            <a:r>
              <a:rPr lang="sv-SE" b="1" dirty="0">
                <a:solidFill>
                  <a:srgbClr val="FF0000"/>
                </a:solidFill>
              </a:rPr>
              <a:t>    </a:t>
            </a:r>
            <a:r>
              <a:rPr lang="sv-SE" b="1" dirty="0">
                <a:solidFill>
                  <a:srgbClr val="00B050"/>
                </a:solidFill>
              </a:rPr>
              <a:t>Dyrare soldater    </a:t>
            </a:r>
            <a:r>
              <a:rPr lang="sv-SE" b="1" dirty="0">
                <a:solidFill>
                  <a:srgbClr val="7030A0"/>
                </a:solidFill>
              </a:rPr>
              <a:t>Dyrt att vänta   </a:t>
            </a:r>
            <a:r>
              <a:rPr lang="sv-SE" b="1" dirty="0">
                <a:solidFill>
                  <a:srgbClr val="FF0000"/>
                </a:solidFill>
              </a:rPr>
              <a:t>Soldatliv värdefulla     </a:t>
            </a:r>
            <a:r>
              <a:rPr lang="sv-SE" b="1" dirty="0"/>
              <a:t>Mer fi trupp      </a:t>
            </a:r>
            <a:r>
              <a:rPr lang="sv-SE" b="1" dirty="0">
                <a:solidFill>
                  <a:srgbClr val="FF0000"/>
                </a:solidFill>
              </a:rPr>
              <a:t>Fi mindre effektiv    </a:t>
            </a:r>
            <a:r>
              <a:rPr lang="sv-SE" b="1" dirty="0">
                <a:solidFill>
                  <a:srgbClr val="0070C0"/>
                </a:solidFill>
              </a:rPr>
              <a:t>Vi mer effektiva       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71DB36-ABB0-C50F-2990-5F17A745585C}"/>
              </a:ext>
            </a:extLst>
          </p:cNvPr>
          <p:cNvCxnSpPr>
            <a:cxnSpLocks/>
          </p:cNvCxnSpPr>
          <p:nvPr/>
        </p:nvCxnSpPr>
        <p:spPr>
          <a:xfrm>
            <a:off x="1592986" y="1115574"/>
            <a:ext cx="875437" cy="148558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78E0BE-5C7D-B1E4-705E-CAA35140D417}"/>
              </a:ext>
            </a:extLst>
          </p:cNvPr>
          <p:cNvCxnSpPr>
            <a:cxnSpLocks/>
          </p:cNvCxnSpPr>
          <p:nvPr/>
        </p:nvCxnSpPr>
        <p:spPr>
          <a:xfrm>
            <a:off x="2672179" y="1115574"/>
            <a:ext cx="1044112" cy="191171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0496C6-7266-5C7C-F7EE-5FCAD3F4C147}"/>
              </a:ext>
            </a:extLst>
          </p:cNvPr>
          <p:cNvCxnSpPr>
            <a:cxnSpLocks/>
          </p:cNvCxnSpPr>
          <p:nvPr/>
        </p:nvCxnSpPr>
        <p:spPr>
          <a:xfrm>
            <a:off x="4225771" y="1115574"/>
            <a:ext cx="714096" cy="100462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6AED8E-A939-3BC5-D3F7-9BBBA420499F}"/>
              </a:ext>
            </a:extLst>
          </p:cNvPr>
          <p:cNvCxnSpPr>
            <a:cxnSpLocks/>
          </p:cNvCxnSpPr>
          <p:nvPr/>
        </p:nvCxnSpPr>
        <p:spPr>
          <a:xfrm>
            <a:off x="5850384" y="1115574"/>
            <a:ext cx="424156" cy="8730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F0D6F4-8C1F-1B59-44EE-675760E8CD98}"/>
              </a:ext>
            </a:extLst>
          </p:cNvPr>
          <p:cNvCxnSpPr>
            <a:cxnSpLocks/>
          </p:cNvCxnSpPr>
          <p:nvPr/>
        </p:nvCxnSpPr>
        <p:spPr>
          <a:xfrm>
            <a:off x="7478665" y="1115573"/>
            <a:ext cx="93987" cy="7427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DD83AB-9754-0C45-C936-828B5031C4CF}"/>
              </a:ext>
            </a:extLst>
          </p:cNvPr>
          <p:cNvCxnSpPr>
            <a:cxnSpLocks/>
          </p:cNvCxnSpPr>
          <p:nvPr/>
        </p:nvCxnSpPr>
        <p:spPr>
          <a:xfrm flipH="1">
            <a:off x="8877670" y="1173237"/>
            <a:ext cx="261119" cy="1854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1B2AA4A-8FBD-4393-83C3-190B874BA8EE}"/>
              </a:ext>
            </a:extLst>
          </p:cNvPr>
          <p:cNvCxnSpPr>
            <a:cxnSpLocks/>
          </p:cNvCxnSpPr>
          <p:nvPr/>
        </p:nvCxnSpPr>
        <p:spPr>
          <a:xfrm flipH="1">
            <a:off x="10111450" y="1137726"/>
            <a:ext cx="881341" cy="236895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05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B241D-A7ED-9584-E0AA-B26850287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F658-22BA-AFD3-0DA4-024B1240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4D9FC46-A856-AA45-2B88-659637A49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396620"/>
              </p:ext>
            </p:extLst>
          </p:nvPr>
        </p:nvGraphicFramePr>
        <p:xfrm>
          <a:off x="639191" y="1313895"/>
          <a:ext cx="10005135" cy="5220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6FB8C-72AD-374D-A1C3-54C34E6D4BD2}"/>
              </a:ext>
            </a:extLst>
          </p:cNvPr>
          <p:cNvCxnSpPr>
            <a:cxnSpLocks/>
          </p:cNvCxnSpPr>
          <p:nvPr/>
        </p:nvCxnSpPr>
        <p:spPr>
          <a:xfrm>
            <a:off x="1393794" y="1145219"/>
            <a:ext cx="763479" cy="17222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70AB66-3059-D928-8C8E-E8FFEB858601}"/>
              </a:ext>
            </a:extLst>
          </p:cNvPr>
          <p:cNvCxnSpPr>
            <a:cxnSpLocks/>
          </p:cNvCxnSpPr>
          <p:nvPr/>
        </p:nvCxnSpPr>
        <p:spPr>
          <a:xfrm>
            <a:off x="2654423" y="1145219"/>
            <a:ext cx="702815" cy="67823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ED9E7F-454C-1311-54F0-B0A934FDADA5}"/>
              </a:ext>
            </a:extLst>
          </p:cNvPr>
          <p:cNvCxnSpPr>
            <a:cxnSpLocks/>
          </p:cNvCxnSpPr>
          <p:nvPr/>
        </p:nvCxnSpPr>
        <p:spPr>
          <a:xfrm>
            <a:off x="4154750" y="1126385"/>
            <a:ext cx="491477" cy="227729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D86BB5-984D-8063-1094-DCB85A186AEE}"/>
              </a:ext>
            </a:extLst>
          </p:cNvPr>
          <p:cNvCxnSpPr>
            <a:cxnSpLocks/>
          </p:cNvCxnSpPr>
          <p:nvPr/>
        </p:nvCxnSpPr>
        <p:spPr>
          <a:xfrm>
            <a:off x="5761608" y="1219068"/>
            <a:ext cx="112326" cy="22410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E275E7-71F9-D015-8E00-09985CEA2565}"/>
              </a:ext>
            </a:extLst>
          </p:cNvPr>
          <p:cNvSpPr txBox="1"/>
          <p:nvPr/>
        </p:nvSpPr>
        <p:spPr>
          <a:xfrm>
            <a:off x="763479" y="681060"/>
            <a:ext cx="1142852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Normal</a:t>
            </a:r>
            <a:r>
              <a:rPr lang="sv-SE" b="1" dirty="0">
                <a:solidFill>
                  <a:srgbClr val="FF0000"/>
                </a:solidFill>
              </a:rPr>
              <a:t>    </a:t>
            </a:r>
            <a:r>
              <a:rPr lang="sv-SE" b="1" dirty="0">
                <a:solidFill>
                  <a:srgbClr val="00B050"/>
                </a:solidFill>
              </a:rPr>
              <a:t>Dyrare soldater    </a:t>
            </a:r>
            <a:r>
              <a:rPr lang="sv-SE" b="1" dirty="0">
                <a:solidFill>
                  <a:srgbClr val="7030A0"/>
                </a:solidFill>
              </a:rPr>
              <a:t>Dyrt att vänta   </a:t>
            </a:r>
            <a:r>
              <a:rPr lang="sv-SE" b="1" dirty="0">
                <a:solidFill>
                  <a:srgbClr val="FF0000"/>
                </a:solidFill>
              </a:rPr>
              <a:t>Soldatliv värdefulla     </a:t>
            </a:r>
            <a:r>
              <a:rPr lang="sv-SE" b="1" dirty="0"/>
              <a:t>Mer fi trupp      </a:t>
            </a:r>
            <a:r>
              <a:rPr lang="sv-SE" b="1" dirty="0">
                <a:solidFill>
                  <a:srgbClr val="FF0000"/>
                </a:solidFill>
              </a:rPr>
              <a:t>Fi mindre effektiv    </a:t>
            </a:r>
            <a:r>
              <a:rPr lang="sv-SE" b="1" dirty="0">
                <a:solidFill>
                  <a:srgbClr val="0070C0"/>
                </a:solidFill>
              </a:rPr>
              <a:t>Vi mer effektiva       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95C9D3-99C0-BB47-074C-05B7DF5EB684}"/>
              </a:ext>
            </a:extLst>
          </p:cNvPr>
          <p:cNvCxnSpPr>
            <a:cxnSpLocks/>
          </p:cNvCxnSpPr>
          <p:nvPr/>
        </p:nvCxnSpPr>
        <p:spPr>
          <a:xfrm flipH="1">
            <a:off x="7279690" y="1126385"/>
            <a:ext cx="241176" cy="16434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9353CA-B921-A731-20CF-5EA0D8435D4E}"/>
              </a:ext>
            </a:extLst>
          </p:cNvPr>
          <p:cNvCxnSpPr>
            <a:cxnSpLocks/>
          </p:cNvCxnSpPr>
          <p:nvPr/>
        </p:nvCxnSpPr>
        <p:spPr>
          <a:xfrm flipH="1">
            <a:off x="8632055" y="1126385"/>
            <a:ext cx="621436" cy="13286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FE32C1-0902-4A1F-6CA0-78E9A2B6AEEC}"/>
              </a:ext>
            </a:extLst>
          </p:cNvPr>
          <p:cNvCxnSpPr>
            <a:cxnSpLocks/>
          </p:cNvCxnSpPr>
          <p:nvPr/>
        </p:nvCxnSpPr>
        <p:spPr>
          <a:xfrm flipH="1">
            <a:off x="9841021" y="1145219"/>
            <a:ext cx="1155330" cy="26196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475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1D12E-7BC1-517B-1948-27F091460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38249-B2B8-3CDA-DBFD-C6CDD0B3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8FB2F-F8A0-460E-BEB8-B86C6496D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11F2FB6-8593-161C-6296-EDB6332AB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48255"/>
              </p:ext>
            </p:extLst>
          </p:nvPr>
        </p:nvGraphicFramePr>
        <p:xfrm>
          <a:off x="640271" y="1548167"/>
          <a:ext cx="9870392" cy="499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BF9605-20D0-3F85-F134-96C47E98B023}"/>
              </a:ext>
            </a:extLst>
          </p:cNvPr>
          <p:cNvCxnSpPr>
            <a:cxnSpLocks/>
          </p:cNvCxnSpPr>
          <p:nvPr/>
        </p:nvCxnSpPr>
        <p:spPr>
          <a:xfrm>
            <a:off x="1420427" y="965190"/>
            <a:ext cx="878890" cy="17753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56F354-EA2B-0EE8-DA3F-82F0A09BD5A8}"/>
              </a:ext>
            </a:extLst>
          </p:cNvPr>
          <p:cNvCxnSpPr>
            <a:cxnSpLocks/>
          </p:cNvCxnSpPr>
          <p:nvPr/>
        </p:nvCxnSpPr>
        <p:spPr>
          <a:xfrm>
            <a:off x="2744849" y="1034533"/>
            <a:ext cx="795122" cy="89890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A793AA-D7A2-7CBC-F04A-FF7BA37D60CC}"/>
              </a:ext>
            </a:extLst>
          </p:cNvPr>
          <p:cNvCxnSpPr>
            <a:cxnSpLocks/>
          </p:cNvCxnSpPr>
          <p:nvPr/>
        </p:nvCxnSpPr>
        <p:spPr>
          <a:xfrm>
            <a:off x="4193396" y="1034533"/>
            <a:ext cx="642138" cy="213533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054F53-3CB9-1222-ED65-B18B37C3F73C}"/>
              </a:ext>
            </a:extLst>
          </p:cNvPr>
          <p:cNvCxnSpPr>
            <a:cxnSpLocks/>
          </p:cNvCxnSpPr>
          <p:nvPr/>
        </p:nvCxnSpPr>
        <p:spPr>
          <a:xfrm>
            <a:off x="5788241" y="1034533"/>
            <a:ext cx="280260" cy="2230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A33717-7F87-D8A0-54D3-6034D2EEC112}"/>
              </a:ext>
            </a:extLst>
          </p:cNvPr>
          <p:cNvSpPr txBox="1"/>
          <p:nvPr/>
        </p:nvSpPr>
        <p:spPr>
          <a:xfrm>
            <a:off x="794301" y="536837"/>
            <a:ext cx="1142852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Normal</a:t>
            </a:r>
            <a:r>
              <a:rPr lang="sv-SE" b="1" dirty="0">
                <a:solidFill>
                  <a:srgbClr val="FF0000"/>
                </a:solidFill>
              </a:rPr>
              <a:t>    </a:t>
            </a:r>
            <a:r>
              <a:rPr lang="sv-SE" b="1" dirty="0">
                <a:solidFill>
                  <a:srgbClr val="00B050"/>
                </a:solidFill>
              </a:rPr>
              <a:t>Dyrare soldater    </a:t>
            </a:r>
            <a:r>
              <a:rPr lang="sv-SE" b="1" dirty="0">
                <a:solidFill>
                  <a:srgbClr val="7030A0"/>
                </a:solidFill>
              </a:rPr>
              <a:t>Dyrt att vänta   </a:t>
            </a:r>
            <a:r>
              <a:rPr lang="sv-SE" b="1" dirty="0">
                <a:solidFill>
                  <a:srgbClr val="FF0000"/>
                </a:solidFill>
              </a:rPr>
              <a:t>Soldatliv värdefulla     </a:t>
            </a:r>
            <a:r>
              <a:rPr lang="sv-SE" b="1" dirty="0"/>
              <a:t>Mer fi trupp      </a:t>
            </a:r>
            <a:r>
              <a:rPr lang="sv-SE" b="1" dirty="0">
                <a:solidFill>
                  <a:srgbClr val="FF0000"/>
                </a:solidFill>
              </a:rPr>
              <a:t>Fi mindre effektiv    </a:t>
            </a:r>
            <a:r>
              <a:rPr lang="sv-SE" b="1" dirty="0">
                <a:solidFill>
                  <a:srgbClr val="0070C0"/>
                </a:solidFill>
              </a:rPr>
              <a:t>Vi mer effektiva       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E1F86E-E07F-FC07-9567-9089C41DFA00}"/>
              </a:ext>
            </a:extLst>
          </p:cNvPr>
          <p:cNvCxnSpPr>
            <a:cxnSpLocks/>
          </p:cNvCxnSpPr>
          <p:nvPr/>
        </p:nvCxnSpPr>
        <p:spPr>
          <a:xfrm flipH="1">
            <a:off x="7324078" y="1034533"/>
            <a:ext cx="133165" cy="8120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8C32D3-40B5-3627-0550-2B10AEA6CBC0}"/>
              </a:ext>
            </a:extLst>
          </p:cNvPr>
          <p:cNvCxnSpPr>
            <a:cxnSpLocks/>
          </p:cNvCxnSpPr>
          <p:nvPr/>
        </p:nvCxnSpPr>
        <p:spPr>
          <a:xfrm flipH="1">
            <a:off x="8540318" y="1034533"/>
            <a:ext cx="656948" cy="2516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E480FC-9212-E8FA-DEAA-ED20AF00D809}"/>
              </a:ext>
            </a:extLst>
          </p:cNvPr>
          <p:cNvCxnSpPr>
            <a:cxnSpLocks/>
          </p:cNvCxnSpPr>
          <p:nvPr/>
        </p:nvCxnSpPr>
        <p:spPr>
          <a:xfrm flipH="1">
            <a:off x="9776902" y="959435"/>
            <a:ext cx="1155330" cy="26196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475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94418-660C-2AFF-CD05-4AB7BB875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5FC579-9A18-903D-F07D-FA311C139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82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v-SE" b="1" dirty="0">
                <a:latin typeface="Arial Black" panose="020B0A04020102020204" pitchFamily="34" charset="0"/>
              </a:rPr>
              <a:t>Optimering av x</a:t>
            </a:r>
            <a:r>
              <a:rPr lang="sv-SE" sz="3100" b="1" dirty="0">
                <a:latin typeface="Arial Black" panose="020B0A04020102020204" pitchFamily="34" charset="0"/>
              </a:rPr>
              <a:t>0</a:t>
            </a:r>
            <a:r>
              <a:rPr lang="sv-SE" b="1" dirty="0">
                <a:latin typeface="Arial Black" panose="020B0A04020102020204" pitchFamily="34" charset="0"/>
              </a:rPr>
              <a:t> </a:t>
            </a:r>
            <a:r>
              <a:rPr lang="sv-SE" b="1" dirty="0" err="1">
                <a:latin typeface="Arial Black" panose="020B0A04020102020204" pitchFamily="34" charset="0"/>
              </a:rPr>
              <a:t>mht</a:t>
            </a:r>
            <a:r>
              <a:rPr lang="sv-SE" b="1" dirty="0">
                <a:latin typeface="Arial Black" panose="020B0A04020102020204" pitchFamily="34" charset="0"/>
              </a:rPr>
              <a:t> osäkra värden:</a:t>
            </a:r>
            <a:br>
              <a:rPr lang="sv-SE" b="1" dirty="0">
                <a:latin typeface="Arial Black" panose="020B0A04020102020204" pitchFamily="34" charset="0"/>
              </a:rPr>
            </a:br>
            <a:r>
              <a:rPr lang="sv-SE" b="1" dirty="0">
                <a:latin typeface="Arial Black" panose="020B0A04020102020204" pitchFamily="34" charset="0"/>
              </a:rPr>
              <a:t> </a:t>
            </a:r>
            <a:br>
              <a:rPr lang="sv-SE" b="1" dirty="0">
                <a:latin typeface="Arial Black" panose="020B0A04020102020204" pitchFamily="34" charset="0"/>
              </a:rPr>
            </a:br>
            <a:r>
              <a:rPr lang="sv-SE" sz="4000" i="1" dirty="0">
                <a:solidFill>
                  <a:srgbClr val="0070C0"/>
                </a:solidFill>
                <a:latin typeface="Arial Black" panose="020B0A04020102020204" pitchFamily="34" charset="0"/>
              </a:rPr>
              <a:t>Läs artikeln!</a:t>
            </a:r>
            <a:br>
              <a:rPr lang="sv-SE" sz="4000" i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br>
              <a:rPr lang="sv-SE" b="1" dirty="0">
                <a:latin typeface="Arial Black" panose="020B0A04020102020204" pitchFamily="34" charset="0"/>
              </a:rPr>
            </a:br>
            <a:endParaRPr lang="en-US" b="1" i="1" dirty="0">
              <a:latin typeface="Bahnschrift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D0017B-8B10-652C-8D27-5985E9F6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815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F29B6-C81D-075D-7EFB-AE5E71C06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525E-1183-36B8-62D0-8BDBECF49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783"/>
            <a:ext cx="10891982" cy="5653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Förutsättning 5:</a:t>
            </a:r>
            <a:r>
              <a:rPr lang="sv-SE" u="sng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 demokratiskt land i Europa, U, angrips oprovocerat av ett grannland, 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koalition av andra Europeiska länder, E, vill hjälpa U och samtidigt genomföra utnötning av de militära resurserna i R, så att inte R kan angripa andra länder i Europa.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E vill inte medverka med trupp i U men kan skicka vapen och ammunition.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Fråga 5:</a:t>
            </a:r>
          </a:p>
          <a:p>
            <a:pPr marL="0" indent="0">
              <a:buNone/>
            </a:pPr>
            <a:r>
              <a:rPr lang="en-US" dirty="0"/>
              <a:t>Hur </a:t>
            </a:r>
            <a:r>
              <a:rPr lang="en-US" dirty="0" err="1"/>
              <a:t>mycket</a:t>
            </a:r>
            <a:r>
              <a:rPr lang="en-US" dirty="0"/>
              <a:t> </a:t>
            </a:r>
            <a:r>
              <a:rPr lang="en-US" dirty="0" err="1"/>
              <a:t>vapen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ammunition </a:t>
            </a:r>
            <a:r>
              <a:rPr lang="en-US" dirty="0" err="1"/>
              <a:t>bör</a:t>
            </a:r>
            <a:r>
              <a:rPr lang="en-US" dirty="0"/>
              <a:t> </a:t>
            </a:r>
            <a:r>
              <a:rPr lang="en-US" dirty="0" err="1"/>
              <a:t>bör</a:t>
            </a:r>
            <a:r>
              <a:rPr lang="en-US" dirty="0"/>
              <a:t> E </a:t>
            </a:r>
            <a:r>
              <a:rPr lang="en-US" dirty="0" err="1"/>
              <a:t>skänka</a:t>
            </a:r>
            <a:r>
              <a:rPr lang="en-US" dirty="0"/>
              <a:t> till U vid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tidpunkter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105BA-8BE4-5F14-A526-29E62316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15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27A7A-95B4-2860-AD91-183E95A0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46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04EEBF-5DF9-0BB3-3E51-9791A8C2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7" y="2152073"/>
            <a:ext cx="6834910" cy="39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402FE-C46A-8CA8-24EE-2B3E3AFE5F05}"/>
              </a:ext>
            </a:extLst>
          </p:cNvPr>
          <p:cNvSpPr txBox="1"/>
          <p:nvPr/>
        </p:nvSpPr>
        <p:spPr>
          <a:xfrm>
            <a:off x="280130" y="151179"/>
            <a:ext cx="430414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u="sng" dirty="0"/>
              <a:t>Om fronten ligger nära östra gränsen:</a:t>
            </a:r>
          </a:p>
          <a:p>
            <a:endParaRPr lang="sv-SE" sz="2800" b="1" dirty="0"/>
          </a:p>
          <a:p>
            <a:r>
              <a:rPr lang="sv-SE" sz="2800" b="1" dirty="0">
                <a:solidFill>
                  <a:srgbClr val="00B050"/>
                </a:solidFill>
              </a:rPr>
              <a:t>U behärskar stor areal och kan försörja en ganska stor arme. </a:t>
            </a:r>
          </a:p>
          <a:p>
            <a:endParaRPr lang="sv-SE" sz="2800" b="1" dirty="0">
              <a:solidFill>
                <a:srgbClr val="00B050"/>
              </a:solidFill>
            </a:endParaRPr>
          </a:p>
          <a:p>
            <a:endParaRPr lang="sv-SE" sz="2800" b="1" dirty="0">
              <a:solidFill>
                <a:srgbClr val="00B050"/>
              </a:solidFill>
            </a:endParaRPr>
          </a:p>
          <a:p>
            <a:endParaRPr lang="sv-SE" sz="2800" b="1" dirty="0">
              <a:solidFill>
                <a:srgbClr val="00B050"/>
              </a:solidFill>
            </a:endParaRPr>
          </a:p>
          <a:p>
            <a:endParaRPr lang="sv-SE" sz="2800" b="1" dirty="0"/>
          </a:p>
          <a:p>
            <a:endParaRPr lang="sv-SE" sz="2800" b="1" dirty="0"/>
          </a:p>
          <a:p>
            <a:r>
              <a:rPr lang="sv-SE" sz="2800" b="1" dirty="0">
                <a:solidFill>
                  <a:srgbClr val="FF0000"/>
                </a:solidFill>
              </a:rPr>
              <a:t>R har korta försörjningslinjer som </a:t>
            </a:r>
          </a:p>
          <a:p>
            <a:r>
              <a:rPr lang="sv-SE" sz="2800" b="1" dirty="0">
                <a:solidFill>
                  <a:srgbClr val="FF0000"/>
                </a:solidFill>
              </a:rPr>
              <a:t>R kan skydda effektivt med pansar.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F25CF01-981D-66F9-0EDE-3BF01201C699}"/>
              </a:ext>
            </a:extLst>
          </p:cNvPr>
          <p:cNvSpPr/>
          <p:nvPr/>
        </p:nvSpPr>
        <p:spPr>
          <a:xfrm>
            <a:off x="5874327" y="1182255"/>
            <a:ext cx="4809394" cy="75565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58666-45DF-3272-952D-BCE3CEA5A486}"/>
              </a:ext>
            </a:extLst>
          </p:cNvPr>
          <p:cNvSpPr txBox="1"/>
          <p:nvPr/>
        </p:nvSpPr>
        <p:spPr>
          <a:xfrm>
            <a:off x="5947285" y="535924"/>
            <a:ext cx="480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0B050"/>
                </a:solidFill>
              </a:rPr>
              <a:t>Det Europeiska landet U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B5897-597E-1D5F-9E49-D18E049F2F0B}"/>
              </a:ext>
            </a:extLst>
          </p:cNvPr>
          <p:cNvSpPr txBox="1"/>
          <p:nvPr/>
        </p:nvSpPr>
        <p:spPr>
          <a:xfrm rot="16200000">
            <a:off x="3407314" y="3320388"/>
            <a:ext cx="240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Vapen och ammunition</a:t>
            </a:r>
          </a:p>
          <a:p>
            <a:r>
              <a:rPr lang="sv-SE" b="1" dirty="0">
                <a:solidFill>
                  <a:srgbClr val="0070C0"/>
                </a:solidFill>
              </a:rPr>
              <a:t>från E.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120B1-0CC2-3B4B-4D6D-E3D0C5FC5D13}"/>
              </a:ext>
            </a:extLst>
          </p:cNvPr>
          <p:cNvSpPr txBox="1"/>
          <p:nvPr/>
        </p:nvSpPr>
        <p:spPr>
          <a:xfrm rot="16200000">
            <a:off x="10905713" y="3821230"/>
            <a:ext cx="168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Angrepp från 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32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9DBA3-1943-11C6-9C4C-47CAB4A2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47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17B4CF-D52A-C47E-0487-922A7E56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74" y="1394690"/>
            <a:ext cx="6684660" cy="38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71D720-6FF0-77B2-325A-39AC1C08621F}"/>
              </a:ext>
            </a:extLst>
          </p:cNvPr>
          <p:cNvSpPr txBox="1"/>
          <p:nvPr/>
        </p:nvSpPr>
        <p:spPr>
          <a:xfrm>
            <a:off x="341745" y="748145"/>
            <a:ext cx="43041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u="sng" dirty="0"/>
              <a:t>Om fronten ligger nära västra gränsen:</a:t>
            </a:r>
          </a:p>
          <a:p>
            <a:endParaRPr lang="sv-SE" sz="2800" b="1" dirty="0"/>
          </a:p>
          <a:p>
            <a:r>
              <a:rPr lang="sv-SE" sz="2800" b="1" dirty="0">
                <a:solidFill>
                  <a:srgbClr val="00B050"/>
                </a:solidFill>
              </a:rPr>
              <a:t>U behärskar liten areal och kan försörja en ganska liten arme. </a:t>
            </a:r>
          </a:p>
          <a:p>
            <a:endParaRPr lang="sv-SE" sz="2800" b="1" dirty="0"/>
          </a:p>
          <a:p>
            <a:r>
              <a:rPr lang="sv-SE" sz="2800" b="1" dirty="0">
                <a:solidFill>
                  <a:srgbClr val="FF0000"/>
                </a:solidFill>
              </a:rPr>
              <a:t>R har långa  försörjningslinjer som </a:t>
            </a:r>
          </a:p>
          <a:p>
            <a:r>
              <a:rPr lang="sv-SE" sz="2800" b="1" dirty="0">
                <a:solidFill>
                  <a:srgbClr val="FF0000"/>
                </a:solidFill>
              </a:rPr>
              <a:t>R inte kan skydda effektivt med pansar.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84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0536C-92C6-27CD-4F58-FF286118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48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07C10A-DD8E-1394-79A2-F34EBC04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55" y="317357"/>
            <a:ext cx="7666182" cy="398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B9876-D37A-3823-9F9F-6227440C682F}"/>
              </a:ext>
            </a:extLst>
          </p:cNvPr>
          <p:cNvSpPr txBox="1"/>
          <p:nvPr/>
        </p:nvSpPr>
        <p:spPr>
          <a:xfrm>
            <a:off x="2309091" y="5338618"/>
            <a:ext cx="7355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00B050"/>
                </a:solidFill>
              </a:rPr>
              <a:t>Värdet för U av det område som U behärskar. </a:t>
            </a:r>
          </a:p>
          <a:p>
            <a:r>
              <a:rPr lang="sv-SE" sz="2400" b="1" dirty="0">
                <a:solidFill>
                  <a:srgbClr val="00B050"/>
                </a:solidFill>
              </a:rPr>
              <a:t>Ju längre till öster fronten ligger, desto högre blir värdet.</a:t>
            </a:r>
          </a:p>
          <a:p>
            <a:r>
              <a:rPr lang="sv-SE" sz="2400" b="1" dirty="0">
                <a:solidFill>
                  <a:srgbClr val="00B050"/>
                </a:solidFill>
              </a:rPr>
              <a:t>Värdet är som högst för x = 10.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62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139F7B-BC32-D6E4-D9F5-528399F4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49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F0FF6CB-C9B1-315D-C69E-80324DB7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32" y="289502"/>
            <a:ext cx="7514535" cy="40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AAE674-B1C2-628D-DDCD-40DF0C210A58}"/>
              </a:ext>
            </a:extLst>
          </p:cNvPr>
          <p:cNvSpPr txBox="1"/>
          <p:nvPr/>
        </p:nvSpPr>
        <p:spPr>
          <a:xfrm>
            <a:off x="1590587" y="4771646"/>
            <a:ext cx="93544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</a:rPr>
              <a:t>Värdet för E av utnötning av R. </a:t>
            </a:r>
          </a:p>
          <a:p>
            <a:r>
              <a:rPr lang="sv-SE" sz="2400" b="1" dirty="0">
                <a:solidFill>
                  <a:srgbClr val="0070C0"/>
                </a:solidFill>
              </a:rPr>
              <a:t>Om fronten ligger nära mitten av U så blir utnötningen maximal,</a:t>
            </a:r>
          </a:p>
          <a:p>
            <a:r>
              <a:rPr lang="sv-SE" sz="2400" b="1" dirty="0">
                <a:solidFill>
                  <a:srgbClr val="0070C0"/>
                </a:solidFill>
              </a:rPr>
              <a:t>Eftersom Rs försörjningslinjer blir ganska långa och Us arme ganska stor.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Värdet är som högst för x = 5.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3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AF738-C208-F353-1F51-F494F20D5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8DC1-E45A-0585-B0D9-9BB38A0A0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783"/>
            <a:ext cx="10515600" cy="5653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Förutsättning 4:</a:t>
            </a:r>
            <a:r>
              <a:rPr lang="sv-SE" u="sng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överväger att ta över och därefter behärska ett område som fienden nu behärskar.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Fienden har 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sv-SE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soldater som försvarar området.</a:t>
            </a:r>
            <a:endParaRPr kumimoji="0" lang="sv-SE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Kostnaden för Din anfallsstyrka,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beror på antalet soldater,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v-S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Värdet av att behärska området beror på hur länge Du måste vänta på att få kontrollen.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Kostnaderna för egna förluster beror på hur många soldater Du förlorar.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Fråga 4:</a:t>
            </a:r>
          </a:p>
          <a:p>
            <a:pPr marL="0" indent="0">
              <a:buNone/>
            </a:pPr>
            <a:r>
              <a:rPr lang="sv-SE" dirty="0"/>
              <a:t>Hur stor truppstyrka, </a:t>
            </a:r>
            <a:r>
              <a:rPr lang="sv-SE" b="1" dirty="0"/>
              <a:t>x</a:t>
            </a:r>
            <a:r>
              <a:rPr lang="sv-SE" sz="1400" b="1" dirty="0"/>
              <a:t>0</a:t>
            </a:r>
            <a:r>
              <a:rPr lang="sv-SE" dirty="0"/>
              <a:t>, är det optimalt att skicka för att anfalla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DBBCA-3CCF-0FBB-BAF6-202D8EFC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121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9F458-C263-C45D-A034-4B47C0C6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50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4EB557F-AFD5-45A6-39A5-E67C2B07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83" y="501650"/>
            <a:ext cx="7589090" cy="41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17C96-E40B-9B9E-62F7-937103F2F889}"/>
              </a:ext>
            </a:extLst>
          </p:cNvPr>
          <p:cNvSpPr txBox="1"/>
          <p:nvPr/>
        </p:nvSpPr>
        <p:spPr>
          <a:xfrm>
            <a:off x="1493201" y="5156021"/>
            <a:ext cx="9205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Det totala värdet, för E och U, är maximalt i mitten av östra delen av 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Värdet är som högst för x = 7.5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191172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6916A3-1172-26D8-6373-7A3A984F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51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5ABA1BB-F6AE-DDF1-29DE-5268EAC9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20" y="170813"/>
            <a:ext cx="6272733" cy="43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E18CB-829F-8859-0FAF-A73FAB868C7C}"/>
              </a:ext>
            </a:extLst>
          </p:cNvPr>
          <p:cNvSpPr txBox="1"/>
          <p:nvPr/>
        </p:nvSpPr>
        <p:spPr>
          <a:xfrm>
            <a:off x="1027169" y="4972969"/>
            <a:ext cx="9510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Det är optimalt för E+U att ganska snabbt flytta fronten från x = 5 till den </a:t>
            </a:r>
          </a:p>
          <a:p>
            <a:r>
              <a:rPr lang="sv-SE" sz="2400" b="1" dirty="0"/>
              <a:t>optimala positionen x = 7.5 . Där får fronten ligga kvar tills Rs resurser är </a:t>
            </a:r>
          </a:p>
          <a:p>
            <a:r>
              <a:rPr lang="sv-SE" sz="2400" b="1" dirty="0"/>
              <a:t>så små att R vill dra sig ur kriget. Då flyttas fronten snabbt till den </a:t>
            </a:r>
          </a:p>
          <a:p>
            <a:r>
              <a:rPr lang="sv-SE" sz="2400" b="1" dirty="0"/>
              <a:t>tidigare östra gränsen x = 10, och kriget slutar.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F6B0B-9EB9-AFCB-9095-1E9FBC75651D}"/>
              </a:ext>
            </a:extLst>
          </p:cNvPr>
          <p:cNvSpPr txBox="1"/>
          <p:nvPr/>
        </p:nvSpPr>
        <p:spPr>
          <a:xfrm rot="16200000">
            <a:off x="469810" y="2077406"/>
            <a:ext cx="278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Frontens position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60809-D79E-1B28-1A7E-288611756E97}"/>
              </a:ext>
            </a:extLst>
          </p:cNvPr>
          <p:cNvSpPr txBox="1"/>
          <p:nvPr/>
        </p:nvSpPr>
        <p:spPr>
          <a:xfrm>
            <a:off x="3685308" y="4335033"/>
            <a:ext cx="387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Tid sedan kriget startade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184378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F828F0-9C96-F38F-FA57-39B16D9E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52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D7237B6-103E-7158-6145-7BD8737E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64" y="230910"/>
            <a:ext cx="6289450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048D44-8263-3DF2-9218-A8960F1C0661}"/>
              </a:ext>
            </a:extLst>
          </p:cNvPr>
          <p:cNvSpPr txBox="1"/>
          <p:nvPr/>
        </p:nvSpPr>
        <p:spPr>
          <a:xfrm>
            <a:off x="1295023" y="4969252"/>
            <a:ext cx="9386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Det är optimalt för E+U att ganska snabbt flytta fronten till den </a:t>
            </a:r>
          </a:p>
          <a:p>
            <a:r>
              <a:rPr lang="sv-SE" sz="2400" b="1" dirty="0"/>
              <a:t>optimala positionen x = 7.5 . Där får fronten ligga kvar tills Rs resurser är </a:t>
            </a:r>
          </a:p>
          <a:p>
            <a:r>
              <a:rPr lang="sv-SE" sz="2400" b="1" dirty="0"/>
              <a:t>så små att R vill dra sig ur kriget. Då flyttas fronten snabbt till den </a:t>
            </a:r>
          </a:p>
          <a:p>
            <a:r>
              <a:rPr lang="sv-SE" sz="2400" b="1" dirty="0"/>
              <a:t>tidigare östra gränsen x = 10, och kriget slutar.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54118-841A-9289-BD68-D246F5C09CF5}"/>
              </a:ext>
            </a:extLst>
          </p:cNvPr>
          <p:cNvSpPr txBox="1"/>
          <p:nvPr/>
        </p:nvSpPr>
        <p:spPr>
          <a:xfrm rot="16200000">
            <a:off x="161316" y="1510981"/>
            <a:ext cx="3221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Leveranser av vapen</a:t>
            </a:r>
          </a:p>
          <a:p>
            <a:r>
              <a:rPr lang="sv-SE" sz="2800" b="1" dirty="0"/>
              <a:t> och ammunition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C7DCE-F9B2-042B-1118-F0E39AEBFD44}"/>
              </a:ext>
            </a:extLst>
          </p:cNvPr>
          <p:cNvSpPr txBox="1"/>
          <p:nvPr/>
        </p:nvSpPr>
        <p:spPr>
          <a:xfrm>
            <a:off x="3805381" y="3961079"/>
            <a:ext cx="387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Tid sedan kriget startade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FA1AA-EBDC-490F-64CA-7DD8FE45BC1A}"/>
              </a:ext>
            </a:extLst>
          </p:cNvPr>
          <p:cNvSpPr txBox="1"/>
          <p:nvPr/>
        </p:nvSpPr>
        <p:spPr>
          <a:xfrm>
            <a:off x="3112654" y="471054"/>
            <a:ext cx="1929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Stora leveranser</a:t>
            </a:r>
          </a:p>
          <a:p>
            <a:r>
              <a:rPr lang="sv-SE" b="1" dirty="0">
                <a:solidFill>
                  <a:srgbClr val="FF0000"/>
                </a:solidFill>
              </a:rPr>
              <a:t>flyttar fronten</a:t>
            </a:r>
          </a:p>
          <a:p>
            <a:r>
              <a:rPr lang="sv-SE" b="1" dirty="0">
                <a:solidFill>
                  <a:srgbClr val="FF0000"/>
                </a:solidFill>
              </a:rPr>
              <a:t>snabbt till x = 7.5 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FEEB6-3841-0039-7657-2A255F0ED6AB}"/>
              </a:ext>
            </a:extLst>
          </p:cNvPr>
          <p:cNvSpPr txBox="1"/>
          <p:nvPr/>
        </p:nvSpPr>
        <p:spPr>
          <a:xfrm>
            <a:off x="4759659" y="2216727"/>
            <a:ext cx="16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Små leveranser</a:t>
            </a:r>
          </a:p>
          <a:p>
            <a:r>
              <a:rPr lang="sv-SE" b="1" dirty="0">
                <a:solidFill>
                  <a:srgbClr val="0070C0"/>
                </a:solidFill>
              </a:rPr>
              <a:t>håller fronten</a:t>
            </a:r>
          </a:p>
          <a:p>
            <a:r>
              <a:rPr lang="sv-SE" b="1" dirty="0">
                <a:solidFill>
                  <a:srgbClr val="0070C0"/>
                </a:solidFill>
              </a:rPr>
              <a:t>stationär.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01FAD-275D-0AC0-F555-C955D7AD99E2}"/>
              </a:ext>
            </a:extLst>
          </p:cNvPr>
          <p:cNvSpPr txBox="1"/>
          <p:nvPr/>
        </p:nvSpPr>
        <p:spPr>
          <a:xfrm>
            <a:off x="5742097" y="471054"/>
            <a:ext cx="1815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Stora leveranser</a:t>
            </a:r>
          </a:p>
          <a:p>
            <a:r>
              <a:rPr lang="sv-SE" b="1" dirty="0">
                <a:solidFill>
                  <a:srgbClr val="FF0000"/>
                </a:solidFill>
              </a:rPr>
              <a:t>flyttar fronten</a:t>
            </a:r>
          </a:p>
          <a:p>
            <a:r>
              <a:rPr lang="sv-SE" b="1" dirty="0">
                <a:solidFill>
                  <a:srgbClr val="FF0000"/>
                </a:solidFill>
              </a:rPr>
              <a:t>snabbt till x = 10.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87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8E53F-AF1F-E7D2-730C-2BDA29EE1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D2B7-51D7-DD11-D768-202AB7DF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783"/>
            <a:ext cx="10891982" cy="5653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Fråga 5:</a:t>
            </a:r>
          </a:p>
          <a:p>
            <a:pPr marL="0" indent="0">
              <a:buNone/>
            </a:pPr>
            <a:r>
              <a:rPr lang="en-US" dirty="0"/>
              <a:t>Hur </a:t>
            </a:r>
            <a:r>
              <a:rPr lang="en-US" dirty="0" err="1"/>
              <a:t>mycket</a:t>
            </a:r>
            <a:r>
              <a:rPr lang="en-US" dirty="0"/>
              <a:t> </a:t>
            </a:r>
            <a:r>
              <a:rPr lang="en-US" dirty="0" err="1"/>
              <a:t>vapen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ammunition </a:t>
            </a:r>
            <a:r>
              <a:rPr lang="en-US" dirty="0" err="1"/>
              <a:t>bör</a:t>
            </a:r>
            <a:r>
              <a:rPr lang="en-US" dirty="0"/>
              <a:t> E </a:t>
            </a:r>
            <a:r>
              <a:rPr lang="en-US" dirty="0" err="1"/>
              <a:t>skänka</a:t>
            </a:r>
            <a:r>
              <a:rPr lang="en-US" dirty="0"/>
              <a:t> till U vid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tidpunkter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DD32F-A381-0FE0-9C06-B5263057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60680-E200-A0BD-4E0F-3BDBC9C22EA6}"/>
              </a:ext>
            </a:extLst>
          </p:cNvPr>
          <p:cNvSpPr txBox="1"/>
          <p:nvPr/>
        </p:nvSpPr>
        <p:spPr>
          <a:xfrm>
            <a:off x="845127" y="2080828"/>
            <a:ext cx="160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u="sng" dirty="0">
                <a:solidFill>
                  <a:srgbClr val="FF0000"/>
                </a:solidFill>
              </a:rPr>
              <a:t>Svar 5: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3B7ED1-CDA3-3013-978A-A5584CF8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80828"/>
            <a:ext cx="6289450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4D5E9A-3724-51F5-CEE7-9CD338163931}"/>
              </a:ext>
            </a:extLst>
          </p:cNvPr>
          <p:cNvSpPr txBox="1"/>
          <p:nvPr/>
        </p:nvSpPr>
        <p:spPr>
          <a:xfrm rot="16200000">
            <a:off x="1999352" y="3360899"/>
            <a:ext cx="3221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Leveranser av vapen</a:t>
            </a:r>
          </a:p>
          <a:p>
            <a:r>
              <a:rPr lang="sv-SE" sz="2800" b="1" dirty="0"/>
              <a:t> och ammunition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DF97B-1A05-A2EF-896D-93D3237DDBB2}"/>
              </a:ext>
            </a:extLst>
          </p:cNvPr>
          <p:cNvSpPr txBox="1"/>
          <p:nvPr/>
        </p:nvSpPr>
        <p:spPr>
          <a:xfrm>
            <a:off x="5643417" y="5810997"/>
            <a:ext cx="387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Tid sedan kriget startade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77974-800D-33F5-DE2C-5A4C75351334}"/>
              </a:ext>
            </a:extLst>
          </p:cNvPr>
          <p:cNvSpPr txBox="1"/>
          <p:nvPr/>
        </p:nvSpPr>
        <p:spPr>
          <a:xfrm>
            <a:off x="4950690" y="2320972"/>
            <a:ext cx="1929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Stora leveranser</a:t>
            </a:r>
          </a:p>
          <a:p>
            <a:r>
              <a:rPr lang="sv-SE" b="1" dirty="0">
                <a:solidFill>
                  <a:srgbClr val="FF0000"/>
                </a:solidFill>
              </a:rPr>
              <a:t>flyttar fronten</a:t>
            </a:r>
          </a:p>
          <a:p>
            <a:r>
              <a:rPr lang="sv-SE" b="1" dirty="0">
                <a:solidFill>
                  <a:srgbClr val="FF0000"/>
                </a:solidFill>
              </a:rPr>
              <a:t>snabbt till x = 7.5 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606A6-33BA-D4E2-9F2E-F3FB46525744}"/>
              </a:ext>
            </a:extLst>
          </p:cNvPr>
          <p:cNvSpPr txBox="1"/>
          <p:nvPr/>
        </p:nvSpPr>
        <p:spPr>
          <a:xfrm>
            <a:off x="6597695" y="4066645"/>
            <a:ext cx="16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Små leveranser</a:t>
            </a:r>
          </a:p>
          <a:p>
            <a:r>
              <a:rPr lang="sv-SE" b="1" dirty="0">
                <a:solidFill>
                  <a:srgbClr val="0070C0"/>
                </a:solidFill>
              </a:rPr>
              <a:t>håller fronten</a:t>
            </a:r>
          </a:p>
          <a:p>
            <a:r>
              <a:rPr lang="sv-SE" b="1" dirty="0">
                <a:solidFill>
                  <a:srgbClr val="0070C0"/>
                </a:solidFill>
              </a:rPr>
              <a:t>stationär.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5C63B4-0FB4-F7E1-A4E6-EB7E970E5BAA}"/>
              </a:ext>
            </a:extLst>
          </p:cNvPr>
          <p:cNvSpPr txBox="1"/>
          <p:nvPr/>
        </p:nvSpPr>
        <p:spPr>
          <a:xfrm>
            <a:off x="7580133" y="2320972"/>
            <a:ext cx="1815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Stora leveranser</a:t>
            </a:r>
          </a:p>
          <a:p>
            <a:r>
              <a:rPr lang="sv-SE" b="1" dirty="0">
                <a:solidFill>
                  <a:srgbClr val="FF0000"/>
                </a:solidFill>
              </a:rPr>
              <a:t>flyttar fronten</a:t>
            </a:r>
          </a:p>
          <a:p>
            <a:r>
              <a:rPr lang="sv-SE" b="1" dirty="0">
                <a:solidFill>
                  <a:srgbClr val="FF0000"/>
                </a:solidFill>
              </a:rPr>
              <a:t>snabbt till x = 10.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02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0000">
              <a:schemeClr val="accent6"/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A642A-C2D8-DB85-DBD7-B6E6A1A3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489528"/>
            <a:ext cx="6964218" cy="59666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4000" b="1" dirty="0"/>
              <a:t>Läs gärna artiklarna. Där finns grundliga förklaringar och fördjupningar till alla dessa resultat. </a:t>
            </a:r>
          </a:p>
          <a:p>
            <a:pPr marL="0" indent="0">
              <a:buNone/>
            </a:pPr>
            <a:endParaRPr lang="sv-SE" sz="4000" b="1" dirty="0"/>
          </a:p>
          <a:p>
            <a:pPr marL="0" indent="0">
              <a:buNone/>
            </a:pPr>
            <a:r>
              <a:rPr lang="sv-SE" sz="4000" b="1" dirty="0"/>
              <a:t>Länkarna finns i början av denna presentation.</a:t>
            </a:r>
          </a:p>
          <a:p>
            <a:pPr marL="0" indent="0">
              <a:buNone/>
            </a:pPr>
            <a:endParaRPr lang="sv-SE" sz="4000" b="1" dirty="0"/>
          </a:p>
          <a:p>
            <a:pPr marL="0" indent="0">
              <a:buNone/>
            </a:pPr>
            <a:r>
              <a:rPr lang="sv-SE" sz="4000" b="1" i="1" dirty="0"/>
              <a:t>Tack för Er tid!</a:t>
            </a:r>
          </a:p>
          <a:p>
            <a:pPr marL="0" indent="0">
              <a:buNone/>
            </a:pPr>
            <a:endParaRPr lang="sv-SE" sz="4000" b="1" i="1" dirty="0"/>
          </a:p>
          <a:p>
            <a:pPr marL="0" indent="0">
              <a:buNone/>
            </a:pPr>
            <a:r>
              <a:rPr lang="sv-SE" sz="4000" b="1" i="1" dirty="0"/>
              <a:t>Tack till Överste Carol </a:t>
            </a:r>
            <a:r>
              <a:rPr lang="sv-SE" sz="4000" b="1" i="1" dirty="0" err="1"/>
              <a:t>Paraniak</a:t>
            </a:r>
            <a:r>
              <a:rPr lang="sv-SE" sz="4000" b="1" i="1" dirty="0"/>
              <a:t> samt till Överstelöjtnant Dan Magnusson för läsning av och kommentarer till artikel #3 före publiceringen.</a:t>
            </a:r>
          </a:p>
          <a:p>
            <a:endParaRPr lang="sv-SE" sz="4000" b="1" dirty="0"/>
          </a:p>
          <a:p>
            <a:pPr marL="0" indent="0">
              <a:buNone/>
            </a:pPr>
            <a:endParaRPr lang="sv-SE" sz="4000" b="1" dirty="0"/>
          </a:p>
          <a:p>
            <a:pPr marL="0" indent="0">
              <a:buNone/>
            </a:pPr>
            <a:endParaRPr lang="en-US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D2309-10A9-0D8F-F0C8-B08ED413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A16F5-274D-3194-170B-69AFADD88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65" y="258618"/>
            <a:ext cx="4265572" cy="26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71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0000">
              <a:schemeClr val="accent6"/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296C3C-C471-A13D-C8E0-7D89D87DC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17C7F-1745-ABF3-3A5B-E97B3C59C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929" y="1045377"/>
            <a:ext cx="6343835" cy="5087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b="1" dirty="0"/>
              <a:t>Frågor?</a:t>
            </a:r>
          </a:p>
          <a:p>
            <a:endParaRPr lang="sv-SE" sz="4000" b="1" dirty="0"/>
          </a:p>
          <a:p>
            <a:pPr marL="0" indent="0">
              <a:buNone/>
            </a:pPr>
            <a:r>
              <a:rPr lang="sv-SE" sz="4000" b="1" dirty="0"/>
              <a:t>Repetera!</a:t>
            </a:r>
          </a:p>
          <a:p>
            <a:pPr marL="0" indent="0">
              <a:buNone/>
            </a:pPr>
            <a:endParaRPr lang="sv-SE" sz="4000" b="1" dirty="0"/>
          </a:p>
          <a:p>
            <a:pPr marL="0" indent="0">
              <a:buNone/>
            </a:pPr>
            <a:r>
              <a:rPr lang="sv-SE" sz="4000" b="1" dirty="0"/>
              <a:t>Verkställ!</a:t>
            </a:r>
          </a:p>
          <a:p>
            <a:pPr marL="0" indent="0">
              <a:buNone/>
            </a:pPr>
            <a:endParaRPr lang="en-US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99CB6-2A6F-0FDD-5914-4788C0BE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5D471-3831-0FC1-25BB-9905E49DF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64" y="258619"/>
            <a:ext cx="4265572" cy="26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8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1FF7E-F24E-302A-4B94-8F408EB06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F9CF-E2D0-AE10-C40D-B61FEA1BF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783"/>
            <a:ext cx="10891982" cy="5653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Förutsättning 5:</a:t>
            </a:r>
            <a:r>
              <a:rPr lang="sv-SE" u="sng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 demokratiskt land i Europa, U, angrips oprovocerat av ett grannland, 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koalition av andra Europeiska länder, E, vill hjälpa U och samtidigt genomföra utnötning av de militära resurserna i R, så att inte R kan angripa andra länder i Europa.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E vill inte medverka med trupp i U men kan skicka vapen och ammunition.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sv-SE" b="1" u="sng" dirty="0">
                <a:solidFill>
                  <a:srgbClr val="0070C0"/>
                </a:solidFill>
              </a:rPr>
              <a:t>Fråga 5:</a:t>
            </a:r>
          </a:p>
          <a:p>
            <a:pPr marL="0" indent="0">
              <a:buNone/>
            </a:pPr>
            <a:r>
              <a:rPr lang="en-US" dirty="0"/>
              <a:t>Hur </a:t>
            </a:r>
            <a:r>
              <a:rPr lang="en-US" dirty="0" err="1"/>
              <a:t>mycket</a:t>
            </a:r>
            <a:r>
              <a:rPr lang="en-US" dirty="0"/>
              <a:t> </a:t>
            </a:r>
            <a:r>
              <a:rPr lang="en-US" dirty="0" err="1"/>
              <a:t>vapen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ammunition </a:t>
            </a:r>
            <a:r>
              <a:rPr lang="en-US" dirty="0" err="1"/>
              <a:t>bör</a:t>
            </a:r>
            <a:r>
              <a:rPr lang="en-US" dirty="0"/>
              <a:t> E </a:t>
            </a:r>
            <a:r>
              <a:rPr lang="en-US" dirty="0" err="1"/>
              <a:t>skänka</a:t>
            </a:r>
            <a:r>
              <a:rPr lang="en-US" dirty="0"/>
              <a:t> till U vid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tidpunkter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44BD3-27E4-E802-20CD-E33EC04D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96996-3066-4062-BB48-AA30CB928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04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30EA7-4450-C042-87E2-C3A7287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293"/>
            <a:ext cx="10942468" cy="56176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u="sng" dirty="0" err="1">
                <a:solidFill>
                  <a:srgbClr val="2C363A"/>
                </a:solidFill>
                <a:ea typeface="Times New Roman" panose="02020603050405020304" pitchFamily="18" charset="0"/>
              </a:rPr>
              <a:t>Innehåll</a:t>
            </a:r>
            <a:r>
              <a:rPr lang="en-US" sz="2200" b="1" u="sng" dirty="0">
                <a:solidFill>
                  <a:srgbClr val="2C363A"/>
                </a:solidFill>
                <a:ea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200" b="1" u="sng" dirty="0">
              <a:solidFill>
                <a:srgbClr val="2C363A"/>
              </a:solidFill>
              <a:ea typeface="Times New Roman" panose="02020603050405020304" pitchFamily="18" charset="0"/>
            </a:endParaRPr>
          </a:p>
          <a:p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Slaget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vid Iwo Jima (Stilla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havet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under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andra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världskriget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)</a:t>
            </a:r>
            <a:r>
              <a:rPr lang="en-US" sz="2200" b="1" dirty="0">
                <a:solidFill>
                  <a:srgbClr val="2C363A"/>
                </a:solidFill>
                <a:ea typeface="Times New Roman" panose="02020603050405020304" pitchFamily="18" charset="0"/>
              </a:rPr>
              <a:t>.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Rysslands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anfallskrig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mot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Ukraina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(2022 - …).</a:t>
            </a:r>
            <a:r>
              <a:rPr lang="en-US" sz="2200" b="1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</a:p>
          <a:p>
            <a:r>
              <a:rPr lang="en-US" sz="2200" b="1" dirty="0">
                <a:solidFill>
                  <a:srgbClr val="2C363A"/>
                </a:solidFill>
                <a:ea typeface="Times New Roman" panose="02020603050405020304" pitchFamily="18" charset="0"/>
              </a:rPr>
              <a:t>Optimal </a:t>
            </a:r>
            <a:r>
              <a:rPr lang="en-US" sz="2200" b="1" dirty="0" err="1">
                <a:solidFill>
                  <a:srgbClr val="2C363A"/>
                </a:solidFill>
                <a:ea typeface="Times New Roman" panose="02020603050405020304" pitchFamily="18" charset="0"/>
              </a:rPr>
              <a:t>storlek</a:t>
            </a:r>
            <a:r>
              <a:rPr lang="en-US" sz="2200" b="1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a typeface="Times New Roman" panose="02020603050405020304" pitchFamily="18" charset="0"/>
              </a:rPr>
              <a:t>på</a:t>
            </a:r>
            <a:r>
              <a:rPr lang="en-US" sz="2200" b="1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a typeface="Times New Roman" panose="02020603050405020304" pitchFamily="18" charset="0"/>
              </a:rPr>
              <a:t>trupp</a:t>
            </a:r>
            <a:r>
              <a:rPr lang="en-US" sz="2200" b="1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a typeface="Times New Roman" panose="02020603050405020304" pitchFamily="18" charset="0"/>
              </a:rPr>
              <a:t>att</a:t>
            </a:r>
            <a:r>
              <a:rPr lang="en-US" sz="2200" b="1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a typeface="Times New Roman" panose="02020603050405020304" pitchFamily="18" charset="0"/>
              </a:rPr>
              <a:t>skickas</a:t>
            </a:r>
            <a:r>
              <a:rPr lang="en-US" sz="2200" b="1" dirty="0">
                <a:solidFill>
                  <a:srgbClr val="2C363A"/>
                </a:solidFill>
                <a:ea typeface="Times New Roman" panose="02020603050405020304" pitchFamily="18" charset="0"/>
              </a:rPr>
              <a:t> till </a:t>
            </a:r>
            <a:r>
              <a:rPr lang="en-US" sz="2200" b="1" dirty="0" err="1">
                <a:solidFill>
                  <a:srgbClr val="2C363A"/>
                </a:solidFill>
                <a:ea typeface="Times New Roman" panose="02020603050405020304" pitchFamily="18" charset="0"/>
              </a:rPr>
              <a:t>ett</a:t>
            </a:r>
            <a:r>
              <a:rPr lang="en-US" sz="2200" b="1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a typeface="Times New Roman" panose="02020603050405020304" pitchFamily="18" charset="0"/>
              </a:rPr>
              <a:t>slagfält</a:t>
            </a:r>
            <a:r>
              <a:rPr lang="en-US" sz="2200" b="1" dirty="0">
                <a:solidFill>
                  <a:srgbClr val="2C363A"/>
                </a:solidFill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b="1" u="sng" dirty="0" err="1">
                <a:solidFill>
                  <a:srgbClr val="2C363A"/>
                </a:solidFill>
                <a:ea typeface="Times New Roman" panose="02020603050405020304" pitchFamily="18" charset="0"/>
              </a:rPr>
              <a:t>Föreläsningen</a:t>
            </a:r>
            <a:r>
              <a:rPr lang="en-US" sz="2200" b="1" u="sng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2C363A"/>
                </a:solidFill>
                <a:ea typeface="Times New Roman" panose="02020603050405020304" pitchFamily="18" charset="0"/>
              </a:rPr>
              <a:t>grundas</a:t>
            </a:r>
            <a:r>
              <a:rPr lang="en-US" sz="2200" b="1" u="sng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2C363A"/>
                </a:solidFill>
                <a:ea typeface="Times New Roman" panose="02020603050405020304" pitchFamily="18" charset="0"/>
              </a:rPr>
              <a:t>på</a:t>
            </a:r>
            <a:r>
              <a:rPr lang="en-US" sz="2200" b="1" u="sng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2C363A"/>
                </a:solidFill>
                <a:ea typeface="Times New Roman" panose="02020603050405020304" pitchFamily="18" charset="0"/>
              </a:rPr>
              <a:t>nyligen</a:t>
            </a:r>
            <a:r>
              <a:rPr lang="en-US" sz="2200" b="1" u="sng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2C363A"/>
                </a:solidFill>
                <a:ea typeface="Times New Roman" panose="02020603050405020304" pitchFamily="18" charset="0"/>
              </a:rPr>
              <a:t>publicerade</a:t>
            </a:r>
            <a:r>
              <a:rPr lang="en-US" sz="2200" b="1" u="sng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2C363A"/>
                </a:solidFill>
                <a:ea typeface="Times New Roman" panose="02020603050405020304" pitchFamily="18" charset="0"/>
              </a:rPr>
              <a:t>vetenskapliga</a:t>
            </a:r>
            <a:r>
              <a:rPr lang="en-US" sz="2200" b="1" u="sng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2C363A"/>
                </a:solidFill>
                <a:ea typeface="Times New Roman" panose="02020603050405020304" pitchFamily="18" charset="0"/>
              </a:rPr>
              <a:t>artiklar</a:t>
            </a:r>
            <a:r>
              <a:rPr lang="en-US" sz="2200" b="1" u="sng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2C363A"/>
                </a:solidFill>
                <a:ea typeface="Times New Roman" panose="02020603050405020304" pitchFamily="18" charset="0"/>
              </a:rPr>
              <a:t>och</a:t>
            </a:r>
            <a:r>
              <a:rPr lang="en-US" sz="2200" b="1" u="sng" dirty="0">
                <a:solidFill>
                  <a:srgbClr val="2C363A"/>
                </a:solidFill>
                <a:ea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2C363A"/>
                </a:solidFill>
                <a:ea typeface="Times New Roman" panose="02020603050405020304" pitchFamily="18" charset="0"/>
              </a:rPr>
              <a:t>föredrag</a:t>
            </a:r>
            <a:r>
              <a:rPr lang="en-US" sz="2200" b="1" u="sng" dirty="0">
                <a:solidFill>
                  <a:srgbClr val="2C363A"/>
                </a:solidFill>
                <a:ea typeface="Times New Roman" panose="02020603050405020304" pitchFamily="18" charset="0"/>
              </a:rPr>
              <a:t>:</a:t>
            </a:r>
            <a:endParaRPr lang="en-US" sz="2200" b="1" u="sng" dirty="0">
              <a:solidFill>
                <a:srgbClr val="2C363A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Iwo Jima: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Styrkor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från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USA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och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Japan,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på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en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ö,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utan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förstärkningar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efter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dag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6. En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ny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publicerad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matematisk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och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statistisk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analys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(1) med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föredrag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(2)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förklarar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hela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slagets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dynamik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Ukraina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Styrkor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från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Ryssland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och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Ukraina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, med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dynamiska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förstärkningar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från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understödjande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länder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. Ny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publicerad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matematisk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analys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(3)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förklarar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hur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optimalt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vapenstöd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dynamiskt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fördelas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över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tiden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Optimering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av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strategier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vid Iwo Jima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och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liknande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slag, under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olika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förutsättningar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. En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ny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publicerad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matematisk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analys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(5) med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föredrag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(4)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förklarar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hur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man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kan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bestämma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den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optimala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storleken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på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den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trupp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som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skickas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till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ett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slagfält</a:t>
            </a:r>
            <a:r>
              <a:rPr lang="en-US" sz="2200" b="1" dirty="0">
                <a:solidFill>
                  <a:srgbClr val="2C363A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200" b="1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OBS! </a:t>
            </a:r>
          </a:p>
          <a:p>
            <a:pPr marL="0" indent="0">
              <a:buNone/>
            </a:pPr>
            <a:r>
              <a:rPr lang="en-US" sz="2200" b="1" i="1" dirty="0"/>
              <a:t>Denna presentation </a:t>
            </a:r>
            <a:r>
              <a:rPr lang="en-US" sz="2200" b="1" i="1" dirty="0" err="1"/>
              <a:t>inkluderar</a:t>
            </a:r>
            <a:r>
              <a:rPr lang="en-US" sz="2200" b="1" i="1" dirty="0"/>
              <a:t> figurer, </a:t>
            </a:r>
            <a:r>
              <a:rPr lang="en-US" sz="2200" b="1" i="1" dirty="0" err="1"/>
              <a:t>formler</a:t>
            </a:r>
            <a:r>
              <a:rPr lang="en-US" sz="2200" b="1" i="1" dirty="0"/>
              <a:t>, </a:t>
            </a:r>
            <a:r>
              <a:rPr lang="en-US" sz="2200" b="1" i="1" dirty="0" err="1"/>
              <a:t>resultat</a:t>
            </a:r>
            <a:r>
              <a:rPr lang="en-US" sz="2200" b="1" i="1" dirty="0"/>
              <a:t> </a:t>
            </a:r>
            <a:r>
              <a:rPr lang="en-US" sz="2200" b="1" i="1" dirty="0" err="1"/>
              <a:t>och</a:t>
            </a:r>
            <a:r>
              <a:rPr lang="en-US" sz="2200" b="1" i="1" dirty="0"/>
              <a:t> </a:t>
            </a:r>
            <a:r>
              <a:rPr lang="en-US" sz="2200" b="1" i="1" dirty="0" err="1"/>
              <a:t>exempel</a:t>
            </a:r>
            <a:r>
              <a:rPr lang="en-US" sz="2200" b="1" i="1" dirty="0"/>
              <a:t>. Dessa </a:t>
            </a:r>
            <a:r>
              <a:rPr lang="en-US" sz="2200" b="1" i="1" dirty="0" err="1"/>
              <a:t>grundas</a:t>
            </a:r>
            <a:r>
              <a:rPr lang="en-US" sz="2200" b="1" i="1" dirty="0"/>
              <a:t> </a:t>
            </a:r>
            <a:r>
              <a:rPr lang="en-US" sz="2200" b="1" i="1" dirty="0" err="1"/>
              <a:t>på</a:t>
            </a:r>
            <a:r>
              <a:rPr lang="en-US" sz="2200" b="1" i="1" dirty="0"/>
              <a:t> </a:t>
            </a:r>
            <a:r>
              <a:rPr lang="en-US" sz="2200" b="1" i="1" dirty="0" err="1"/>
              <a:t>matematiska</a:t>
            </a:r>
            <a:r>
              <a:rPr lang="en-US" sz="2200" b="1" i="1" dirty="0"/>
              <a:t> </a:t>
            </a:r>
            <a:r>
              <a:rPr lang="en-US" sz="2200" b="1" i="1" dirty="0" err="1"/>
              <a:t>modeller</a:t>
            </a:r>
            <a:r>
              <a:rPr lang="en-US" sz="2200" b="1" i="1" dirty="0"/>
              <a:t>, </a:t>
            </a:r>
            <a:r>
              <a:rPr lang="en-US" sz="2200" b="1" i="1" dirty="0" err="1"/>
              <a:t>matematiska</a:t>
            </a:r>
            <a:r>
              <a:rPr lang="en-US" sz="2200" b="1" i="1" dirty="0"/>
              <a:t> </a:t>
            </a:r>
            <a:r>
              <a:rPr lang="en-US" sz="2200" b="1" i="1" dirty="0" err="1"/>
              <a:t>bevis</a:t>
            </a:r>
            <a:r>
              <a:rPr lang="en-US" sz="2200" b="1" i="1" dirty="0"/>
              <a:t> </a:t>
            </a:r>
            <a:r>
              <a:rPr lang="en-US" sz="2200" b="1" i="1" dirty="0" err="1"/>
              <a:t>samt</a:t>
            </a:r>
            <a:r>
              <a:rPr lang="en-US" sz="2200" b="1" i="1" dirty="0"/>
              <a:t> </a:t>
            </a:r>
            <a:r>
              <a:rPr lang="en-US" sz="2200" b="1" i="1" dirty="0" err="1"/>
              <a:t>statistiska</a:t>
            </a:r>
            <a:r>
              <a:rPr lang="en-US" sz="2200" b="1" i="1" dirty="0"/>
              <a:t> </a:t>
            </a:r>
            <a:r>
              <a:rPr lang="en-US" sz="2200" b="1" i="1" dirty="0" err="1"/>
              <a:t>uppgifter</a:t>
            </a:r>
            <a:r>
              <a:rPr lang="en-US" sz="2200" b="1" i="1" dirty="0"/>
              <a:t>, </a:t>
            </a:r>
            <a:r>
              <a:rPr lang="en-US" sz="2200" b="1" i="1" dirty="0" err="1"/>
              <a:t>grundligt</a:t>
            </a:r>
            <a:r>
              <a:rPr lang="en-US" sz="2200" b="1" i="1" dirty="0"/>
              <a:t> </a:t>
            </a:r>
            <a:r>
              <a:rPr lang="en-US" sz="2200" b="1" i="1" dirty="0" err="1"/>
              <a:t>redovisade</a:t>
            </a:r>
            <a:r>
              <a:rPr lang="en-US" sz="2200" b="1" i="1" dirty="0"/>
              <a:t> </a:t>
            </a:r>
            <a:r>
              <a:rPr lang="en-US" sz="2200" b="1" i="1" dirty="0" err="1"/>
              <a:t>i</a:t>
            </a:r>
            <a:r>
              <a:rPr lang="en-US" sz="2200" b="1" i="1" dirty="0"/>
              <a:t> de </a:t>
            </a:r>
            <a:r>
              <a:rPr lang="en-US" sz="2200" b="1" i="1" dirty="0" err="1"/>
              <a:t>publicerade</a:t>
            </a:r>
            <a:r>
              <a:rPr lang="en-US" sz="2200" b="1" i="1" dirty="0"/>
              <a:t> </a:t>
            </a:r>
            <a:r>
              <a:rPr lang="en-US" sz="2200" b="1" i="1" dirty="0" err="1"/>
              <a:t>artiklarna</a:t>
            </a:r>
            <a:r>
              <a:rPr lang="en-US" sz="2200" b="1" i="1" dirty="0"/>
              <a:t> med </a:t>
            </a:r>
            <a:r>
              <a:rPr lang="en-US" sz="2200" b="1" i="1" dirty="0" err="1"/>
              <a:t>länkar</a:t>
            </a:r>
            <a:r>
              <a:rPr lang="en-US" sz="2200" b="1" i="1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D2B4-F3FD-DE4F-BD72-D1A1C835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9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A257FF-AFC7-521F-299A-0675E775DE11}"/>
              </a:ext>
            </a:extLst>
          </p:cNvPr>
          <p:cNvSpPr txBox="1"/>
          <p:nvPr/>
        </p:nvSpPr>
        <p:spPr>
          <a:xfrm>
            <a:off x="499368" y="535243"/>
            <a:ext cx="10988338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Referenser</a:t>
            </a:r>
            <a:r>
              <a:rPr lang="en-US" sz="3200" b="1" dirty="0">
                <a:solidFill>
                  <a:srgbClr val="FF0000"/>
                </a:solidFill>
              </a:rPr>
              <a:t> med </a:t>
            </a:r>
            <a:r>
              <a:rPr lang="en-US" sz="3200" b="1" dirty="0" err="1">
                <a:solidFill>
                  <a:srgbClr val="FF0000"/>
                </a:solidFill>
              </a:rPr>
              <a:t>weblänkar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  </a:t>
            </a:r>
          </a:p>
          <a:p>
            <a:r>
              <a:rPr lang="en-US" b="1" dirty="0"/>
              <a:t>#1. </a:t>
            </a:r>
          </a:p>
          <a:p>
            <a:r>
              <a:rPr lang="en-US" b="1" dirty="0"/>
              <a:t>Lohmander, P., Attrition coefficient estimations via differential equation systems, initial and terminal conditions, and nonlinear iterative equation system solutions, </a:t>
            </a:r>
          </a:p>
          <a:p>
            <a:r>
              <a:rPr lang="en-US" b="1" i="1" u="sng" dirty="0"/>
              <a:t>Journal of Statistics and Computer Science</a:t>
            </a:r>
            <a:r>
              <a:rPr lang="en-US" b="1" dirty="0"/>
              <a:t>, Vol. 3, Issue 1, 2024, pp. 51-78. (Published by ARF India.)</a:t>
            </a:r>
          </a:p>
          <a:p>
            <a:r>
              <a:rPr lang="en-US" b="1" dirty="0">
                <a:hlinkClick r:id="rId2"/>
              </a:rPr>
              <a:t>https://www.lohmander.com/PL_Attrition_24.pdf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#2. </a:t>
            </a:r>
          </a:p>
          <a:p>
            <a:r>
              <a:rPr lang="en-US" b="1" dirty="0"/>
              <a:t>Lohmander, P., Attrition coefficient estimations via differential equation systems, initial and terminal conditions, and nonlinear iterative equation system solutions, </a:t>
            </a:r>
          </a:p>
          <a:p>
            <a:r>
              <a:rPr lang="en-US" b="1" dirty="0"/>
              <a:t>WSTA-2024, Recent Trends in Statistical Theory and Applications-2024 (WSTA-2024) </a:t>
            </a:r>
          </a:p>
          <a:p>
            <a:r>
              <a:rPr lang="en-US" b="1" dirty="0"/>
              <a:t>June 29 – July 02, 2024, Invited Talk. Organized by the Department of Statistics, School of Physical and Mathematical Sciences, University of Kerala, Trivandrum in association </a:t>
            </a:r>
          </a:p>
          <a:p>
            <a:r>
              <a:rPr lang="en-US" b="1" dirty="0"/>
              <a:t>with Indian Society for Probability and Statistics (ISPS) and Kerala Statistical Association (KSA).</a:t>
            </a:r>
          </a:p>
          <a:p>
            <a:r>
              <a:rPr lang="en-US" b="1" dirty="0">
                <a:hlinkClick r:id="rId3"/>
              </a:rPr>
              <a:t>http://www.Lohmander.com/PL_WSTA_2024.pdf</a:t>
            </a:r>
            <a:r>
              <a:rPr lang="en-US" b="1" dirty="0"/>
              <a:t> </a:t>
            </a:r>
          </a:p>
          <a:p>
            <a:r>
              <a:rPr lang="en-US" b="1" dirty="0">
                <a:hlinkClick r:id="rId4"/>
              </a:rPr>
              <a:t>http://www.Lohmander.com/PL_WSTA_2024.pptx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F3E9-F03D-DFC2-D8EF-CF8D561E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8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005C4-6597-F9B7-AD86-0D9991B8E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6BF09A-413A-DDE9-49E0-DA6F81D73FEE}"/>
              </a:ext>
            </a:extLst>
          </p:cNvPr>
          <p:cNvSpPr txBox="1"/>
          <p:nvPr/>
        </p:nvSpPr>
        <p:spPr>
          <a:xfrm>
            <a:off x="499368" y="535243"/>
            <a:ext cx="10988338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Referenser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weblänkar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Lohmander, P., Optimal Dynamic Control of Proxy War Arms Support,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2023, 4, 31-56. (Published by MDPI Journals, Zürich, Switzerland.)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https://doi.org/10.3390/automation4010004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https://www.mdpi.com/2673-4052/4/1/4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http://www.lohmander.com/PL_Proxy_Auto_23.pdf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Lohmander, P., Optimal deployment, ICSTC-2024,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Tenth International Conference on Statistics for the Twenty-First Century,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13 - 16, 2024, Special Invited Talk,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Organized by International Statistics Fraternity (ISF) in collaboration with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Statistics, University of Kerala and School of Physical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Mathematical Sciences at the University of Kerala and the American Statistical Association.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http://www.Lohmander.com/PL_ICSTC_2024.pdf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http://www.Lohmander.com/PL_ICSTC_2024.pptx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ECBA9-D7EC-E1A5-99BF-FB5C4152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6996-3066-4062-BB48-AA30CB928E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8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2936</Words>
  <Application>Microsoft Office PowerPoint</Application>
  <PresentationFormat>Widescreen</PresentationFormat>
  <Paragraphs>473</Paragraphs>
  <Slides>55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Arial Black</vt:lpstr>
      <vt:lpstr>Bahnschrift</vt:lpstr>
      <vt:lpstr>Calibri</vt:lpstr>
      <vt:lpstr>Calibri Light</vt:lpstr>
      <vt:lpstr>Times New Roman</vt:lpstr>
      <vt:lpstr>Office Theme</vt:lpstr>
      <vt:lpstr>Equation</vt:lpstr>
      <vt:lpstr>Optimal Utnötning  från Iwo Jima till Ukraina samt Framtiden </vt:lpstr>
      <vt:lpstr>Följande frågor kommer att besvaras: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Optimering 1:  Baserad på antagandet att vi känner till exakta värden på alla parametrar.  (Alla siffror finns i artikeln.)</vt:lpstr>
      <vt:lpstr>PowerPoint Presentation</vt:lpstr>
      <vt:lpstr>PowerPoint Presentation</vt:lpstr>
      <vt:lpstr>PowerPoint Presentation</vt:lpstr>
      <vt:lpstr>Optimering av x0 mht osäkra värden:   Läs artikeln!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Lohmander</dc:creator>
  <cp:lastModifiedBy>Peter Lohmander</cp:lastModifiedBy>
  <cp:revision>86</cp:revision>
  <dcterms:created xsi:type="dcterms:W3CDTF">2025-03-10T12:06:34Z</dcterms:created>
  <dcterms:modified xsi:type="dcterms:W3CDTF">2025-03-17T19:30:04Z</dcterms:modified>
</cp:coreProperties>
</file>