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media/image31.jpg" ContentType="image/png"/>
  <Override PartName="/ppt/media/image32.jpg" ContentType="image/png"/>
  <Override PartName="/ppt/media/image3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314" r:id="rId3"/>
    <p:sldId id="272" r:id="rId4"/>
    <p:sldId id="273" r:id="rId5"/>
    <p:sldId id="274" r:id="rId6"/>
    <p:sldId id="260" r:id="rId7"/>
    <p:sldId id="278" r:id="rId8"/>
    <p:sldId id="279" r:id="rId9"/>
    <p:sldId id="261" r:id="rId10"/>
    <p:sldId id="262" r:id="rId11"/>
    <p:sldId id="275" r:id="rId12"/>
    <p:sldId id="317" r:id="rId13"/>
    <p:sldId id="318" r:id="rId14"/>
    <p:sldId id="277" r:id="rId15"/>
    <p:sldId id="276" r:id="rId16"/>
    <p:sldId id="264" r:id="rId17"/>
    <p:sldId id="286" r:id="rId18"/>
    <p:sldId id="285" r:id="rId19"/>
    <p:sldId id="263" r:id="rId20"/>
    <p:sldId id="284" r:id="rId21"/>
    <p:sldId id="280" r:id="rId22"/>
    <p:sldId id="287" r:id="rId23"/>
    <p:sldId id="306" r:id="rId24"/>
    <p:sldId id="309" r:id="rId25"/>
    <p:sldId id="310" r:id="rId26"/>
    <p:sldId id="311" r:id="rId27"/>
    <p:sldId id="307" r:id="rId28"/>
    <p:sldId id="265" r:id="rId29"/>
    <p:sldId id="298" r:id="rId30"/>
    <p:sldId id="299" r:id="rId31"/>
    <p:sldId id="266" r:id="rId32"/>
    <p:sldId id="267" r:id="rId33"/>
    <p:sldId id="288" r:id="rId34"/>
    <p:sldId id="292" r:id="rId35"/>
    <p:sldId id="312" r:id="rId36"/>
    <p:sldId id="313" r:id="rId37"/>
    <p:sldId id="289" r:id="rId38"/>
    <p:sldId id="290" r:id="rId39"/>
    <p:sldId id="293" r:id="rId40"/>
    <p:sldId id="296" r:id="rId41"/>
    <p:sldId id="294" r:id="rId42"/>
    <p:sldId id="295" r:id="rId43"/>
    <p:sldId id="297" r:id="rId44"/>
    <p:sldId id="268" r:id="rId45"/>
    <p:sldId id="269" r:id="rId46"/>
    <p:sldId id="300" r:id="rId47"/>
    <p:sldId id="301" r:id="rId48"/>
    <p:sldId id="302" r:id="rId49"/>
    <p:sldId id="315" r:id="rId50"/>
    <p:sldId id="283" r:id="rId51"/>
    <p:sldId id="31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ohmander" initials="PL" lastIdx="1" clrIdx="0">
    <p:extLst>
      <p:ext uri="{19B8F6BF-5375-455C-9EA6-DF929625EA0E}">
        <p15:presenceInfo xmlns:p15="http://schemas.microsoft.com/office/powerpoint/2012/main" userId="14dbffc7007e17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Sheet1!$F$72</c:f>
              <c:strCache>
                <c:ptCount val="1"/>
                <c:pt idx="0">
                  <c:v>Opt_Depth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Sheet1!$F$73:$F$83</c:f>
              <c:numCache>
                <c:formatCode>General</c:formatCode>
                <c:ptCount val="11"/>
                <c:pt idx="0">
                  <c:v>80</c:v>
                </c:pt>
                <c:pt idx="1">
                  <c:v>80</c:v>
                </c:pt>
                <c:pt idx="2">
                  <c:v>75</c:v>
                </c:pt>
                <c:pt idx="3">
                  <c:v>70</c:v>
                </c:pt>
                <c:pt idx="4">
                  <c:v>65</c:v>
                </c:pt>
                <c:pt idx="5">
                  <c:v>60</c:v>
                </c:pt>
                <c:pt idx="6">
                  <c:v>50</c:v>
                </c:pt>
                <c:pt idx="7">
                  <c:v>50</c:v>
                </c:pt>
                <c:pt idx="8">
                  <c:v>45</c:v>
                </c:pt>
                <c:pt idx="9">
                  <c:v>45</c:v>
                </c:pt>
                <c:pt idx="10">
                  <c:v>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89-4D9A-9BA9-047C1CEE9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0107328"/>
        <c:axId val="204010204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F989-4D9A-9BA9-047C1CEE9F02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989-4D9A-9BA9-047C1CEE9F02}"/>
                  </c:ext>
                </c:extLst>
              </c15:ser>
            </c15:filteredScatterSeries>
          </c:ext>
        </c:extLst>
      </c:scatterChart>
      <c:valAx>
        <c:axId val="204010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102048"/>
        <c:crosses val="autoZero"/>
        <c:crossBetween val="midCat"/>
      </c:valAx>
      <c:valAx>
        <c:axId val="204010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107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Opt_Obj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Sheet1!$D$4:$D$14</c:f>
              <c:numCache>
                <c:formatCode>General</c:formatCode>
                <c:ptCount val="11"/>
                <c:pt idx="0">
                  <c:v>-10443</c:v>
                </c:pt>
                <c:pt idx="1">
                  <c:v>-10793</c:v>
                </c:pt>
                <c:pt idx="2">
                  <c:v>-11101</c:v>
                </c:pt>
                <c:pt idx="3">
                  <c:v>-11402</c:v>
                </c:pt>
                <c:pt idx="4">
                  <c:v>-11702</c:v>
                </c:pt>
                <c:pt idx="5">
                  <c:v>-11964</c:v>
                </c:pt>
                <c:pt idx="6">
                  <c:v>-12177</c:v>
                </c:pt>
                <c:pt idx="7">
                  <c:v>-12377</c:v>
                </c:pt>
                <c:pt idx="8">
                  <c:v>-12554</c:v>
                </c:pt>
                <c:pt idx="9">
                  <c:v>-12704</c:v>
                </c:pt>
                <c:pt idx="10">
                  <c:v>-12854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29-4BED-AD4C-274F03B38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595424"/>
        <c:axId val="406596384"/>
      </c:scatterChart>
      <c:valAx>
        <c:axId val="40659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596384"/>
        <c:crosses val="autoZero"/>
        <c:crossBetween val="midCat"/>
      </c:valAx>
      <c:valAx>
        <c:axId val="40659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Opt_Obj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595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5"/>
          <c:order val="5"/>
          <c:tx>
            <c:strRef>
              <c:f>Sheet1!$I$72</c:f>
              <c:strCache>
                <c:ptCount val="1"/>
                <c:pt idx="0">
                  <c:v>Opt_Alpha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Sheet1!$I$73:$I$83</c:f>
              <c:numCache>
                <c:formatCode>General</c:formatCode>
                <c:ptCount val="11"/>
                <c:pt idx="0">
                  <c:v>8.7500000000000008E-3</c:v>
                </c:pt>
                <c:pt idx="1">
                  <c:v>8.7500000000000008E-3</c:v>
                </c:pt>
                <c:pt idx="2">
                  <c:v>7.6759999999999997E-3</c:v>
                </c:pt>
                <c:pt idx="3">
                  <c:v>6.8630000000000002E-3</c:v>
                </c:pt>
                <c:pt idx="4">
                  <c:v>6.1539999999999997E-3</c:v>
                </c:pt>
                <c:pt idx="5">
                  <c:v>5.4860000000000004E-3</c:v>
                </c:pt>
                <c:pt idx="6">
                  <c:v>1.023E-3</c:v>
                </c:pt>
                <c:pt idx="7">
                  <c:v>1.023E-3</c:v>
                </c:pt>
                <c:pt idx="8">
                  <c:v>1.14E-3</c:v>
                </c:pt>
                <c:pt idx="9">
                  <c:v>1.14E-3</c:v>
                </c:pt>
                <c:pt idx="10">
                  <c:v>1.14E-3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A2-4FDB-B546-3A02392F2580}"/>
            </c:ext>
          </c:extLst>
        </c:ser>
        <c:ser>
          <c:idx val="6"/>
          <c:order val="6"/>
          <c:tx>
            <c:strRef>
              <c:f>Sheet1!$J$72</c:f>
              <c:strCache>
                <c:ptCount val="1"/>
                <c:pt idx="0">
                  <c:v>Opt_Beta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Sheet1!$J$73:$J$83</c:f>
              <c:numCache>
                <c:formatCode>General</c:formatCode>
                <c:ptCount val="11"/>
                <c:pt idx="0">
                  <c:v>5.3469999999999997E-2</c:v>
                </c:pt>
                <c:pt idx="1">
                  <c:v>5.3469999999999997E-2</c:v>
                </c:pt>
                <c:pt idx="2">
                  <c:v>5.0119999999999998E-2</c:v>
                </c:pt>
                <c:pt idx="3">
                  <c:v>4.8579999999999998E-2</c:v>
                </c:pt>
                <c:pt idx="4">
                  <c:v>4.5109999999999997E-2</c:v>
                </c:pt>
                <c:pt idx="5">
                  <c:v>4.3049999999999998E-2</c:v>
                </c:pt>
                <c:pt idx="6">
                  <c:v>3.5869999999999999E-2</c:v>
                </c:pt>
                <c:pt idx="7">
                  <c:v>3.5869999999999999E-2</c:v>
                </c:pt>
                <c:pt idx="8">
                  <c:v>3.3270000000000001E-2</c:v>
                </c:pt>
                <c:pt idx="9">
                  <c:v>3.3270000000000001E-2</c:v>
                </c:pt>
                <c:pt idx="10">
                  <c:v>3.3270000000000001E-2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A2-4FDB-B546-3A02392F2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757360"/>
        <c:axId val="205874392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4A2-4FDB-B546-3A02392F258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4A2-4FDB-B546-3A02392F258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Sheet1!$F$72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Sheet1!$F$73:$F$83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80</c:v>
                      </c:pt>
                      <c:pt idx="1">
                        <c:v>80</c:v>
                      </c:pt>
                      <c:pt idx="2">
                        <c:v>75</c:v>
                      </c:pt>
                      <c:pt idx="3">
                        <c:v>70</c:v>
                      </c:pt>
                      <c:pt idx="4">
                        <c:v>65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50</c:v>
                      </c:pt>
                      <c:pt idx="8">
                        <c:v>45</c:v>
                      </c:pt>
                      <c:pt idx="9">
                        <c:v>45</c:v>
                      </c:pt>
                      <c:pt idx="10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4A2-4FDB-B546-3A02392F258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Sheet1!$G$72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Sheet1!$G$73:$G$83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</c:v>
                      </c:pt>
                      <c:pt idx="1">
                        <c:v>5</c:v>
                      </c:pt>
                      <c:pt idx="2">
                        <c:v>5</c:v>
                      </c:pt>
                      <c:pt idx="3">
                        <c:v>6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7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8</c:v>
                      </c:pt>
                      <c:pt idx="10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4A2-4FDB-B546-3A02392F258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Sheet1!$H$72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Sheet1!$H$73:$H$83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4A2-4FDB-B546-3A02392F258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Sheet1!$K$72</c15:sqref>
                        </c15:formulaRef>
                      </c:ext>
                    </c:extLst>
                    <c:strCache>
                      <c:ptCount val="1"/>
                      <c:pt idx="0">
                        <c:v>Opt_T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Sheet1!$K$73:$K$83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43.7</c:v>
                      </c:pt>
                      <c:pt idx="1">
                        <c:v>43.7</c:v>
                      </c:pt>
                      <c:pt idx="2">
                        <c:v>47.3</c:v>
                      </c:pt>
                      <c:pt idx="3">
                        <c:v>48.8</c:v>
                      </c:pt>
                      <c:pt idx="4">
                        <c:v>54</c:v>
                      </c:pt>
                      <c:pt idx="5">
                        <c:v>57.1</c:v>
                      </c:pt>
                      <c:pt idx="6">
                        <c:v>65.900000000000006</c:v>
                      </c:pt>
                      <c:pt idx="7">
                        <c:v>65.900000000000006</c:v>
                      </c:pt>
                      <c:pt idx="8">
                        <c:v>73.8</c:v>
                      </c:pt>
                      <c:pt idx="9">
                        <c:v>73.8</c:v>
                      </c:pt>
                      <c:pt idx="10">
                        <c:v>73.8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4A2-4FDB-B546-3A02392F2580}"/>
                  </c:ext>
                </c:extLst>
              </c15:ser>
            </c15:filteredScatterSeries>
          </c:ext>
        </c:extLst>
      </c:scatterChart>
      <c:valAx>
        <c:axId val="2058757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743920"/>
        <c:crosses val="autoZero"/>
        <c:crossBetween val="midCat"/>
      </c:valAx>
      <c:valAx>
        <c:axId val="20587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757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5"/>
          <c:order val="5"/>
          <c:tx>
            <c:strRef>
              <c:f>Sheet1!$I$3</c:f>
              <c:strCache>
                <c:ptCount val="1"/>
                <c:pt idx="0">
                  <c:v>Opt_Alpha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Sheet1!$I$4:$I$14</c:f>
              <c:numCache>
                <c:formatCode>General</c:formatCode>
                <c:ptCount val="11"/>
                <c:pt idx="0">
                  <c:v>9.5960000000000004E-3</c:v>
                </c:pt>
                <c:pt idx="1">
                  <c:v>9.5960000000000004E-3</c:v>
                </c:pt>
                <c:pt idx="2">
                  <c:v>8.0059999999999992E-3</c:v>
                </c:pt>
                <c:pt idx="3">
                  <c:v>8.0059999999999992E-3</c:v>
                </c:pt>
                <c:pt idx="4">
                  <c:v>8.0059999999999992E-3</c:v>
                </c:pt>
                <c:pt idx="5">
                  <c:v>5.4860000000000004E-3</c:v>
                </c:pt>
                <c:pt idx="6">
                  <c:v>9.3300000000000002E-4</c:v>
                </c:pt>
                <c:pt idx="7">
                  <c:v>9.3300000000000002E-4</c:v>
                </c:pt>
                <c:pt idx="8">
                  <c:v>9.3300000000000002E-4</c:v>
                </c:pt>
                <c:pt idx="9">
                  <c:v>9.3300000000000002E-4</c:v>
                </c:pt>
                <c:pt idx="10">
                  <c:v>9.3300000000000002E-4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78-423C-914C-0E735C551A03}"/>
            </c:ext>
          </c:extLst>
        </c:ser>
        <c:ser>
          <c:idx val="6"/>
          <c:order val="6"/>
          <c:tx>
            <c:strRef>
              <c:f>Sheet1!$J$3</c:f>
              <c:strCache>
                <c:ptCount val="1"/>
                <c:pt idx="0">
                  <c:v>Opt_Beta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Sheet1!$J$4:$J$14</c:f>
              <c:numCache>
                <c:formatCode>General</c:formatCode>
                <c:ptCount val="11"/>
                <c:pt idx="0">
                  <c:v>4.1640000000000003E-2</c:v>
                </c:pt>
                <c:pt idx="1">
                  <c:v>4.1640000000000003E-2</c:v>
                </c:pt>
                <c:pt idx="2">
                  <c:v>4.3049999999999998E-2</c:v>
                </c:pt>
                <c:pt idx="3">
                  <c:v>4.3049999999999998E-2</c:v>
                </c:pt>
                <c:pt idx="4">
                  <c:v>4.3049999999999998E-2</c:v>
                </c:pt>
                <c:pt idx="5">
                  <c:v>4.3049999999999998E-2</c:v>
                </c:pt>
                <c:pt idx="6">
                  <c:v>3.8170000000000003E-2</c:v>
                </c:pt>
                <c:pt idx="7">
                  <c:v>3.8170000000000003E-2</c:v>
                </c:pt>
                <c:pt idx="8">
                  <c:v>3.9460000000000002E-2</c:v>
                </c:pt>
                <c:pt idx="9">
                  <c:v>3.9460000000000002E-2</c:v>
                </c:pt>
                <c:pt idx="10">
                  <c:v>3.9460000000000002E-2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78-423C-914C-0E735C551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52000"/>
        <c:axId val="41757328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178-423C-914C-0E735C551A0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3500</c:v>
                      </c:pt>
                      <c:pt idx="1">
                        <c:v>3500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2500</c:v>
                      </c:pt>
                      <c:pt idx="6">
                        <c:v>2000</c:v>
                      </c:pt>
                      <c:pt idx="7">
                        <c:v>2000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178-423C-914C-0E735C551A0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55</c:v>
                      </c:pt>
                      <c:pt idx="7">
                        <c:v>55</c:v>
                      </c:pt>
                      <c:pt idx="8">
                        <c:v>55</c:v>
                      </c:pt>
                      <c:pt idx="9">
                        <c:v>55</c:v>
                      </c:pt>
                      <c:pt idx="1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178-423C-914C-0E735C551A0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7</c:v>
                      </c:pt>
                      <c:pt idx="4">
                        <c:v>7</c:v>
                      </c:pt>
                      <c:pt idx="5">
                        <c:v>7</c:v>
                      </c:pt>
                      <c:pt idx="6">
                        <c:v>6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7</c:v>
                      </c:pt>
                      <c:pt idx="10">
                        <c:v>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178-423C-914C-0E735C551A0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Sheet1!$H$3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3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178-423C-914C-0E735C551A03}"/>
                  </c:ext>
                </c:extLst>
              </c15:ser>
            </c15:filteredScatterSeries>
          </c:ext>
        </c:extLst>
      </c:scatterChart>
      <c:valAx>
        <c:axId val="370652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573280"/>
        <c:crosses val="autoZero"/>
        <c:crossBetween val="midCat"/>
      </c:valAx>
      <c:valAx>
        <c:axId val="4175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652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5"/>
          <c:order val="5"/>
          <c:tx>
            <c:strRef>
              <c:f>Sheet1!$I$72</c:f>
              <c:strCache>
                <c:ptCount val="1"/>
                <c:pt idx="0">
                  <c:v>Opt_Alpha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Sheet1!$I$73:$I$83</c:f>
              <c:numCache>
                <c:formatCode>General</c:formatCode>
                <c:ptCount val="11"/>
                <c:pt idx="0">
                  <c:v>8.7500000000000008E-3</c:v>
                </c:pt>
                <c:pt idx="1">
                  <c:v>8.7500000000000008E-3</c:v>
                </c:pt>
                <c:pt idx="2">
                  <c:v>7.6759999999999997E-3</c:v>
                </c:pt>
                <c:pt idx="3">
                  <c:v>6.8630000000000002E-3</c:v>
                </c:pt>
                <c:pt idx="4">
                  <c:v>6.1539999999999997E-3</c:v>
                </c:pt>
                <c:pt idx="5">
                  <c:v>5.4860000000000004E-3</c:v>
                </c:pt>
                <c:pt idx="6">
                  <c:v>1.023E-3</c:v>
                </c:pt>
                <c:pt idx="7">
                  <c:v>1.023E-3</c:v>
                </c:pt>
                <c:pt idx="8">
                  <c:v>1.14E-3</c:v>
                </c:pt>
                <c:pt idx="9">
                  <c:v>1.14E-3</c:v>
                </c:pt>
                <c:pt idx="10">
                  <c:v>1.14E-3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A2-4FDB-B546-3A02392F2580}"/>
            </c:ext>
          </c:extLst>
        </c:ser>
        <c:ser>
          <c:idx val="6"/>
          <c:order val="6"/>
          <c:tx>
            <c:strRef>
              <c:f>Sheet1!$J$72</c:f>
              <c:strCache>
                <c:ptCount val="1"/>
                <c:pt idx="0">
                  <c:v>Opt_Beta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Sheet1!$J$73:$J$83</c:f>
              <c:numCache>
                <c:formatCode>General</c:formatCode>
                <c:ptCount val="11"/>
                <c:pt idx="0">
                  <c:v>5.3469999999999997E-2</c:v>
                </c:pt>
                <c:pt idx="1">
                  <c:v>5.3469999999999997E-2</c:v>
                </c:pt>
                <c:pt idx="2">
                  <c:v>5.0119999999999998E-2</c:v>
                </c:pt>
                <c:pt idx="3">
                  <c:v>4.8579999999999998E-2</c:v>
                </c:pt>
                <c:pt idx="4">
                  <c:v>4.5109999999999997E-2</c:v>
                </c:pt>
                <c:pt idx="5">
                  <c:v>4.3049999999999998E-2</c:v>
                </c:pt>
                <c:pt idx="6">
                  <c:v>3.5869999999999999E-2</c:v>
                </c:pt>
                <c:pt idx="7">
                  <c:v>3.5869999999999999E-2</c:v>
                </c:pt>
                <c:pt idx="8">
                  <c:v>3.3270000000000001E-2</c:v>
                </c:pt>
                <c:pt idx="9">
                  <c:v>3.3270000000000001E-2</c:v>
                </c:pt>
                <c:pt idx="10">
                  <c:v>3.3270000000000001E-2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A2-4FDB-B546-3A02392F2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757360"/>
        <c:axId val="205874392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4A2-4FDB-B546-3A02392F258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4A2-4FDB-B546-3A02392F258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Sheet1!$F$72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Sheet1!$F$73:$F$83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80</c:v>
                      </c:pt>
                      <c:pt idx="1">
                        <c:v>80</c:v>
                      </c:pt>
                      <c:pt idx="2">
                        <c:v>75</c:v>
                      </c:pt>
                      <c:pt idx="3">
                        <c:v>70</c:v>
                      </c:pt>
                      <c:pt idx="4">
                        <c:v>65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50</c:v>
                      </c:pt>
                      <c:pt idx="8">
                        <c:v>45</c:v>
                      </c:pt>
                      <c:pt idx="9">
                        <c:v>45</c:v>
                      </c:pt>
                      <c:pt idx="10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4A2-4FDB-B546-3A02392F258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Sheet1!$G$72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Sheet1!$G$73:$G$83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</c:v>
                      </c:pt>
                      <c:pt idx="1">
                        <c:v>5</c:v>
                      </c:pt>
                      <c:pt idx="2">
                        <c:v>5</c:v>
                      </c:pt>
                      <c:pt idx="3">
                        <c:v>6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7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8</c:v>
                      </c:pt>
                      <c:pt idx="10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4A2-4FDB-B546-3A02392F258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Sheet1!$H$72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Sheet1!$H$73:$H$83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4A2-4FDB-B546-3A02392F258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Sheet1!$K$72</c15:sqref>
                        </c15:formulaRef>
                      </c:ext>
                    </c:extLst>
                    <c:strCache>
                      <c:ptCount val="1"/>
                      <c:pt idx="0">
                        <c:v>Opt_T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Sheet1!$K$73:$K$83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43.7</c:v>
                      </c:pt>
                      <c:pt idx="1">
                        <c:v>43.7</c:v>
                      </c:pt>
                      <c:pt idx="2">
                        <c:v>47.3</c:v>
                      </c:pt>
                      <c:pt idx="3">
                        <c:v>48.8</c:v>
                      </c:pt>
                      <c:pt idx="4">
                        <c:v>54</c:v>
                      </c:pt>
                      <c:pt idx="5">
                        <c:v>57.1</c:v>
                      </c:pt>
                      <c:pt idx="6">
                        <c:v>65.900000000000006</c:v>
                      </c:pt>
                      <c:pt idx="7">
                        <c:v>65.900000000000006</c:v>
                      </c:pt>
                      <c:pt idx="8">
                        <c:v>73.8</c:v>
                      </c:pt>
                      <c:pt idx="9">
                        <c:v>73.8</c:v>
                      </c:pt>
                      <c:pt idx="10">
                        <c:v>73.8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4A2-4FDB-B546-3A02392F2580}"/>
                  </c:ext>
                </c:extLst>
              </c15:ser>
            </c15:filteredScatterSeries>
          </c:ext>
        </c:extLst>
      </c:scatterChart>
      <c:valAx>
        <c:axId val="2058757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743920"/>
        <c:crosses val="autoZero"/>
        <c:crossBetween val="midCat"/>
      </c:valAx>
      <c:valAx>
        <c:axId val="20587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757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5"/>
          <c:order val="5"/>
          <c:tx>
            <c:strRef>
              <c:f>Sheet1!$I$3</c:f>
              <c:strCache>
                <c:ptCount val="1"/>
                <c:pt idx="0">
                  <c:v>Opt_Alpha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Sheet1!$I$4:$I$14</c:f>
              <c:numCache>
                <c:formatCode>General</c:formatCode>
                <c:ptCount val="11"/>
                <c:pt idx="0">
                  <c:v>9.5960000000000004E-3</c:v>
                </c:pt>
                <c:pt idx="1">
                  <c:v>9.5960000000000004E-3</c:v>
                </c:pt>
                <c:pt idx="2">
                  <c:v>8.0059999999999992E-3</c:v>
                </c:pt>
                <c:pt idx="3">
                  <c:v>8.0059999999999992E-3</c:v>
                </c:pt>
                <c:pt idx="4">
                  <c:v>8.0059999999999992E-3</c:v>
                </c:pt>
                <c:pt idx="5">
                  <c:v>5.4860000000000004E-3</c:v>
                </c:pt>
                <c:pt idx="6">
                  <c:v>9.3300000000000002E-4</c:v>
                </c:pt>
                <c:pt idx="7">
                  <c:v>9.3300000000000002E-4</c:v>
                </c:pt>
                <c:pt idx="8">
                  <c:v>9.3300000000000002E-4</c:v>
                </c:pt>
                <c:pt idx="9">
                  <c:v>9.3300000000000002E-4</c:v>
                </c:pt>
                <c:pt idx="10">
                  <c:v>9.3300000000000002E-4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78-423C-914C-0E735C551A03}"/>
            </c:ext>
          </c:extLst>
        </c:ser>
        <c:ser>
          <c:idx val="6"/>
          <c:order val="6"/>
          <c:tx>
            <c:strRef>
              <c:f>Sheet1!$J$3</c:f>
              <c:strCache>
                <c:ptCount val="1"/>
                <c:pt idx="0">
                  <c:v>Opt_Beta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Sheet1!$J$4:$J$14</c:f>
              <c:numCache>
                <c:formatCode>General</c:formatCode>
                <c:ptCount val="11"/>
                <c:pt idx="0">
                  <c:v>4.1640000000000003E-2</c:v>
                </c:pt>
                <c:pt idx="1">
                  <c:v>4.1640000000000003E-2</c:v>
                </c:pt>
                <c:pt idx="2">
                  <c:v>4.3049999999999998E-2</c:v>
                </c:pt>
                <c:pt idx="3">
                  <c:v>4.3049999999999998E-2</c:v>
                </c:pt>
                <c:pt idx="4">
                  <c:v>4.3049999999999998E-2</c:v>
                </c:pt>
                <c:pt idx="5">
                  <c:v>4.3049999999999998E-2</c:v>
                </c:pt>
                <c:pt idx="6">
                  <c:v>3.8170000000000003E-2</c:v>
                </c:pt>
                <c:pt idx="7">
                  <c:v>3.8170000000000003E-2</c:v>
                </c:pt>
                <c:pt idx="8">
                  <c:v>3.9460000000000002E-2</c:v>
                </c:pt>
                <c:pt idx="9">
                  <c:v>3.9460000000000002E-2</c:v>
                </c:pt>
                <c:pt idx="10">
                  <c:v>3.9460000000000002E-2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78-423C-914C-0E735C551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52000"/>
        <c:axId val="41757328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178-423C-914C-0E735C551A0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3500</c:v>
                      </c:pt>
                      <c:pt idx="1">
                        <c:v>3500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2500</c:v>
                      </c:pt>
                      <c:pt idx="6">
                        <c:v>2000</c:v>
                      </c:pt>
                      <c:pt idx="7">
                        <c:v>2000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178-423C-914C-0E735C551A0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55</c:v>
                      </c:pt>
                      <c:pt idx="7">
                        <c:v>55</c:v>
                      </c:pt>
                      <c:pt idx="8">
                        <c:v>55</c:v>
                      </c:pt>
                      <c:pt idx="9">
                        <c:v>55</c:v>
                      </c:pt>
                      <c:pt idx="1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178-423C-914C-0E735C551A0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7</c:v>
                      </c:pt>
                      <c:pt idx="4">
                        <c:v>7</c:v>
                      </c:pt>
                      <c:pt idx="5">
                        <c:v>7</c:v>
                      </c:pt>
                      <c:pt idx="6">
                        <c:v>6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7</c:v>
                      </c:pt>
                      <c:pt idx="10">
                        <c:v>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178-423C-914C-0E735C551A0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Sheet1!$H$3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3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178-423C-914C-0E735C551A03}"/>
                  </c:ext>
                </c:extLst>
              </c15:ser>
            </c15:filteredScatterSeries>
          </c:ext>
        </c:extLst>
      </c:scatterChart>
      <c:valAx>
        <c:axId val="370652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573280"/>
        <c:crosses val="autoZero"/>
        <c:crossBetween val="midCat"/>
      </c:valAx>
      <c:valAx>
        <c:axId val="4175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652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strRef>
              <c:f>Sheet1!$E$3</c:f>
              <c:strCache>
                <c:ptCount val="1"/>
                <c:pt idx="0">
                  <c:v>Opt_x0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Sheet1!$E$4:$E$14</c:f>
              <c:numCache>
                <c:formatCode>General</c:formatCode>
                <c:ptCount val="11"/>
                <c:pt idx="0">
                  <c:v>3500</c:v>
                </c:pt>
                <c:pt idx="1">
                  <c:v>3500</c:v>
                </c:pt>
                <c:pt idx="2">
                  <c:v>3000</c:v>
                </c:pt>
                <c:pt idx="3">
                  <c:v>3000</c:v>
                </c:pt>
                <c:pt idx="4">
                  <c:v>3000</c:v>
                </c:pt>
                <c:pt idx="5">
                  <c:v>2500</c:v>
                </c:pt>
                <c:pt idx="6">
                  <c:v>2000</c:v>
                </c:pt>
                <c:pt idx="7">
                  <c:v>2000</c:v>
                </c:pt>
                <c:pt idx="8">
                  <c:v>1500</c:v>
                </c:pt>
                <c:pt idx="9">
                  <c:v>1500</c:v>
                </c:pt>
                <c:pt idx="10">
                  <c:v>1500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D3-4762-9BE4-2B5EFD224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404112"/>
        <c:axId val="4174055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7FD3-4762-9BE4-2B5EFD224113}"/>
                  </c:ext>
                </c:extLst>
              </c15:ser>
            </c15:filteredScatterSeries>
          </c:ext>
        </c:extLst>
      </c:scatterChart>
      <c:valAx>
        <c:axId val="417404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405552"/>
        <c:crosses val="autoZero"/>
        <c:crossBetween val="midCat"/>
      </c:valAx>
      <c:valAx>
        <c:axId val="41740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404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3"/>
          <c:order val="3"/>
          <c:tx>
            <c:strRef>
              <c:f>Sheet1!$G$72</c:f>
              <c:strCache>
                <c:ptCount val="1"/>
                <c:pt idx="0">
                  <c:v>Opt_FWA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Sheet1!$G$73:$G$83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2F-4FE8-8703-204F1663EF86}"/>
            </c:ext>
          </c:extLst>
        </c:ser>
        <c:ser>
          <c:idx val="4"/>
          <c:order val="4"/>
          <c:tx>
            <c:strRef>
              <c:f>Sheet1!$H$72</c:f>
              <c:strCache>
                <c:ptCount val="1"/>
                <c:pt idx="0">
                  <c:v>Opt_FWP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Sheet1!$H$73:$H$83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2F-4FE8-8703-204F1663E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5305920"/>
        <c:axId val="203530736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2F2F-4FE8-8703-204F1663EF86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F2F-4FE8-8703-204F1663EF8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Sheet1!$F$72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Sheet1!$F$73:$F$83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80</c:v>
                      </c:pt>
                      <c:pt idx="1">
                        <c:v>80</c:v>
                      </c:pt>
                      <c:pt idx="2">
                        <c:v>75</c:v>
                      </c:pt>
                      <c:pt idx="3">
                        <c:v>70</c:v>
                      </c:pt>
                      <c:pt idx="4">
                        <c:v>65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50</c:v>
                      </c:pt>
                      <c:pt idx="8">
                        <c:v>45</c:v>
                      </c:pt>
                      <c:pt idx="9">
                        <c:v>45</c:v>
                      </c:pt>
                      <c:pt idx="10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F2F-4FE8-8703-204F1663EF86}"/>
                  </c:ext>
                </c:extLst>
              </c15:ser>
            </c15:filteredScatterSeries>
          </c:ext>
        </c:extLst>
      </c:scatterChart>
      <c:valAx>
        <c:axId val="2035305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307360"/>
        <c:crosses val="autoZero"/>
        <c:crossBetween val="midCat"/>
      </c:valAx>
      <c:valAx>
        <c:axId val="203530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305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3"/>
          <c:order val="3"/>
          <c:tx>
            <c:strRef>
              <c:f>Sheet1!$G$3</c:f>
              <c:strCache>
                <c:ptCount val="1"/>
                <c:pt idx="0">
                  <c:v>Opt_FWA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Sheet1!$G$4:$G$14</c:f>
              <c:numCache>
                <c:formatCode>General</c:formatCode>
                <c:ptCount val="11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35-4212-B2B7-DE2BB45ECBC0}"/>
            </c:ext>
          </c:extLst>
        </c:ser>
        <c:ser>
          <c:idx val="4"/>
          <c:order val="4"/>
          <c:tx>
            <c:strRef>
              <c:f>Sheet1!$H$3</c:f>
              <c:strCache>
                <c:ptCount val="1"/>
                <c:pt idx="0">
                  <c:v>Opt_FWP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Sheet1!$H$4:$H$14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635-4212-B2B7-DE2BB45EC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298496"/>
        <c:axId val="90629753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D635-4212-B2B7-DE2BB45ECBC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3500</c:v>
                      </c:pt>
                      <c:pt idx="1">
                        <c:v>3500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2500</c:v>
                      </c:pt>
                      <c:pt idx="6">
                        <c:v>2000</c:v>
                      </c:pt>
                      <c:pt idx="7">
                        <c:v>2000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635-4212-B2B7-DE2BB45ECBC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55</c:v>
                      </c:pt>
                      <c:pt idx="7">
                        <c:v>55</c:v>
                      </c:pt>
                      <c:pt idx="8">
                        <c:v>55</c:v>
                      </c:pt>
                      <c:pt idx="9">
                        <c:v>55</c:v>
                      </c:pt>
                      <c:pt idx="1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635-4212-B2B7-DE2BB45ECBC0}"/>
                  </c:ext>
                </c:extLst>
              </c15:ser>
            </c15:filteredScatterSeries>
          </c:ext>
        </c:extLst>
      </c:scatterChart>
      <c:valAx>
        <c:axId val="90629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297536"/>
        <c:crosses val="autoZero"/>
        <c:crossBetween val="midCat"/>
      </c:valAx>
      <c:valAx>
        <c:axId val="90629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298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7"/>
          <c:order val="7"/>
          <c:tx>
            <c:strRef>
              <c:f>Sheet1!$K$72</c:f>
              <c:strCache>
                <c:ptCount val="1"/>
                <c:pt idx="0">
                  <c:v>Opt_T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Sheet1!$K$73:$K$83</c:f>
              <c:numCache>
                <c:formatCode>General</c:formatCode>
                <c:ptCount val="11"/>
                <c:pt idx="0">
                  <c:v>43.7</c:v>
                </c:pt>
                <c:pt idx="1">
                  <c:v>43.7</c:v>
                </c:pt>
                <c:pt idx="2">
                  <c:v>47.3</c:v>
                </c:pt>
                <c:pt idx="3">
                  <c:v>48.8</c:v>
                </c:pt>
                <c:pt idx="4">
                  <c:v>54</c:v>
                </c:pt>
                <c:pt idx="5">
                  <c:v>57.1</c:v>
                </c:pt>
                <c:pt idx="6">
                  <c:v>65.900000000000006</c:v>
                </c:pt>
                <c:pt idx="7">
                  <c:v>65.900000000000006</c:v>
                </c:pt>
                <c:pt idx="8">
                  <c:v>73.8</c:v>
                </c:pt>
                <c:pt idx="9">
                  <c:v>73.8</c:v>
                </c:pt>
                <c:pt idx="10">
                  <c:v>73.8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6D-4915-A3D0-37D0EB329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7136832"/>
        <c:axId val="205713011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686D-4915-A3D0-37D0EB329DD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86D-4915-A3D0-37D0EB329DD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Sheet1!$F$72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Sheet1!$F$73:$F$83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80</c:v>
                      </c:pt>
                      <c:pt idx="1">
                        <c:v>80</c:v>
                      </c:pt>
                      <c:pt idx="2">
                        <c:v>75</c:v>
                      </c:pt>
                      <c:pt idx="3">
                        <c:v>70</c:v>
                      </c:pt>
                      <c:pt idx="4">
                        <c:v>65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50</c:v>
                      </c:pt>
                      <c:pt idx="8">
                        <c:v>45</c:v>
                      </c:pt>
                      <c:pt idx="9">
                        <c:v>45</c:v>
                      </c:pt>
                      <c:pt idx="10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86D-4915-A3D0-37D0EB329DD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Sheet1!$G$72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Sheet1!$G$73:$G$83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</c:v>
                      </c:pt>
                      <c:pt idx="1">
                        <c:v>5</c:v>
                      </c:pt>
                      <c:pt idx="2">
                        <c:v>5</c:v>
                      </c:pt>
                      <c:pt idx="3">
                        <c:v>6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7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8</c:v>
                      </c:pt>
                      <c:pt idx="10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86D-4915-A3D0-37D0EB329DD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Sheet1!$H$72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Sheet1!$H$73:$H$83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86D-4915-A3D0-37D0EB329DD3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Sheet1!$I$72</c15:sqref>
                        </c15:formulaRef>
                      </c:ext>
                    </c:extLst>
                    <c:strCache>
                      <c:ptCount val="1"/>
                      <c:pt idx="0">
                        <c:v>Opt_Alpha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Sheet1!$I$73:$I$83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8.7500000000000008E-3</c:v>
                      </c:pt>
                      <c:pt idx="1">
                        <c:v>8.7500000000000008E-3</c:v>
                      </c:pt>
                      <c:pt idx="2">
                        <c:v>7.6759999999999997E-3</c:v>
                      </c:pt>
                      <c:pt idx="3">
                        <c:v>6.8630000000000002E-3</c:v>
                      </c:pt>
                      <c:pt idx="4">
                        <c:v>6.1539999999999997E-3</c:v>
                      </c:pt>
                      <c:pt idx="5">
                        <c:v>5.4860000000000004E-3</c:v>
                      </c:pt>
                      <c:pt idx="6">
                        <c:v>1.023E-3</c:v>
                      </c:pt>
                      <c:pt idx="7">
                        <c:v>1.023E-3</c:v>
                      </c:pt>
                      <c:pt idx="8">
                        <c:v>1.14E-3</c:v>
                      </c:pt>
                      <c:pt idx="9">
                        <c:v>1.14E-3</c:v>
                      </c:pt>
                      <c:pt idx="10">
                        <c:v>1.14E-3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86D-4915-A3D0-37D0EB329DD3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Sheet1!$J$72</c15:sqref>
                        </c15:formulaRef>
                      </c:ext>
                    </c:extLst>
                    <c:strCache>
                      <c:ptCount val="1"/>
                      <c:pt idx="0">
                        <c:v>Opt_Beta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Sheet1!$J$73:$J$83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5.3469999999999997E-2</c:v>
                      </c:pt>
                      <c:pt idx="1">
                        <c:v>5.3469999999999997E-2</c:v>
                      </c:pt>
                      <c:pt idx="2">
                        <c:v>5.0119999999999998E-2</c:v>
                      </c:pt>
                      <c:pt idx="3">
                        <c:v>4.8579999999999998E-2</c:v>
                      </c:pt>
                      <c:pt idx="4">
                        <c:v>4.5109999999999997E-2</c:v>
                      </c:pt>
                      <c:pt idx="5">
                        <c:v>4.3049999999999998E-2</c:v>
                      </c:pt>
                      <c:pt idx="6">
                        <c:v>3.5869999999999999E-2</c:v>
                      </c:pt>
                      <c:pt idx="7">
                        <c:v>3.5869999999999999E-2</c:v>
                      </c:pt>
                      <c:pt idx="8">
                        <c:v>3.3270000000000001E-2</c:v>
                      </c:pt>
                      <c:pt idx="9">
                        <c:v>3.3270000000000001E-2</c:v>
                      </c:pt>
                      <c:pt idx="10">
                        <c:v>3.3270000000000001E-2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86D-4915-A3D0-37D0EB329DD3}"/>
                  </c:ext>
                </c:extLst>
              </c15:ser>
            </c15:filteredScatterSeries>
          </c:ext>
        </c:extLst>
      </c:scatterChart>
      <c:valAx>
        <c:axId val="205713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7130112"/>
        <c:crosses val="autoZero"/>
        <c:crossBetween val="midCat"/>
      </c:valAx>
      <c:valAx>
        <c:axId val="205713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7136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7"/>
          <c:order val="7"/>
          <c:tx>
            <c:strRef>
              <c:f>Sheet1!$K$3</c:f>
              <c:strCache>
                <c:ptCount val="1"/>
                <c:pt idx="0">
                  <c:v>Opt_T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Sheet1!$K$4:$K$14</c:f>
              <c:numCache>
                <c:formatCode>General</c:formatCode>
                <c:ptCount val="11"/>
                <c:pt idx="0">
                  <c:v>42.2</c:v>
                </c:pt>
                <c:pt idx="1">
                  <c:v>42.2</c:v>
                </c:pt>
                <c:pt idx="2">
                  <c:v>48.4</c:v>
                </c:pt>
                <c:pt idx="3">
                  <c:v>48.4</c:v>
                </c:pt>
                <c:pt idx="4">
                  <c:v>48.4</c:v>
                </c:pt>
                <c:pt idx="5">
                  <c:v>57.1</c:v>
                </c:pt>
                <c:pt idx="6">
                  <c:v>72.2</c:v>
                </c:pt>
                <c:pt idx="7">
                  <c:v>72.2</c:v>
                </c:pt>
                <c:pt idx="8">
                  <c:v>82.9</c:v>
                </c:pt>
                <c:pt idx="9">
                  <c:v>82.9</c:v>
                </c:pt>
                <c:pt idx="10">
                  <c:v>82.9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8-4778-B0D4-CD7A73392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9640864"/>
        <c:axId val="9096293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3B58-4778-B0D4-CD7A73392C69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3500</c:v>
                      </c:pt>
                      <c:pt idx="1">
                        <c:v>3500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2500</c:v>
                      </c:pt>
                      <c:pt idx="6">
                        <c:v>2000</c:v>
                      </c:pt>
                      <c:pt idx="7">
                        <c:v>2000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B58-4778-B0D4-CD7A73392C69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55</c:v>
                      </c:pt>
                      <c:pt idx="7">
                        <c:v>55</c:v>
                      </c:pt>
                      <c:pt idx="8">
                        <c:v>55</c:v>
                      </c:pt>
                      <c:pt idx="9">
                        <c:v>55</c:v>
                      </c:pt>
                      <c:pt idx="1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B58-4778-B0D4-CD7A73392C69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7</c:v>
                      </c:pt>
                      <c:pt idx="4">
                        <c:v>7</c:v>
                      </c:pt>
                      <c:pt idx="5">
                        <c:v>7</c:v>
                      </c:pt>
                      <c:pt idx="6">
                        <c:v>6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7</c:v>
                      </c:pt>
                      <c:pt idx="10">
                        <c:v>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B58-4778-B0D4-CD7A73392C69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Sheet1!$H$3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3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B58-4778-B0D4-CD7A73392C6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Sheet1!$I$3</c15:sqref>
                        </c15:formulaRef>
                      </c:ext>
                    </c:extLst>
                    <c:strCache>
                      <c:ptCount val="1"/>
                      <c:pt idx="0">
                        <c:v>Opt_Alpha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9.5960000000000004E-3</c:v>
                      </c:pt>
                      <c:pt idx="1">
                        <c:v>9.5960000000000004E-3</c:v>
                      </c:pt>
                      <c:pt idx="2">
                        <c:v>8.0059999999999992E-3</c:v>
                      </c:pt>
                      <c:pt idx="3">
                        <c:v>8.0059999999999992E-3</c:v>
                      </c:pt>
                      <c:pt idx="4">
                        <c:v>8.0059999999999992E-3</c:v>
                      </c:pt>
                      <c:pt idx="5">
                        <c:v>5.4860000000000004E-3</c:v>
                      </c:pt>
                      <c:pt idx="6">
                        <c:v>9.3300000000000002E-4</c:v>
                      </c:pt>
                      <c:pt idx="7">
                        <c:v>9.3300000000000002E-4</c:v>
                      </c:pt>
                      <c:pt idx="8">
                        <c:v>9.3300000000000002E-4</c:v>
                      </c:pt>
                      <c:pt idx="9">
                        <c:v>9.3300000000000002E-4</c:v>
                      </c:pt>
                      <c:pt idx="10">
                        <c:v>9.3300000000000002E-4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B58-4778-B0D4-CD7A73392C69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Sheet1!$J$3</c15:sqref>
                        </c15:formulaRef>
                      </c:ext>
                    </c:extLst>
                    <c:strCache>
                      <c:ptCount val="1"/>
                      <c:pt idx="0">
                        <c:v>Opt_Beta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Sheet1!$J$4:$J$14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4.1640000000000003E-2</c:v>
                      </c:pt>
                      <c:pt idx="1">
                        <c:v>4.1640000000000003E-2</c:v>
                      </c:pt>
                      <c:pt idx="2">
                        <c:v>4.3049999999999998E-2</c:v>
                      </c:pt>
                      <c:pt idx="3">
                        <c:v>4.3049999999999998E-2</c:v>
                      </c:pt>
                      <c:pt idx="4">
                        <c:v>4.3049999999999998E-2</c:v>
                      </c:pt>
                      <c:pt idx="5">
                        <c:v>4.3049999999999998E-2</c:v>
                      </c:pt>
                      <c:pt idx="6">
                        <c:v>3.8170000000000003E-2</c:v>
                      </c:pt>
                      <c:pt idx="7">
                        <c:v>3.8170000000000003E-2</c:v>
                      </c:pt>
                      <c:pt idx="8">
                        <c:v>3.9460000000000002E-2</c:v>
                      </c:pt>
                      <c:pt idx="9">
                        <c:v>3.9460000000000002E-2</c:v>
                      </c:pt>
                      <c:pt idx="10">
                        <c:v>3.9460000000000002E-2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B58-4778-B0D4-CD7A73392C69}"/>
                  </c:ext>
                </c:extLst>
              </c15:ser>
            </c15:filteredScatterSeries>
          </c:ext>
        </c:extLst>
      </c:scatterChart>
      <c:valAx>
        <c:axId val="909640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9629344"/>
        <c:crosses val="autoZero"/>
        <c:crossBetween val="midCat"/>
      </c:valAx>
      <c:valAx>
        <c:axId val="9096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9640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8"/>
          <c:order val="8"/>
          <c:tx>
            <c:strRef>
              <c:f>Sheet1!$L$72</c:f>
              <c:strCache>
                <c:ptCount val="1"/>
                <c:pt idx="0">
                  <c:v>Opt_xT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Sheet1!$L$73:$L$83</c:f>
              <c:numCache>
                <c:formatCode>General</c:formatCode>
                <c:ptCount val="11"/>
                <c:pt idx="0">
                  <c:v>4002</c:v>
                </c:pt>
                <c:pt idx="1">
                  <c:v>4002</c:v>
                </c:pt>
                <c:pt idx="2">
                  <c:v>4200</c:v>
                </c:pt>
                <c:pt idx="3">
                  <c:v>4320</c:v>
                </c:pt>
                <c:pt idx="4">
                  <c:v>4565</c:v>
                </c:pt>
                <c:pt idx="5">
                  <c:v>4743</c:v>
                </c:pt>
                <c:pt idx="6">
                  <c:v>5652</c:v>
                </c:pt>
                <c:pt idx="7">
                  <c:v>5652</c:v>
                </c:pt>
                <c:pt idx="8">
                  <c:v>6004</c:v>
                </c:pt>
                <c:pt idx="9">
                  <c:v>6004</c:v>
                </c:pt>
                <c:pt idx="10">
                  <c:v>6004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CD-4DB3-8222-831AC553A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0948816"/>
        <c:axId val="20509416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Sheet1!$D$72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Sheet1!$D$73:$D$83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-8366</c:v>
                      </c:pt>
                      <c:pt idx="1">
                        <c:v>-9166</c:v>
                      </c:pt>
                      <c:pt idx="2">
                        <c:v>-9937</c:v>
                      </c:pt>
                      <c:pt idx="3">
                        <c:v>-10664</c:v>
                      </c:pt>
                      <c:pt idx="4">
                        <c:v>-11338</c:v>
                      </c:pt>
                      <c:pt idx="5">
                        <c:v>-11934</c:v>
                      </c:pt>
                      <c:pt idx="6">
                        <c:v>-12508</c:v>
                      </c:pt>
                      <c:pt idx="7">
                        <c:v>-13008</c:v>
                      </c:pt>
                      <c:pt idx="8">
                        <c:v>-13475</c:v>
                      </c:pt>
                      <c:pt idx="9">
                        <c:v>-13925</c:v>
                      </c:pt>
                      <c:pt idx="10">
                        <c:v>-14375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E3CD-4DB3-8222-831AC553A16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Sheet1!$E$72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Sheet1!$E$73:$E$83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3CD-4DB3-8222-831AC553A16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Sheet1!$F$72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Sheet1!$F$73:$F$83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80</c:v>
                      </c:pt>
                      <c:pt idx="1">
                        <c:v>80</c:v>
                      </c:pt>
                      <c:pt idx="2">
                        <c:v>75</c:v>
                      </c:pt>
                      <c:pt idx="3">
                        <c:v>70</c:v>
                      </c:pt>
                      <c:pt idx="4">
                        <c:v>65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50</c:v>
                      </c:pt>
                      <c:pt idx="8">
                        <c:v>45</c:v>
                      </c:pt>
                      <c:pt idx="9">
                        <c:v>45</c:v>
                      </c:pt>
                      <c:pt idx="10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3CD-4DB3-8222-831AC553A16D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Sheet1!$G$72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Sheet1!$G$73:$G$83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</c:v>
                      </c:pt>
                      <c:pt idx="1">
                        <c:v>5</c:v>
                      </c:pt>
                      <c:pt idx="2">
                        <c:v>5</c:v>
                      </c:pt>
                      <c:pt idx="3">
                        <c:v>6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7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8</c:v>
                      </c:pt>
                      <c:pt idx="10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3CD-4DB3-8222-831AC553A16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Sheet1!$H$72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Sheet1!$H$73:$H$83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3CD-4DB3-8222-831AC553A16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Sheet1!$I$72</c15:sqref>
                        </c15:formulaRef>
                      </c:ext>
                    </c:extLst>
                    <c:strCache>
                      <c:ptCount val="1"/>
                      <c:pt idx="0">
                        <c:v>Opt_Alpha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Sheet1!$I$73:$I$83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8.7500000000000008E-3</c:v>
                      </c:pt>
                      <c:pt idx="1">
                        <c:v>8.7500000000000008E-3</c:v>
                      </c:pt>
                      <c:pt idx="2">
                        <c:v>7.6759999999999997E-3</c:v>
                      </c:pt>
                      <c:pt idx="3">
                        <c:v>6.8630000000000002E-3</c:v>
                      </c:pt>
                      <c:pt idx="4">
                        <c:v>6.1539999999999997E-3</c:v>
                      </c:pt>
                      <c:pt idx="5">
                        <c:v>5.4860000000000004E-3</c:v>
                      </c:pt>
                      <c:pt idx="6">
                        <c:v>1.023E-3</c:v>
                      </c:pt>
                      <c:pt idx="7">
                        <c:v>1.023E-3</c:v>
                      </c:pt>
                      <c:pt idx="8">
                        <c:v>1.14E-3</c:v>
                      </c:pt>
                      <c:pt idx="9">
                        <c:v>1.14E-3</c:v>
                      </c:pt>
                      <c:pt idx="10">
                        <c:v>1.14E-3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3CD-4DB3-8222-831AC553A16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Sheet1!$J$72</c15:sqref>
                        </c15:formulaRef>
                      </c:ext>
                    </c:extLst>
                    <c:strCache>
                      <c:ptCount val="1"/>
                      <c:pt idx="0">
                        <c:v>Opt_Beta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Sheet1!$J$73:$J$83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5.3469999999999997E-2</c:v>
                      </c:pt>
                      <c:pt idx="1">
                        <c:v>5.3469999999999997E-2</c:v>
                      </c:pt>
                      <c:pt idx="2">
                        <c:v>5.0119999999999998E-2</c:v>
                      </c:pt>
                      <c:pt idx="3">
                        <c:v>4.8579999999999998E-2</c:v>
                      </c:pt>
                      <c:pt idx="4">
                        <c:v>4.5109999999999997E-2</c:v>
                      </c:pt>
                      <c:pt idx="5">
                        <c:v>4.3049999999999998E-2</c:v>
                      </c:pt>
                      <c:pt idx="6">
                        <c:v>3.5869999999999999E-2</c:v>
                      </c:pt>
                      <c:pt idx="7">
                        <c:v>3.5869999999999999E-2</c:v>
                      </c:pt>
                      <c:pt idx="8">
                        <c:v>3.3270000000000001E-2</c:v>
                      </c:pt>
                      <c:pt idx="9">
                        <c:v>3.3270000000000001E-2</c:v>
                      </c:pt>
                      <c:pt idx="10">
                        <c:v>3.3270000000000001E-2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3CD-4DB3-8222-831AC553A16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Sheet1!$K$72</c15:sqref>
                        </c15:formulaRef>
                      </c:ext>
                    </c:extLst>
                    <c:strCache>
                      <c:ptCount val="1"/>
                      <c:pt idx="0">
                        <c:v>Opt_T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Sheet1!$C$73:$C$83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50</c:v>
                      </c:pt>
                      <c:pt idx="1">
                        <c:v>60</c:v>
                      </c:pt>
                      <c:pt idx="2">
                        <c:v>70</c:v>
                      </c:pt>
                      <c:pt idx="3">
                        <c:v>80</c:v>
                      </c:pt>
                      <c:pt idx="4">
                        <c:v>90</c:v>
                      </c:pt>
                      <c:pt idx="5">
                        <c:v>100</c:v>
                      </c:pt>
                      <c:pt idx="6">
                        <c:v>110</c:v>
                      </c:pt>
                      <c:pt idx="7">
                        <c:v>120</c:v>
                      </c:pt>
                      <c:pt idx="8">
                        <c:v>130</c:v>
                      </c:pt>
                      <c:pt idx="9">
                        <c:v>140</c:v>
                      </c:pt>
                      <c:pt idx="10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Sheet1!$K$73:$K$83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43.7</c:v>
                      </c:pt>
                      <c:pt idx="1">
                        <c:v>43.7</c:v>
                      </c:pt>
                      <c:pt idx="2">
                        <c:v>47.3</c:v>
                      </c:pt>
                      <c:pt idx="3">
                        <c:v>48.8</c:v>
                      </c:pt>
                      <c:pt idx="4">
                        <c:v>54</c:v>
                      </c:pt>
                      <c:pt idx="5">
                        <c:v>57.1</c:v>
                      </c:pt>
                      <c:pt idx="6">
                        <c:v>65.900000000000006</c:v>
                      </c:pt>
                      <c:pt idx="7">
                        <c:v>65.900000000000006</c:v>
                      </c:pt>
                      <c:pt idx="8">
                        <c:v>73.8</c:v>
                      </c:pt>
                      <c:pt idx="9">
                        <c:v>73.8</c:v>
                      </c:pt>
                      <c:pt idx="10">
                        <c:v>73.8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3CD-4DB3-8222-831AC553A16D}"/>
                  </c:ext>
                </c:extLst>
              </c15:ser>
            </c15:filteredScatterSeries>
          </c:ext>
        </c:extLst>
      </c:scatterChart>
      <c:valAx>
        <c:axId val="2050948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941616"/>
        <c:crosses val="autoZero"/>
        <c:crossBetween val="midCat"/>
      </c:valAx>
      <c:valAx>
        <c:axId val="205094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Opt_xT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948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8"/>
          <c:order val="8"/>
          <c:tx>
            <c:strRef>
              <c:f>Sheet1!$L$3</c:f>
              <c:strCache>
                <c:ptCount val="1"/>
                <c:pt idx="0">
                  <c:v>Opt_xT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Sheet1!$C$4:$C$14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</c:numCache>
            </c:numRef>
          </c:xVal>
          <c:yVal>
            <c:numRef>
              <c:f>Sheet1!$L$4:$L$14</c:f>
              <c:numCache>
                <c:formatCode>General</c:formatCode>
                <c:ptCount val="11"/>
                <c:pt idx="0">
                  <c:v>4919</c:v>
                </c:pt>
                <c:pt idx="1">
                  <c:v>4919</c:v>
                </c:pt>
                <c:pt idx="2">
                  <c:v>4726</c:v>
                </c:pt>
                <c:pt idx="3">
                  <c:v>4726</c:v>
                </c:pt>
                <c:pt idx="4">
                  <c:v>4726</c:v>
                </c:pt>
                <c:pt idx="5">
                  <c:v>4743</c:v>
                </c:pt>
                <c:pt idx="6">
                  <c:v>5456</c:v>
                </c:pt>
                <c:pt idx="7">
                  <c:v>5456</c:v>
                </c:pt>
                <c:pt idx="8">
                  <c:v>5446</c:v>
                </c:pt>
                <c:pt idx="9">
                  <c:v>5446</c:v>
                </c:pt>
                <c:pt idx="10">
                  <c:v>5446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32-4041-9900-1EE6BFD95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9549568"/>
        <c:axId val="9395447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Opt_Obj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Sheet1!$D$4:$D$14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-10443</c:v>
                      </c:pt>
                      <c:pt idx="1">
                        <c:v>-10793</c:v>
                      </c:pt>
                      <c:pt idx="2">
                        <c:v>-11101</c:v>
                      </c:pt>
                      <c:pt idx="3">
                        <c:v>-11402</c:v>
                      </c:pt>
                      <c:pt idx="4">
                        <c:v>-11702</c:v>
                      </c:pt>
                      <c:pt idx="5">
                        <c:v>-11964</c:v>
                      </c:pt>
                      <c:pt idx="6">
                        <c:v>-12177</c:v>
                      </c:pt>
                      <c:pt idx="7">
                        <c:v>-12377</c:v>
                      </c:pt>
                      <c:pt idx="8">
                        <c:v>-12554</c:v>
                      </c:pt>
                      <c:pt idx="9">
                        <c:v>-12704</c:v>
                      </c:pt>
                      <c:pt idx="10">
                        <c:v>-12854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F732-4041-9900-1EE6BFD95DD4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Opt_x0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3500</c:v>
                      </c:pt>
                      <c:pt idx="1">
                        <c:v>3500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2500</c:v>
                      </c:pt>
                      <c:pt idx="6">
                        <c:v>2000</c:v>
                      </c:pt>
                      <c:pt idx="7">
                        <c:v>2000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732-4041-9900-1EE6BFD95DD4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Sheet1!$F$3</c15:sqref>
                        </c15:formulaRef>
                      </c:ext>
                    </c:extLst>
                    <c:strCache>
                      <c:ptCount val="1"/>
                      <c:pt idx="0">
                        <c:v>Opt_Depth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55</c:v>
                      </c:pt>
                      <c:pt idx="7">
                        <c:v>55</c:v>
                      </c:pt>
                      <c:pt idx="8">
                        <c:v>55</c:v>
                      </c:pt>
                      <c:pt idx="9">
                        <c:v>55</c:v>
                      </c:pt>
                      <c:pt idx="1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732-4041-9900-1EE6BFD95DD4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</c15:sqref>
                        </c15:formulaRef>
                      </c:ext>
                    </c:extLst>
                    <c:strCache>
                      <c:ptCount val="1"/>
                      <c:pt idx="0">
                        <c:v>Opt_FWA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7</c:v>
                      </c:pt>
                      <c:pt idx="4">
                        <c:v>7</c:v>
                      </c:pt>
                      <c:pt idx="5">
                        <c:v>7</c:v>
                      </c:pt>
                      <c:pt idx="6">
                        <c:v>6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7</c:v>
                      </c:pt>
                      <c:pt idx="10">
                        <c:v>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732-4041-9900-1EE6BFD95DD4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Sheet1!$H$3</c15:sqref>
                        </c15:formulaRef>
                      </c:ext>
                    </c:extLst>
                    <c:strCache>
                      <c:ptCount val="1"/>
                      <c:pt idx="0">
                        <c:v>Opt_FWP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3</c:v>
                      </c:pt>
                      <c:pt idx="5">
                        <c:v>5</c:v>
                      </c:pt>
                      <c:pt idx="6">
                        <c:v>10</c:v>
                      </c:pt>
                      <c:pt idx="7">
                        <c:v>10</c:v>
                      </c:pt>
                      <c:pt idx="8">
                        <c:v>10</c:v>
                      </c:pt>
                      <c:pt idx="9">
                        <c:v>10</c:v>
                      </c:pt>
                      <c:pt idx="10">
                        <c:v>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732-4041-9900-1EE6BFD95DD4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Sheet1!$I$3</c15:sqref>
                        </c15:formulaRef>
                      </c:ext>
                    </c:extLst>
                    <c:strCache>
                      <c:ptCount val="1"/>
                      <c:pt idx="0">
                        <c:v>Opt_Alpha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9.5960000000000004E-3</c:v>
                      </c:pt>
                      <c:pt idx="1">
                        <c:v>9.5960000000000004E-3</c:v>
                      </c:pt>
                      <c:pt idx="2">
                        <c:v>8.0059999999999992E-3</c:v>
                      </c:pt>
                      <c:pt idx="3">
                        <c:v>8.0059999999999992E-3</c:v>
                      </c:pt>
                      <c:pt idx="4">
                        <c:v>8.0059999999999992E-3</c:v>
                      </c:pt>
                      <c:pt idx="5">
                        <c:v>5.4860000000000004E-3</c:v>
                      </c:pt>
                      <c:pt idx="6">
                        <c:v>9.3300000000000002E-4</c:v>
                      </c:pt>
                      <c:pt idx="7">
                        <c:v>9.3300000000000002E-4</c:v>
                      </c:pt>
                      <c:pt idx="8">
                        <c:v>9.3300000000000002E-4</c:v>
                      </c:pt>
                      <c:pt idx="9">
                        <c:v>9.3300000000000002E-4</c:v>
                      </c:pt>
                      <c:pt idx="10">
                        <c:v>9.3300000000000002E-4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732-4041-9900-1EE6BFD95DD4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Sheet1!$J$3</c15:sqref>
                        </c15:formulaRef>
                      </c:ext>
                    </c:extLst>
                    <c:strCache>
                      <c:ptCount val="1"/>
                      <c:pt idx="0">
                        <c:v>Opt_Beta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Sheet1!$J$4:$J$14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4.1640000000000003E-2</c:v>
                      </c:pt>
                      <c:pt idx="1">
                        <c:v>4.1640000000000003E-2</c:v>
                      </c:pt>
                      <c:pt idx="2">
                        <c:v>4.3049999999999998E-2</c:v>
                      </c:pt>
                      <c:pt idx="3">
                        <c:v>4.3049999999999998E-2</c:v>
                      </c:pt>
                      <c:pt idx="4">
                        <c:v>4.3049999999999998E-2</c:v>
                      </c:pt>
                      <c:pt idx="5">
                        <c:v>4.3049999999999998E-2</c:v>
                      </c:pt>
                      <c:pt idx="6">
                        <c:v>3.8170000000000003E-2</c:v>
                      </c:pt>
                      <c:pt idx="7">
                        <c:v>3.8170000000000003E-2</c:v>
                      </c:pt>
                      <c:pt idx="8">
                        <c:v>3.9460000000000002E-2</c:v>
                      </c:pt>
                      <c:pt idx="9">
                        <c:v>3.9460000000000002E-2</c:v>
                      </c:pt>
                      <c:pt idx="10">
                        <c:v>3.9460000000000002E-2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732-4041-9900-1EE6BFD95DD4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Opt_T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0.8</c:v>
                      </c:pt>
                      <c:pt idx="4">
                        <c:v>0.9</c:v>
                      </c:pt>
                      <c:pt idx="5">
                        <c:v>1</c:v>
                      </c:pt>
                      <c:pt idx="6">
                        <c:v>1.1000000000000001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Sheet1!$K$4:$K$14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42.2</c:v>
                      </c:pt>
                      <c:pt idx="1">
                        <c:v>42.2</c:v>
                      </c:pt>
                      <c:pt idx="2">
                        <c:v>48.4</c:v>
                      </c:pt>
                      <c:pt idx="3">
                        <c:v>48.4</c:v>
                      </c:pt>
                      <c:pt idx="4">
                        <c:v>48.4</c:v>
                      </c:pt>
                      <c:pt idx="5">
                        <c:v>57.1</c:v>
                      </c:pt>
                      <c:pt idx="6">
                        <c:v>72.2</c:v>
                      </c:pt>
                      <c:pt idx="7">
                        <c:v>72.2</c:v>
                      </c:pt>
                      <c:pt idx="8">
                        <c:v>82.9</c:v>
                      </c:pt>
                      <c:pt idx="9">
                        <c:v>82.9</c:v>
                      </c:pt>
                      <c:pt idx="10">
                        <c:v>82.9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732-4041-9900-1EE6BFD95DD4}"/>
                  </c:ext>
                </c:extLst>
              </c15:ser>
            </c15:filteredScatterSeries>
          </c:ext>
        </c:extLst>
      </c:scatterChart>
      <c:valAx>
        <c:axId val="939549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P_x0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544768"/>
        <c:crosses val="autoZero"/>
        <c:crossBetween val="midCat"/>
      </c:valAx>
      <c:valAx>
        <c:axId val="93954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Opt_xT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549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Sheet1!$D$72</c:f>
              <c:strCache>
                <c:ptCount val="1"/>
                <c:pt idx="0">
                  <c:v>Opt_Obj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Sheet1!$C$73:$C$83</c:f>
              <c:numCache>
                <c:formatCode>General</c:formatCode>
                <c:ptCount val="11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  <c:pt idx="9">
                  <c:v>140</c:v>
                </c:pt>
                <c:pt idx="10">
                  <c:v>150</c:v>
                </c:pt>
              </c:numCache>
            </c:numRef>
          </c:xVal>
          <c:yVal>
            <c:numRef>
              <c:f>Sheet1!$D$73:$D$83</c:f>
              <c:numCache>
                <c:formatCode>General</c:formatCode>
                <c:ptCount val="11"/>
                <c:pt idx="0">
                  <c:v>-8366</c:v>
                </c:pt>
                <c:pt idx="1">
                  <c:v>-9166</c:v>
                </c:pt>
                <c:pt idx="2">
                  <c:v>-9937</c:v>
                </c:pt>
                <c:pt idx="3">
                  <c:v>-10664</c:v>
                </c:pt>
                <c:pt idx="4">
                  <c:v>-11338</c:v>
                </c:pt>
                <c:pt idx="5">
                  <c:v>-11934</c:v>
                </c:pt>
                <c:pt idx="6">
                  <c:v>-12508</c:v>
                </c:pt>
                <c:pt idx="7">
                  <c:v>-13008</c:v>
                </c:pt>
                <c:pt idx="8">
                  <c:v>-13475</c:v>
                </c:pt>
                <c:pt idx="9">
                  <c:v>-13925</c:v>
                </c:pt>
                <c:pt idx="10">
                  <c:v>-14375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8D-49F6-BC54-A1F879B45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2343296"/>
        <c:axId val="2049823744"/>
      </c:scatterChart>
      <c:valAx>
        <c:axId val="204234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P_Depth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823744"/>
        <c:crosses val="autoZero"/>
        <c:crossBetween val="midCat"/>
      </c:valAx>
      <c:valAx>
        <c:axId val="20498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Opt_Obj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2343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3B5B4-F17B-4804-8E53-C625844861C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1817D-BD45-414A-8F55-B8347FF39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7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FFC6-7959-4FF0-A3D6-B043050A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23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CF1E-B250-34C7-032C-C836543A9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2BE40-D35D-06A4-2972-9D6418B2F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712EA-355E-3313-3F46-91BC7A21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BDD0-9019-4D8F-A115-8CC9F0DBF51C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FFB3-DC2A-9E9F-E9DE-49C2D27B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9B68-5337-0512-B1A6-FE1BF8C4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499A-FE5D-674D-76EA-20CCFA30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9163C-955E-24F9-AAD3-3E5936EA4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3E47D-D988-147B-FADF-36BA44A2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18FE-DB1E-4128-9D00-59ADA5B2BEE7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7C987-7390-8242-FCD2-81061BDC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8118E-78CE-DAEB-7382-F6A0CA4E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9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CA77BD-ABC8-0C16-0AEC-B5E3310D1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CB5C-879C-F2AF-9EEF-279C227AA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7848E-3F81-D760-BF1B-B152E233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F4FF-0147-47F0-AFEF-1E88763F4CED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05D7C-6AE5-7E35-B54C-D91EDA77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9922C-D2E4-883B-F714-E794559F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999B-EC5F-14A0-7B66-3519C774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0020-C60B-473C-42C3-8E938F841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9FBAC-956D-E44A-D8C3-C9354276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180D-BC3F-49B6-8C0D-34C328B8F463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37F29-9C35-90B2-8C0B-FE336526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E6557-56C3-639E-7A21-717F2CC9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1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A323-7EAA-BED3-2CBD-B4680404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D427F-0F6E-ACB4-F753-469FCF3F9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E2AA4-3C5A-A5CD-C9EC-A0052DE5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EB03-D541-4DC8-8CD7-6EDDF2F33722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4135A-C030-1BFE-72C5-B3D96426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75AAD-D212-E7AA-03DD-2F533EE5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095C-4E53-B578-D456-73AB95C8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17C80-DE04-82CC-70FE-9ECBABA02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0CCAE-3CB9-DC63-A275-C90C23FB6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467D5-FD23-8F15-E8F6-F7D32D2B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64AD-F9A2-45E6-B1C6-A5CA163645D3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61265-DA29-D006-D9E1-9F7FFAEC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76ED9-72DC-F57D-25D7-1010257D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E046-42E6-662E-F496-3EC71980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3269-5F9A-4718-0E27-51B78FFB7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A20C3-3A59-1DFF-5AE1-9835914BF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8615A-C147-3AC0-A927-03F717667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5F2E6-D288-8422-5B9C-C46BE9DD3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DCEC7-2B81-640A-4055-54F5C341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A039-7E19-4C99-A0EC-9A94F9B19C82}" type="datetime1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D44CF-73A3-9D50-AFC9-D8C3F8B7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11B2BE-42ED-F4D4-B533-E126E82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1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2D64-3828-466E-8FFE-4B25D691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A2A09-AC16-B8AB-A4D2-1E2F8809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3959-7A2E-44E9-AFB6-07F9F822E4FA}" type="datetime1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17A66-7C1D-0522-2F26-48D5022F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86FC0-981B-B2F3-8E61-7B0B688E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AEDDB-4183-96E8-4A50-A3661730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37BE-BF77-4CE5-868B-0E4B2981C83A}" type="datetime1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0DC13-F667-7D36-E537-A8C8F3C8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B4474-F93E-B188-5218-F28CA249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4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D3D5-9F96-2816-3E7A-1140489E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B5BC5-CB13-C37E-A7B6-607FF68BB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5DEE-634F-F6B0-21E2-B5367B104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15AA6-6C35-C92C-730D-4F756ECF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A8FB-8F36-4974-9151-DDE8F2A19409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255BC-3CE5-35DB-EDCF-D8580E75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E462C-496F-62E2-99C1-5B9E562B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DB5D-1A04-159A-0161-C3646070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5F0B7-A024-C6BE-BEE1-F324475DC7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5A7CA-E26B-98BE-A869-4F9CDEA67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1B89B-7EAB-54EC-7BA0-35FD5F69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22E3F-0E35-4860-A3C1-4B1B741F8B12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29137-4AB5-0CCB-1402-6C167D2D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7FC2F-B5E5-9466-E01E-719F1B6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B9359-8DAF-740E-C17C-48AC5115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33C50-AC1B-0274-DCA4-E8371AF82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61E3-16F4-1683-E2FF-FF4AD1A16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8D360-440C-4296-964E-16D4EC441B95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E67B7-7DBD-8636-6120-D04BBDD78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433E6-BEC4-E832-7CF1-4729673CF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F7DB1-1739-486A-AE61-F601C514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3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fjournals.com/image/catalog/Journals%20Papers/JSCS/2024/No%201%20(2024)/ART_4.pdf" TargetMode="External"/><Relationship Id="rId5" Type="http://schemas.openxmlformats.org/officeDocument/2006/relationships/hyperlink" Target="https://www.arfjournals.com/jscs/issue/322" TargetMode="Externa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hmander.com/Information/Ref.htm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hmander.com/PL_K4_Tullar_25.pptx" TargetMode="External"/><Relationship Id="rId3" Type="http://schemas.openxmlformats.org/officeDocument/2006/relationships/hyperlink" Target="http://www.lohmander.com/PL_K4_25.pdf" TargetMode="External"/><Relationship Id="rId7" Type="http://schemas.openxmlformats.org/officeDocument/2006/relationships/hyperlink" Target="http://www.lohmander.com/PL_K4_Tullar_25.pdf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ohmander.com/PL%20Optimal%20Jagarstrid%20240418.pptx" TargetMode="External"/><Relationship Id="rId11" Type="http://schemas.openxmlformats.org/officeDocument/2006/relationships/hyperlink" Target="https://www.lohmander.com/Information/Ref.htm" TargetMode="External"/><Relationship Id="rId5" Type="http://schemas.openxmlformats.org/officeDocument/2006/relationships/hyperlink" Target="http://www.lohmander.com/PL%20Optimal%20Jagarstrid%20240418.pdf" TargetMode="External"/><Relationship Id="rId10" Type="http://schemas.openxmlformats.org/officeDocument/2006/relationships/hyperlink" Target="http://www.lohmander.com/PL_K4_Brigad_26.pptx" TargetMode="External"/><Relationship Id="rId4" Type="http://schemas.openxmlformats.org/officeDocument/2006/relationships/hyperlink" Target="http://www.lohmander.com/PL_K4_25.pptx" TargetMode="External"/><Relationship Id="rId9" Type="http://schemas.openxmlformats.org/officeDocument/2006/relationships/hyperlink" Target="http://www.lohmander.com/PL_K4_Brigad_26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eter.lohmander@icloud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0">
              <a:schemeClr val="accent5">
                <a:lumMod val="75000"/>
              </a:schemeClr>
            </a:gs>
            <a:gs pos="93000">
              <a:schemeClr val="accent1">
                <a:lumMod val="47000"/>
                <a:lumOff val="53000"/>
              </a:schemeClr>
            </a:gs>
            <a:gs pos="66000">
              <a:schemeClr val="accent1">
                <a:lumMod val="41000"/>
                <a:lumOff val="59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D1E9-DE72-5730-0540-4D456C8FE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7819" y="656939"/>
            <a:ext cx="4364178" cy="1119397"/>
          </a:xfrm>
        </p:spPr>
        <p:txBody>
          <a:bodyPr>
            <a:noAutofit/>
          </a:bodyPr>
          <a:lstStyle/>
          <a:p>
            <a:r>
              <a:rPr lang="sv-SE" sz="3200" b="1" dirty="0">
                <a:latin typeface="Arial Black" panose="020B0A04020102020204" pitchFamily="34" charset="0"/>
              </a:rPr>
              <a:t>Optimal Fördröjningsstrid med Brigad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5F22FE-C2C4-09E6-FD50-A5F1DD08EDE2}"/>
              </a:ext>
            </a:extLst>
          </p:cNvPr>
          <p:cNvSpPr txBox="1">
            <a:spLocks/>
          </p:cNvSpPr>
          <p:nvPr/>
        </p:nvSpPr>
        <p:spPr>
          <a:xfrm>
            <a:off x="281440" y="1899447"/>
            <a:ext cx="3713579" cy="122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530350" algn="l"/>
                <a:tab pos="4500880" algn="l"/>
              </a:tabLst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Kamratföreningen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Blå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Dragoner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Umeå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Skvadron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Garnisonsmässen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Umeå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Garnison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 April, 2026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530350" algn="l"/>
                <a:tab pos="4500880" algn="l"/>
              </a:tabLst>
              <a:defRPr/>
            </a:pPr>
            <a:endParaRPr lang="en-US" sz="1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7F97AF0-715D-BAFC-FFD6-13F952EE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4" y="109441"/>
            <a:ext cx="1766095" cy="17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A05F3-F44F-AEFC-BE11-FDB5640F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AEF41-EADC-B489-8B95-915B3DA645BA}"/>
              </a:ext>
            </a:extLst>
          </p:cNvPr>
          <p:cNvSpPr txBox="1"/>
          <p:nvPr/>
        </p:nvSpPr>
        <p:spPr>
          <a:xfrm>
            <a:off x="6158528" y="6467167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 260330_1423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0C49E-1729-D6C7-1C3E-90D4E806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9795"/>
            <a:ext cx="4048443" cy="3738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75982-C1C1-950F-10A8-ED8DF6DE9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44" y="3119794"/>
            <a:ext cx="4129826" cy="3738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E44705-76E9-D2AC-AC50-315765E60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99" y="3119793"/>
            <a:ext cx="4067262" cy="37382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5A3E22-D2EB-6E46-F0EA-4F437A284D73}"/>
              </a:ext>
            </a:extLst>
          </p:cNvPr>
          <p:cNvSpPr txBox="1"/>
          <p:nvPr/>
        </p:nvSpPr>
        <p:spPr>
          <a:xfrm>
            <a:off x="4579434" y="1987156"/>
            <a:ext cx="2760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Peter Lohmander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0AF7B-9A97-10B8-5459-DC35744EEF73}"/>
              </a:ext>
            </a:extLst>
          </p:cNvPr>
          <p:cNvSpPr txBox="1"/>
          <p:nvPr/>
        </p:nvSpPr>
        <p:spPr>
          <a:xfrm>
            <a:off x="5526735" y="6467167"/>
            <a:ext cx="16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Version 260403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42732-0F9A-1F15-1159-3084B774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6" y="7757"/>
            <a:ext cx="3227294" cy="31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96299-0629-D8A8-F0E9-FA52DD81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C7E4B-AF8D-B6F3-7B5E-0AD311D67AFC}"/>
              </a:ext>
            </a:extLst>
          </p:cNvPr>
          <p:cNvSpPr txBox="1"/>
          <p:nvPr/>
        </p:nvSpPr>
        <p:spPr>
          <a:xfrm>
            <a:off x="412377" y="748951"/>
            <a:ext cx="110534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differentialekvations-systemmodell av en utökad Lanchester-typ konstrueras och löses, med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utnötningskoefficienter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är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funktioner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Differentialekvations-systemmodellen används som en delrutin i en ny försvarsoptimeringsmodell. </a:t>
            </a:r>
          </a:p>
        </p:txBody>
      </p:sp>
    </p:spTree>
    <p:extLst>
      <p:ext uri="{BB962C8B-B14F-4D97-AF65-F5344CB8AC3E}">
        <p14:creationId xmlns:p14="http://schemas.microsoft.com/office/powerpoint/2010/main" val="2664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84012-EB54-0DAF-1B44-C255C6A0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AC4099-71EC-ABB2-5359-9D82C31CC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8" y="369454"/>
            <a:ext cx="404593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BD860C7-25B9-A15D-EE60-6089DC3175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664695"/>
              </p:ext>
            </p:extLst>
          </p:nvPr>
        </p:nvGraphicFramePr>
        <p:xfrm>
          <a:off x="2354626" y="711907"/>
          <a:ext cx="5772727" cy="5644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900" imgH="838200" progId="Equation.DSMT4">
                  <p:embed/>
                </p:oleObj>
              </mc:Choice>
              <mc:Fallback>
                <p:oleObj name="Equation" r:id="rId2" imgW="850900" imgH="838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BD860C7-25B9-A15D-EE60-6089DC317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626" y="711907"/>
                        <a:ext cx="5772727" cy="5644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1B97DA4-494E-2CD7-0B64-D0AAF059083E}"/>
              </a:ext>
            </a:extLst>
          </p:cNvPr>
          <p:cNvSpPr txBox="1"/>
          <p:nvPr/>
        </p:nvSpPr>
        <p:spPr>
          <a:xfrm>
            <a:off x="5980176" y="2995519"/>
            <a:ext cx="182034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Utnötnings-</a:t>
            </a:r>
          </a:p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koefficienter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BA1104-E5D3-7485-069B-25E504EE07E3}"/>
              </a:ext>
            </a:extLst>
          </p:cNvPr>
          <p:cNvSpPr/>
          <p:nvPr/>
        </p:nvSpPr>
        <p:spPr>
          <a:xfrm>
            <a:off x="6957891" y="4072737"/>
            <a:ext cx="411480" cy="29673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6615EA1-7BD1-940C-9C54-1930E28B66FB}"/>
              </a:ext>
            </a:extLst>
          </p:cNvPr>
          <p:cNvSpPr/>
          <p:nvPr/>
        </p:nvSpPr>
        <p:spPr>
          <a:xfrm flipV="1">
            <a:off x="6752151" y="2698785"/>
            <a:ext cx="411480" cy="30953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B3860-0540-D473-2C6D-27BD4F004617}"/>
              </a:ext>
            </a:extLst>
          </p:cNvPr>
          <p:cNvSpPr txBox="1"/>
          <p:nvPr/>
        </p:nvSpPr>
        <p:spPr>
          <a:xfrm>
            <a:off x="9126836" y="1769934"/>
            <a:ext cx="1710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Fiendens</a:t>
            </a:r>
          </a:p>
          <a:p>
            <a:r>
              <a:rPr lang="sv-SE" sz="3200" b="1" dirty="0">
                <a:solidFill>
                  <a:srgbClr val="FF0000"/>
                </a:solidFill>
              </a:rPr>
              <a:t>storlek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D7A14-03FB-4798-5CBE-2E65E01C84ED}"/>
              </a:ext>
            </a:extLst>
          </p:cNvPr>
          <p:cNvSpPr txBox="1"/>
          <p:nvPr/>
        </p:nvSpPr>
        <p:spPr>
          <a:xfrm>
            <a:off x="9021627" y="4443789"/>
            <a:ext cx="1354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Vår</a:t>
            </a:r>
          </a:p>
          <a:p>
            <a:r>
              <a:rPr lang="sv-SE" sz="3200" b="1" dirty="0">
                <a:solidFill>
                  <a:srgbClr val="0070C0"/>
                </a:solidFill>
              </a:rPr>
              <a:t>storlek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B7EAE91-5080-C58D-E57C-638863E4794C}"/>
              </a:ext>
            </a:extLst>
          </p:cNvPr>
          <p:cNvSpPr/>
          <p:nvPr/>
        </p:nvSpPr>
        <p:spPr>
          <a:xfrm flipH="1">
            <a:off x="8127353" y="1973779"/>
            <a:ext cx="677110" cy="445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DEF964-14CF-5850-11FC-A57F7BBF23AC}"/>
              </a:ext>
            </a:extLst>
          </p:cNvPr>
          <p:cNvSpPr/>
          <p:nvPr/>
        </p:nvSpPr>
        <p:spPr>
          <a:xfrm flipH="1">
            <a:off x="8127353" y="4759848"/>
            <a:ext cx="677110" cy="445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5EC36-F93B-C385-FC69-290FAEF2B9AE}"/>
              </a:ext>
            </a:extLst>
          </p:cNvPr>
          <p:cNvSpPr txBox="1"/>
          <p:nvPr/>
        </p:nvSpPr>
        <p:spPr>
          <a:xfrm>
            <a:off x="440419" y="1438660"/>
            <a:ext cx="1900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</a:rPr>
              <a:t>Förändringen</a:t>
            </a:r>
          </a:p>
          <a:p>
            <a:r>
              <a:rPr lang="sv-SE" sz="2400" b="1" dirty="0">
                <a:solidFill>
                  <a:srgbClr val="0070C0"/>
                </a:solidFill>
              </a:rPr>
              <a:t>per tidsenhet</a:t>
            </a:r>
          </a:p>
          <a:p>
            <a:r>
              <a:rPr lang="sv-SE" sz="2400" b="1" dirty="0">
                <a:solidFill>
                  <a:srgbClr val="0070C0"/>
                </a:solidFill>
              </a:rPr>
              <a:t>av vår</a:t>
            </a:r>
          </a:p>
          <a:p>
            <a:r>
              <a:rPr lang="sv-SE" sz="2400" b="1" dirty="0">
                <a:solidFill>
                  <a:srgbClr val="0070C0"/>
                </a:solidFill>
              </a:rPr>
              <a:t>storlek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0D526-5A34-6E75-1DF4-F3F8D218971E}"/>
              </a:ext>
            </a:extLst>
          </p:cNvPr>
          <p:cNvSpPr txBox="1"/>
          <p:nvPr/>
        </p:nvSpPr>
        <p:spPr>
          <a:xfrm>
            <a:off x="440419" y="3975018"/>
            <a:ext cx="19115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Förändringen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per tidsenhet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av fiendens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storlek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6E50F-3F36-1E9E-4A15-EEC68A7569F2}"/>
              </a:ext>
            </a:extLst>
          </p:cNvPr>
          <p:cNvSpPr txBox="1"/>
          <p:nvPr/>
        </p:nvSpPr>
        <p:spPr>
          <a:xfrm>
            <a:off x="4680187" y="181178"/>
            <a:ext cx="1988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</a:rPr>
              <a:t>Våra </a:t>
            </a:r>
          </a:p>
          <a:p>
            <a:r>
              <a:rPr lang="sv-SE" sz="2400" b="1" dirty="0">
                <a:solidFill>
                  <a:srgbClr val="0070C0"/>
                </a:solidFill>
              </a:rPr>
              <a:t>förstärkningar</a:t>
            </a:r>
          </a:p>
          <a:p>
            <a:r>
              <a:rPr lang="sv-SE" sz="2400" b="1" dirty="0">
                <a:solidFill>
                  <a:srgbClr val="0070C0"/>
                </a:solidFill>
              </a:rPr>
              <a:t>per tidsenhet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541E6-A379-C3BD-1497-8391AE0F4B05}"/>
              </a:ext>
            </a:extLst>
          </p:cNvPr>
          <p:cNvSpPr txBox="1"/>
          <p:nvPr/>
        </p:nvSpPr>
        <p:spPr>
          <a:xfrm>
            <a:off x="4763465" y="5564648"/>
            <a:ext cx="1988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Fiendens 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förstärkningar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per tidsenhet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3D65AE3-0220-3C63-77DF-845BED41BC42}"/>
              </a:ext>
            </a:extLst>
          </p:cNvPr>
          <p:cNvSpPr/>
          <p:nvPr/>
        </p:nvSpPr>
        <p:spPr>
          <a:xfrm>
            <a:off x="5367528" y="1438660"/>
            <a:ext cx="265176" cy="4152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C97E01D-3AE0-0249-505D-232C4F218710}"/>
              </a:ext>
            </a:extLst>
          </p:cNvPr>
          <p:cNvSpPr/>
          <p:nvPr/>
        </p:nvSpPr>
        <p:spPr>
          <a:xfrm flipV="1">
            <a:off x="5367528" y="5389788"/>
            <a:ext cx="265176" cy="2624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2D612F-46A6-A145-0380-612DC63DEEF5}"/>
              </a:ext>
            </a:extLst>
          </p:cNvPr>
          <p:cNvSpPr/>
          <p:nvPr/>
        </p:nvSpPr>
        <p:spPr>
          <a:xfrm>
            <a:off x="2319925" y="1972545"/>
            <a:ext cx="343837" cy="4451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F9E51B0-9565-6D4E-CEC8-7452CA7E5ED1}"/>
              </a:ext>
            </a:extLst>
          </p:cNvPr>
          <p:cNvSpPr/>
          <p:nvPr/>
        </p:nvSpPr>
        <p:spPr>
          <a:xfrm>
            <a:off x="2225295" y="4685265"/>
            <a:ext cx="343837" cy="445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8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D0F9C-DC62-2329-75F4-590C14F1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AAFEA-6DDD-E24D-F371-4E465AD35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0" y="609600"/>
            <a:ext cx="10308980" cy="5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7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C6DE-5D74-5648-33F2-9844652E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91AEF1A-76DA-5B63-CCBC-CEF54FD0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28293-132B-2870-E06D-26A09CD8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8FB2F-F8A0-460E-BEB8-B86C6496D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61835-485F-98F0-05E4-EBA7BDD9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9" y="241356"/>
            <a:ext cx="8167116" cy="483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798F7-CAE7-C8CC-F64B-2733B788C7BE}"/>
              </a:ext>
            </a:extLst>
          </p:cNvPr>
          <p:cNvSpPr txBox="1"/>
          <p:nvPr/>
        </p:nvSpPr>
        <p:spPr>
          <a:xfrm>
            <a:off x="10009832" y="4818543"/>
            <a:ext cx="143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0.01045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6CEE5EB-A78A-518A-7409-87866262F4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4287" y="1886645"/>
          <a:ext cx="2155825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634680" progId="Equation.DSMT4">
                  <p:embed/>
                </p:oleObj>
              </mc:Choice>
              <mc:Fallback>
                <p:oleObj name="Equation" r:id="rId3" imgW="596880" imgH="6346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6CEE5EB-A78A-518A-7409-87866262F4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4287" y="1886645"/>
                        <a:ext cx="2155825" cy="2241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E93140F-10A0-3A33-BB6B-F77E93A5B7F9}"/>
              </a:ext>
            </a:extLst>
          </p:cNvPr>
          <p:cNvSpPr txBox="1"/>
          <p:nvPr/>
        </p:nvSpPr>
        <p:spPr>
          <a:xfrm>
            <a:off x="9977019" y="1117742"/>
            <a:ext cx="1460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0.05347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D57E48D-40E8-82DE-10B1-711BC83DB1C4}"/>
              </a:ext>
            </a:extLst>
          </p:cNvPr>
          <p:cNvSpPr/>
          <p:nvPr/>
        </p:nvSpPr>
        <p:spPr>
          <a:xfrm>
            <a:off x="10362691" y="1699545"/>
            <a:ext cx="479394" cy="6369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9BF43DE-4DB1-AE8A-71A3-B2BA19939BC7}"/>
              </a:ext>
            </a:extLst>
          </p:cNvPr>
          <p:cNvSpPr/>
          <p:nvPr/>
        </p:nvSpPr>
        <p:spPr>
          <a:xfrm flipV="1">
            <a:off x="10362691" y="3993615"/>
            <a:ext cx="479394" cy="77814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32D2F-21BE-49F0-13F3-F869174B2089}"/>
              </a:ext>
            </a:extLst>
          </p:cNvPr>
          <p:cNvSpPr txBox="1"/>
          <p:nvPr/>
        </p:nvSpPr>
        <p:spPr>
          <a:xfrm>
            <a:off x="173119" y="5158455"/>
            <a:ext cx="11038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Attrition coefficient estimations via differential equation systems, initial and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terminal conditions, and nonlinear iterative equation system solutions,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Journal of Statistics and Computer Science, Vol. 3, Issue 1, 2024, pp. 51-78.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https://www.arfjournals.com/jscs/issue/322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6"/>
              </a:rPr>
              <a:t>https://www.arfjournals.com/image/catalog/Journals%20Papers/JSCS/2024/No%201%20(2024)/ART_4.pdf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498BE-A9AE-89C5-7722-AC93BB313F51}"/>
              </a:ext>
            </a:extLst>
          </p:cNvPr>
          <p:cNvSpPr txBox="1"/>
          <p:nvPr/>
        </p:nvSpPr>
        <p:spPr>
          <a:xfrm>
            <a:off x="9321428" y="241356"/>
            <a:ext cx="2561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Siffror från slaget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på </a:t>
            </a:r>
            <a:r>
              <a:rPr kumimoji="0" lang="sv-SE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Iwo</a:t>
            </a: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Jima</a:t>
            </a: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1945: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9E20D-42B4-40C3-D72A-082398D8DB82}"/>
              </a:ext>
            </a:extLst>
          </p:cNvPr>
          <p:cNvSpPr txBox="1"/>
          <p:nvPr/>
        </p:nvSpPr>
        <p:spPr>
          <a:xfrm>
            <a:off x="5567943" y="805577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Soldater från USA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EEA23-1449-045B-AEBC-03DC18AB4ABC}"/>
              </a:ext>
            </a:extLst>
          </p:cNvPr>
          <p:cNvSpPr txBox="1"/>
          <p:nvPr/>
        </p:nvSpPr>
        <p:spPr>
          <a:xfrm>
            <a:off x="5490391" y="2822754"/>
            <a:ext cx="202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Soldater från Japan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2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DF2DB-F57F-63DD-0C40-9B63967B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62465-5F85-6D79-4FDC-B6AC6C5E5549}"/>
              </a:ext>
            </a:extLst>
          </p:cNvPr>
          <p:cNvSpPr txBox="1"/>
          <p:nvPr/>
        </p:nvSpPr>
        <p:spPr>
          <a:xfrm>
            <a:off x="894298" y="2776886"/>
            <a:ext cx="9873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 =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alpha_a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(50 / Depth) * (1 - .3 * FWP ^ .5)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beta =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beta_a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(Depth / 50) * (1 + .3 * FWA ^ .5)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1F2E7-8810-F624-3A90-D925D767EE93}"/>
              </a:ext>
            </a:extLst>
          </p:cNvPr>
          <p:cNvSpPr txBox="1"/>
          <p:nvPr/>
        </p:nvSpPr>
        <p:spPr>
          <a:xfrm>
            <a:off x="448235" y="744071"/>
            <a:ext cx="11537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Utnötningskoefficienterna påverkas av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endParaRPr lang="sv-SE" sz="3200" b="1" dirty="0">
              <a:solidFill>
                <a:srgbClr val="00B050"/>
              </a:solidFill>
              <a:latin typeface="Calibri" panose="020F0502020204030204"/>
            </a:endParaRPr>
          </a:p>
          <a:p>
            <a:r>
              <a:rPr lang="sv-SE" sz="2400" b="1" dirty="0">
                <a:solidFill>
                  <a:srgbClr val="00B050"/>
                </a:solidFill>
                <a:latin typeface="Calibri" panose="020F0502020204030204"/>
              </a:rPr>
              <a:t>(Funktioner av dessa typer kan och bör bestämmas med data från fältförsök.)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0E4-0807-B52A-5B76-A0C1BE3ED4B2}"/>
              </a:ext>
            </a:extLst>
          </p:cNvPr>
          <p:cNvSpPr txBox="1"/>
          <p:nvPr/>
        </p:nvSpPr>
        <p:spPr>
          <a:xfrm>
            <a:off x="2339788" y="3697436"/>
            <a:ext cx="91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rgbClr val="00B050"/>
                </a:solidFill>
              </a:rPr>
              <a:t>konstant      minskar med </a:t>
            </a:r>
            <a:r>
              <a:rPr lang="sv-SE" sz="2800" b="1" i="1" dirty="0" err="1">
                <a:solidFill>
                  <a:srgbClr val="0070C0"/>
                </a:solidFill>
              </a:rPr>
              <a:t>Depth</a:t>
            </a:r>
            <a:r>
              <a:rPr lang="sv-SE" sz="2800" b="1" i="1" dirty="0">
                <a:solidFill>
                  <a:srgbClr val="00B050"/>
                </a:solidFill>
              </a:rPr>
              <a:t>     minskar med </a:t>
            </a:r>
            <a:r>
              <a:rPr lang="sv-SE" sz="2800" b="1" i="1" dirty="0">
                <a:solidFill>
                  <a:srgbClr val="0070C0"/>
                </a:solidFill>
              </a:rPr>
              <a:t>FWP</a:t>
            </a:r>
            <a:r>
              <a:rPr lang="sv-SE" sz="2800" b="1" i="1" dirty="0">
                <a:solidFill>
                  <a:srgbClr val="00B050"/>
                </a:solidFill>
              </a:rPr>
              <a:t>             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2FD12-038A-9542-A99A-41058A9EF381}"/>
              </a:ext>
            </a:extLst>
          </p:cNvPr>
          <p:cNvSpPr txBox="1"/>
          <p:nvPr/>
        </p:nvSpPr>
        <p:spPr>
          <a:xfrm>
            <a:off x="2339788" y="4617986"/>
            <a:ext cx="842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rgbClr val="00B050"/>
                </a:solidFill>
              </a:rPr>
              <a:t>konstant    ökar med </a:t>
            </a:r>
            <a:r>
              <a:rPr lang="sv-SE" sz="2800" b="1" i="1" dirty="0" err="1">
                <a:solidFill>
                  <a:srgbClr val="0070C0"/>
                </a:solidFill>
              </a:rPr>
              <a:t>Depth</a:t>
            </a:r>
            <a:r>
              <a:rPr lang="sv-SE" sz="2800" b="1" i="1" dirty="0">
                <a:solidFill>
                  <a:srgbClr val="0070C0"/>
                </a:solidFill>
              </a:rPr>
              <a:t> </a:t>
            </a:r>
            <a:r>
              <a:rPr lang="sv-SE" sz="2800" b="1" i="1" dirty="0">
                <a:solidFill>
                  <a:srgbClr val="00B050"/>
                </a:solidFill>
              </a:rPr>
              <a:t>            ökar med </a:t>
            </a:r>
            <a:r>
              <a:rPr lang="sv-SE" sz="2800" b="1" i="1" dirty="0">
                <a:solidFill>
                  <a:srgbClr val="0070C0"/>
                </a:solidFill>
              </a:rPr>
              <a:t>FWA</a:t>
            </a:r>
            <a:r>
              <a:rPr lang="sv-SE" sz="2800" b="1" i="1" dirty="0">
                <a:solidFill>
                  <a:srgbClr val="00B050"/>
                </a:solidFill>
              </a:rPr>
              <a:t>             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613ACEA-5B39-B37E-0428-0A97AEF7720A}"/>
              </a:ext>
            </a:extLst>
          </p:cNvPr>
          <p:cNvSpPr/>
          <p:nvPr/>
        </p:nvSpPr>
        <p:spPr>
          <a:xfrm>
            <a:off x="2748838" y="5177437"/>
            <a:ext cx="363071" cy="29459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AEF19BB-97A3-6AD6-67E4-BD802B57FB70}"/>
              </a:ext>
            </a:extLst>
          </p:cNvPr>
          <p:cNvSpPr/>
          <p:nvPr/>
        </p:nvSpPr>
        <p:spPr>
          <a:xfrm flipV="1">
            <a:off x="2930373" y="3402841"/>
            <a:ext cx="363071" cy="34570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6E186B7-F778-C204-A2D5-470A10053215}"/>
              </a:ext>
            </a:extLst>
          </p:cNvPr>
          <p:cNvSpPr/>
          <p:nvPr/>
        </p:nvSpPr>
        <p:spPr>
          <a:xfrm rot="16200000" flipH="1">
            <a:off x="5465605" y="2553377"/>
            <a:ext cx="238399" cy="2151944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92238C4-E211-DBFC-DF9D-0803F099245C}"/>
              </a:ext>
            </a:extLst>
          </p:cNvPr>
          <p:cNvSpPr/>
          <p:nvPr/>
        </p:nvSpPr>
        <p:spPr>
          <a:xfrm rot="16200000" flipH="1">
            <a:off x="8714295" y="2072748"/>
            <a:ext cx="238399" cy="3113203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6F85691-43F6-AD4F-9958-EF5CF39E6F75}"/>
              </a:ext>
            </a:extLst>
          </p:cNvPr>
          <p:cNvSpPr/>
          <p:nvPr/>
        </p:nvSpPr>
        <p:spPr>
          <a:xfrm rot="16200000">
            <a:off x="5022890" y="4183399"/>
            <a:ext cx="294594" cy="2210214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AC38E7C-F512-4CC6-3231-2A4C4EE713A6}"/>
              </a:ext>
            </a:extLst>
          </p:cNvPr>
          <p:cNvSpPr/>
          <p:nvPr/>
        </p:nvSpPr>
        <p:spPr>
          <a:xfrm rot="16200000">
            <a:off x="8295007" y="3672407"/>
            <a:ext cx="294594" cy="3232191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845636-A124-71C0-6295-2D271243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4E5B-DBA9-F876-C4AD-2866056ED3C0}"/>
              </a:ext>
            </a:extLst>
          </p:cNvPr>
          <p:cNvSpPr txBox="1"/>
          <p:nvPr/>
        </p:nvSpPr>
        <p:spPr>
          <a:xfrm>
            <a:off x="1020618" y="854440"/>
            <a:ext cx="1057101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P_Depth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Depth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P_x0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x0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.0002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x0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x0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- 170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FWP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- 170 *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FWA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Exp(-r * T) * (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xT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yT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- 10000 *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ywins</a:t>
            </a: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214F1-DDC6-9019-2F98-F7DF8D1566BD}"/>
              </a:ext>
            </a:extLst>
          </p:cNvPr>
          <p:cNvSpPr txBox="1"/>
          <p:nvPr/>
        </p:nvSpPr>
        <p:spPr>
          <a:xfrm>
            <a:off x="7933765" y="1595718"/>
            <a:ext cx="40761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>
                <a:solidFill>
                  <a:srgbClr val="00B050"/>
                </a:solidFill>
              </a:rPr>
              <a:t>Beslutsvariabler</a:t>
            </a:r>
          </a:p>
          <a:p>
            <a:r>
              <a:rPr lang="sv-SE" sz="3200" b="1" i="1" dirty="0">
                <a:solidFill>
                  <a:srgbClr val="00B050"/>
                </a:solidFill>
              </a:rPr>
              <a:t>som vi kan kontrollera.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E5561E-7536-EF83-D30F-E6FE7C09703A}"/>
              </a:ext>
            </a:extLst>
          </p:cNvPr>
          <p:cNvCxnSpPr>
            <a:cxnSpLocks/>
          </p:cNvCxnSpPr>
          <p:nvPr/>
        </p:nvCxnSpPr>
        <p:spPr>
          <a:xfrm flipH="1">
            <a:off x="4733093" y="1896036"/>
            <a:ext cx="2985519" cy="39892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14BD2B-DEDD-9111-98BC-D14B27E7D163}"/>
              </a:ext>
            </a:extLst>
          </p:cNvPr>
          <p:cNvCxnSpPr>
            <a:cxnSpLocks/>
          </p:cNvCxnSpPr>
          <p:nvPr/>
        </p:nvCxnSpPr>
        <p:spPr>
          <a:xfrm flipH="1">
            <a:off x="3218329" y="2031634"/>
            <a:ext cx="4563036" cy="79224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B0239D-F342-2077-BDED-7C23B38BF65D}"/>
              </a:ext>
            </a:extLst>
          </p:cNvPr>
          <p:cNvCxnSpPr>
            <a:cxnSpLocks/>
          </p:cNvCxnSpPr>
          <p:nvPr/>
        </p:nvCxnSpPr>
        <p:spPr>
          <a:xfrm flipH="1">
            <a:off x="3388320" y="2294965"/>
            <a:ext cx="4393045" cy="197129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EF1725-2E94-5009-4C29-B02CE48EFDA3}"/>
              </a:ext>
            </a:extLst>
          </p:cNvPr>
          <p:cNvCxnSpPr>
            <a:cxnSpLocks/>
          </p:cNvCxnSpPr>
          <p:nvPr/>
        </p:nvCxnSpPr>
        <p:spPr>
          <a:xfrm flipH="1">
            <a:off x="5459506" y="2529392"/>
            <a:ext cx="2407023" cy="170122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D59700-7801-9682-B6C8-C6684EEC1A9C}"/>
              </a:ext>
            </a:extLst>
          </p:cNvPr>
          <p:cNvCxnSpPr>
            <a:cxnSpLocks/>
          </p:cNvCxnSpPr>
          <p:nvPr/>
        </p:nvCxnSpPr>
        <p:spPr>
          <a:xfrm flipH="1">
            <a:off x="3303156" y="2672936"/>
            <a:ext cx="928185" cy="47367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0EF225-9382-A1E2-B60D-EFD7B5621898}"/>
              </a:ext>
            </a:extLst>
          </p:cNvPr>
          <p:cNvCxnSpPr>
            <a:cxnSpLocks/>
          </p:cNvCxnSpPr>
          <p:nvPr/>
        </p:nvCxnSpPr>
        <p:spPr>
          <a:xfrm flipV="1">
            <a:off x="600363" y="4078941"/>
            <a:ext cx="1324247" cy="32273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F4E164-5233-036A-5E7C-C1BF8930DFC9}"/>
              </a:ext>
            </a:extLst>
          </p:cNvPr>
          <p:cNvCxnSpPr>
            <a:cxnSpLocks/>
          </p:cNvCxnSpPr>
          <p:nvPr/>
        </p:nvCxnSpPr>
        <p:spPr>
          <a:xfrm flipH="1" flipV="1">
            <a:off x="600363" y="4464424"/>
            <a:ext cx="65786" cy="189192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74BCE5-C2CB-3116-BFB8-589EA33D3ADE}"/>
              </a:ext>
            </a:extLst>
          </p:cNvPr>
          <p:cNvCxnSpPr>
            <a:cxnSpLocks/>
          </p:cNvCxnSpPr>
          <p:nvPr/>
        </p:nvCxnSpPr>
        <p:spPr>
          <a:xfrm flipH="1">
            <a:off x="4069976" y="2607332"/>
            <a:ext cx="227921" cy="53928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1C3A183-80BF-447F-EA49-10B2CB69E56C}"/>
              </a:ext>
            </a:extLst>
          </p:cNvPr>
          <p:cNvSpPr txBox="1"/>
          <p:nvPr/>
        </p:nvSpPr>
        <p:spPr>
          <a:xfrm>
            <a:off x="7515457" y="4863993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>
                <a:solidFill>
                  <a:srgbClr val="7030A0"/>
                </a:solidFill>
              </a:rPr>
              <a:t>Beslutsvariabler</a:t>
            </a:r>
          </a:p>
          <a:p>
            <a:r>
              <a:rPr lang="sv-SE" sz="3200" b="1" i="1" dirty="0">
                <a:solidFill>
                  <a:srgbClr val="7030A0"/>
                </a:solidFill>
              </a:rPr>
              <a:t>som koalition kan </a:t>
            </a:r>
          </a:p>
          <a:p>
            <a:r>
              <a:rPr lang="sv-SE" sz="3200" b="1" i="1" dirty="0">
                <a:solidFill>
                  <a:srgbClr val="7030A0"/>
                </a:solidFill>
              </a:rPr>
              <a:t>kontrollera.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A28E886-023E-9A2C-E780-4A4E2BD2E202}"/>
              </a:ext>
            </a:extLst>
          </p:cNvPr>
          <p:cNvCxnSpPr>
            <a:cxnSpLocks/>
          </p:cNvCxnSpPr>
          <p:nvPr/>
        </p:nvCxnSpPr>
        <p:spPr>
          <a:xfrm flipH="1">
            <a:off x="666149" y="5719482"/>
            <a:ext cx="6666980" cy="737834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A61484D-C0D9-02F8-D570-F3F9CD52C648}"/>
              </a:ext>
            </a:extLst>
          </p:cNvPr>
          <p:cNvSpPr txBox="1"/>
          <p:nvPr/>
        </p:nvSpPr>
        <p:spPr>
          <a:xfrm>
            <a:off x="1020618" y="181398"/>
            <a:ext cx="4498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(Målfunktion)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9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6A140-3636-844D-A7CA-D128C3C7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E8373-963F-5523-539E-42DE299EE7D5}"/>
              </a:ext>
            </a:extLst>
          </p:cNvPr>
          <p:cNvSpPr txBox="1"/>
          <p:nvPr/>
        </p:nvSpPr>
        <p:spPr>
          <a:xfrm>
            <a:off x="600636" y="677565"/>
            <a:ext cx="112955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Optimala åtgärder: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Opt_Depth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Opt_x0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är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avtagande funktioner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 respektive pris.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DDC290C-F8CB-9BF0-4D1D-670B0A791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529426"/>
              </p:ext>
            </p:extLst>
          </p:nvPr>
        </p:nvGraphicFramePr>
        <p:xfrm>
          <a:off x="600636" y="33429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303B875-E45A-0BED-058B-86AC90951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223826"/>
              </p:ext>
            </p:extLst>
          </p:nvPr>
        </p:nvGraphicFramePr>
        <p:xfrm>
          <a:off x="6015318" y="33429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575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97AAA-502B-0A6D-DF29-C9DBFC45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DD1562-25EE-614C-438A-C6B2A2BA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ACA68-D572-12A5-F5B9-EDD60A56B885}"/>
              </a:ext>
            </a:extLst>
          </p:cNvPr>
          <p:cNvSpPr txBox="1"/>
          <p:nvPr/>
        </p:nvSpPr>
        <p:spPr>
          <a:xfrm>
            <a:off x="448235" y="682242"/>
            <a:ext cx="11295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är en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ökande funktion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priserna på mark och soldater.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1448ED-3222-9AAA-17E9-34C1517AE6D5}"/>
              </a:ext>
            </a:extLst>
          </p:cNvPr>
          <p:cNvGraphicFramePr/>
          <p:nvPr/>
        </p:nvGraphicFramePr>
        <p:xfrm>
          <a:off x="542365" y="18153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F7D497-8052-F295-BB34-17413F89DFFC}"/>
              </a:ext>
            </a:extLst>
          </p:cNvPr>
          <p:cNvGraphicFramePr/>
          <p:nvPr/>
        </p:nvGraphicFramePr>
        <p:xfrm>
          <a:off x="5995426" y="1815354"/>
          <a:ext cx="4486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F56B7D-DF79-BBF9-C7CB-C0F10B7BCDE9}"/>
              </a:ext>
            </a:extLst>
          </p:cNvPr>
          <p:cNvSpPr txBox="1"/>
          <p:nvPr/>
        </p:nvSpPr>
        <p:spPr>
          <a:xfrm>
            <a:off x="542365" y="5461694"/>
            <a:ext cx="112955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är en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ökande funktion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priset på mark.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95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A1981-7CAE-9D05-965E-4209EA84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A4FE0-5DAD-8445-13D7-65133CA0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FD8E5-46B3-2F49-C508-0F0ACAFA6B13}"/>
              </a:ext>
            </a:extLst>
          </p:cNvPr>
          <p:cNvSpPr txBox="1"/>
          <p:nvPr/>
        </p:nvSpPr>
        <p:spPr>
          <a:xfrm>
            <a:off x="728382" y="655348"/>
            <a:ext cx="107352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Tidpunkten när kriget slutar,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bestäms som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 av parametrarna och optimala beslut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5064F7F-E61E-CA38-511A-0CF31C42C0AC}"/>
              </a:ext>
            </a:extLst>
          </p:cNvPr>
          <p:cNvGraphicFramePr/>
          <p:nvPr/>
        </p:nvGraphicFramePr>
        <p:xfrm>
          <a:off x="484094" y="31600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4A858E-A32A-11CD-DEA3-A633A7ABB8E1}"/>
              </a:ext>
            </a:extLst>
          </p:cNvPr>
          <p:cNvGraphicFramePr/>
          <p:nvPr/>
        </p:nvGraphicFramePr>
        <p:xfrm>
          <a:off x="6266329" y="3160059"/>
          <a:ext cx="4362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985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708E7-8FA6-D9F9-9F4F-89FD8545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AA5EC-0FCE-92A4-FF10-BB9891D77024}"/>
              </a:ext>
            </a:extLst>
          </p:cNvPr>
          <p:cNvSpPr txBox="1"/>
          <p:nvPr/>
        </p:nvSpPr>
        <p:spPr>
          <a:xfrm>
            <a:off x="728382" y="655348"/>
            <a:ext cx="107352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Antalet oskadda försvarande soldater när kriget slutar,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xT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bestäms som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 av parametrarna och optimala beslut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17B7CAF-2F1E-6A2E-3595-6658F111B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823976"/>
              </p:ext>
            </p:extLst>
          </p:nvPr>
        </p:nvGraphicFramePr>
        <p:xfrm>
          <a:off x="833719" y="28552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6FBAA9-38C6-C197-7A47-3F765857E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7354274"/>
              </p:ext>
            </p:extLst>
          </p:nvPr>
        </p:nvGraphicFramePr>
        <p:xfrm>
          <a:off x="5791200" y="28552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875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BB9FF-7B0A-E680-4108-B79DAA11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23EDB7-C230-2A04-CB52-8E5ACB1115B9}"/>
              </a:ext>
            </a:extLst>
          </p:cNvPr>
          <p:cNvSpPr txBox="1"/>
          <p:nvPr/>
        </p:nvSpPr>
        <p:spPr>
          <a:xfrm>
            <a:off x="582659" y="285122"/>
            <a:ext cx="1102668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u="sng" dirty="0">
                <a:solidFill>
                  <a:srgbClr val="FF0000"/>
                </a:solidFill>
              </a:rPr>
              <a:t>Sammanfattning</a:t>
            </a:r>
          </a:p>
          <a:p>
            <a:endParaRPr lang="sv-SE" sz="2000" b="1" dirty="0"/>
          </a:p>
          <a:p>
            <a:r>
              <a:rPr lang="sv-SE" sz="2000" b="1" dirty="0"/>
              <a:t>Denna presentation visar nya metoder för att optimera fördröjningsstrid med brigader.</a:t>
            </a:r>
          </a:p>
          <a:p>
            <a:endParaRPr lang="sv-SE" sz="2000" b="1" dirty="0"/>
          </a:p>
          <a:p>
            <a:r>
              <a:rPr lang="sv-SE" sz="2000" b="1" dirty="0"/>
              <a:t>Målfunktionen beaktar samtliga kostnader för kriget och dess konsekvenser.</a:t>
            </a:r>
          </a:p>
          <a:p>
            <a:endParaRPr lang="sv-SE" sz="2000" b="1" dirty="0"/>
          </a:p>
          <a:p>
            <a:r>
              <a:rPr lang="sv-SE" sz="2000" b="1" dirty="0"/>
              <a:t>I förväg, d.v.s. på den strategiska nivån, gäller det att bestämma optimalt djup i försvaret, optimalt antal soldater, optimala satsningar på fältarbeten för skydd samt fältarbeten för anfall. </a:t>
            </a:r>
          </a:p>
          <a:p>
            <a:endParaRPr lang="sv-SE" sz="2000" b="1" dirty="0"/>
          </a:p>
          <a:p>
            <a:r>
              <a:rPr lang="sv-SE" sz="2000" b="1" dirty="0"/>
              <a:t>Efterhand, d.v.s. på den taktiska nivån, gäller det att bestämma hur de olika bataljonerna bör fördela sin totala kapacitet, d.v.s. användning av tid och därmed även andra resurser.</a:t>
            </a:r>
          </a:p>
          <a:p>
            <a:endParaRPr lang="sv-SE" sz="2000" b="1" dirty="0"/>
          </a:p>
          <a:p>
            <a:r>
              <a:rPr lang="sv-SE" sz="2000" b="1" dirty="0"/>
              <a:t>De optimala strategiska och taktiska besluten påverkas av priser för olika resurser och åtgärder.</a:t>
            </a:r>
          </a:p>
          <a:p>
            <a:endParaRPr lang="sv-SE" sz="2000" b="1" dirty="0"/>
          </a:p>
          <a:p>
            <a:r>
              <a:rPr lang="sv-SE" sz="2000" b="1" dirty="0"/>
              <a:t>Exempel på hur olika strategiska och taktiska beslut påverkas av olika förhållanden redovisas.</a:t>
            </a:r>
          </a:p>
          <a:p>
            <a:r>
              <a:rPr lang="sv-SE" sz="2000" b="1" dirty="0"/>
              <a:t>-------------------------------------------------------------------------------------------------------------------------------------------</a:t>
            </a:r>
          </a:p>
          <a:p>
            <a:r>
              <a:rPr lang="sv-SE" sz="2000" b="1" dirty="0"/>
              <a:t>Den totala redovisningen av samtliga kalkyler och optimeringsprogram kommer i separat publikation.</a:t>
            </a:r>
          </a:p>
          <a:p>
            <a:r>
              <a:rPr lang="sv-SE" sz="2000" b="1" dirty="0"/>
              <a:t>Referenser (Nya tillkommer efterhand):</a:t>
            </a:r>
          </a:p>
          <a:p>
            <a:r>
              <a:rPr lang="en-US" dirty="0">
                <a:hlinkClick r:id="rId2"/>
              </a:rPr>
              <a:t>https://www.lohmander.com/Information/Ref.htm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1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A5BD-EA0F-7879-9082-4D52C3A2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CEAD9-9B63-88CC-784A-53C9381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D999-B04B-109D-ED03-DBAA6FEB9975}"/>
              </a:ext>
            </a:extLst>
          </p:cNvPr>
          <p:cNvSpPr txBox="1"/>
          <p:nvPr/>
        </p:nvSpPr>
        <p:spPr>
          <a:xfrm>
            <a:off x="728382" y="1067724"/>
            <a:ext cx="107352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optimala målfunktionsvärdet,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Opt_Obj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är en avtagande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 av priset på marken och priset på soldater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9AB2EF-04CB-776D-A93A-64435BAFE0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115972"/>
              </p:ext>
            </p:extLst>
          </p:nvPr>
        </p:nvGraphicFramePr>
        <p:xfrm>
          <a:off x="728382" y="30470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BB8684-6DB9-1781-A567-AA62D41D9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574979"/>
              </p:ext>
            </p:extLst>
          </p:nvPr>
        </p:nvGraphicFramePr>
        <p:xfrm>
          <a:off x="5567082" y="30470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1648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3C619D-44B8-F3BD-C57C-AD48A631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CF4850-D0FD-E195-0B23-E982611F43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208925"/>
              </p:ext>
            </p:extLst>
          </p:nvPr>
        </p:nvGraphicFramePr>
        <p:xfrm>
          <a:off x="995083" y="17843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50D1298-F96C-7E50-6FCD-714346E69EA4}"/>
              </a:ext>
            </a:extLst>
          </p:cNvPr>
          <p:cNvSpPr txBox="1"/>
          <p:nvPr/>
        </p:nvSpPr>
        <p:spPr>
          <a:xfrm>
            <a:off x="852778" y="136525"/>
            <a:ext cx="91294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Det optimala värdet på den utnötningskoefficient som visar </a:t>
            </a:r>
          </a:p>
          <a:p>
            <a:r>
              <a:rPr lang="sv-SE" sz="2800" b="1" dirty="0"/>
              <a:t>hur snabbt vår styrka bekämpas, </a:t>
            </a:r>
            <a:r>
              <a:rPr lang="sv-SE" sz="2800" b="1" dirty="0" err="1"/>
              <a:t>Alpha</a:t>
            </a:r>
            <a:r>
              <a:rPr lang="sv-SE" sz="2800" b="1" dirty="0"/>
              <a:t>, minskar </a:t>
            </a:r>
          </a:p>
          <a:p>
            <a:r>
              <a:rPr lang="sv-SE" sz="2800" b="1" dirty="0"/>
              <a:t>om priset på mark ökar, och/eller priset per soldat ökar.</a:t>
            </a:r>
            <a:endParaRPr lang="en-US" sz="28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926018-126C-948F-1CBB-8FE58D263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921226"/>
              </p:ext>
            </p:extLst>
          </p:nvPr>
        </p:nvGraphicFramePr>
        <p:xfrm>
          <a:off x="6096000" y="17843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A8D1980-9FF3-8CE5-7661-15A7DB0E9746}"/>
              </a:ext>
            </a:extLst>
          </p:cNvPr>
          <p:cNvSpPr txBox="1"/>
          <p:nvPr/>
        </p:nvSpPr>
        <p:spPr>
          <a:xfrm>
            <a:off x="852778" y="4971355"/>
            <a:ext cx="106859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optimala värdet på den utnötningskoefficient som visar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 snabbt fiendens styrka bekämpas, Beta, minskar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priset på mark ökar.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90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4251-6076-9637-E71A-4A7995D62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D04A8-FE57-962F-740F-90684EF0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F1E9C7-14E7-45E5-82CD-7D6C8EF0E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916957"/>
              </p:ext>
            </p:extLst>
          </p:nvPr>
        </p:nvGraphicFramePr>
        <p:xfrm>
          <a:off x="1160930" y="39782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E536C6-F243-E777-22CA-21C68AD60A29}"/>
              </a:ext>
            </a:extLst>
          </p:cNvPr>
          <p:cNvSpPr txBox="1"/>
          <p:nvPr/>
        </p:nvSpPr>
        <p:spPr>
          <a:xfrm>
            <a:off x="870708" y="481796"/>
            <a:ext cx="7403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Se vänstra figuren.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Antag att </a:t>
            </a:r>
            <a:r>
              <a:rPr kumimoji="0" lang="sv-SE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P_Depth</a:t>
            </a: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Då är P_x0 = 1, vilket inte syns i den figuren).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Alpha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= 0.88% och Beta = 5.35%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En försvarande soldat bekämpar då 6.08 anfallande soldater när en anfallande soldat bekämpar en försvarande soldat. Jämför USAs anfall på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Iwo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Calibri" panose="020F0502020204030204"/>
              </a:rPr>
              <a:t>Jima</a:t>
            </a:r>
            <a:r>
              <a:rPr lang="sv-SE" b="1" dirty="0">
                <a:solidFill>
                  <a:prstClr val="black"/>
                </a:solidFill>
                <a:latin typeface="Calibri" panose="020F0502020204030204"/>
              </a:rPr>
              <a:t> under WW II. Se figur till höger. Då var situationen nästan likadan.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840FEE-C94C-A3F9-9F4F-0AA1FE48C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171635"/>
              </p:ext>
            </p:extLst>
          </p:nvPr>
        </p:nvGraphicFramePr>
        <p:xfrm>
          <a:off x="6257365" y="39782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8C4B872-8BF5-4577-1E39-25B96A4C7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32" y="216228"/>
            <a:ext cx="2099650" cy="32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532D1-AF3B-8236-6E31-7D67A6D8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F36BB-CB38-6321-7627-DFC8D7D70CCD}"/>
              </a:ext>
            </a:extLst>
          </p:cNvPr>
          <p:cNvSpPr txBox="1"/>
          <p:nvPr/>
        </p:nvSpPr>
        <p:spPr>
          <a:xfrm>
            <a:off x="2511114" y="318745"/>
            <a:ext cx="6394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Brigad, koordinering och reglemente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24AB6-71C0-4F21-1123-2A68C175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14" y="1084885"/>
            <a:ext cx="8096886" cy="5773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13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15A50-EB6D-5BAB-6FB6-6F8DEE52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31C2A-7391-40DD-6833-0AEE0EA14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239"/>
            <a:ext cx="10093623" cy="58975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55FAB-94CC-E2EE-41EA-14F1408528C0}"/>
              </a:ext>
            </a:extLst>
          </p:cNvPr>
          <p:cNvSpPr txBox="1"/>
          <p:nvPr/>
        </p:nvSpPr>
        <p:spPr>
          <a:xfrm>
            <a:off x="2659375" y="187851"/>
            <a:ext cx="41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Alternativt utgångsläge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3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03A6E-C199-6A2B-EFC8-D0BDC11A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35B75-84A7-94CD-5999-500BFCFB3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69" y="372533"/>
            <a:ext cx="9769145" cy="5858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71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63622-302C-16BB-A47C-938E6CF7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1C6E6-AC64-F3CC-FB28-139184912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1" y="440268"/>
            <a:ext cx="10040477" cy="5916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391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0D48FC-D85D-1B4D-17D5-21982770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2371B-44C0-14D7-3DEB-564184420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9" y="457200"/>
            <a:ext cx="10271049" cy="58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68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372FF6-AC9B-DB02-172D-7EE3DEFB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56B60-A004-172E-DA85-ABCB01E07F68}"/>
              </a:ext>
            </a:extLst>
          </p:cNvPr>
          <p:cNvSpPr txBox="1"/>
          <p:nvPr/>
        </p:nvSpPr>
        <p:spPr>
          <a:xfrm>
            <a:off x="824754" y="628233"/>
            <a:ext cx="106590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den andra sektionen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analyseras aktiviteterna inom den försvarande brigaden,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och angriparen,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 detalj.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FA3DA-C9E5-7E68-BC70-1AA6F67E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8" y="2685181"/>
            <a:ext cx="3910602" cy="383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7CFB1-E5FC-F1D8-B77D-D7A9FA755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33" y="2788498"/>
            <a:ext cx="3552087" cy="3732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26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8EBD0-83A0-08A4-1D29-79CD2849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99794-08B4-59E9-B3AF-5AB8A04E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FAC06-ECA1-B6C4-8D79-1935EF1215BB}"/>
              </a:ext>
            </a:extLst>
          </p:cNvPr>
          <p:cNvSpPr txBox="1"/>
          <p:nvPr/>
        </p:nvSpPr>
        <p:spPr>
          <a:xfrm>
            <a:off x="793376" y="645956"/>
            <a:ext cx="10560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Artilleribataljoner, mekaniserade bataljoner och kavalleribataljoner samarbetar med varandra och med andra typer av enheter.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B9B10-8C4E-931A-86BD-B0762DC91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013"/>
            <a:ext cx="4184073" cy="3840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96632-41FA-A24D-4DB7-69FEF3C63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10" y="3017013"/>
            <a:ext cx="4139819" cy="3840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F48BC-C31D-BC55-CF55-50765F42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9" y="3028558"/>
            <a:ext cx="4179088" cy="38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93311-4245-30BF-1FA3-A471C943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12D8F-BE83-843B-CDF6-DD7FB13A1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4" y="0"/>
            <a:ext cx="2613702" cy="27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0B550-A5EA-3437-5DBD-26047BC61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61" y="0"/>
            <a:ext cx="4924964" cy="4569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A6C90-5476-1FA7-FA59-E1DA824B9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361"/>
            <a:ext cx="4574761" cy="4199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23F8FA-8F66-5E0D-B28C-3CF18FF6B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0" y="3247732"/>
            <a:ext cx="3928060" cy="36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81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06A50-208A-B3B5-49CF-FFF1F8EB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258F2-F944-A469-9454-49E39824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5EC8A-F325-89AE-807A-D8C054C8AC95}"/>
              </a:ext>
            </a:extLst>
          </p:cNvPr>
          <p:cNvSpPr txBox="1"/>
          <p:nvPr/>
        </p:nvSpPr>
        <p:spPr>
          <a:xfrm>
            <a:off x="708212" y="628233"/>
            <a:ext cx="10560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 kontrollerat diskret-tids icke-linjärt differensekvationssystem i sex dimensioner är konstruerat och numeriskt löst.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0EC4A-27F9-0B14-FEB9-3E6B31BE3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535" y="2531343"/>
            <a:ext cx="7514929" cy="42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064EE6-92BF-6E7C-95DF-3FE0C25C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99241-65E4-D1E9-AF61-4C7F264CDC03}"/>
              </a:ext>
            </a:extLst>
          </p:cNvPr>
          <p:cNvSpPr txBox="1"/>
          <p:nvPr/>
        </p:nvSpPr>
        <p:spPr>
          <a:xfrm>
            <a:off x="840441" y="744995"/>
            <a:ext cx="105111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Detta modell-system representerar kriget som äger rum inom det område som försvaras av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brigad.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Modellen beskriver de dynamiska utvecklingarna av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:s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och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:s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resurser.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Modellen optimerar graden av samarbete och val av mål för olika typer av bataljoner. </a:t>
            </a:r>
          </a:p>
        </p:txBody>
      </p:sp>
    </p:spTree>
    <p:extLst>
      <p:ext uri="{BB962C8B-B14F-4D97-AF65-F5344CB8AC3E}">
        <p14:creationId xmlns:p14="http://schemas.microsoft.com/office/powerpoint/2010/main" val="2922118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47599-7BC9-1CBD-7D0F-2BD7828C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C3BA9-1BE9-A923-DBBD-D7AEDC097B69}"/>
              </a:ext>
            </a:extLst>
          </p:cNvPr>
          <p:cNvSpPr txBox="1"/>
          <p:nvPr/>
        </p:nvSpPr>
        <p:spPr>
          <a:xfrm>
            <a:off x="721659" y="617905"/>
            <a:ext cx="1074868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Utnötnings-nivåerna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är icke-linjära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den tid olika typer av bataljoner spenderar på olika sätt i detta samarbete.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exempel kan en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kavalleri-jägar-bataljon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söka och hitta mål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åt en artilleribataljon och/eller </a:t>
            </a: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anfalla fiendens kavallerienheter eller andra fiender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Varje bataljon har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begränsad total tillgänglig tid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942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0BFF8-E61D-B6A6-0047-3446F06A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7B58E-8DB6-DBDC-1907-A9ECBD02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83" y="0"/>
            <a:ext cx="746167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EE2BC-48FC-6320-517C-D944874D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6CC58-911D-B7DE-99AB-EC94409F47B6}"/>
              </a:ext>
            </a:extLst>
          </p:cNvPr>
          <p:cNvSpPr txBox="1"/>
          <p:nvPr/>
        </p:nvSpPr>
        <p:spPr>
          <a:xfrm>
            <a:off x="448235" y="271568"/>
            <a:ext cx="10157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exempel kan en kavalleri-jägar-bataljon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söka och hitta mål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åt en artilleribataljon.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EEA094-2623-6DE0-F242-4A047737E1BA}"/>
              </a:ext>
            </a:extLst>
          </p:cNvPr>
          <p:cNvSpPr/>
          <p:nvPr/>
        </p:nvSpPr>
        <p:spPr>
          <a:xfrm>
            <a:off x="7110709" y="3558987"/>
            <a:ext cx="564776" cy="726142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F63EAA-0855-3165-16C1-D3C696827593}"/>
              </a:ext>
            </a:extLst>
          </p:cNvPr>
          <p:cNvSpPr/>
          <p:nvPr/>
        </p:nvSpPr>
        <p:spPr>
          <a:xfrm>
            <a:off x="9494982" y="4030042"/>
            <a:ext cx="406399" cy="2550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71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F6060-2475-7F6C-B6CD-8A1A6C8E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130E6-8E7D-47AB-BA64-EBE309BE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1F4979-B425-AC42-326D-A87813AB53D1}"/>
              </a:ext>
            </a:extLst>
          </p:cNvPr>
          <p:cNvSpPr/>
          <p:nvPr/>
        </p:nvSpPr>
        <p:spPr>
          <a:xfrm>
            <a:off x="3836895" y="3558987"/>
            <a:ext cx="564776" cy="7261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41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367EC-662B-63F5-430C-9E267A06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73FB5-7099-FCB1-EA52-56DAB63E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4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54F91F-6D2C-1862-921A-769BDF16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5899A-85FB-34B5-FF94-9A68EFA29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0B5DD-29C4-E4C4-17B6-012DF7FE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55E4D-BB96-DBB9-3EA7-B04CDFF7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FA864-15FE-5D1C-CAA8-A739894D9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5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01F5B-4D7E-FFD6-653A-9C557A51023D}"/>
              </a:ext>
            </a:extLst>
          </p:cNvPr>
          <p:cNvSpPr txBox="1"/>
          <p:nvPr/>
        </p:nvSpPr>
        <p:spPr>
          <a:xfrm>
            <a:off x="223575" y="211821"/>
            <a:ext cx="10157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exempel kan en kavalleri-jägar-bataljon </a:t>
            </a: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anfalla fiendens kavallerienheter eller andra fiender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8016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22F09-2F17-25D7-23E9-AD2529CA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79CA4-F3F1-DF7C-A88C-1C0F3AEB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87ECD-D697-1E07-BDD1-EEAF6EA5FA07}"/>
              </a:ext>
            </a:extLst>
          </p:cNvPr>
          <p:cNvSpPr txBox="1"/>
          <p:nvPr/>
        </p:nvSpPr>
        <p:spPr>
          <a:xfrm>
            <a:off x="851647" y="636693"/>
            <a:ext cx="10157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exempel kan en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kavalleri-jägar-bataljon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söka och hitta mål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åt en artilleribataljon och/eller </a:t>
            </a: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anfalla fiendens kavallerienheter eller andra fiender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8AFD8-1305-EBB9-617F-7108F13E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A6D92-F12C-1FBC-36B0-CCF54B8B6EAF}"/>
              </a:ext>
            </a:extLst>
          </p:cNvPr>
          <p:cNvSpPr txBox="1"/>
          <p:nvPr/>
        </p:nvSpPr>
        <p:spPr>
          <a:xfrm>
            <a:off x="223575" y="211821"/>
            <a:ext cx="10157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 exempel kan en kavalleri-jägar-bataljon </a:t>
            </a: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anfalla fiendens kavallerienheter eller andra fiender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040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A5C18-80EE-F3D4-3C71-3F0562F0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A5343-ACD1-2272-BB84-FCDD9F68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CF509-A7AA-926E-778D-84DB83F2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BB184-49D2-50D9-8978-22B202380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6"/>
            <a:ext cx="5902845" cy="683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B3025-8E3C-FD29-A211-AB020AED5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2" y="13695"/>
            <a:ext cx="7065818" cy="68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64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FD140-1790-15E2-DB77-55B5DB75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8F92B-F726-B2E1-84FB-D878FBCBD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32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1D785-FD8B-644C-38CC-156E25E3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76F4C-745B-24BA-AD9D-56BA5BA4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49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2753A3-6EB0-0AF3-88C0-722DE7A9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2830-AD24-6A82-B88D-A9F7ADB48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5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FE4E9-E47B-44E6-86A8-D8C33EA3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DEAE1-A2A4-F186-EF8D-B16E7F450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3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9D57-E8C7-320D-F977-51B3BFC4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BD3B4-2DDF-FB4B-424C-BAE98CD505D1}"/>
              </a:ext>
            </a:extLst>
          </p:cNvPr>
          <p:cNvSpPr txBox="1"/>
          <p:nvPr/>
        </p:nvSpPr>
        <p:spPr>
          <a:xfrm>
            <a:off x="600635" y="835550"/>
            <a:ext cx="110534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Modellen används för att härleda 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dynamiska utvecklingen av resurserna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under olika parameter-antaganden, vilka representerar dynamiska utvecklingarna för olika förhållanden.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Modellen kan med marginella justeringar också användas för att bestämma de dynamiska utfallen när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och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sekventiellt anpassar sina beslut till de förändringar som görs av den andra sidan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1282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B50C9-BD27-7B77-7E6D-C31E16B2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68DF6-71F4-C6CA-6F8E-276D0A63B20B}"/>
              </a:ext>
            </a:extLst>
          </p:cNvPr>
          <p:cNvSpPr txBox="1"/>
          <p:nvPr/>
        </p:nvSpPr>
        <p:spPr>
          <a:xfrm>
            <a:off x="578224" y="501650"/>
            <a:ext cx="1103555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en illustration bestäms den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optimala användningen av kavalleri-jägar-bataljonens tid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en </a:t>
            </a: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kostnaden per enhet för de återstående fientliga artilleribataljonerna vid en framtida tidpunkt.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0C56-5970-4766-4CFC-F4BB7F0C6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20" y="3195782"/>
            <a:ext cx="10204160" cy="30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37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F5B95-ED68-D690-5E63-52824B2D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CD61C-0B75-226D-C4A5-B5C145709B2E}"/>
              </a:ext>
            </a:extLst>
          </p:cNvPr>
          <p:cNvSpPr txBox="1"/>
          <p:nvPr/>
        </p:nvSpPr>
        <p:spPr>
          <a:xfrm>
            <a:off x="3064164" y="1443841"/>
            <a:ext cx="70011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1.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Parameter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fYa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= -15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Optimal Solution: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objective function = -1085.318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ucc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ucm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0.75     0.03     0.22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        Art       Cav       Mec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X(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9.557317  12.77866  40.5522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Y(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9.670883  29.32049  79.3652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D7D605-4DBB-D16E-8EA9-83C222B0AA94}"/>
              </a:ext>
            </a:extLst>
          </p:cNvPr>
          <p:cNvCxnSpPr>
            <a:cxnSpLocks/>
          </p:cNvCxnSpPr>
          <p:nvPr/>
        </p:nvCxnSpPr>
        <p:spPr>
          <a:xfrm flipH="1">
            <a:off x="5883564" y="1443841"/>
            <a:ext cx="2299854" cy="6620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AA2FC4-43ED-47B0-DFA8-61FA97242665}"/>
              </a:ext>
            </a:extLst>
          </p:cNvPr>
          <p:cNvCxnSpPr>
            <a:cxnSpLocks/>
          </p:cNvCxnSpPr>
          <p:nvPr/>
        </p:nvCxnSpPr>
        <p:spPr>
          <a:xfrm flipV="1">
            <a:off x="2918691" y="4230255"/>
            <a:ext cx="692727" cy="2216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592739-353B-C164-1E2E-DF1B7EA30B5F}"/>
              </a:ext>
            </a:extLst>
          </p:cNvPr>
          <p:cNvCxnSpPr>
            <a:cxnSpLocks/>
          </p:cNvCxnSpPr>
          <p:nvPr/>
        </p:nvCxnSpPr>
        <p:spPr>
          <a:xfrm flipH="1" flipV="1">
            <a:off x="5717309" y="5414159"/>
            <a:ext cx="1514764" cy="4878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A01779-AD41-5A40-473E-91EB6F5A3079}"/>
              </a:ext>
            </a:extLst>
          </p:cNvPr>
          <p:cNvSpPr txBox="1"/>
          <p:nvPr/>
        </p:nvSpPr>
        <p:spPr>
          <a:xfrm>
            <a:off x="8342349" y="982176"/>
            <a:ext cx="3016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Bedömd ekonomisk effekt av </a:t>
            </a:r>
          </a:p>
          <a:p>
            <a:r>
              <a:rPr lang="sv-SE" b="1" dirty="0">
                <a:solidFill>
                  <a:srgbClr val="FF0000"/>
                </a:solidFill>
              </a:rPr>
              <a:t>fientligt artilleri per enhet</a:t>
            </a:r>
          </a:p>
          <a:p>
            <a:r>
              <a:rPr lang="sv-SE" b="1" dirty="0">
                <a:solidFill>
                  <a:srgbClr val="FF0000"/>
                </a:solidFill>
              </a:rPr>
              <a:t>vid viss framtida tidpunkt.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AB8C7-9993-CEEB-6BC6-50058B6170B1}"/>
              </a:ext>
            </a:extLst>
          </p:cNvPr>
          <p:cNvSpPr txBox="1"/>
          <p:nvPr/>
        </p:nvSpPr>
        <p:spPr>
          <a:xfrm>
            <a:off x="7377150" y="5658097"/>
            <a:ext cx="423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Beräknat optimalt antal enheter av </a:t>
            </a:r>
          </a:p>
          <a:p>
            <a:r>
              <a:rPr lang="sv-SE" b="1" dirty="0">
                <a:solidFill>
                  <a:srgbClr val="0070C0"/>
                </a:solidFill>
              </a:rPr>
              <a:t>fientligt artilleri vid viss framtida tidpunkt.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7F8EE-DF77-9302-5FAE-ED0784A065CD}"/>
              </a:ext>
            </a:extLst>
          </p:cNvPr>
          <p:cNvSpPr txBox="1"/>
          <p:nvPr/>
        </p:nvSpPr>
        <p:spPr>
          <a:xfrm>
            <a:off x="931322" y="3916801"/>
            <a:ext cx="19873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Optimal  användning</a:t>
            </a:r>
          </a:p>
          <a:p>
            <a:r>
              <a:rPr lang="sv-SE" b="1" dirty="0">
                <a:solidFill>
                  <a:srgbClr val="00B050"/>
                </a:solidFill>
              </a:rPr>
              <a:t>av jägarbataljons tid (tidsandel) för att tillsammans med </a:t>
            </a:r>
          </a:p>
          <a:p>
            <a:r>
              <a:rPr lang="sv-SE" b="1" dirty="0">
                <a:solidFill>
                  <a:srgbClr val="00B050"/>
                </a:solidFill>
              </a:rPr>
              <a:t>eget artilleri söka och bekämpa fientligt artilleri.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5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527DC-1987-2D83-25E6-6ABE8940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7DE69-BBF7-4EBF-E3EF-67F508E6FD4A}"/>
              </a:ext>
            </a:extLst>
          </p:cNvPr>
          <p:cNvSpPr txBox="1"/>
          <p:nvPr/>
        </p:nvSpPr>
        <p:spPr>
          <a:xfrm>
            <a:off x="3048000" y="1446150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2.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Parameter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fYa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= -10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Optimal Solution: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objective function = -1031.586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ucc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ucm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0.60     0.06     0.34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        Art       Cav       Mec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X(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9.185617  12.59281  40.33058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Y(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12.17004  28.23752  76.86983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BC9E0F-270A-8D60-A90A-823786D25BE7}"/>
              </a:ext>
            </a:extLst>
          </p:cNvPr>
          <p:cNvCxnSpPr>
            <a:cxnSpLocks/>
          </p:cNvCxnSpPr>
          <p:nvPr/>
        </p:nvCxnSpPr>
        <p:spPr>
          <a:xfrm flipH="1">
            <a:off x="5985164" y="1443841"/>
            <a:ext cx="2198254" cy="6251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4DFC663-A28E-AF57-E53F-F73F0ECCDD50}"/>
              </a:ext>
            </a:extLst>
          </p:cNvPr>
          <p:cNvSpPr txBox="1"/>
          <p:nvPr/>
        </p:nvSpPr>
        <p:spPr>
          <a:xfrm>
            <a:off x="7377150" y="5658097"/>
            <a:ext cx="423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Beräknat optimalt antal enheter av </a:t>
            </a:r>
          </a:p>
          <a:p>
            <a:r>
              <a:rPr lang="sv-SE" b="1" dirty="0">
                <a:solidFill>
                  <a:srgbClr val="0070C0"/>
                </a:solidFill>
              </a:rPr>
              <a:t>fientligt artilleri vid viss framtida tidpunkt.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84B71-082D-74E0-CB7F-96009D9CB552}"/>
              </a:ext>
            </a:extLst>
          </p:cNvPr>
          <p:cNvCxnSpPr>
            <a:cxnSpLocks/>
          </p:cNvCxnSpPr>
          <p:nvPr/>
        </p:nvCxnSpPr>
        <p:spPr>
          <a:xfrm flipV="1">
            <a:off x="2918691" y="4230255"/>
            <a:ext cx="692727" cy="2216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4E33C2-0134-147A-D817-ABCDB873024D}"/>
              </a:ext>
            </a:extLst>
          </p:cNvPr>
          <p:cNvCxnSpPr>
            <a:cxnSpLocks/>
          </p:cNvCxnSpPr>
          <p:nvPr/>
        </p:nvCxnSpPr>
        <p:spPr>
          <a:xfrm flipH="1" flipV="1">
            <a:off x="5717309" y="5414159"/>
            <a:ext cx="1514764" cy="4878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FFA9129-915D-C6CE-EDE1-60B4FA52348D}"/>
              </a:ext>
            </a:extLst>
          </p:cNvPr>
          <p:cNvSpPr txBox="1"/>
          <p:nvPr/>
        </p:nvSpPr>
        <p:spPr>
          <a:xfrm>
            <a:off x="8342349" y="982176"/>
            <a:ext cx="3016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Bedömd ekonomisk effekt av </a:t>
            </a:r>
          </a:p>
          <a:p>
            <a:r>
              <a:rPr lang="sv-SE" b="1" dirty="0">
                <a:solidFill>
                  <a:srgbClr val="FF0000"/>
                </a:solidFill>
              </a:rPr>
              <a:t>fientligt artilleri per enhet</a:t>
            </a:r>
          </a:p>
          <a:p>
            <a:r>
              <a:rPr lang="sv-SE" b="1" dirty="0">
                <a:solidFill>
                  <a:srgbClr val="FF0000"/>
                </a:solidFill>
              </a:rPr>
              <a:t>vid viss framtida tidpunkt.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8193A-09DE-17F7-5D8B-DF70D075321F}"/>
              </a:ext>
            </a:extLst>
          </p:cNvPr>
          <p:cNvSpPr txBox="1"/>
          <p:nvPr/>
        </p:nvSpPr>
        <p:spPr>
          <a:xfrm>
            <a:off x="931322" y="3916801"/>
            <a:ext cx="19873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Optimal  användning</a:t>
            </a:r>
          </a:p>
          <a:p>
            <a:r>
              <a:rPr lang="sv-SE" b="1" dirty="0">
                <a:solidFill>
                  <a:srgbClr val="00B050"/>
                </a:solidFill>
              </a:rPr>
              <a:t>av jägarbataljons tid (tidsandel) för att tillsammans med </a:t>
            </a:r>
          </a:p>
          <a:p>
            <a:r>
              <a:rPr lang="sv-SE" b="1" dirty="0">
                <a:solidFill>
                  <a:srgbClr val="00B050"/>
                </a:solidFill>
              </a:rPr>
              <a:t>eget artilleri söka och bekämpa fientligt artilleri.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64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BDADC-F1C7-6C6E-F885-B29E1A17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EAC0C-3F92-B108-003E-2C9506162B39}"/>
              </a:ext>
            </a:extLst>
          </p:cNvPr>
          <p:cNvSpPr txBox="1"/>
          <p:nvPr/>
        </p:nvSpPr>
        <p:spPr>
          <a:xfrm>
            <a:off x="3048000" y="1446150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3.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Parameter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fYa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= -5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Optimal Solution: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objective function = -959.2858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uca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ucc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ucm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0.32     0.11     0.57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           Art       Cav       Mec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X(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8.382638  12.19132  39.83494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   Y(</a:t>
            </a:r>
            <a:r>
              <a:rPr lang="en-US" sz="1800" kern="100" dirty="0" err="1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topt</a:t>
            </a:r>
            <a:r>
              <a:rPr lang="en-US" sz="1800" kern="100" dirty="0">
                <a:effectLst/>
                <a:latin typeface="Derive Unicode" panose="020B060903020404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) =  17.75569  26.98911  73.55618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19AFCA-B4B7-26FF-023C-88C5820EA80F}"/>
              </a:ext>
            </a:extLst>
          </p:cNvPr>
          <p:cNvCxnSpPr>
            <a:cxnSpLocks/>
          </p:cNvCxnSpPr>
          <p:nvPr/>
        </p:nvCxnSpPr>
        <p:spPr>
          <a:xfrm flipH="1">
            <a:off x="5985164" y="1443841"/>
            <a:ext cx="2198254" cy="6251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3554AE-462A-50D8-148B-90A0E2B8DCF0}"/>
              </a:ext>
            </a:extLst>
          </p:cNvPr>
          <p:cNvSpPr txBox="1"/>
          <p:nvPr/>
        </p:nvSpPr>
        <p:spPr>
          <a:xfrm>
            <a:off x="7377150" y="5658097"/>
            <a:ext cx="423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Beräknat optimalt antal enheter av </a:t>
            </a:r>
          </a:p>
          <a:p>
            <a:r>
              <a:rPr lang="sv-SE" b="1" dirty="0">
                <a:solidFill>
                  <a:srgbClr val="0070C0"/>
                </a:solidFill>
              </a:rPr>
              <a:t>fientligt artilleri vid viss framtida tidpunkt.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4D2FFA-0AA2-2589-D75F-03F47E5EAEF0}"/>
              </a:ext>
            </a:extLst>
          </p:cNvPr>
          <p:cNvCxnSpPr>
            <a:cxnSpLocks/>
          </p:cNvCxnSpPr>
          <p:nvPr/>
        </p:nvCxnSpPr>
        <p:spPr>
          <a:xfrm flipV="1">
            <a:off x="2918691" y="4230255"/>
            <a:ext cx="692727" cy="2216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80D47A-6CCA-6484-CC6B-3BDC763CA0FD}"/>
              </a:ext>
            </a:extLst>
          </p:cNvPr>
          <p:cNvCxnSpPr>
            <a:cxnSpLocks/>
          </p:cNvCxnSpPr>
          <p:nvPr/>
        </p:nvCxnSpPr>
        <p:spPr>
          <a:xfrm flipH="1" flipV="1">
            <a:off x="5717309" y="5414159"/>
            <a:ext cx="1514764" cy="4878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FBB5DB-E4D3-C812-89D5-0B58656E8BDC}"/>
              </a:ext>
            </a:extLst>
          </p:cNvPr>
          <p:cNvSpPr txBox="1"/>
          <p:nvPr/>
        </p:nvSpPr>
        <p:spPr>
          <a:xfrm>
            <a:off x="8342349" y="982176"/>
            <a:ext cx="3016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Bedömd ekonomisk effekt av </a:t>
            </a:r>
          </a:p>
          <a:p>
            <a:r>
              <a:rPr lang="sv-SE" b="1" dirty="0">
                <a:solidFill>
                  <a:srgbClr val="FF0000"/>
                </a:solidFill>
              </a:rPr>
              <a:t>fientligt artilleri per enhet</a:t>
            </a:r>
          </a:p>
          <a:p>
            <a:r>
              <a:rPr lang="sv-SE" b="1" dirty="0">
                <a:solidFill>
                  <a:srgbClr val="FF0000"/>
                </a:solidFill>
              </a:rPr>
              <a:t>vid viss framtida tidpunkt.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916EA-23A9-0CB8-FC4B-BDEE4BC58F0D}"/>
              </a:ext>
            </a:extLst>
          </p:cNvPr>
          <p:cNvSpPr txBox="1"/>
          <p:nvPr/>
        </p:nvSpPr>
        <p:spPr>
          <a:xfrm>
            <a:off x="931322" y="3916801"/>
            <a:ext cx="19873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Optimal  användning</a:t>
            </a:r>
          </a:p>
          <a:p>
            <a:r>
              <a:rPr lang="sv-SE" b="1" dirty="0">
                <a:solidFill>
                  <a:srgbClr val="00B050"/>
                </a:solidFill>
              </a:rPr>
              <a:t>av jägarbataljons tid (tidsandel) för att tillsammans med </a:t>
            </a:r>
          </a:p>
          <a:p>
            <a:r>
              <a:rPr lang="sv-SE" b="1" dirty="0">
                <a:solidFill>
                  <a:srgbClr val="00B050"/>
                </a:solidFill>
              </a:rPr>
              <a:t>eget artilleri söka och bekämpa fientligt artilleri.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46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05B7F3-40A2-0C2D-9AA3-22B96107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51476-BAB7-632F-0184-91B074A0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28" y="0"/>
            <a:ext cx="4265572" cy="26988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7F444D-13B0-09C1-7500-1EFBADF6D420}"/>
              </a:ext>
            </a:extLst>
          </p:cNvPr>
          <p:cNvSpPr txBox="1">
            <a:spLocks/>
          </p:cNvSpPr>
          <p:nvPr/>
        </p:nvSpPr>
        <p:spPr>
          <a:xfrm>
            <a:off x="416859" y="745100"/>
            <a:ext cx="4329816" cy="8518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Slutsatser: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D5CE0A-2E43-3694-C6F2-85639559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8C3BD-E866-98A4-41A2-1DE10B1BB77A}"/>
              </a:ext>
            </a:extLst>
          </p:cNvPr>
          <p:cNvSpPr txBox="1"/>
          <p:nvPr/>
        </p:nvSpPr>
        <p:spPr>
          <a:xfrm>
            <a:off x="416859" y="1804698"/>
            <a:ext cx="1132690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 kan optimera fördröjningsstrid med brigader.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Samtliga kostnader för kriget och dess konsekvenser beaktas.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förväg, d.v.s. på den strategiska nivån, gäller det att bestämma optimalt djup i försvaret, optimalt antal soldater, optimala satsningar på fältarbeten för skydd samt fältarbeten för anfall.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Efterhand, d.v.s. på den taktiska nivån, gäller det att bestämma hur de olika bataljonerna bör fördela sin totala kapacitet, d.v.s. användning av tid och därmed även andra resurser, mellan olika slags åtgärder.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optimala strategiska och taktiska besluten påverkas starkt av priser för olika resurser och åtgärder.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Exempel på hur olika strategiska och taktiska beslut påverkas av olika förhållanden har visats.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6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94F52A-5BEB-F537-A599-8E36E13B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51B19-351B-4A38-595A-A3E275BB2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41309" cy="6872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33FD3-D894-311C-EA2F-346E6B687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4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59BF2-ABB1-BA85-B38F-C13573569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609EF-4322-AFE3-2F8F-ABD217EB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64" y="258619"/>
            <a:ext cx="4265572" cy="26988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967BC-94BE-A9B5-7314-E1A5E154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F39B27-0FB2-7674-5C81-587715396731}"/>
              </a:ext>
            </a:extLst>
          </p:cNvPr>
          <p:cNvSpPr txBox="1">
            <a:spLocks/>
          </p:cNvSpPr>
          <p:nvPr/>
        </p:nvSpPr>
        <p:spPr>
          <a:xfrm>
            <a:off x="313925" y="124468"/>
            <a:ext cx="6042075" cy="8518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Optimala B</a:t>
            </a:r>
            <a:r>
              <a:rPr kumimoji="0" lang="sv-SE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lå</a:t>
            </a:r>
            <a:r>
              <a:rPr kumimoji="0" lang="sv-SE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Dragoner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 Lohmander: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BB4F7-F4FF-097D-9ECD-459CA6878776}"/>
              </a:ext>
            </a:extLst>
          </p:cNvPr>
          <p:cNvSpPr txBox="1"/>
          <p:nvPr/>
        </p:nvSpPr>
        <p:spPr>
          <a:xfrm>
            <a:off x="310758" y="3496040"/>
            <a:ext cx="65203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Optimal Utnötning, från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Iwo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Jima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till Ukraina och Framtiden, </a:t>
            </a: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Kamratforeningen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Blå Dragoner, Umeå Skvadron, 250327,</a:t>
            </a:r>
            <a:b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http://www.lohmander.com/PL_K4_25.pdf</a:t>
            </a:r>
            <a:b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4"/>
              </a:rPr>
              <a:t>http://www.lohmander.com/PL_K4_25.pptx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570BB-2752-29F6-6DE6-606E2B4FF9E7}"/>
              </a:ext>
            </a:extLst>
          </p:cNvPr>
          <p:cNvSpPr txBox="1"/>
          <p:nvPr/>
        </p:nvSpPr>
        <p:spPr>
          <a:xfrm>
            <a:off x="310758" y="4573258"/>
            <a:ext cx="9081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Optimal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Jägarstrid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Kamratföreningen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Dragoner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Umeå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Skvadron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Garnisonsmässen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Umeå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Sverige,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Torsdagen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den 18 April, 2024.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http://www.Lohmander.com/PL Optimal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Jagarstrid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 240418.pdf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6"/>
              </a:rPr>
              <a:t>http://www.Lohmander.com/PL Optimal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6"/>
              </a:rPr>
              <a:t>Jagarstrid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6"/>
              </a:rPr>
              <a:t> 240418.pptx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F302D-C85B-B230-E2F5-60F76809C73E}"/>
              </a:ext>
            </a:extLst>
          </p:cNvPr>
          <p:cNvSpPr txBox="1"/>
          <p:nvPr/>
        </p:nvSpPr>
        <p:spPr>
          <a:xfrm>
            <a:off x="310759" y="2418822"/>
            <a:ext cx="5943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Optimal Krigföring via Tullar,</a:t>
            </a:r>
            <a:b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Kamratforeningen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Blå Dragoner, Umeå Skvadron, 251127,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7"/>
              </a:rPr>
              <a:t>http://www.lohmander.com/PL_K4_Tullar_25.pdf</a:t>
            </a: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8"/>
              </a:rPr>
              <a:t>http://www.lohmander.com/PL_K4_Tullar_25.pptx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4D2B4-7489-8186-95EF-E883A51F14D0}"/>
              </a:ext>
            </a:extLst>
          </p:cNvPr>
          <p:cNvSpPr txBox="1"/>
          <p:nvPr/>
        </p:nvSpPr>
        <p:spPr>
          <a:xfrm>
            <a:off x="313925" y="1325105"/>
            <a:ext cx="59434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Optimal Fördröjningsstrid med Brigad,</a:t>
            </a:r>
            <a:b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sv-S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Kamratforeningen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Blå Dragoner, Umeå Skvadron, 260416,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dirty="0">
                <a:solidFill>
                  <a:srgbClr val="000000"/>
                </a:solidFill>
                <a:latin typeface="Times New Roman" panose="02020603050405020304" pitchFamily="18" charset="0"/>
                <a:hlinkClick r:id="rId9"/>
              </a:rPr>
              <a:t>http://www.Lohmander.com/PL_K4_Brigad_26.pdf</a:t>
            </a:r>
            <a:endParaRPr lang="sv-SE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0"/>
              </a:rPr>
              <a:t>http://www.Lohmander.com/PL_K4_Brigad_26.pptx</a:t>
            </a: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7F060-85E8-7975-5657-7C3690161778}"/>
              </a:ext>
            </a:extLst>
          </p:cNvPr>
          <p:cNvSpPr txBox="1"/>
          <p:nvPr/>
        </p:nvSpPr>
        <p:spPr>
          <a:xfrm>
            <a:off x="310758" y="58505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Referenser (Nya tillkommer efterhand):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https://www.lohmander.com/Information/Ref.htm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10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6113B-E618-599D-CDE4-8B343EC28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7DA02-C1E6-0B23-F916-83FCAD6C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A184A-D61A-A2CB-7F13-028FF2BD3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28" y="0"/>
            <a:ext cx="4265572" cy="2698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84FE3-7C21-FA45-B69C-7C1305654D6D}"/>
              </a:ext>
            </a:extLst>
          </p:cNvPr>
          <p:cNvSpPr txBox="1"/>
          <p:nvPr/>
        </p:nvSpPr>
        <p:spPr>
          <a:xfrm>
            <a:off x="636494" y="612844"/>
            <a:ext cx="661552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Tack för Er Uppmärksamhet!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Frågor?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Peter@Lohmander.com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peter.lohmander@icloud.com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99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311D2-D6CB-3B4C-BF22-7BF85847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4A295-1384-2CFD-C08E-61A61298612A}"/>
              </a:ext>
            </a:extLst>
          </p:cNvPr>
          <p:cNvSpPr txBox="1"/>
          <p:nvPr/>
        </p:nvSpPr>
        <p:spPr>
          <a:xfrm>
            <a:off x="439270" y="346520"/>
            <a:ext cx="110445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Strategier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och </a:t>
            </a: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taktiska beslut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 en armébrigad optimeras.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Målfunktionen baseras på alla kostnader för förberedelserna och kriget.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7053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CDD7-488F-83F2-92EE-BBF19BF0B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4DBB9-21F6-B59F-BEFB-FA6BD73D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A06A9-4EDE-C853-50E9-715620ECBB53}"/>
              </a:ext>
            </a:extLst>
          </p:cNvPr>
          <p:cNvSpPr txBox="1"/>
          <p:nvPr/>
        </p:nvSpPr>
        <p:spPr>
          <a:xfrm>
            <a:off x="439270" y="346520"/>
            <a:ext cx="110445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den första sektionen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optimeras försvarsdjupet,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betecknat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Opt_Depth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F8C75-21D2-2925-AC13-23270A5F3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" y="2140693"/>
            <a:ext cx="3777130" cy="4370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7AE0BFF1-2279-7CBA-662C-0980B039745F}"/>
              </a:ext>
            </a:extLst>
          </p:cNvPr>
          <p:cNvSpPr/>
          <p:nvPr/>
        </p:nvSpPr>
        <p:spPr>
          <a:xfrm>
            <a:off x="4536141" y="2994212"/>
            <a:ext cx="950259" cy="3362138"/>
          </a:xfrm>
          <a:prstGeom prst="rightBrac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4DD6C-2301-A93C-97D4-CBAD2FBBF920}"/>
              </a:ext>
            </a:extLst>
          </p:cNvPr>
          <p:cNvSpPr txBox="1"/>
          <p:nvPr/>
        </p:nvSpPr>
        <p:spPr>
          <a:xfrm>
            <a:off x="5638800" y="4326087"/>
            <a:ext cx="261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1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82FA-53E4-D2C5-D721-A360108A4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01E29-9A95-A11B-FB3E-29289DBC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7DB1-1739-486A-AE61-F601C514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84231-12F0-647A-9349-C8D8931A24F0}"/>
              </a:ext>
            </a:extLst>
          </p:cNvPr>
          <p:cNvSpPr txBox="1"/>
          <p:nvPr/>
        </p:nvSpPr>
        <p:spPr>
          <a:xfrm>
            <a:off x="439270" y="346520"/>
            <a:ext cx="110445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Samtidigt bestäms de optimala nivåerna av fältarbete för anfall,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och för skydd,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betecknade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B9658-E00A-DEB9-F1E8-1B7E3CC38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3621"/>
            <a:ext cx="5151013" cy="4984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FCA50-0DAA-DB58-CF09-95D94CBB3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1" y="1873621"/>
            <a:ext cx="4984379" cy="4984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34738-E096-78F6-4EB2-766EB5D6EEB0}"/>
              </a:ext>
            </a:extLst>
          </p:cNvPr>
          <p:cNvSpPr txBox="1"/>
          <p:nvPr/>
        </p:nvSpPr>
        <p:spPr>
          <a:xfrm>
            <a:off x="5886601" y="3455550"/>
            <a:ext cx="1077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B2E23-4578-EF9E-5B6D-D15750B95DDA}"/>
              </a:ext>
            </a:extLst>
          </p:cNvPr>
          <p:cNvSpPr txBox="1"/>
          <p:nvPr/>
        </p:nvSpPr>
        <p:spPr>
          <a:xfrm>
            <a:off x="5156617" y="5143671"/>
            <a:ext cx="1004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FWP</a:t>
            </a:r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43E686C-8BF3-98D7-4EDC-6F167267A987}"/>
              </a:ext>
            </a:extLst>
          </p:cNvPr>
          <p:cNvSpPr/>
          <p:nvPr/>
        </p:nvSpPr>
        <p:spPr>
          <a:xfrm>
            <a:off x="6141460" y="5180565"/>
            <a:ext cx="583340" cy="510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2BA4D03-03B8-BD95-6C68-900DEC71A742}"/>
              </a:ext>
            </a:extLst>
          </p:cNvPr>
          <p:cNvSpPr/>
          <p:nvPr/>
        </p:nvSpPr>
        <p:spPr>
          <a:xfrm flipH="1">
            <a:off x="5294293" y="3503129"/>
            <a:ext cx="599369" cy="510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A1F46-E26C-A04F-AE4F-56D057CE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7DB1-1739-486A-AE61-F601C514307D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1B93E-3822-3D72-CE09-86905A75DA71}"/>
              </a:ext>
            </a:extLst>
          </p:cNvPr>
          <p:cNvSpPr txBox="1"/>
          <p:nvPr/>
        </p:nvSpPr>
        <p:spPr>
          <a:xfrm>
            <a:off x="616324" y="296104"/>
            <a:ext cx="111565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inkluderar försvarsförberedelser med fordonsminor, antipersonella minor, förstörelse av broar samt förberedelser för attacker och motattacker. Byggande av befästningar och tunnlar är delar av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FWP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initiala antalet försvarande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soldater =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x0</a:t>
            </a:r>
            <a:r>
              <a:rPr lang="sv-SE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optimala värdet =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Opt_x0</a:t>
            </a:r>
            <a:r>
              <a:rPr lang="sv-SE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91FDB-F898-0DD7-BD77-E2A07DD5D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1879971"/>
            <a:ext cx="5226424" cy="4978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4B8B8-7683-E405-4FF7-CB70FAAE2807}"/>
              </a:ext>
            </a:extLst>
          </p:cNvPr>
          <p:cNvSpPr txBox="1"/>
          <p:nvPr/>
        </p:nvSpPr>
        <p:spPr>
          <a:xfrm>
            <a:off x="5436142" y="4837835"/>
            <a:ext cx="583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x0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D5F2BC8-2E0D-7292-8A15-186B8CEED2A3}"/>
              </a:ext>
            </a:extLst>
          </p:cNvPr>
          <p:cNvSpPr/>
          <p:nvPr/>
        </p:nvSpPr>
        <p:spPr>
          <a:xfrm>
            <a:off x="6096000" y="4874729"/>
            <a:ext cx="583340" cy="510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366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1954</Words>
  <Application>Microsoft Office PowerPoint</Application>
  <PresentationFormat>Widescreen</PresentationFormat>
  <Paragraphs>317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Derive Unicode</vt:lpstr>
      <vt:lpstr>Times New Roman</vt:lpstr>
      <vt:lpstr>1_Office Theme</vt:lpstr>
      <vt:lpstr>Equation</vt:lpstr>
      <vt:lpstr>Optimal Fördröjningsstrid med Brigad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Lohmander</dc:creator>
  <cp:lastModifiedBy>Peter Lohmander</cp:lastModifiedBy>
  <cp:revision>48</cp:revision>
  <dcterms:created xsi:type="dcterms:W3CDTF">2026-03-30T12:20:36Z</dcterms:created>
  <dcterms:modified xsi:type="dcterms:W3CDTF">2026-04-03T16:53:28Z</dcterms:modified>
</cp:coreProperties>
</file>