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63" r:id="rId5"/>
    <p:sldId id="298" r:id="rId6"/>
    <p:sldId id="29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1" r:id="rId28"/>
    <p:sldId id="302" r:id="rId29"/>
    <p:sldId id="303" r:id="rId30"/>
    <p:sldId id="305" r:id="rId31"/>
    <p:sldId id="306" r:id="rId32"/>
    <p:sldId id="307" r:id="rId33"/>
    <p:sldId id="308" r:id="rId34"/>
    <p:sldId id="309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297" r:id="rId45"/>
    <p:sldId id="283" r:id="rId46"/>
    <p:sldId id="2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Inverse Supply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3-466B-AC93-68DDC67A8E34}"/>
              </c:ext>
            </c:extLst>
          </c:dPt>
          <c:xVal>
            <c:numRef>
              <c:f>Sheet1!$B$5:$B$6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Sheet1!$C$5:$C$6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A3-466B-AC93-68DDC67A8E34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Inverse Demand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Sheet1!$B$5:$B$6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xVal>
          <c:yVal>
            <c:numRef>
              <c:f>Sheet1!$D$5:$D$6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A3-466B-AC93-68DDC67A8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670240"/>
        <c:axId val="1694691840"/>
      </c:scatterChart>
      <c:valAx>
        <c:axId val="169467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91840"/>
        <c:crosses val="autoZero"/>
        <c:crossBetween val="midCat"/>
      </c:valAx>
      <c:valAx>
        <c:axId val="169469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70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Utility!$C$6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Utility!$D$6:$X$6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8-4ADD-AC45-B8DF28923FBF}"/>
            </c:ext>
          </c:extLst>
        </c:ser>
        <c:ser>
          <c:idx val="1"/>
          <c:order val="1"/>
          <c:tx>
            <c:strRef>
              <c:f>Utility!$C$7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Utility!$D$7:$X$7</c:f>
              <c:numCache>
                <c:formatCode>General</c:formatCode>
                <c:ptCount val="21"/>
                <c:pt idx="0">
                  <c:v>0</c:v>
                </c:pt>
                <c:pt idx="1">
                  <c:v>0.20000018089791818</c:v>
                </c:pt>
                <c:pt idx="2">
                  <c:v>0.28284292175552139</c:v>
                </c:pt>
                <c:pt idx="3">
                  <c:v>0.34641030943348089</c:v>
                </c:pt>
                <c:pt idx="4">
                  <c:v>0.39999991458224088</c:v>
                </c:pt>
                <c:pt idx="5">
                  <c:v>0.44721359549995793</c:v>
                </c:pt>
                <c:pt idx="6">
                  <c:v>0.48989789712245141</c:v>
                </c:pt>
                <c:pt idx="7">
                  <c:v>0.5291502816130782</c:v>
                </c:pt>
                <c:pt idx="8">
                  <c:v>0.56568539629744718</c:v>
                </c:pt>
                <c:pt idx="9">
                  <c:v>0.60000009548015909</c:v>
                </c:pt>
                <c:pt idx="10">
                  <c:v>0.63245572774637748</c:v>
                </c:pt>
                <c:pt idx="11">
                  <c:v>0.66332509338935752</c:v>
                </c:pt>
                <c:pt idx="12">
                  <c:v>0.69282017165336629</c:v>
                </c:pt>
                <c:pt idx="13">
                  <c:v>0.72111045649109817</c:v>
                </c:pt>
                <c:pt idx="14">
                  <c:v>0.74833145362198961</c:v>
                </c:pt>
                <c:pt idx="15">
                  <c:v>0.77459675529929761</c:v>
                </c:pt>
                <c:pt idx="16">
                  <c:v>0.79999982916448176</c:v>
                </c:pt>
                <c:pt idx="17">
                  <c:v>0.82462117366473198</c:v>
                </c:pt>
                <c:pt idx="18">
                  <c:v>0.84852831805296869</c:v>
                </c:pt>
                <c:pt idx="19">
                  <c:v>0.87177984731020253</c:v>
                </c:pt>
                <c:pt idx="20">
                  <c:v>0.89442719099991586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8-4ADD-AC45-B8DF28923FBF}"/>
            </c:ext>
          </c:extLst>
        </c:ser>
        <c:ser>
          <c:idx val="2"/>
          <c:order val="2"/>
          <c:tx>
            <c:strRef>
              <c:f>Utility!$C$8</c:f>
              <c:strCache>
                <c:ptCount val="1"/>
                <c:pt idx="0">
                  <c:v>0.4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Utility!$D$8:$X$8</c:f>
              <c:numCache>
                <c:formatCode>General</c:formatCode>
                <c:ptCount val="21"/>
                <c:pt idx="0">
                  <c:v>0</c:v>
                </c:pt>
                <c:pt idx="1">
                  <c:v>0.28284296830290834</c:v>
                </c:pt>
                <c:pt idx="2">
                  <c:v>0.40000029596789055</c:v>
                </c:pt>
                <c:pt idx="3">
                  <c:v>0.48989815774668921</c:v>
                </c:pt>
                <c:pt idx="4">
                  <c:v>0.56568530415028462</c:v>
                </c:pt>
                <c:pt idx="5">
                  <c:v>0.63245553203367588</c:v>
                </c:pt>
                <c:pt idx="6">
                  <c:v>0.69282025028863004</c:v>
                </c:pt>
                <c:pt idx="7">
                  <c:v>0.74833150479075783</c:v>
                </c:pt>
                <c:pt idx="8">
                  <c:v>0.79999995948024893</c:v>
                </c:pt>
                <c:pt idx="9">
                  <c:v>0.84852827245319296</c:v>
                </c:pt>
                <c:pt idx="10">
                  <c:v>0.89442746777947291</c:v>
                </c:pt>
                <c:pt idx="11">
                  <c:v>0.9380833433336293</c:v>
                </c:pt>
                <c:pt idx="12">
                  <c:v>0.97979568303784648</c:v>
                </c:pt>
                <c:pt idx="13">
                  <c:v>1.0198041875387647</c:v>
                </c:pt>
                <c:pt idx="14">
                  <c:v>1.0583004908625904</c:v>
                </c:pt>
                <c:pt idx="15">
                  <c:v>1.0954452367144603</c:v>
                </c:pt>
                <c:pt idx="16">
                  <c:v>1.1313706083005692</c:v>
                </c:pt>
                <c:pt idx="17">
                  <c:v>1.1661904476166833</c:v>
                </c:pt>
                <c:pt idx="18">
                  <c:v>1.2000002554481395</c:v>
                </c:pt>
                <c:pt idx="19">
                  <c:v>1.2328828834696344</c:v>
                </c:pt>
                <c:pt idx="20">
                  <c:v>1.2649110640673518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ADD-AC45-B8DF28923FBF}"/>
            </c:ext>
          </c:extLst>
        </c:ser>
        <c:ser>
          <c:idx val="3"/>
          <c:order val="3"/>
          <c:tx>
            <c:strRef>
              <c:f>Utility!$C$9</c:f>
              <c:strCache>
                <c:ptCount val="1"/>
                <c:pt idx="0">
                  <c:v>0.6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Utility!$D$9:$X$9</c:f>
              <c:numCache>
                <c:formatCode>General</c:formatCode>
                <c:ptCount val="21"/>
                <c:pt idx="0">
                  <c:v>0</c:v>
                </c:pt>
                <c:pt idx="1">
                  <c:v>0.34641047483816079</c:v>
                </c:pt>
                <c:pt idx="2">
                  <c:v>0.48989831104179166</c:v>
                </c:pt>
                <c:pt idx="3">
                  <c:v>0.6000002562044453</c:v>
                </c:pt>
                <c:pt idx="4">
                  <c:v>0.69282017507965221</c:v>
                </c:pt>
                <c:pt idx="5">
                  <c:v>0.7745966692414834</c:v>
                </c:pt>
                <c:pt idx="6">
                  <c:v>0.84852804833723683</c:v>
                </c:pt>
                <c:pt idx="7">
                  <c:v>0.91651517259323101</c:v>
                </c:pt>
                <c:pt idx="8">
                  <c:v>0.97979584748691395</c:v>
                </c:pt>
                <c:pt idx="9">
                  <c:v>1.039230649917813</c:v>
                </c:pt>
                <c:pt idx="10">
                  <c:v>1.0954454539946752</c:v>
                </c:pt>
                <c:pt idx="11">
                  <c:v>1.1489127636857377</c:v>
                </c:pt>
                <c:pt idx="12">
                  <c:v>1.1999997378122214</c:v>
                </c:pt>
                <c:pt idx="13">
                  <c:v>1.2489999485117684</c:v>
                </c:pt>
                <c:pt idx="14">
                  <c:v>1.296148098575159</c:v>
                </c:pt>
                <c:pt idx="15">
                  <c:v>1.3416409355563805</c:v>
                </c:pt>
                <c:pt idx="16">
                  <c:v>1.3856403501593044</c:v>
                </c:pt>
                <c:pt idx="17">
                  <c:v>1.4282857697843945</c:v>
                </c:pt>
                <c:pt idx="18">
                  <c:v>1.4696941585287056</c:v>
                </c:pt>
                <c:pt idx="19">
                  <c:v>1.5099669885559088</c:v>
                </c:pt>
                <c:pt idx="20">
                  <c:v>1.5491933384829668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E8-4ADD-AC45-B8DF28923FBF}"/>
            </c:ext>
          </c:extLst>
        </c:ser>
        <c:ser>
          <c:idx val="4"/>
          <c:order val="4"/>
          <c:tx>
            <c:strRef>
              <c:f>Utility!$C$10</c:f>
              <c:strCache>
                <c:ptCount val="1"/>
                <c:pt idx="0">
                  <c:v>0.8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Utility!$D$10:$X$10</c:f>
              <c:numCache>
                <c:formatCode>General</c:formatCode>
                <c:ptCount val="21"/>
                <c:pt idx="0">
                  <c:v>0</c:v>
                </c:pt>
                <c:pt idx="1">
                  <c:v>0.40000036179583637</c:v>
                </c:pt>
                <c:pt idx="2">
                  <c:v>0.56568584351104279</c:v>
                </c:pt>
                <c:pt idx="3">
                  <c:v>0.69282061886696178</c:v>
                </c:pt>
                <c:pt idx="4">
                  <c:v>0.79999982916448176</c:v>
                </c:pt>
                <c:pt idx="5">
                  <c:v>0.89442719099991586</c:v>
                </c:pt>
                <c:pt idx="6">
                  <c:v>0.97979579424490282</c:v>
                </c:pt>
                <c:pt idx="7">
                  <c:v>1.0583005632261564</c:v>
                </c:pt>
                <c:pt idx="8">
                  <c:v>1.1313707925948944</c:v>
                </c:pt>
                <c:pt idx="9">
                  <c:v>1.2000001909603182</c:v>
                </c:pt>
                <c:pt idx="10">
                  <c:v>1.264911455492755</c:v>
                </c:pt>
                <c:pt idx="11">
                  <c:v>1.326650186778715</c:v>
                </c:pt>
                <c:pt idx="12">
                  <c:v>1.3856403433067326</c:v>
                </c:pt>
                <c:pt idx="13">
                  <c:v>1.4422209129821963</c:v>
                </c:pt>
                <c:pt idx="14">
                  <c:v>1.4966629072439792</c:v>
                </c:pt>
                <c:pt idx="15">
                  <c:v>1.5491935105985952</c:v>
                </c:pt>
                <c:pt idx="16">
                  <c:v>1.5999996583289635</c:v>
                </c:pt>
                <c:pt idx="17">
                  <c:v>1.649242347329464</c:v>
                </c:pt>
                <c:pt idx="18">
                  <c:v>1.6970566361059374</c:v>
                </c:pt>
                <c:pt idx="19">
                  <c:v>1.7435596946204051</c:v>
                </c:pt>
                <c:pt idx="20">
                  <c:v>1.7888543819998317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E8-4ADD-AC45-B8DF28923FBF}"/>
            </c:ext>
          </c:extLst>
        </c:ser>
        <c:ser>
          <c:idx val="5"/>
          <c:order val="5"/>
          <c:tx>
            <c:strRef>
              <c:f>Utility!$C$11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Utility!$D$11:$X$11</c:f>
              <c:numCache>
                <c:formatCode>General</c:formatCode>
                <c:ptCount val="21"/>
                <c:pt idx="0">
                  <c:v>0</c:v>
                </c:pt>
                <c:pt idx="1">
                  <c:v>0.447214</c:v>
                </c:pt>
                <c:pt idx="2">
                  <c:v>0.63245600000000002</c:v>
                </c:pt>
                <c:pt idx="3">
                  <c:v>0.77459699999999998</c:v>
                </c:pt>
                <c:pt idx="4">
                  <c:v>0.89442699999999997</c:v>
                </c:pt>
                <c:pt idx="5">
                  <c:v>1</c:v>
                </c:pt>
                <c:pt idx="6">
                  <c:v>1.095445</c:v>
                </c:pt>
                <c:pt idx="7">
                  <c:v>1.183216</c:v>
                </c:pt>
                <c:pt idx="8">
                  <c:v>1.2649109999999999</c:v>
                </c:pt>
                <c:pt idx="9">
                  <c:v>1.3416410000000001</c:v>
                </c:pt>
                <c:pt idx="10">
                  <c:v>1.4142140000000001</c:v>
                </c:pt>
                <c:pt idx="11">
                  <c:v>1.4832399999999999</c:v>
                </c:pt>
                <c:pt idx="12">
                  <c:v>1.549193</c:v>
                </c:pt>
                <c:pt idx="13">
                  <c:v>1.612452</c:v>
                </c:pt>
                <c:pt idx="14">
                  <c:v>1.6733199999999999</c:v>
                </c:pt>
                <c:pt idx="15">
                  <c:v>1.732051</c:v>
                </c:pt>
                <c:pt idx="16">
                  <c:v>1.7888539999999999</c:v>
                </c:pt>
                <c:pt idx="17">
                  <c:v>1.843909</c:v>
                </c:pt>
                <c:pt idx="18">
                  <c:v>1.897367</c:v>
                </c:pt>
                <c:pt idx="19">
                  <c:v>1.9493590000000001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E8-4ADD-AC45-B8DF28923FBF}"/>
            </c:ext>
          </c:extLst>
        </c:ser>
        <c:ser>
          <c:idx val="6"/>
          <c:order val="6"/>
          <c:tx>
            <c:strRef>
              <c:f>Utility!$C$12</c:f>
              <c:strCache>
                <c:ptCount val="1"/>
                <c:pt idx="0">
                  <c:v>1.2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Utility!$D$12:$X$12</c:f>
              <c:numCache>
                <c:formatCode>General</c:formatCode>
                <c:ptCount val="21"/>
                <c:pt idx="0">
                  <c:v>0</c:v>
                </c:pt>
                <c:pt idx="1">
                  <c:v>0.48989839166423066</c:v>
                </c:pt>
                <c:pt idx="2">
                  <c:v>0.69282083565897468</c:v>
                </c:pt>
                <c:pt idx="3">
                  <c:v>0.84852849975165823</c:v>
                </c:pt>
                <c:pt idx="4">
                  <c:v>0.97979568788334637</c:v>
                </c:pt>
                <c:pt idx="5">
                  <c:v>1.0954451150103321</c:v>
                </c:pt>
                <c:pt idx="6">
                  <c:v>1.1999998740124933</c:v>
                </c:pt>
                <c:pt idx="7">
                  <c:v>1.2961481872020653</c:v>
                </c:pt>
                <c:pt idx="8">
                  <c:v>1.3856405758728341</c:v>
                </c:pt>
                <c:pt idx="9">
                  <c:v>1.469694079547577</c:v>
                </c:pt>
                <c:pt idx="10">
                  <c:v>1.5491938178792219</c:v>
                </c:pt>
                <c:pt idx="11">
                  <c:v>1.6248080123879249</c:v>
                </c:pt>
                <c:pt idx="12">
                  <c:v>1.6970559040582016</c:v>
                </c:pt>
                <c:pt idx="13">
                  <c:v>1.76635266658864</c:v>
                </c:pt>
                <c:pt idx="14">
                  <c:v>1.8330302198490889</c:v>
                </c:pt>
                <c:pt idx="15">
                  <c:v>1.8973668068987608</c:v>
                </c:pt>
                <c:pt idx="16">
                  <c:v>1.9595913757666927</c:v>
                </c:pt>
                <c:pt idx="17">
                  <c:v>2.0199011065735863</c:v>
                </c:pt>
                <c:pt idx="18">
                  <c:v>2.078461411531809</c:v>
                </c:pt>
                <c:pt idx="19">
                  <c:v>2.135415793951426</c:v>
                </c:pt>
                <c:pt idx="20">
                  <c:v>2.1908902300206643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E8-4ADD-AC45-B8DF28923FBF}"/>
            </c:ext>
          </c:extLst>
        </c:ser>
        <c:ser>
          <c:idx val="7"/>
          <c:order val="7"/>
          <c:tx>
            <c:strRef>
              <c:f>Utility!$C$13</c:f>
              <c:strCache>
                <c:ptCount val="1"/>
                <c:pt idx="0">
                  <c:v>1.4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Utility!$D$13:$X$13</c:f>
              <c:numCache>
                <c:formatCode>General</c:formatCode>
                <c:ptCount val="21"/>
                <c:pt idx="0">
                  <c:v>0</c:v>
                </c:pt>
                <c:pt idx="1">
                  <c:v>0.5291507408238223</c:v>
                </c:pt>
                <c:pt idx="2">
                  <c:v>0.74833203106001012</c:v>
                </c:pt>
                <c:pt idx="3">
                  <c:v>0.91651553034992261</c:v>
                </c:pt>
                <c:pt idx="4">
                  <c:v>1.058300298431688</c:v>
                </c:pt>
                <c:pt idx="5">
                  <c:v>1.1832159566199232</c:v>
                </c:pt>
                <c:pt idx="6">
                  <c:v>1.2961480035995117</c:v>
                </c:pt>
                <c:pt idx="7">
                  <c:v>1.4000000513279991</c:v>
                </c:pt>
                <c:pt idx="8">
                  <c:v>1.4966628789040635</c:v>
                </c:pt>
                <c:pt idx="9">
                  <c:v>1.5874510392555106</c:v>
                </c:pt>
                <c:pt idx="10">
                  <c:v>1.6733205708752881</c:v>
                </c:pt>
                <c:pt idx="11">
                  <c:v>1.7549932354969346</c:v>
                </c:pt>
                <c:pt idx="12">
                  <c:v>1.8330298774838887</c:v>
                </c:pt>
                <c:pt idx="13">
                  <c:v>1.9078789356837085</c:v>
                </c:pt>
                <c:pt idx="14">
                  <c:v>1.9798989245312497</c:v>
                </c:pt>
                <c:pt idx="15">
                  <c:v>2.0493903808794944</c:v>
                </c:pt>
                <c:pt idx="16">
                  <c:v>2.1166005968633761</c:v>
                </c:pt>
                <c:pt idx="17">
                  <c:v>2.1817425513550859</c:v>
                </c:pt>
                <c:pt idx="18">
                  <c:v>2.244994909964074</c:v>
                </c:pt>
                <c:pt idx="19">
                  <c:v>2.3065126739806567</c:v>
                </c:pt>
                <c:pt idx="20">
                  <c:v>2.3664319132398464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E8-4ADD-AC45-B8DF28923FBF}"/>
            </c:ext>
          </c:extLst>
        </c:ser>
        <c:ser>
          <c:idx val="8"/>
          <c:order val="8"/>
          <c:tx>
            <c:strRef>
              <c:f>Utility!$C$14</c:f>
              <c:strCache>
                <c:ptCount val="1"/>
                <c:pt idx="0">
                  <c:v>1.6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Utility!$D$14:$X$14</c:f>
              <c:numCache>
                <c:formatCode>General</c:formatCode>
                <c:ptCount val="21"/>
                <c:pt idx="0">
                  <c:v>0</c:v>
                </c:pt>
                <c:pt idx="1">
                  <c:v>0.56568593660581667</c:v>
                </c:pt>
                <c:pt idx="2">
                  <c:v>0.8000005919357811</c:v>
                </c:pt>
                <c:pt idx="3">
                  <c:v>0.97979631549337842</c:v>
                </c:pt>
                <c:pt idx="4">
                  <c:v>1.1313706083005692</c:v>
                </c:pt>
                <c:pt idx="5">
                  <c:v>1.2649110640673518</c:v>
                </c:pt>
                <c:pt idx="6">
                  <c:v>1.3856405005772601</c:v>
                </c:pt>
                <c:pt idx="7">
                  <c:v>1.4966630095815157</c:v>
                </c:pt>
                <c:pt idx="8">
                  <c:v>1.5999999189604979</c:v>
                </c:pt>
                <c:pt idx="9">
                  <c:v>1.6970565449063859</c:v>
                </c:pt>
                <c:pt idx="10">
                  <c:v>1.7888549355589458</c:v>
                </c:pt>
                <c:pt idx="11">
                  <c:v>1.8761666866672586</c:v>
                </c:pt>
                <c:pt idx="12">
                  <c:v>1.959591366075693</c:v>
                </c:pt>
                <c:pt idx="13">
                  <c:v>2.0396083750775293</c:v>
                </c:pt>
                <c:pt idx="14">
                  <c:v>2.1166009817251807</c:v>
                </c:pt>
                <c:pt idx="15">
                  <c:v>2.1908904734289205</c:v>
                </c:pt>
                <c:pt idx="16">
                  <c:v>2.2627412166011385</c:v>
                </c:pt>
                <c:pt idx="17">
                  <c:v>2.3323808952333667</c:v>
                </c:pt>
                <c:pt idx="18">
                  <c:v>2.400000510896279</c:v>
                </c:pt>
                <c:pt idx="19">
                  <c:v>2.4657657669392687</c:v>
                </c:pt>
                <c:pt idx="20">
                  <c:v>2.5298221281347035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E8-4ADD-AC45-B8DF28923FBF}"/>
            </c:ext>
          </c:extLst>
        </c:ser>
        <c:ser>
          <c:idx val="9"/>
          <c:order val="9"/>
          <c:tx>
            <c:strRef>
              <c:f>Utility!$C$15</c:f>
              <c:strCache>
                <c:ptCount val="1"/>
                <c:pt idx="0">
                  <c:v>1.8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Utility!$D$15:$X$15</c:f>
              <c:numCache>
                <c:formatCode>General</c:formatCode>
                <c:ptCount val="21"/>
                <c:pt idx="0">
                  <c:v>0</c:v>
                </c:pt>
                <c:pt idx="1">
                  <c:v>0.60000054269375458</c:v>
                </c:pt>
                <c:pt idx="2">
                  <c:v>0.84852876526656418</c:v>
                </c:pt>
                <c:pt idx="3">
                  <c:v>1.0392309283004428</c:v>
                </c:pt>
                <c:pt idx="4">
                  <c:v>1.1999997437467227</c:v>
                </c:pt>
                <c:pt idx="5">
                  <c:v>1.3416407864998738</c:v>
                </c:pt>
                <c:pt idx="6">
                  <c:v>1.4696936913673544</c:v>
                </c:pt>
                <c:pt idx="7">
                  <c:v>1.5874508448392348</c:v>
                </c:pt>
                <c:pt idx="8">
                  <c:v>1.6970561888923419</c:v>
                </c:pt>
                <c:pt idx="9">
                  <c:v>1.8000002864404774</c:v>
                </c:pt>
                <c:pt idx="10">
                  <c:v>1.8973671832391328</c:v>
                </c:pt>
                <c:pt idx="11">
                  <c:v>1.9899752801680728</c:v>
                </c:pt>
                <c:pt idx="12">
                  <c:v>2.0784605149600992</c:v>
                </c:pt>
                <c:pt idx="13">
                  <c:v>2.1633313694732945</c:v>
                </c:pt>
                <c:pt idx="14">
                  <c:v>2.2449943608659688</c:v>
                </c:pt>
                <c:pt idx="15">
                  <c:v>2.3237902658978928</c:v>
                </c:pt>
                <c:pt idx="16">
                  <c:v>2.3999994874934454</c:v>
                </c:pt>
                <c:pt idx="17">
                  <c:v>2.4738635209941959</c:v>
                </c:pt>
                <c:pt idx="18">
                  <c:v>2.545584954158906</c:v>
                </c:pt>
                <c:pt idx="19">
                  <c:v>2.6153395419306076</c:v>
                </c:pt>
                <c:pt idx="20">
                  <c:v>2.6832815729997477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E8-4ADD-AC45-B8DF28923FBF}"/>
            </c:ext>
          </c:extLst>
        </c:ser>
        <c:ser>
          <c:idx val="10"/>
          <c:order val="10"/>
          <c:tx>
            <c:strRef>
              <c:f>Utility!$C$16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Utility!$D$16:$X$16</c:f>
              <c:numCache>
                <c:formatCode>General</c:formatCode>
                <c:ptCount val="21"/>
                <c:pt idx="0">
                  <c:v>0</c:v>
                </c:pt>
                <c:pt idx="1">
                  <c:v>0.63245610408312125</c:v>
                </c:pt>
                <c:pt idx="2">
                  <c:v>0.8944278528042382</c:v>
                </c:pt>
                <c:pt idx="3">
                  <c:v>1.0954455827735121</c:v>
                </c:pt>
                <c:pt idx="4">
                  <c:v>1.26491079395268</c:v>
                </c:pt>
                <c:pt idx="5">
                  <c:v>1.4142135623730949</c:v>
                </c:pt>
                <c:pt idx="6">
                  <c:v>1.5491931758337949</c:v>
                </c:pt>
                <c:pt idx="7">
                  <c:v>1.6733201144168439</c:v>
                </c:pt>
                <c:pt idx="8">
                  <c:v>1.7888542913949137</c:v>
                </c:pt>
                <c:pt idx="9">
                  <c:v>1.8973668980358016</c:v>
                </c:pt>
                <c:pt idx="10">
                  <c:v>2.000000618897904</c:v>
                </c:pt>
                <c:pt idx="11">
                  <c:v>2.0976181242542693</c:v>
                </c:pt>
                <c:pt idx="12">
                  <c:v>2.190889751333462</c:v>
                </c:pt>
                <c:pt idx="13">
                  <c:v>2.2803514870756216</c:v>
                </c:pt>
                <c:pt idx="14">
                  <c:v>2.366431838190147</c:v>
                </c:pt>
                <c:pt idx="15">
                  <c:v>2.4494900149218815</c:v>
                </c:pt>
                <c:pt idx="16">
                  <c:v>2.52982158790536</c:v>
                </c:pt>
                <c:pt idx="17">
                  <c:v>2.6076811155818111</c:v>
                </c:pt>
                <c:pt idx="18">
                  <c:v>2.6832821441991519</c:v>
                </c:pt>
                <c:pt idx="19">
                  <c:v>2.7568099357340539</c:v>
                </c:pt>
                <c:pt idx="20">
                  <c:v>2.8284271247461898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E8-4ADD-AC45-B8DF28923FBF}"/>
            </c:ext>
          </c:extLst>
        </c:ser>
        <c:ser>
          <c:idx val="11"/>
          <c:order val="11"/>
          <c:tx>
            <c:strRef>
              <c:f>Utility!$C$17</c:f>
              <c:strCache>
                <c:ptCount val="1"/>
                <c:pt idx="0">
                  <c:v>2.2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Utility!$D$17:$X$17</c:f>
              <c:numCache>
                <c:formatCode>General</c:formatCode>
                <c:ptCount val="21"/>
                <c:pt idx="0">
                  <c:v>0</c:v>
                </c:pt>
                <c:pt idx="1">
                  <c:v>0.66332555804159987</c:v>
                </c:pt>
                <c:pt idx="2">
                  <c:v>0.93808384607091488</c:v>
                </c:pt>
                <c:pt idx="3">
                  <c:v>1.1489130199017676</c:v>
                </c:pt>
                <c:pt idx="4">
                  <c:v>1.3266496328435022</c:v>
                </c:pt>
                <c:pt idx="5">
                  <c:v>1.4832396974191324</c:v>
                </c:pt>
                <c:pt idx="6">
                  <c:v>1.6248075103393016</c:v>
                </c:pt>
                <c:pt idx="7">
                  <c:v>1.7549929418214762</c:v>
                </c:pt>
                <c:pt idx="8">
                  <c:v>1.876166208902132</c:v>
                </c:pt>
                <c:pt idx="9">
                  <c:v>1.9899751908851024</c:v>
                </c:pt>
                <c:pt idx="10">
                  <c:v>2.097618345445901</c:v>
                </c:pt>
                <c:pt idx="11">
                  <c:v>2.2000004487999538</c:v>
                </c:pt>
                <c:pt idx="12">
                  <c:v>2.297824556563838</c:v>
                </c:pt>
                <c:pt idx="13">
                  <c:v>2.3916528165828748</c:v>
                </c:pt>
                <c:pt idx="14">
                  <c:v>2.4819346504853828</c:v>
                </c:pt>
                <c:pt idx="15">
                  <c:v>2.5690468011545056</c:v>
                </c:pt>
                <c:pt idx="16">
                  <c:v>2.6532992656870045</c:v>
                </c:pt>
                <c:pt idx="17">
                  <c:v>2.734959027228415</c:v>
                </c:pt>
                <c:pt idx="18">
                  <c:v>2.8142500549730469</c:v>
                </c:pt>
                <c:pt idx="19">
                  <c:v>2.8913666533212625</c:v>
                </c:pt>
                <c:pt idx="20">
                  <c:v>2.9664793948382648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E8-4ADD-AC45-B8DF28923FBF}"/>
            </c:ext>
          </c:extLst>
        </c:ser>
        <c:ser>
          <c:idx val="12"/>
          <c:order val="12"/>
          <c:tx>
            <c:strRef>
              <c:f>Utility!$C$18</c:f>
              <c:strCache>
                <c:ptCount val="1"/>
                <c:pt idx="0">
                  <c:v>2.4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Utility!$D$18:$X$18</c:f>
              <c:numCache>
                <c:formatCode>General</c:formatCode>
                <c:ptCount val="21"/>
                <c:pt idx="0">
                  <c:v>0</c:v>
                </c:pt>
                <c:pt idx="1">
                  <c:v>0.69282094967632157</c:v>
                </c:pt>
                <c:pt idx="2">
                  <c:v>0.97979662208358331</c:v>
                </c:pt>
                <c:pt idx="3">
                  <c:v>1.2000005124088906</c:v>
                </c:pt>
                <c:pt idx="4">
                  <c:v>1.3856403501593044</c:v>
                </c:pt>
                <c:pt idx="5">
                  <c:v>1.5491933384829668</c:v>
                </c:pt>
                <c:pt idx="6">
                  <c:v>1.6970560966744737</c:v>
                </c:pt>
                <c:pt idx="7">
                  <c:v>1.833030345186462</c:v>
                </c:pt>
                <c:pt idx="8">
                  <c:v>1.9595916949738279</c:v>
                </c:pt>
                <c:pt idx="9">
                  <c:v>2.078461299835626</c:v>
                </c:pt>
                <c:pt idx="10">
                  <c:v>2.1908909079893504</c:v>
                </c:pt>
                <c:pt idx="11">
                  <c:v>2.2978255273714754</c:v>
                </c:pt>
                <c:pt idx="12">
                  <c:v>2.3999994756244427</c:v>
                </c:pt>
                <c:pt idx="13">
                  <c:v>2.4979998970235369</c:v>
                </c:pt>
                <c:pt idx="14">
                  <c:v>2.592296197150318</c:v>
                </c:pt>
                <c:pt idx="15">
                  <c:v>2.6832818711127611</c:v>
                </c:pt>
                <c:pt idx="16">
                  <c:v>2.7712807003186088</c:v>
                </c:pt>
                <c:pt idx="17">
                  <c:v>2.856571539568789</c:v>
                </c:pt>
                <c:pt idx="18">
                  <c:v>2.9393883170574111</c:v>
                </c:pt>
                <c:pt idx="19">
                  <c:v>3.0199339771118177</c:v>
                </c:pt>
                <c:pt idx="20">
                  <c:v>3.0983866769659336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E8-4ADD-AC45-B8DF28923FBF}"/>
            </c:ext>
          </c:extLst>
        </c:ser>
        <c:ser>
          <c:idx val="13"/>
          <c:order val="13"/>
          <c:tx>
            <c:strRef>
              <c:f>Utility!$C$19</c:f>
              <c:strCache>
                <c:ptCount val="1"/>
                <c:pt idx="0">
                  <c:v>2.6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Utility!$D$19:$X$19</c:f>
              <c:numCache>
                <c:formatCode>General</c:formatCode>
                <c:ptCount val="21"/>
                <c:pt idx="0">
                  <c:v>0</c:v>
                </c:pt>
                <c:pt idx="1">
                  <c:v>0.72111090732951755</c:v>
                </c:pt>
                <c:pt idx="2">
                  <c:v>1.0198046572915815</c:v>
                </c:pt>
                <c:pt idx="3">
                  <c:v>1.2490001330117624</c:v>
                </c:pt>
                <c:pt idx="4">
                  <c:v>1.4422202022074855</c:v>
                </c:pt>
                <c:pt idx="5">
                  <c:v>1.61245154965971</c:v>
                </c:pt>
                <c:pt idx="6">
                  <c:v>1.7663519878169811</c:v>
                </c:pt>
                <c:pt idx="7">
                  <c:v>1.9078784727821636</c:v>
                </c:pt>
                <c:pt idx="8">
                  <c:v>2.0396077021316135</c:v>
                </c:pt>
                <c:pt idx="9">
                  <c:v>2.1633311095370034</c:v>
                </c:pt>
                <c:pt idx="10">
                  <c:v>2.2803515558504572</c:v>
                </c:pt>
                <c:pt idx="11">
                  <c:v>2.3916526365172683</c:v>
                </c:pt>
                <c:pt idx="12">
                  <c:v>2.4979986535719751</c:v>
                </c:pt>
                <c:pt idx="13">
                  <c:v>2.6000007261518987</c:v>
                </c:pt>
                <c:pt idx="14">
                  <c:v>2.6981474270765857</c:v>
                </c:pt>
                <c:pt idx="15">
                  <c:v>2.7928483190396505</c:v>
                </c:pt>
                <c:pt idx="16">
                  <c:v>2.884440404414971</c:v>
                </c:pt>
                <c:pt idx="17">
                  <c:v>2.9732139244814864</c:v>
                </c:pt>
                <c:pt idx="18">
                  <c:v>3.0594123594231952</c:v>
                </c:pt>
                <c:pt idx="19">
                  <c:v>3.1432469403931029</c:v>
                </c:pt>
                <c:pt idx="20">
                  <c:v>3.2249030993194201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E8-4ADD-AC45-B8DF28923FBF}"/>
            </c:ext>
          </c:extLst>
        </c:ser>
        <c:ser>
          <c:idx val="14"/>
          <c:order val="14"/>
          <c:tx>
            <c:strRef>
              <c:f>Utility!$C$20</c:f>
              <c:strCache>
                <c:ptCount val="1"/>
                <c:pt idx="0">
                  <c:v>2.8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Utility!$D$20:$X$20</c:f>
              <c:numCache>
                <c:formatCode>General</c:formatCode>
                <c:ptCount val="21"/>
                <c:pt idx="0">
                  <c:v>0</c:v>
                </c:pt>
                <c:pt idx="1">
                  <c:v>0.74833215421282018</c:v>
                </c:pt>
                <c:pt idx="2">
                  <c:v>1.0583013074832706</c:v>
                </c:pt>
                <c:pt idx="3">
                  <c:v>1.2961486931464306</c:v>
                </c:pt>
                <c:pt idx="4">
                  <c:v>1.4966626351055872</c:v>
                </c:pt>
                <c:pt idx="5">
                  <c:v>1.6733200530681511</c:v>
                </c:pt>
                <c:pt idx="6">
                  <c:v>1.8330300855332409</c:v>
                </c:pt>
                <c:pt idx="7">
                  <c:v>1.9798990599110855</c:v>
                </c:pt>
                <c:pt idx="8">
                  <c:v>2.1166009416464879</c:v>
                </c:pt>
                <c:pt idx="9">
                  <c:v>2.2449947893184077</c:v>
                </c:pt>
                <c:pt idx="10">
                  <c:v>2.3664326455297222</c:v>
                </c:pt>
                <c:pt idx="11">
                  <c:v>2.4819352355128044</c:v>
                </c:pt>
                <c:pt idx="12">
                  <c:v>2.5922957129728084</c:v>
                </c:pt>
                <c:pt idx="13">
                  <c:v>2.6981482662098464</c:v>
                </c:pt>
                <c:pt idx="14">
                  <c:v>2.7999999111999987</c:v>
                </c:pt>
                <c:pt idx="15">
                  <c:v>2.8982756712367443</c:v>
                </c:pt>
                <c:pt idx="16">
                  <c:v>2.9933252702111743</c:v>
                </c:pt>
                <c:pt idx="17">
                  <c:v>3.0854499057328417</c:v>
                </c:pt>
                <c:pt idx="18">
                  <c:v>3.1749022491297589</c:v>
                </c:pt>
                <c:pt idx="19">
                  <c:v>3.2619015053288782</c:v>
                </c:pt>
                <c:pt idx="20">
                  <c:v>3.3466401061363023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E8-4ADD-AC45-B8DF28923FBF}"/>
            </c:ext>
          </c:extLst>
        </c:ser>
        <c:ser>
          <c:idx val="15"/>
          <c:order val="15"/>
          <c:tx>
            <c:strRef>
              <c:f>Utility!$C$21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Utility!$D$21:$X$21</c:f>
              <c:numCache>
                <c:formatCode>General</c:formatCode>
                <c:ptCount val="21"/>
                <c:pt idx="0">
                  <c:v>0</c:v>
                </c:pt>
                <c:pt idx="1">
                  <c:v>0.77459736985610794</c:v>
                </c:pt>
                <c:pt idx="2">
                  <c:v>1.0954459255517819</c:v>
                </c:pt>
                <c:pt idx="3">
                  <c:v>1.3416413593904297</c:v>
                </c:pt>
                <c:pt idx="4">
                  <c:v>1.5491930076614082</c:v>
                </c:pt>
                <c:pt idx="5">
                  <c:v>1.7320508075688774</c:v>
                </c:pt>
                <c:pt idx="6">
                  <c:v>1.8973663968972889</c:v>
                </c:pt>
                <c:pt idx="7">
                  <c:v>2.0493902283284169</c:v>
                </c:pt>
                <c:pt idx="8">
                  <c:v>2.1908901190527561</c:v>
                </c:pt>
                <c:pt idx="9">
                  <c:v>2.3237903775175166</c:v>
                </c:pt>
                <c:pt idx="10">
                  <c:v>2.4494905007752124</c:v>
                </c:pt>
                <c:pt idx="11">
                  <c:v>2.5690470398184617</c:v>
                </c:pt>
                <c:pt idx="12">
                  <c:v>2.6832809867300518</c:v>
                </c:pt>
                <c:pt idx="13">
                  <c:v>2.7928487887660514</c:v>
                </c:pt>
                <c:pt idx="14">
                  <c:v>2.8982752573211537</c:v>
                </c:pt>
                <c:pt idx="15">
                  <c:v>3.0000003333004819</c:v>
                </c:pt>
                <c:pt idx="16">
                  <c:v>3.0983860153228164</c:v>
                </c:pt>
                <c:pt idx="17">
                  <c:v>3.1937440725335211</c:v>
                </c:pt>
                <c:pt idx="18">
                  <c:v>3.2863360446045382</c:v>
                </c:pt>
                <c:pt idx="19">
                  <c:v>3.3763888301916594</c:v>
                </c:pt>
                <c:pt idx="20">
                  <c:v>3.4641016151377548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AE8-4ADD-AC45-B8DF28923FBF}"/>
            </c:ext>
          </c:extLst>
        </c:ser>
        <c:ser>
          <c:idx val="16"/>
          <c:order val="16"/>
          <c:tx>
            <c:strRef>
              <c:f>Utility!$C$22</c:f>
              <c:strCache>
                <c:ptCount val="1"/>
                <c:pt idx="0">
                  <c:v>3.2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Utility!$D$22:$X$22</c:f>
              <c:numCache>
                <c:formatCode>General</c:formatCode>
                <c:ptCount val="21"/>
                <c:pt idx="0">
                  <c:v>0</c:v>
                </c:pt>
                <c:pt idx="1">
                  <c:v>0.80000072359167285</c:v>
                </c:pt>
                <c:pt idx="2">
                  <c:v>1.1313716870220858</c:v>
                </c:pt>
                <c:pt idx="3">
                  <c:v>1.3856412377339238</c:v>
                </c:pt>
                <c:pt idx="4">
                  <c:v>1.5999996583289637</c:v>
                </c:pt>
                <c:pt idx="5">
                  <c:v>1.7888543819998319</c:v>
                </c:pt>
                <c:pt idx="6">
                  <c:v>1.9595915884898059</c:v>
                </c:pt>
                <c:pt idx="7">
                  <c:v>2.1166011264523132</c:v>
                </c:pt>
                <c:pt idx="8">
                  <c:v>2.2627415851897892</c:v>
                </c:pt>
                <c:pt idx="9">
                  <c:v>2.4000003819206368</c:v>
                </c:pt>
                <c:pt idx="10">
                  <c:v>2.5298229109855104</c:v>
                </c:pt>
                <c:pt idx="11">
                  <c:v>2.6533003735574305</c:v>
                </c:pt>
                <c:pt idx="12">
                  <c:v>2.7712806866134656</c:v>
                </c:pt>
                <c:pt idx="13">
                  <c:v>2.8844418259643931</c:v>
                </c:pt>
                <c:pt idx="14">
                  <c:v>2.9933258144879584</c:v>
                </c:pt>
                <c:pt idx="15">
                  <c:v>3.0983870211971909</c:v>
                </c:pt>
                <c:pt idx="16">
                  <c:v>3.1999993166579275</c:v>
                </c:pt>
                <c:pt idx="17">
                  <c:v>3.2984846946589284</c:v>
                </c:pt>
                <c:pt idx="18">
                  <c:v>3.3941132722118752</c:v>
                </c:pt>
                <c:pt idx="19">
                  <c:v>3.4871193892408106</c:v>
                </c:pt>
                <c:pt idx="20">
                  <c:v>3.5777087639996639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AE8-4ADD-AC45-B8DF28923FBF}"/>
            </c:ext>
          </c:extLst>
        </c:ser>
        <c:ser>
          <c:idx val="17"/>
          <c:order val="17"/>
          <c:tx>
            <c:strRef>
              <c:f>Utility!$C$23</c:f>
              <c:strCache>
                <c:ptCount val="1"/>
                <c:pt idx="0">
                  <c:v>3.4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Utility!$D$23:$X$23</c:f>
              <c:numCache>
                <c:formatCode>General</c:formatCode>
                <c:ptCount val="21"/>
                <c:pt idx="0">
                  <c:v>0</c:v>
                </c:pt>
                <c:pt idx="1">
                  <c:v>0.82462187098475637</c:v>
                </c:pt>
                <c:pt idx="2">
                  <c:v>1.1661912418563263</c:v>
                </c:pt>
                <c:pt idx="3">
                  <c:v>1.4282862955971398</c:v>
                </c:pt>
                <c:pt idx="4">
                  <c:v>1.6492418980606212</c:v>
                </c:pt>
                <c:pt idx="5">
                  <c:v>1.8439088914585777</c:v>
                </c:pt>
                <c:pt idx="6">
                  <c:v>2.0199007756038418</c:v>
                </c:pt>
                <c:pt idx="7">
                  <c:v>2.1817425029160527</c:v>
                </c:pt>
                <c:pt idx="8">
                  <c:v>2.3323806398037608</c:v>
                </c:pt>
                <c:pt idx="9">
                  <c:v>2.4738637690453777</c:v>
                </c:pt>
                <c:pt idx="10">
                  <c:v>2.6076817690252012</c:v>
                </c:pt>
                <c:pt idx="11">
                  <c:v>2.7349594241670205</c:v>
                </c:pt>
                <c:pt idx="12">
                  <c:v>2.8565707472853883</c:v>
                </c:pt>
                <c:pt idx="13">
                  <c:v>2.9732145798501666</c:v>
                </c:pt>
                <c:pt idx="14">
                  <c:v>3.0854496262554671</c:v>
                </c:pt>
                <c:pt idx="15">
                  <c:v>3.1937442393597211</c:v>
                </c:pt>
                <c:pt idx="16">
                  <c:v>3.2984837961212423</c:v>
                </c:pt>
                <c:pt idx="17">
                  <c:v>3.4000002001404948</c:v>
                </c:pt>
                <c:pt idx="18">
                  <c:v>3.4985718816600873</c:v>
                </c:pt>
                <c:pt idx="19">
                  <c:v>3.5944403927448016</c:v>
                </c:pt>
                <c:pt idx="20">
                  <c:v>3.6878177829171555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AE8-4ADD-AC45-B8DF28923FBF}"/>
            </c:ext>
          </c:extLst>
        </c:ser>
        <c:ser>
          <c:idx val="18"/>
          <c:order val="18"/>
          <c:tx>
            <c:strRef>
              <c:f>Utility!$C$24</c:f>
              <c:strCache>
                <c:ptCount val="1"/>
                <c:pt idx="0">
                  <c:v>3.6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Utility!$D$24:$X$24</c:f>
              <c:numCache>
                <c:formatCode>General</c:formatCode>
                <c:ptCount val="21"/>
                <c:pt idx="0">
                  <c:v>0</c:v>
                </c:pt>
                <c:pt idx="1">
                  <c:v>0.84852890490872501</c:v>
                </c:pt>
                <c:pt idx="2">
                  <c:v>1.2000008879036717</c:v>
                </c:pt>
                <c:pt idx="3">
                  <c:v>1.4696944732400679</c:v>
                </c:pt>
                <c:pt idx="4">
                  <c:v>1.697055912450854</c:v>
                </c:pt>
                <c:pt idx="5">
                  <c:v>1.8973665961010278</c:v>
                </c:pt>
                <c:pt idx="6">
                  <c:v>2.0784607508658905</c:v>
                </c:pt>
                <c:pt idx="7">
                  <c:v>2.2449945143722738</c:v>
                </c:pt>
                <c:pt idx="8">
                  <c:v>2.399999878440747</c:v>
                </c:pt>
                <c:pt idx="9">
                  <c:v>2.545584817359579</c:v>
                </c:pt>
                <c:pt idx="10">
                  <c:v>2.6832824033384188</c:v>
                </c:pt>
                <c:pt idx="11">
                  <c:v>2.8142500300008884</c:v>
                </c:pt>
                <c:pt idx="12">
                  <c:v>2.9393870491135394</c:v>
                </c:pt>
                <c:pt idx="13">
                  <c:v>3.0594125626162945</c:v>
                </c:pt>
                <c:pt idx="14">
                  <c:v>3.1749014725877718</c:v>
                </c:pt>
                <c:pt idx="15">
                  <c:v>3.2863357101433812</c:v>
                </c:pt>
                <c:pt idx="16">
                  <c:v>3.3941118249017079</c:v>
                </c:pt>
                <c:pt idx="17">
                  <c:v>3.4985713428500502</c:v>
                </c:pt>
                <c:pt idx="18">
                  <c:v>3.6000007663444187</c:v>
                </c:pt>
                <c:pt idx="19">
                  <c:v>3.6986486504089036</c:v>
                </c:pt>
                <c:pt idx="20">
                  <c:v>3.7947331922020555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E8-4ADD-AC45-B8DF28923FBF}"/>
            </c:ext>
          </c:extLst>
        </c:ser>
        <c:ser>
          <c:idx val="19"/>
          <c:order val="19"/>
          <c:tx>
            <c:strRef>
              <c:f>Utility!$C$25</c:f>
              <c:strCache>
                <c:ptCount val="1"/>
                <c:pt idx="0">
                  <c:v>3.8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Utility!$D$25:$X$25</c:f>
              <c:numCache>
                <c:formatCode>General</c:formatCode>
                <c:ptCount val="21"/>
                <c:pt idx="0">
                  <c:v>0</c:v>
                </c:pt>
                <c:pt idx="1">
                  <c:v>0.87178057722387936</c:v>
                </c:pt>
                <c:pt idx="2">
                  <c:v>1.2328837128280998</c:v>
                </c:pt>
                <c:pt idx="3">
                  <c:v>1.509967531821198</c:v>
                </c:pt>
                <c:pt idx="4">
                  <c:v>1.7435592050888897</c:v>
                </c:pt>
                <c:pt idx="5">
                  <c:v>1.9493588689617931</c:v>
                </c:pt>
                <c:pt idx="6">
                  <c:v>2.1354154262098515</c:v>
                </c:pt>
                <c:pt idx="7">
                  <c:v>2.306512603497497</c:v>
                </c:pt>
                <c:pt idx="8">
                  <c:v>2.4657654762973307</c:v>
                </c:pt>
                <c:pt idx="9">
                  <c:v>2.6153397823127693</c:v>
                </c:pt>
                <c:pt idx="10">
                  <c:v>2.7568106035099333</c:v>
                </c:pt>
                <c:pt idx="11">
                  <c:v>2.8913670487988896</c:v>
                </c:pt>
                <c:pt idx="12">
                  <c:v>3.0199331142835271</c:v>
                </c:pt>
                <c:pt idx="13">
                  <c:v>3.1432476069751814</c:v>
                </c:pt>
                <c:pt idx="14">
                  <c:v>3.2619011826111475</c:v>
                </c:pt>
                <c:pt idx="15">
                  <c:v>3.3763889783441425</c:v>
                </c:pt>
                <c:pt idx="16">
                  <c:v>3.4871184101777795</c:v>
                </c:pt>
                <c:pt idx="17">
                  <c:v>3.5944403627084709</c:v>
                </c:pt>
                <c:pt idx="18">
                  <c:v>3.6986491891254305</c:v>
                </c:pt>
                <c:pt idx="19">
                  <c:v>3.8000002554404921</c:v>
                </c:pt>
                <c:pt idx="20">
                  <c:v>3.8987177379235862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AE8-4ADD-AC45-B8DF28923FBF}"/>
            </c:ext>
          </c:extLst>
        </c:ser>
        <c:ser>
          <c:idx val="20"/>
          <c:order val="20"/>
          <c:tx>
            <c:strRef>
              <c:f>Utility!$C$26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/>
            <a:effectLst/>
            <a:sp3d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Utility!$D$26:$X$26</c:f>
              <c:numCache>
                <c:formatCode>General</c:formatCode>
                <c:ptCount val="21"/>
                <c:pt idx="0">
                  <c:v>0</c:v>
                </c:pt>
                <c:pt idx="1">
                  <c:v>0.894428</c:v>
                </c:pt>
                <c:pt idx="2">
                  <c:v>1.264912</c:v>
                </c:pt>
                <c:pt idx="3">
                  <c:v>1.549194</c:v>
                </c:pt>
                <c:pt idx="4">
                  <c:v>1.7888539999999999</c:v>
                </c:pt>
                <c:pt idx="5">
                  <c:v>2</c:v>
                </c:pt>
                <c:pt idx="6">
                  <c:v>2.19089</c:v>
                </c:pt>
                <c:pt idx="7">
                  <c:v>2.3664320000000001</c:v>
                </c:pt>
                <c:pt idx="8">
                  <c:v>2.5298219999999998</c:v>
                </c:pt>
                <c:pt idx="9">
                  <c:v>2.6832820000000002</c:v>
                </c:pt>
                <c:pt idx="10">
                  <c:v>2.8284280000000002</c:v>
                </c:pt>
                <c:pt idx="11">
                  <c:v>2.9664799999999998</c:v>
                </c:pt>
                <c:pt idx="12">
                  <c:v>3.0983860000000001</c:v>
                </c:pt>
                <c:pt idx="13">
                  <c:v>3.224904</c:v>
                </c:pt>
                <c:pt idx="14">
                  <c:v>3.3466399999999998</c:v>
                </c:pt>
                <c:pt idx="15">
                  <c:v>3.464102</c:v>
                </c:pt>
                <c:pt idx="16">
                  <c:v>3.5777079999999999</c:v>
                </c:pt>
                <c:pt idx="17">
                  <c:v>3.687818</c:v>
                </c:pt>
                <c:pt idx="18">
                  <c:v>3.7947340000000001</c:v>
                </c:pt>
                <c:pt idx="19">
                  <c:v>3.8987180000000001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AE8-4ADD-AC45-B8DF28923FBF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281420848"/>
        <c:axId val="281421328"/>
        <c:axId val="473340992"/>
      </c:surface3DChart>
      <c:catAx>
        <c:axId val="281420848"/>
        <c:scaling>
          <c:orientation val="minMax"/>
        </c:scaling>
        <c:delete val="0"/>
        <c:axPos val="b"/>
        <c:title>
          <c:tx>
            <c:rich>
              <a:bodyPr rot="420000"/>
              <a:lstStyle/>
              <a:p>
                <a:pPr>
                  <a:defRPr sz="1600"/>
                </a:pPr>
                <a:r>
                  <a:rPr lang="en-US" sz="1600"/>
                  <a:t>C1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1328"/>
        <c:crosses val="autoZero"/>
        <c:auto val="1"/>
        <c:lblAlgn val="ctr"/>
        <c:lblOffset val="100"/>
        <c:noMultiLvlLbl val="0"/>
      </c:catAx>
      <c:valAx>
        <c:axId val="28142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Utility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0848"/>
        <c:crosses val="autoZero"/>
        <c:crossBetween val="midCat"/>
      </c:valAx>
      <c:serAx>
        <c:axId val="4733409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C2</a:t>
                </a:r>
              </a:p>
            </c:rich>
          </c:tx>
          <c:overlay val="0"/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1328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Utility!$C$6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Utility!$D$6:$X$6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7-4155-B961-8CDC61ACDD28}"/>
            </c:ext>
          </c:extLst>
        </c:ser>
        <c:ser>
          <c:idx val="1"/>
          <c:order val="1"/>
          <c:tx>
            <c:strRef>
              <c:f>Utility!$C$7</c:f>
              <c:strCache>
                <c:ptCount val="1"/>
                <c:pt idx="0">
                  <c:v>0.2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Utility!$D$7:$X$7</c:f>
              <c:numCache>
                <c:formatCode>General</c:formatCode>
                <c:ptCount val="21"/>
                <c:pt idx="0">
                  <c:v>0</c:v>
                </c:pt>
                <c:pt idx="1">
                  <c:v>0.20000018089791818</c:v>
                </c:pt>
                <c:pt idx="2">
                  <c:v>0.28284292175552139</c:v>
                </c:pt>
                <c:pt idx="3">
                  <c:v>0.34641030943348089</c:v>
                </c:pt>
                <c:pt idx="4">
                  <c:v>0.39999991458224088</c:v>
                </c:pt>
                <c:pt idx="5">
                  <c:v>0.44721359549995793</c:v>
                </c:pt>
                <c:pt idx="6">
                  <c:v>0.48989789712245141</c:v>
                </c:pt>
                <c:pt idx="7">
                  <c:v>0.5291502816130782</c:v>
                </c:pt>
                <c:pt idx="8">
                  <c:v>0.56568539629744718</c:v>
                </c:pt>
                <c:pt idx="9">
                  <c:v>0.60000009548015909</c:v>
                </c:pt>
                <c:pt idx="10">
                  <c:v>0.63245572774637748</c:v>
                </c:pt>
                <c:pt idx="11">
                  <c:v>0.66332509338935752</c:v>
                </c:pt>
                <c:pt idx="12">
                  <c:v>0.69282017165336629</c:v>
                </c:pt>
                <c:pt idx="13">
                  <c:v>0.72111045649109817</c:v>
                </c:pt>
                <c:pt idx="14">
                  <c:v>0.74833145362198961</c:v>
                </c:pt>
                <c:pt idx="15">
                  <c:v>0.77459675529929761</c:v>
                </c:pt>
                <c:pt idx="16">
                  <c:v>0.79999982916448176</c:v>
                </c:pt>
                <c:pt idx="17">
                  <c:v>0.82462117366473198</c:v>
                </c:pt>
                <c:pt idx="18">
                  <c:v>0.84852831805296869</c:v>
                </c:pt>
                <c:pt idx="19">
                  <c:v>0.87177984731020253</c:v>
                </c:pt>
                <c:pt idx="20">
                  <c:v>0.89442719099991586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7-4155-B961-8CDC61ACDD28}"/>
            </c:ext>
          </c:extLst>
        </c:ser>
        <c:ser>
          <c:idx val="2"/>
          <c:order val="2"/>
          <c:tx>
            <c:strRef>
              <c:f>Utility!$C$8</c:f>
              <c:strCache>
                <c:ptCount val="1"/>
                <c:pt idx="0">
                  <c:v>0.4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Utility!$D$8:$X$8</c:f>
              <c:numCache>
                <c:formatCode>General</c:formatCode>
                <c:ptCount val="21"/>
                <c:pt idx="0">
                  <c:v>0</c:v>
                </c:pt>
                <c:pt idx="1">
                  <c:v>0.28284296830290834</c:v>
                </c:pt>
                <c:pt idx="2">
                  <c:v>0.40000029596789055</c:v>
                </c:pt>
                <c:pt idx="3">
                  <c:v>0.48989815774668921</c:v>
                </c:pt>
                <c:pt idx="4">
                  <c:v>0.56568530415028462</c:v>
                </c:pt>
                <c:pt idx="5">
                  <c:v>0.63245553203367588</c:v>
                </c:pt>
                <c:pt idx="6">
                  <c:v>0.69282025028863004</c:v>
                </c:pt>
                <c:pt idx="7">
                  <c:v>0.74833150479075783</c:v>
                </c:pt>
                <c:pt idx="8">
                  <c:v>0.79999995948024893</c:v>
                </c:pt>
                <c:pt idx="9">
                  <c:v>0.84852827245319296</c:v>
                </c:pt>
                <c:pt idx="10">
                  <c:v>0.89442746777947291</c:v>
                </c:pt>
                <c:pt idx="11">
                  <c:v>0.9380833433336293</c:v>
                </c:pt>
                <c:pt idx="12">
                  <c:v>0.97979568303784648</c:v>
                </c:pt>
                <c:pt idx="13">
                  <c:v>1.0198041875387647</c:v>
                </c:pt>
                <c:pt idx="14">
                  <c:v>1.0583004908625904</c:v>
                </c:pt>
                <c:pt idx="15">
                  <c:v>1.0954452367144603</c:v>
                </c:pt>
                <c:pt idx="16">
                  <c:v>1.1313706083005692</c:v>
                </c:pt>
                <c:pt idx="17">
                  <c:v>1.1661904476166833</c:v>
                </c:pt>
                <c:pt idx="18">
                  <c:v>1.2000002554481395</c:v>
                </c:pt>
                <c:pt idx="19">
                  <c:v>1.2328828834696344</c:v>
                </c:pt>
                <c:pt idx="20">
                  <c:v>1.2649110640673518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7-4155-B961-8CDC61ACDD28}"/>
            </c:ext>
          </c:extLst>
        </c:ser>
        <c:ser>
          <c:idx val="3"/>
          <c:order val="3"/>
          <c:tx>
            <c:strRef>
              <c:f>Utility!$C$9</c:f>
              <c:strCache>
                <c:ptCount val="1"/>
                <c:pt idx="0">
                  <c:v>0.6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Utility!$D$9:$X$9</c:f>
              <c:numCache>
                <c:formatCode>General</c:formatCode>
                <c:ptCount val="21"/>
                <c:pt idx="0">
                  <c:v>0</c:v>
                </c:pt>
                <c:pt idx="1">
                  <c:v>0.34641047483816079</c:v>
                </c:pt>
                <c:pt idx="2">
                  <c:v>0.48989831104179166</c:v>
                </c:pt>
                <c:pt idx="3">
                  <c:v>0.6000002562044453</c:v>
                </c:pt>
                <c:pt idx="4">
                  <c:v>0.69282017507965221</c:v>
                </c:pt>
                <c:pt idx="5">
                  <c:v>0.7745966692414834</c:v>
                </c:pt>
                <c:pt idx="6">
                  <c:v>0.84852804833723683</c:v>
                </c:pt>
                <c:pt idx="7">
                  <c:v>0.91651517259323101</c:v>
                </c:pt>
                <c:pt idx="8">
                  <c:v>0.97979584748691395</c:v>
                </c:pt>
                <c:pt idx="9">
                  <c:v>1.039230649917813</c:v>
                </c:pt>
                <c:pt idx="10">
                  <c:v>1.0954454539946752</c:v>
                </c:pt>
                <c:pt idx="11">
                  <c:v>1.1489127636857377</c:v>
                </c:pt>
                <c:pt idx="12">
                  <c:v>1.1999997378122214</c:v>
                </c:pt>
                <c:pt idx="13">
                  <c:v>1.2489999485117684</c:v>
                </c:pt>
                <c:pt idx="14">
                  <c:v>1.296148098575159</c:v>
                </c:pt>
                <c:pt idx="15">
                  <c:v>1.3416409355563805</c:v>
                </c:pt>
                <c:pt idx="16">
                  <c:v>1.3856403501593044</c:v>
                </c:pt>
                <c:pt idx="17">
                  <c:v>1.4282857697843945</c:v>
                </c:pt>
                <c:pt idx="18">
                  <c:v>1.4696941585287056</c:v>
                </c:pt>
                <c:pt idx="19">
                  <c:v>1.5099669885559088</c:v>
                </c:pt>
                <c:pt idx="20">
                  <c:v>1.5491933384829668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97-4155-B961-8CDC61ACDD28}"/>
            </c:ext>
          </c:extLst>
        </c:ser>
        <c:ser>
          <c:idx val="4"/>
          <c:order val="4"/>
          <c:tx>
            <c:strRef>
              <c:f>Utility!$C$10</c:f>
              <c:strCache>
                <c:ptCount val="1"/>
                <c:pt idx="0">
                  <c:v>0.8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Utility!$D$10:$X$10</c:f>
              <c:numCache>
                <c:formatCode>General</c:formatCode>
                <c:ptCount val="21"/>
                <c:pt idx="0">
                  <c:v>0</c:v>
                </c:pt>
                <c:pt idx="1">
                  <c:v>0.40000036179583637</c:v>
                </c:pt>
                <c:pt idx="2">
                  <c:v>0.56568584351104279</c:v>
                </c:pt>
                <c:pt idx="3">
                  <c:v>0.69282061886696178</c:v>
                </c:pt>
                <c:pt idx="4">
                  <c:v>0.79999982916448176</c:v>
                </c:pt>
                <c:pt idx="5">
                  <c:v>0.89442719099991586</c:v>
                </c:pt>
                <c:pt idx="6">
                  <c:v>0.97979579424490282</c:v>
                </c:pt>
                <c:pt idx="7">
                  <c:v>1.0583005632261564</c:v>
                </c:pt>
                <c:pt idx="8">
                  <c:v>1.1313707925948944</c:v>
                </c:pt>
                <c:pt idx="9">
                  <c:v>1.2000001909603182</c:v>
                </c:pt>
                <c:pt idx="10">
                  <c:v>1.264911455492755</c:v>
                </c:pt>
                <c:pt idx="11">
                  <c:v>1.326650186778715</c:v>
                </c:pt>
                <c:pt idx="12">
                  <c:v>1.3856403433067326</c:v>
                </c:pt>
                <c:pt idx="13">
                  <c:v>1.4422209129821963</c:v>
                </c:pt>
                <c:pt idx="14">
                  <c:v>1.4966629072439792</c:v>
                </c:pt>
                <c:pt idx="15">
                  <c:v>1.5491935105985952</c:v>
                </c:pt>
                <c:pt idx="16">
                  <c:v>1.5999996583289635</c:v>
                </c:pt>
                <c:pt idx="17">
                  <c:v>1.649242347329464</c:v>
                </c:pt>
                <c:pt idx="18">
                  <c:v>1.6970566361059374</c:v>
                </c:pt>
                <c:pt idx="19">
                  <c:v>1.7435596946204051</c:v>
                </c:pt>
                <c:pt idx="20">
                  <c:v>1.7888543819998317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7-4155-B961-8CDC61ACDD28}"/>
            </c:ext>
          </c:extLst>
        </c:ser>
        <c:ser>
          <c:idx val="5"/>
          <c:order val="5"/>
          <c:tx>
            <c:strRef>
              <c:f>Utility!$C$11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Utility!$D$11:$X$11</c:f>
              <c:numCache>
                <c:formatCode>General</c:formatCode>
                <c:ptCount val="21"/>
                <c:pt idx="0">
                  <c:v>0</c:v>
                </c:pt>
                <c:pt idx="1">
                  <c:v>0.447214</c:v>
                </c:pt>
                <c:pt idx="2">
                  <c:v>0.63245600000000002</c:v>
                </c:pt>
                <c:pt idx="3">
                  <c:v>0.77459699999999998</c:v>
                </c:pt>
                <c:pt idx="4">
                  <c:v>0.89442699999999997</c:v>
                </c:pt>
                <c:pt idx="5">
                  <c:v>1</c:v>
                </c:pt>
                <c:pt idx="6">
                  <c:v>1.095445</c:v>
                </c:pt>
                <c:pt idx="7">
                  <c:v>1.183216</c:v>
                </c:pt>
                <c:pt idx="8">
                  <c:v>1.2649109999999999</c:v>
                </c:pt>
                <c:pt idx="9">
                  <c:v>1.3416410000000001</c:v>
                </c:pt>
                <c:pt idx="10">
                  <c:v>1.4142140000000001</c:v>
                </c:pt>
                <c:pt idx="11">
                  <c:v>1.4832399999999999</c:v>
                </c:pt>
                <c:pt idx="12">
                  <c:v>1.549193</c:v>
                </c:pt>
                <c:pt idx="13">
                  <c:v>1.612452</c:v>
                </c:pt>
                <c:pt idx="14">
                  <c:v>1.6733199999999999</c:v>
                </c:pt>
                <c:pt idx="15">
                  <c:v>1.732051</c:v>
                </c:pt>
                <c:pt idx="16">
                  <c:v>1.7888539999999999</c:v>
                </c:pt>
                <c:pt idx="17">
                  <c:v>1.843909</c:v>
                </c:pt>
                <c:pt idx="18">
                  <c:v>1.897367</c:v>
                </c:pt>
                <c:pt idx="19">
                  <c:v>1.9493590000000001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7-4155-B961-8CDC61ACDD28}"/>
            </c:ext>
          </c:extLst>
        </c:ser>
        <c:ser>
          <c:idx val="6"/>
          <c:order val="6"/>
          <c:tx>
            <c:strRef>
              <c:f>Utility!$C$12</c:f>
              <c:strCache>
                <c:ptCount val="1"/>
                <c:pt idx="0">
                  <c:v>1.2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Utility!$D$12:$X$12</c:f>
              <c:numCache>
                <c:formatCode>General</c:formatCode>
                <c:ptCount val="21"/>
                <c:pt idx="0">
                  <c:v>0</c:v>
                </c:pt>
                <c:pt idx="1">
                  <c:v>0.48989839166423066</c:v>
                </c:pt>
                <c:pt idx="2">
                  <c:v>0.69282083565897468</c:v>
                </c:pt>
                <c:pt idx="3">
                  <c:v>0.84852849975165823</c:v>
                </c:pt>
                <c:pt idx="4">
                  <c:v>0.97979568788334637</c:v>
                </c:pt>
                <c:pt idx="5">
                  <c:v>1.0954451150103321</c:v>
                </c:pt>
                <c:pt idx="6">
                  <c:v>1.1999998740124933</c:v>
                </c:pt>
                <c:pt idx="7">
                  <c:v>1.2961481872020653</c:v>
                </c:pt>
                <c:pt idx="8">
                  <c:v>1.3856405758728341</c:v>
                </c:pt>
                <c:pt idx="9">
                  <c:v>1.469694079547577</c:v>
                </c:pt>
                <c:pt idx="10">
                  <c:v>1.5491938178792219</c:v>
                </c:pt>
                <c:pt idx="11">
                  <c:v>1.6248080123879249</c:v>
                </c:pt>
                <c:pt idx="12">
                  <c:v>1.6970559040582016</c:v>
                </c:pt>
                <c:pt idx="13">
                  <c:v>1.76635266658864</c:v>
                </c:pt>
                <c:pt idx="14">
                  <c:v>1.8330302198490889</c:v>
                </c:pt>
                <c:pt idx="15">
                  <c:v>1.8973668068987608</c:v>
                </c:pt>
                <c:pt idx="16">
                  <c:v>1.9595913757666927</c:v>
                </c:pt>
                <c:pt idx="17">
                  <c:v>2.0199011065735863</c:v>
                </c:pt>
                <c:pt idx="18">
                  <c:v>2.078461411531809</c:v>
                </c:pt>
                <c:pt idx="19">
                  <c:v>2.135415793951426</c:v>
                </c:pt>
                <c:pt idx="20">
                  <c:v>2.1908902300206643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97-4155-B961-8CDC61ACDD28}"/>
            </c:ext>
          </c:extLst>
        </c:ser>
        <c:ser>
          <c:idx val="7"/>
          <c:order val="7"/>
          <c:tx>
            <c:strRef>
              <c:f>Utility!$C$13</c:f>
              <c:strCache>
                <c:ptCount val="1"/>
                <c:pt idx="0">
                  <c:v>1.4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Utility!$D$13:$X$13</c:f>
              <c:numCache>
                <c:formatCode>General</c:formatCode>
                <c:ptCount val="21"/>
                <c:pt idx="0">
                  <c:v>0</c:v>
                </c:pt>
                <c:pt idx="1">
                  <c:v>0.5291507408238223</c:v>
                </c:pt>
                <c:pt idx="2">
                  <c:v>0.74833203106001012</c:v>
                </c:pt>
                <c:pt idx="3">
                  <c:v>0.91651553034992261</c:v>
                </c:pt>
                <c:pt idx="4">
                  <c:v>1.058300298431688</c:v>
                </c:pt>
                <c:pt idx="5">
                  <c:v>1.1832159566199232</c:v>
                </c:pt>
                <c:pt idx="6">
                  <c:v>1.2961480035995117</c:v>
                </c:pt>
                <c:pt idx="7">
                  <c:v>1.4000000513279991</c:v>
                </c:pt>
                <c:pt idx="8">
                  <c:v>1.4966628789040635</c:v>
                </c:pt>
                <c:pt idx="9">
                  <c:v>1.5874510392555106</c:v>
                </c:pt>
                <c:pt idx="10">
                  <c:v>1.6733205708752881</c:v>
                </c:pt>
                <c:pt idx="11">
                  <c:v>1.7549932354969346</c:v>
                </c:pt>
                <c:pt idx="12">
                  <c:v>1.8330298774838887</c:v>
                </c:pt>
                <c:pt idx="13">
                  <c:v>1.9078789356837085</c:v>
                </c:pt>
                <c:pt idx="14">
                  <c:v>1.9798989245312497</c:v>
                </c:pt>
                <c:pt idx="15">
                  <c:v>2.0493903808794944</c:v>
                </c:pt>
                <c:pt idx="16">
                  <c:v>2.1166005968633761</c:v>
                </c:pt>
                <c:pt idx="17">
                  <c:v>2.1817425513550859</c:v>
                </c:pt>
                <c:pt idx="18">
                  <c:v>2.244994909964074</c:v>
                </c:pt>
                <c:pt idx="19">
                  <c:v>2.3065126739806567</c:v>
                </c:pt>
                <c:pt idx="20">
                  <c:v>2.3664319132398464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97-4155-B961-8CDC61ACDD28}"/>
            </c:ext>
          </c:extLst>
        </c:ser>
        <c:ser>
          <c:idx val="8"/>
          <c:order val="8"/>
          <c:tx>
            <c:strRef>
              <c:f>Utility!$C$14</c:f>
              <c:strCache>
                <c:ptCount val="1"/>
                <c:pt idx="0">
                  <c:v>1.6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Utility!$D$14:$X$14</c:f>
              <c:numCache>
                <c:formatCode>General</c:formatCode>
                <c:ptCount val="21"/>
                <c:pt idx="0">
                  <c:v>0</c:v>
                </c:pt>
                <c:pt idx="1">
                  <c:v>0.56568593660581667</c:v>
                </c:pt>
                <c:pt idx="2">
                  <c:v>0.8000005919357811</c:v>
                </c:pt>
                <c:pt idx="3">
                  <c:v>0.97979631549337842</c:v>
                </c:pt>
                <c:pt idx="4">
                  <c:v>1.1313706083005692</c:v>
                </c:pt>
                <c:pt idx="5">
                  <c:v>1.2649110640673518</c:v>
                </c:pt>
                <c:pt idx="6">
                  <c:v>1.3856405005772601</c:v>
                </c:pt>
                <c:pt idx="7">
                  <c:v>1.4966630095815157</c:v>
                </c:pt>
                <c:pt idx="8">
                  <c:v>1.5999999189604979</c:v>
                </c:pt>
                <c:pt idx="9">
                  <c:v>1.6970565449063859</c:v>
                </c:pt>
                <c:pt idx="10">
                  <c:v>1.7888549355589458</c:v>
                </c:pt>
                <c:pt idx="11">
                  <c:v>1.8761666866672586</c:v>
                </c:pt>
                <c:pt idx="12">
                  <c:v>1.959591366075693</c:v>
                </c:pt>
                <c:pt idx="13">
                  <c:v>2.0396083750775293</c:v>
                </c:pt>
                <c:pt idx="14">
                  <c:v>2.1166009817251807</c:v>
                </c:pt>
                <c:pt idx="15">
                  <c:v>2.1908904734289205</c:v>
                </c:pt>
                <c:pt idx="16">
                  <c:v>2.2627412166011385</c:v>
                </c:pt>
                <c:pt idx="17">
                  <c:v>2.3323808952333667</c:v>
                </c:pt>
                <c:pt idx="18">
                  <c:v>2.400000510896279</c:v>
                </c:pt>
                <c:pt idx="19">
                  <c:v>2.4657657669392687</c:v>
                </c:pt>
                <c:pt idx="20">
                  <c:v>2.5298221281347035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97-4155-B961-8CDC61ACDD28}"/>
            </c:ext>
          </c:extLst>
        </c:ser>
        <c:ser>
          <c:idx val="9"/>
          <c:order val="9"/>
          <c:tx>
            <c:strRef>
              <c:f>Utility!$C$15</c:f>
              <c:strCache>
                <c:ptCount val="1"/>
                <c:pt idx="0">
                  <c:v>1.8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Utility!$D$15:$X$15</c:f>
              <c:numCache>
                <c:formatCode>General</c:formatCode>
                <c:ptCount val="21"/>
                <c:pt idx="0">
                  <c:v>0</c:v>
                </c:pt>
                <c:pt idx="1">
                  <c:v>0.60000054269375458</c:v>
                </c:pt>
                <c:pt idx="2">
                  <c:v>0.84852876526656418</c:v>
                </c:pt>
                <c:pt idx="3">
                  <c:v>1.0392309283004428</c:v>
                </c:pt>
                <c:pt idx="4">
                  <c:v>1.1999997437467227</c:v>
                </c:pt>
                <c:pt idx="5">
                  <c:v>1.3416407864998738</c:v>
                </c:pt>
                <c:pt idx="6">
                  <c:v>1.4696936913673544</c:v>
                </c:pt>
                <c:pt idx="7">
                  <c:v>1.5874508448392348</c:v>
                </c:pt>
                <c:pt idx="8">
                  <c:v>1.6970561888923419</c:v>
                </c:pt>
                <c:pt idx="9">
                  <c:v>1.8000002864404774</c:v>
                </c:pt>
                <c:pt idx="10">
                  <c:v>1.8973671832391328</c:v>
                </c:pt>
                <c:pt idx="11">
                  <c:v>1.9899752801680728</c:v>
                </c:pt>
                <c:pt idx="12">
                  <c:v>2.0784605149600992</c:v>
                </c:pt>
                <c:pt idx="13">
                  <c:v>2.1633313694732945</c:v>
                </c:pt>
                <c:pt idx="14">
                  <c:v>2.2449943608659688</c:v>
                </c:pt>
                <c:pt idx="15">
                  <c:v>2.3237902658978928</c:v>
                </c:pt>
                <c:pt idx="16">
                  <c:v>2.3999994874934454</c:v>
                </c:pt>
                <c:pt idx="17">
                  <c:v>2.4738635209941959</c:v>
                </c:pt>
                <c:pt idx="18">
                  <c:v>2.545584954158906</c:v>
                </c:pt>
                <c:pt idx="19">
                  <c:v>2.6153395419306076</c:v>
                </c:pt>
                <c:pt idx="20">
                  <c:v>2.6832815729997477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97-4155-B961-8CDC61ACDD28}"/>
            </c:ext>
          </c:extLst>
        </c:ser>
        <c:ser>
          <c:idx val="10"/>
          <c:order val="10"/>
          <c:tx>
            <c:strRef>
              <c:f>Utility!$C$16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Utility!$D$16:$X$16</c:f>
              <c:numCache>
                <c:formatCode>General</c:formatCode>
                <c:ptCount val="21"/>
                <c:pt idx="0">
                  <c:v>0</c:v>
                </c:pt>
                <c:pt idx="1">
                  <c:v>0.63245610408312125</c:v>
                </c:pt>
                <c:pt idx="2">
                  <c:v>0.8944278528042382</c:v>
                </c:pt>
                <c:pt idx="3">
                  <c:v>1.0954455827735121</c:v>
                </c:pt>
                <c:pt idx="4">
                  <c:v>1.26491079395268</c:v>
                </c:pt>
                <c:pt idx="5">
                  <c:v>1.4142135623730949</c:v>
                </c:pt>
                <c:pt idx="6">
                  <c:v>1.5491931758337949</c:v>
                </c:pt>
                <c:pt idx="7">
                  <c:v>1.6733201144168439</c:v>
                </c:pt>
                <c:pt idx="8">
                  <c:v>1.7888542913949137</c:v>
                </c:pt>
                <c:pt idx="9">
                  <c:v>1.8973668980358016</c:v>
                </c:pt>
                <c:pt idx="10">
                  <c:v>2.000000618897904</c:v>
                </c:pt>
                <c:pt idx="11">
                  <c:v>2.0976181242542693</c:v>
                </c:pt>
                <c:pt idx="12">
                  <c:v>2.190889751333462</c:v>
                </c:pt>
                <c:pt idx="13">
                  <c:v>2.2803514870756216</c:v>
                </c:pt>
                <c:pt idx="14">
                  <c:v>2.366431838190147</c:v>
                </c:pt>
                <c:pt idx="15">
                  <c:v>2.4494900149218815</c:v>
                </c:pt>
                <c:pt idx="16">
                  <c:v>2.52982158790536</c:v>
                </c:pt>
                <c:pt idx="17">
                  <c:v>2.6076811155818111</c:v>
                </c:pt>
                <c:pt idx="18">
                  <c:v>2.6832821441991519</c:v>
                </c:pt>
                <c:pt idx="19">
                  <c:v>2.7568099357340539</c:v>
                </c:pt>
                <c:pt idx="20">
                  <c:v>2.8284271247461898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97-4155-B961-8CDC61ACDD28}"/>
            </c:ext>
          </c:extLst>
        </c:ser>
        <c:ser>
          <c:idx val="11"/>
          <c:order val="11"/>
          <c:tx>
            <c:strRef>
              <c:f>Utility!$C$17</c:f>
              <c:strCache>
                <c:ptCount val="1"/>
                <c:pt idx="0">
                  <c:v>2.2</c:v>
                </c:pt>
              </c:strCache>
            </c:strRef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Utility!$D$17:$X$17</c:f>
              <c:numCache>
                <c:formatCode>General</c:formatCode>
                <c:ptCount val="21"/>
                <c:pt idx="0">
                  <c:v>0</c:v>
                </c:pt>
                <c:pt idx="1">
                  <c:v>0.66332555804159987</c:v>
                </c:pt>
                <c:pt idx="2">
                  <c:v>0.93808384607091488</c:v>
                </c:pt>
                <c:pt idx="3">
                  <c:v>1.1489130199017676</c:v>
                </c:pt>
                <c:pt idx="4">
                  <c:v>1.3266496328435022</c:v>
                </c:pt>
                <c:pt idx="5">
                  <c:v>1.4832396974191324</c:v>
                </c:pt>
                <c:pt idx="6">
                  <c:v>1.6248075103393016</c:v>
                </c:pt>
                <c:pt idx="7">
                  <c:v>1.7549929418214762</c:v>
                </c:pt>
                <c:pt idx="8">
                  <c:v>1.876166208902132</c:v>
                </c:pt>
                <c:pt idx="9">
                  <c:v>1.9899751908851024</c:v>
                </c:pt>
                <c:pt idx="10">
                  <c:v>2.097618345445901</c:v>
                </c:pt>
                <c:pt idx="11">
                  <c:v>2.2000004487999538</c:v>
                </c:pt>
                <c:pt idx="12">
                  <c:v>2.297824556563838</c:v>
                </c:pt>
                <c:pt idx="13">
                  <c:v>2.3916528165828748</c:v>
                </c:pt>
                <c:pt idx="14">
                  <c:v>2.4819346504853828</c:v>
                </c:pt>
                <c:pt idx="15">
                  <c:v>2.5690468011545056</c:v>
                </c:pt>
                <c:pt idx="16">
                  <c:v>2.6532992656870045</c:v>
                </c:pt>
                <c:pt idx="17">
                  <c:v>2.734959027228415</c:v>
                </c:pt>
                <c:pt idx="18">
                  <c:v>2.8142500549730469</c:v>
                </c:pt>
                <c:pt idx="19">
                  <c:v>2.8913666533212625</c:v>
                </c:pt>
                <c:pt idx="20">
                  <c:v>2.9664793948382648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97-4155-B961-8CDC61ACDD28}"/>
            </c:ext>
          </c:extLst>
        </c:ser>
        <c:ser>
          <c:idx val="12"/>
          <c:order val="12"/>
          <c:tx>
            <c:strRef>
              <c:f>Utility!$C$18</c:f>
              <c:strCache>
                <c:ptCount val="1"/>
                <c:pt idx="0">
                  <c:v>2.4</c:v>
                </c:pt>
              </c:strCache>
            </c:strRef>
          </c:tx>
          <c:spPr>
            <a:ln w="95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Utility!$D$18:$X$18</c:f>
              <c:numCache>
                <c:formatCode>General</c:formatCode>
                <c:ptCount val="21"/>
                <c:pt idx="0">
                  <c:v>0</c:v>
                </c:pt>
                <c:pt idx="1">
                  <c:v>0.69282094967632157</c:v>
                </c:pt>
                <c:pt idx="2">
                  <c:v>0.97979662208358331</c:v>
                </c:pt>
                <c:pt idx="3">
                  <c:v>1.2000005124088906</c:v>
                </c:pt>
                <c:pt idx="4">
                  <c:v>1.3856403501593044</c:v>
                </c:pt>
                <c:pt idx="5">
                  <c:v>1.5491933384829668</c:v>
                </c:pt>
                <c:pt idx="6">
                  <c:v>1.6970560966744737</c:v>
                </c:pt>
                <c:pt idx="7">
                  <c:v>1.833030345186462</c:v>
                </c:pt>
                <c:pt idx="8">
                  <c:v>1.9595916949738279</c:v>
                </c:pt>
                <c:pt idx="9">
                  <c:v>2.078461299835626</c:v>
                </c:pt>
                <c:pt idx="10">
                  <c:v>2.1908909079893504</c:v>
                </c:pt>
                <c:pt idx="11">
                  <c:v>2.2978255273714754</c:v>
                </c:pt>
                <c:pt idx="12">
                  <c:v>2.3999994756244427</c:v>
                </c:pt>
                <c:pt idx="13">
                  <c:v>2.4979998970235369</c:v>
                </c:pt>
                <c:pt idx="14">
                  <c:v>2.592296197150318</c:v>
                </c:pt>
                <c:pt idx="15">
                  <c:v>2.6832818711127611</c:v>
                </c:pt>
                <c:pt idx="16">
                  <c:v>2.7712807003186088</c:v>
                </c:pt>
                <c:pt idx="17">
                  <c:v>2.856571539568789</c:v>
                </c:pt>
                <c:pt idx="18">
                  <c:v>2.9393883170574111</c:v>
                </c:pt>
                <c:pt idx="19">
                  <c:v>3.0199339771118177</c:v>
                </c:pt>
                <c:pt idx="20">
                  <c:v>3.0983866769659336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97-4155-B961-8CDC61ACDD28}"/>
            </c:ext>
          </c:extLst>
        </c:ser>
        <c:ser>
          <c:idx val="13"/>
          <c:order val="13"/>
          <c:tx>
            <c:strRef>
              <c:f>Utility!$C$19</c:f>
              <c:strCache>
                <c:ptCount val="1"/>
                <c:pt idx="0">
                  <c:v>2.6</c:v>
                </c:pt>
              </c:strCache>
            </c:strRef>
          </c:tx>
          <c:spPr>
            <a:ln w="95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Utility!$D$19:$X$19</c:f>
              <c:numCache>
                <c:formatCode>General</c:formatCode>
                <c:ptCount val="21"/>
                <c:pt idx="0">
                  <c:v>0</c:v>
                </c:pt>
                <c:pt idx="1">
                  <c:v>0.72111090732951755</c:v>
                </c:pt>
                <c:pt idx="2">
                  <c:v>1.0198046572915815</c:v>
                </c:pt>
                <c:pt idx="3">
                  <c:v>1.2490001330117624</c:v>
                </c:pt>
                <c:pt idx="4">
                  <c:v>1.4422202022074855</c:v>
                </c:pt>
                <c:pt idx="5">
                  <c:v>1.61245154965971</c:v>
                </c:pt>
                <c:pt idx="6">
                  <c:v>1.7663519878169811</c:v>
                </c:pt>
                <c:pt idx="7">
                  <c:v>1.9078784727821636</c:v>
                </c:pt>
                <c:pt idx="8">
                  <c:v>2.0396077021316135</c:v>
                </c:pt>
                <c:pt idx="9">
                  <c:v>2.1633311095370034</c:v>
                </c:pt>
                <c:pt idx="10">
                  <c:v>2.2803515558504572</c:v>
                </c:pt>
                <c:pt idx="11">
                  <c:v>2.3916526365172683</c:v>
                </c:pt>
                <c:pt idx="12">
                  <c:v>2.4979986535719751</c:v>
                </c:pt>
                <c:pt idx="13">
                  <c:v>2.6000007261518987</c:v>
                </c:pt>
                <c:pt idx="14">
                  <c:v>2.6981474270765857</c:v>
                </c:pt>
                <c:pt idx="15">
                  <c:v>2.7928483190396505</c:v>
                </c:pt>
                <c:pt idx="16">
                  <c:v>2.884440404414971</c:v>
                </c:pt>
                <c:pt idx="17">
                  <c:v>2.9732139244814864</c:v>
                </c:pt>
                <c:pt idx="18">
                  <c:v>3.0594123594231952</c:v>
                </c:pt>
                <c:pt idx="19">
                  <c:v>3.1432469403931029</c:v>
                </c:pt>
                <c:pt idx="20">
                  <c:v>3.2249030993194201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E97-4155-B961-8CDC61ACDD28}"/>
            </c:ext>
          </c:extLst>
        </c:ser>
        <c:ser>
          <c:idx val="14"/>
          <c:order val="14"/>
          <c:tx>
            <c:strRef>
              <c:f>Utility!$C$20</c:f>
              <c:strCache>
                <c:ptCount val="1"/>
                <c:pt idx="0">
                  <c:v>2.8</c:v>
                </c:pt>
              </c:strCache>
            </c:strRef>
          </c:tx>
          <c:spPr>
            <a:ln w="95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Utility!$D$20:$X$20</c:f>
              <c:numCache>
                <c:formatCode>General</c:formatCode>
                <c:ptCount val="21"/>
                <c:pt idx="0">
                  <c:v>0</c:v>
                </c:pt>
                <c:pt idx="1">
                  <c:v>0.74833215421282018</c:v>
                </c:pt>
                <c:pt idx="2">
                  <c:v>1.0583013074832706</c:v>
                </c:pt>
                <c:pt idx="3">
                  <c:v>1.2961486931464306</c:v>
                </c:pt>
                <c:pt idx="4">
                  <c:v>1.4966626351055872</c:v>
                </c:pt>
                <c:pt idx="5">
                  <c:v>1.6733200530681511</c:v>
                </c:pt>
                <c:pt idx="6">
                  <c:v>1.8330300855332409</c:v>
                </c:pt>
                <c:pt idx="7">
                  <c:v>1.9798990599110855</c:v>
                </c:pt>
                <c:pt idx="8">
                  <c:v>2.1166009416464879</c:v>
                </c:pt>
                <c:pt idx="9">
                  <c:v>2.2449947893184077</c:v>
                </c:pt>
                <c:pt idx="10">
                  <c:v>2.3664326455297222</c:v>
                </c:pt>
                <c:pt idx="11">
                  <c:v>2.4819352355128044</c:v>
                </c:pt>
                <c:pt idx="12">
                  <c:v>2.5922957129728084</c:v>
                </c:pt>
                <c:pt idx="13">
                  <c:v>2.6981482662098464</c:v>
                </c:pt>
                <c:pt idx="14">
                  <c:v>2.7999999111999987</c:v>
                </c:pt>
                <c:pt idx="15">
                  <c:v>2.8982756712367443</c:v>
                </c:pt>
                <c:pt idx="16">
                  <c:v>2.9933252702111743</c:v>
                </c:pt>
                <c:pt idx="17">
                  <c:v>3.0854499057328417</c:v>
                </c:pt>
                <c:pt idx="18">
                  <c:v>3.1749022491297589</c:v>
                </c:pt>
                <c:pt idx="19">
                  <c:v>3.2619015053288782</c:v>
                </c:pt>
                <c:pt idx="20">
                  <c:v>3.3466401061363023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97-4155-B961-8CDC61ACDD28}"/>
            </c:ext>
          </c:extLst>
        </c:ser>
        <c:ser>
          <c:idx val="15"/>
          <c:order val="15"/>
          <c:tx>
            <c:strRef>
              <c:f>Utility!$C$21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Utility!$D$21:$X$21</c:f>
              <c:numCache>
                <c:formatCode>General</c:formatCode>
                <c:ptCount val="21"/>
                <c:pt idx="0">
                  <c:v>0</c:v>
                </c:pt>
                <c:pt idx="1">
                  <c:v>0.77459736985610794</c:v>
                </c:pt>
                <c:pt idx="2">
                  <c:v>1.0954459255517819</c:v>
                </c:pt>
                <c:pt idx="3">
                  <c:v>1.3416413593904297</c:v>
                </c:pt>
                <c:pt idx="4">
                  <c:v>1.5491930076614082</c:v>
                </c:pt>
                <c:pt idx="5">
                  <c:v>1.7320508075688774</c:v>
                </c:pt>
                <c:pt idx="6">
                  <c:v>1.8973663968972889</c:v>
                </c:pt>
                <c:pt idx="7">
                  <c:v>2.0493902283284169</c:v>
                </c:pt>
                <c:pt idx="8">
                  <c:v>2.1908901190527561</c:v>
                </c:pt>
                <c:pt idx="9">
                  <c:v>2.3237903775175166</c:v>
                </c:pt>
                <c:pt idx="10">
                  <c:v>2.4494905007752124</c:v>
                </c:pt>
                <c:pt idx="11">
                  <c:v>2.5690470398184617</c:v>
                </c:pt>
                <c:pt idx="12">
                  <c:v>2.6832809867300518</c:v>
                </c:pt>
                <c:pt idx="13">
                  <c:v>2.7928487887660514</c:v>
                </c:pt>
                <c:pt idx="14">
                  <c:v>2.8982752573211537</c:v>
                </c:pt>
                <c:pt idx="15">
                  <c:v>3.0000003333004819</c:v>
                </c:pt>
                <c:pt idx="16">
                  <c:v>3.0983860153228164</c:v>
                </c:pt>
                <c:pt idx="17">
                  <c:v>3.1937440725335211</c:v>
                </c:pt>
                <c:pt idx="18">
                  <c:v>3.2863360446045382</c:v>
                </c:pt>
                <c:pt idx="19">
                  <c:v>3.3763888301916594</c:v>
                </c:pt>
                <c:pt idx="20">
                  <c:v>3.4641016151377548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E97-4155-B961-8CDC61ACDD28}"/>
            </c:ext>
          </c:extLst>
        </c:ser>
        <c:ser>
          <c:idx val="16"/>
          <c:order val="16"/>
          <c:tx>
            <c:strRef>
              <c:f>Utility!$C$22</c:f>
              <c:strCache>
                <c:ptCount val="1"/>
                <c:pt idx="0">
                  <c:v>3.2</c:v>
                </c:pt>
              </c:strCache>
            </c:strRef>
          </c:tx>
          <c:spPr>
            <a:ln w="95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Utility!$D$22:$X$22</c:f>
              <c:numCache>
                <c:formatCode>General</c:formatCode>
                <c:ptCount val="21"/>
                <c:pt idx="0">
                  <c:v>0</c:v>
                </c:pt>
                <c:pt idx="1">
                  <c:v>0.80000072359167285</c:v>
                </c:pt>
                <c:pt idx="2">
                  <c:v>1.1313716870220858</c:v>
                </c:pt>
                <c:pt idx="3">
                  <c:v>1.3856412377339238</c:v>
                </c:pt>
                <c:pt idx="4">
                  <c:v>1.5999996583289637</c:v>
                </c:pt>
                <c:pt idx="5">
                  <c:v>1.7888543819998319</c:v>
                </c:pt>
                <c:pt idx="6">
                  <c:v>1.9595915884898059</c:v>
                </c:pt>
                <c:pt idx="7">
                  <c:v>2.1166011264523132</c:v>
                </c:pt>
                <c:pt idx="8">
                  <c:v>2.2627415851897892</c:v>
                </c:pt>
                <c:pt idx="9">
                  <c:v>2.4000003819206368</c:v>
                </c:pt>
                <c:pt idx="10">
                  <c:v>2.5298229109855104</c:v>
                </c:pt>
                <c:pt idx="11">
                  <c:v>2.6533003735574305</c:v>
                </c:pt>
                <c:pt idx="12">
                  <c:v>2.7712806866134656</c:v>
                </c:pt>
                <c:pt idx="13">
                  <c:v>2.8844418259643931</c:v>
                </c:pt>
                <c:pt idx="14">
                  <c:v>2.9933258144879584</c:v>
                </c:pt>
                <c:pt idx="15">
                  <c:v>3.0983870211971909</c:v>
                </c:pt>
                <c:pt idx="16">
                  <c:v>3.1999993166579275</c:v>
                </c:pt>
                <c:pt idx="17">
                  <c:v>3.2984846946589284</c:v>
                </c:pt>
                <c:pt idx="18">
                  <c:v>3.3941132722118752</c:v>
                </c:pt>
                <c:pt idx="19">
                  <c:v>3.4871193892408106</c:v>
                </c:pt>
                <c:pt idx="20">
                  <c:v>3.5777087639996639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E97-4155-B961-8CDC61ACDD28}"/>
            </c:ext>
          </c:extLst>
        </c:ser>
        <c:ser>
          <c:idx val="17"/>
          <c:order val="17"/>
          <c:tx>
            <c:strRef>
              <c:f>Utility!$C$23</c:f>
              <c:strCache>
                <c:ptCount val="1"/>
                <c:pt idx="0">
                  <c:v>3.4</c:v>
                </c:pt>
              </c:strCache>
            </c:strRef>
          </c:tx>
          <c:spPr>
            <a:ln w="95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Utility!$D$23:$X$23</c:f>
              <c:numCache>
                <c:formatCode>General</c:formatCode>
                <c:ptCount val="21"/>
                <c:pt idx="0">
                  <c:v>0</c:v>
                </c:pt>
                <c:pt idx="1">
                  <c:v>0.82462187098475637</c:v>
                </c:pt>
                <c:pt idx="2">
                  <c:v>1.1661912418563263</c:v>
                </c:pt>
                <c:pt idx="3">
                  <c:v>1.4282862955971398</c:v>
                </c:pt>
                <c:pt idx="4">
                  <c:v>1.6492418980606212</c:v>
                </c:pt>
                <c:pt idx="5">
                  <c:v>1.8439088914585777</c:v>
                </c:pt>
                <c:pt idx="6">
                  <c:v>2.0199007756038418</c:v>
                </c:pt>
                <c:pt idx="7">
                  <c:v>2.1817425029160527</c:v>
                </c:pt>
                <c:pt idx="8">
                  <c:v>2.3323806398037608</c:v>
                </c:pt>
                <c:pt idx="9">
                  <c:v>2.4738637690453777</c:v>
                </c:pt>
                <c:pt idx="10">
                  <c:v>2.6076817690252012</c:v>
                </c:pt>
                <c:pt idx="11">
                  <c:v>2.7349594241670205</c:v>
                </c:pt>
                <c:pt idx="12">
                  <c:v>2.8565707472853883</c:v>
                </c:pt>
                <c:pt idx="13">
                  <c:v>2.9732145798501666</c:v>
                </c:pt>
                <c:pt idx="14">
                  <c:v>3.0854496262554671</c:v>
                </c:pt>
                <c:pt idx="15">
                  <c:v>3.1937442393597211</c:v>
                </c:pt>
                <c:pt idx="16">
                  <c:v>3.2984837961212423</c:v>
                </c:pt>
                <c:pt idx="17">
                  <c:v>3.4000002001404948</c:v>
                </c:pt>
                <c:pt idx="18">
                  <c:v>3.4985718816600873</c:v>
                </c:pt>
                <c:pt idx="19">
                  <c:v>3.5944403927448016</c:v>
                </c:pt>
                <c:pt idx="20">
                  <c:v>3.6878177829171555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E97-4155-B961-8CDC61ACDD28}"/>
            </c:ext>
          </c:extLst>
        </c:ser>
        <c:ser>
          <c:idx val="18"/>
          <c:order val="18"/>
          <c:tx>
            <c:strRef>
              <c:f>Utility!$C$24</c:f>
              <c:strCache>
                <c:ptCount val="1"/>
                <c:pt idx="0">
                  <c:v>3.6</c:v>
                </c:pt>
              </c:strCache>
            </c:strRef>
          </c:tx>
          <c:spPr>
            <a:ln w="952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Utility!$D$24:$X$24</c:f>
              <c:numCache>
                <c:formatCode>General</c:formatCode>
                <c:ptCount val="21"/>
                <c:pt idx="0">
                  <c:v>0</c:v>
                </c:pt>
                <c:pt idx="1">
                  <c:v>0.84852890490872501</c:v>
                </c:pt>
                <c:pt idx="2">
                  <c:v>1.2000008879036717</c:v>
                </c:pt>
                <c:pt idx="3">
                  <c:v>1.4696944732400679</c:v>
                </c:pt>
                <c:pt idx="4">
                  <c:v>1.697055912450854</c:v>
                </c:pt>
                <c:pt idx="5">
                  <c:v>1.8973665961010278</c:v>
                </c:pt>
                <c:pt idx="6">
                  <c:v>2.0784607508658905</c:v>
                </c:pt>
                <c:pt idx="7">
                  <c:v>2.2449945143722738</c:v>
                </c:pt>
                <c:pt idx="8">
                  <c:v>2.399999878440747</c:v>
                </c:pt>
                <c:pt idx="9">
                  <c:v>2.545584817359579</c:v>
                </c:pt>
                <c:pt idx="10">
                  <c:v>2.6832824033384188</c:v>
                </c:pt>
                <c:pt idx="11">
                  <c:v>2.8142500300008884</c:v>
                </c:pt>
                <c:pt idx="12">
                  <c:v>2.9393870491135394</c:v>
                </c:pt>
                <c:pt idx="13">
                  <c:v>3.0594125626162945</c:v>
                </c:pt>
                <c:pt idx="14">
                  <c:v>3.1749014725877718</c:v>
                </c:pt>
                <c:pt idx="15">
                  <c:v>3.2863357101433812</c:v>
                </c:pt>
                <c:pt idx="16">
                  <c:v>3.3941118249017079</c:v>
                </c:pt>
                <c:pt idx="17">
                  <c:v>3.4985713428500502</c:v>
                </c:pt>
                <c:pt idx="18">
                  <c:v>3.6000007663444187</c:v>
                </c:pt>
                <c:pt idx="19">
                  <c:v>3.6986486504089036</c:v>
                </c:pt>
                <c:pt idx="20">
                  <c:v>3.7947331922020555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97-4155-B961-8CDC61ACDD28}"/>
            </c:ext>
          </c:extLst>
        </c:ser>
        <c:ser>
          <c:idx val="19"/>
          <c:order val="19"/>
          <c:tx>
            <c:strRef>
              <c:f>Utility!$C$25</c:f>
              <c:strCache>
                <c:ptCount val="1"/>
                <c:pt idx="0">
                  <c:v>3.8</c:v>
                </c:pt>
              </c:strCache>
            </c:strRef>
          </c:tx>
          <c:spPr>
            <a:ln w="952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Utility!$D$25:$X$25</c:f>
              <c:numCache>
                <c:formatCode>General</c:formatCode>
                <c:ptCount val="21"/>
                <c:pt idx="0">
                  <c:v>0</c:v>
                </c:pt>
                <c:pt idx="1">
                  <c:v>0.87178057722387936</c:v>
                </c:pt>
                <c:pt idx="2">
                  <c:v>1.2328837128280998</c:v>
                </c:pt>
                <c:pt idx="3">
                  <c:v>1.509967531821198</c:v>
                </c:pt>
                <c:pt idx="4">
                  <c:v>1.7435592050888897</c:v>
                </c:pt>
                <c:pt idx="5">
                  <c:v>1.9493588689617931</c:v>
                </c:pt>
                <c:pt idx="6">
                  <c:v>2.1354154262098515</c:v>
                </c:pt>
                <c:pt idx="7">
                  <c:v>2.306512603497497</c:v>
                </c:pt>
                <c:pt idx="8">
                  <c:v>2.4657654762973307</c:v>
                </c:pt>
                <c:pt idx="9">
                  <c:v>2.6153397823127693</c:v>
                </c:pt>
                <c:pt idx="10">
                  <c:v>2.7568106035099333</c:v>
                </c:pt>
                <c:pt idx="11">
                  <c:v>2.8913670487988896</c:v>
                </c:pt>
                <c:pt idx="12">
                  <c:v>3.0199331142835271</c:v>
                </c:pt>
                <c:pt idx="13">
                  <c:v>3.1432476069751814</c:v>
                </c:pt>
                <c:pt idx="14">
                  <c:v>3.2619011826111475</c:v>
                </c:pt>
                <c:pt idx="15">
                  <c:v>3.3763889783441425</c:v>
                </c:pt>
                <c:pt idx="16">
                  <c:v>3.4871184101777795</c:v>
                </c:pt>
                <c:pt idx="17">
                  <c:v>3.5944403627084709</c:v>
                </c:pt>
                <c:pt idx="18">
                  <c:v>3.6986491891254305</c:v>
                </c:pt>
                <c:pt idx="19">
                  <c:v>3.8000002554404921</c:v>
                </c:pt>
                <c:pt idx="20">
                  <c:v>3.8987177379235862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E97-4155-B961-8CDC61ACDD28}"/>
            </c:ext>
          </c:extLst>
        </c:ser>
        <c:ser>
          <c:idx val="20"/>
          <c:order val="20"/>
          <c:tx>
            <c:strRef>
              <c:f>Utility!$C$26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cat>
            <c:numRef>
              <c:f>Utility!$D$5:$X$5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</c:numCache>
            </c:numRef>
          </c:cat>
          <c:val>
            <c:numRef>
              <c:f>Utility!$D$26:$X$26</c:f>
              <c:numCache>
                <c:formatCode>General</c:formatCode>
                <c:ptCount val="21"/>
                <c:pt idx="0">
                  <c:v>0</c:v>
                </c:pt>
                <c:pt idx="1">
                  <c:v>0.894428</c:v>
                </c:pt>
                <c:pt idx="2">
                  <c:v>1.264912</c:v>
                </c:pt>
                <c:pt idx="3">
                  <c:v>1.549194</c:v>
                </c:pt>
                <c:pt idx="4">
                  <c:v>1.7888539999999999</c:v>
                </c:pt>
                <c:pt idx="5">
                  <c:v>2</c:v>
                </c:pt>
                <c:pt idx="6">
                  <c:v>2.19089</c:v>
                </c:pt>
                <c:pt idx="7">
                  <c:v>2.3664320000000001</c:v>
                </c:pt>
                <c:pt idx="8">
                  <c:v>2.5298219999999998</c:v>
                </c:pt>
                <c:pt idx="9">
                  <c:v>2.6832820000000002</c:v>
                </c:pt>
                <c:pt idx="10">
                  <c:v>2.8284280000000002</c:v>
                </c:pt>
                <c:pt idx="11">
                  <c:v>2.9664799999999998</c:v>
                </c:pt>
                <c:pt idx="12">
                  <c:v>3.0983860000000001</c:v>
                </c:pt>
                <c:pt idx="13">
                  <c:v>3.224904</c:v>
                </c:pt>
                <c:pt idx="14">
                  <c:v>3.3466399999999998</c:v>
                </c:pt>
                <c:pt idx="15">
                  <c:v>3.464102</c:v>
                </c:pt>
                <c:pt idx="16">
                  <c:v>3.5777079999999999</c:v>
                </c:pt>
                <c:pt idx="17">
                  <c:v>3.687818</c:v>
                </c:pt>
                <c:pt idx="18">
                  <c:v>3.7947340000000001</c:v>
                </c:pt>
                <c:pt idx="19">
                  <c:v>3.8987180000000001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E97-4155-B961-8CDC61ACDD28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281420848"/>
        <c:axId val="281421328"/>
        <c:axId val="473340992"/>
      </c:surfaceChart>
      <c:catAx>
        <c:axId val="28142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1328"/>
        <c:crosses val="autoZero"/>
        <c:auto val="1"/>
        <c:lblAlgn val="ctr"/>
        <c:lblOffset val="100"/>
        <c:noMultiLvlLbl val="0"/>
      </c:catAx>
      <c:valAx>
        <c:axId val="28142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0848"/>
        <c:crosses val="autoZero"/>
        <c:crossBetween val="midCat"/>
      </c:valAx>
      <c:serAx>
        <c:axId val="473340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21328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Prod_poss_frontiers!$C$5</c:f>
              <c:strCache>
                <c:ptCount val="1"/>
                <c:pt idx="0">
                  <c:v>x2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Prod_poss_frontiers!$B$6:$B$25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1.99</c:v>
                </c:pt>
              </c:numCache>
            </c:numRef>
          </c:cat>
          <c:val>
            <c:numRef>
              <c:f>Prod_poss_frontiers!$C$6:$C$25</c:f>
              <c:numCache>
                <c:formatCode>General</c:formatCode>
                <c:ptCount val="20"/>
                <c:pt idx="0">
                  <c:v>3.9949968710876358</c:v>
                </c:pt>
                <c:pt idx="1">
                  <c:v>3.9799497484264799</c:v>
                </c:pt>
                <c:pt idx="2">
                  <c:v>3.954743986657038</c:v>
                </c:pt>
                <c:pt idx="3">
                  <c:v>3.9191835884530848</c:v>
                </c:pt>
                <c:pt idx="4">
                  <c:v>3.872983346207417</c:v>
                </c:pt>
                <c:pt idx="5">
                  <c:v>3.8157568056677826</c:v>
                </c:pt>
                <c:pt idx="6">
                  <c:v>3.746998799039039</c:v>
                </c:pt>
                <c:pt idx="7">
                  <c:v>3.6660605559646724</c:v>
                </c:pt>
                <c:pt idx="8">
                  <c:v>3.5721142198983507</c:v>
                </c:pt>
                <c:pt idx="9">
                  <c:v>3.4641016151377544</c:v>
                </c:pt>
                <c:pt idx="10">
                  <c:v>3.3406586176980131</c:v>
                </c:pt>
                <c:pt idx="11">
                  <c:v>3.2</c:v>
                </c:pt>
                <c:pt idx="12">
                  <c:v>3.0397368307141326</c:v>
                </c:pt>
                <c:pt idx="13">
                  <c:v>2.8565713714171399</c:v>
                </c:pt>
                <c:pt idx="14">
                  <c:v>2.6457513110645898</c:v>
                </c:pt>
                <c:pt idx="15">
                  <c:v>2.399999999999999</c:v>
                </c:pt>
                <c:pt idx="16">
                  <c:v>2.1071307505705463</c:v>
                </c:pt>
                <c:pt idx="17">
                  <c:v>1.7435595774162675</c:v>
                </c:pt>
                <c:pt idx="18">
                  <c:v>1.2489995996796763</c:v>
                </c:pt>
                <c:pt idx="19">
                  <c:v>0.39949968710876271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A49-4EFA-AC76-E92C8B6FB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857343"/>
        <c:axId val="1406858783"/>
      </c:lineChart>
      <c:catAx>
        <c:axId val="1406857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858783"/>
        <c:crosses val="autoZero"/>
        <c:auto val="1"/>
        <c:lblAlgn val="ctr"/>
        <c:lblOffset val="100"/>
        <c:noMultiLvlLbl val="0"/>
      </c:catAx>
      <c:valAx>
        <c:axId val="140685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X2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857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Prod_poss_frontiers!$C$30</c:f>
              <c:strCache>
                <c:ptCount val="1"/>
                <c:pt idx="0">
                  <c:v>x2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Prod_poss_frontiers!$B$31:$B$50</c:f>
              <c:numCache>
                <c:formatCode>General</c:formatCode>
                <c:ptCount val="20"/>
                <c:pt idx="0">
                  <c:v>3.9949968710876358</c:v>
                </c:pt>
                <c:pt idx="1">
                  <c:v>3.9799497484264799</c:v>
                </c:pt>
                <c:pt idx="2">
                  <c:v>3.954743986657038</c:v>
                </c:pt>
                <c:pt idx="3">
                  <c:v>3.9191835884530848</c:v>
                </c:pt>
                <c:pt idx="4">
                  <c:v>3.872983346207417</c:v>
                </c:pt>
                <c:pt idx="5">
                  <c:v>3.8157568056677826</c:v>
                </c:pt>
                <c:pt idx="6">
                  <c:v>3.746998799039039</c:v>
                </c:pt>
                <c:pt idx="7">
                  <c:v>3.6660605559646724</c:v>
                </c:pt>
                <c:pt idx="8">
                  <c:v>3.5721142198983507</c:v>
                </c:pt>
                <c:pt idx="9">
                  <c:v>3.4641016151377544</c:v>
                </c:pt>
                <c:pt idx="10">
                  <c:v>3.3406586176980131</c:v>
                </c:pt>
                <c:pt idx="11">
                  <c:v>3.2</c:v>
                </c:pt>
                <c:pt idx="12">
                  <c:v>3.0397368307141326</c:v>
                </c:pt>
                <c:pt idx="13">
                  <c:v>2.8565713714171399</c:v>
                </c:pt>
                <c:pt idx="14">
                  <c:v>2.6457513110645898</c:v>
                </c:pt>
                <c:pt idx="15">
                  <c:v>2.399999999999999</c:v>
                </c:pt>
                <c:pt idx="16">
                  <c:v>2.1071307505705463</c:v>
                </c:pt>
                <c:pt idx="17">
                  <c:v>1.7435595774162675</c:v>
                </c:pt>
                <c:pt idx="18">
                  <c:v>1.2489995996796763</c:v>
                </c:pt>
                <c:pt idx="19">
                  <c:v>0.39949968710876271</c:v>
                </c:pt>
              </c:numCache>
            </c:numRef>
          </c:xVal>
          <c:yVal>
            <c:numRef>
              <c:f>Prod_poss_frontiers!$C$31:$C$50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1.99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8F-495A-97D9-2448CE986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276079"/>
        <c:axId val="1414271759"/>
      </c:scatterChart>
      <c:valAx>
        <c:axId val="1414276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71759"/>
        <c:crosses val="autoZero"/>
        <c:crossBetween val="midCat"/>
      </c:valAx>
      <c:valAx>
        <c:axId val="141427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760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62C7-2EF7-4DDB-9245-54E8CAB4041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FFC6-7959-4FF0-A3D6-B043050A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AFFC6-7959-4FF0-A3D6-B043050A32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CF1E-B250-34C7-032C-C836543A9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2BE40-D35D-06A4-2972-9D6418B2F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12EA-355E-3313-3F46-91BC7A21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BDD0-9019-4D8F-A115-8CC9F0DBF51C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FFB3-DC2A-9E9F-E9DE-49C2D27B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C9B68-5337-0512-B1A6-FE1BF8C4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499A-FE5D-674D-76EA-20CCFA30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9163C-955E-24F9-AAD3-3E5936EA4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3E47D-D988-147B-FADF-36BA44A2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18FE-DB1E-4128-9D00-59ADA5B2BEE7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C987-7390-8242-FCD2-81061BDC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118E-78CE-DAEB-7382-F6A0CA4E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A77BD-ABC8-0C16-0AEC-B5E3310D1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5CB5C-879C-F2AF-9EEF-279C227AA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848E-3F81-D760-BF1B-B152E233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F4FF-0147-47F0-AFEF-1E88763F4CED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5D7C-6AE5-7E35-B54C-D91EDA77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922C-D2E4-883B-F714-E794559F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999B-EC5F-14A0-7B66-3519C774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0020-C60B-473C-42C3-8E938F841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9FBAC-956D-E44A-D8C3-C9354276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180D-BC3F-49B6-8C0D-34C328B8F463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7F29-9C35-90B2-8C0B-FE336526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6557-56C3-639E-7A21-717F2CC9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A323-7EAA-BED3-2CBD-B4680404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D427F-0F6E-ACB4-F753-469FCF3F9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E2AA4-3C5A-A5CD-C9EC-A0052DE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EB03-D541-4DC8-8CD7-6EDDF2F33722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135A-C030-1BFE-72C5-B3D96426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75AAD-D212-E7AA-03DD-2F533EE5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095C-4E53-B578-D456-73AB95C8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7C80-DE04-82CC-70FE-9ECBABA02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0CCAE-3CB9-DC63-A275-C90C23FB6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467D5-FD23-8F15-E8F6-F7D32D2B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64AD-F9A2-45E6-B1C6-A5CA163645D3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61265-DA29-D006-D9E1-9F7FFAEC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76ED9-72DC-F57D-25D7-1010257D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E046-42E6-662E-F496-3EC71980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3269-5F9A-4718-0E27-51B78FFB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A20C3-3A59-1DFF-5AE1-9835914B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8615A-C147-3AC0-A927-03F717667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F2E6-D288-8422-5B9C-C46BE9DD3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DCEC7-2B81-640A-4055-54F5C341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039-7E19-4C99-A0EC-9A94F9B19C82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D44CF-73A3-9D50-AFC9-D8C3F8B7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1B2BE-42ED-F4D4-B533-E126E82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2D64-3828-466E-8FFE-4B25D691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A2A09-AC16-B8AB-A4D2-1E2F8809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959-7A2E-44E9-AFB6-07F9F822E4FA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7A66-7C1D-0522-2F26-48D5022F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86FC0-981B-B2F3-8E61-7B0B688E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AEDDB-4183-96E8-4A50-A3661730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7BE-BF77-4CE5-868B-0E4B2981C83A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0DC13-F667-7D36-E537-A8C8F3C8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B4474-F93E-B188-5218-F28CA249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D3D5-9F96-2816-3E7A-1140489E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5BC5-CB13-C37E-A7B6-607FF68B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A5DEE-634F-F6B0-21E2-B5367B104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15AA6-6C35-C92C-730D-4F756ECF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A8FB-8F36-4974-9151-DDE8F2A19409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55BC-3CE5-35DB-EDCF-D8580E75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E462C-496F-62E2-99C1-5B9E562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DB5D-1A04-159A-0161-C3646070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5F0B7-A024-C6BE-BEE1-F324475DC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5A7CA-E26B-98BE-A869-4F9CDEA67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B89B-7EAB-54EC-7BA0-35FD5F69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E3F-0E35-4860-A3C1-4B1B741F8B12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9137-4AB5-0CCB-1402-6C167D2D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7FC2F-B5E5-9466-E01E-719F1B6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9359-8DAF-740E-C17C-48AC5115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33C50-AC1B-0274-DCA4-E8371AF82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61E3-16F4-1683-E2FF-FF4AD1A16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D360-440C-4296-964E-16D4EC441B95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67B7-7DBD-8636-6120-D04BBDD78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33E6-BEC4-E832-7CF1-4729673C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7DB1-1739-486A-AE61-F601C514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PL_MIUN_250930.pdf" TargetMode="External"/><Relationship Id="rId7" Type="http://schemas.openxmlformats.org/officeDocument/2006/relationships/hyperlink" Target="http://www.lohmander.com/PL_WSTA_2025_Appendix.doc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hmander.com/PL_WSTA_2025_Appendix.pdf" TargetMode="External"/><Relationship Id="rId5" Type="http://schemas.openxmlformats.org/officeDocument/2006/relationships/hyperlink" Target="http://www.lohmander.com/PL_WSTA_2025.pptx" TargetMode="External"/><Relationship Id="rId4" Type="http://schemas.openxmlformats.org/officeDocument/2006/relationships/hyperlink" Target="http://www.lohmander.com/PL_WSTA_2025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hmander.com/PL_K4_Tullar_25.pptx" TargetMode="External"/><Relationship Id="rId3" Type="http://schemas.openxmlformats.org/officeDocument/2006/relationships/hyperlink" Target="http://www.lohmander.com/PL_K4_25.pdf" TargetMode="External"/><Relationship Id="rId7" Type="http://schemas.openxmlformats.org/officeDocument/2006/relationships/hyperlink" Target="http://www.lohmander.com/PL_K4_Tullar_25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hmander.com/PL%20Optimal%20Jagarstrid%20240418.pptx" TargetMode="External"/><Relationship Id="rId5" Type="http://schemas.openxmlformats.org/officeDocument/2006/relationships/hyperlink" Target="http://www.lohmander.com/PL%20Optimal%20Jagarstrid%20240418.pdf" TargetMode="External"/><Relationship Id="rId4" Type="http://schemas.openxmlformats.org/officeDocument/2006/relationships/hyperlink" Target="http://www.lohmander.com/PL_K4_25.ppt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ter.lohmander@icloud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21000">
              <a:schemeClr val="accent6">
                <a:lumMod val="7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D1E9-DE72-5730-0540-4D456C8FE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9892" y="925969"/>
            <a:ext cx="7957395" cy="1747973"/>
          </a:xfrm>
        </p:spPr>
        <p:txBody>
          <a:bodyPr>
            <a:normAutofit/>
          </a:bodyPr>
          <a:lstStyle/>
          <a:p>
            <a:r>
              <a:rPr lang="sv-SE" b="1" dirty="0">
                <a:latin typeface="Arial Black" panose="020B0A04020102020204" pitchFamily="34" charset="0"/>
              </a:rPr>
              <a:t>Optimal Krigföring via Tullar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5F22FE-C2C4-09E6-FD50-A5F1DD08EDE2}"/>
              </a:ext>
            </a:extLst>
          </p:cNvPr>
          <p:cNvSpPr txBox="1">
            <a:spLocks/>
          </p:cNvSpPr>
          <p:nvPr/>
        </p:nvSpPr>
        <p:spPr>
          <a:xfrm>
            <a:off x="281440" y="1899448"/>
            <a:ext cx="4066442" cy="1870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Kamratföreningen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Blå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Dragoner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</a:p>
          <a:p>
            <a:pPr algn="l"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Umeå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Skvadron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</a:p>
          <a:p>
            <a:pPr algn="l"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Garnisonsmässen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</a:t>
            </a:r>
          </a:p>
          <a:p>
            <a:pPr algn="l">
              <a:tabLst>
                <a:tab pos="1530350" algn="l"/>
                <a:tab pos="4500880" algn="l"/>
              </a:tabLst>
            </a:pP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Umeå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Garnison</a:t>
            </a:r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                        </a:t>
            </a: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l">
              <a:tabLst>
                <a:tab pos="1530350" algn="l"/>
                <a:tab pos="4500880" algn="l"/>
              </a:tabLst>
            </a:pP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27 November, 2025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7F97AF0-715D-BAFC-FFD6-13F952EE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4" y="109441"/>
            <a:ext cx="1766095" cy="17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EBFD1-9F83-8E24-EAB8-377097E67A10}"/>
              </a:ext>
            </a:extLst>
          </p:cNvPr>
          <p:cNvSpPr txBox="1"/>
          <p:nvPr/>
        </p:nvSpPr>
        <p:spPr>
          <a:xfrm>
            <a:off x="596174" y="6220946"/>
            <a:ext cx="19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Peter Lohmander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9CB1F-B416-3949-FAC8-1B2FC384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4" y="3879955"/>
            <a:ext cx="2326079" cy="224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FCDB1-F864-D4D3-E006-AF31A8143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0" y="2894852"/>
            <a:ext cx="4450689" cy="322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38A92-8F1B-76A1-8704-F97B2747B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89" y="2894852"/>
            <a:ext cx="4309779" cy="32281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A05F3-F44F-AEFC-BE11-FDB5640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C48684-90E8-F6A0-8859-7CD606522A8F}"/>
              </a:ext>
            </a:extLst>
          </p:cNvPr>
          <p:cNvCxnSpPr>
            <a:cxnSpLocks/>
          </p:cNvCxnSpPr>
          <p:nvPr/>
        </p:nvCxnSpPr>
        <p:spPr>
          <a:xfrm flipH="1">
            <a:off x="5675122" y="5405718"/>
            <a:ext cx="1148011" cy="6472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086DB-328F-355F-C8B1-D1FA16A8A025}"/>
              </a:ext>
            </a:extLst>
          </p:cNvPr>
          <p:cNvCxnSpPr>
            <a:cxnSpLocks/>
          </p:cNvCxnSpPr>
          <p:nvPr/>
        </p:nvCxnSpPr>
        <p:spPr>
          <a:xfrm>
            <a:off x="3875092" y="5468471"/>
            <a:ext cx="1270649" cy="5468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E0B4FB-E226-B295-F666-5C4F66BC4DCF}"/>
              </a:ext>
            </a:extLst>
          </p:cNvPr>
          <p:cNvSpPr txBox="1"/>
          <p:nvPr/>
        </p:nvSpPr>
        <p:spPr>
          <a:xfrm>
            <a:off x="6357831" y="564560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011F5-4597-27E0-5DE9-ECBD0AED9EF2}"/>
              </a:ext>
            </a:extLst>
          </p:cNvPr>
          <p:cNvSpPr txBox="1"/>
          <p:nvPr/>
        </p:nvSpPr>
        <p:spPr>
          <a:xfrm>
            <a:off x="4053310" y="568362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T2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64E460-8812-21B5-5E6A-D199ED94A143}"/>
              </a:ext>
            </a:extLst>
          </p:cNvPr>
          <p:cNvCxnSpPr>
            <a:cxnSpLocks/>
          </p:cNvCxnSpPr>
          <p:nvPr/>
        </p:nvCxnSpPr>
        <p:spPr>
          <a:xfrm flipH="1" flipV="1">
            <a:off x="3782079" y="3429000"/>
            <a:ext cx="38441" cy="1887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CB876D-1586-DD74-16C0-8DADAB8928F8}"/>
              </a:ext>
            </a:extLst>
          </p:cNvPr>
          <p:cNvSpPr txBox="1"/>
          <p:nvPr/>
        </p:nvSpPr>
        <p:spPr>
          <a:xfrm>
            <a:off x="3265492" y="42496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W1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0E900D-DF3F-F61D-058C-1411339FEFB3}"/>
              </a:ext>
            </a:extLst>
          </p:cNvPr>
          <p:cNvCxnSpPr>
            <a:cxnSpLocks/>
          </p:cNvCxnSpPr>
          <p:nvPr/>
        </p:nvCxnSpPr>
        <p:spPr>
          <a:xfrm flipH="1">
            <a:off x="10125811" y="5380698"/>
            <a:ext cx="971135" cy="551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ADAB35-D4FE-E54C-3005-BB8AB60E6FEA}"/>
              </a:ext>
            </a:extLst>
          </p:cNvPr>
          <p:cNvCxnSpPr>
            <a:cxnSpLocks/>
          </p:cNvCxnSpPr>
          <p:nvPr/>
        </p:nvCxnSpPr>
        <p:spPr>
          <a:xfrm flipH="1" flipV="1">
            <a:off x="7897184" y="3496235"/>
            <a:ext cx="43890" cy="1819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80F7EC-3C3D-91D3-684E-BB8387928EB8}"/>
              </a:ext>
            </a:extLst>
          </p:cNvPr>
          <p:cNvCxnSpPr>
            <a:cxnSpLocks/>
          </p:cNvCxnSpPr>
          <p:nvPr/>
        </p:nvCxnSpPr>
        <p:spPr>
          <a:xfrm>
            <a:off x="8054841" y="5479412"/>
            <a:ext cx="1211393" cy="533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38CDC27-272B-3B90-EBF2-D978815E31C9}"/>
              </a:ext>
            </a:extLst>
          </p:cNvPr>
          <p:cNvSpPr txBox="1"/>
          <p:nvPr/>
        </p:nvSpPr>
        <p:spPr>
          <a:xfrm>
            <a:off x="10630850" y="5562699"/>
            <a:ext cx="7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T1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38F390-AC54-7F7D-87CC-9862D59982DF}"/>
              </a:ext>
            </a:extLst>
          </p:cNvPr>
          <p:cNvSpPr txBox="1"/>
          <p:nvPr/>
        </p:nvSpPr>
        <p:spPr>
          <a:xfrm>
            <a:off x="8199199" y="568362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T2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460BBD-78B9-13DD-7863-83540AE07AA4}"/>
              </a:ext>
            </a:extLst>
          </p:cNvPr>
          <p:cNvSpPr txBox="1"/>
          <p:nvPr/>
        </p:nvSpPr>
        <p:spPr>
          <a:xfrm>
            <a:off x="7448087" y="42214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W2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366235-AD9D-2983-5784-5D06C27F3A06}"/>
              </a:ext>
            </a:extLst>
          </p:cNvPr>
          <p:cNvSpPr/>
          <p:nvPr/>
        </p:nvSpPr>
        <p:spPr>
          <a:xfrm>
            <a:off x="4399211" y="3246597"/>
            <a:ext cx="294581" cy="27683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EFEE85-25EA-B702-C3C5-2F478761C7D6}"/>
              </a:ext>
            </a:extLst>
          </p:cNvPr>
          <p:cNvSpPr/>
          <p:nvPr/>
        </p:nvSpPr>
        <p:spPr>
          <a:xfrm>
            <a:off x="10294978" y="3219404"/>
            <a:ext cx="294581" cy="27683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AEF41-EADC-B489-8B95-915B3DA645BA}"/>
              </a:ext>
            </a:extLst>
          </p:cNvPr>
          <p:cNvSpPr txBox="1"/>
          <p:nvPr/>
        </p:nvSpPr>
        <p:spPr>
          <a:xfrm>
            <a:off x="6158528" y="6467167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Version 251125_1916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854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F5605-00F2-4931-DB21-45CA1FB5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1B235-AE07-2E1B-16C1-66156DB09AE0}"/>
              </a:ext>
            </a:extLst>
          </p:cNvPr>
          <p:cNvSpPr txBox="1"/>
          <p:nvPr/>
        </p:nvSpPr>
        <p:spPr>
          <a:xfrm>
            <a:off x="379505" y="170959"/>
            <a:ext cx="10852727" cy="429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Först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tänker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b="1" i="1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oss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värld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två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länder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där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varje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fattar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egna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beslut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utan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samordna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någonting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nationer.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Nash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jämvikt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någon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ändra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egna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beslut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exempelvis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100" dirty="0" err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lang="en-US" sz="2400" b="1" i="1" kern="1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#3: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Nash-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jämviktskombinationen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unik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Dessa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höga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8303C-4D37-E4BD-AA2A-B664B8C38904}"/>
              </a:ext>
            </a:extLst>
          </p:cNvPr>
          <p:cNvSpPr txBox="1"/>
          <p:nvPr/>
        </p:nvSpPr>
        <p:spPr>
          <a:xfrm>
            <a:off x="379505" y="4630652"/>
            <a:ext cx="10852727" cy="186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#4: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ekonomiska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båda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nationerna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högre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frihandel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Nash-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jämviktslösningen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FEAAF-F0BE-AAAB-ADB5-11886F38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7A414-5A81-6A89-9C42-64EC0E70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82F6EF-409F-6E4B-F4F3-632F044F53E6}"/>
              </a:ext>
            </a:extLst>
          </p:cNvPr>
          <p:cNvSpPr txBox="1"/>
          <p:nvPr/>
        </p:nvSpPr>
        <p:spPr>
          <a:xfrm>
            <a:off x="314035" y="670349"/>
            <a:ext cx="11268365" cy="566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u="sng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</a:t>
            </a:r>
            <a:r>
              <a:rPr kumimoji="0" lang="en-US" sz="3200" b="1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#5: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båda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nationerna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vet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nationerna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kommer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ökade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välja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någon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lämna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frihandel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tydligt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uppvisa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kraftfullt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planerat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tull-försvar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mot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eventuella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tull-anfall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Fred med 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rihandelsavtal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då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de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deltagande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91CE7-CA9D-CFBF-55E0-0280C5A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E073-1F8F-C970-07A3-FFB05FA4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D4837-BC00-0C5E-23E0-696928B9AA4B}"/>
              </a:ext>
            </a:extLst>
          </p:cNvPr>
          <p:cNvSpPr txBox="1"/>
          <p:nvPr/>
        </p:nvSpPr>
        <p:spPr>
          <a:xfrm>
            <a:off x="339029" y="414008"/>
            <a:ext cx="11513942" cy="546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visas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också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diktator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även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konsumenterna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nation.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Diktatorn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behålla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tullintäkterna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ändamål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sådant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fall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minskar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konsumentöverskotten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båda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länderna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diktator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folket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 för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folkets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Diktatorn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behåller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tull-pengarna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själv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ändamål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30BC7-FA0F-A234-BE46-ABE424E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7DF5D-823B-F832-E0B3-48ABC5D12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12B37-322D-FC4B-95EC-8D0EF62C7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57" y="385482"/>
            <a:ext cx="8501626" cy="608780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B2612-18F3-8A4B-225B-910F2147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B359B-B614-3F98-9212-D958CE1E85FA}"/>
              </a:ext>
            </a:extLst>
          </p:cNvPr>
          <p:cNvSpPr txBox="1"/>
          <p:nvPr/>
        </p:nvSpPr>
        <p:spPr>
          <a:xfrm>
            <a:off x="3657643" y="1024328"/>
            <a:ext cx="3262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”Efterfrågan”,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I landet N1: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Q minskar med priset, P.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C91F0-D25C-8804-6984-7060823AB4D7}"/>
              </a:ext>
            </a:extLst>
          </p:cNvPr>
          <p:cNvSpPr txBox="1"/>
          <p:nvPr/>
        </p:nvSpPr>
        <p:spPr>
          <a:xfrm>
            <a:off x="7136349" y="717750"/>
            <a:ext cx="3235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”Utbudet”,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Exporten från utlandet,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”landet N2”, till N1:</a:t>
            </a:r>
            <a:endParaRPr lang="en-US" sz="2400" b="1" i="1" dirty="0">
              <a:highlight>
                <a:srgbClr val="FFFF00"/>
              </a:highlight>
            </a:endParaRPr>
          </a:p>
          <a:p>
            <a:r>
              <a:rPr lang="en-US" sz="2400" b="1" i="1" dirty="0">
                <a:highlight>
                  <a:srgbClr val="FFFF00"/>
                </a:highlight>
              </a:rPr>
              <a:t>Q, </a:t>
            </a:r>
            <a:r>
              <a:rPr lang="en-US" sz="2400" b="1" i="1" dirty="0" err="1">
                <a:highlight>
                  <a:srgbClr val="FFFF00"/>
                </a:highlight>
              </a:rPr>
              <a:t>ökar</a:t>
            </a:r>
            <a:r>
              <a:rPr lang="en-US" sz="2400" b="1" i="1" dirty="0">
                <a:highlight>
                  <a:srgbClr val="FFFF00"/>
                </a:highlight>
              </a:rPr>
              <a:t> med </a:t>
            </a:r>
            <a:r>
              <a:rPr lang="en-US" sz="2400" b="1" i="1" dirty="0" err="1">
                <a:highlight>
                  <a:srgbClr val="FFFF00"/>
                </a:highlight>
              </a:rPr>
              <a:t>priset</a:t>
            </a:r>
            <a:r>
              <a:rPr lang="en-US" sz="2400" b="1" i="1" dirty="0">
                <a:highlight>
                  <a:srgbClr val="FFFF00"/>
                </a:highlight>
              </a:rPr>
              <a:t>, P.</a:t>
            </a:r>
            <a:endParaRPr lang="sv-SE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108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52A0-297D-D8CE-7D87-0BFA40E6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D6504-ABB2-A110-8050-C49871D9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2" y="681318"/>
            <a:ext cx="9582843" cy="595256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8E5FB-B54D-A31D-1229-184FEF5D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2D16-489A-38A3-B0CA-7B44A06088BC}"/>
              </a:ext>
            </a:extLst>
          </p:cNvPr>
          <p:cNvSpPr txBox="1"/>
          <p:nvPr/>
        </p:nvSpPr>
        <p:spPr>
          <a:xfrm>
            <a:off x="837406" y="219653"/>
            <a:ext cx="10284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Hä</a:t>
            </a:r>
            <a:r>
              <a:rPr lang="sv-SE" sz="2400" b="1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r vänder vi på funktionerna och ser hur priset, P, påverkas av volymerna, Q.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D08BB-5C56-F4E4-8444-0B64AA049BF4}"/>
              </a:ext>
            </a:extLst>
          </p:cNvPr>
          <p:cNvSpPr txBox="1"/>
          <p:nvPr/>
        </p:nvSpPr>
        <p:spPr>
          <a:xfrm>
            <a:off x="3005838" y="1416423"/>
            <a:ext cx="252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Efterfrågefunktion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DFF1B-7923-6582-9EEF-8181E021ED60}"/>
              </a:ext>
            </a:extLst>
          </p:cNvPr>
          <p:cNvSpPr txBox="1"/>
          <p:nvPr/>
        </p:nvSpPr>
        <p:spPr>
          <a:xfrm>
            <a:off x="6842617" y="1761547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Utbudsfunktion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860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1FEB0-1B6E-CFAB-1FD5-81188CE3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10081E-FBE7-C6A0-42CA-46DA1454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48" y="462981"/>
            <a:ext cx="8708146" cy="593203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88D34-EBF1-1D5D-077E-B72E6DC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B9B27-1AA4-FEE6-FBEE-8AD734C57917}"/>
              </a:ext>
            </a:extLst>
          </p:cNvPr>
          <p:cNvSpPr txBox="1"/>
          <p:nvPr/>
        </p:nvSpPr>
        <p:spPr>
          <a:xfrm>
            <a:off x="815789" y="1593939"/>
            <a:ext cx="1712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Konsument-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överskott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(Den röda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ytan)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4D96E5-5528-60E2-6C15-69A30EAA1AAB}"/>
              </a:ext>
            </a:extLst>
          </p:cNvPr>
          <p:cNvCxnSpPr/>
          <p:nvPr/>
        </p:nvCxnSpPr>
        <p:spPr>
          <a:xfrm>
            <a:off x="2608729" y="2378769"/>
            <a:ext cx="1730189" cy="4154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0596CE7-0972-24D5-10D9-A5FAD2E29067}"/>
              </a:ext>
            </a:extLst>
          </p:cNvPr>
          <p:cNvSpPr/>
          <p:nvPr/>
        </p:nvSpPr>
        <p:spPr>
          <a:xfrm>
            <a:off x="726141" y="1434354"/>
            <a:ext cx="1882588" cy="18556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3B8A2-CAB9-235D-AE4C-C8CB010F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FB60A-5547-D96C-D5B6-0ECCE5D3D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4" y="636494"/>
            <a:ext cx="11388677" cy="5602941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69C2D-AFEF-BCF0-6A77-D97E24CB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98508-670A-6396-5339-4EA3DA2EAFD0}"/>
              </a:ext>
            </a:extLst>
          </p:cNvPr>
          <p:cNvSpPr txBox="1"/>
          <p:nvPr/>
        </p:nvSpPr>
        <p:spPr>
          <a:xfrm>
            <a:off x="7781951" y="412002"/>
            <a:ext cx="402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Figuren visar pris, P, och volym, Q, vid fri handel.</a:t>
            </a:r>
          </a:p>
          <a:p>
            <a:endParaRPr lang="sv-SE" sz="2400" b="1" i="1" dirty="0">
              <a:highlight>
                <a:srgbClr val="FFFF00"/>
              </a:highlight>
            </a:endParaRPr>
          </a:p>
          <a:p>
            <a:r>
              <a:rPr lang="sv-SE" sz="2400" b="1" i="1" dirty="0">
                <a:highlight>
                  <a:srgbClr val="FFFF00"/>
                </a:highlight>
              </a:rPr>
              <a:t>Konsument- överskott =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”Den röda ytan"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827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6C070-5909-3FCA-79A8-C1186460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D1573-B135-2A3E-CAF4-879496DBA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1" y="555964"/>
            <a:ext cx="11260805" cy="571932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51FF7-98BC-175A-3425-69DC9649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C6191-761E-831E-7E8F-F21E714A21C6}"/>
              </a:ext>
            </a:extLst>
          </p:cNvPr>
          <p:cNvSpPr txBox="1"/>
          <p:nvPr/>
        </p:nvSpPr>
        <p:spPr>
          <a:xfrm>
            <a:off x="7781951" y="412002"/>
            <a:ext cx="402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Figuren visar hur pris, PH samt PW ändras om handelsvolymen minskas.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6A93E-CC97-1DAA-35EE-31EA6D49E7B7}"/>
              </a:ext>
            </a:extLst>
          </p:cNvPr>
          <p:cNvSpPr txBox="1"/>
          <p:nvPr/>
        </p:nvSpPr>
        <p:spPr>
          <a:xfrm>
            <a:off x="7673466" y="4132354"/>
            <a:ext cx="402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Observera att den röda ytan först blir större och sedan mindre, när Q minskas.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67503-22ED-E62F-97FC-4118A5F1C48C}"/>
              </a:ext>
            </a:extLst>
          </p:cNvPr>
          <p:cNvSpPr/>
          <p:nvPr/>
        </p:nvSpPr>
        <p:spPr>
          <a:xfrm>
            <a:off x="7673466" y="2545976"/>
            <a:ext cx="108485" cy="8068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5FE4C-A380-70EE-909A-759FDDA8C62F}"/>
              </a:ext>
            </a:extLst>
          </p:cNvPr>
          <p:cNvSpPr txBox="1"/>
          <p:nvPr/>
        </p:nvSpPr>
        <p:spPr>
          <a:xfrm>
            <a:off x="7781951" y="2700831"/>
            <a:ext cx="63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Tull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285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3825-BB92-E261-2FC6-F1AEC1E8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00765-A059-7207-82AD-67D16A3CE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555812"/>
            <a:ext cx="10703028" cy="542851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FD66A-0DC3-2930-7AF7-9FBFF28F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8A1F6-09C9-70D8-6704-7FA0A377E069}"/>
              </a:ext>
            </a:extLst>
          </p:cNvPr>
          <p:cNvSpPr txBox="1"/>
          <p:nvPr/>
        </p:nvSpPr>
        <p:spPr>
          <a:xfrm>
            <a:off x="7216266" y="3827554"/>
            <a:ext cx="402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Observera att den röda ytan först blir större och sedan mindre, när Q minskas.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Om Q minskas till 0 blir den röda ytan också 0.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C1E22-DDB4-F53A-9C1A-B568F2719D21}"/>
              </a:ext>
            </a:extLst>
          </p:cNvPr>
          <p:cNvSpPr/>
          <p:nvPr/>
        </p:nvSpPr>
        <p:spPr>
          <a:xfrm>
            <a:off x="7664824" y="2115671"/>
            <a:ext cx="98611" cy="1313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6F79-96AB-3E72-D801-EEBB187A58A7}"/>
              </a:ext>
            </a:extLst>
          </p:cNvPr>
          <p:cNvSpPr txBox="1"/>
          <p:nvPr/>
        </p:nvSpPr>
        <p:spPr>
          <a:xfrm>
            <a:off x="7763435" y="2568781"/>
            <a:ext cx="63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Tull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753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560470-2237-F92B-6BDD-7C297152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811782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3454F7-8E82-9C9B-DE0E-DD152E60B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19595"/>
              </p:ext>
            </p:extLst>
          </p:nvPr>
        </p:nvGraphicFramePr>
        <p:xfrm>
          <a:off x="4779263" y="3923800"/>
          <a:ext cx="6574537" cy="279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393529" progId="Equation.DSMT4">
                  <p:embed/>
                </p:oleObj>
              </mc:Choice>
              <mc:Fallback>
                <p:oleObj name="Equation" r:id="rId2" imgW="87592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263" y="3923800"/>
                        <a:ext cx="6574537" cy="279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EC37CD-CA05-D674-8606-D8C2E1E87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92" y="331643"/>
            <a:ext cx="5376672" cy="333982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360A4-AD8E-550D-B9E1-5F9A020DC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3" y="309437"/>
            <a:ext cx="4726088" cy="3384235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8E65-7A7D-93AF-478E-F2838664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11FFE-9886-5CB6-C99B-FF96FD2CAA66}"/>
              </a:ext>
            </a:extLst>
          </p:cNvPr>
          <p:cNvSpPr txBox="1"/>
          <p:nvPr/>
        </p:nvSpPr>
        <p:spPr>
          <a:xfrm>
            <a:off x="332533" y="4417358"/>
            <a:ext cx="42513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Nyutvecklad formel för den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optimala tullen, den tull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som gör konsumentöverskottet,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den röda ytan,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så stort som möjligt.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0AA41-9950-6B63-A238-BF988BE4AC84}"/>
              </a:ext>
            </a:extLst>
          </p:cNvPr>
          <p:cNvSpPr/>
          <p:nvPr/>
        </p:nvSpPr>
        <p:spPr>
          <a:xfrm>
            <a:off x="265176" y="4059936"/>
            <a:ext cx="11457432" cy="2661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91B5D0-84D9-CC4D-E3DD-E2B9211E8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0"/>
            <a:ext cx="4265572" cy="2698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30BB6-F4BF-C3CC-456C-F9B412373F35}"/>
              </a:ext>
            </a:extLst>
          </p:cNvPr>
          <p:cNvSpPr txBox="1"/>
          <p:nvPr/>
        </p:nvSpPr>
        <p:spPr>
          <a:xfrm>
            <a:off x="249382" y="3150255"/>
            <a:ext cx="5772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tariffs and international trade, 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Invited Talk,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 Sweden University, Sundsvall, 2025-09-30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http://www.lohmander.com/PL_MIUN_250930.pdf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A646D-BDA8-8A7A-31FA-09C49728DC5A}"/>
              </a:ext>
            </a:extLst>
          </p:cNvPr>
          <p:cNvSpPr txBox="1"/>
          <p:nvPr/>
        </p:nvSpPr>
        <p:spPr>
          <a:xfrm>
            <a:off x="249382" y="4324280"/>
            <a:ext cx="103932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Linear and nonlinear optimization of international trade and tariffs,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Recent Trends in Statistical Theory and Applications (WSTA 2025),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10th International Webinar, June 29 to July 2, 2025, in celebration of National Statistics Day.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Organizers: Department of Statistics, University of Kerala, in collaboration with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Indian Society for Probability and Statistics (ISPS) and the Kerala Statistical Association (KSA)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/>
              </a:rPr>
              <a:t>http://www.lohmander.com/PL_WSTA_2025.pdf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/>
              </a:rPr>
              <a:t>http://www.lohmander.com/PL_WSTA_2025.pptx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http://www.lohmander.com/PL_WSTA_2025_Appendix.pdf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7"/>
              </a:rPr>
              <a:t>http://www.lohmander.com/PL_WSTA_2025_Appendix.docx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BBCB36-53EA-200F-BAC8-D31DF1E24CEE}"/>
              </a:ext>
            </a:extLst>
          </p:cNvPr>
          <p:cNvSpPr txBox="1">
            <a:spLocks/>
          </p:cNvSpPr>
          <p:nvPr/>
        </p:nvSpPr>
        <p:spPr>
          <a:xfrm>
            <a:off x="249382" y="517165"/>
            <a:ext cx="7092711" cy="713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highlight>
                  <a:srgbClr val="FFFF00"/>
                </a:highlight>
                <a:latin typeface="+mn-lt"/>
              </a:rPr>
              <a:t>Länkarna nedan inkluderar kompletta bevis och härledningar till alla formler.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latin typeface="+mn-lt"/>
              </a:rPr>
              <a:t>Referenser: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47FA8-B89D-7692-215C-F55721EBAA9B}"/>
              </a:ext>
            </a:extLst>
          </p:cNvPr>
          <p:cNvSpPr txBox="1"/>
          <p:nvPr/>
        </p:nvSpPr>
        <p:spPr>
          <a:xfrm>
            <a:off x="249382" y="2222451"/>
            <a:ext cx="5772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tariffs and international trade, (Manuscript submitted to international journal,</a:t>
            </a:r>
          </a:p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November 2025.)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392EB-FCC8-2740-A16D-70FD5B89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2DEF-C18A-D1B6-B793-29024F86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B4BA4B-B3AA-9E78-6420-FDC8FF73B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648097"/>
              </p:ext>
            </p:extLst>
          </p:nvPr>
        </p:nvGraphicFramePr>
        <p:xfrm>
          <a:off x="1550894" y="264458"/>
          <a:ext cx="6358665" cy="50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05E3DB-27CD-F3D9-3589-E85393DD4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12868"/>
              </p:ext>
            </p:extLst>
          </p:nvPr>
        </p:nvGraphicFramePr>
        <p:xfrm>
          <a:off x="8537312" y="1963271"/>
          <a:ext cx="3266292" cy="53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203200" progId="Equation.DSMT4">
                  <p:embed/>
                </p:oleObj>
              </mc:Choice>
              <mc:Fallback>
                <p:oleObj name="Equation" r:id="rId3" imgW="13335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312" y="1963271"/>
                        <a:ext cx="3266292" cy="532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E91F9-EFC8-ECDC-A98C-DBFB43FF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42EEE-67BC-C98E-C403-9352CDC4FD33}"/>
              </a:ext>
            </a:extLst>
          </p:cNvPr>
          <p:cNvSpPr txBox="1"/>
          <p:nvPr/>
        </p:nvSpPr>
        <p:spPr>
          <a:xfrm>
            <a:off x="8610600" y="977152"/>
            <a:ext cx="335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Ett konkret exempel</a:t>
            </a:r>
          </a:p>
          <a:p>
            <a:r>
              <a:rPr lang="sv-SE" sz="2400" b="1" dirty="0"/>
              <a:t>med dessa konstanter: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BE236-5791-DCE5-DA50-0B423FBF8208}"/>
              </a:ext>
            </a:extLst>
          </p:cNvPr>
          <p:cNvSpPr/>
          <p:nvPr/>
        </p:nvSpPr>
        <p:spPr>
          <a:xfrm>
            <a:off x="8310282" y="708211"/>
            <a:ext cx="3720353" cy="20260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98143E-E13A-2D36-61E4-282A2A91158B}"/>
              </a:ext>
            </a:extLst>
          </p:cNvPr>
          <p:cNvCxnSpPr>
            <a:cxnSpLocks/>
          </p:cNvCxnSpPr>
          <p:nvPr/>
        </p:nvCxnSpPr>
        <p:spPr>
          <a:xfrm flipH="1">
            <a:off x="7882889" y="2292423"/>
            <a:ext cx="4273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6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8742-6B32-0F89-39A7-0163A4553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0DCED-8FF9-DBD7-231E-8EBCFDD3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52" y="404751"/>
            <a:ext cx="7264727" cy="6048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F41A3-DFA6-E776-2D0F-D987BA90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DD800-9A33-8E80-2B82-5F9B54CA43B1}"/>
              </a:ext>
            </a:extLst>
          </p:cNvPr>
          <p:cNvSpPr txBox="1"/>
          <p:nvPr/>
        </p:nvSpPr>
        <p:spPr>
          <a:xfrm>
            <a:off x="9583271" y="1425388"/>
            <a:ext cx="1684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Frihandel: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Röd yta = 8.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350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9098-3654-FF36-D5A6-453D0610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0D191-CC4E-DFBD-104A-D9E4C2331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7" y="485552"/>
            <a:ext cx="7826189" cy="58868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14983-3868-3C13-ADB1-16D009D0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97094-B46D-83E2-16BF-1118B6C119AF}"/>
              </a:ext>
            </a:extLst>
          </p:cNvPr>
          <p:cNvSpPr txBox="1"/>
          <p:nvPr/>
        </p:nvSpPr>
        <p:spPr>
          <a:xfrm>
            <a:off x="9583271" y="1425388"/>
            <a:ext cx="24100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Med optimal tull: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Röd yta = 4.5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Grön yta = 4.5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Total yta = 9.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4849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47BE-8A1C-BD92-1AD9-A743CBEF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9C63D-C00C-A00A-E068-690A6BF3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5" y="507720"/>
            <a:ext cx="6840070" cy="5842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AAEB9-0450-FACC-48F1-0B259A8E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4923E-02A4-B20A-57D0-2582E962CDDB}"/>
              </a:ext>
            </a:extLst>
          </p:cNvPr>
          <p:cNvSpPr txBox="1"/>
          <p:nvPr/>
        </p:nvSpPr>
        <p:spPr>
          <a:xfrm>
            <a:off x="9583271" y="1425388"/>
            <a:ext cx="2592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Optimal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konsumentkartell: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Röd yta = 9.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568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D5B70-9E0E-4C15-3EAD-AAE70DB8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6C33B-8FF0-BD56-B863-EEEC7B85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7" y="4355"/>
            <a:ext cx="7456083" cy="6853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A11C1-096C-4D06-77C9-A5E6D187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1119E-6889-A5D7-23C4-B098DEE8F0A2}"/>
              </a:ext>
            </a:extLst>
          </p:cNvPr>
          <p:cNvSpPr txBox="1"/>
          <p:nvPr/>
        </p:nvSpPr>
        <p:spPr>
          <a:xfrm>
            <a:off x="9583271" y="1425388"/>
            <a:ext cx="156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Ekonomisk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förklaring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780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512B-A245-241A-EA80-90BCEB2F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FD26F2-4816-40AA-85B7-900826CAB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93868"/>
              </p:ext>
            </p:extLst>
          </p:nvPr>
        </p:nvGraphicFramePr>
        <p:xfrm>
          <a:off x="1326775" y="0"/>
          <a:ext cx="857922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2BF38-A55A-D1AA-1853-CA77B09E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8C414-6331-1813-2855-B9DB52707B75}"/>
              </a:ext>
            </a:extLst>
          </p:cNvPr>
          <p:cNvSpPr txBox="1"/>
          <p:nvPr/>
        </p:nvSpPr>
        <p:spPr>
          <a:xfrm>
            <a:off x="9583271" y="1425388"/>
            <a:ext cx="23435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Konsumenternas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totala nytta av</a:t>
            </a:r>
          </a:p>
          <a:p>
            <a:r>
              <a:rPr lang="sv-SE" sz="2400" b="1" dirty="0" err="1">
                <a:highlight>
                  <a:srgbClr val="FFFF00"/>
                </a:highlight>
              </a:rPr>
              <a:t>konsumption</a:t>
            </a:r>
            <a:r>
              <a:rPr lang="sv-SE" sz="2400" b="1" dirty="0">
                <a:highlight>
                  <a:srgbClr val="FFFF00"/>
                </a:highlight>
              </a:rPr>
              <a:t>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beror på hur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mycket de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konsumerar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av olika slags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produkter.</a:t>
            </a:r>
          </a:p>
          <a:p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1467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D46E-43E5-0926-30D4-9825AE74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ED94B7-9DAA-4CDF-9C0A-5670667A3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727158"/>
              </p:ext>
            </p:extLst>
          </p:nvPr>
        </p:nvGraphicFramePr>
        <p:xfrm>
          <a:off x="1645023" y="1"/>
          <a:ext cx="890195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ADF35-B8B8-6D65-0392-644D7B50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BD70C-4B3E-301E-FAD6-7ED032E943E4}"/>
              </a:ext>
            </a:extLst>
          </p:cNvPr>
          <p:cNvSpPr txBox="1"/>
          <p:nvPr/>
        </p:nvSpPr>
        <p:spPr>
          <a:xfrm>
            <a:off x="9375212" y="430306"/>
            <a:ext cx="242579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Konsumenternas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totala nytta av</a:t>
            </a:r>
          </a:p>
          <a:p>
            <a:r>
              <a:rPr lang="sv-SE" sz="2400" b="1" dirty="0" err="1">
                <a:highlight>
                  <a:srgbClr val="FFFF00"/>
                </a:highlight>
              </a:rPr>
              <a:t>konsumption</a:t>
            </a:r>
            <a:r>
              <a:rPr lang="sv-SE" sz="2400" b="1" dirty="0">
                <a:highlight>
                  <a:srgbClr val="FFFF00"/>
                </a:highlight>
              </a:rPr>
              <a:t>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beror på hur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mycket de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konsumerar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av olika slags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produkter.</a:t>
            </a:r>
          </a:p>
          <a:p>
            <a:endParaRPr lang="sv-SE" sz="2400" b="1" dirty="0">
              <a:highlight>
                <a:srgbClr val="FFFF00"/>
              </a:highlight>
            </a:endParaRPr>
          </a:p>
          <a:p>
            <a:r>
              <a:rPr lang="sv-SE" sz="2400" b="1" dirty="0">
                <a:highlight>
                  <a:srgbClr val="FFFF00"/>
                </a:highlight>
              </a:rPr>
              <a:t>Figuren visar 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”höjdkurvor” för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hur hög nyttan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av konsumtion är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för olika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kombinationer</a:t>
            </a:r>
          </a:p>
          <a:p>
            <a:r>
              <a:rPr lang="sv-SE" sz="2400" b="1" dirty="0">
                <a:highlight>
                  <a:srgbClr val="FFFF00"/>
                </a:highlight>
              </a:rPr>
              <a:t>av c1 och c2.</a:t>
            </a:r>
          </a:p>
          <a:p>
            <a:endParaRPr lang="en-US" sz="2400" b="1" dirty="0">
              <a:highlight>
                <a:srgbClr val="FFFF00"/>
              </a:highligh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F38BAC-329E-7FBB-7FD9-C92C378F2455}"/>
              </a:ext>
            </a:extLst>
          </p:cNvPr>
          <p:cNvCxnSpPr/>
          <p:nvPr/>
        </p:nvCxnSpPr>
        <p:spPr>
          <a:xfrm flipV="1">
            <a:off x="2743199" y="233082"/>
            <a:ext cx="0" cy="54415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0C556D-51D7-5861-9BB6-519AA53D120E}"/>
              </a:ext>
            </a:extLst>
          </p:cNvPr>
          <p:cNvSpPr txBox="1"/>
          <p:nvPr/>
        </p:nvSpPr>
        <p:spPr>
          <a:xfrm>
            <a:off x="2126694" y="2922493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c2</a:t>
            </a:r>
            <a:endParaRPr lang="en-US" sz="24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03BE92-DBDF-7135-AC09-820CFC560263}"/>
              </a:ext>
            </a:extLst>
          </p:cNvPr>
          <p:cNvCxnSpPr>
            <a:cxnSpLocks/>
          </p:cNvCxnSpPr>
          <p:nvPr/>
        </p:nvCxnSpPr>
        <p:spPr>
          <a:xfrm>
            <a:off x="3065929" y="6356350"/>
            <a:ext cx="58620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80DBA4-E99F-D95C-E375-66E01D03F231}"/>
              </a:ext>
            </a:extLst>
          </p:cNvPr>
          <p:cNvSpPr txBox="1"/>
          <p:nvPr/>
        </p:nvSpPr>
        <p:spPr>
          <a:xfrm>
            <a:off x="8906814" y="609724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c1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133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948698-2B7B-ED7B-3674-7550249E5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338217"/>
              </p:ext>
            </p:extLst>
          </p:nvPr>
        </p:nvGraphicFramePr>
        <p:xfrm>
          <a:off x="851834" y="738449"/>
          <a:ext cx="3549650" cy="498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A23B7D-0AF0-1E9B-78FB-E1B2CCC94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670790"/>
              </p:ext>
            </p:extLst>
          </p:nvPr>
        </p:nvGraphicFramePr>
        <p:xfrm>
          <a:off x="5495365" y="2752165"/>
          <a:ext cx="5934635" cy="293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2F2B2-08A0-E00F-B261-A0F6D48E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E6A45-25CE-DEB6-5DB0-6A6BB0246F7F}"/>
              </a:ext>
            </a:extLst>
          </p:cNvPr>
          <p:cNvSpPr txBox="1"/>
          <p:nvPr/>
        </p:nvSpPr>
        <p:spPr>
          <a:xfrm>
            <a:off x="986117" y="5904023"/>
            <a:ext cx="14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00FF00"/>
                </a:highlight>
              </a:rPr>
              <a:t>Nation N1</a:t>
            </a:r>
            <a:endParaRPr lang="en-US" sz="2400" b="1" dirty="0">
              <a:highlight>
                <a:srgbClr val="00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B1759-2C25-3B62-0822-45F5188B8097}"/>
              </a:ext>
            </a:extLst>
          </p:cNvPr>
          <p:cNvSpPr txBox="1"/>
          <p:nvPr/>
        </p:nvSpPr>
        <p:spPr>
          <a:xfrm>
            <a:off x="5737411" y="5904023"/>
            <a:ext cx="147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highlight>
                  <a:srgbClr val="00FF00"/>
                </a:highlight>
              </a:rPr>
              <a:t>Nation N2</a:t>
            </a:r>
            <a:endParaRPr lang="en-US" sz="2400" b="1" dirty="0">
              <a:highlight>
                <a:srgbClr val="00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13A5F-5B1D-61E6-2006-FF2985E5E3CB}"/>
              </a:ext>
            </a:extLst>
          </p:cNvPr>
          <p:cNvSpPr txBox="1"/>
          <p:nvPr/>
        </p:nvSpPr>
        <p:spPr>
          <a:xfrm>
            <a:off x="986117" y="279658"/>
            <a:ext cx="105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Brädor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81A68-9CC6-5D01-6E21-10D4E6133DB3}"/>
              </a:ext>
            </a:extLst>
          </p:cNvPr>
          <p:cNvSpPr txBox="1"/>
          <p:nvPr/>
        </p:nvSpPr>
        <p:spPr>
          <a:xfrm>
            <a:off x="5495365" y="2182336"/>
            <a:ext cx="105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Brädor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8F0CD-8396-040E-5BF9-73F995B57AB5}"/>
              </a:ext>
            </a:extLst>
          </p:cNvPr>
          <p:cNvSpPr txBox="1"/>
          <p:nvPr/>
        </p:nvSpPr>
        <p:spPr>
          <a:xfrm>
            <a:off x="4250958" y="4977165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Apelsiner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6ECC8-C8F0-79EC-22B1-8671FFDA4539}"/>
              </a:ext>
            </a:extLst>
          </p:cNvPr>
          <p:cNvSpPr txBox="1"/>
          <p:nvPr/>
        </p:nvSpPr>
        <p:spPr>
          <a:xfrm>
            <a:off x="10526252" y="526343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FFFF00"/>
                </a:highlight>
              </a:rPr>
              <a:t>Apelsiner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73F8B-6032-137B-A03C-703EEF5525F3}"/>
              </a:ext>
            </a:extLst>
          </p:cNvPr>
          <p:cNvSpPr txBox="1"/>
          <p:nvPr/>
        </p:nvSpPr>
        <p:spPr>
          <a:xfrm>
            <a:off x="4871484" y="510490"/>
            <a:ext cx="4338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Exempel på två länder med olika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produktionsmöjligheter</a:t>
            </a:r>
            <a:endParaRPr lang="en-US" sz="24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7141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F71D0-7592-4AC8-6581-36F053AD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75" y="39092"/>
            <a:ext cx="8160572" cy="668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8757C-DBD1-BB63-D404-BAC313EE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B7C97-F8DC-FAC6-42CC-12BBCB4E6648}"/>
              </a:ext>
            </a:extLst>
          </p:cNvPr>
          <p:cNvSpPr txBox="1"/>
          <p:nvPr/>
        </p:nvSpPr>
        <p:spPr>
          <a:xfrm>
            <a:off x="9036423" y="5124094"/>
            <a:ext cx="14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highlight>
                  <a:srgbClr val="00FF00"/>
                </a:highlight>
              </a:rPr>
              <a:t>Nation N1</a:t>
            </a:r>
            <a:endParaRPr lang="en-US" sz="24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456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79823-B32F-C181-2D9F-97C5C782A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7" y="600635"/>
            <a:ext cx="10342678" cy="5658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51D72-8CAD-7AEB-C02D-EBC11597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D0FED-3315-AB78-E2A1-9117AE7EB3B1}"/>
              </a:ext>
            </a:extLst>
          </p:cNvPr>
          <p:cNvSpPr txBox="1"/>
          <p:nvPr/>
        </p:nvSpPr>
        <p:spPr>
          <a:xfrm>
            <a:off x="9143999" y="5267528"/>
            <a:ext cx="147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highlight>
                  <a:srgbClr val="00FF00"/>
                </a:highlight>
              </a:rPr>
              <a:t>Nation N2</a:t>
            </a:r>
            <a:endParaRPr lang="en-US" sz="24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171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747B-42F5-AEC2-FD08-C91DE451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F152A7-146D-33C0-2FC9-63AD9B77B99F}"/>
              </a:ext>
            </a:extLst>
          </p:cNvPr>
          <p:cNvSpPr txBox="1"/>
          <p:nvPr/>
        </p:nvSpPr>
        <p:spPr>
          <a:xfrm>
            <a:off x="362117" y="730841"/>
            <a:ext cx="6486917" cy="5177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ORIENTERING: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eopolitiken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påverkas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tullkrig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år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28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Krig med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militära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beroende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ekonomiska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resurser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vilka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starkt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påverkas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ekonomisk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krigföring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särskilt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tullkrig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53BB3-DA62-ECB7-5DAA-8B55C8A1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0"/>
            <a:ext cx="4265572" cy="26988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021DF-99F7-AC25-95EF-84E34399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590ED-5FCD-CB8D-9747-65E98CC7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01" y="714028"/>
            <a:ext cx="11371304" cy="43817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8208B-DE59-C73D-F896-D654A9A8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FF4263-16B4-F717-D344-75B2EE2A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23" y="5279899"/>
            <a:ext cx="18794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1376B4-329E-FF64-5585-651F2EFA0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9442"/>
              </p:ext>
            </p:extLst>
          </p:nvPr>
        </p:nvGraphicFramePr>
        <p:xfrm>
          <a:off x="638245" y="5279899"/>
          <a:ext cx="10715555" cy="7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14700" imgH="241300" progId="Equation.DSMT4">
                  <p:embed/>
                </p:oleObj>
              </mc:Choice>
              <mc:Fallback>
                <p:oleObj name="Equation" r:id="rId3" imgW="3314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45" y="5279899"/>
                        <a:ext cx="10715555" cy="70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0DB53C-5415-0375-CAC4-3AE3CAB058E0}"/>
              </a:ext>
            </a:extLst>
          </p:cNvPr>
          <p:cNvSpPr txBox="1"/>
          <p:nvPr/>
        </p:nvSpPr>
        <p:spPr>
          <a:xfrm>
            <a:off x="7845552" y="298803"/>
            <a:ext cx="366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Total nytta i Nation N1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för olika tullkombinationer.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DEBA54-0566-7995-B2A4-95F903DC589E}"/>
              </a:ext>
            </a:extLst>
          </p:cNvPr>
          <p:cNvSpPr/>
          <p:nvPr/>
        </p:nvSpPr>
        <p:spPr>
          <a:xfrm>
            <a:off x="3721608" y="3255264"/>
            <a:ext cx="1051560" cy="42062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D114C-9758-D4D1-2A00-8594FF7D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84" y="1268506"/>
            <a:ext cx="11797704" cy="45166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31200-9338-8316-7D83-EB10E1E4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1AF15-12BA-9979-754F-8425B9E09AD2}"/>
              </a:ext>
            </a:extLst>
          </p:cNvPr>
          <p:cNvSpPr txBox="1"/>
          <p:nvPr/>
        </p:nvSpPr>
        <p:spPr>
          <a:xfrm>
            <a:off x="7845552" y="298803"/>
            <a:ext cx="366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Total nytta i Nation N2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för olika tullkombinationer.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12CD1B-F06F-6A0C-7B73-225AFB501FB8}"/>
              </a:ext>
            </a:extLst>
          </p:cNvPr>
          <p:cNvSpPr/>
          <p:nvPr/>
        </p:nvSpPr>
        <p:spPr>
          <a:xfrm>
            <a:off x="7495749" y="2699452"/>
            <a:ext cx="1051560" cy="420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4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365FC-3A04-7A99-0091-E611015F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D37D7-A5B8-5888-38E5-341220FB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12"/>
            <a:ext cx="9711441" cy="683718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33810-7777-6F53-2BA0-53C474A8674E}"/>
              </a:ext>
            </a:extLst>
          </p:cNvPr>
          <p:cNvSpPr txBox="1"/>
          <p:nvPr/>
        </p:nvSpPr>
        <p:spPr>
          <a:xfrm>
            <a:off x="8149326" y="271909"/>
            <a:ext cx="366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Total nytta i Nation N1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för olika tullkombinationer.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DB6ECF-1C9A-3C88-B3E5-532701B8F7C8}"/>
              </a:ext>
            </a:extLst>
          </p:cNvPr>
          <p:cNvSpPr/>
          <p:nvPr/>
        </p:nvSpPr>
        <p:spPr>
          <a:xfrm>
            <a:off x="4456713" y="1137937"/>
            <a:ext cx="294581" cy="27683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9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EA62B-3DF1-2B1E-5166-DB3848A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B04F0-E8C4-EC24-DD0F-24AA6B2E3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0"/>
            <a:ext cx="8466532" cy="614082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8C3F5-35B1-6F15-11C8-F4B6673095A1}"/>
              </a:ext>
            </a:extLst>
          </p:cNvPr>
          <p:cNvSpPr txBox="1"/>
          <p:nvPr/>
        </p:nvSpPr>
        <p:spPr>
          <a:xfrm>
            <a:off x="431740" y="343627"/>
            <a:ext cx="366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Total nytta i Nation N1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för olika tullkombinationer.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A72442-97E6-FF8B-8854-F83680AF5FAE}"/>
              </a:ext>
            </a:extLst>
          </p:cNvPr>
          <p:cNvCxnSpPr>
            <a:cxnSpLocks/>
          </p:cNvCxnSpPr>
          <p:nvPr/>
        </p:nvCxnSpPr>
        <p:spPr>
          <a:xfrm flipH="1">
            <a:off x="8355106" y="4852147"/>
            <a:ext cx="2277036" cy="12886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B34D5B-160E-74CA-48AD-F3AC484EDA00}"/>
              </a:ext>
            </a:extLst>
          </p:cNvPr>
          <p:cNvSpPr txBox="1"/>
          <p:nvPr/>
        </p:nvSpPr>
        <p:spPr>
          <a:xfrm>
            <a:off x="9547413" y="5567081"/>
            <a:ext cx="4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355FF5-5489-91B6-69F8-6D15AF0A0D18}"/>
              </a:ext>
            </a:extLst>
          </p:cNvPr>
          <p:cNvCxnSpPr>
            <a:cxnSpLocks/>
          </p:cNvCxnSpPr>
          <p:nvPr/>
        </p:nvCxnSpPr>
        <p:spPr>
          <a:xfrm>
            <a:off x="5020235" y="5002306"/>
            <a:ext cx="2716306" cy="1228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5E3837-D32D-4902-CC16-CBBF041C461B}"/>
              </a:ext>
            </a:extLst>
          </p:cNvPr>
          <p:cNvSpPr txBox="1"/>
          <p:nvPr/>
        </p:nvSpPr>
        <p:spPr>
          <a:xfrm>
            <a:off x="5931128" y="56318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1BB4F-1731-DBEE-DB08-42E62297A84C}"/>
              </a:ext>
            </a:extLst>
          </p:cNvPr>
          <p:cNvCxnSpPr>
            <a:cxnSpLocks/>
          </p:cNvCxnSpPr>
          <p:nvPr/>
        </p:nvCxnSpPr>
        <p:spPr>
          <a:xfrm flipH="1" flipV="1">
            <a:off x="4716052" y="851647"/>
            <a:ext cx="135409" cy="4000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630FBE-AD74-5A3C-93C8-8DB864A80E83}"/>
              </a:ext>
            </a:extLst>
          </p:cNvPr>
          <p:cNvSpPr txBox="1"/>
          <p:nvPr/>
        </p:nvSpPr>
        <p:spPr>
          <a:xfrm>
            <a:off x="4241861" y="246911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744FD3-C1BF-6606-FEC9-49A2619D388C}"/>
              </a:ext>
            </a:extLst>
          </p:cNvPr>
          <p:cNvSpPr/>
          <p:nvPr/>
        </p:nvSpPr>
        <p:spPr>
          <a:xfrm>
            <a:off x="6016572" y="851647"/>
            <a:ext cx="294581" cy="27683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14AA7-F50E-9BB2-F934-5ED5CF4B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F6B76-2791-D588-DB67-953BC8B83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8" y="0"/>
            <a:ext cx="7871012" cy="5895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78364-8246-F238-ED1F-0FC377B873C3}"/>
              </a:ext>
            </a:extLst>
          </p:cNvPr>
          <p:cNvSpPr txBox="1"/>
          <p:nvPr/>
        </p:nvSpPr>
        <p:spPr>
          <a:xfrm>
            <a:off x="431740" y="343627"/>
            <a:ext cx="366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Total nytta i Nation N2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för olika tullkombinationer.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2A1D7E-69FF-46AF-EDA1-95AD67E40E1D}"/>
              </a:ext>
            </a:extLst>
          </p:cNvPr>
          <p:cNvCxnSpPr>
            <a:cxnSpLocks/>
          </p:cNvCxnSpPr>
          <p:nvPr/>
        </p:nvCxnSpPr>
        <p:spPr>
          <a:xfrm flipH="1" flipV="1">
            <a:off x="4949134" y="759125"/>
            <a:ext cx="133854" cy="3738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1A2CFC-1262-D389-A1DD-77CFE5D3351E}"/>
              </a:ext>
            </a:extLst>
          </p:cNvPr>
          <p:cNvCxnSpPr>
            <a:cxnSpLocks/>
          </p:cNvCxnSpPr>
          <p:nvPr/>
        </p:nvCxnSpPr>
        <p:spPr>
          <a:xfrm>
            <a:off x="5244353" y="4831977"/>
            <a:ext cx="2716306" cy="12281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8C7AAC-296C-2211-5086-9C18106862BC}"/>
              </a:ext>
            </a:extLst>
          </p:cNvPr>
          <p:cNvCxnSpPr>
            <a:cxnSpLocks/>
          </p:cNvCxnSpPr>
          <p:nvPr/>
        </p:nvCxnSpPr>
        <p:spPr>
          <a:xfrm flipH="1">
            <a:off x="8364071" y="4689165"/>
            <a:ext cx="2277036" cy="12886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736EE2-5F72-F75A-AD57-14647EB72F9B}"/>
              </a:ext>
            </a:extLst>
          </p:cNvPr>
          <p:cNvSpPr txBox="1"/>
          <p:nvPr/>
        </p:nvSpPr>
        <p:spPr>
          <a:xfrm>
            <a:off x="4241861" y="246911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5538A-5743-E6BB-C993-617866BF7911}"/>
              </a:ext>
            </a:extLst>
          </p:cNvPr>
          <p:cNvSpPr txBox="1"/>
          <p:nvPr/>
        </p:nvSpPr>
        <p:spPr>
          <a:xfrm>
            <a:off x="5992906" y="54161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720F1-9B6A-F13D-930F-D59CF1D0A9B4}"/>
              </a:ext>
            </a:extLst>
          </p:cNvPr>
          <p:cNvSpPr txBox="1"/>
          <p:nvPr/>
        </p:nvSpPr>
        <p:spPr>
          <a:xfrm>
            <a:off x="9628096" y="5333503"/>
            <a:ext cx="4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55EA1-24FB-F250-F766-9385A1B3A2E0}"/>
              </a:ext>
            </a:extLst>
          </p:cNvPr>
          <p:cNvSpPr/>
          <p:nvPr/>
        </p:nvSpPr>
        <p:spPr>
          <a:xfrm>
            <a:off x="9333515" y="685626"/>
            <a:ext cx="294581" cy="27683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A6E11-6BBF-95AD-0CA7-DB5A9DD3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28576-7E01-694E-FDF3-F4F3D98A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07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2A8805-67E7-DF08-53A9-2B22CB071E4E}"/>
              </a:ext>
            </a:extLst>
          </p:cNvPr>
          <p:cNvSpPr txBox="1"/>
          <p:nvPr/>
        </p:nvSpPr>
        <p:spPr>
          <a:xfrm>
            <a:off x="7953128" y="451204"/>
            <a:ext cx="396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00FFFF"/>
                </a:highlight>
              </a:rPr>
              <a:t>Dessa ekvationer bestämmer</a:t>
            </a:r>
          </a:p>
          <a:p>
            <a:r>
              <a:rPr lang="sv-SE" sz="2400" b="1" i="1" dirty="0">
                <a:highlight>
                  <a:srgbClr val="00FFFF"/>
                </a:highlight>
              </a:rPr>
              <a:t>hur N1 bör välja T1 </a:t>
            </a:r>
          </a:p>
          <a:p>
            <a:r>
              <a:rPr lang="sv-SE" sz="2400" b="1" i="1" dirty="0">
                <a:highlight>
                  <a:srgbClr val="00FFFF"/>
                </a:highlight>
              </a:rPr>
              <a:t>samt hur N2 bör välja T2.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90017F-82F2-4AB4-2ED2-B94A9A1012DA}"/>
              </a:ext>
            </a:extLst>
          </p:cNvPr>
          <p:cNvCxnSpPr>
            <a:cxnSpLocks/>
          </p:cNvCxnSpPr>
          <p:nvPr/>
        </p:nvCxnSpPr>
        <p:spPr>
          <a:xfrm flipH="1">
            <a:off x="7153835" y="726141"/>
            <a:ext cx="799294" cy="22411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DD3BC9-1270-1503-4A14-86F1FE55AB11}"/>
              </a:ext>
            </a:extLst>
          </p:cNvPr>
          <p:cNvCxnSpPr>
            <a:cxnSpLocks/>
          </p:cNvCxnSpPr>
          <p:nvPr/>
        </p:nvCxnSpPr>
        <p:spPr>
          <a:xfrm>
            <a:off x="10919012" y="1730188"/>
            <a:ext cx="537882" cy="169881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2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4ABA2-1B99-73DB-8A44-62B190AE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650EC-5950-89FF-5F94-6677C63E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64" y="136524"/>
            <a:ext cx="12241963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6D31C-8BBC-1047-083F-679EAAEACFA8}"/>
              </a:ext>
            </a:extLst>
          </p:cNvPr>
          <p:cNvSpPr txBox="1"/>
          <p:nvPr/>
        </p:nvSpPr>
        <p:spPr>
          <a:xfrm>
            <a:off x="8001717" y="200192"/>
            <a:ext cx="3960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Pilarna visar hur N1 (blå)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och N2 (Röd) bör justera sina tullar T1 och T2 för att få bästa möjliga konsumentöverskott i sina länder.</a:t>
            </a:r>
          </a:p>
        </p:txBody>
      </p:sp>
    </p:spTree>
    <p:extLst>
      <p:ext uri="{BB962C8B-B14F-4D97-AF65-F5344CB8AC3E}">
        <p14:creationId xmlns:p14="http://schemas.microsoft.com/office/powerpoint/2010/main" val="4141352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30C25-381C-AF6B-D569-29DB660C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EBF4E-F71B-02CA-B990-E7795BFD9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1" y="0"/>
            <a:ext cx="11369988" cy="6845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0C6A4-DD33-67E2-4F3C-DE9190979EC5}"/>
              </a:ext>
            </a:extLst>
          </p:cNvPr>
          <p:cNvSpPr txBox="1"/>
          <p:nvPr/>
        </p:nvSpPr>
        <p:spPr>
          <a:xfrm>
            <a:off x="7786564" y="621533"/>
            <a:ext cx="3960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Gul pil visar hur N1 </a:t>
            </a:r>
          </a:p>
          <a:p>
            <a:r>
              <a:rPr lang="sv-SE" sz="2400" b="1" i="1" dirty="0">
                <a:highlight>
                  <a:srgbClr val="FFFF00"/>
                </a:highlight>
              </a:rPr>
              <a:t>bör justera sin tull T1 om vi utgår från fri handel utan tullar.</a:t>
            </a:r>
          </a:p>
        </p:txBody>
      </p:sp>
    </p:spTree>
    <p:extLst>
      <p:ext uri="{BB962C8B-B14F-4D97-AF65-F5344CB8AC3E}">
        <p14:creationId xmlns:p14="http://schemas.microsoft.com/office/powerpoint/2010/main" val="2590245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E254C-39FD-E8DC-1273-970F45E6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6F56A-B19F-CD9E-C8AE-14C7D786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53"/>
            <a:ext cx="12192000" cy="643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8BC67-87AC-D6BD-98FE-B0E9A164CAA5}"/>
              </a:ext>
            </a:extLst>
          </p:cNvPr>
          <p:cNvSpPr txBox="1"/>
          <p:nvPr/>
        </p:nvSpPr>
        <p:spPr>
          <a:xfrm>
            <a:off x="7786564" y="621533"/>
            <a:ext cx="396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Gul pil visar hur N2 bör justera sin tull T2.</a:t>
            </a:r>
          </a:p>
        </p:txBody>
      </p:sp>
    </p:spTree>
    <p:extLst>
      <p:ext uri="{BB962C8B-B14F-4D97-AF65-F5344CB8AC3E}">
        <p14:creationId xmlns:p14="http://schemas.microsoft.com/office/powerpoint/2010/main" val="216501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6E0E-494C-030E-D163-76817401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3F67D-37BC-B404-BE86-6CC92923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96"/>
            <a:ext cx="12192001" cy="6790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97A04-748F-AA76-6400-B9EC77C27468}"/>
              </a:ext>
            </a:extLst>
          </p:cNvPr>
          <p:cNvSpPr txBox="1"/>
          <p:nvPr/>
        </p:nvSpPr>
        <p:spPr>
          <a:xfrm>
            <a:off x="7786564" y="621533"/>
            <a:ext cx="396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Gul pil visar hur N1 bör justera sin tull T1.</a:t>
            </a:r>
          </a:p>
        </p:txBody>
      </p:sp>
    </p:spTree>
    <p:extLst>
      <p:ext uri="{BB962C8B-B14F-4D97-AF65-F5344CB8AC3E}">
        <p14:creationId xmlns:p14="http://schemas.microsoft.com/office/powerpoint/2010/main" val="370081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B56B-66B0-C46E-3ED8-F469FCF5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0832B-5726-DD1A-4B26-5D80F9CF00E2}"/>
              </a:ext>
            </a:extLst>
          </p:cNvPr>
          <p:cNvSpPr txBox="1"/>
          <p:nvPr/>
        </p:nvSpPr>
        <p:spPr>
          <a:xfrm>
            <a:off x="469425" y="269349"/>
            <a:ext cx="11055927" cy="450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3200" b="1" i="1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ammanfattning</a:t>
            </a:r>
            <a:r>
              <a:rPr kumimoji="0" lang="en-US" sz="3200" b="1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Tullkrig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analyseras</a:t>
            </a: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US" sz="28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matematiska</a:t>
            </a: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metoder</a:t>
            </a: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ptimala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beräknas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operationsanalys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inklusive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spelteori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8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Resultaten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diskuteras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koppling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till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USA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ändrat</a:t>
            </a:r>
            <a:r>
              <a:rPr lang="en-US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tullarna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 2025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respektive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Kina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bemött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kraftigt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ökade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tullarna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20860-4F7E-7F41-0693-A050A1C6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34" y="4517262"/>
            <a:ext cx="3689108" cy="2071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DF57A-19D5-EB0B-507E-CF57A5DE9559}"/>
              </a:ext>
            </a:extLst>
          </p:cNvPr>
          <p:cNvSpPr txBox="1"/>
          <p:nvPr/>
        </p:nvSpPr>
        <p:spPr>
          <a:xfrm>
            <a:off x="8087230" y="6106414"/>
            <a:ext cx="176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Foto: BBC.co.uk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D4457-7A4F-DDE4-EEB9-6EEC67A6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7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9949E-78AB-9EE0-B909-9FFFC70B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0A4B3-3C9B-57BB-D7D2-21664FA0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3082"/>
            <a:ext cx="12161321" cy="66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A9E4B-3B0F-7A30-F12A-6CD2B582FD7D}"/>
              </a:ext>
            </a:extLst>
          </p:cNvPr>
          <p:cNvSpPr txBox="1"/>
          <p:nvPr/>
        </p:nvSpPr>
        <p:spPr>
          <a:xfrm>
            <a:off x="7786564" y="621533"/>
            <a:ext cx="396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Gul pil visar hur N2 bör justera sin tull T2.</a:t>
            </a:r>
          </a:p>
        </p:txBody>
      </p:sp>
    </p:spTree>
    <p:extLst>
      <p:ext uri="{BB962C8B-B14F-4D97-AF65-F5344CB8AC3E}">
        <p14:creationId xmlns:p14="http://schemas.microsoft.com/office/powerpoint/2010/main" val="280423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6BFC6-3A32-1BA2-A7CE-A30A3491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A1B7C-AEC9-B05D-F507-F31F65370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1" y="0"/>
            <a:ext cx="12264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92F4AD-C7E2-AC1B-18C6-A9C99ECBCC79}"/>
              </a:ext>
            </a:extLst>
          </p:cNvPr>
          <p:cNvSpPr txBox="1"/>
          <p:nvPr/>
        </p:nvSpPr>
        <p:spPr>
          <a:xfrm>
            <a:off x="7786564" y="621533"/>
            <a:ext cx="396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Nash jämvikt.</a:t>
            </a:r>
          </a:p>
        </p:txBody>
      </p:sp>
    </p:spTree>
    <p:extLst>
      <p:ext uri="{BB962C8B-B14F-4D97-AF65-F5344CB8AC3E}">
        <p14:creationId xmlns:p14="http://schemas.microsoft.com/office/powerpoint/2010/main" val="384943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79F76-24DE-6500-0475-178E3876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76D44-4A22-9F76-A9C8-55441AFD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4" y="663388"/>
            <a:ext cx="10989905" cy="5531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C73823-E03F-3938-1F96-481BA62D4038}"/>
              </a:ext>
            </a:extLst>
          </p:cNvPr>
          <p:cNvSpPr txBox="1"/>
          <p:nvPr/>
        </p:nvSpPr>
        <p:spPr>
          <a:xfrm>
            <a:off x="1045106" y="6077247"/>
            <a:ext cx="964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Nash jämvikt är sämre än frihandel för världen som helhet.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950B9-8B86-63A9-89A4-2F8C8DAE2251}"/>
              </a:ext>
            </a:extLst>
          </p:cNvPr>
          <p:cNvSpPr txBox="1"/>
          <p:nvPr/>
        </p:nvSpPr>
        <p:spPr>
          <a:xfrm>
            <a:off x="5401952" y="1966239"/>
            <a:ext cx="652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highlight>
                  <a:srgbClr val="FFFF00"/>
                </a:highlight>
              </a:rPr>
              <a:t>Summa vinst av olika tullkombinationer.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5298EA-E5D8-8AEF-8750-03DEBDCF0C18}"/>
              </a:ext>
            </a:extLst>
          </p:cNvPr>
          <p:cNvSpPr/>
          <p:nvPr/>
        </p:nvSpPr>
        <p:spPr>
          <a:xfrm>
            <a:off x="3792071" y="3343835"/>
            <a:ext cx="412376" cy="36199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8A977-F473-2FFF-2445-326A218A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8D981-8E9D-A43E-6B63-2E2A4939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671" y="1335023"/>
            <a:ext cx="23196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F48498-9884-2E6C-68FF-413EC5322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64396"/>
              </p:ext>
            </p:extLst>
          </p:nvPr>
        </p:nvGraphicFramePr>
        <p:xfrm>
          <a:off x="3803902" y="517208"/>
          <a:ext cx="5337050" cy="77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254000" progId="Equation.DSMT4">
                  <p:embed/>
                </p:oleObj>
              </mc:Choice>
              <mc:Fallback>
                <p:oleObj name="Equation" r:id="rId2" imgW="1765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902" y="517208"/>
                        <a:ext cx="5337050" cy="774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1AF49B-A844-251C-68C3-91F1AE98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" y="2862071"/>
            <a:ext cx="14630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F18CD6-9D33-5928-2190-A392DECB7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61770"/>
              </p:ext>
            </p:extLst>
          </p:nvPr>
        </p:nvGraphicFramePr>
        <p:xfrm>
          <a:off x="758950" y="2152701"/>
          <a:ext cx="10790829" cy="71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700" imgH="241300" progId="Equation.DSMT4">
                  <p:embed/>
                </p:oleObj>
              </mc:Choice>
              <mc:Fallback>
                <p:oleObj name="Equation" r:id="rId4" imgW="33147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50" y="2152701"/>
                        <a:ext cx="10790829" cy="713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32B2ED-E544-2759-8AD5-A6CFBE2E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1" y="3679750"/>
            <a:ext cx="15917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64AF41-534B-8B2D-F281-35CBF1A0C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67346"/>
              </p:ext>
            </p:extLst>
          </p:nvPr>
        </p:nvGraphicFramePr>
        <p:xfrm>
          <a:off x="758950" y="3093620"/>
          <a:ext cx="10794761" cy="70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100" imgH="241300" progId="Equation.DSMT4">
                  <p:embed/>
                </p:oleObj>
              </mc:Choice>
              <mc:Fallback>
                <p:oleObj name="Equation" r:id="rId6" imgW="33401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50" y="3093620"/>
                        <a:ext cx="10794761" cy="709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A82061B-3003-7A55-2543-01D1B3C7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1" y="4740501"/>
            <a:ext cx="20621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46A86DB-54B2-77BA-A942-5B5A394F9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79376"/>
              </p:ext>
            </p:extLst>
          </p:nvPr>
        </p:nvGraphicFramePr>
        <p:xfrm>
          <a:off x="4169662" y="4113415"/>
          <a:ext cx="3238424" cy="70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600" imgH="228600" progId="Equation.DSMT4">
                  <p:embed/>
                </p:oleObj>
              </mc:Choice>
              <mc:Fallback>
                <p:oleObj name="Equation" r:id="rId8" imgW="990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662" y="4113415"/>
                        <a:ext cx="3238424" cy="709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91ED2C-A353-8181-4B06-5338D12AB9DF}"/>
              </a:ext>
            </a:extLst>
          </p:cNvPr>
          <p:cNvSpPr txBox="1"/>
          <p:nvPr/>
        </p:nvSpPr>
        <p:spPr>
          <a:xfrm>
            <a:off x="758950" y="573880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highlight>
                  <a:srgbClr val="FFFF00"/>
                </a:highlight>
              </a:rPr>
              <a:t>Nash jämvikt: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25263-FDDA-28D0-1513-87E00A9BD33A}"/>
              </a:ext>
            </a:extLst>
          </p:cNvPr>
          <p:cNvSpPr txBox="1"/>
          <p:nvPr/>
        </p:nvSpPr>
        <p:spPr>
          <a:xfrm>
            <a:off x="758950" y="5624616"/>
            <a:ext cx="451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>
                <a:highlight>
                  <a:srgbClr val="FFFF00"/>
                </a:highlight>
              </a:rPr>
              <a:t>Free</a:t>
            </a:r>
            <a:r>
              <a:rPr lang="sv-SE" sz="3200" b="1" dirty="0">
                <a:highlight>
                  <a:srgbClr val="FFFF00"/>
                </a:highlight>
              </a:rPr>
              <a:t> </a:t>
            </a:r>
            <a:r>
              <a:rPr lang="sv-SE" sz="3200" b="1" dirty="0" err="1">
                <a:highlight>
                  <a:srgbClr val="FFFF00"/>
                </a:highlight>
              </a:rPr>
              <a:t>Trade</a:t>
            </a:r>
            <a:r>
              <a:rPr lang="sv-SE" sz="3200" b="1" dirty="0">
                <a:highlight>
                  <a:srgbClr val="FFFF00"/>
                </a:highlight>
              </a:rPr>
              <a:t> utan tullar:</a:t>
            </a:r>
            <a:endParaRPr lang="en-US" sz="3200" b="1" dirty="0">
              <a:highlight>
                <a:srgbClr val="FFFF00"/>
              </a:highlight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D95993-528C-249C-D55F-CF83F1759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42711"/>
              </p:ext>
            </p:extLst>
          </p:nvPr>
        </p:nvGraphicFramePr>
        <p:xfrm>
          <a:off x="4871244" y="5607384"/>
          <a:ext cx="24495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28600" progId="Equation.DSMT4">
                  <p:embed/>
                </p:oleObj>
              </mc:Choice>
              <mc:Fallback>
                <p:oleObj name="Equation" r:id="rId10" imgW="7491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46A86DB-54B2-77BA-A942-5B5A394F9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244" y="5607384"/>
                        <a:ext cx="2449512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6D66C4C-482F-9F59-EABF-79D08AE655CB}"/>
              </a:ext>
            </a:extLst>
          </p:cNvPr>
          <p:cNvSpPr/>
          <p:nvPr/>
        </p:nvSpPr>
        <p:spPr>
          <a:xfrm>
            <a:off x="630936" y="5314191"/>
            <a:ext cx="7287768" cy="11925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FC0E4A-203B-531B-BF74-6F9E5A7A4783}"/>
              </a:ext>
            </a:extLst>
          </p:cNvPr>
          <p:cNvSpPr/>
          <p:nvPr/>
        </p:nvSpPr>
        <p:spPr>
          <a:xfrm>
            <a:off x="622060" y="3792849"/>
            <a:ext cx="7287768" cy="11925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480CE-D9A8-F621-AB22-0977AEF46CE0}"/>
              </a:ext>
            </a:extLst>
          </p:cNvPr>
          <p:cNvSpPr txBox="1"/>
          <p:nvPr/>
        </p:nvSpPr>
        <p:spPr>
          <a:xfrm>
            <a:off x="804668" y="4126507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highlight>
                  <a:srgbClr val="FFFF00"/>
                </a:highlight>
              </a:rPr>
              <a:t>Nash jämvikt: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A51169-E0EF-687E-FCE5-6C7AD41AC397}"/>
              </a:ext>
            </a:extLst>
          </p:cNvPr>
          <p:cNvSpPr txBox="1"/>
          <p:nvPr/>
        </p:nvSpPr>
        <p:spPr>
          <a:xfrm>
            <a:off x="8225714" y="5517761"/>
            <a:ext cx="1430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BÄST!</a:t>
            </a:r>
            <a:endParaRPr lang="en-US" sz="40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8D48F-73EB-2158-257A-9702C3334811}"/>
              </a:ext>
            </a:extLst>
          </p:cNvPr>
          <p:cNvSpPr txBox="1"/>
          <p:nvPr/>
        </p:nvSpPr>
        <p:spPr>
          <a:xfrm>
            <a:off x="9534144" y="507304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(Ca 49%)</a:t>
            </a:r>
            <a:endParaRPr lang="en-US" sz="40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2483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5B7F3-40A2-0C2D-9AA3-22B96107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51476-BAB7-632F-0184-91B074A0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0"/>
            <a:ext cx="4265572" cy="26988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7F444D-13B0-09C1-7500-1EFBADF6D420}"/>
              </a:ext>
            </a:extLst>
          </p:cNvPr>
          <p:cNvSpPr txBox="1">
            <a:spLocks/>
          </p:cNvSpPr>
          <p:nvPr/>
        </p:nvSpPr>
        <p:spPr>
          <a:xfrm>
            <a:off x="416859" y="241893"/>
            <a:ext cx="4329816" cy="8518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sng" dirty="0">
                <a:solidFill>
                  <a:srgbClr val="FF0000"/>
                </a:solidFill>
                <a:latin typeface="Calibri Light" panose="020F0302020204030204"/>
              </a:rPr>
              <a:t>Slutsatser</a:t>
            </a:r>
            <a:r>
              <a:rPr kumimoji="0" lang="sv-SE" sz="44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5CE0A-2E43-3694-C6F2-8563955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F7DB1-1739-486A-AE61-F601C514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8C3BD-E866-98A4-41A2-1DE10B1BB77A}"/>
              </a:ext>
            </a:extLst>
          </p:cNvPr>
          <p:cNvSpPr txBox="1"/>
          <p:nvPr/>
        </p:nvSpPr>
        <p:spPr>
          <a:xfrm>
            <a:off x="416859" y="1093695"/>
            <a:ext cx="1081591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#1: Det är alltid lönsamt för en nation att införa en strikt positiv tull </a:t>
            </a:r>
          </a:p>
          <a:p>
            <a:r>
              <a:rPr lang="sv-SE" b="1" dirty="0"/>
              <a:t>       på import, så länge som andra nationer inte inför tullar. </a:t>
            </a:r>
          </a:p>
          <a:p>
            <a:endParaRPr lang="sv-SE" b="1" dirty="0"/>
          </a:p>
          <a:p>
            <a:r>
              <a:rPr lang="sv-SE" b="1" dirty="0"/>
              <a:t>#2: Det är rationellt för en nation N2 att införa en tull, T2,</a:t>
            </a:r>
          </a:p>
          <a:p>
            <a:r>
              <a:rPr lang="sv-SE" b="1" dirty="0"/>
              <a:t>       om N1 inför en tull, T1.</a:t>
            </a:r>
          </a:p>
          <a:p>
            <a:endParaRPr lang="sv-SE" b="1" dirty="0"/>
          </a:p>
          <a:p>
            <a:r>
              <a:rPr lang="sv-SE" b="1" dirty="0"/>
              <a:t>#3: Nash-jämviktskombinationen av tullar är unik och stabil. </a:t>
            </a:r>
          </a:p>
          <a:p>
            <a:r>
              <a:rPr lang="sv-SE" b="1" dirty="0"/>
              <a:t>      Dessa tullar kan vara höga. </a:t>
            </a:r>
          </a:p>
          <a:p>
            <a:endParaRPr lang="sv-SE" b="1" dirty="0"/>
          </a:p>
          <a:p>
            <a:r>
              <a:rPr lang="sv-SE" b="1" dirty="0"/>
              <a:t>#4: De ekonomiska resultaten i bägge nationerna är högre vid frihandel än i Nash-jämviktslösningen med tullar. </a:t>
            </a:r>
          </a:p>
          <a:p>
            <a:endParaRPr lang="sv-SE" b="1" dirty="0"/>
          </a:p>
          <a:p>
            <a:r>
              <a:rPr lang="sv-SE" b="1" dirty="0"/>
              <a:t>#5: Det är viktigt att tydligt uppvisa kraftfullt planerat tull-försvar mot eventuella tull-anfall. Fred med </a:t>
            </a:r>
          </a:p>
          <a:p>
            <a:r>
              <a:rPr lang="sv-SE" b="1" dirty="0"/>
              <a:t>       frihandelsavtal är då rationella för de deltagande. </a:t>
            </a:r>
          </a:p>
          <a:p>
            <a:endParaRPr lang="sv-SE" b="1" dirty="0"/>
          </a:p>
          <a:p>
            <a:r>
              <a:rPr lang="sv-SE" b="1" dirty="0"/>
              <a:t>#6: Det kan vara rationellt för en diktator att införa en tull, även om detta inte är rationellt för konsumenterna.</a:t>
            </a:r>
          </a:p>
          <a:p>
            <a:r>
              <a:rPr lang="sv-SE" b="1" dirty="0"/>
              <a:t>       En diktator kan lura folket att det är bra för folkets ekonomi med en tull. Diktatorn behåller sedan tull</a:t>
            </a:r>
          </a:p>
          <a:p>
            <a:r>
              <a:rPr lang="sv-SE" b="1" dirty="0"/>
              <a:t>       -pengarna själv för andra ändamål.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8867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9BF2-ABB1-BA85-B38F-C13573569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609EF-4322-AFE3-2F8F-ABD217EB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4" y="258619"/>
            <a:ext cx="4265572" cy="2698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967BC-94BE-A9B5-7314-E1A5E154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F39B27-0FB2-7674-5C81-587715396731}"/>
              </a:ext>
            </a:extLst>
          </p:cNvPr>
          <p:cNvSpPr txBox="1">
            <a:spLocks/>
          </p:cNvSpPr>
          <p:nvPr/>
        </p:nvSpPr>
        <p:spPr>
          <a:xfrm>
            <a:off x="385618" y="576301"/>
            <a:ext cx="6042075" cy="8518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Optimala B</a:t>
            </a:r>
            <a:r>
              <a:rPr lang="sv-SE" b="1" i="1" dirty="0" err="1">
                <a:solidFill>
                  <a:srgbClr val="FF0000"/>
                </a:solidFill>
                <a:latin typeface="Calibri Light" panose="020F0302020204030204"/>
              </a:rPr>
              <a:t>lå</a:t>
            </a:r>
            <a:r>
              <a:rPr lang="sv-SE" b="1" i="1" dirty="0">
                <a:solidFill>
                  <a:srgbClr val="FF0000"/>
                </a:solidFill>
                <a:latin typeface="Calibri Light" panose="020F0302020204030204"/>
              </a:rPr>
              <a:t> Dragoner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i="1" dirty="0">
                <a:solidFill>
                  <a:srgbClr val="FF0000"/>
                </a:solidFill>
                <a:latin typeface="Calibri Light" panose="020F0302020204030204"/>
              </a:rPr>
              <a:t>m</a:t>
            </a:r>
            <a:r>
              <a:rPr kumimoji="0" lang="sv-SE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 Lohmander: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BB4F7-F4FF-097D-9ECD-459CA6878776}"/>
              </a:ext>
            </a:extLst>
          </p:cNvPr>
          <p:cNvSpPr txBox="1"/>
          <p:nvPr/>
        </p:nvSpPr>
        <p:spPr>
          <a:xfrm>
            <a:off x="385618" y="358727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Utnötning, från </a:t>
            </a:r>
            <a:r>
              <a:rPr lang="sv-SE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Iwo</a:t>
            </a: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v-SE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Jima</a:t>
            </a: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till Ukraina och Framtiden,</a:t>
            </a:r>
            <a:b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sv-SE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Kamratforeningen</a:t>
            </a: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Blå Dragoner, Umeå Skvadron, 250327,</a:t>
            </a:r>
            <a:b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http://www.lohmander.com/PL_K4_25.pdf</a:t>
            </a:r>
            <a:b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sv-SE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/>
              </a:rPr>
              <a:t>http://www.lohmander.com/PL_K4_25.pptx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570BB-2752-29F6-6DE6-606E2B4FF9E7}"/>
              </a:ext>
            </a:extLst>
          </p:cNvPr>
          <p:cNvSpPr txBox="1"/>
          <p:nvPr/>
        </p:nvSpPr>
        <p:spPr>
          <a:xfrm>
            <a:off x="385618" y="5235859"/>
            <a:ext cx="9081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Lohmander, P., Optimal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Jägarstrid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Kamratföreningen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Blå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Dragoner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Umeå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Skvadron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b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Garnisonsmässen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Umeå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Sverige,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Torsdagen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den 18 April, 2024.</a:t>
            </a:r>
            <a:b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/>
              </a:rPr>
              <a:t>http://www.Lohmander.com/PL Optimal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/>
              </a:rPr>
              <a:t>Jagarstrid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5"/>
              </a:rPr>
              <a:t> 240418.pdf</a:t>
            </a:r>
            <a:b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http://www.Lohmander.com/PL Optimal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Jagarstrid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6"/>
              </a:rPr>
              <a:t> 240418.pptx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F302D-C85B-B230-E2F5-60F76809C73E}"/>
              </a:ext>
            </a:extLst>
          </p:cNvPr>
          <p:cNvSpPr txBox="1"/>
          <p:nvPr/>
        </p:nvSpPr>
        <p:spPr>
          <a:xfrm>
            <a:off x="385618" y="2147827"/>
            <a:ext cx="5943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Lohmander, P., Optimal Krigföring via Tullar,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Kamratforeningen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Blå Dragoner, Umeå Skvadron, 251127,</a:t>
            </a:r>
          </a:p>
          <a:p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hlinkClick r:id="rId7"/>
              </a:rPr>
              <a:t>http://www.lohmander.com/PL_K4_Tullar_25.pdf</a:t>
            </a:r>
            <a:endParaRPr lang="sv-S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hlinkClick r:id="rId8"/>
              </a:rPr>
              <a:t>http://www.lohmander.com/PL_K4_Tullar_25.pptx</a:t>
            </a:r>
            <a:endParaRPr lang="sv-S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sv-SE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10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6113B-E618-599D-CDE4-8B343EC28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7DA02-C1E6-0B23-F916-83FCAD6C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A184A-D61A-A2CB-7F13-028FF2BD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8" y="0"/>
            <a:ext cx="4265572" cy="2698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84FE3-7C21-FA45-B69C-7C1305654D6D}"/>
              </a:ext>
            </a:extLst>
          </p:cNvPr>
          <p:cNvSpPr txBox="1"/>
          <p:nvPr/>
        </p:nvSpPr>
        <p:spPr>
          <a:xfrm>
            <a:off x="636494" y="612844"/>
            <a:ext cx="66155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i="1" dirty="0">
                <a:solidFill>
                  <a:srgbClr val="FF0000"/>
                </a:solidFill>
              </a:rPr>
              <a:t>Tack för Er Uppmärksamhet!</a:t>
            </a:r>
          </a:p>
          <a:p>
            <a:endParaRPr lang="sv-SE" sz="4000" b="1" i="1" dirty="0">
              <a:solidFill>
                <a:srgbClr val="FF0000"/>
              </a:solidFill>
            </a:endParaRPr>
          </a:p>
          <a:p>
            <a:r>
              <a:rPr lang="sv-SE" sz="4000" b="1" i="1" dirty="0">
                <a:solidFill>
                  <a:srgbClr val="FF0000"/>
                </a:solidFill>
              </a:rPr>
              <a:t>Frågor?</a:t>
            </a:r>
          </a:p>
          <a:p>
            <a:endParaRPr lang="sv-SE" sz="4000" b="1" i="1" dirty="0">
              <a:solidFill>
                <a:srgbClr val="0070C0"/>
              </a:solidFill>
            </a:endParaRPr>
          </a:p>
          <a:p>
            <a:endParaRPr lang="sv-SE" sz="4000" b="1" i="1" dirty="0">
              <a:solidFill>
                <a:srgbClr val="0070C0"/>
              </a:solidFill>
            </a:endParaRPr>
          </a:p>
          <a:p>
            <a:endParaRPr lang="sv-SE" sz="4000" b="1" i="1" dirty="0">
              <a:solidFill>
                <a:srgbClr val="0070C0"/>
              </a:solidFill>
            </a:endParaRPr>
          </a:p>
          <a:p>
            <a:endParaRPr lang="sv-SE" sz="4000" b="1" i="1" dirty="0">
              <a:solidFill>
                <a:srgbClr val="0070C0"/>
              </a:solidFill>
            </a:endParaRPr>
          </a:p>
          <a:p>
            <a:r>
              <a:rPr lang="sv-SE" sz="4000" b="1" dirty="0">
                <a:solidFill>
                  <a:srgbClr val="0070C0"/>
                </a:solidFill>
                <a:hlinkClick r:id="rId3"/>
              </a:rPr>
              <a:t>Peter@Lohmander.com</a:t>
            </a:r>
            <a:endParaRPr lang="sv-SE" sz="4000" b="1" dirty="0">
              <a:solidFill>
                <a:srgbClr val="0070C0"/>
              </a:solidFill>
            </a:endParaRPr>
          </a:p>
          <a:p>
            <a:r>
              <a:rPr lang="sv-SE" sz="4000" b="1" dirty="0">
                <a:solidFill>
                  <a:srgbClr val="0070C0"/>
                </a:solidFill>
                <a:hlinkClick r:id="rId4"/>
              </a:rPr>
              <a:t>peter.lohmander@icloud.com</a:t>
            </a:r>
            <a:r>
              <a:rPr lang="sv-SE" sz="4000" b="1" dirty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9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87159-FA05-6C24-3000-3803C9791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95"/>
            <a:ext cx="12192000" cy="636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36571-821B-7668-7CE1-292ABBB2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27" y="244195"/>
            <a:ext cx="3566126" cy="2005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8B87E5-E4D3-0024-1718-79AD436E5ECB}"/>
              </a:ext>
            </a:extLst>
          </p:cNvPr>
          <p:cNvSpPr/>
          <p:nvPr/>
        </p:nvSpPr>
        <p:spPr>
          <a:xfrm>
            <a:off x="242047" y="4482353"/>
            <a:ext cx="11053482" cy="690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C5E73-100B-695D-AF54-7E93FDBCA7CC}"/>
              </a:ext>
            </a:extLst>
          </p:cNvPr>
          <p:cNvSpPr/>
          <p:nvPr/>
        </p:nvSpPr>
        <p:spPr>
          <a:xfrm>
            <a:off x="242047" y="3594847"/>
            <a:ext cx="11053482" cy="466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9C7E4D-551F-EDED-976A-6FF77910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6BE58-8290-7666-6548-7A3E9638E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58" y="268941"/>
            <a:ext cx="5623278" cy="648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352CA-076D-FFFD-8C85-96375876E833}"/>
              </a:ext>
            </a:extLst>
          </p:cNvPr>
          <p:cNvSpPr txBox="1"/>
          <p:nvPr/>
        </p:nvSpPr>
        <p:spPr>
          <a:xfrm>
            <a:off x="8507506" y="6293223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Financial</a:t>
            </a:r>
            <a:r>
              <a:rPr lang="sv-SE" dirty="0"/>
              <a:t> Express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149FC-F1B2-2D78-2D2F-948E89D6281C}"/>
              </a:ext>
            </a:extLst>
          </p:cNvPr>
          <p:cNvSpPr/>
          <p:nvPr/>
        </p:nvSpPr>
        <p:spPr>
          <a:xfrm>
            <a:off x="1685365" y="125506"/>
            <a:ext cx="5773270" cy="923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C635C-48B2-277C-7198-F1BF40E6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87E1D-561C-8D62-68A7-9A4FEAB9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01249-0D02-2241-A455-E23FF0EE52EF}"/>
              </a:ext>
            </a:extLst>
          </p:cNvPr>
          <p:cNvSpPr txBox="1"/>
          <p:nvPr/>
        </p:nvSpPr>
        <p:spPr>
          <a:xfrm>
            <a:off x="403411" y="285045"/>
            <a:ext cx="11932024" cy="597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Sammanfattning</a:t>
            </a:r>
            <a:r>
              <a:rPr kumimoji="0" lang="en-US" sz="3200" b="1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 </a:t>
            </a:r>
            <a:r>
              <a:rPr kumimoji="0" lang="en-US" sz="3200" b="1" i="1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analysen</a:t>
            </a:r>
            <a:r>
              <a:rPr kumimoji="0" lang="en-US" sz="3200" b="1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tullstrategier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och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utan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beräknas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baserade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En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linjär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partiell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jämviktsmodell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handel</a:t>
            </a:r>
            <a:r>
              <a:rPr lang="en-US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icke-linjär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allmän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jämviktsmodell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handel</a:t>
            </a:r>
            <a:r>
              <a:rPr lang="en-US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DBE56A-C1A9-0592-6AE5-ED4C0F34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1A1D-BE08-4C06-12C5-A4009A48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826275-2671-0C1F-C64E-D99A5674E3B5}"/>
              </a:ext>
            </a:extLst>
          </p:cNvPr>
          <p:cNvSpPr txBox="1"/>
          <p:nvPr/>
        </p:nvSpPr>
        <p:spPr>
          <a:xfrm>
            <a:off x="378691" y="562615"/>
            <a:ext cx="11434618" cy="510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lang="en-US" sz="3200" b="1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kumimoji="0" lang="en-US" sz="3200" b="1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esultat</a:t>
            </a: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#1: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alltid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lönsamt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strikt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import,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länge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nationer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tullar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länge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vågar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försvara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lönsamt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anfalla</a:t>
            </a:r>
            <a:r>
              <a:rPr lang="en-US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kumimoji="0" lang="en-US" sz="32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FD256-A87F-D38B-0922-6146F800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9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A9899-8E3C-98C8-C51F-1CB3EA83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B4587-AF47-31C0-46D8-A819240604B8}"/>
              </a:ext>
            </a:extLst>
          </p:cNvPr>
          <p:cNvSpPr txBox="1"/>
          <p:nvPr/>
        </p:nvSpPr>
        <p:spPr>
          <a:xfrm>
            <a:off x="537474" y="551712"/>
            <a:ext cx="11117051" cy="5205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Viktigt</a:t>
            </a: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</a:t>
            </a:r>
            <a:r>
              <a:rPr kumimoji="0" lang="en-US" sz="3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#2: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rationellt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för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 N2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införa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T2, om N1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inför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tull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T1.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32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“Det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är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bättre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 mot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</a:t>
            </a:r>
            <a:r>
              <a:rPr kumimoji="0" lang="en-US" sz="32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pacifist.”</a:t>
            </a:r>
            <a:endParaRPr kumimoji="0" lang="en-US" sz="32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53BB6-4CC0-1CBE-A4AE-BDB124B5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7DB1-1739-486A-AE61-F601C51430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1584</Words>
  <Application>Microsoft Office PowerPoint</Application>
  <PresentationFormat>Widescreen</PresentationFormat>
  <Paragraphs>289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Office Theme</vt:lpstr>
      <vt:lpstr>Equation</vt:lpstr>
      <vt:lpstr>Optimal Krigföring via Tullar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Lohmander</dc:creator>
  <cp:lastModifiedBy>Peter Lohmander</cp:lastModifiedBy>
  <cp:revision>53</cp:revision>
  <dcterms:created xsi:type="dcterms:W3CDTF">2025-11-19T20:18:00Z</dcterms:created>
  <dcterms:modified xsi:type="dcterms:W3CDTF">2025-11-25T18:30:45Z</dcterms:modified>
</cp:coreProperties>
</file>