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1"/>
  </p:notesMasterIdLst>
  <p:sldIdLst>
    <p:sldId id="257" r:id="rId2"/>
    <p:sldId id="305" r:id="rId3"/>
    <p:sldId id="351" r:id="rId4"/>
    <p:sldId id="331" r:id="rId5"/>
    <p:sldId id="343" r:id="rId6"/>
    <p:sldId id="332" r:id="rId7"/>
    <p:sldId id="334" r:id="rId8"/>
    <p:sldId id="344" r:id="rId9"/>
    <p:sldId id="333" r:id="rId10"/>
    <p:sldId id="366" r:id="rId11"/>
    <p:sldId id="361" r:id="rId12"/>
    <p:sldId id="280" r:id="rId13"/>
    <p:sldId id="360" r:id="rId14"/>
    <p:sldId id="362" r:id="rId15"/>
    <p:sldId id="363" r:id="rId16"/>
    <p:sldId id="345" r:id="rId17"/>
    <p:sldId id="335" r:id="rId18"/>
    <p:sldId id="336" r:id="rId19"/>
    <p:sldId id="348" r:id="rId20"/>
    <p:sldId id="346" r:id="rId21"/>
    <p:sldId id="347" r:id="rId22"/>
    <p:sldId id="330" r:id="rId23"/>
    <p:sldId id="304" r:id="rId24"/>
    <p:sldId id="355" r:id="rId25"/>
    <p:sldId id="306" r:id="rId26"/>
    <p:sldId id="307" r:id="rId27"/>
    <p:sldId id="339" r:id="rId28"/>
    <p:sldId id="261" r:id="rId29"/>
    <p:sldId id="260" r:id="rId30"/>
    <p:sldId id="266" r:id="rId31"/>
    <p:sldId id="267" r:id="rId32"/>
    <p:sldId id="262" r:id="rId33"/>
    <p:sldId id="265" r:id="rId34"/>
    <p:sldId id="268" r:id="rId35"/>
    <p:sldId id="269" r:id="rId36"/>
    <p:sldId id="310" r:id="rId37"/>
    <p:sldId id="311" r:id="rId38"/>
    <p:sldId id="312" r:id="rId39"/>
    <p:sldId id="313" r:id="rId40"/>
    <p:sldId id="314" r:id="rId41"/>
    <p:sldId id="308" r:id="rId42"/>
    <p:sldId id="303" r:id="rId43"/>
    <p:sldId id="341" r:id="rId44"/>
    <p:sldId id="315" r:id="rId45"/>
    <p:sldId id="337" r:id="rId46"/>
    <p:sldId id="338" r:id="rId47"/>
    <p:sldId id="329" r:id="rId48"/>
    <p:sldId id="316" r:id="rId49"/>
    <p:sldId id="356" r:id="rId50"/>
    <p:sldId id="342" r:id="rId51"/>
    <p:sldId id="317" r:id="rId52"/>
    <p:sldId id="318" r:id="rId53"/>
    <p:sldId id="319" r:id="rId54"/>
    <p:sldId id="258" r:id="rId55"/>
    <p:sldId id="302" r:id="rId56"/>
    <p:sldId id="349" r:id="rId57"/>
    <p:sldId id="270" r:id="rId58"/>
    <p:sldId id="327" r:id="rId59"/>
    <p:sldId id="325" r:id="rId60"/>
    <p:sldId id="326" r:id="rId61"/>
    <p:sldId id="273" r:id="rId62"/>
    <p:sldId id="274" r:id="rId63"/>
    <p:sldId id="350" r:id="rId64"/>
    <p:sldId id="275" r:id="rId65"/>
    <p:sldId id="365" r:id="rId66"/>
    <p:sldId id="357" r:id="rId67"/>
    <p:sldId id="358" r:id="rId68"/>
    <p:sldId id="359" r:id="rId69"/>
    <p:sldId id="367" r:id="rId70"/>
    <p:sldId id="368" r:id="rId71"/>
    <p:sldId id="369" r:id="rId72"/>
    <p:sldId id="364" r:id="rId73"/>
    <p:sldId id="283" r:id="rId74"/>
    <p:sldId id="309" r:id="rId75"/>
    <p:sldId id="320" r:id="rId76"/>
    <p:sldId id="324" r:id="rId77"/>
    <p:sldId id="323" r:id="rId78"/>
    <p:sldId id="322" r:id="rId79"/>
    <p:sldId id="321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8C5"/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FF0000"/>
                </a:solidFill>
              </a:rPr>
              <a:t>A = Apartments finished in Sweden</a:t>
            </a:r>
          </a:p>
          <a:p>
            <a:pPr>
              <a:defRPr sz="2000" b="1">
                <a:solidFill>
                  <a:srgbClr val="FF0000"/>
                </a:solidFill>
              </a:defRPr>
            </a:pPr>
            <a:r>
              <a:rPr lang="en-US" sz="2000" b="1" dirty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Antal</a:t>
            </a:r>
            <a:r>
              <a:rPr lang="en-US" sz="2000" b="1" baseline="0" dirty="0">
                <a:solidFill>
                  <a:srgbClr val="FF0000"/>
                </a:solidFill>
              </a:rPr>
              <a:t> </a:t>
            </a:r>
            <a:r>
              <a:rPr lang="en-US" sz="2000" b="1" baseline="0" dirty="0" err="1">
                <a:solidFill>
                  <a:srgbClr val="FF0000"/>
                </a:solidFill>
              </a:rPr>
              <a:t>färdigställda</a:t>
            </a:r>
            <a:r>
              <a:rPr lang="en-US" sz="2000" b="1" baseline="0" dirty="0">
                <a:solidFill>
                  <a:srgbClr val="FF0000"/>
                </a:solidFill>
              </a:rPr>
              <a:t> </a:t>
            </a:r>
            <a:r>
              <a:rPr lang="en-US" sz="2000" b="1" baseline="0" dirty="0" err="1">
                <a:solidFill>
                  <a:srgbClr val="FF0000"/>
                </a:solidFill>
              </a:rPr>
              <a:t>lägenheter</a:t>
            </a:r>
            <a:r>
              <a:rPr lang="en-US" sz="2000" b="1" baseline="0" dirty="0">
                <a:solidFill>
                  <a:srgbClr val="FF0000"/>
                </a:solidFill>
              </a:rPr>
              <a:t> </a:t>
            </a:r>
            <a:r>
              <a:rPr lang="en-US" sz="2000" b="1" baseline="0" dirty="0" err="1">
                <a:solidFill>
                  <a:srgbClr val="FF0000"/>
                </a:solidFill>
              </a:rPr>
              <a:t>i</a:t>
            </a:r>
            <a:r>
              <a:rPr lang="en-US" sz="2000" b="1" baseline="0" dirty="0">
                <a:solidFill>
                  <a:srgbClr val="FF0000"/>
                </a:solidFill>
              </a:rPr>
              <a:t> Sverige)</a:t>
            </a:r>
            <a:endParaRPr lang="en-US" sz="2000" b="1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regdata_230125_1630!$F$61</c:f>
              <c:strCache>
                <c:ptCount val="1"/>
                <c:pt idx="0">
                  <c:v>Apart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xVal>
            <c:numRef>
              <c:f>regdata_230125_1630!$E$62:$E$108</c:f>
              <c:numCache>
                <c:formatCode>General</c:formatCode>
                <c:ptCount val="47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</c:numCache>
            </c:numRef>
          </c:xVal>
          <c:yVal>
            <c:numRef>
              <c:f>regdata_230125_1630!$F$62:$F$108</c:f>
              <c:numCache>
                <c:formatCode>General</c:formatCode>
                <c:ptCount val="47"/>
                <c:pt idx="0">
                  <c:v>74499</c:v>
                </c:pt>
                <c:pt idx="1">
                  <c:v>55812</c:v>
                </c:pt>
                <c:pt idx="2">
                  <c:v>54878</c:v>
                </c:pt>
                <c:pt idx="3">
                  <c:v>53742</c:v>
                </c:pt>
                <c:pt idx="4">
                  <c:v>55491</c:v>
                </c:pt>
                <c:pt idx="5">
                  <c:v>51438</c:v>
                </c:pt>
                <c:pt idx="6">
                  <c:v>51597</c:v>
                </c:pt>
                <c:pt idx="7">
                  <c:v>45108</c:v>
                </c:pt>
                <c:pt idx="8">
                  <c:v>43364</c:v>
                </c:pt>
                <c:pt idx="9">
                  <c:v>34988</c:v>
                </c:pt>
                <c:pt idx="10">
                  <c:v>32932</c:v>
                </c:pt>
                <c:pt idx="11">
                  <c:v>28791</c:v>
                </c:pt>
                <c:pt idx="12">
                  <c:v>30885</c:v>
                </c:pt>
                <c:pt idx="13">
                  <c:v>40575</c:v>
                </c:pt>
                <c:pt idx="14">
                  <c:v>50404</c:v>
                </c:pt>
                <c:pt idx="15">
                  <c:v>58447</c:v>
                </c:pt>
                <c:pt idx="16">
                  <c:v>66886</c:v>
                </c:pt>
                <c:pt idx="17">
                  <c:v>57319</c:v>
                </c:pt>
                <c:pt idx="18">
                  <c:v>35088</c:v>
                </c:pt>
                <c:pt idx="19">
                  <c:v>21630</c:v>
                </c:pt>
                <c:pt idx="20">
                  <c:v>12678</c:v>
                </c:pt>
                <c:pt idx="21">
                  <c:v>13085</c:v>
                </c:pt>
                <c:pt idx="22">
                  <c:v>13007</c:v>
                </c:pt>
                <c:pt idx="23">
                  <c:v>11459</c:v>
                </c:pt>
                <c:pt idx="24">
                  <c:v>11712</c:v>
                </c:pt>
                <c:pt idx="25">
                  <c:v>12984</c:v>
                </c:pt>
                <c:pt idx="26">
                  <c:v>15411</c:v>
                </c:pt>
                <c:pt idx="27">
                  <c:v>19941</c:v>
                </c:pt>
                <c:pt idx="28">
                  <c:v>19986</c:v>
                </c:pt>
                <c:pt idx="29">
                  <c:v>25283</c:v>
                </c:pt>
                <c:pt idx="30">
                  <c:v>23068</c:v>
                </c:pt>
                <c:pt idx="31">
                  <c:v>29832</c:v>
                </c:pt>
                <c:pt idx="32">
                  <c:v>30527</c:v>
                </c:pt>
                <c:pt idx="33">
                  <c:v>32021</c:v>
                </c:pt>
                <c:pt idx="34">
                  <c:v>22821</c:v>
                </c:pt>
                <c:pt idx="35">
                  <c:v>19500</c:v>
                </c:pt>
                <c:pt idx="36">
                  <c:v>20064</c:v>
                </c:pt>
                <c:pt idx="37">
                  <c:v>25993</c:v>
                </c:pt>
                <c:pt idx="38">
                  <c:v>29225</c:v>
                </c:pt>
                <c:pt idx="39">
                  <c:v>29164</c:v>
                </c:pt>
                <c:pt idx="40">
                  <c:v>34603</c:v>
                </c:pt>
                <c:pt idx="41">
                  <c:v>42441</c:v>
                </c:pt>
                <c:pt idx="42">
                  <c:v>48227</c:v>
                </c:pt>
                <c:pt idx="43">
                  <c:v>54876</c:v>
                </c:pt>
                <c:pt idx="44">
                  <c:v>55659</c:v>
                </c:pt>
                <c:pt idx="45">
                  <c:v>50479</c:v>
                </c:pt>
                <c:pt idx="46">
                  <c:v>50089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32-4B6E-A20A-0CC3EFDDE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7771183"/>
        <c:axId val="937774511"/>
      </c:scatterChart>
      <c:valAx>
        <c:axId val="9377711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774511"/>
        <c:crosses val="autoZero"/>
        <c:crossBetween val="midCat"/>
      </c:valAx>
      <c:valAx>
        <c:axId val="93777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7711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Apart</c:v>
          </c:tx>
          <c:spPr>
            <a:ln w="28575">
              <a:noFill/>
            </a:ln>
          </c:spPr>
          <c:xVal>
            <c:numRef>
              <c:f>regdata_230125_1630!$R$62:$R$108</c:f>
              <c:numCache>
                <c:formatCode>General</c:formatCode>
                <c:ptCount val="47"/>
                <c:pt idx="0">
                  <c:v>31751</c:v>
                </c:pt>
                <c:pt idx="1">
                  <c:v>27737</c:v>
                </c:pt>
                <c:pt idx="2">
                  <c:v>30937</c:v>
                </c:pt>
                <c:pt idx="3">
                  <c:v>17321</c:v>
                </c:pt>
                <c:pt idx="4">
                  <c:v>18573</c:v>
                </c:pt>
                <c:pt idx="5">
                  <c:v>14927</c:v>
                </c:pt>
                <c:pt idx="6">
                  <c:v>5096</c:v>
                </c:pt>
                <c:pt idx="7">
                  <c:v>4451</c:v>
                </c:pt>
                <c:pt idx="8">
                  <c:v>3089</c:v>
                </c:pt>
                <c:pt idx="9">
                  <c:v>12048</c:v>
                </c:pt>
                <c:pt idx="10">
                  <c:v>15518</c:v>
                </c:pt>
                <c:pt idx="11">
                  <c:v>23376</c:v>
                </c:pt>
                <c:pt idx="12">
                  <c:v>32568</c:v>
                </c:pt>
                <c:pt idx="13">
                  <c:v>44805</c:v>
                </c:pt>
                <c:pt idx="14">
                  <c:v>68148</c:v>
                </c:pt>
                <c:pt idx="15">
                  <c:v>63594</c:v>
                </c:pt>
                <c:pt idx="16">
                  <c:v>53489</c:v>
                </c:pt>
                <c:pt idx="17">
                  <c:v>47894</c:v>
                </c:pt>
                <c:pt idx="18">
                  <c:v>53096</c:v>
                </c:pt>
                <c:pt idx="19">
                  <c:v>71272</c:v>
                </c:pt>
                <c:pt idx="20">
                  <c:v>21115</c:v>
                </c:pt>
                <c:pt idx="21">
                  <c:v>7003</c:v>
                </c:pt>
                <c:pt idx="22">
                  <c:v>3126</c:v>
                </c:pt>
                <c:pt idx="23">
                  <c:v>6697</c:v>
                </c:pt>
                <c:pt idx="24">
                  <c:v>7104</c:v>
                </c:pt>
                <c:pt idx="25">
                  <c:v>21366</c:v>
                </c:pt>
                <c:pt idx="26">
                  <c:v>26336</c:v>
                </c:pt>
                <c:pt idx="27">
                  <c:v>31660</c:v>
                </c:pt>
                <c:pt idx="28">
                  <c:v>34882</c:v>
                </c:pt>
                <c:pt idx="29">
                  <c:v>35722</c:v>
                </c:pt>
                <c:pt idx="30">
                  <c:v>36360</c:v>
                </c:pt>
                <c:pt idx="31">
                  <c:v>65505</c:v>
                </c:pt>
                <c:pt idx="32">
                  <c:v>69670</c:v>
                </c:pt>
                <c:pt idx="33">
                  <c:v>73420</c:v>
                </c:pt>
                <c:pt idx="34">
                  <c:v>84335</c:v>
                </c:pt>
                <c:pt idx="35">
                  <c:v>74888</c:v>
                </c:pt>
                <c:pt idx="36">
                  <c:v>67285</c:v>
                </c:pt>
                <c:pt idx="37">
                  <c:v>73038</c:v>
                </c:pt>
                <c:pt idx="38">
                  <c:v>88971</c:v>
                </c:pt>
                <c:pt idx="39">
                  <c:v>102491</c:v>
                </c:pt>
                <c:pt idx="40">
                  <c:v>103662</c:v>
                </c:pt>
                <c:pt idx="41">
                  <c:v>144136</c:v>
                </c:pt>
                <c:pt idx="42">
                  <c:v>125089</c:v>
                </c:pt>
                <c:pt idx="43">
                  <c:v>109943</c:v>
                </c:pt>
                <c:pt idx="44">
                  <c:v>97404</c:v>
                </c:pt>
                <c:pt idx="45">
                  <c:v>51706</c:v>
                </c:pt>
                <c:pt idx="46">
                  <c:v>73031</c:v>
                </c:pt>
              </c:numCache>
            </c:numRef>
          </c:xVal>
          <c:yVal>
            <c:numRef>
              <c:f>regdata_230125_1630!$F$62:$F$108</c:f>
              <c:numCache>
                <c:formatCode>General</c:formatCode>
                <c:ptCount val="47"/>
                <c:pt idx="0">
                  <c:v>74499</c:v>
                </c:pt>
                <c:pt idx="1">
                  <c:v>55812</c:v>
                </c:pt>
                <c:pt idx="2">
                  <c:v>54878</c:v>
                </c:pt>
                <c:pt idx="3">
                  <c:v>53742</c:v>
                </c:pt>
                <c:pt idx="4">
                  <c:v>55491</c:v>
                </c:pt>
                <c:pt idx="5">
                  <c:v>51438</c:v>
                </c:pt>
                <c:pt idx="6">
                  <c:v>51597</c:v>
                </c:pt>
                <c:pt idx="7">
                  <c:v>45108</c:v>
                </c:pt>
                <c:pt idx="8">
                  <c:v>43364</c:v>
                </c:pt>
                <c:pt idx="9">
                  <c:v>34988</c:v>
                </c:pt>
                <c:pt idx="10">
                  <c:v>32932</c:v>
                </c:pt>
                <c:pt idx="11">
                  <c:v>28791</c:v>
                </c:pt>
                <c:pt idx="12">
                  <c:v>30885</c:v>
                </c:pt>
                <c:pt idx="13">
                  <c:v>40575</c:v>
                </c:pt>
                <c:pt idx="14">
                  <c:v>50404</c:v>
                </c:pt>
                <c:pt idx="15">
                  <c:v>58447</c:v>
                </c:pt>
                <c:pt idx="16">
                  <c:v>66886</c:v>
                </c:pt>
                <c:pt idx="17">
                  <c:v>57319</c:v>
                </c:pt>
                <c:pt idx="18">
                  <c:v>35088</c:v>
                </c:pt>
                <c:pt idx="19">
                  <c:v>21630</c:v>
                </c:pt>
                <c:pt idx="20">
                  <c:v>12678</c:v>
                </c:pt>
                <c:pt idx="21">
                  <c:v>13085</c:v>
                </c:pt>
                <c:pt idx="22">
                  <c:v>13007</c:v>
                </c:pt>
                <c:pt idx="23">
                  <c:v>11459</c:v>
                </c:pt>
                <c:pt idx="24">
                  <c:v>11712</c:v>
                </c:pt>
                <c:pt idx="25">
                  <c:v>12984</c:v>
                </c:pt>
                <c:pt idx="26">
                  <c:v>15411</c:v>
                </c:pt>
                <c:pt idx="27">
                  <c:v>19941</c:v>
                </c:pt>
                <c:pt idx="28">
                  <c:v>19986</c:v>
                </c:pt>
                <c:pt idx="29">
                  <c:v>25283</c:v>
                </c:pt>
                <c:pt idx="30">
                  <c:v>23068</c:v>
                </c:pt>
                <c:pt idx="31">
                  <c:v>29832</c:v>
                </c:pt>
                <c:pt idx="32">
                  <c:v>30527</c:v>
                </c:pt>
                <c:pt idx="33">
                  <c:v>32021</c:v>
                </c:pt>
                <c:pt idx="34">
                  <c:v>22821</c:v>
                </c:pt>
                <c:pt idx="35">
                  <c:v>19500</c:v>
                </c:pt>
                <c:pt idx="36">
                  <c:v>20064</c:v>
                </c:pt>
                <c:pt idx="37">
                  <c:v>25993</c:v>
                </c:pt>
                <c:pt idx="38">
                  <c:v>29225</c:v>
                </c:pt>
                <c:pt idx="39">
                  <c:v>29164</c:v>
                </c:pt>
                <c:pt idx="40">
                  <c:v>34603</c:v>
                </c:pt>
                <c:pt idx="41">
                  <c:v>42441</c:v>
                </c:pt>
                <c:pt idx="42">
                  <c:v>48227</c:v>
                </c:pt>
                <c:pt idx="43">
                  <c:v>54876</c:v>
                </c:pt>
                <c:pt idx="44">
                  <c:v>55659</c:v>
                </c:pt>
                <c:pt idx="45">
                  <c:v>50479</c:v>
                </c:pt>
                <c:pt idx="46">
                  <c:v>50089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6A-4E9F-BADD-6EDFA92F1A40}"/>
            </c:ext>
          </c:extLst>
        </c:ser>
        <c:ser>
          <c:idx val="1"/>
          <c:order val="1"/>
          <c:tx>
            <c:v>Predicted Apart</c:v>
          </c:tx>
          <c:spPr>
            <a:ln w="28575">
              <a:noFill/>
            </a:ln>
          </c:spPr>
          <c:xVal>
            <c:numRef>
              <c:f>regdata_230125_1630!$R$62:$R$108</c:f>
              <c:numCache>
                <c:formatCode>General</c:formatCode>
                <c:ptCount val="47"/>
                <c:pt idx="0">
                  <c:v>31751</c:v>
                </c:pt>
                <c:pt idx="1">
                  <c:v>27737</c:v>
                </c:pt>
                <c:pt idx="2">
                  <c:v>30937</c:v>
                </c:pt>
                <c:pt idx="3">
                  <c:v>17321</c:v>
                </c:pt>
                <c:pt idx="4">
                  <c:v>18573</c:v>
                </c:pt>
                <c:pt idx="5">
                  <c:v>14927</c:v>
                </c:pt>
                <c:pt idx="6">
                  <c:v>5096</c:v>
                </c:pt>
                <c:pt idx="7">
                  <c:v>4451</c:v>
                </c:pt>
                <c:pt idx="8">
                  <c:v>3089</c:v>
                </c:pt>
                <c:pt idx="9">
                  <c:v>12048</c:v>
                </c:pt>
                <c:pt idx="10">
                  <c:v>15518</c:v>
                </c:pt>
                <c:pt idx="11">
                  <c:v>23376</c:v>
                </c:pt>
                <c:pt idx="12">
                  <c:v>32568</c:v>
                </c:pt>
                <c:pt idx="13">
                  <c:v>44805</c:v>
                </c:pt>
                <c:pt idx="14">
                  <c:v>68148</c:v>
                </c:pt>
                <c:pt idx="15">
                  <c:v>63594</c:v>
                </c:pt>
                <c:pt idx="16">
                  <c:v>53489</c:v>
                </c:pt>
                <c:pt idx="17">
                  <c:v>47894</c:v>
                </c:pt>
                <c:pt idx="18">
                  <c:v>53096</c:v>
                </c:pt>
                <c:pt idx="19">
                  <c:v>71272</c:v>
                </c:pt>
                <c:pt idx="20">
                  <c:v>21115</c:v>
                </c:pt>
                <c:pt idx="21">
                  <c:v>7003</c:v>
                </c:pt>
                <c:pt idx="22">
                  <c:v>3126</c:v>
                </c:pt>
                <c:pt idx="23">
                  <c:v>6697</c:v>
                </c:pt>
                <c:pt idx="24">
                  <c:v>7104</c:v>
                </c:pt>
                <c:pt idx="25">
                  <c:v>21366</c:v>
                </c:pt>
                <c:pt idx="26">
                  <c:v>26336</c:v>
                </c:pt>
                <c:pt idx="27">
                  <c:v>31660</c:v>
                </c:pt>
                <c:pt idx="28">
                  <c:v>34882</c:v>
                </c:pt>
                <c:pt idx="29">
                  <c:v>35722</c:v>
                </c:pt>
                <c:pt idx="30">
                  <c:v>36360</c:v>
                </c:pt>
                <c:pt idx="31">
                  <c:v>65505</c:v>
                </c:pt>
                <c:pt idx="32">
                  <c:v>69670</c:v>
                </c:pt>
                <c:pt idx="33">
                  <c:v>73420</c:v>
                </c:pt>
                <c:pt idx="34">
                  <c:v>84335</c:v>
                </c:pt>
                <c:pt idx="35">
                  <c:v>74888</c:v>
                </c:pt>
                <c:pt idx="36">
                  <c:v>67285</c:v>
                </c:pt>
                <c:pt idx="37">
                  <c:v>73038</c:v>
                </c:pt>
                <c:pt idx="38">
                  <c:v>88971</c:v>
                </c:pt>
                <c:pt idx="39">
                  <c:v>102491</c:v>
                </c:pt>
                <c:pt idx="40">
                  <c:v>103662</c:v>
                </c:pt>
                <c:pt idx="41">
                  <c:v>144136</c:v>
                </c:pt>
                <c:pt idx="42">
                  <c:v>125089</c:v>
                </c:pt>
                <c:pt idx="43">
                  <c:v>109943</c:v>
                </c:pt>
                <c:pt idx="44">
                  <c:v>97404</c:v>
                </c:pt>
                <c:pt idx="45">
                  <c:v>51706</c:v>
                </c:pt>
                <c:pt idx="46">
                  <c:v>73031</c:v>
                </c:pt>
              </c:numCache>
            </c:numRef>
          </c:xVal>
          <c:yVal>
            <c:numRef>
              <c:f>'R2_optreg_230119_2349'!$B$29:$B$75</c:f>
              <c:numCache>
                <c:formatCode>General</c:formatCode>
                <c:ptCount val="47"/>
                <c:pt idx="0">
                  <c:v>72012.147782682427</c:v>
                </c:pt>
                <c:pt idx="1">
                  <c:v>65580.847593895131</c:v>
                </c:pt>
                <c:pt idx="2">
                  <c:v>60414.214942143837</c:v>
                </c:pt>
                <c:pt idx="3">
                  <c:v>55573.882443189781</c:v>
                </c:pt>
                <c:pt idx="4">
                  <c:v>54017.278881926744</c:v>
                </c:pt>
                <c:pt idx="5">
                  <c:v>49926.303191447747</c:v>
                </c:pt>
                <c:pt idx="6">
                  <c:v>43068.462320156694</c:v>
                </c:pt>
                <c:pt idx="7">
                  <c:v>40036.404444933476</c:v>
                </c:pt>
                <c:pt idx="8">
                  <c:v>36733.199585349888</c:v>
                </c:pt>
                <c:pt idx="9">
                  <c:v>38625.321447924987</c:v>
                </c:pt>
                <c:pt idx="10">
                  <c:v>37545.845310082368</c:v>
                </c:pt>
                <c:pt idx="11">
                  <c:v>39177.504665116801</c:v>
                </c:pt>
                <c:pt idx="12">
                  <c:v>41877.617933119167</c:v>
                </c:pt>
                <c:pt idx="13">
                  <c:v>43055.540243944371</c:v>
                </c:pt>
                <c:pt idx="14">
                  <c:v>47654.969867019427</c:v>
                </c:pt>
                <c:pt idx="15">
                  <c:v>44273.48894393041</c:v>
                </c:pt>
                <c:pt idx="16">
                  <c:v>39514.309275367021</c:v>
                </c:pt>
                <c:pt idx="17">
                  <c:v>33427.476623905248</c:v>
                </c:pt>
                <c:pt idx="18">
                  <c:v>31448.375083984098</c:v>
                </c:pt>
                <c:pt idx="19">
                  <c:v>38329.885951705859</c:v>
                </c:pt>
                <c:pt idx="20">
                  <c:v>21267.390550374261</c:v>
                </c:pt>
                <c:pt idx="21">
                  <c:v>14184.867400860327</c:v>
                </c:pt>
                <c:pt idx="22">
                  <c:v>12540.290035870448</c:v>
                </c:pt>
                <c:pt idx="23">
                  <c:v>13550.69488210594</c:v>
                </c:pt>
                <c:pt idx="24">
                  <c:v>15750.647893092419</c:v>
                </c:pt>
                <c:pt idx="25">
                  <c:v>21558.32934573001</c:v>
                </c:pt>
                <c:pt idx="26">
                  <c:v>20082.17634921179</c:v>
                </c:pt>
                <c:pt idx="27">
                  <c:v>20785.123261034067</c:v>
                </c:pt>
                <c:pt idx="28">
                  <c:v>21518.716028496558</c:v>
                </c:pt>
                <c:pt idx="29">
                  <c:v>24097.625314315086</c:v>
                </c:pt>
                <c:pt idx="30">
                  <c:v>23321.436660173022</c:v>
                </c:pt>
                <c:pt idx="31">
                  <c:v>35277.505058553274</c:v>
                </c:pt>
                <c:pt idx="32">
                  <c:v>37411.028825683439</c:v>
                </c:pt>
                <c:pt idx="33">
                  <c:v>31885.916894128837</c:v>
                </c:pt>
                <c:pt idx="34">
                  <c:v>18967.098735489621</c:v>
                </c:pt>
                <c:pt idx="35">
                  <c:v>25432.541447310203</c:v>
                </c:pt>
                <c:pt idx="36">
                  <c:v>26758.776158009481</c:v>
                </c:pt>
                <c:pt idx="37">
                  <c:v>21418.945657564029</c:v>
                </c:pt>
                <c:pt idx="38">
                  <c:v>24233.889682438425</c:v>
                </c:pt>
                <c:pt idx="39">
                  <c:v>30996.299008480601</c:v>
                </c:pt>
                <c:pt idx="40">
                  <c:v>38901.159366606138</c:v>
                </c:pt>
                <c:pt idx="41">
                  <c:v>53555.706415313645</c:v>
                </c:pt>
                <c:pt idx="42">
                  <c:v>51771.801616075041</c:v>
                </c:pt>
                <c:pt idx="43">
                  <c:v>48624.237383467647</c:v>
                </c:pt>
                <c:pt idx="44">
                  <c:v>45979.682941793508</c:v>
                </c:pt>
                <c:pt idx="45">
                  <c:v>35404.17409292511</c:v>
                </c:pt>
                <c:pt idx="46">
                  <c:v>52052.377140819372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6A-4E9F-BADD-6EDFA92F1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1057312"/>
        <c:axId val="1951058560"/>
      </c:scatterChart>
      <c:valAx>
        <c:axId val="1951057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 dirty="0" err="1">
                    <a:solidFill>
                      <a:srgbClr val="00B050"/>
                    </a:solidFill>
                  </a:rPr>
                  <a:t>dP</a:t>
                </a:r>
                <a:r>
                  <a:rPr lang="en-US" sz="2800" dirty="0">
                    <a:solidFill>
                      <a:srgbClr val="00B050"/>
                    </a:solidFill>
                  </a:rPr>
                  <a:t>/dt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951058560"/>
        <c:crosses val="autoZero"/>
        <c:crossBetween val="midCat"/>
      </c:valAx>
      <c:valAx>
        <c:axId val="19510585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>
                    <a:solidFill>
                      <a:srgbClr val="FF0000"/>
                    </a:solidFill>
                  </a:defRPr>
                </a:pPr>
                <a:r>
                  <a:rPr lang="en-US" sz="2800" dirty="0">
                    <a:solidFill>
                      <a:srgbClr val="FF0000"/>
                    </a:solidFill>
                  </a:rPr>
                  <a:t>A = Apart</a:t>
                </a:r>
              </a:p>
              <a:p>
                <a:pPr>
                  <a:defRPr sz="2800">
                    <a:solidFill>
                      <a:srgbClr val="FF0000"/>
                    </a:solidFill>
                  </a:defRPr>
                </a:pPr>
                <a:endParaRPr lang="en-US" sz="2800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0853453686708365E-2"/>
              <c:y val="0.233839034607172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951057312"/>
        <c:crosses val="autoZero"/>
        <c:crossBetween val="midCat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Apart</c:v>
          </c:tx>
          <c:spPr>
            <a:ln w="28575">
              <a:noFill/>
            </a:ln>
          </c:spPr>
          <c:xVal>
            <c:numRef>
              <c:f>regdata_230125_1630!$Q$62:$Q$108</c:f>
              <c:numCache>
                <c:formatCode>General</c:formatCode>
                <c:ptCount val="4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</c:numCache>
            </c:numRef>
          </c:xVal>
          <c:yVal>
            <c:numRef>
              <c:f>regdata_230125_1630!$F$62:$F$108</c:f>
              <c:numCache>
                <c:formatCode>General</c:formatCode>
                <c:ptCount val="47"/>
                <c:pt idx="0">
                  <c:v>74499</c:v>
                </c:pt>
                <c:pt idx="1">
                  <c:v>55812</c:v>
                </c:pt>
                <c:pt idx="2">
                  <c:v>54878</c:v>
                </c:pt>
                <c:pt idx="3">
                  <c:v>53742</c:v>
                </c:pt>
                <c:pt idx="4">
                  <c:v>55491</c:v>
                </c:pt>
                <c:pt idx="5">
                  <c:v>51438</c:v>
                </c:pt>
                <c:pt idx="6">
                  <c:v>51597</c:v>
                </c:pt>
                <c:pt idx="7">
                  <c:v>45108</c:v>
                </c:pt>
                <c:pt idx="8">
                  <c:v>43364</c:v>
                </c:pt>
                <c:pt idx="9">
                  <c:v>34988</c:v>
                </c:pt>
                <c:pt idx="10">
                  <c:v>32932</c:v>
                </c:pt>
                <c:pt idx="11">
                  <c:v>28791</c:v>
                </c:pt>
                <c:pt idx="12">
                  <c:v>30885</c:v>
                </c:pt>
                <c:pt idx="13">
                  <c:v>40575</c:v>
                </c:pt>
                <c:pt idx="14">
                  <c:v>50404</c:v>
                </c:pt>
                <c:pt idx="15">
                  <c:v>58447</c:v>
                </c:pt>
                <c:pt idx="16">
                  <c:v>66886</c:v>
                </c:pt>
                <c:pt idx="17">
                  <c:v>57319</c:v>
                </c:pt>
                <c:pt idx="18">
                  <c:v>35088</c:v>
                </c:pt>
                <c:pt idx="19">
                  <c:v>21630</c:v>
                </c:pt>
                <c:pt idx="20">
                  <c:v>12678</c:v>
                </c:pt>
                <c:pt idx="21">
                  <c:v>13085</c:v>
                </c:pt>
                <c:pt idx="22">
                  <c:v>13007</c:v>
                </c:pt>
                <c:pt idx="23">
                  <c:v>11459</c:v>
                </c:pt>
                <c:pt idx="24">
                  <c:v>11712</c:v>
                </c:pt>
                <c:pt idx="25">
                  <c:v>12984</c:v>
                </c:pt>
                <c:pt idx="26">
                  <c:v>15411</c:v>
                </c:pt>
                <c:pt idx="27">
                  <c:v>19941</c:v>
                </c:pt>
                <c:pt idx="28">
                  <c:v>19986</c:v>
                </c:pt>
                <c:pt idx="29">
                  <c:v>25283</c:v>
                </c:pt>
                <c:pt idx="30">
                  <c:v>23068</c:v>
                </c:pt>
                <c:pt idx="31">
                  <c:v>29832</c:v>
                </c:pt>
                <c:pt idx="32">
                  <c:v>30527</c:v>
                </c:pt>
                <c:pt idx="33">
                  <c:v>32021</c:v>
                </c:pt>
                <c:pt idx="34">
                  <c:v>22821</c:v>
                </c:pt>
                <c:pt idx="35">
                  <c:v>19500</c:v>
                </c:pt>
                <c:pt idx="36">
                  <c:v>20064</c:v>
                </c:pt>
                <c:pt idx="37">
                  <c:v>25993</c:v>
                </c:pt>
                <c:pt idx="38">
                  <c:v>29225</c:v>
                </c:pt>
                <c:pt idx="39">
                  <c:v>29164</c:v>
                </c:pt>
                <c:pt idx="40">
                  <c:v>34603</c:v>
                </c:pt>
                <c:pt idx="41">
                  <c:v>42441</c:v>
                </c:pt>
                <c:pt idx="42">
                  <c:v>48227</c:v>
                </c:pt>
                <c:pt idx="43">
                  <c:v>54876</c:v>
                </c:pt>
                <c:pt idx="44">
                  <c:v>55659</c:v>
                </c:pt>
                <c:pt idx="45">
                  <c:v>50479</c:v>
                </c:pt>
                <c:pt idx="46">
                  <c:v>50089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23B-44D3-A86B-BF7284A48FBB}"/>
            </c:ext>
          </c:extLst>
        </c:ser>
        <c:ser>
          <c:idx val="1"/>
          <c:order val="1"/>
          <c:tx>
            <c:v>Predicted Apart</c:v>
          </c:tx>
          <c:spPr>
            <a:ln w="28575">
              <a:noFill/>
            </a:ln>
          </c:spPr>
          <c:xVal>
            <c:numRef>
              <c:f>regdata_230125_1630!$Q$62:$Q$108</c:f>
              <c:numCache>
                <c:formatCode>General</c:formatCode>
                <c:ptCount val="4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</c:numCache>
            </c:numRef>
          </c:xVal>
          <c:yVal>
            <c:numRef>
              <c:f>'R2_optreg_230119_2349'!$B$29:$B$75</c:f>
              <c:numCache>
                <c:formatCode>General</c:formatCode>
                <c:ptCount val="47"/>
                <c:pt idx="0">
                  <c:v>72012.147782682427</c:v>
                </c:pt>
                <c:pt idx="1">
                  <c:v>65580.847593895131</c:v>
                </c:pt>
                <c:pt idx="2">
                  <c:v>60414.214942143837</c:v>
                </c:pt>
                <c:pt idx="3">
                  <c:v>55573.882443189781</c:v>
                </c:pt>
                <c:pt idx="4">
                  <c:v>54017.278881926744</c:v>
                </c:pt>
                <c:pt idx="5">
                  <c:v>49926.303191447747</c:v>
                </c:pt>
                <c:pt idx="6">
                  <c:v>43068.462320156694</c:v>
                </c:pt>
                <c:pt idx="7">
                  <c:v>40036.404444933476</c:v>
                </c:pt>
                <c:pt idx="8">
                  <c:v>36733.199585349888</c:v>
                </c:pt>
                <c:pt idx="9">
                  <c:v>38625.321447924987</c:v>
                </c:pt>
                <c:pt idx="10">
                  <c:v>37545.845310082368</c:v>
                </c:pt>
                <c:pt idx="11">
                  <c:v>39177.504665116801</c:v>
                </c:pt>
                <c:pt idx="12">
                  <c:v>41877.617933119167</c:v>
                </c:pt>
                <c:pt idx="13">
                  <c:v>43055.540243944371</c:v>
                </c:pt>
                <c:pt idx="14">
                  <c:v>47654.969867019427</c:v>
                </c:pt>
                <c:pt idx="15">
                  <c:v>44273.48894393041</c:v>
                </c:pt>
                <c:pt idx="16">
                  <c:v>39514.309275367021</c:v>
                </c:pt>
                <c:pt idx="17">
                  <c:v>33427.476623905248</c:v>
                </c:pt>
                <c:pt idx="18">
                  <c:v>31448.375083984098</c:v>
                </c:pt>
                <c:pt idx="19">
                  <c:v>38329.885951705859</c:v>
                </c:pt>
                <c:pt idx="20">
                  <c:v>21267.390550374261</c:v>
                </c:pt>
                <c:pt idx="21">
                  <c:v>14184.867400860327</c:v>
                </c:pt>
                <c:pt idx="22">
                  <c:v>12540.290035870448</c:v>
                </c:pt>
                <c:pt idx="23">
                  <c:v>13550.69488210594</c:v>
                </c:pt>
                <c:pt idx="24">
                  <c:v>15750.647893092419</c:v>
                </c:pt>
                <c:pt idx="25">
                  <c:v>21558.32934573001</c:v>
                </c:pt>
                <c:pt idx="26">
                  <c:v>20082.17634921179</c:v>
                </c:pt>
                <c:pt idx="27">
                  <c:v>20785.123261034067</c:v>
                </c:pt>
                <c:pt idx="28">
                  <c:v>21518.716028496558</c:v>
                </c:pt>
                <c:pt idx="29">
                  <c:v>24097.625314315086</c:v>
                </c:pt>
                <c:pt idx="30">
                  <c:v>23321.436660173022</c:v>
                </c:pt>
                <c:pt idx="31">
                  <c:v>35277.505058553274</c:v>
                </c:pt>
                <c:pt idx="32">
                  <c:v>37411.028825683439</c:v>
                </c:pt>
                <c:pt idx="33">
                  <c:v>31885.916894128837</c:v>
                </c:pt>
                <c:pt idx="34">
                  <c:v>18967.098735489621</c:v>
                </c:pt>
                <c:pt idx="35">
                  <c:v>25432.541447310203</c:v>
                </c:pt>
                <c:pt idx="36">
                  <c:v>26758.776158009481</c:v>
                </c:pt>
                <c:pt idx="37">
                  <c:v>21418.945657564029</c:v>
                </c:pt>
                <c:pt idx="38">
                  <c:v>24233.889682438425</c:v>
                </c:pt>
                <c:pt idx="39">
                  <c:v>30996.299008480601</c:v>
                </c:pt>
                <c:pt idx="40">
                  <c:v>38901.159366606138</c:v>
                </c:pt>
                <c:pt idx="41">
                  <c:v>53555.706415313645</c:v>
                </c:pt>
                <c:pt idx="42">
                  <c:v>51771.801616075041</c:v>
                </c:pt>
                <c:pt idx="43">
                  <c:v>48624.237383467647</c:v>
                </c:pt>
                <c:pt idx="44">
                  <c:v>45979.682941793508</c:v>
                </c:pt>
                <c:pt idx="45">
                  <c:v>35404.17409292511</c:v>
                </c:pt>
                <c:pt idx="46">
                  <c:v>52052.377140819372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23B-44D3-A86B-BF7284A48F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918816"/>
        <c:axId val="1148917152"/>
      </c:scatterChart>
      <c:valAx>
        <c:axId val="1148918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 dirty="0">
                    <a:solidFill>
                      <a:srgbClr val="996633"/>
                    </a:solidFill>
                  </a:rPr>
                  <a:t>t-1975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48917152"/>
        <c:crosses val="autoZero"/>
        <c:crossBetween val="midCat"/>
      </c:valAx>
      <c:valAx>
        <c:axId val="11489171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>
                    <a:solidFill>
                      <a:srgbClr val="FF0000"/>
                    </a:solidFill>
                  </a:defRPr>
                </a:pPr>
                <a:r>
                  <a:rPr lang="en-US" sz="2800" dirty="0">
                    <a:solidFill>
                      <a:srgbClr val="FF0000"/>
                    </a:solidFill>
                  </a:rPr>
                  <a:t>A = Apart</a:t>
                </a:r>
              </a:p>
              <a:p>
                <a:pPr>
                  <a:defRPr sz="2800">
                    <a:solidFill>
                      <a:srgbClr val="FF0000"/>
                    </a:solidFill>
                  </a:defRPr>
                </a:pPr>
                <a:endParaRPr lang="en-US" sz="2800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4.7823481005400143E-3"/>
              <c:y val="0.157766690266532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48918816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'Predict c sensitivity'!$C$3</c:f>
              <c:strCache>
                <c:ptCount val="1"/>
                <c:pt idx="0">
                  <c:v>G</c:v>
                </c:pt>
              </c:strCache>
            </c:strRef>
          </c:tx>
          <c:spPr>
            <a:ln w="571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7030A0"/>
                </a:solidFill>
              </a:ln>
              <a:effectLst/>
            </c:spPr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sensitivity'!$C$4:$C$33</c:f>
              <c:numCache>
                <c:formatCode>General</c:formatCode>
                <c:ptCount val="30"/>
                <c:pt idx="0">
                  <c:v>5906</c:v>
                </c:pt>
                <c:pt idx="1">
                  <c:v>5986.22</c:v>
                </c:pt>
                <c:pt idx="2">
                  <c:v>6066.44</c:v>
                </c:pt>
                <c:pt idx="3">
                  <c:v>6146.66</c:v>
                </c:pt>
                <c:pt idx="4">
                  <c:v>6226.88</c:v>
                </c:pt>
                <c:pt idx="5">
                  <c:v>6307.1</c:v>
                </c:pt>
                <c:pt idx="6">
                  <c:v>6387.32</c:v>
                </c:pt>
                <c:pt idx="7">
                  <c:v>6467.54</c:v>
                </c:pt>
                <c:pt idx="8">
                  <c:v>6547.76</c:v>
                </c:pt>
                <c:pt idx="9">
                  <c:v>6627.98</c:v>
                </c:pt>
                <c:pt idx="10">
                  <c:v>6708.2</c:v>
                </c:pt>
                <c:pt idx="11">
                  <c:v>6788.42</c:v>
                </c:pt>
                <c:pt idx="12">
                  <c:v>6868.64</c:v>
                </c:pt>
                <c:pt idx="13">
                  <c:v>6948.86</c:v>
                </c:pt>
                <c:pt idx="14">
                  <c:v>7029.08</c:v>
                </c:pt>
                <c:pt idx="15">
                  <c:v>7109.3</c:v>
                </c:pt>
                <c:pt idx="16">
                  <c:v>7189.52</c:v>
                </c:pt>
                <c:pt idx="17">
                  <c:v>7269.74</c:v>
                </c:pt>
                <c:pt idx="18">
                  <c:v>7349.96</c:v>
                </c:pt>
                <c:pt idx="19">
                  <c:v>7430.18</c:v>
                </c:pt>
                <c:pt idx="20">
                  <c:v>7510.4</c:v>
                </c:pt>
                <c:pt idx="21">
                  <c:v>7590.62</c:v>
                </c:pt>
                <c:pt idx="22">
                  <c:v>7670.84</c:v>
                </c:pt>
                <c:pt idx="23">
                  <c:v>7751.0599999999995</c:v>
                </c:pt>
                <c:pt idx="24">
                  <c:v>7831.28</c:v>
                </c:pt>
                <c:pt idx="25">
                  <c:v>7911.5</c:v>
                </c:pt>
                <c:pt idx="26">
                  <c:v>7991.7199999999993</c:v>
                </c:pt>
                <c:pt idx="27">
                  <c:v>8071.9400000000005</c:v>
                </c:pt>
                <c:pt idx="28">
                  <c:v>8152.16</c:v>
                </c:pt>
                <c:pt idx="29">
                  <c:v>8232.380000000001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268-4055-80DF-185B15F636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439599"/>
        <c:axId val="61441263"/>
      </c:scatterChart>
      <c:valAx>
        <c:axId val="614395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41263"/>
        <c:crosses val="autoZero"/>
        <c:crossBetween val="midCat"/>
      </c:valAx>
      <c:valAx>
        <c:axId val="61441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>
                    <a:solidFill>
                      <a:srgbClr val="7030A0"/>
                    </a:solidFill>
                  </a:rPr>
                  <a:t>G = BNP </a:t>
                </a:r>
              </a:p>
              <a:p>
                <a:pPr>
                  <a:defRPr sz="2800" b="1">
                    <a:solidFill>
                      <a:srgbClr val="7030A0"/>
                    </a:solidFill>
                  </a:defRPr>
                </a:pPr>
                <a:r>
                  <a:rPr lang="en-US" sz="2000" b="1" dirty="0">
                    <a:solidFill>
                      <a:srgbClr val="7030A0"/>
                    </a:solidFill>
                  </a:rPr>
                  <a:t>(Real, price level of 2022)</a:t>
                </a:r>
              </a:p>
            </c:rich>
          </c:tx>
          <c:layout>
            <c:manualLayout>
              <c:xMode val="edge"/>
              <c:yMode val="edge"/>
              <c:x val="1.2353088564338607E-2"/>
              <c:y val="0.144405898641329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rgbClr val="7030A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3959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2"/>
          <c:order val="2"/>
          <c:tx>
            <c:strRef>
              <c:f>'Predict c sensitivity'!$E$3</c:f>
              <c:strCache>
                <c:ptCount val="1"/>
                <c:pt idx="0">
                  <c:v>P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57150">
                <a:solidFill>
                  <a:schemeClr val="tx1"/>
                </a:solidFill>
              </a:ln>
              <a:effectLst/>
            </c:spPr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sensitivity'!$E$4:$E$33</c:f>
              <c:numCache>
                <c:formatCode>General</c:formatCode>
                <c:ptCount val="30"/>
                <c:pt idx="0">
                  <c:v>10450000</c:v>
                </c:pt>
                <c:pt idx="1">
                  <c:v>10498700</c:v>
                </c:pt>
                <c:pt idx="2">
                  <c:v>10547400</c:v>
                </c:pt>
                <c:pt idx="3">
                  <c:v>10596100</c:v>
                </c:pt>
                <c:pt idx="4">
                  <c:v>10644800</c:v>
                </c:pt>
                <c:pt idx="5">
                  <c:v>10693499.999999998</c:v>
                </c:pt>
                <c:pt idx="6">
                  <c:v>10742199.999999998</c:v>
                </c:pt>
                <c:pt idx="7">
                  <c:v>10790899.999999998</c:v>
                </c:pt>
                <c:pt idx="8">
                  <c:v>10839599.999999998</c:v>
                </c:pt>
                <c:pt idx="9">
                  <c:v>10888300</c:v>
                </c:pt>
                <c:pt idx="10">
                  <c:v>10937000</c:v>
                </c:pt>
                <c:pt idx="11">
                  <c:v>10985700</c:v>
                </c:pt>
                <c:pt idx="12">
                  <c:v>11034400</c:v>
                </c:pt>
                <c:pt idx="13">
                  <c:v>11083100</c:v>
                </c:pt>
                <c:pt idx="14">
                  <c:v>11131799.999999998</c:v>
                </c:pt>
                <c:pt idx="15">
                  <c:v>11180499.999999998</c:v>
                </c:pt>
                <c:pt idx="16">
                  <c:v>11229199.999999998</c:v>
                </c:pt>
                <c:pt idx="17">
                  <c:v>11277899.999999998</c:v>
                </c:pt>
                <c:pt idx="18">
                  <c:v>11326600</c:v>
                </c:pt>
                <c:pt idx="19">
                  <c:v>11375300</c:v>
                </c:pt>
                <c:pt idx="20">
                  <c:v>11424000</c:v>
                </c:pt>
                <c:pt idx="21">
                  <c:v>11472700</c:v>
                </c:pt>
                <c:pt idx="22">
                  <c:v>11521400</c:v>
                </c:pt>
                <c:pt idx="23">
                  <c:v>11570100</c:v>
                </c:pt>
                <c:pt idx="24">
                  <c:v>11618800</c:v>
                </c:pt>
                <c:pt idx="25">
                  <c:v>11667499.999999998</c:v>
                </c:pt>
                <c:pt idx="26">
                  <c:v>11716199.999999998</c:v>
                </c:pt>
                <c:pt idx="27">
                  <c:v>11764899.999999998</c:v>
                </c:pt>
                <c:pt idx="28">
                  <c:v>11813600</c:v>
                </c:pt>
                <c:pt idx="29">
                  <c:v>11862300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2D-4E83-9EF1-DFF07222D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502319"/>
        <c:axId val="2129031423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'Predict c sensitivity'!$C$3</c15:sqref>
                        </c15:formulaRef>
                      </c:ext>
                    </c:extLst>
                    <c:strCache>
                      <c:ptCount val="1"/>
                      <c:pt idx="0">
                        <c:v>G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'Predict c sensitivity'!$C$4:$C$33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5906</c:v>
                      </c:pt>
                      <c:pt idx="1">
                        <c:v>5986.22</c:v>
                      </c:pt>
                      <c:pt idx="2">
                        <c:v>6066.44</c:v>
                      </c:pt>
                      <c:pt idx="3">
                        <c:v>6146.66</c:v>
                      </c:pt>
                      <c:pt idx="4">
                        <c:v>6226.88</c:v>
                      </c:pt>
                      <c:pt idx="5">
                        <c:v>6307.1</c:v>
                      </c:pt>
                      <c:pt idx="6">
                        <c:v>6387.32</c:v>
                      </c:pt>
                      <c:pt idx="7">
                        <c:v>6467.54</c:v>
                      </c:pt>
                      <c:pt idx="8">
                        <c:v>6547.76</c:v>
                      </c:pt>
                      <c:pt idx="9">
                        <c:v>6627.98</c:v>
                      </c:pt>
                      <c:pt idx="10">
                        <c:v>6708.2</c:v>
                      </c:pt>
                      <c:pt idx="11">
                        <c:v>6788.42</c:v>
                      </c:pt>
                      <c:pt idx="12">
                        <c:v>6868.64</c:v>
                      </c:pt>
                      <c:pt idx="13">
                        <c:v>6948.86</c:v>
                      </c:pt>
                      <c:pt idx="14">
                        <c:v>7029.08</c:v>
                      </c:pt>
                      <c:pt idx="15">
                        <c:v>7109.3</c:v>
                      </c:pt>
                      <c:pt idx="16">
                        <c:v>7189.52</c:v>
                      </c:pt>
                      <c:pt idx="17">
                        <c:v>7269.74</c:v>
                      </c:pt>
                      <c:pt idx="18">
                        <c:v>7349.96</c:v>
                      </c:pt>
                      <c:pt idx="19">
                        <c:v>7430.18</c:v>
                      </c:pt>
                      <c:pt idx="20">
                        <c:v>7510.4</c:v>
                      </c:pt>
                      <c:pt idx="21">
                        <c:v>7590.62</c:v>
                      </c:pt>
                      <c:pt idx="22">
                        <c:v>7670.84</c:v>
                      </c:pt>
                      <c:pt idx="23">
                        <c:v>7751.0599999999995</c:v>
                      </c:pt>
                      <c:pt idx="24">
                        <c:v>7831.28</c:v>
                      </c:pt>
                      <c:pt idx="25">
                        <c:v>7911.5</c:v>
                      </c:pt>
                      <c:pt idx="26">
                        <c:v>7991.7199999999993</c:v>
                      </c:pt>
                      <c:pt idx="27">
                        <c:v>8071.9400000000005</c:v>
                      </c:pt>
                      <c:pt idx="28">
                        <c:v>8152.16</c:v>
                      </c:pt>
                      <c:pt idx="29">
                        <c:v>8232.380000000001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832D-4E83-9EF1-DFF07222D0F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sensitivity'!$D$3</c15:sqref>
                        </c15:formulaRef>
                      </c:ext>
                    </c:extLst>
                    <c:strCache>
                      <c:ptCount val="1"/>
                      <c:pt idx="0">
                        <c:v>c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sensitivity'!$D$4:$D$33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95.94</c:v>
                      </c:pt>
                      <c:pt idx="1">
                        <c:v>97.186999999999998</c:v>
                      </c:pt>
                      <c:pt idx="2">
                        <c:v>98.433999999999997</c:v>
                      </c:pt>
                      <c:pt idx="3">
                        <c:v>99.680999999999997</c:v>
                      </c:pt>
                      <c:pt idx="4">
                        <c:v>100.928</c:v>
                      </c:pt>
                      <c:pt idx="5">
                        <c:v>102.175</c:v>
                      </c:pt>
                      <c:pt idx="6">
                        <c:v>103.422</c:v>
                      </c:pt>
                      <c:pt idx="7">
                        <c:v>104.669</c:v>
                      </c:pt>
                      <c:pt idx="8">
                        <c:v>105.916</c:v>
                      </c:pt>
                      <c:pt idx="9">
                        <c:v>107.163</c:v>
                      </c:pt>
                      <c:pt idx="10">
                        <c:v>108.41</c:v>
                      </c:pt>
                      <c:pt idx="11">
                        <c:v>109.657</c:v>
                      </c:pt>
                      <c:pt idx="12">
                        <c:v>110.904</c:v>
                      </c:pt>
                      <c:pt idx="13">
                        <c:v>112.151</c:v>
                      </c:pt>
                      <c:pt idx="14">
                        <c:v>113.398</c:v>
                      </c:pt>
                      <c:pt idx="15">
                        <c:v>114.645</c:v>
                      </c:pt>
                      <c:pt idx="16">
                        <c:v>115.892</c:v>
                      </c:pt>
                      <c:pt idx="17">
                        <c:v>117.139</c:v>
                      </c:pt>
                      <c:pt idx="18">
                        <c:v>118.386</c:v>
                      </c:pt>
                      <c:pt idx="19">
                        <c:v>119.633</c:v>
                      </c:pt>
                      <c:pt idx="20">
                        <c:v>120.88</c:v>
                      </c:pt>
                      <c:pt idx="21">
                        <c:v>122.127</c:v>
                      </c:pt>
                      <c:pt idx="22">
                        <c:v>123.374</c:v>
                      </c:pt>
                      <c:pt idx="23">
                        <c:v>124.621</c:v>
                      </c:pt>
                      <c:pt idx="24">
                        <c:v>125.86799999999999</c:v>
                      </c:pt>
                      <c:pt idx="25">
                        <c:v>127.11500000000001</c:v>
                      </c:pt>
                      <c:pt idx="26">
                        <c:v>128.36199999999999</c:v>
                      </c:pt>
                      <c:pt idx="27">
                        <c:v>129.60900000000001</c:v>
                      </c:pt>
                      <c:pt idx="28">
                        <c:v>130.85599999999999</c:v>
                      </c:pt>
                      <c:pt idx="29">
                        <c:v>132.10300000000001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32D-4E83-9EF1-DFF07222D0F0}"/>
                  </c:ext>
                </c:extLst>
              </c15:ser>
            </c15:filteredScatterSeries>
          </c:ext>
        </c:extLst>
      </c:scatterChart>
      <c:valAx>
        <c:axId val="2130502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9031423"/>
        <c:crosses val="autoZero"/>
        <c:crossBetween val="midCat"/>
      </c:valAx>
      <c:valAx>
        <c:axId val="2129031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/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5023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1"/>
          <c:order val="11"/>
          <c:tx>
            <c:strRef>
              <c:f>'Predict c sensitivity'!$N$3</c:f>
              <c:strCache>
                <c:ptCount val="1"/>
                <c:pt idx="0">
                  <c:v>c_dc_low</c:v>
                </c:pt>
              </c:strCache>
            </c:strRef>
          </c:tx>
          <c:spPr>
            <a:ln w="762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sensitivity'!$N$4:$N$33</c:f>
              <c:numCache>
                <c:formatCode>General</c:formatCode>
                <c:ptCount val="30"/>
                <c:pt idx="0">
                  <c:v>95.94</c:v>
                </c:pt>
                <c:pt idx="1">
                  <c:v>94.692999999999998</c:v>
                </c:pt>
                <c:pt idx="2">
                  <c:v>93.445999999999998</c:v>
                </c:pt>
                <c:pt idx="3">
                  <c:v>92.198999999999998</c:v>
                </c:pt>
                <c:pt idx="4">
                  <c:v>90.951999999999998</c:v>
                </c:pt>
                <c:pt idx="5">
                  <c:v>89.704999999999998</c:v>
                </c:pt>
                <c:pt idx="6">
                  <c:v>88.457999999999998</c:v>
                </c:pt>
                <c:pt idx="7">
                  <c:v>87.210999999999999</c:v>
                </c:pt>
                <c:pt idx="8">
                  <c:v>85.963999999999999</c:v>
                </c:pt>
                <c:pt idx="9">
                  <c:v>84.716999999999999</c:v>
                </c:pt>
                <c:pt idx="10">
                  <c:v>83.47</c:v>
                </c:pt>
                <c:pt idx="11">
                  <c:v>82.222999999999999</c:v>
                </c:pt>
                <c:pt idx="12">
                  <c:v>80.975999999999999</c:v>
                </c:pt>
                <c:pt idx="13">
                  <c:v>79.728999999999999</c:v>
                </c:pt>
                <c:pt idx="14">
                  <c:v>78.481999999999999</c:v>
                </c:pt>
                <c:pt idx="15">
                  <c:v>77.234999999999999</c:v>
                </c:pt>
                <c:pt idx="16">
                  <c:v>75.988</c:v>
                </c:pt>
                <c:pt idx="17">
                  <c:v>74.741</c:v>
                </c:pt>
                <c:pt idx="18">
                  <c:v>73.494</c:v>
                </c:pt>
                <c:pt idx="19">
                  <c:v>72.247</c:v>
                </c:pt>
                <c:pt idx="20">
                  <c:v>71</c:v>
                </c:pt>
                <c:pt idx="21">
                  <c:v>69.753</c:v>
                </c:pt>
                <c:pt idx="22">
                  <c:v>68.506</c:v>
                </c:pt>
                <c:pt idx="23">
                  <c:v>67.259</c:v>
                </c:pt>
                <c:pt idx="24">
                  <c:v>66.012</c:v>
                </c:pt>
                <c:pt idx="25">
                  <c:v>64.764999999999986</c:v>
                </c:pt>
                <c:pt idx="26">
                  <c:v>63.517999999999994</c:v>
                </c:pt>
                <c:pt idx="27">
                  <c:v>62.270999999999994</c:v>
                </c:pt>
                <c:pt idx="28">
                  <c:v>61.023999999999994</c:v>
                </c:pt>
                <c:pt idx="29">
                  <c:v>59.776999999999994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8C-409C-8278-01A55D12ED40}"/>
            </c:ext>
          </c:extLst>
        </c:ser>
        <c:ser>
          <c:idx val="12"/>
          <c:order val="12"/>
          <c:tx>
            <c:strRef>
              <c:f>'Predict c sensitivity'!$O$3</c:f>
              <c:strCache>
                <c:ptCount val="1"/>
                <c:pt idx="0">
                  <c:v>c_Case_0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sensitivity'!$O$4:$O$33</c:f>
              <c:numCache>
                <c:formatCode>General</c:formatCode>
                <c:ptCount val="30"/>
                <c:pt idx="0">
                  <c:v>95.94</c:v>
                </c:pt>
                <c:pt idx="1">
                  <c:v>97.186999999999998</c:v>
                </c:pt>
                <c:pt idx="2">
                  <c:v>98.433999999999997</c:v>
                </c:pt>
                <c:pt idx="3">
                  <c:v>99.680999999999997</c:v>
                </c:pt>
                <c:pt idx="4">
                  <c:v>100.928</c:v>
                </c:pt>
                <c:pt idx="5">
                  <c:v>102.175</c:v>
                </c:pt>
                <c:pt idx="6">
                  <c:v>103.422</c:v>
                </c:pt>
                <c:pt idx="7">
                  <c:v>104.669</c:v>
                </c:pt>
                <c:pt idx="8">
                  <c:v>105.916</c:v>
                </c:pt>
                <c:pt idx="9">
                  <c:v>107.163</c:v>
                </c:pt>
                <c:pt idx="10">
                  <c:v>108.41</c:v>
                </c:pt>
                <c:pt idx="11">
                  <c:v>109.657</c:v>
                </c:pt>
                <c:pt idx="12">
                  <c:v>110.904</c:v>
                </c:pt>
                <c:pt idx="13">
                  <c:v>112.151</c:v>
                </c:pt>
                <c:pt idx="14">
                  <c:v>113.398</c:v>
                </c:pt>
                <c:pt idx="15">
                  <c:v>114.645</c:v>
                </c:pt>
                <c:pt idx="16">
                  <c:v>115.892</c:v>
                </c:pt>
                <c:pt idx="17">
                  <c:v>117.139</c:v>
                </c:pt>
                <c:pt idx="18">
                  <c:v>118.386</c:v>
                </c:pt>
                <c:pt idx="19">
                  <c:v>119.633</c:v>
                </c:pt>
                <c:pt idx="20">
                  <c:v>120.88</c:v>
                </c:pt>
                <c:pt idx="21">
                  <c:v>122.127</c:v>
                </c:pt>
                <c:pt idx="22">
                  <c:v>123.374</c:v>
                </c:pt>
                <c:pt idx="23">
                  <c:v>124.621</c:v>
                </c:pt>
                <c:pt idx="24">
                  <c:v>125.86799999999999</c:v>
                </c:pt>
                <c:pt idx="25">
                  <c:v>127.11500000000001</c:v>
                </c:pt>
                <c:pt idx="26">
                  <c:v>128.36199999999999</c:v>
                </c:pt>
                <c:pt idx="27">
                  <c:v>129.60900000000001</c:v>
                </c:pt>
                <c:pt idx="28">
                  <c:v>130.85599999999999</c:v>
                </c:pt>
                <c:pt idx="29">
                  <c:v>132.10300000000001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C8C-409C-8278-01A55D12ED40}"/>
            </c:ext>
          </c:extLst>
        </c:ser>
        <c:ser>
          <c:idx val="13"/>
          <c:order val="13"/>
          <c:tx>
            <c:strRef>
              <c:f>'Predict c sensitivity'!$P$3</c:f>
              <c:strCache>
                <c:ptCount val="1"/>
                <c:pt idx="0">
                  <c:v>c_dc_high</c:v>
                </c:pt>
              </c:strCache>
            </c:strRef>
          </c:tx>
          <c:spPr>
            <a:ln w="571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sensitivity'!$P$4:$P$33</c:f>
              <c:numCache>
                <c:formatCode>General</c:formatCode>
                <c:ptCount val="30"/>
                <c:pt idx="0">
                  <c:v>95.94</c:v>
                </c:pt>
                <c:pt idx="1">
                  <c:v>98.433999999999997</c:v>
                </c:pt>
                <c:pt idx="2">
                  <c:v>100.928</c:v>
                </c:pt>
                <c:pt idx="3">
                  <c:v>103.422</c:v>
                </c:pt>
                <c:pt idx="4">
                  <c:v>105.916</c:v>
                </c:pt>
                <c:pt idx="5">
                  <c:v>108.41</c:v>
                </c:pt>
                <c:pt idx="6">
                  <c:v>110.904</c:v>
                </c:pt>
                <c:pt idx="7">
                  <c:v>113.398</c:v>
                </c:pt>
                <c:pt idx="8">
                  <c:v>115.892</c:v>
                </c:pt>
                <c:pt idx="9">
                  <c:v>118.386</c:v>
                </c:pt>
                <c:pt idx="10">
                  <c:v>120.88</c:v>
                </c:pt>
                <c:pt idx="11">
                  <c:v>123.374</c:v>
                </c:pt>
                <c:pt idx="12">
                  <c:v>125.86799999999999</c:v>
                </c:pt>
                <c:pt idx="13">
                  <c:v>128.36199999999999</c:v>
                </c:pt>
                <c:pt idx="14">
                  <c:v>130.85599999999999</c:v>
                </c:pt>
                <c:pt idx="15">
                  <c:v>133.35</c:v>
                </c:pt>
                <c:pt idx="16">
                  <c:v>135.84399999999999</c:v>
                </c:pt>
                <c:pt idx="17">
                  <c:v>138.33799999999999</c:v>
                </c:pt>
                <c:pt idx="18">
                  <c:v>140.83199999999999</c:v>
                </c:pt>
                <c:pt idx="19">
                  <c:v>143.32599999999999</c:v>
                </c:pt>
                <c:pt idx="20">
                  <c:v>145.82</c:v>
                </c:pt>
                <c:pt idx="21">
                  <c:v>148.31399999999999</c:v>
                </c:pt>
                <c:pt idx="22">
                  <c:v>150.80799999999999</c:v>
                </c:pt>
                <c:pt idx="23">
                  <c:v>153.30199999999999</c:v>
                </c:pt>
                <c:pt idx="24">
                  <c:v>155.79599999999999</c:v>
                </c:pt>
                <c:pt idx="25">
                  <c:v>158.29000000000002</c:v>
                </c:pt>
                <c:pt idx="26">
                  <c:v>160.78399999999999</c:v>
                </c:pt>
                <c:pt idx="27">
                  <c:v>163.27800000000002</c:v>
                </c:pt>
                <c:pt idx="28">
                  <c:v>165.77199999999999</c:v>
                </c:pt>
                <c:pt idx="29">
                  <c:v>168.26600000000002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C8C-409C-8278-01A55D12ED40}"/>
            </c:ext>
          </c:extLst>
        </c:ser>
        <c:ser>
          <c:idx val="14"/>
          <c:order val="14"/>
          <c:tx>
            <c:strRef>
              <c:f>'Predict c sensitivity'!$Q$3</c:f>
              <c:strCache>
                <c:ptCount val="1"/>
                <c:pt idx="0">
                  <c:v>c_dc_zero</c:v>
                </c:pt>
              </c:strCache>
            </c:strRef>
          </c:tx>
          <c:spPr>
            <a:ln w="57150" cap="rnd">
              <a:solidFill>
                <a:srgbClr val="0070C0"/>
              </a:solidFill>
              <a:prstDash val="lgDash"/>
              <a:round/>
            </a:ln>
            <a:effectLst/>
          </c:spPr>
          <c:marker>
            <c:symbol val="none"/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sensitivity'!$Q$4:$Q$33</c:f>
              <c:numCache>
                <c:formatCode>General</c:formatCode>
                <c:ptCount val="30"/>
                <c:pt idx="0">
                  <c:v>95.94</c:v>
                </c:pt>
                <c:pt idx="1">
                  <c:v>95.94</c:v>
                </c:pt>
                <c:pt idx="2">
                  <c:v>95.94</c:v>
                </c:pt>
                <c:pt idx="3">
                  <c:v>95.94</c:v>
                </c:pt>
                <c:pt idx="4">
                  <c:v>95.94</c:v>
                </c:pt>
                <c:pt idx="5">
                  <c:v>95.94</c:v>
                </c:pt>
                <c:pt idx="6">
                  <c:v>95.94</c:v>
                </c:pt>
                <c:pt idx="7">
                  <c:v>95.94</c:v>
                </c:pt>
                <c:pt idx="8">
                  <c:v>95.94</c:v>
                </c:pt>
                <c:pt idx="9">
                  <c:v>95.94</c:v>
                </c:pt>
                <c:pt idx="10">
                  <c:v>95.94</c:v>
                </c:pt>
                <c:pt idx="11">
                  <c:v>95.94</c:v>
                </c:pt>
                <c:pt idx="12">
                  <c:v>95.94</c:v>
                </c:pt>
                <c:pt idx="13">
                  <c:v>95.94</c:v>
                </c:pt>
                <c:pt idx="14">
                  <c:v>95.94</c:v>
                </c:pt>
                <c:pt idx="15">
                  <c:v>95.94</c:v>
                </c:pt>
                <c:pt idx="16">
                  <c:v>95.94</c:v>
                </c:pt>
                <c:pt idx="17">
                  <c:v>95.94</c:v>
                </c:pt>
                <c:pt idx="18">
                  <c:v>95.94</c:v>
                </c:pt>
                <c:pt idx="19">
                  <c:v>95.94</c:v>
                </c:pt>
                <c:pt idx="20">
                  <c:v>95.94</c:v>
                </c:pt>
                <c:pt idx="21">
                  <c:v>95.94</c:v>
                </c:pt>
                <c:pt idx="22">
                  <c:v>95.94</c:v>
                </c:pt>
                <c:pt idx="23">
                  <c:v>95.94</c:v>
                </c:pt>
                <c:pt idx="24">
                  <c:v>95.94</c:v>
                </c:pt>
                <c:pt idx="25">
                  <c:v>95.94</c:v>
                </c:pt>
                <c:pt idx="26">
                  <c:v>95.94</c:v>
                </c:pt>
                <c:pt idx="27">
                  <c:v>95.94</c:v>
                </c:pt>
                <c:pt idx="28">
                  <c:v>95.94</c:v>
                </c:pt>
                <c:pt idx="29">
                  <c:v>95.94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C8C-409C-8278-01A55D12E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764383"/>
        <c:axId val="588058431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'Predict c sensitivity'!$C$3</c15:sqref>
                        </c15:formulaRef>
                      </c:ext>
                    </c:extLst>
                    <c:strCache>
                      <c:ptCount val="1"/>
                      <c:pt idx="0">
                        <c:v>G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'Predict c sensitivity'!$C$4:$C$33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5906</c:v>
                      </c:pt>
                      <c:pt idx="1">
                        <c:v>5986.22</c:v>
                      </c:pt>
                      <c:pt idx="2">
                        <c:v>6066.44</c:v>
                      </c:pt>
                      <c:pt idx="3">
                        <c:v>6146.66</c:v>
                      </c:pt>
                      <c:pt idx="4">
                        <c:v>6226.88</c:v>
                      </c:pt>
                      <c:pt idx="5">
                        <c:v>6307.1</c:v>
                      </c:pt>
                      <c:pt idx="6">
                        <c:v>6387.32</c:v>
                      </c:pt>
                      <c:pt idx="7">
                        <c:v>6467.54</c:v>
                      </c:pt>
                      <c:pt idx="8">
                        <c:v>6547.76</c:v>
                      </c:pt>
                      <c:pt idx="9">
                        <c:v>6627.98</c:v>
                      </c:pt>
                      <c:pt idx="10">
                        <c:v>6708.2</c:v>
                      </c:pt>
                      <c:pt idx="11">
                        <c:v>6788.42</c:v>
                      </c:pt>
                      <c:pt idx="12">
                        <c:v>6868.64</c:v>
                      </c:pt>
                      <c:pt idx="13">
                        <c:v>6948.86</c:v>
                      </c:pt>
                      <c:pt idx="14">
                        <c:v>7029.08</c:v>
                      </c:pt>
                      <c:pt idx="15">
                        <c:v>7109.3</c:v>
                      </c:pt>
                      <c:pt idx="16">
                        <c:v>7189.52</c:v>
                      </c:pt>
                      <c:pt idx="17">
                        <c:v>7269.74</c:v>
                      </c:pt>
                      <c:pt idx="18">
                        <c:v>7349.96</c:v>
                      </c:pt>
                      <c:pt idx="19">
                        <c:v>7430.18</c:v>
                      </c:pt>
                      <c:pt idx="20">
                        <c:v>7510.4</c:v>
                      </c:pt>
                      <c:pt idx="21">
                        <c:v>7590.62</c:v>
                      </c:pt>
                      <c:pt idx="22">
                        <c:v>7670.84</c:v>
                      </c:pt>
                      <c:pt idx="23">
                        <c:v>7751.0599999999995</c:v>
                      </c:pt>
                      <c:pt idx="24">
                        <c:v>7831.28</c:v>
                      </c:pt>
                      <c:pt idx="25">
                        <c:v>7911.5</c:v>
                      </c:pt>
                      <c:pt idx="26">
                        <c:v>7991.7199999999993</c:v>
                      </c:pt>
                      <c:pt idx="27">
                        <c:v>8071.9400000000005</c:v>
                      </c:pt>
                      <c:pt idx="28">
                        <c:v>8152.16</c:v>
                      </c:pt>
                      <c:pt idx="29">
                        <c:v>8232.380000000001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8C8C-409C-8278-01A55D12ED4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sensitivity'!$D$3</c15:sqref>
                        </c15:formulaRef>
                      </c:ext>
                    </c:extLst>
                    <c:strCache>
                      <c:ptCount val="1"/>
                      <c:pt idx="0">
                        <c:v>c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sensitivity'!$D$4:$D$33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95.94</c:v>
                      </c:pt>
                      <c:pt idx="1">
                        <c:v>97.186999999999998</c:v>
                      </c:pt>
                      <c:pt idx="2">
                        <c:v>98.433999999999997</c:v>
                      </c:pt>
                      <c:pt idx="3">
                        <c:v>99.680999999999997</c:v>
                      </c:pt>
                      <c:pt idx="4">
                        <c:v>100.928</c:v>
                      </c:pt>
                      <c:pt idx="5">
                        <c:v>102.175</c:v>
                      </c:pt>
                      <c:pt idx="6">
                        <c:v>103.422</c:v>
                      </c:pt>
                      <c:pt idx="7">
                        <c:v>104.669</c:v>
                      </c:pt>
                      <c:pt idx="8">
                        <c:v>105.916</c:v>
                      </c:pt>
                      <c:pt idx="9">
                        <c:v>107.163</c:v>
                      </c:pt>
                      <c:pt idx="10">
                        <c:v>108.41</c:v>
                      </c:pt>
                      <c:pt idx="11">
                        <c:v>109.657</c:v>
                      </c:pt>
                      <c:pt idx="12">
                        <c:v>110.904</c:v>
                      </c:pt>
                      <c:pt idx="13">
                        <c:v>112.151</c:v>
                      </c:pt>
                      <c:pt idx="14">
                        <c:v>113.398</c:v>
                      </c:pt>
                      <c:pt idx="15">
                        <c:v>114.645</c:v>
                      </c:pt>
                      <c:pt idx="16">
                        <c:v>115.892</c:v>
                      </c:pt>
                      <c:pt idx="17">
                        <c:v>117.139</c:v>
                      </c:pt>
                      <c:pt idx="18">
                        <c:v>118.386</c:v>
                      </c:pt>
                      <c:pt idx="19">
                        <c:v>119.633</c:v>
                      </c:pt>
                      <c:pt idx="20">
                        <c:v>120.88</c:v>
                      </c:pt>
                      <c:pt idx="21">
                        <c:v>122.127</c:v>
                      </c:pt>
                      <c:pt idx="22">
                        <c:v>123.374</c:v>
                      </c:pt>
                      <c:pt idx="23">
                        <c:v>124.621</c:v>
                      </c:pt>
                      <c:pt idx="24">
                        <c:v>125.86799999999999</c:v>
                      </c:pt>
                      <c:pt idx="25">
                        <c:v>127.11500000000001</c:v>
                      </c:pt>
                      <c:pt idx="26">
                        <c:v>128.36199999999999</c:v>
                      </c:pt>
                      <c:pt idx="27">
                        <c:v>129.60900000000001</c:v>
                      </c:pt>
                      <c:pt idx="28">
                        <c:v>130.85599999999999</c:v>
                      </c:pt>
                      <c:pt idx="29">
                        <c:v>132.10300000000001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C8C-409C-8278-01A55D12ED40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sensitivity'!$E$3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sensitivity'!$E$4:$E$33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10450000</c:v>
                      </c:pt>
                      <c:pt idx="1">
                        <c:v>10498700</c:v>
                      </c:pt>
                      <c:pt idx="2">
                        <c:v>10547400</c:v>
                      </c:pt>
                      <c:pt idx="3">
                        <c:v>10596100</c:v>
                      </c:pt>
                      <c:pt idx="4">
                        <c:v>10644800</c:v>
                      </c:pt>
                      <c:pt idx="5">
                        <c:v>10693499.999999998</c:v>
                      </c:pt>
                      <c:pt idx="6">
                        <c:v>10742199.999999998</c:v>
                      </c:pt>
                      <c:pt idx="7">
                        <c:v>10790899.999999998</c:v>
                      </c:pt>
                      <c:pt idx="8">
                        <c:v>10839599.999999998</c:v>
                      </c:pt>
                      <c:pt idx="9">
                        <c:v>10888300</c:v>
                      </c:pt>
                      <c:pt idx="10">
                        <c:v>10937000</c:v>
                      </c:pt>
                      <c:pt idx="11">
                        <c:v>10985700</c:v>
                      </c:pt>
                      <c:pt idx="12">
                        <c:v>11034400</c:v>
                      </c:pt>
                      <c:pt idx="13">
                        <c:v>11083100</c:v>
                      </c:pt>
                      <c:pt idx="14">
                        <c:v>11131799.999999998</c:v>
                      </c:pt>
                      <c:pt idx="15">
                        <c:v>11180499.999999998</c:v>
                      </c:pt>
                      <c:pt idx="16">
                        <c:v>11229199.999999998</c:v>
                      </c:pt>
                      <c:pt idx="17">
                        <c:v>11277899.999999998</c:v>
                      </c:pt>
                      <c:pt idx="18">
                        <c:v>11326600</c:v>
                      </c:pt>
                      <c:pt idx="19">
                        <c:v>11375300</c:v>
                      </c:pt>
                      <c:pt idx="20">
                        <c:v>11424000</c:v>
                      </c:pt>
                      <c:pt idx="21">
                        <c:v>11472700</c:v>
                      </c:pt>
                      <c:pt idx="22">
                        <c:v>11521400</c:v>
                      </c:pt>
                      <c:pt idx="23">
                        <c:v>11570100</c:v>
                      </c:pt>
                      <c:pt idx="24">
                        <c:v>11618800</c:v>
                      </c:pt>
                      <c:pt idx="25">
                        <c:v>11667499.999999998</c:v>
                      </c:pt>
                      <c:pt idx="26">
                        <c:v>11716199.999999998</c:v>
                      </c:pt>
                      <c:pt idx="27">
                        <c:v>11764899.999999998</c:v>
                      </c:pt>
                      <c:pt idx="28">
                        <c:v>11813600</c:v>
                      </c:pt>
                      <c:pt idx="29">
                        <c:v>11862300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C8C-409C-8278-01A55D12ED40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sensitivity'!$F$3</c15:sqref>
                        </c15:formulaRef>
                      </c:ext>
                    </c:extLst>
                    <c:strCache>
                      <c:ptCount val="1"/>
                      <c:pt idx="0">
                        <c:v>dPdt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sensitivity'!$F$4:$F$33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48700</c:v>
                      </c:pt>
                      <c:pt idx="1">
                        <c:v>48700</c:v>
                      </c:pt>
                      <c:pt idx="2">
                        <c:v>48700</c:v>
                      </c:pt>
                      <c:pt idx="3">
                        <c:v>48700</c:v>
                      </c:pt>
                      <c:pt idx="4">
                        <c:v>48699.999999998137</c:v>
                      </c:pt>
                      <c:pt idx="5">
                        <c:v>48700</c:v>
                      </c:pt>
                      <c:pt idx="6">
                        <c:v>48700</c:v>
                      </c:pt>
                      <c:pt idx="7">
                        <c:v>48700</c:v>
                      </c:pt>
                      <c:pt idx="8">
                        <c:v>48700.000000001863</c:v>
                      </c:pt>
                      <c:pt idx="9">
                        <c:v>48700</c:v>
                      </c:pt>
                      <c:pt idx="10">
                        <c:v>48700</c:v>
                      </c:pt>
                      <c:pt idx="11">
                        <c:v>48700</c:v>
                      </c:pt>
                      <c:pt idx="12">
                        <c:v>48700</c:v>
                      </c:pt>
                      <c:pt idx="13">
                        <c:v>48699.999999998137</c:v>
                      </c:pt>
                      <c:pt idx="14">
                        <c:v>48700</c:v>
                      </c:pt>
                      <c:pt idx="15">
                        <c:v>48700</c:v>
                      </c:pt>
                      <c:pt idx="16">
                        <c:v>48700</c:v>
                      </c:pt>
                      <c:pt idx="17">
                        <c:v>48700.000000001863</c:v>
                      </c:pt>
                      <c:pt idx="18">
                        <c:v>48700</c:v>
                      </c:pt>
                      <c:pt idx="19">
                        <c:v>48700</c:v>
                      </c:pt>
                      <c:pt idx="20">
                        <c:v>48700</c:v>
                      </c:pt>
                      <c:pt idx="21">
                        <c:v>48700</c:v>
                      </c:pt>
                      <c:pt idx="22">
                        <c:v>48700</c:v>
                      </c:pt>
                      <c:pt idx="23">
                        <c:v>48700</c:v>
                      </c:pt>
                      <c:pt idx="24">
                        <c:v>48699.999999998137</c:v>
                      </c:pt>
                      <c:pt idx="25">
                        <c:v>48700</c:v>
                      </c:pt>
                      <c:pt idx="26">
                        <c:v>48700</c:v>
                      </c:pt>
                      <c:pt idx="27">
                        <c:v>48700.000000001863</c:v>
                      </c:pt>
                      <c:pt idx="28">
                        <c:v>48700</c:v>
                      </c:pt>
                      <c:pt idx="29">
                        <c:v>48700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C8C-409C-8278-01A55D12ED40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sensitivity'!$G$3</c15:sqref>
                        </c15:formulaRef>
                      </c:ext>
                    </c:extLst>
                    <c:strCache>
                      <c:ptCount val="1"/>
                      <c:pt idx="0">
                        <c:v>t-1975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sensitivity'!$G$4:$G$33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46</c:v>
                      </c:pt>
                      <c:pt idx="1">
                        <c:v>47</c:v>
                      </c:pt>
                      <c:pt idx="2">
                        <c:v>48</c:v>
                      </c:pt>
                      <c:pt idx="3">
                        <c:v>49</c:v>
                      </c:pt>
                      <c:pt idx="4">
                        <c:v>50</c:v>
                      </c:pt>
                      <c:pt idx="5">
                        <c:v>51</c:v>
                      </c:pt>
                      <c:pt idx="6">
                        <c:v>52</c:v>
                      </c:pt>
                      <c:pt idx="7">
                        <c:v>53</c:v>
                      </c:pt>
                      <c:pt idx="8">
                        <c:v>54</c:v>
                      </c:pt>
                      <c:pt idx="9">
                        <c:v>55</c:v>
                      </c:pt>
                      <c:pt idx="10">
                        <c:v>56</c:v>
                      </c:pt>
                      <c:pt idx="11">
                        <c:v>57</c:v>
                      </c:pt>
                      <c:pt idx="12">
                        <c:v>58</c:v>
                      </c:pt>
                      <c:pt idx="13">
                        <c:v>59</c:v>
                      </c:pt>
                      <c:pt idx="14">
                        <c:v>60</c:v>
                      </c:pt>
                      <c:pt idx="15">
                        <c:v>61</c:v>
                      </c:pt>
                      <c:pt idx="16">
                        <c:v>62</c:v>
                      </c:pt>
                      <c:pt idx="17">
                        <c:v>63</c:v>
                      </c:pt>
                      <c:pt idx="18">
                        <c:v>64</c:v>
                      </c:pt>
                      <c:pt idx="19">
                        <c:v>65</c:v>
                      </c:pt>
                      <c:pt idx="20">
                        <c:v>66</c:v>
                      </c:pt>
                      <c:pt idx="21">
                        <c:v>67</c:v>
                      </c:pt>
                      <c:pt idx="22">
                        <c:v>68</c:v>
                      </c:pt>
                      <c:pt idx="23">
                        <c:v>69</c:v>
                      </c:pt>
                      <c:pt idx="24">
                        <c:v>70</c:v>
                      </c:pt>
                      <c:pt idx="25">
                        <c:v>71</c:v>
                      </c:pt>
                      <c:pt idx="26">
                        <c:v>72</c:v>
                      </c:pt>
                      <c:pt idx="27">
                        <c:v>73</c:v>
                      </c:pt>
                      <c:pt idx="28">
                        <c:v>74</c:v>
                      </c:pt>
                      <c:pt idx="29">
                        <c:v>75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C8C-409C-8278-01A55D12ED40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sensitivity'!$H$3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sensitivity'!$H$4:$H$33</c15:sqref>
                        </c15:formulaRef>
                      </c:ext>
                    </c:extLst>
                    <c:numCache>
                      <c:formatCode>General</c:formatCode>
                      <c:ptCount val="30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C8C-409C-8278-01A55D12ED40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sensitivity'!$I$3</c15:sqref>
                        </c15:formulaRef>
                      </c:ext>
                    </c:extLst>
                    <c:strCache>
                      <c:ptCount val="1"/>
                      <c:pt idx="0">
                        <c:v>A_pred_Case_0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sensitivity'!$I$4:$I$33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44758.57217125548</c:v>
                      </c:pt>
                      <c:pt idx="1">
                        <c:v>44264.589271911711</c:v>
                      </c:pt>
                      <c:pt idx="2">
                        <c:v>43806.587964032718</c:v>
                      </c:pt>
                      <c:pt idx="3">
                        <c:v>43384.329542789084</c:v>
                      </c:pt>
                      <c:pt idx="4">
                        <c:v>42997.579992073472</c:v>
                      </c:pt>
                      <c:pt idx="5">
                        <c:v>42646.109832982416</c:v>
                      </c:pt>
                      <c:pt idx="6">
                        <c:v>42329.693979067612</c:v>
                      </c:pt>
                      <c:pt idx="7">
                        <c:v>42048.111597968615</c:v>
                      </c:pt>
                      <c:pt idx="8">
                        <c:v>41801.14597907674</c:v>
                      </c:pt>
                      <c:pt idx="9">
                        <c:v>41588.584406884213</c:v>
                      </c:pt>
                      <c:pt idx="10">
                        <c:v>41410.21803972713</c:v>
                      </c:pt>
                      <c:pt idx="11">
                        <c:v>41265.84179360437</c:v>
                      </c:pt>
                      <c:pt idx="12">
                        <c:v>41155.254230830353</c:v>
                      </c:pt>
                      <c:pt idx="13">
                        <c:v>41078.257453242783</c:v>
                      </c:pt>
                      <c:pt idx="14">
                        <c:v>41034.656999748666</c:v>
                      </c:pt>
                      <c:pt idx="15">
                        <c:v>41024.261747964949</c:v>
                      </c:pt>
                      <c:pt idx="16">
                        <c:v>41046.883819762559</c:v>
                      </c:pt>
                      <c:pt idx="17">
                        <c:v>41102.33849050483</c:v>
                      </c:pt>
                      <c:pt idx="18">
                        <c:v>41190.444101806264</c:v>
                      </c:pt>
                      <c:pt idx="19">
                        <c:v>41311.021977628581</c:v>
                      </c:pt>
                      <c:pt idx="20">
                        <c:v>41463.89634355926</c:v>
                      </c:pt>
                      <c:pt idx="21">
                        <c:v>41648.894249117293</c:v>
                      </c:pt>
                      <c:pt idx="22">
                        <c:v>41865.845492935332</c:v>
                      </c:pt>
                      <c:pt idx="23">
                        <c:v>42114.582550694526</c:v>
                      </c:pt>
                      <c:pt idx="24">
                        <c:v>42394.94050566951</c:v>
                      </c:pt>
                      <c:pt idx="25">
                        <c:v>42706.756981784943</c:v>
                      </c:pt>
                      <c:pt idx="26">
                        <c:v>43049.872079025139</c:v>
                      </c:pt>
                      <c:pt idx="27">
                        <c:v>43424.128311156353</c:v>
                      </c:pt>
                      <c:pt idx="28">
                        <c:v>43829.370545586746</c:v>
                      </c:pt>
                      <c:pt idx="29">
                        <c:v>44265.445945329615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C8C-409C-8278-01A55D12ED40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sensitivity'!$J$3</c15:sqref>
                        </c15:formulaRef>
                      </c:ext>
                    </c:extLst>
                    <c:strCache>
                      <c:ptCount val="1"/>
                      <c:pt idx="0">
                        <c:v>A_pred_dc_low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sensitivity'!$J$4:$J$33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44758.57217125548</c:v>
                      </c:pt>
                      <c:pt idx="1">
                        <c:v>47339.691271911724</c:v>
                      </c:pt>
                      <c:pt idx="2">
                        <c:v>49956.791964032745</c:v>
                      </c:pt>
                      <c:pt idx="3">
                        <c:v>52609.635542789125</c:v>
                      </c:pt>
                      <c:pt idx="4">
                        <c:v>55297.987992073467</c:v>
                      </c:pt>
                      <c:pt idx="5">
                        <c:v>58021.619832982426</c:v>
                      </c:pt>
                      <c:pt idx="6">
                        <c:v>60780.305979067634</c:v>
                      </c:pt>
                      <c:pt idx="7">
                        <c:v>63573.825597968593</c:v>
                      </c:pt>
                      <c:pt idx="8">
                        <c:v>66401.96197907679</c:v>
                      </c:pt>
                      <c:pt idx="9">
                        <c:v>69264.502406884218</c:v>
                      </c:pt>
                      <c:pt idx="10">
                        <c:v>72161.23803972709</c:v>
                      </c:pt>
                      <c:pt idx="11">
                        <c:v>75091.963793604402</c:v>
                      </c:pt>
                      <c:pt idx="12">
                        <c:v>78056.47823083034</c:v>
                      </c:pt>
                      <c:pt idx="13">
                        <c:v>81054.583453242783</c:v>
                      </c:pt>
                      <c:pt idx="14">
                        <c:v>84086.08499974868</c:v>
                      </c:pt>
                      <c:pt idx="15">
                        <c:v>87150.791747964919</c:v>
                      </c:pt>
                      <c:pt idx="16">
                        <c:v>90248.515819762542</c:v>
                      </c:pt>
                      <c:pt idx="17">
                        <c:v>93379.072490504826</c:v>
                      </c:pt>
                      <c:pt idx="18">
                        <c:v>96542.280101806216</c:v>
                      </c:pt>
                      <c:pt idx="19">
                        <c:v>99737.959977628663</c:v>
                      </c:pt>
                      <c:pt idx="20">
                        <c:v>102965.93634355924</c:v>
                      </c:pt>
                      <c:pt idx="21">
                        <c:v>106226.03624911723</c:v>
                      </c:pt>
                      <c:pt idx="22">
                        <c:v>109518.08949293534</c:v>
                      </c:pt>
                      <c:pt idx="23">
                        <c:v>112841.92855069449</c:v>
                      </c:pt>
                      <c:pt idx="24">
                        <c:v>116197.38850566949</c:v>
                      </c:pt>
                      <c:pt idx="25">
                        <c:v>119584.30698178493</c:v>
                      </c:pt>
                      <c:pt idx="26">
                        <c:v>123002.52407902514</c:v>
                      </c:pt>
                      <c:pt idx="27">
                        <c:v>126451.88231115637</c:v>
                      </c:pt>
                      <c:pt idx="28">
                        <c:v>129932.22654558677</c:v>
                      </c:pt>
                      <c:pt idx="29">
                        <c:v>133443.4039453296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C8C-409C-8278-01A55D12ED40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sensitivity'!$K$3</c15:sqref>
                        </c15:formulaRef>
                      </c:ext>
                    </c:extLst>
                    <c:strCache>
                      <c:ptCount val="1"/>
                      <c:pt idx="0">
                        <c:v>A_pred_dc_zero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sensitivity'!$K$4:$K$33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44758.57217125548</c:v>
                      </c:pt>
                      <c:pt idx="1">
                        <c:v>45802.140271911689</c:v>
                      </c:pt>
                      <c:pt idx="2">
                        <c:v>46881.689964032732</c:v>
                      </c:pt>
                      <c:pt idx="3">
                        <c:v>47996.982542789076</c:v>
                      </c:pt>
                      <c:pt idx="4">
                        <c:v>49147.78399207344</c:v>
                      </c:pt>
                      <c:pt idx="5">
                        <c:v>50333.864832982421</c:v>
                      </c:pt>
                      <c:pt idx="6">
                        <c:v>51554.999979067594</c:v>
                      </c:pt>
                      <c:pt idx="7">
                        <c:v>52810.968597968575</c:v>
                      </c:pt>
                      <c:pt idx="8">
                        <c:v>54101.553979076736</c:v>
                      </c:pt>
                      <c:pt idx="9">
                        <c:v>55426.543406884186</c:v>
                      </c:pt>
                      <c:pt idx="10">
                        <c:v>56785.728039727081</c:v>
                      </c:pt>
                      <c:pt idx="11">
                        <c:v>58178.902793604357</c:v>
                      </c:pt>
                      <c:pt idx="12">
                        <c:v>59605.866230830317</c:v>
                      </c:pt>
                      <c:pt idx="13">
                        <c:v>61066.420453242783</c:v>
                      </c:pt>
                      <c:pt idx="14">
                        <c:v>62560.370999748644</c:v>
                      </c:pt>
                      <c:pt idx="15">
                        <c:v>64087.526747964905</c:v>
                      </c:pt>
                      <c:pt idx="16">
                        <c:v>65647.699819762551</c:v>
                      </c:pt>
                      <c:pt idx="17">
                        <c:v>67240.705490504799</c:v>
                      </c:pt>
                      <c:pt idx="18">
                        <c:v>68866.362101806211</c:v>
                      </c:pt>
                      <c:pt idx="19">
                        <c:v>70524.490977628622</c:v>
                      </c:pt>
                      <c:pt idx="20">
                        <c:v>72214.91634355922</c:v>
                      </c:pt>
                      <c:pt idx="21">
                        <c:v>73937.465249117231</c:v>
                      </c:pt>
                      <c:pt idx="22">
                        <c:v>75691.967492935306</c:v>
                      </c:pt>
                      <c:pt idx="23">
                        <c:v>77478.255550694477</c:v>
                      </c:pt>
                      <c:pt idx="24">
                        <c:v>79296.164505669498</c:v>
                      </c:pt>
                      <c:pt idx="25">
                        <c:v>81145.531981784909</c:v>
                      </c:pt>
                      <c:pt idx="26">
                        <c:v>83026.19807902514</c:v>
                      </c:pt>
                      <c:pt idx="27">
                        <c:v>84938.005311156332</c:v>
                      </c:pt>
                      <c:pt idx="28">
                        <c:v>86880.79854558676</c:v>
                      </c:pt>
                      <c:pt idx="29">
                        <c:v>88854.424945329607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8C8C-409C-8278-01A55D12ED40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sensitivity'!$L$3</c15:sqref>
                        </c15:formulaRef>
                      </c:ext>
                    </c:extLst>
                    <c:strCache>
                      <c:ptCount val="1"/>
                      <c:pt idx="0">
                        <c:v>A_pred_dc_high</c:v>
                      </c:pt>
                    </c:strCache>
                  </c:strRef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sensitivity'!$L$4:$L$33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44758.57217125548</c:v>
                      </c:pt>
                      <c:pt idx="1">
                        <c:v>42727.038271911733</c:v>
                      </c:pt>
                      <c:pt idx="2">
                        <c:v>40731.485964032763</c:v>
                      </c:pt>
                      <c:pt idx="3">
                        <c:v>38771.676542789093</c:v>
                      </c:pt>
                      <c:pt idx="4">
                        <c:v>36847.375992073445</c:v>
                      </c:pt>
                      <c:pt idx="5">
                        <c:v>34958.354832982412</c:v>
                      </c:pt>
                      <c:pt idx="6">
                        <c:v>33104.387979067629</c:v>
                      </c:pt>
                      <c:pt idx="7">
                        <c:v>31285.254597968596</c:v>
                      </c:pt>
                      <c:pt idx="8">
                        <c:v>29500.737979076803</c:v>
                      </c:pt>
                      <c:pt idx="9">
                        <c:v>27750.625406884239</c:v>
                      </c:pt>
                      <c:pt idx="10">
                        <c:v>26034.70803972712</c:v>
                      </c:pt>
                      <c:pt idx="11">
                        <c:v>24352.780793604383</c:v>
                      </c:pt>
                      <c:pt idx="12">
                        <c:v>22704.64223083033</c:v>
                      </c:pt>
                      <c:pt idx="13">
                        <c:v>21090.094453242782</c:v>
                      </c:pt>
                      <c:pt idx="14">
                        <c:v>19508.94299974863</c:v>
                      </c:pt>
                      <c:pt idx="15">
                        <c:v>17960.996747964993</c:v>
                      </c:pt>
                      <c:pt idx="16">
                        <c:v>16446.067819762568</c:v>
                      </c:pt>
                      <c:pt idx="17">
                        <c:v>14963.97149050486</c:v>
                      </c:pt>
                      <c:pt idx="18">
                        <c:v>13514.526101806201</c:v>
                      </c:pt>
                      <c:pt idx="19">
                        <c:v>12097.552977628657</c:v>
                      </c:pt>
                      <c:pt idx="20">
                        <c:v>10712.876343559241</c:v>
                      </c:pt>
                      <c:pt idx="21">
                        <c:v>9360.3232491172967</c:v>
                      </c:pt>
                      <c:pt idx="22">
                        <c:v>8039.7234929352999</c:v>
                      </c:pt>
                      <c:pt idx="23">
                        <c:v>6750.9095506945159</c:v>
                      </c:pt>
                      <c:pt idx="24">
                        <c:v>5493.716505669523</c:v>
                      </c:pt>
                      <c:pt idx="25">
                        <c:v>4267.9819817849202</c:v>
                      </c:pt>
                      <c:pt idx="26">
                        <c:v>3073.5460790251382</c:v>
                      </c:pt>
                      <c:pt idx="27">
                        <c:v>1910.2513111563167</c:v>
                      </c:pt>
                      <c:pt idx="28">
                        <c:v>777.94254558678949</c:v>
                      </c:pt>
                      <c:pt idx="29">
                        <c:v>-323.53305467043538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8C8C-409C-8278-01A55D12ED40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sensitivity'!$M$3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sensitivity'!$M$4:$M$33</c15:sqref>
                        </c15:formulaRef>
                      </c:ext>
                    </c:extLst>
                    <c:numCache>
                      <c:formatCode>General</c:formatCode>
                      <c:ptCount val="30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8C8C-409C-8278-01A55D12ED40}"/>
                  </c:ext>
                </c:extLst>
              </c15:ser>
            </c15:filteredScatterSeries>
          </c:ext>
        </c:extLst>
      </c:scatterChart>
      <c:valAx>
        <c:axId val="74764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058431"/>
        <c:crosses val="autoZero"/>
        <c:crossBetween val="midCat"/>
      </c:valAx>
      <c:valAx>
        <c:axId val="588058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>
                    <a:solidFill>
                      <a:srgbClr val="00B0F0"/>
                    </a:solidFill>
                  </a:rPr>
                  <a:t>c = Cbygg = Real Building Cost</a:t>
                </a:r>
                <a:r>
                  <a:rPr lang="en-US" sz="2800" b="1" baseline="0">
                    <a:solidFill>
                      <a:srgbClr val="00B0F0"/>
                    </a:solidFill>
                  </a:rPr>
                  <a:t> Index </a:t>
                </a:r>
              </a:p>
              <a:p>
                <a:pPr>
                  <a:defRPr sz="2800" b="1">
                    <a:solidFill>
                      <a:srgbClr val="00B0F0"/>
                    </a:solidFill>
                  </a:defRPr>
                </a:pPr>
                <a:r>
                  <a:rPr lang="en-US" sz="2800" b="1" baseline="0">
                    <a:solidFill>
                      <a:srgbClr val="00B0F0"/>
                    </a:solidFill>
                  </a:rPr>
                  <a:t>(100 in year 2022)</a:t>
                </a:r>
                <a:endParaRPr lang="en-US" sz="2800" b="1">
                  <a:solidFill>
                    <a:srgbClr val="00B0F0"/>
                  </a:solidFill>
                </a:endParaRPr>
              </a:p>
            </c:rich>
          </c:tx>
          <c:layout>
            <c:manualLayout>
              <c:xMode val="edge"/>
              <c:yMode val="edge"/>
              <c:x val="1.5092404135603943E-2"/>
              <c:y val="0.10366346723835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7643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6"/>
          <c:order val="6"/>
          <c:tx>
            <c:strRef>
              <c:f>'Predict c sensitivity'!$I$3</c:f>
              <c:strCache>
                <c:ptCount val="1"/>
                <c:pt idx="0">
                  <c:v>A_pred_Case_0</c:v>
                </c:pt>
              </c:strCache>
            </c:strRef>
          </c:tx>
          <c:spPr>
            <a:ln w="571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sensitivity'!$I$4:$I$33</c:f>
              <c:numCache>
                <c:formatCode>General</c:formatCode>
                <c:ptCount val="30"/>
                <c:pt idx="0">
                  <c:v>44758.57217125548</c:v>
                </c:pt>
                <c:pt idx="1">
                  <c:v>44264.589271911711</c:v>
                </c:pt>
                <c:pt idx="2">
                  <c:v>43806.587964032718</c:v>
                </c:pt>
                <c:pt idx="3">
                  <c:v>43384.329542789084</c:v>
                </c:pt>
                <c:pt idx="4">
                  <c:v>42997.579992073472</c:v>
                </c:pt>
                <c:pt idx="5">
                  <c:v>42646.109832982416</c:v>
                </c:pt>
                <c:pt idx="6">
                  <c:v>42329.693979067612</c:v>
                </c:pt>
                <c:pt idx="7">
                  <c:v>42048.111597968615</c:v>
                </c:pt>
                <c:pt idx="8">
                  <c:v>41801.14597907674</c:v>
                </c:pt>
                <c:pt idx="9">
                  <c:v>41588.584406884213</c:v>
                </c:pt>
                <c:pt idx="10">
                  <c:v>41410.21803972713</c:v>
                </c:pt>
                <c:pt idx="11">
                  <c:v>41265.84179360437</c:v>
                </c:pt>
                <c:pt idx="12">
                  <c:v>41155.254230830353</c:v>
                </c:pt>
                <c:pt idx="13">
                  <c:v>41078.257453242783</c:v>
                </c:pt>
                <c:pt idx="14">
                  <c:v>41034.656999748666</c:v>
                </c:pt>
                <c:pt idx="15">
                  <c:v>41024.261747964949</c:v>
                </c:pt>
                <c:pt idx="16">
                  <c:v>41046.883819762559</c:v>
                </c:pt>
                <c:pt idx="17">
                  <c:v>41102.33849050483</c:v>
                </c:pt>
                <c:pt idx="18">
                  <c:v>41190.444101806264</c:v>
                </c:pt>
                <c:pt idx="19">
                  <c:v>41311.021977628581</c:v>
                </c:pt>
                <c:pt idx="20">
                  <c:v>41463.89634355926</c:v>
                </c:pt>
                <c:pt idx="21">
                  <c:v>41648.894249117293</c:v>
                </c:pt>
                <c:pt idx="22">
                  <c:v>41865.845492935332</c:v>
                </c:pt>
                <c:pt idx="23">
                  <c:v>42114.582550694526</c:v>
                </c:pt>
                <c:pt idx="24">
                  <c:v>42394.94050566951</c:v>
                </c:pt>
                <c:pt idx="25">
                  <c:v>42706.756981784943</c:v>
                </c:pt>
                <c:pt idx="26">
                  <c:v>43049.872079025139</c:v>
                </c:pt>
                <c:pt idx="27">
                  <c:v>43424.128311156353</c:v>
                </c:pt>
                <c:pt idx="28">
                  <c:v>43829.370545586746</c:v>
                </c:pt>
                <c:pt idx="29">
                  <c:v>44265.445945329615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E1-4A90-BBA8-CC0E98195725}"/>
            </c:ext>
          </c:extLst>
        </c:ser>
        <c:ser>
          <c:idx val="7"/>
          <c:order val="7"/>
          <c:tx>
            <c:strRef>
              <c:f>'Predict c sensitivity'!$J$3</c:f>
              <c:strCache>
                <c:ptCount val="1"/>
                <c:pt idx="0">
                  <c:v>A_pred_dc_low</c:v>
                </c:pt>
              </c:strCache>
            </c:strRef>
          </c:tx>
          <c:spPr>
            <a:ln w="762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sensitivity'!$J$4:$J$33</c:f>
              <c:numCache>
                <c:formatCode>General</c:formatCode>
                <c:ptCount val="30"/>
                <c:pt idx="0">
                  <c:v>44758.57217125548</c:v>
                </c:pt>
                <c:pt idx="1">
                  <c:v>47339.691271911724</c:v>
                </c:pt>
                <c:pt idx="2">
                  <c:v>49956.791964032745</c:v>
                </c:pt>
                <c:pt idx="3">
                  <c:v>52609.635542789125</c:v>
                </c:pt>
                <c:pt idx="4">
                  <c:v>55297.987992073467</c:v>
                </c:pt>
                <c:pt idx="5">
                  <c:v>58021.619832982426</c:v>
                </c:pt>
                <c:pt idx="6">
                  <c:v>60780.305979067634</c:v>
                </c:pt>
                <c:pt idx="7">
                  <c:v>63573.825597968593</c:v>
                </c:pt>
                <c:pt idx="8">
                  <c:v>66401.96197907679</c:v>
                </c:pt>
                <c:pt idx="9">
                  <c:v>69264.502406884218</c:v>
                </c:pt>
                <c:pt idx="10">
                  <c:v>72161.23803972709</c:v>
                </c:pt>
                <c:pt idx="11">
                  <c:v>75091.963793604402</c:v>
                </c:pt>
                <c:pt idx="12">
                  <c:v>78056.47823083034</c:v>
                </c:pt>
                <c:pt idx="13">
                  <c:v>81054.583453242783</c:v>
                </c:pt>
                <c:pt idx="14">
                  <c:v>84086.08499974868</c:v>
                </c:pt>
                <c:pt idx="15">
                  <c:v>87150.791747964919</c:v>
                </c:pt>
                <c:pt idx="16">
                  <c:v>90248.515819762542</c:v>
                </c:pt>
                <c:pt idx="17">
                  <c:v>93379.072490504826</c:v>
                </c:pt>
                <c:pt idx="18">
                  <c:v>96542.280101806216</c:v>
                </c:pt>
                <c:pt idx="19">
                  <c:v>99737.959977628663</c:v>
                </c:pt>
                <c:pt idx="20">
                  <c:v>102965.93634355924</c:v>
                </c:pt>
                <c:pt idx="21">
                  <c:v>106226.03624911723</c:v>
                </c:pt>
                <c:pt idx="22">
                  <c:v>109518.08949293534</c:v>
                </c:pt>
                <c:pt idx="23">
                  <c:v>112841.92855069449</c:v>
                </c:pt>
                <c:pt idx="24">
                  <c:v>116197.38850566949</c:v>
                </c:pt>
                <c:pt idx="25">
                  <c:v>119584.30698178493</c:v>
                </c:pt>
                <c:pt idx="26">
                  <c:v>123002.52407902514</c:v>
                </c:pt>
                <c:pt idx="27">
                  <c:v>126451.88231115637</c:v>
                </c:pt>
                <c:pt idx="28">
                  <c:v>129932.22654558677</c:v>
                </c:pt>
                <c:pt idx="29">
                  <c:v>133443.4039453296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E1-4A90-BBA8-CC0E98195725}"/>
            </c:ext>
          </c:extLst>
        </c:ser>
        <c:ser>
          <c:idx val="8"/>
          <c:order val="8"/>
          <c:tx>
            <c:strRef>
              <c:f>'Predict c sensitivity'!$K$3</c:f>
              <c:strCache>
                <c:ptCount val="1"/>
                <c:pt idx="0">
                  <c:v>A_pred_dc_zero</c:v>
                </c:pt>
              </c:strCache>
            </c:strRef>
          </c:tx>
          <c:spPr>
            <a:ln w="57150" cap="rnd">
              <a:solidFill>
                <a:srgbClr val="0070C0"/>
              </a:solidFill>
              <a:prstDash val="lgDash"/>
              <a:round/>
            </a:ln>
            <a:effectLst/>
          </c:spPr>
          <c:marker>
            <c:symbol val="none"/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sensitivity'!$K$4:$K$33</c:f>
              <c:numCache>
                <c:formatCode>General</c:formatCode>
                <c:ptCount val="30"/>
                <c:pt idx="0">
                  <c:v>44758.57217125548</c:v>
                </c:pt>
                <c:pt idx="1">
                  <c:v>45802.140271911689</c:v>
                </c:pt>
                <c:pt idx="2">
                  <c:v>46881.689964032732</c:v>
                </c:pt>
                <c:pt idx="3">
                  <c:v>47996.982542789076</c:v>
                </c:pt>
                <c:pt idx="4">
                  <c:v>49147.78399207344</c:v>
                </c:pt>
                <c:pt idx="5">
                  <c:v>50333.864832982421</c:v>
                </c:pt>
                <c:pt idx="6">
                  <c:v>51554.999979067594</c:v>
                </c:pt>
                <c:pt idx="7">
                  <c:v>52810.968597968575</c:v>
                </c:pt>
                <c:pt idx="8">
                  <c:v>54101.553979076736</c:v>
                </c:pt>
                <c:pt idx="9">
                  <c:v>55426.543406884186</c:v>
                </c:pt>
                <c:pt idx="10">
                  <c:v>56785.728039727081</c:v>
                </c:pt>
                <c:pt idx="11">
                  <c:v>58178.902793604357</c:v>
                </c:pt>
                <c:pt idx="12">
                  <c:v>59605.866230830317</c:v>
                </c:pt>
                <c:pt idx="13">
                  <c:v>61066.420453242783</c:v>
                </c:pt>
                <c:pt idx="14">
                  <c:v>62560.370999748644</c:v>
                </c:pt>
                <c:pt idx="15">
                  <c:v>64087.526747964905</c:v>
                </c:pt>
                <c:pt idx="16">
                  <c:v>65647.699819762551</c:v>
                </c:pt>
                <c:pt idx="17">
                  <c:v>67240.705490504799</c:v>
                </c:pt>
                <c:pt idx="18">
                  <c:v>68866.362101806211</c:v>
                </c:pt>
                <c:pt idx="19">
                  <c:v>70524.490977628622</c:v>
                </c:pt>
                <c:pt idx="20">
                  <c:v>72214.91634355922</c:v>
                </c:pt>
                <c:pt idx="21">
                  <c:v>73937.465249117231</c:v>
                </c:pt>
                <c:pt idx="22">
                  <c:v>75691.967492935306</c:v>
                </c:pt>
                <c:pt idx="23">
                  <c:v>77478.255550694477</c:v>
                </c:pt>
                <c:pt idx="24">
                  <c:v>79296.164505669498</c:v>
                </c:pt>
                <c:pt idx="25">
                  <c:v>81145.531981784909</c:v>
                </c:pt>
                <c:pt idx="26">
                  <c:v>83026.19807902514</c:v>
                </c:pt>
                <c:pt idx="27">
                  <c:v>84938.005311156332</c:v>
                </c:pt>
                <c:pt idx="28">
                  <c:v>86880.79854558676</c:v>
                </c:pt>
                <c:pt idx="29">
                  <c:v>88854.424945329607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7E1-4A90-BBA8-CC0E98195725}"/>
            </c:ext>
          </c:extLst>
        </c:ser>
        <c:ser>
          <c:idx val="9"/>
          <c:order val="9"/>
          <c:tx>
            <c:strRef>
              <c:f>'Predict c sensitivity'!$L$3</c:f>
              <c:strCache>
                <c:ptCount val="1"/>
                <c:pt idx="0">
                  <c:v>A_pred_dc_high</c:v>
                </c:pt>
              </c:strCache>
            </c:strRef>
          </c:tx>
          <c:spPr>
            <a:ln w="571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'Predict c sensitivity'!$B$4:$B$33</c:f>
              <c:numCache>
                <c:formatCode>General</c:formatCode>
                <c:ptCount val="3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  <c:pt idx="20">
                  <c:v>2041</c:v>
                </c:pt>
                <c:pt idx="21">
                  <c:v>2042</c:v>
                </c:pt>
                <c:pt idx="22">
                  <c:v>2043</c:v>
                </c:pt>
                <c:pt idx="23">
                  <c:v>2044</c:v>
                </c:pt>
                <c:pt idx="24">
                  <c:v>2045</c:v>
                </c:pt>
                <c:pt idx="25">
                  <c:v>2046</c:v>
                </c:pt>
                <c:pt idx="26">
                  <c:v>2047</c:v>
                </c:pt>
                <c:pt idx="27">
                  <c:v>2048</c:v>
                </c:pt>
                <c:pt idx="28">
                  <c:v>2049</c:v>
                </c:pt>
                <c:pt idx="29">
                  <c:v>2050</c:v>
                </c:pt>
              </c:numCache>
            </c:numRef>
          </c:xVal>
          <c:yVal>
            <c:numRef>
              <c:f>'Predict c sensitivity'!$L$4:$L$33</c:f>
              <c:numCache>
                <c:formatCode>General</c:formatCode>
                <c:ptCount val="30"/>
                <c:pt idx="0">
                  <c:v>44758.57217125548</c:v>
                </c:pt>
                <c:pt idx="1">
                  <c:v>42727.038271911733</c:v>
                </c:pt>
                <c:pt idx="2">
                  <c:v>40731.485964032763</c:v>
                </c:pt>
                <c:pt idx="3">
                  <c:v>38771.676542789093</c:v>
                </c:pt>
                <c:pt idx="4">
                  <c:v>36847.375992073445</c:v>
                </c:pt>
                <c:pt idx="5">
                  <c:v>34958.354832982412</c:v>
                </c:pt>
                <c:pt idx="6">
                  <c:v>33104.387979067629</c:v>
                </c:pt>
                <c:pt idx="7">
                  <c:v>31285.254597968596</c:v>
                </c:pt>
                <c:pt idx="8">
                  <c:v>29500.737979076803</c:v>
                </c:pt>
                <c:pt idx="9">
                  <c:v>27750.625406884239</c:v>
                </c:pt>
                <c:pt idx="10">
                  <c:v>26034.70803972712</c:v>
                </c:pt>
                <c:pt idx="11">
                  <c:v>24352.780793604383</c:v>
                </c:pt>
                <c:pt idx="12">
                  <c:v>22704.64223083033</c:v>
                </c:pt>
                <c:pt idx="13">
                  <c:v>21090.094453242782</c:v>
                </c:pt>
                <c:pt idx="14">
                  <c:v>19508.94299974863</c:v>
                </c:pt>
                <c:pt idx="15">
                  <c:v>17960.996747964993</c:v>
                </c:pt>
                <c:pt idx="16">
                  <c:v>16446.067819762568</c:v>
                </c:pt>
                <c:pt idx="17">
                  <c:v>14963.97149050486</c:v>
                </c:pt>
                <c:pt idx="18">
                  <c:v>13514.526101806201</c:v>
                </c:pt>
                <c:pt idx="19">
                  <c:v>12097.552977628657</c:v>
                </c:pt>
                <c:pt idx="20">
                  <c:v>10712.876343559241</c:v>
                </c:pt>
                <c:pt idx="21">
                  <c:v>9360.3232491172967</c:v>
                </c:pt>
                <c:pt idx="22">
                  <c:v>8039.7234929352999</c:v>
                </c:pt>
                <c:pt idx="23">
                  <c:v>6750.9095506945159</c:v>
                </c:pt>
                <c:pt idx="24">
                  <c:v>5493.716505669523</c:v>
                </c:pt>
                <c:pt idx="25">
                  <c:v>4267.9819817849202</c:v>
                </c:pt>
                <c:pt idx="26">
                  <c:v>3073.5460790251382</c:v>
                </c:pt>
                <c:pt idx="27">
                  <c:v>1910.2513111563167</c:v>
                </c:pt>
                <c:pt idx="28">
                  <c:v>777.94254558678949</c:v>
                </c:pt>
                <c:pt idx="29">
                  <c:v>-323.53305467043538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7E1-4A90-BBA8-CC0E98195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2955983"/>
        <c:axId val="592948911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'Predict c sensitivity'!$C$3</c15:sqref>
                        </c15:formulaRef>
                      </c:ext>
                    </c:extLst>
                    <c:strCache>
                      <c:ptCount val="1"/>
                      <c:pt idx="0">
                        <c:v>G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'Predict c sensitivity'!$C$4:$C$33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5906</c:v>
                      </c:pt>
                      <c:pt idx="1">
                        <c:v>5986.22</c:v>
                      </c:pt>
                      <c:pt idx="2">
                        <c:v>6066.44</c:v>
                      </c:pt>
                      <c:pt idx="3">
                        <c:v>6146.66</c:v>
                      </c:pt>
                      <c:pt idx="4">
                        <c:v>6226.88</c:v>
                      </c:pt>
                      <c:pt idx="5">
                        <c:v>6307.1</c:v>
                      </c:pt>
                      <c:pt idx="6">
                        <c:v>6387.32</c:v>
                      </c:pt>
                      <c:pt idx="7">
                        <c:v>6467.54</c:v>
                      </c:pt>
                      <c:pt idx="8">
                        <c:v>6547.76</c:v>
                      </c:pt>
                      <c:pt idx="9">
                        <c:v>6627.98</c:v>
                      </c:pt>
                      <c:pt idx="10">
                        <c:v>6708.2</c:v>
                      </c:pt>
                      <c:pt idx="11">
                        <c:v>6788.42</c:v>
                      </c:pt>
                      <c:pt idx="12">
                        <c:v>6868.64</c:v>
                      </c:pt>
                      <c:pt idx="13">
                        <c:v>6948.86</c:v>
                      </c:pt>
                      <c:pt idx="14">
                        <c:v>7029.08</c:v>
                      </c:pt>
                      <c:pt idx="15">
                        <c:v>7109.3</c:v>
                      </c:pt>
                      <c:pt idx="16">
                        <c:v>7189.52</c:v>
                      </c:pt>
                      <c:pt idx="17">
                        <c:v>7269.74</c:v>
                      </c:pt>
                      <c:pt idx="18">
                        <c:v>7349.96</c:v>
                      </c:pt>
                      <c:pt idx="19">
                        <c:v>7430.18</c:v>
                      </c:pt>
                      <c:pt idx="20">
                        <c:v>7510.4</c:v>
                      </c:pt>
                      <c:pt idx="21">
                        <c:v>7590.62</c:v>
                      </c:pt>
                      <c:pt idx="22">
                        <c:v>7670.84</c:v>
                      </c:pt>
                      <c:pt idx="23">
                        <c:v>7751.0599999999995</c:v>
                      </c:pt>
                      <c:pt idx="24">
                        <c:v>7831.28</c:v>
                      </c:pt>
                      <c:pt idx="25">
                        <c:v>7911.5</c:v>
                      </c:pt>
                      <c:pt idx="26">
                        <c:v>7991.7199999999993</c:v>
                      </c:pt>
                      <c:pt idx="27">
                        <c:v>8071.9400000000005</c:v>
                      </c:pt>
                      <c:pt idx="28">
                        <c:v>8152.16</c:v>
                      </c:pt>
                      <c:pt idx="29">
                        <c:v>8232.380000000001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27E1-4A90-BBA8-CC0E98195725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sensitivity'!$D$3</c15:sqref>
                        </c15:formulaRef>
                      </c:ext>
                    </c:extLst>
                    <c:strCache>
                      <c:ptCount val="1"/>
                      <c:pt idx="0">
                        <c:v>c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sensitivity'!$D$4:$D$33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95.94</c:v>
                      </c:pt>
                      <c:pt idx="1">
                        <c:v>97.186999999999998</c:v>
                      </c:pt>
                      <c:pt idx="2">
                        <c:v>98.433999999999997</c:v>
                      </c:pt>
                      <c:pt idx="3">
                        <c:v>99.680999999999997</c:v>
                      </c:pt>
                      <c:pt idx="4">
                        <c:v>100.928</c:v>
                      </c:pt>
                      <c:pt idx="5">
                        <c:v>102.175</c:v>
                      </c:pt>
                      <c:pt idx="6">
                        <c:v>103.422</c:v>
                      </c:pt>
                      <c:pt idx="7">
                        <c:v>104.669</c:v>
                      </c:pt>
                      <c:pt idx="8">
                        <c:v>105.916</c:v>
                      </c:pt>
                      <c:pt idx="9">
                        <c:v>107.163</c:v>
                      </c:pt>
                      <c:pt idx="10">
                        <c:v>108.41</c:v>
                      </c:pt>
                      <c:pt idx="11">
                        <c:v>109.657</c:v>
                      </c:pt>
                      <c:pt idx="12">
                        <c:v>110.904</c:v>
                      </c:pt>
                      <c:pt idx="13">
                        <c:v>112.151</c:v>
                      </c:pt>
                      <c:pt idx="14">
                        <c:v>113.398</c:v>
                      </c:pt>
                      <c:pt idx="15">
                        <c:v>114.645</c:v>
                      </c:pt>
                      <c:pt idx="16">
                        <c:v>115.892</c:v>
                      </c:pt>
                      <c:pt idx="17">
                        <c:v>117.139</c:v>
                      </c:pt>
                      <c:pt idx="18">
                        <c:v>118.386</c:v>
                      </c:pt>
                      <c:pt idx="19">
                        <c:v>119.633</c:v>
                      </c:pt>
                      <c:pt idx="20">
                        <c:v>120.88</c:v>
                      </c:pt>
                      <c:pt idx="21">
                        <c:v>122.127</c:v>
                      </c:pt>
                      <c:pt idx="22">
                        <c:v>123.374</c:v>
                      </c:pt>
                      <c:pt idx="23">
                        <c:v>124.621</c:v>
                      </c:pt>
                      <c:pt idx="24">
                        <c:v>125.86799999999999</c:v>
                      </c:pt>
                      <c:pt idx="25">
                        <c:v>127.11500000000001</c:v>
                      </c:pt>
                      <c:pt idx="26">
                        <c:v>128.36199999999999</c:v>
                      </c:pt>
                      <c:pt idx="27">
                        <c:v>129.60900000000001</c:v>
                      </c:pt>
                      <c:pt idx="28">
                        <c:v>130.85599999999999</c:v>
                      </c:pt>
                      <c:pt idx="29">
                        <c:v>132.10300000000001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7E1-4A90-BBA8-CC0E98195725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sensitivity'!$E$3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sensitivity'!$E$4:$E$33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10450000</c:v>
                      </c:pt>
                      <c:pt idx="1">
                        <c:v>10498700</c:v>
                      </c:pt>
                      <c:pt idx="2">
                        <c:v>10547400</c:v>
                      </c:pt>
                      <c:pt idx="3">
                        <c:v>10596100</c:v>
                      </c:pt>
                      <c:pt idx="4">
                        <c:v>10644800</c:v>
                      </c:pt>
                      <c:pt idx="5">
                        <c:v>10693499.999999998</c:v>
                      </c:pt>
                      <c:pt idx="6">
                        <c:v>10742199.999999998</c:v>
                      </c:pt>
                      <c:pt idx="7">
                        <c:v>10790899.999999998</c:v>
                      </c:pt>
                      <c:pt idx="8">
                        <c:v>10839599.999999998</c:v>
                      </c:pt>
                      <c:pt idx="9">
                        <c:v>10888300</c:v>
                      </c:pt>
                      <c:pt idx="10">
                        <c:v>10937000</c:v>
                      </c:pt>
                      <c:pt idx="11">
                        <c:v>10985700</c:v>
                      </c:pt>
                      <c:pt idx="12">
                        <c:v>11034400</c:v>
                      </c:pt>
                      <c:pt idx="13">
                        <c:v>11083100</c:v>
                      </c:pt>
                      <c:pt idx="14">
                        <c:v>11131799.999999998</c:v>
                      </c:pt>
                      <c:pt idx="15">
                        <c:v>11180499.999999998</c:v>
                      </c:pt>
                      <c:pt idx="16">
                        <c:v>11229199.999999998</c:v>
                      </c:pt>
                      <c:pt idx="17">
                        <c:v>11277899.999999998</c:v>
                      </c:pt>
                      <c:pt idx="18">
                        <c:v>11326600</c:v>
                      </c:pt>
                      <c:pt idx="19">
                        <c:v>11375300</c:v>
                      </c:pt>
                      <c:pt idx="20">
                        <c:v>11424000</c:v>
                      </c:pt>
                      <c:pt idx="21">
                        <c:v>11472700</c:v>
                      </c:pt>
                      <c:pt idx="22">
                        <c:v>11521400</c:v>
                      </c:pt>
                      <c:pt idx="23">
                        <c:v>11570100</c:v>
                      </c:pt>
                      <c:pt idx="24">
                        <c:v>11618800</c:v>
                      </c:pt>
                      <c:pt idx="25">
                        <c:v>11667499.999999998</c:v>
                      </c:pt>
                      <c:pt idx="26">
                        <c:v>11716199.999999998</c:v>
                      </c:pt>
                      <c:pt idx="27">
                        <c:v>11764899.999999998</c:v>
                      </c:pt>
                      <c:pt idx="28">
                        <c:v>11813600</c:v>
                      </c:pt>
                      <c:pt idx="29">
                        <c:v>11862300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7E1-4A90-BBA8-CC0E98195725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sensitivity'!$F$3</c15:sqref>
                        </c15:formulaRef>
                      </c:ext>
                    </c:extLst>
                    <c:strCache>
                      <c:ptCount val="1"/>
                      <c:pt idx="0">
                        <c:v>dPdt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sensitivity'!$F$4:$F$33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48700</c:v>
                      </c:pt>
                      <c:pt idx="1">
                        <c:v>48700</c:v>
                      </c:pt>
                      <c:pt idx="2">
                        <c:v>48700</c:v>
                      </c:pt>
                      <c:pt idx="3">
                        <c:v>48700</c:v>
                      </c:pt>
                      <c:pt idx="4">
                        <c:v>48699.999999998137</c:v>
                      </c:pt>
                      <c:pt idx="5">
                        <c:v>48700</c:v>
                      </c:pt>
                      <c:pt idx="6">
                        <c:v>48700</c:v>
                      </c:pt>
                      <c:pt idx="7">
                        <c:v>48700</c:v>
                      </c:pt>
                      <c:pt idx="8">
                        <c:v>48700.000000001863</c:v>
                      </c:pt>
                      <c:pt idx="9">
                        <c:v>48700</c:v>
                      </c:pt>
                      <c:pt idx="10">
                        <c:v>48700</c:v>
                      </c:pt>
                      <c:pt idx="11">
                        <c:v>48700</c:v>
                      </c:pt>
                      <c:pt idx="12">
                        <c:v>48700</c:v>
                      </c:pt>
                      <c:pt idx="13">
                        <c:v>48699.999999998137</c:v>
                      </c:pt>
                      <c:pt idx="14">
                        <c:v>48700</c:v>
                      </c:pt>
                      <c:pt idx="15">
                        <c:v>48700</c:v>
                      </c:pt>
                      <c:pt idx="16">
                        <c:v>48700</c:v>
                      </c:pt>
                      <c:pt idx="17">
                        <c:v>48700.000000001863</c:v>
                      </c:pt>
                      <c:pt idx="18">
                        <c:v>48700</c:v>
                      </c:pt>
                      <c:pt idx="19">
                        <c:v>48700</c:v>
                      </c:pt>
                      <c:pt idx="20">
                        <c:v>48700</c:v>
                      </c:pt>
                      <c:pt idx="21">
                        <c:v>48700</c:v>
                      </c:pt>
                      <c:pt idx="22">
                        <c:v>48700</c:v>
                      </c:pt>
                      <c:pt idx="23">
                        <c:v>48700</c:v>
                      </c:pt>
                      <c:pt idx="24">
                        <c:v>48699.999999998137</c:v>
                      </c:pt>
                      <c:pt idx="25">
                        <c:v>48700</c:v>
                      </c:pt>
                      <c:pt idx="26">
                        <c:v>48700</c:v>
                      </c:pt>
                      <c:pt idx="27">
                        <c:v>48700.000000001863</c:v>
                      </c:pt>
                      <c:pt idx="28">
                        <c:v>48700</c:v>
                      </c:pt>
                      <c:pt idx="29">
                        <c:v>48700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7E1-4A90-BBA8-CC0E98195725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sensitivity'!$G$3</c15:sqref>
                        </c15:formulaRef>
                      </c:ext>
                    </c:extLst>
                    <c:strCache>
                      <c:ptCount val="1"/>
                      <c:pt idx="0">
                        <c:v>t-1975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sensitivity'!$G$4:$G$33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46</c:v>
                      </c:pt>
                      <c:pt idx="1">
                        <c:v>47</c:v>
                      </c:pt>
                      <c:pt idx="2">
                        <c:v>48</c:v>
                      </c:pt>
                      <c:pt idx="3">
                        <c:v>49</c:v>
                      </c:pt>
                      <c:pt idx="4">
                        <c:v>50</c:v>
                      </c:pt>
                      <c:pt idx="5">
                        <c:v>51</c:v>
                      </c:pt>
                      <c:pt idx="6">
                        <c:v>52</c:v>
                      </c:pt>
                      <c:pt idx="7">
                        <c:v>53</c:v>
                      </c:pt>
                      <c:pt idx="8">
                        <c:v>54</c:v>
                      </c:pt>
                      <c:pt idx="9">
                        <c:v>55</c:v>
                      </c:pt>
                      <c:pt idx="10">
                        <c:v>56</c:v>
                      </c:pt>
                      <c:pt idx="11">
                        <c:v>57</c:v>
                      </c:pt>
                      <c:pt idx="12">
                        <c:v>58</c:v>
                      </c:pt>
                      <c:pt idx="13">
                        <c:v>59</c:v>
                      </c:pt>
                      <c:pt idx="14">
                        <c:v>60</c:v>
                      </c:pt>
                      <c:pt idx="15">
                        <c:v>61</c:v>
                      </c:pt>
                      <c:pt idx="16">
                        <c:v>62</c:v>
                      </c:pt>
                      <c:pt idx="17">
                        <c:v>63</c:v>
                      </c:pt>
                      <c:pt idx="18">
                        <c:v>64</c:v>
                      </c:pt>
                      <c:pt idx="19">
                        <c:v>65</c:v>
                      </c:pt>
                      <c:pt idx="20">
                        <c:v>66</c:v>
                      </c:pt>
                      <c:pt idx="21">
                        <c:v>67</c:v>
                      </c:pt>
                      <c:pt idx="22">
                        <c:v>68</c:v>
                      </c:pt>
                      <c:pt idx="23">
                        <c:v>69</c:v>
                      </c:pt>
                      <c:pt idx="24">
                        <c:v>70</c:v>
                      </c:pt>
                      <c:pt idx="25">
                        <c:v>71</c:v>
                      </c:pt>
                      <c:pt idx="26">
                        <c:v>72</c:v>
                      </c:pt>
                      <c:pt idx="27">
                        <c:v>73</c:v>
                      </c:pt>
                      <c:pt idx="28">
                        <c:v>74</c:v>
                      </c:pt>
                      <c:pt idx="29">
                        <c:v>75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7E1-4A90-BBA8-CC0E98195725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sensitivity'!$H$3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2026</c:v>
                      </c:pt>
                      <c:pt idx="6">
                        <c:v>2027</c:v>
                      </c:pt>
                      <c:pt idx="7">
                        <c:v>2028</c:v>
                      </c:pt>
                      <c:pt idx="8">
                        <c:v>2029</c:v>
                      </c:pt>
                      <c:pt idx="9">
                        <c:v>2030</c:v>
                      </c:pt>
                      <c:pt idx="10">
                        <c:v>2031</c:v>
                      </c:pt>
                      <c:pt idx="11">
                        <c:v>2032</c:v>
                      </c:pt>
                      <c:pt idx="12">
                        <c:v>2033</c:v>
                      </c:pt>
                      <c:pt idx="13">
                        <c:v>2034</c:v>
                      </c:pt>
                      <c:pt idx="14">
                        <c:v>2035</c:v>
                      </c:pt>
                      <c:pt idx="15">
                        <c:v>2036</c:v>
                      </c:pt>
                      <c:pt idx="16">
                        <c:v>2037</c:v>
                      </c:pt>
                      <c:pt idx="17">
                        <c:v>2038</c:v>
                      </c:pt>
                      <c:pt idx="18">
                        <c:v>2039</c:v>
                      </c:pt>
                      <c:pt idx="19">
                        <c:v>2040</c:v>
                      </c:pt>
                      <c:pt idx="20">
                        <c:v>2041</c:v>
                      </c:pt>
                      <c:pt idx="21">
                        <c:v>2042</c:v>
                      </c:pt>
                      <c:pt idx="22">
                        <c:v>2043</c:v>
                      </c:pt>
                      <c:pt idx="23">
                        <c:v>2044</c:v>
                      </c:pt>
                      <c:pt idx="24">
                        <c:v>2045</c:v>
                      </c:pt>
                      <c:pt idx="25">
                        <c:v>2046</c:v>
                      </c:pt>
                      <c:pt idx="26">
                        <c:v>2047</c:v>
                      </c:pt>
                      <c:pt idx="27">
                        <c:v>2048</c:v>
                      </c:pt>
                      <c:pt idx="28">
                        <c:v>2049</c:v>
                      </c:pt>
                      <c:pt idx="29">
                        <c:v>2050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 c sensitivity'!$H$4:$H$33</c15:sqref>
                        </c15:formulaRef>
                      </c:ext>
                    </c:extLst>
                    <c:numCache>
                      <c:formatCode>General</c:formatCode>
                      <c:ptCount val="30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7E1-4A90-BBA8-CC0E98195725}"/>
                  </c:ext>
                </c:extLst>
              </c15:ser>
            </c15:filteredScatterSeries>
          </c:ext>
        </c:extLst>
      </c:scatterChart>
      <c:valAx>
        <c:axId val="592955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/>
                  <a:t>Year</a:t>
                </a:r>
              </a:p>
            </c:rich>
          </c:tx>
          <c:layout>
            <c:manualLayout>
              <c:xMode val="edge"/>
              <c:yMode val="edge"/>
              <c:x val="0.56932332449156153"/>
              <c:y val="0.83117491453057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948911"/>
        <c:crosses val="autoZero"/>
        <c:crossBetween val="midCat"/>
      </c:valAx>
      <c:valAx>
        <c:axId val="592948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>
                    <a:solidFill>
                      <a:srgbClr val="FF0000"/>
                    </a:solidFill>
                  </a:rPr>
                  <a:t>A = Apartments finished in Sweden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9559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'R2_optreg_230119_2349'!$C$28</c:f>
              <c:strCache>
                <c:ptCount val="1"/>
                <c:pt idx="0">
                  <c:v>Residuals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noFill/>
              </a:ln>
              <a:effectLst/>
            </c:spPr>
          </c:marker>
          <c:xVal>
            <c:numRef>
              <c:f>'R2_optreg_230119_2349'!$B$29:$B$75</c:f>
              <c:numCache>
                <c:formatCode>General</c:formatCode>
                <c:ptCount val="47"/>
                <c:pt idx="0">
                  <c:v>72012.147782682427</c:v>
                </c:pt>
                <c:pt idx="1">
                  <c:v>65580.847593895131</c:v>
                </c:pt>
                <c:pt idx="2">
                  <c:v>60414.214942143837</c:v>
                </c:pt>
                <c:pt idx="3">
                  <c:v>55573.882443189781</c:v>
                </c:pt>
                <c:pt idx="4">
                  <c:v>54017.278881926744</c:v>
                </c:pt>
                <c:pt idx="5">
                  <c:v>49926.303191447747</c:v>
                </c:pt>
                <c:pt idx="6">
                  <c:v>43068.462320156694</c:v>
                </c:pt>
                <c:pt idx="7">
                  <c:v>40036.404444933476</c:v>
                </c:pt>
                <c:pt idx="8">
                  <c:v>36733.199585349888</c:v>
                </c:pt>
                <c:pt idx="9">
                  <c:v>38625.321447924987</c:v>
                </c:pt>
                <c:pt idx="10">
                  <c:v>37545.845310082368</c:v>
                </c:pt>
                <c:pt idx="11">
                  <c:v>39177.504665116801</c:v>
                </c:pt>
                <c:pt idx="12">
                  <c:v>41877.617933119167</c:v>
                </c:pt>
                <c:pt idx="13">
                  <c:v>43055.540243944371</c:v>
                </c:pt>
                <c:pt idx="14">
                  <c:v>47654.969867019427</c:v>
                </c:pt>
                <c:pt idx="15">
                  <c:v>44273.48894393041</c:v>
                </c:pt>
                <c:pt idx="16">
                  <c:v>39514.309275367021</c:v>
                </c:pt>
                <c:pt idx="17">
                  <c:v>33427.476623905248</c:v>
                </c:pt>
                <c:pt idx="18">
                  <c:v>31448.375083984098</c:v>
                </c:pt>
                <c:pt idx="19">
                  <c:v>38329.885951705859</c:v>
                </c:pt>
                <c:pt idx="20">
                  <c:v>21267.390550374261</c:v>
                </c:pt>
                <c:pt idx="21">
                  <c:v>14184.867400860327</c:v>
                </c:pt>
                <c:pt idx="22">
                  <c:v>12540.290035870448</c:v>
                </c:pt>
                <c:pt idx="23">
                  <c:v>13550.69488210594</c:v>
                </c:pt>
                <c:pt idx="24">
                  <c:v>15750.647893092419</c:v>
                </c:pt>
                <c:pt idx="25">
                  <c:v>21558.32934573001</c:v>
                </c:pt>
                <c:pt idx="26">
                  <c:v>20082.17634921179</c:v>
                </c:pt>
                <c:pt idx="27">
                  <c:v>20785.123261034067</c:v>
                </c:pt>
                <c:pt idx="28">
                  <c:v>21518.716028496558</c:v>
                </c:pt>
                <c:pt idx="29">
                  <c:v>24097.625314315086</c:v>
                </c:pt>
                <c:pt idx="30">
                  <c:v>23321.436660173022</c:v>
                </c:pt>
                <c:pt idx="31">
                  <c:v>35277.505058553274</c:v>
                </c:pt>
                <c:pt idx="32">
                  <c:v>37411.028825683439</c:v>
                </c:pt>
                <c:pt idx="33">
                  <c:v>31885.916894128837</c:v>
                </c:pt>
                <c:pt idx="34">
                  <c:v>18967.098735489621</c:v>
                </c:pt>
                <c:pt idx="35">
                  <c:v>25432.541447310203</c:v>
                </c:pt>
                <c:pt idx="36">
                  <c:v>26758.776158009481</c:v>
                </c:pt>
                <c:pt idx="37">
                  <c:v>21418.945657564029</c:v>
                </c:pt>
                <c:pt idx="38">
                  <c:v>24233.889682438425</c:v>
                </c:pt>
                <c:pt idx="39">
                  <c:v>30996.299008480601</c:v>
                </c:pt>
                <c:pt idx="40">
                  <c:v>38901.159366606138</c:v>
                </c:pt>
                <c:pt idx="41">
                  <c:v>53555.706415313645</c:v>
                </c:pt>
                <c:pt idx="42">
                  <c:v>51771.801616075041</c:v>
                </c:pt>
                <c:pt idx="43">
                  <c:v>48624.237383467647</c:v>
                </c:pt>
                <c:pt idx="44">
                  <c:v>45979.682941793508</c:v>
                </c:pt>
                <c:pt idx="45">
                  <c:v>35404.17409292511</c:v>
                </c:pt>
                <c:pt idx="46">
                  <c:v>52052.377140819372</c:v>
                </c:pt>
              </c:numCache>
            </c:numRef>
          </c:xVal>
          <c:yVal>
            <c:numRef>
              <c:f>'R2_optreg_230119_2349'!$C$29:$C$75</c:f>
              <c:numCache>
                <c:formatCode>General</c:formatCode>
                <c:ptCount val="47"/>
                <c:pt idx="0">
                  <c:v>2486.8522173175734</c:v>
                </c:pt>
                <c:pt idx="1">
                  <c:v>-9768.8475938951306</c:v>
                </c:pt>
                <c:pt idx="2">
                  <c:v>-5536.2149421438371</c:v>
                </c:pt>
                <c:pt idx="3">
                  <c:v>-1831.882443189781</c:v>
                </c:pt>
                <c:pt idx="4">
                  <c:v>1473.7211180732556</c:v>
                </c:pt>
                <c:pt idx="5">
                  <c:v>1511.6968085522531</c:v>
                </c:pt>
                <c:pt idx="6">
                  <c:v>8528.5376798433063</c:v>
                </c:pt>
                <c:pt idx="7">
                  <c:v>5071.595555066524</c:v>
                </c:pt>
                <c:pt idx="8">
                  <c:v>6630.8004146501116</c:v>
                </c:pt>
                <c:pt idx="9">
                  <c:v>-3637.3214479249873</c:v>
                </c:pt>
                <c:pt idx="10">
                  <c:v>-4613.8453100823681</c:v>
                </c:pt>
                <c:pt idx="11">
                  <c:v>-10386.504665116801</c:v>
                </c:pt>
                <c:pt idx="12">
                  <c:v>-10992.617933119167</c:v>
                </c:pt>
                <c:pt idx="13">
                  <c:v>-2480.5402439443715</c:v>
                </c:pt>
                <c:pt idx="14">
                  <c:v>2749.0301329805734</c:v>
                </c:pt>
                <c:pt idx="15">
                  <c:v>14173.51105606959</c:v>
                </c:pt>
                <c:pt idx="16">
                  <c:v>27371.690724632979</c:v>
                </c:pt>
                <c:pt idx="17">
                  <c:v>23891.523376094752</c:v>
                </c:pt>
                <c:pt idx="18">
                  <c:v>3639.6249160159023</c:v>
                </c:pt>
                <c:pt idx="19">
                  <c:v>-16699.885951705859</c:v>
                </c:pt>
                <c:pt idx="20">
                  <c:v>-8589.3905503742608</c:v>
                </c:pt>
                <c:pt idx="21">
                  <c:v>-1099.8674008603266</c:v>
                </c:pt>
                <c:pt idx="22">
                  <c:v>466.70996412955174</c:v>
                </c:pt>
                <c:pt idx="23">
                  <c:v>-2091.6948821059395</c:v>
                </c:pt>
                <c:pt idx="24">
                  <c:v>-4038.6478930924186</c:v>
                </c:pt>
                <c:pt idx="25">
                  <c:v>-8574.3293457300097</c:v>
                </c:pt>
                <c:pt idx="26">
                  <c:v>-4671.1763492117898</c:v>
                </c:pt>
                <c:pt idx="27">
                  <c:v>-844.12326103406667</c:v>
                </c:pt>
                <c:pt idx="28">
                  <c:v>-1532.7160284965576</c:v>
                </c:pt>
                <c:pt idx="29">
                  <c:v>1185.3746856849139</c:v>
                </c:pt>
                <c:pt idx="30">
                  <c:v>-253.43666017302166</c:v>
                </c:pt>
                <c:pt idx="31">
                  <c:v>-5445.5050585532736</c:v>
                </c:pt>
                <c:pt idx="32">
                  <c:v>-6884.0288256834392</c:v>
                </c:pt>
                <c:pt idx="33">
                  <c:v>135.08310587116284</c:v>
                </c:pt>
                <c:pt idx="34">
                  <c:v>3853.9012645103794</c:v>
                </c:pt>
                <c:pt idx="35">
                  <c:v>-5932.5414473102028</c:v>
                </c:pt>
                <c:pt idx="36">
                  <c:v>-6694.7761580094812</c:v>
                </c:pt>
                <c:pt idx="37">
                  <c:v>4574.0543424359712</c:v>
                </c:pt>
                <c:pt idx="38">
                  <c:v>4991.1103175615754</c:v>
                </c:pt>
                <c:pt idx="39">
                  <c:v>-1832.2990084806006</c:v>
                </c:pt>
                <c:pt idx="40">
                  <c:v>-4298.1593666061381</c:v>
                </c:pt>
                <c:pt idx="41">
                  <c:v>-11114.706415313645</c:v>
                </c:pt>
                <c:pt idx="42">
                  <c:v>-3544.8016160750412</c:v>
                </c:pt>
                <c:pt idx="43">
                  <c:v>6251.7626165323527</c:v>
                </c:pt>
                <c:pt idx="44">
                  <c:v>9679.3170582064922</c:v>
                </c:pt>
                <c:pt idx="45">
                  <c:v>15074.82590707489</c:v>
                </c:pt>
                <c:pt idx="46">
                  <c:v>-1963.3771408193716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CC-499F-86B6-141D9503D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50591"/>
        <c:axId val="23644351"/>
      </c:scatterChart>
      <c:valAx>
        <c:axId val="236505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 err="1">
                    <a:solidFill>
                      <a:srgbClr val="FF0000"/>
                    </a:solidFill>
                  </a:rPr>
                  <a:t>Prognos</a:t>
                </a:r>
                <a:r>
                  <a:rPr lang="en-US" sz="2800" b="1" baseline="0" dirty="0">
                    <a:solidFill>
                      <a:srgbClr val="FF0000"/>
                    </a:solidFill>
                  </a:rPr>
                  <a:t> för 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44351"/>
        <c:crosses val="autoZero"/>
        <c:crossBetween val="midCat"/>
      </c:valAx>
      <c:valAx>
        <c:axId val="23644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 err="1">
                    <a:solidFill>
                      <a:srgbClr val="FF0000"/>
                    </a:solidFill>
                  </a:rPr>
                  <a:t>Avvikelse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</a:rPr>
                  <a:t>i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A-</a:t>
                </a:r>
                <a:r>
                  <a:rPr lang="en-US" sz="2800" b="1" dirty="0" err="1">
                    <a:solidFill>
                      <a:srgbClr val="FF0000"/>
                    </a:solidFill>
                  </a:rPr>
                  <a:t>prognos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1.3841973922157098E-3"/>
              <c:y val="8.711048158640227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50591"/>
        <c:crosses val="autoZero"/>
        <c:crossBetween val="midCat"/>
      </c:valAx>
      <c:spPr>
        <a:noFill/>
        <a:ln w="381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regdata_230125_1630!$N$62:$N$108</c:f>
              <c:numCache>
                <c:formatCode>General</c:formatCode>
                <c:ptCount val="47"/>
                <c:pt idx="0">
                  <c:v>104326.67995317982</c:v>
                </c:pt>
                <c:pt idx="1">
                  <c:v>106219.1663911373</c:v>
                </c:pt>
                <c:pt idx="2">
                  <c:v>103909.38102576997</c:v>
                </c:pt>
                <c:pt idx="3">
                  <c:v>106463.03175608546</c:v>
                </c:pt>
                <c:pt idx="4">
                  <c:v>112586.76096764099</c:v>
                </c:pt>
                <c:pt idx="5">
                  <c:v>115494.28829171577</c:v>
                </c:pt>
                <c:pt idx="6">
                  <c:v>115090.98803432785</c:v>
                </c:pt>
                <c:pt idx="7">
                  <c:v>117510.41558496008</c:v>
                </c:pt>
                <c:pt idx="8">
                  <c:v>121156.81867165212</c:v>
                </c:pt>
                <c:pt idx="9">
                  <c:v>129142.95108865222</c:v>
                </c:pt>
                <c:pt idx="10">
                  <c:v>133675.63156986085</c:v>
                </c:pt>
                <c:pt idx="11">
                  <c:v>139677.14300182505</c:v>
                </c:pt>
                <c:pt idx="12">
                  <c:v>146653.01518168012</c:v>
                </c:pt>
                <c:pt idx="13">
                  <c:v>152114.49154263106</c:v>
                </c:pt>
                <c:pt idx="14">
                  <c:v>158218.9945371701</c:v>
                </c:pt>
                <c:pt idx="15">
                  <c:v>160003.76627945411</c:v>
                </c:pt>
                <c:pt idx="16">
                  <c:v>157364.0544984731</c:v>
                </c:pt>
                <c:pt idx="17">
                  <c:v>155161.13645101292</c:v>
                </c:pt>
                <c:pt idx="18">
                  <c:v>150924.76490291729</c:v>
                </c:pt>
                <c:pt idx="19">
                  <c:v>159908.56599426168</c:v>
                </c:pt>
                <c:pt idx="20">
                  <c:v>169439.89299224381</c:v>
                </c:pt>
                <c:pt idx="21">
                  <c:v>173470.046580714</c:v>
                </c:pt>
                <c:pt idx="22">
                  <c:v>181520.73334545526</c:v>
                </c:pt>
                <c:pt idx="23">
                  <c:v>193386.70951316514</c:v>
                </c:pt>
                <c:pt idx="24">
                  <c:v>205836.84821322025</c:v>
                </c:pt>
                <c:pt idx="25">
                  <c:v>220727.19112849332</c:v>
                </c:pt>
                <c:pt idx="26">
                  <c:v>225543.69664536012</c:v>
                </c:pt>
                <c:pt idx="27">
                  <c:v>233016.89553675053</c:v>
                </c:pt>
                <c:pt idx="28">
                  <c:v>241136.71090561769</c:v>
                </c:pt>
                <c:pt idx="29">
                  <c:v>256992.20620254864</c:v>
                </c:pt>
                <c:pt idx="30">
                  <c:v>268090.94971424568</c:v>
                </c:pt>
                <c:pt idx="31">
                  <c:v>287058.56676873157</c:v>
                </c:pt>
                <c:pt idx="32">
                  <c:v>301994.04476444126</c:v>
                </c:pt>
                <c:pt idx="33">
                  <c:v>299955.35227941675</c:v>
                </c:pt>
                <c:pt idx="34">
                  <c:v>280642.60742640385</c:v>
                </c:pt>
                <c:pt idx="35">
                  <c:v>306068.05468290148</c:v>
                </c:pt>
                <c:pt idx="36">
                  <c:v>320854.46694331226</c:v>
                </c:pt>
                <c:pt idx="37">
                  <c:v>318027.23311941081</c:v>
                </c:pt>
                <c:pt idx="38">
                  <c:v>323710.20069016196</c:v>
                </c:pt>
                <c:pt idx="39">
                  <c:v>336700.9202984795</c:v>
                </c:pt>
                <c:pt idx="40">
                  <c:v>359626.69204320159</c:v>
                </c:pt>
                <c:pt idx="41">
                  <c:v>370853.92180934333</c:v>
                </c:pt>
                <c:pt idx="42">
                  <c:v>385230.11245740176</c:v>
                </c:pt>
                <c:pt idx="43">
                  <c:v>396552.98071264301</c:v>
                </c:pt>
                <c:pt idx="44">
                  <c:v>408425.93102688907</c:v>
                </c:pt>
                <c:pt idx="45">
                  <c:v>421441.34397329617</c:v>
                </c:pt>
                <c:pt idx="46">
                  <c:v>453880.87865164189</c:v>
                </c:pt>
              </c:numCache>
            </c:numRef>
          </c:xVal>
          <c:yVal>
            <c:numRef>
              <c:f>'R2_optreg_230119_2349 (2)'!$C$29:$C$75</c:f>
              <c:numCache>
                <c:formatCode>General</c:formatCode>
                <c:ptCount val="47"/>
                <c:pt idx="0">
                  <c:v>2486.8522173175734</c:v>
                </c:pt>
                <c:pt idx="1">
                  <c:v>-9768.8475938951306</c:v>
                </c:pt>
                <c:pt idx="2">
                  <c:v>-5536.2149421438371</c:v>
                </c:pt>
                <c:pt idx="3">
                  <c:v>-1831.882443189781</c:v>
                </c:pt>
                <c:pt idx="4">
                  <c:v>1473.7211180732556</c:v>
                </c:pt>
                <c:pt idx="5">
                  <c:v>1511.6968085522531</c:v>
                </c:pt>
                <c:pt idx="6">
                  <c:v>8528.5376798433063</c:v>
                </c:pt>
                <c:pt idx="7">
                  <c:v>5071.595555066524</c:v>
                </c:pt>
                <c:pt idx="8">
                  <c:v>6630.8004146501116</c:v>
                </c:pt>
                <c:pt idx="9">
                  <c:v>-3637.3214479249873</c:v>
                </c:pt>
                <c:pt idx="10">
                  <c:v>-4613.8453100823681</c:v>
                </c:pt>
                <c:pt idx="11">
                  <c:v>-10386.504665116801</c:v>
                </c:pt>
                <c:pt idx="12">
                  <c:v>-10992.617933119167</c:v>
                </c:pt>
                <c:pt idx="13">
                  <c:v>-2480.5402439443715</c:v>
                </c:pt>
                <c:pt idx="14">
                  <c:v>2749.0301329805734</c:v>
                </c:pt>
                <c:pt idx="15">
                  <c:v>14173.51105606959</c:v>
                </c:pt>
                <c:pt idx="16">
                  <c:v>27371.690724632979</c:v>
                </c:pt>
                <c:pt idx="17">
                  <c:v>23891.523376094752</c:v>
                </c:pt>
                <c:pt idx="18">
                  <c:v>3639.6249160159023</c:v>
                </c:pt>
                <c:pt idx="19">
                  <c:v>-16699.885951705859</c:v>
                </c:pt>
                <c:pt idx="20">
                  <c:v>-8589.3905503742608</c:v>
                </c:pt>
                <c:pt idx="21">
                  <c:v>-1099.8674008603266</c:v>
                </c:pt>
                <c:pt idx="22">
                  <c:v>466.70996412955174</c:v>
                </c:pt>
                <c:pt idx="23">
                  <c:v>-2091.6948821059395</c:v>
                </c:pt>
                <c:pt idx="24">
                  <c:v>-4038.6478930924186</c:v>
                </c:pt>
                <c:pt idx="25">
                  <c:v>-8574.3293457300097</c:v>
                </c:pt>
                <c:pt idx="26">
                  <c:v>-4671.1763492117898</c:v>
                </c:pt>
                <c:pt idx="27">
                  <c:v>-844.12326103406667</c:v>
                </c:pt>
                <c:pt idx="28">
                  <c:v>-1532.7160284965576</c:v>
                </c:pt>
                <c:pt idx="29">
                  <c:v>1185.3746856849139</c:v>
                </c:pt>
                <c:pt idx="30">
                  <c:v>-253.43666017302166</c:v>
                </c:pt>
                <c:pt idx="31">
                  <c:v>-5445.5050585532736</c:v>
                </c:pt>
                <c:pt idx="32">
                  <c:v>-6884.0288256834392</c:v>
                </c:pt>
                <c:pt idx="33">
                  <c:v>135.08310587116284</c:v>
                </c:pt>
                <c:pt idx="34">
                  <c:v>3853.9012645103794</c:v>
                </c:pt>
                <c:pt idx="35">
                  <c:v>-5932.5414473102028</c:v>
                </c:pt>
                <c:pt idx="36">
                  <c:v>-6694.7761580094812</c:v>
                </c:pt>
                <c:pt idx="37">
                  <c:v>4574.0543424359712</c:v>
                </c:pt>
                <c:pt idx="38">
                  <c:v>4991.1103175615754</c:v>
                </c:pt>
                <c:pt idx="39">
                  <c:v>-1832.2990084806006</c:v>
                </c:pt>
                <c:pt idx="40">
                  <c:v>-4298.1593666061381</c:v>
                </c:pt>
                <c:pt idx="41">
                  <c:v>-11114.706415313645</c:v>
                </c:pt>
                <c:pt idx="42">
                  <c:v>-3544.8016160750412</c:v>
                </c:pt>
                <c:pt idx="43">
                  <c:v>6251.7626165323527</c:v>
                </c:pt>
                <c:pt idx="44">
                  <c:v>9679.3170582064922</c:v>
                </c:pt>
                <c:pt idx="45">
                  <c:v>15074.82590707489</c:v>
                </c:pt>
                <c:pt idx="46">
                  <c:v>-1963.3771408193716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EA5-459A-9AE5-B152EEE73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4464192"/>
        <c:axId val="1424461696"/>
      </c:scatterChart>
      <c:valAx>
        <c:axId val="1424464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 dirty="0">
                    <a:solidFill>
                      <a:srgbClr val="7030A0"/>
                    </a:solidFill>
                  </a:rPr>
                  <a:t>G^1.5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24461696"/>
        <c:crosses val="autoZero"/>
        <c:crossBetween val="midCat"/>
      </c:valAx>
      <c:valAx>
        <c:axId val="14244616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2800" dirty="0">
                    <a:solidFill>
                      <a:schemeClr val="tx1"/>
                    </a:solidFill>
                  </a:rPr>
                  <a:t>Residuals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24464192"/>
        <c:crosses val="autoZero"/>
        <c:crossBetween val="midCat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regdata_230125_1630!$P$62:$P$108</c:f>
              <c:numCache>
                <c:formatCode>General</c:formatCode>
                <c:ptCount val="47"/>
                <c:pt idx="0">
                  <c:v>66.833981145429277</c:v>
                </c:pt>
                <c:pt idx="1">
                  <c:v>68.281496912785698</c:v>
                </c:pt>
                <c:pt idx="2">
                  <c:v>68.532789191321754</c:v>
                </c:pt>
                <c:pt idx="3">
                  <c:v>66.560274938315118</c:v>
                </c:pt>
                <c:pt idx="4">
                  <c:v>67.247645668682722</c:v>
                </c:pt>
                <c:pt idx="5">
                  <c:v>67.255444518351297</c:v>
                </c:pt>
                <c:pt idx="6">
                  <c:v>66.360899899849485</c:v>
                </c:pt>
                <c:pt idx="7">
                  <c:v>65.929527578879927</c:v>
                </c:pt>
                <c:pt idx="8">
                  <c:v>66.104662028373866</c:v>
                </c:pt>
                <c:pt idx="9">
                  <c:v>66.700359426884972</c:v>
                </c:pt>
                <c:pt idx="10">
                  <c:v>66.774755795051448</c:v>
                </c:pt>
                <c:pt idx="11">
                  <c:v>66.478659599299363</c:v>
                </c:pt>
                <c:pt idx="12">
                  <c:v>66.175624216298672</c:v>
                </c:pt>
                <c:pt idx="13">
                  <c:v>67.246838078320479</c:v>
                </c:pt>
                <c:pt idx="14">
                  <c:v>68.760758617540418</c:v>
                </c:pt>
                <c:pt idx="15">
                  <c:v>67.852983096044511</c:v>
                </c:pt>
                <c:pt idx="16">
                  <c:v>64.548928032414594</c:v>
                </c:pt>
                <c:pt idx="17">
                  <c:v>63.583500793999768</c:v>
                </c:pt>
                <c:pt idx="18">
                  <c:v>61.025524062286173</c:v>
                </c:pt>
                <c:pt idx="19">
                  <c:v>60.795996795308341</c:v>
                </c:pt>
                <c:pt idx="20">
                  <c:v>63.075068705228688</c:v>
                </c:pt>
                <c:pt idx="21">
                  <c:v>63.402931845984789</c:v>
                </c:pt>
                <c:pt idx="22">
                  <c:v>63.676981228297805</c:v>
                </c:pt>
                <c:pt idx="23">
                  <c:v>65.437003490484329</c:v>
                </c:pt>
                <c:pt idx="24">
                  <c:v>65.734092104372948</c:v>
                </c:pt>
                <c:pt idx="25">
                  <c:v>67.760733650048536</c:v>
                </c:pt>
                <c:pt idx="26">
                  <c:v>68.747379171802933</c:v>
                </c:pt>
                <c:pt idx="27">
                  <c:v>69.340877774360408</c:v>
                </c:pt>
                <c:pt idx="28">
                  <c:v>69.723896567031886</c:v>
                </c:pt>
                <c:pt idx="29">
                  <c:v>71.651500360523542</c:v>
                </c:pt>
                <c:pt idx="30">
                  <c:v>74.030793098176403</c:v>
                </c:pt>
                <c:pt idx="31">
                  <c:v>76.994426797554752</c:v>
                </c:pt>
                <c:pt idx="32">
                  <c:v>79.951401252534424</c:v>
                </c:pt>
                <c:pt idx="33">
                  <c:v>81.110143137823243</c:v>
                </c:pt>
                <c:pt idx="34">
                  <c:v>82.032474675102677</c:v>
                </c:pt>
                <c:pt idx="35">
                  <c:v>83.091538467531237</c:v>
                </c:pt>
                <c:pt idx="36">
                  <c:v>83.730500025177506</c:v>
                </c:pt>
                <c:pt idx="37">
                  <c:v>84.857804164238047</c:v>
                </c:pt>
                <c:pt idx="38">
                  <c:v>85.980246395325935</c:v>
                </c:pt>
                <c:pt idx="39">
                  <c:v>86.841387898219565</c:v>
                </c:pt>
                <c:pt idx="40">
                  <c:v>88.406461270612269</c:v>
                </c:pt>
                <c:pt idx="41">
                  <c:v>88.99603986168681</c:v>
                </c:pt>
                <c:pt idx="42">
                  <c:v>89.644632782664743</c:v>
                </c:pt>
                <c:pt idx="43">
                  <c:v>90.800030796523572</c:v>
                </c:pt>
                <c:pt idx="44">
                  <c:v>92.338611082001989</c:v>
                </c:pt>
                <c:pt idx="45">
                  <c:v>92.335878292409745</c:v>
                </c:pt>
                <c:pt idx="46">
                  <c:v>95.942084756970232</c:v>
                </c:pt>
              </c:numCache>
            </c:numRef>
          </c:xVal>
          <c:yVal>
            <c:numRef>
              <c:f>'R2_optreg_230119_2349 (2)'!$C$29:$C$75</c:f>
              <c:numCache>
                <c:formatCode>General</c:formatCode>
                <c:ptCount val="47"/>
                <c:pt idx="0">
                  <c:v>2486.8522173175734</c:v>
                </c:pt>
                <c:pt idx="1">
                  <c:v>-9768.8475938951306</c:v>
                </c:pt>
                <c:pt idx="2">
                  <c:v>-5536.2149421438371</c:v>
                </c:pt>
                <c:pt idx="3">
                  <c:v>-1831.882443189781</c:v>
                </c:pt>
                <c:pt idx="4">
                  <c:v>1473.7211180732556</c:v>
                </c:pt>
                <c:pt idx="5">
                  <c:v>1511.6968085522531</c:v>
                </c:pt>
                <c:pt idx="6">
                  <c:v>8528.5376798433063</c:v>
                </c:pt>
                <c:pt idx="7">
                  <c:v>5071.595555066524</c:v>
                </c:pt>
                <c:pt idx="8">
                  <c:v>6630.8004146501116</c:v>
                </c:pt>
                <c:pt idx="9">
                  <c:v>-3637.3214479249873</c:v>
                </c:pt>
                <c:pt idx="10">
                  <c:v>-4613.8453100823681</c:v>
                </c:pt>
                <c:pt idx="11">
                  <c:v>-10386.504665116801</c:v>
                </c:pt>
                <c:pt idx="12">
                  <c:v>-10992.617933119167</c:v>
                </c:pt>
                <c:pt idx="13">
                  <c:v>-2480.5402439443715</c:v>
                </c:pt>
                <c:pt idx="14">
                  <c:v>2749.0301329805734</c:v>
                </c:pt>
                <c:pt idx="15">
                  <c:v>14173.51105606959</c:v>
                </c:pt>
                <c:pt idx="16">
                  <c:v>27371.690724632979</c:v>
                </c:pt>
                <c:pt idx="17">
                  <c:v>23891.523376094752</c:v>
                </c:pt>
                <c:pt idx="18">
                  <c:v>3639.6249160159023</c:v>
                </c:pt>
                <c:pt idx="19">
                  <c:v>-16699.885951705859</c:v>
                </c:pt>
                <c:pt idx="20">
                  <c:v>-8589.3905503742608</c:v>
                </c:pt>
                <c:pt idx="21">
                  <c:v>-1099.8674008603266</c:v>
                </c:pt>
                <c:pt idx="22">
                  <c:v>466.70996412955174</c:v>
                </c:pt>
                <c:pt idx="23">
                  <c:v>-2091.6948821059395</c:v>
                </c:pt>
                <c:pt idx="24">
                  <c:v>-4038.6478930924186</c:v>
                </c:pt>
                <c:pt idx="25">
                  <c:v>-8574.3293457300097</c:v>
                </c:pt>
                <c:pt idx="26">
                  <c:v>-4671.1763492117898</c:v>
                </c:pt>
                <c:pt idx="27">
                  <c:v>-844.12326103406667</c:v>
                </c:pt>
                <c:pt idx="28">
                  <c:v>-1532.7160284965576</c:v>
                </c:pt>
                <c:pt idx="29">
                  <c:v>1185.3746856849139</c:v>
                </c:pt>
                <c:pt idx="30">
                  <c:v>-253.43666017302166</c:v>
                </c:pt>
                <c:pt idx="31">
                  <c:v>-5445.5050585532736</c:v>
                </c:pt>
                <c:pt idx="32">
                  <c:v>-6884.0288256834392</c:v>
                </c:pt>
                <c:pt idx="33">
                  <c:v>135.08310587116284</c:v>
                </c:pt>
                <c:pt idx="34">
                  <c:v>3853.9012645103794</c:v>
                </c:pt>
                <c:pt idx="35">
                  <c:v>-5932.5414473102028</c:v>
                </c:pt>
                <c:pt idx="36">
                  <c:v>-6694.7761580094812</c:v>
                </c:pt>
                <c:pt idx="37">
                  <c:v>4574.0543424359712</c:v>
                </c:pt>
                <c:pt idx="38">
                  <c:v>4991.1103175615754</c:v>
                </c:pt>
                <c:pt idx="39">
                  <c:v>-1832.2990084806006</c:v>
                </c:pt>
                <c:pt idx="40">
                  <c:v>-4298.1593666061381</c:v>
                </c:pt>
                <c:pt idx="41">
                  <c:v>-11114.706415313645</c:v>
                </c:pt>
                <c:pt idx="42">
                  <c:v>-3544.8016160750412</c:v>
                </c:pt>
                <c:pt idx="43">
                  <c:v>6251.7626165323527</c:v>
                </c:pt>
                <c:pt idx="44">
                  <c:v>9679.3170582064922</c:v>
                </c:pt>
                <c:pt idx="45">
                  <c:v>15074.82590707489</c:v>
                </c:pt>
                <c:pt idx="46">
                  <c:v>-1963.3771408193716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2C-47C6-B9DA-3A13DBA5C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4462112"/>
        <c:axId val="1424464608"/>
      </c:scatterChart>
      <c:valAx>
        <c:axId val="1424462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solidFill>
                      <a:srgbClr val="00B0F0"/>
                    </a:solidFill>
                  </a:defRPr>
                </a:pPr>
                <a:r>
                  <a:rPr lang="en-US" sz="2800">
                    <a:solidFill>
                      <a:srgbClr val="00B0F0"/>
                    </a:solidFill>
                  </a:rPr>
                  <a:t>C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24464608"/>
        <c:crosses val="autoZero"/>
        <c:crossBetween val="midCat"/>
      </c:valAx>
      <c:valAx>
        <c:axId val="14244646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Residuals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24462112"/>
        <c:crosses val="autoZero"/>
        <c:crossBetween val="midCat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regdata_230125_1630!$O$62:$O$108</c:f>
              <c:numCache>
                <c:formatCode>General</c:formatCode>
                <c:ptCount val="47"/>
                <c:pt idx="0">
                  <c:v>8208442</c:v>
                </c:pt>
                <c:pt idx="1">
                  <c:v>8236179</c:v>
                </c:pt>
                <c:pt idx="2">
                  <c:v>8267116</c:v>
                </c:pt>
                <c:pt idx="3">
                  <c:v>8284437</c:v>
                </c:pt>
                <c:pt idx="4">
                  <c:v>8303010</c:v>
                </c:pt>
                <c:pt idx="5">
                  <c:v>8317937</c:v>
                </c:pt>
                <c:pt idx="6">
                  <c:v>8323033</c:v>
                </c:pt>
                <c:pt idx="7">
                  <c:v>8327484</c:v>
                </c:pt>
                <c:pt idx="8">
                  <c:v>8330573</c:v>
                </c:pt>
                <c:pt idx="9">
                  <c:v>8342621</c:v>
                </c:pt>
                <c:pt idx="10">
                  <c:v>8358139</c:v>
                </c:pt>
                <c:pt idx="11">
                  <c:v>8381515</c:v>
                </c:pt>
                <c:pt idx="12">
                  <c:v>8414083</c:v>
                </c:pt>
                <c:pt idx="13">
                  <c:v>8458888</c:v>
                </c:pt>
                <c:pt idx="14">
                  <c:v>8527036</c:v>
                </c:pt>
                <c:pt idx="15">
                  <c:v>8590630</c:v>
                </c:pt>
                <c:pt idx="16">
                  <c:v>8644119</c:v>
                </c:pt>
                <c:pt idx="17">
                  <c:v>8692013</c:v>
                </c:pt>
                <c:pt idx="18">
                  <c:v>8745109</c:v>
                </c:pt>
                <c:pt idx="19">
                  <c:v>8816381</c:v>
                </c:pt>
                <c:pt idx="20">
                  <c:v>8837496</c:v>
                </c:pt>
                <c:pt idx="21">
                  <c:v>8844499</c:v>
                </c:pt>
                <c:pt idx="22">
                  <c:v>8847625</c:v>
                </c:pt>
                <c:pt idx="23">
                  <c:v>8854322</c:v>
                </c:pt>
                <c:pt idx="24">
                  <c:v>8861426</c:v>
                </c:pt>
                <c:pt idx="25">
                  <c:v>8882792</c:v>
                </c:pt>
                <c:pt idx="26">
                  <c:v>8909128</c:v>
                </c:pt>
                <c:pt idx="27">
                  <c:v>8940788</c:v>
                </c:pt>
                <c:pt idx="28">
                  <c:v>8975670</c:v>
                </c:pt>
                <c:pt idx="29">
                  <c:v>9011392</c:v>
                </c:pt>
                <c:pt idx="30">
                  <c:v>9047752</c:v>
                </c:pt>
                <c:pt idx="31">
                  <c:v>9113257</c:v>
                </c:pt>
                <c:pt idx="32">
                  <c:v>9182927</c:v>
                </c:pt>
                <c:pt idx="33">
                  <c:v>9256347</c:v>
                </c:pt>
                <c:pt idx="34">
                  <c:v>9340682</c:v>
                </c:pt>
                <c:pt idx="35">
                  <c:v>9415570</c:v>
                </c:pt>
                <c:pt idx="36">
                  <c:v>9482855</c:v>
                </c:pt>
                <c:pt idx="37">
                  <c:v>9555893</c:v>
                </c:pt>
                <c:pt idx="38">
                  <c:v>9644864</c:v>
                </c:pt>
                <c:pt idx="39">
                  <c:v>9747355</c:v>
                </c:pt>
                <c:pt idx="40">
                  <c:v>9851017</c:v>
                </c:pt>
                <c:pt idx="41">
                  <c:v>9995153</c:v>
                </c:pt>
                <c:pt idx="42">
                  <c:v>10120242</c:v>
                </c:pt>
                <c:pt idx="43">
                  <c:v>10230185</c:v>
                </c:pt>
                <c:pt idx="44">
                  <c:v>10327589</c:v>
                </c:pt>
                <c:pt idx="45">
                  <c:v>10379295</c:v>
                </c:pt>
                <c:pt idx="46">
                  <c:v>10452326</c:v>
                </c:pt>
              </c:numCache>
            </c:numRef>
          </c:xVal>
          <c:yVal>
            <c:numRef>
              <c:f>'R2_optreg_230119_2349 (2)'!$C$29:$C$75</c:f>
              <c:numCache>
                <c:formatCode>General</c:formatCode>
                <c:ptCount val="47"/>
                <c:pt idx="0">
                  <c:v>2486.8522173175734</c:v>
                </c:pt>
                <c:pt idx="1">
                  <c:v>-9768.8475938951306</c:v>
                </c:pt>
                <c:pt idx="2">
                  <c:v>-5536.2149421438371</c:v>
                </c:pt>
                <c:pt idx="3">
                  <c:v>-1831.882443189781</c:v>
                </c:pt>
                <c:pt idx="4">
                  <c:v>1473.7211180732556</c:v>
                </c:pt>
                <c:pt idx="5">
                  <c:v>1511.6968085522531</c:v>
                </c:pt>
                <c:pt idx="6">
                  <c:v>8528.5376798433063</c:v>
                </c:pt>
                <c:pt idx="7">
                  <c:v>5071.595555066524</c:v>
                </c:pt>
                <c:pt idx="8">
                  <c:v>6630.8004146501116</c:v>
                </c:pt>
                <c:pt idx="9">
                  <c:v>-3637.3214479249873</c:v>
                </c:pt>
                <c:pt idx="10">
                  <c:v>-4613.8453100823681</c:v>
                </c:pt>
                <c:pt idx="11">
                  <c:v>-10386.504665116801</c:v>
                </c:pt>
                <c:pt idx="12">
                  <c:v>-10992.617933119167</c:v>
                </c:pt>
                <c:pt idx="13">
                  <c:v>-2480.5402439443715</c:v>
                </c:pt>
                <c:pt idx="14">
                  <c:v>2749.0301329805734</c:v>
                </c:pt>
                <c:pt idx="15">
                  <c:v>14173.51105606959</c:v>
                </c:pt>
                <c:pt idx="16">
                  <c:v>27371.690724632979</c:v>
                </c:pt>
                <c:pt idx="17">
                  <c:v>23891.523376094752</c:v>
                </c:pt>
                <c:pt idx="18">
                  <c:v>3639.6249160159023</c:v>
                </c:pt>
                <c:pt idx="19">
                  <c:v>-16699.885951705859</c:v>
                </c:pt>
                <c:pt idx="20">
                  <c:v>-8589.3905503742608</c:v>
                </c:pt>
                <c:pt idx="21">
                  <c:v>-1099.8674008603266</c:v>
                </c:pt>
                <c:pt idx="22">
                  <c:v>466.70996412955174</c:v>
                </c:pt>
                <c:pt idx="23">
                  <c:v>-2091.6948821059395</c:v>
                </c:pt>
                <c:pt idx="24">
                  <c:v>-4038.6478930924186</c:v>
                </c:pt>
                <c:pt idx="25">
                  <c:v>-8574.3293457300097</c:v>
                </c:pt>
                <c:pt idx="26">
                  <c:v>-4671.1763492117898</c:v>
                </c:pt>
                <c:pt idx="27">
                  <c:v>-844.12326103406667</c:v>
                </c:pt>
                <c:pt idx="28">
                  <c:v>-1532.7160284965576</c:v>
                </c:pt>
                <c:pt idx="29">
                  <c:v>1185.3746856849139</c:v>
                </c:pt>
                <c:pt idx="30">
                  <c:v>-253.43666017302166</c:v>
                </c:pt>
                <c:pt idx="31">
                  <c:v>-5445.5050585532736</c:v>
                </c:pt>
                <c:pt idx="32">
                  <c:v>-6884.0288256834392</c:v>
                </c:pt>
                <c:pt idx="33">
                  <c:v>135.08310587116284</c:v>
                </c:pt>
                <c:pt idx="34">
                  <c:v>3853.9012645103794</c:v>
                </c:pt>
                <c:pt idx="35">
                  <c:v>-5932.5414473102028</c:v>
                </c:pt>
                <c:pt idx="36">
                  <c:v>-6694.7761580094812</c:v>
                </c:pt>
                <c:pt idx="37">
                  <c:v>4574.0543424359712</c:v>
                </c:pt>
                <c:pt idx="38">
                  <c:v>4991.1103175615754</c:v>
                </c:pt>
                <c:pt idx="39">
                  <c:v>-1832.2990084806006</c:v>
                </c:pt>
                <c:pt idx="40">
                  <c:v>-4298.1593666061381</c:v>
                </c:pt>
                <c:pt idx="41">
                  <c:v>-11114.706415313645</c:v>
                </c:pt>
                <c:pt idx="42">
                  <c:v>-3544.8016160750412</c:v>
                </c:pt>
                <c:pt idx="43">
                  <c:v>6251.7626165323527</c:v>
                </c:pt>
                <c:pt idx="44">
                  <c:v>9679.3170582064922</c:v>
                </c:pt>
                <c:pt idx="45">
                  <c:v>15074.82590707489</c:v>
                </c:pt>
                <c:pt idx="46">
                  <c:v>-1963.3771408193716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28-4134-BEA9-70E01A82AC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4462112"/>
        <c:axId val="1424464192"/>
      </c:scatterChart>
      <c:valAx>
        <c:axId val="1424462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P</a:t>
                </a:r>
              </a:p>
            </c:rich>
          </c:tx>
          <c:layout>
            <c:manualLayout>
              <c:xMode val="edge"/>
              <c:yMode val="edge"/>
              <c:x val="0.52775545258961309"/>
              <c:y val="0.943930205261362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24464192"/>
        <c:crosses val="autoZero"/>
        <c:crossBetween val="midCat"/>
      </c:valAx>
      <c:valAx>
        <c:axId val="14244641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Residuals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24462112"/>
        <c:crosses val="autoZero"/>
        <c:crossBetween val="midCat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FF0000"/>
                </a:solidFill>
              </a:rPr>
              <a:t>ANTAL BYGGDA</a:t>
            </a:r>
            <a:r>
              <a:rPr lang="en-US" sz="2400" b="1" baseline="0" dirty="0">
                <a:solidFill>
                  <a:srgbClr val="FF0000"/>
                </a:solidFill>
              </a:rPr>
              <a:t> LÄGENHETER</a:t>
            </a:r>
          </a:p>
          <a:p>
            <a:pPr>
              <a:defRPr sz="2000" b="1">
                <a:solidFill>
                  <a:srgbClr val="FF0000"/>
                </a:solidFill>
              </a:defRPr>
            </a:pPr>
            <a:r>
              <a:rPr lang="en-US" sz="2000" b="1" dirty="0">
                <a:solidFill>
                  <a:srgbClr val="FF0000"/>
                </a:solidFill>
              </a:rPr>
              <a:t>A = Apartments finished in Sweden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regdata_230125_1630!$F$61</c:f>
              <c:strCache>
                <c:ptCount val="1"/>
                <c:pt idx="0">
                  <c:v>Apart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xVal>
            <c:numRef>
              <c:f>regdata_230125_1630!$E$62:$E$108</c:f>
              <c:numCache>
                <c:formatCode>General</c:formatCode>
                <c:ptCount val="47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</c:numCache>
            </c:numRef>
          </c:xVal>
          <c:yVal>
            <c:numRef>
              <c:f>regdata_230125_1630!$F$62:$F$108</c:f>
              <c:numCache>
                <c:formatCode>General</c:formatCode>
                <c:ptCount val="47"/>
                <c:pt idx="0">
                  <c:v>74499</c:v>
                </c:pt>
                <c:pt idx="1">
                  <c:v>55812</c:v>
                </c:pt>
                <c:pt idx="2">
                  <c:v>54878</c:v>
                </c:pt>
                <c:pt idx="3">
                  <c:v>53742</c:v>
                </c:pt>
                <c:pt idx="4">
                  <c:v>55491</c:v>
                </c:pt>
                <c:pt idx="5">
                  <c:v>51438</c:v>
                </c:pt>
                <c:pt idx="6">
                  <c:v>51597</c:v>
                </c:pt>
                <c:pt idx="7">
                  <c:v>45108</c:v>
                </c:pt>
                <c:pt idx="8">
                  <c:v>43364</c:v>
                </c:pt>
                <c:pt idx="9">
                  <c:v>34988</c:v>
                </c:pt>
                <c:pt idx="10">
                  <c:v>32932</c:v>
                </c:pt>
                <c:pt idx="11">
                  <c:v>28791</c:v>
                </c:pt>
                <c:pt idx="12">
                  <c:v>30885</c:v>
                </c:pt>
                <c:pt idx="13">
                  <c:v>40575</c:v>
                </c:pt>
                <c:pt idx="14">
                  <c:v>50404</c:v>
                </c:pt>
                <c:pt idx="15">
                  <c:v>58447</c:v>
                </c:pt>
                <c:pt idx="16">
                  <c:v>66886</c:v>
                </c:pt>
                <c:pt idx="17">
                  <c:v>57319</c:v>
                </c:pt>
                <c:pt idx="18">
                  <c:v>35088</c:v>
                </c:pt>
                <c:pt idx="19">
                  <c:v>21630</c:v>
                </c:pt>
                <c:pt idx="20">
                  <c:v>12678</c:v>
                </c:pt>
                <c:pt idx="21">
                  <c:v>13085</c:v>
                </c:pt>
                <c:pt idx="22">
                  <c:v>13007</c:v>
                </c:pt>
                <c:pt idx="23">
                  <c:v>11459</c:v>
                </c:pt>
                <c:pt idx="24">
                  <c:v>11712</c:v>
                </c:pt>
                <c:pt idx="25">
                  <c:v>12984</c:v>
                </c:pt>
                <c:pt idx="26">
                  <c:v>15411</c:v>
                </c:pt>
                <c:pt idx="27">
                  <c:v>19941</c:v>
                </c:pt>
                <c:pt idx="28">
                  <c:v>19986</c:v>
                </c:pt>
                <c:pt idx="29">
                  <c:v>25283</c:v>
                </c:pt>
                <c:pt idx="30">
                  <c:v>23068</c:v>
                </c:pt>
                <c:pt idx="31">
                  <c:v>29832</c:v>
                </c:pt>
                <c:pt idx="32">
                  <c:v>30527</c:v>
                </c:pt>
                <c:pt idx="33">
                  <c:v>32021</c:v>
                </c:pt>
                <c:pt idx="34">
                  <c:v>22821</c:v>
                </c:pt>
                <c:pt idx="35">
                  <c:v>19500</c:v>
                </c:pt>
                <c:pt idx="36">
                  <c:v>20064</c:v>
                </c:pt>
                <c:pt idx="37">
                  <c:v>25993</c:v>
                </c:pt>
                <c:pt idx="38">
                  <c:v>29225</c:v>
                </c:pt>
                <c:pt idx="39">
                  <c:v>29164</c:v>
                </c:pt>
                <c:pt idx="40">
                  <c:v>34603</c:v>
                </c:pt>
                <c:pt idx="41">
                  <c:v>42441</c:v>
                </c:pt>
                <c:pt idx="42">
                  <c:v>48227</c:v>
                </c:pt>
                <c:pt idx="43">
                  <c:v>54876</c:v>
                </c:pt>
                <c:pt idx="44">
                  <c:v>55659</c:v>
                </c:pt>
                <c:pt idx="45">
                  <c:v>50479</c:v>
                </c:pt>
                <c:pt idx="46">
                  <c:v>50089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32-4B6E-A20A-0CC3EFDDE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7771183"/>
        <c:axId val="937774511"/>
      </c:scatterChart>
      <c:valAx>
        <c:axId val="9377711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774511"/>
        <c:crosses val="autoZero"/>
        <c:crossBetween val="midCat"/>
      </c:valAx>
      <c:valAx>
        <c:axId val="93777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7711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regdata_230125_1630!$R$62:$R$108</c:f>
              <c:numCache>
                <c:formatCode>General</c:formatCode>
                <c:ptCount val="47"/>
                <c:pt idx="0">
                  <c:v>31751</c:v>
                </c:pt>
                <c:pt idx="1">
                  <c:v>27737</c:v>
                </c:pt>
                <c:pt idx="2">
                  <c:v>30937</c:v>
                </c:pt>
                <c:pt idx="3">
                  <c:v>17321</c:v>
                </c:pt>
                <c:pt idx="4">
                  <c:v>18573</c:v>
                </c:pt>
                <c:pt idx="5">
                  <c:v>14927</c:v>
                </c:pt>
                <c:pt idx="6">
                  <c:v>5096</c:v>
                </c:pt>
                <c:pt idx="7">
                  <c:v>4451</c:v>
                </c:pt>
                <c:pt idx="8">
                  <c:v>3089</c:v>
                </c:pt>
                <c:pt idx="9">
                  <c:v>12048</c:v>
                </c:pt>
                <c:pt idx="10">
                  <c:v>15518</c:v>
                </c:pt>
                <c:pt idx="11">
                  <c:v>23376</c:v>
                </c:pt>
                <c:pt idx="12">
                  <c:v>32568</c:v>
                </c:pt>
                <c:pt idx="13">
                  <c:v>44805</c:v>
                </c:pt>
                <c:pt idx="14">
                  <c:v>68148</c:v>
                </c:pt>
                <c:pt idx="15">
                  <c:v>63594</c:v>
                </c:pt>
                <c:pt idx="16">
                  <c:v>53489</c:v>
                </c:pt>
                <c:pt idx="17">
                  <c:v>47894</c:v>
                </c:pt>
                <c:pt idx="18">
                  <c:v>53096</c:v>
                </c:pt>
                <c:pt idx="19">
                  <c:v>71272</c:v>
                </c:pt>
                <c:pt idx="20">
                  <c:v>21115</c:v>
                </c:pt>
                <c:pt idx="21">
                  <c:v>7003</c:v>
                </c:pt>
                <c:pt idx="22">
                  <c:v>3126</c:v>
                </c:pt>
                <c:pt idx="23">
                  <c:v>6697</c:v>
                </c:pt>
                <c:pt idx="24">
                  <c:v>7104</c:v>
                </c:pt>
                <c:pt idx="25">
                  <c:v>21366</c:v>
                </c:pt>
                <c:pt idx="26">
                  <c:v>26336</c:v>
                </c:pt>
                <c:pt idx="27">
                  <c:v>31660</c:v>
                </c:pt>
                <c:pt idx="28">
                  <c:v>34882</c:v>
                </c:pt>
                <c:pt idx="29">
                  <c:v>35722</c:v>
                </c:pt>
                <c:pt idx="30">
                  <c:v>36360</c:v>
                </c:pt>
                <c:pt idx="31">
                  <c:v>65505</c:v>
                </c:pt>
                <c:pt idx="32">
                  <c:v>69670</c:v>
                </c:pt>
                <c:pt idx="33">
                  <c:v>73420</c:v>
                </c:pt>
                <c:pt idx="34">
                  <c:v>84335</c:v>
                </c:pt>
                <c:pt idx="35">
                  <c:v>74888</c:v>
                </c:pt>
                <c:pt idx="36">
                  <c:v>67285</c:v>
                </c:pt>
                <c:pt idx="37">
                  <c:v>73038</c:v>
                </c:pt>
                <c:pt idx="38">
                  <c:v>88971</c:v>
                </c:pt>
                <c:pt idx="39">
                  <c:v>102491</c:v>
                </c:pt>
                <c:pt idx="40">
                  <c:v>103662</c:v>
                </c:pt>
                <c:pt idx="41">
                  <c:v>144136</c:v>
                </c:pt>
                <c:pt idx="42">
                  <c:v>125089</c:v>
                </c:pt>
                <c:pt idx="43">
                  <c:v>109943</c:v>
                </c:pt>
                <c:pt idx="44">
                  <c:v>97404</c:v>
                </c:pt>
                <c:pt idx="45">
                  <c:v>51706</c:v>
                </c:pt>
                <c:pt idx="46">
                  <c:v>73031</c:v>
                </c:pt>
              </c:numCache>
            </c:numRef>
          </c:xVal>
          <c:yVal>
            <c:numRef>
              <c:f>'R2_optreg_230119_2349 (2)'!$C$29:$C$75</c:f>
              <c:numCache>
                <c:formatCode>General</c:formatCode>
                <c:ptCount val="47"/>
                <c:pt idx="0">
                  <c:v>2486.8522173175734</c:v>
                </c:pt>
                <c:pt idx="1">
                  <c:v>-9768.8475938951306</c:v>
                </c:pt>
                <c:pt idx="2">
                  <c:v>-5536.2149421438371</c:v>
                </c:pt>
                <c:pt idx="3">
                  <c:v>-1831.882443189781</c:v>
                </c:pt>
                <c:pt idx="4">
                  <c:v>1473.7211180732556</c:v>
                </c:pt>
                <c:pt idx="5">
                  <c:v>1511.6968085522531</c:v>
                </c:pt>
                <c:pt idx="6">
                  <c:v>8528.5376798433063</c:v>
                </c:pt>
                <c:pt idx="7">
                  <c:v>5071.595555066524</c:v>
                </c:pt>
                <c:pt idx="8">
                  <c:v>6630.8004146501116</c:v>
                </c:pt>
                <c:pt idx="9">
                  <c:v>-3637.3214479249873</c:v>
                </c:pt>
                <c:pt idx="10">
                  <c:v>-4613.8453100823681</c:v>
                </c:pt>
                <c:pt idx="11">
                  <c:v>-10386.504665116801</c:v>
                </c:pt>
                <c:pt idx="12">
                  <c:v>-10992.617933119167</c:v>
                </c:pt>
                <c:pt idx="13">
                  <c:v>-2480.5402439443715</c:v>
                </c:pt>
                <c:pt idx="14">
                  <c:v>2749.0301329805734</c:v>
                </c:pt>
                <c:pt idx="15">
                  <c:v>14173.51105606959</c:v>
                </c:pt>
                <c:pt idx="16">
                  <c:v>27371.690724632979</c:v>
                </c:pt>
                <c:pt idx="17">
                  <c:v>23891.523376094752</c:v>
                </c:pt>
                <c:pt idx="18">
                  <c:v>3639.6249160159023</c:v>
                </c:pt>
                <c:pt idx="19">
                  <c:v>-16699.885951705859</c:v>
                </c:pt>
                <c:pt idx="20">
                  <c:v>-8589.3905503742608</c:v>
                </c:pt>
                <c:pt idx="21">
                  <c:v>-1099.8674008603266</c:v>
                </c:pt>
                <c:pt idx="22">
                  <c:v>466.70996412955174</c:v>
                </c:pt>
                <c:pt idx="23">
                  <c:v>-2091.6948821059395</c:v>
                </c:pt>
                <c:pt idx="24">
                  <c:v>-4038.6478930924186</c:v>
                </c:pt>
                <c:pt idx="25">
                  <c:v>-8574.3293457300097</c:v>
                </c:pt>
                <c:pt idx="26">
                  <c:v>-4671.1763492117898</c:v>
                </c:pt>
                <c:pt idx="27">
                  <c:v>-844.12326103406667</c:v>
                </c:pt>
                <c:pt idx="28">
                  <c:v>-1532.7160284965576</c:v>
                </c:pt>
                <c:pt idx="29">
                  <c:v>1185.3746856849139</c:v>
                </c:pt>
                <c:pt idx="30">
                  <c:v>-253.43666017302166</c:v>
                </c:pt>
                <c:pt idx="31">
                  <c:v>-5445.5050585532736</c:v>
                </c:pt>
                <c:pt idx="32">
                  <c:v>-6884.0288256834392</c:v>
                </c:pt>
                <c:pt idx="33">
                  <c:v>135.08310587116284</c:v>
                </c:pt>
                <c:pt idx="34">
                  <c:v>3853.9012645103794</c:v>
                </c:pt>
                <c:pt idx="35">
                  <c:v>-5932.5414473102028</c:v>
                </c:pt>
                <c:pt idx="36">
                  <c:v>-6694.7761580094812</c:v>
                </c:pt>
                <c:pt idx="37">
                  <c:v>4574.0543424359712</c:v>
                </c:pt>
                <c:pt idx="38">
                  <c:v>4991.1103175615754</c:v>
                </c:pt>
                <c:pt idx="39">
                  <c:v>-1832.2990084806006</c:v>
                </c:pt>
                <c:pt idx="40">
                  <c:v>-4298.1593666061381</c:v>
                </c:pt>
                <c:pt idx="41">
                  <c:v>-11114.706415313645</c:v>
                </c:pt>
                <c:pt idx="42">
                  <c:v>-3544.8016160750412</c:v>
                </c:pt>
                <c:pt idx="43">
                  <c:v>6251.7626165323527</c:v>
                </c:pt>
                <c:pt idx="44">
                  <c:v>9679.3170582064922</c:v>
                </c:pt>
                <c:pt idx="45">
                  <c:v>15074.82590707489</c:v>
                </c:pt>
                <c:pt idx="46">
                  <c:v>-1963.3771408193716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E0-4676-BF87-9F2ADE9A3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4462112"/>
        <c:axId val="1424462528"/>
      </c:scatterChart>
      <c:valAx>
        <c:axId val="1424462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solidFill>
                      <a:srgbClr val="00B050"/>
                    </a:solidFill>
                  </a:defRPr>
                </a:pPr>
                <a:r>
                  <a:rPr lang="en-US" sz="2800" dirty="0" err="1">
                    <a:solidFill>
                      <a:srgbClr val="00B050"/>
                    </a:solidFill>
                  </a:rPr>
                  <a:t>dP</a:t>
                </a:r>
                <a:r>
                  <a:rPr lang="en-US" sz="2800" dirty="0">
                    <a:solidFill>
                      <a:srgbClr val="00B050"/>
                    </a:solidFill>
                  </a:rPr>
                  <a:t>/dt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24462528"/>
        <c:crosses val="autoZero"/>
        <c:crossBetween val="midCat"/>
      </c:valAx>
      <c:valAx>
        <c:axId val="14244625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Residuals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24462112"/>
        <c:crosses val="autoZero"/>
        <c:crossBetween val="midCat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regdata_230125_1630!$Q$62:$Q$108</c:f>
              <c:numCache>
                <c:formatCode>General</c:formatCode>
                <c:ptCount val="4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</c:numCache>
            </c:numRef>
          </c:xVal>
          <c:yVal>
            <c:numRef>
              <c:f>'R2_optreg_230119_2349 (2)'!$C$29:$C$75</c:f>
              <c:numCache>
                <c:formatCode>General</c:formatCode>
                <c:ptCount val="47"/>
                <c:pt idx="0">
                  <c:v>2486.8522173175734</c:v>
                </c:pt>
                <c:pt idx="1">
                  <c:v>-9768.8475938951306</c:v>
                </c:pt>
                <c:pt idx="2">
                  <c:v>-5536.2149421438371</c:v>
                </c:pt>
                <c:pt idx="3">
                  <c:v>-1831.882443189781</c:v>
                </c:pt>
                <c:pt idx="4">
                  <c:v>1473.7211180732556</c:v>
                </c:pt>
                <c:pt idx="5">
                  <c:v>1511.6968085522531</c:v>
                </c:pt>
                <c:pt idx="6">
                  <c:v>8528.5376798433063</c:v>
                </c:pt>
                <c:pt idx="7">
                  <c:v>5071.595555066524</c:v>
                </c:pt>
                <c:pt idx="8">
                  <c:v>6630.8004146501116</c:v>
                </c:pt>
                <c:pt idx="9">
                  <c:v>-3637.3214479249873</c:v>
                </c:pt>
                <c:pt idx="10">
                  <c:v>-4613.8453100823681</c:v>
                </c:pt>
                <c:pt idx="11">
                  <c:v>-10386.504665116801</c:v>
                </c:pt>
                <c:pt idx="12">
                  <c:v>-10992.617933119167</c:v>
                </c:pt>
                <c:pt idx="13">
                  <c:v>-2480.5402439443715</c:v>
                </c:pt>
                <c:pt idx="14">
                  <c:v>2749.0301329805734</c:v>
                </c:pt>
                <c:pt idx="15">
                  <c:v>14173.51105606959</c:v>
                </c:pt>
                <c:pt idx="16">
                  <c:v>27371.690724632979</c:v>
                </c:pt>
                <c:pt idx="17">
                  <c:v>23891.523376094752</c:v>
                </c:pt>
                <c:pt idx="18">
                  <c:v>3639.6249160159023</c:v>
                </c:pt>
                <c:pt idx="19">
                  <c:v>-16699.885951705859</c:v>
                </c:pt>
                <c:pt idx="20">
                  <c:v>-8589.3905503742608</c:v>
                </c:pt>
                <c:pt idx="21">
                  <c:v>-1099.8674008603266</c:v>
                </c:pt>
                <c:pt idx="22">
                  <c:v>466.70996412955174</c:v>
                </c:pt>
                <c:pt idx="23">
                  <c:v>-2091.6948821059395</c:v>
                </c:pt>
                <c:pt idx="24">
                  <c:v>-4038.6478930924186</c:v>
                </c:pt>
                <c:pt idx="25">
                  <c:v>-8574.3293457300097</c:v>
                </c:pt>
                <c:pt idx="26">
                  <c:v>-4671.1763492117898</c:v>
                </c:pt>
                <c:pt idx="27">
                  <c:v>-844.12326103406667</c:v>
                </c:pt>
                <c:pt idx="28">
                  <c:v>-1532.7160284965576</c:v>
                </c:pt>
                <c:pt idx="29">
                  <c:v>1185.3746856849139</c:v>
                </c:pt>
                <c:pt idx="30">
                  <c:v>-253.43666017302166</c:v>
                </c:pt>
                <c:pt idx="31">
                  <c:v>-5445.5050585532736</c:v>
                </c:pt>
                <c:pt idx="32">
                  <c:v>-6884.0288256834392</c:v>
                </c:pt>
                <c:pt idx="33">
                  <c:v>135.08310587116284</c:v>
                </c:pt>
                <c:pt idx="34">
                  <c:v>3853.9012645103794</c:v>
                </c:pt>
                <c:pt idx="35">
                  <c:v>-5932.5414473102028</c:v>
                </c:pt>
                <c:pt idx="36">
                  <c:v>-6694.7761580094812</c:v>
                </c:pt>
                <c:pt idx="37">
                  <c:v>4574.0543424359712</c:v>
                </c:pt>
                <c:pt idx="38">
                  <c:v>4991.1103175615754</c:v>
                </c:pt>
                <c:pt idx="39">
                  <c:v>-1832.2990084806006</c:v>
                </c:pt>
                <c:pt idx="40">
                  <c:v>-4298.1593666061381</c:v>
                </c:pt>
                <c:pt idx="41">
                  <c:v>-11114.706415313645</c:v>
                </c:pt>
                <c:pt idx="42">
                  <c:v>-3544.8016160750412</c:v>
                </c:pt>
                <c:pt idx="43">
                  <c:v>6251.7626165323527</c:v>
                </c:pt>
                <c:pt idx="44">
                  <c:v>9679.3170582064922</c:v>
                </c:pt>
                <c:pt idx="45">
                  <c:v>15074.82590707489</c:v>
                </c:pt>
                <c:pt idx="46">
                  <c:v>-1963.3771408193716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01-4E51-8FF3-DD9EB35EA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8233488"/>
        <c:axId val="1288233904"/>
      </c:scatterChart>
      <c:valAx>
        <c:axId val="1288233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>
                    <a:solidFill>
                      <a:srgbClr val="C00000"/>
                    </a:solidFill>
                  </a:defRPr>
                </a:pPr>
                <a:r>
                  <a:rPr lang="en-US" sz="2800">
                    <a:solidFill>
                      <a:srgbClr val="C00000"/>
                    </a:solidFill>
                  </a:rPr>
                  <a:t>t-1975</a:t>
                </a:r>
              </a:p>
            </c:rich>
          </c:tx>
          <c:layout>
            <c:manualLayout>
              <c:xMode val="edge"/>
              <c:yMode val="edge"/>
              <c:x val="0.52307373171219751"/>
              <c:y val="0.943836907614105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288233904"/>
        <c:crosses val="autoZero"/>
        <c:crossBetween val="midCat"/>
      </c:valAx>
      <c:valAx>
        <c:axId val="12882339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Residuals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288233488"/>
        <c:crosses val="autoZero"/>
        <c:crossBetween val="midCat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7030A0"/>
                </a:solidFill>
              </a:rPr>
              <a:t>REAL BNP</a:t>
            </a:r>
          </a:p>
          <a:p>
            <a:pPr>
              <a:defRPr sz="2000" b="1">
                <a:solidFill>
                  <a:srgbClr val="7030A0"/>
                </a:solidFill>
              </a:defRPr>
            </a:pPr>
            <a:r>
              <a:rPr lang="en-US" sz="2000" b="1" dirty="0">
                <a:solidFill>
                  <a:srgbClr val="7030A0"/>
                </a:solidFill>
              </a:rPr>
              <a:t>G = GNP = BNP_(Real, price level of 2022, </a:t>
            </a:r>
            <a:r>
              <a:rPr lang="en-US" sz="2000" b="1" dirty="0" err="1">
                <a:solidFill>
                  <a:srgbClr val="7030A0"/>
                </a:solidFill>
              </a:rPr>
              <a:t>miljarder</a:t>
            </a:r>
            <a:r>
              <a:rPr lang="en-US" sz="2000" b="1" dirty="0">
                <a:solidFill>
                  <a:srgbClr val="7030A0"/>
                </a:solidFill>
              </a:rPr>
              <a:t> SEK)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580321452751274E-2"/>
          <c:y val="0.15960391314722022"/>
          <c:w val="0.87630542648600018"/>
          <c:h val="0.62196978874144226"/>
        </c:manualLayout>
      </c:layout>
      <c:scatterChart>
        <c:scatterStyle val="lineMarker"/>
        <c:varyColors val="0"/>
        <c:ser>
          <c:idx val="3"/>
          <c:order val="3"/>
          <c:tx>
            <c:strRef>
              <c:f>regdata_230125_1630!$I$61</c:f>
              <c:strCache>
                <c:ptCount val="1"/>
                <c:pt idx="0">
                  <c:v>BNP_2022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38100">
                <a:solidFill>
                  <a:srgbClr val="7030A0"/>
                </a:solidFill>
              </a:ln>
              <a:effectLst/>
            </c:spPr>
          </c:marker>
          <c:xVal>
            <c:numRef>
              <c:f>regdata_230125_1630!$E$62:$E$108</c:f>
              <c:numCache>
                <c:formatCode>General</c:formatCode>
                <c:ptCount val="47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</c:numCache>
            </c:numRef>
          </c:xVal>
          <c:yVal>
            <c:numRef>
              <c:f>regdata_230125_1630!$I$62:$I$108</c:f>
              <c:numCache>
                <c:formatCode>General</c:formatCode>
                <c:ptCount val="47"/>
                <c:pt idx="0">
                  <c:v>2216.1386322779999</c:v>
                </c:pt>
                <c:pt idx="1">
                  <c:v>2242.8587615690003</c:v>
                </c:pt>
                <c:pt idx="2">
                  <c:v>2210.2250929360002</c:v>
                </c:pt>
                <c:pt idx="3">
                  <c:v>2246.2903236400002</c:v>
                </c:pt>
                <c:pt idx="4">
                  <c:v>2331.6223877299999</c:v>
                </c:pt>
                <c:pt idx="5">
                  <c:v>2371.5939729050001</c:v>
                </c:pt>
                <c:pt idx="6">
                  <c:v>2366.0697633310001</c:v>
                </c:pt>
                <c:pt idx="7">
                  <c:v>2399.1141273900002</c:v>
                </c:pt>
                <c:pt idx="8">
                  <c:v>2448.4913500090006</c:v>
                </c:pt>
                <c:pt idx="9">
                  <c:v>2554.9386191079998</c:v>
                </c:pt>
                <c:pt idx="10">
                  <c:v>2614.3766926830003</c:v>
                </c:pt>
                <c:pt idx="11">
                  <c:v>2692.0527293230002</c:v>
                </c:pt>
                <c:pt idx="12">
                  <c:v>2780.9552322609998</c:v>
                </c:pt>
                <c:pt idx="13">
                  <c:v>2849.5769778330005</c:v>
                </c:pt>
                <c:pt idx="14">
                  <c:v>2925.3134875189999</c:v>
                </c:pt>
                <c:pt idx="15">
                  <c:v>2947.2714490380004</c:v>
                </c:pt>
                <c:pt idx="16">
                  <c:v>2914.7659743529998</c:v>
                </c:pt>
                <c:pt idx="17">
                  <c:v>2887.499833802</c:v>
                </c:pt>
                <c:pt idx="18">
                  <c:v>2834.6993579790001</c:v>
                </c:pt>
                <c:pt idx="19">
                  <c:v>2946.1022727529999</c:v>
                </c:pt>
                <c:pt idx="20">
                  <c:v>3062.0370809850001</c:v>
                </c:pt>
                <c:pt idx="21">
                  <c:v>3110.4006218300001</c:v>
                </c:pt>
                <c:pt idx="22">
                  <c:v>3205.9063000710003</c:v>
                </c:pt>
                <c:pt idx="23">
                  <c:v>3344.1397333690002</c:v>
                </c:pt>
                <c:pt idx="24">
                  <c:v>3486.1715058670002</c:v>
                </c:pt>
                <c:pt idx="25">
                  <c:v>3652.3346020950003</c:v>
                </c:pt>
                <c:pt idx="26">
                  <c:v>3705.2751416760002</c:v>
                </c:pt>
                <c:pt idx="27">
                  <c:v>3786.6771116750006</c:v>
                </c:pt>
                <c:pt idx="28">
                  <c:v>3874.1421806220005</c:v>
                </c:pt>
                <c:pt idx="29">
                  <c:v>4042.1581541910004</c:v>
                </c:pt>
                <c:pt idx="30">
                  <c:v>4157.7155024650001</c:v>
                </c:pt>
                <c:pt idx="31">
                  <c:v>4351.5803612709997</c:v>
                </c:pt>
                <c:pt idx="32">
                  <c:v>4501.2408606560002</c:v>
                </c:pt>
                <c:pt idx="33">
                  <c:v>4480.96010329</c:v>
                </c:pt>
                <c:pt idx="34">
                  <c:v>4286.4958190790003</c:v>
                </c:pt>
                <c:pt idx="35">
                  <c:v>4541.632637105</c:v>
                </c:pt>
                <c:pt idx="36">
                  <c:v>4686.7529341650006</c:v>
                </c:pt>
                <c:pt idx="37">
                  <c:v>4659.1805525159998</c:v>
                </c:pt>
                <c:pt idx="38">
                  <c:v>4714.5211676790004</c:v>
                </c:pt>
                <c:pt idx="39">
                  <c:v>4839.8236299629998</c:v>
                </c:pt>
                <c:pt idx="40">
                  <c:v>5057.0969410700009</c:v>
                </c:pt>
                <c:pt idx="41">
                  <c:v>5161.8088439470002</c:v>
                </c:pt>
                <c:pt idx="42">
                  <c:v>5294.3601991980004</c:v>
                </c:pt>
                <c:pt idx="43">
                  <c:v>5397.6014326160002</c:v>
                </c:pt>
                <c:pt idx="44">
                  <c:v>5504.8083695550004</c:v>
                </c:pt>
                <c:pt idx="45">
                  <c:v>5621.1446190666102</c:v>
                </c:pt>
                <c:pt idx="46">
                  <c:v>5906.0156206621496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CED-4C7B-8860-7B1F2E1B1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1086127"/>
        <c:axId val="941087375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regdata_230125_1630!$F$61</c15:sqref>
                        </c15:formulaRef>
                      </c:ext>
                    </c:extLst>
                    <c:strCache>
                      <c:ptCount val="1"/>
                      <c:pt idx="0">
                        <c:v>Apart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regdata_230125_1630!$F$62:$F$108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74499</c:v>
                      </c:pt>
                      <c:pt idx="1">
                        <c:v>55812</c:v>
                      </c:pt>
                      <c:pt idx="2">
                        <c:v>54878</c:v>
                      </c:pt>
                      <c:pt idx="3">
                        <c:v>53742</c:v>
                      </c:pt>
                      <c:pt idx="4">
                        <c:v>55491</c:v>
                      </c:pt>
                      <c:pt idx="5">
                        <c:v>51438</c:v>
                      </c:pt>
                      <c:pt idx="6">
                        <c:v>51597</c:v>
                      </c:pt>
                      <c:pt idx="7">
                        <c:v>45108</c:v>
                      </c:pt>
                      <c:pt idx="8">
                        <c:v>43364</c:v>
                      </c:pt>
                      <c:pt idx="9">
                        <c:v>34988</c:v>
                      </c:pt>
                      <c:pt idx="10">
                        <c:v>32932</c:v>
                      </c:pt>
                      <c:pt idx="11">
                        <c:v>28791</c:v>
                      </c:pt>
                      <c:pt idx="12">
                        <c:v>30885</c:v>
                      </c:pt>
                      <c:pt idx="13">
                        <c:v>40575</c:v>
                      </c:pt>
                      <c:pt idx="14">
                        <c:v>50404</c:v>
                      </c:pt>
                      <c:pt idx="15">
                        <c:v>58447</c:v>
                      </c:pt>
                      <c:pt idx="16">
                        <c:v>66886</c:v>
                      </c:pt>
                      <c:pt idx="17">
                        <c:v>57319</c:v>
                      </c:pt>
                      <c:pt idx="18">
                        <c:v>35088</c:v>
                      </c:pt>
                      <c:pt idx="19">
                        <c:v>21630</c:v>
                      </c:pt>
                      <c:pt idx="20">
                        <c:v>12678</c:v>
                      </c:pt>
                      <c:pt idx="21">
                        <c:v>13085</c:v>
                      </c:pt>
                      <c:pt idx="22">
                        <c:v>13007</c:v>
                      </c:pt>
                      <c:pt idx="23">
                        <c:v>11459</c:v>
                      </c:pt>
                      <c:pt idx="24">
                        <c:v>11712</c:v>
                      </c:pt>
                      <c:pt idx="25">
                        <c:v>12984</c:v>
                      </c:pt>
                      <c:pt idx="26">
                        <c:v>15411</c:v>
                      </c:pt>
                      <c:pt idx="27">
                        <c:v>19941</c:v>
                      </c:pt>
                      <c:pt idx="28">
                        <c:v>19986</c:v>
                      </c:pt>
                      <c:pt idx="29">
                        <c:v>25283</c:v>
                      </c:pt>
                      <c:pt idx="30">
                        <c:v>23068</c:v>
                      </c:pt>
                      <c:pt idx="31">
                        <c:v>29832</c:v>
                      </c:pt>
                      <c:pt idx="32">
                        <c:v>30527</c:v>
                      </c:pt>
                      <c:pt idx="33">
                        <c:v>32021</c:v>
                      </c:pt>
                      <c:pt idx="34">
                        <c:v>22821</c:v>
                      </c:pt>
                      <c:pt idx="35">
                        <c:v>19500</c:v>
                      </c:pt>
                      <c:pt idx="36">
                        <c:v>20064</c:v>
                      </c:pt>
                      <c:pt idx="37">
                        <c:v>25993</c:v>
                      </c:pt>
                      <c:pt idx="38">
                        <c:v>29225</c:v>
                      </c:pt>
                      <c:pt idx="39">
                        <c:v>29164</c:v>
                      </c:pt>
                      <c:pt idx="40">
                        <c:v>34603</c:v>
                      </c:pt>
                      <c:pt idx="41">
                        <c:v>42441</c:v>
                      </c:pt>
                      <c:pt idx="42">
                        <c:v>48227</c:v>
                      </c:pt>
                      <c:pt idx="43">
                        <c:v>54876</c:v>
                      </c:pt>
                      <c:pt idx="44">
                        <c:v>55659</c:v>
                      </c:pt>
                      <c:pt idx="45">
                        <c:v>50479</c:v>
                      </c:pt>
                      <c:pt idx="46">
                        <c:v>50089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8CED-4C7B-8860-7B1F2E1B13B7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regdata_230125_1630!$G$61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regdata_230125_1630!$G$62:$G$108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8208442</c:v>
                      </c:pt>
                      <c:pt idx="1">
                        <c:v>8236179</c:v>
                      </c:pt>
                      <c:pt idx="2">
                        <c:v>8267116</c:v>
                      </c:pt>
                      <c:pt idx="3">
                        <c:v>8284437</c:v>
                      </c:pt>
                      <c:pt idx="4">
                        <c:v>8303010</c:v>
                      </c:pt>
                      <c:pt idx="5">
                        <c:v>8317937</c:v>
                      </c:pt>
                      <c:pt idx="6">
                        <c:v>8323033</c:v>
                      </c:pt>
                      <c:pt idx="7">
                        <c:v>8327484</c:v>
                      </c:pt>
                      <c:pt idx="8">
                        <c:v>8330573</c:v>
                      </c:pt>
                      <c:pt idx="9">
                        <c:v>8342621</c:v>
                      </c:pt>
                      <c:pt idx="10">
                        <c:v>8358139</c:v>
                      </c:pt>
                      <c:pt idx="11">
                        <c:v>8381515</c:v>
                      </c:pt>
                      <c:pt idx="12">
                        <c:v>8414083</c:v>
                      </c:pt>
                      <c:pt idx="13">
                        <c:v>8458888</c:v>
                      </c:pt>
                      <c:pt idx="14">
                        <c:v>8527036</c:v>
                      </c:pt>
                      <c:pt idx="15">
                        <c:v>8590630</c:v>
                      </c:pt>
                      <c:pt idx="16">
                        <c:v>8644119</c:v>
                      </c:pt>
                      <c:pt idx="17">
                        <c:v>8692013</c:v>
                      </c:pt>
                      <c:pt idx="18">
                        <c:v>8745109</c:v>
                      </c:pt>
                      <c:pt idx="19">
                        <c:v>8816381</c:v>
                      </c:pt>
                      <c:pt idx="20">
                        <c:v>8837496</c:v>
                      </c:pt>
                      <c:pt idx="21">
                        <c:v>8844499</c:v>
                      </c:pt>
                      <c:pt idx="22">
                        <c:v>8847625</c:v>
                      </c:pt>
                      <c:pt idx="23">
                        <c:v>8854322</c:v>
                      </c:pt>
                      <c:pt idx="24">
                        <c:v>8861426</c:v>
                      </c:pt>
                      <c:pt idx="25">
                        <c:v>8882792</c:v>
                      </c:pt>
                      <c:pt idx="26">
                        <c:v>8909128</c:v>
                      </c:pt>
                      <c:pt idx="27">
                        <c:v>8940788</c:v>
                      </c:pt>
                      <c:pt idx="28">
                        <c:v>8975670</c:v>
                      </c:pt>
                      <c:pt idx="29">
                        <c:v>9011392</c:v>
                      </c:pt>
                      <c:pt idx="30">
                        <c:v>9047752</c:v>
                      </c:pt>
                      <c:pt idx="31">
                        <c:v>9113257</c:v>
                      </c:pt>
                      <c:pt idx="32">
                        <c:v>9182927</c:v>
                      </c:pt>
                      <c:pt idx="33">
                        <c:v>9256347</c:v>
                      </c:pt>
                      <c:pt idx="34">
                        <c:v>9340682</c:v>
                      </c:pt>
                      <c:pt idx="35">
                        <c:v>9415570</c:v>
                      </c:pt>
                      <c:pt idx="36">
                        <c:v>9482855</c:v>
                      </c:pt>
                      <c:pt idx="37">
                        <c:v>9555893</c:v>
                      </c:pt>
                      <c:pt idx="38">
                        <c:v>9644864</c:v>
                      </c:pt>
                      <c:pt idx="39">
                        <c:v>9747355</c:v>
                      </c:pt>
                      <c:pt idx="40">
                        <c:v>9851017</c:v>
                      </c:pt>
                      <c:pt idx="41">
                        <c:v>9995153</c:v>
                      </c:pt>
                      <c:pt idx="42">
                        <c:v>10120242</c:v>
                      </c:pt>
                      <c:pt idx="43">
                        <c:v>10230185</c:v>
                      </c:pt>
                      <c:pt idx="44">
                        <c:v>10327589</c:v>
                      </c:pt>
                      <c:pt idx="45">
                        <c:v>10379295</c:v>
                      </c:pt>
                      <c:pt idx="46">
                        <c:v>10452326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CED-4C7B-8860-7B1F2E1B13B7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regdata_230125_1630!$H$61</c15:sqref>
                        </c15:formulaRef>
                      </c:ext>
                    </c:extLst>
                    <c:strCache>
                      <c:ptCount val="1"/>
                      <c:pt idx="0">
                        <c:v>dPdt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regdata_230125_1630!$H$62:$H$108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31751</c:v>
                      </c:pt>
                      <c:pt idx="1">
                        <c:v>27737</c:v>
                      </c:pt>
                      <c:pt idx="2">
                        <c:v>30937</c:v>
                      </c:pt>
                      <c:pt idx="3">
                        <c:v>17321</c:v>
                      </c:pt>
                      <c:pt idx="4">
                        <c:v>18573</c:v>
                      </c:pt>
                      <c:pt idx="5">
                        <c:v>14927</c:v>
                      </c:pt>
                      <c:pt idx="6">
                        <c:v>5096</c:v>
                      </c:pt>
                      <c:pt idx="7">
                        <c:v>4451</c:v>
                      </c:pt>
                      <c:pt idx="8">
                        <c:v>3089</c:v>
                      </c:pt>
                      <c:pt idx="9">
                        <c:v>12048</c:v>
                      </c:pt>
                      <c:pt idx="10">
                        <c:v>15518</c:v>
                      </c:pt>
                      <c:pt idx="11">
                        <c:v>23376</c:v>
                      </c:pt>
                      <c:pt idx="12">
                        <c:v>32568</c:v>
                      </c:pt>
                      <c:pt idx="13">
                        <c:v>44805</c:v>
                      </c:pt>
                      <c:pt idx="14">
                        <c:v>68148</c:v>
                      </c:pt>
                      <c:pt idx="15">
                        <c:v>63594</c:v>
                      </c:pt>
                      <c:pt idx="16">
                        <c:v>53489</c:v>
                      </c:pt>
                      <c:pt idx="17">
                        <c:v>47894</c:v>
                      </c:pt>
                      <c:pt idx="18">
                        <c:v>53096</c:v>
                      </c:pt>
                      <c:pt idx="19">
                        <c:v>71272</c:v>
                      </c:pt>
                      <c:pt idx="20">
                        <c:v>21115</c:v>
                      </c:pt>
                      <c:pt idx="21">
                        <c:v>7003</c:v>
                      </c:pt>
                      <c:pt idx="22">
                        <c:v>3126</c:v>
                      </c:pt>
                      <c:pt idx="23">
                        <c:v>6697</c:v>
                      </c:pt>
                      <c:pt idx="24">
                        <c:v>7104</c:v>
                      </c:pt>
                      <c:pt idx="25">
                        <c:v>21366</c:v>
                      </c:pt>
                      <c:pt idx="26">
                        <c:v>26336</c:v>
                      </c:pt>
                      <c:pt idx="27">
                        <c:v>31660</c:v>
                      </c:pt>
                      <c:pt idx="28">
                        <c:v>34882</c:v>
                      </c:pt>
                      <c:pt idx="29">
                        <c:v>35722</c:v>
                      </c:pt>
                      <c:pt idx="30">
                        <c:v>36360</c:v>
                      </c:pt>
                      <c:pt idx="31">
                        <c:v>65505</c:v>
                      </c:pt>
                      <c:pt idx="32">
                        <c:v>69670</c:v>
                      </c:pt>
                      <c:pt idx="33">
                        <c:v>73420</c:v>
                      </c:pt>
                      <c:pt idx="34">
                        <c:v>84335</c:v>
                      </c:pt>
                      <c:pt idx="35">
                        <c:v>74888</c:v>
                      </c:pt>
                      <c:pt idx="36">
                        <c:v>67285</c:v>
                      </c:pt>
                      <c:pt idx="37">
                        <c:v>73038</c:v>
                      </c:pt>
                      <c:pt idx="38">
                        <c:v>88971</c:v>
                      </c:pt>
                      <c:pt idx="39">
                        <c:v>102491</c:v>
                      </c:pt>
                      <c:pt idx="40">
                        <c:v>103662</c:v>
                      </c:pt>
                      <c:pt idx="41">
                        <c:v>144136</c:v>
                      </c:pt>
                      <c:pt idx="42">
                        <c:v>125089</c:v>
                      </c:pt>
                      <c:pt idx="43">
                        <c:v>109943</c:v>
                      </c:pt>
                      <c:pt idx="44">
                        <c:v>97404</c:v>
                      </c:pt>
                      <c:pt idx="45">
                        <c:v>51706</c:v>
                      </c:pt>
                      <c:pt idx="46">
                        <c:v>73031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CED-4C7B-8860-7B1F2E1B13B7}"/>
                  </c:ext>
                </c:extLst>
              </c15:ser>
            </c15:filteredScatterSeries>
          </c:ext>
        </c:extLst>
      </c:scatterChart>
      <c:valAx>
        <c:axId val="9410861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49607187705848932"/>
              <c:y val="0.878738453445012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087375"/>
        <c:crosses val="autoZero"/>
        <c:crossBetween val="midCat"/>
      </c:valAx>
      <c:valAx>
        <c:axId val="941087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08612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>
                <a:solidFill>
                  <a:srgbClr val="00B0F0"/>
                </a:solidFill>
              </a:rPr>
              <a:t>BYGGKOSTNADSINDEX</a:t>
            </a:r>
            <a:endParaRPr lang="en-US" sz="2400" b="1" dirty="0">
              <a:solidFill>
                <a:srgbClr val="00B0F0"/>
              </a:solidFill>
            </a:endParaRPr>
          </a:p>
          <a:p>
            <a:pPr>
              <a:defRPr sz="2000" b="1"/>
            </a:pPr>
            <a:r>
              <a:rPr lang="en-US" sz="2000" b="1" dirty="0">
                <a:solidFill>
                  <a:srgbClr val="00B0F0"/>
                </a:solidFill>
              </a:rPr>
              <a:t>c = </a:t>
            </a:r>
            <a:r>
              <a:rPr lang="en-US" sz="2000" b="1" dirty="0" err="1">
                <a:solidFill>
                  <a:srgbClr val="00B0F0"/>
                </a:solidFill>
              </a:rPr>
              <a:t>Cbygg</a:t>
            </a:r>
            <a:r>
              <a:rPr lang="en-US" sz="2000" b="1" dirty="0">
                <a:solidFill>
                  <a:srgbClr val="00B0F0"/>
                </a:solidFill>
              </a:rPr>
              <a:t>_(Real cost index, Index = 100 in year 2022)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4"/>
          <c:order val="4"/>
          <c:tx>
            <c:strRef>
              <c:f>regdata_230125_1630!$J$61</c:f>
              <c:strCache>
                <c:ptCount val="1"/>
                <c:pt idx="0">
                  <c:v>Cbygg_2022</c:v>
                </c:pt>
              </c:strCache>
            </c:strRef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38100">
                <a:solidFill>
                  <a:srgbClr val="00B0F0"/>
                </a:solidFill>
              </a:ln>
              <a:effectLst/>
            </c:spPr>
          </c:marker>
          <c:xVal>
            <c:numRef>
              <c:f>regdata_230125_1630!$E$62:$E$108</c:f>
              <c:numCache>
                <c:formatCode>General</c:formatCode>
                <c:ptCount val="47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</c:numCache>
            </c:numRef>
          </c:xVal>
          <c:yVal>
            <c:numRef>
              <c:f>regdata_230125_1630!$J$62:$J$108</c:f>
              <c:numCache>
                <c:formatCode>General</c:formatCode>
                <c:ptCount val="47"/>
                <c:pt idx="0">
                  <c:v>66.833981145429277</c:v>
                </c:pt>
                <c:pt idx="1">
                  <c:v>68.281496912785698</c:v>
                </c:pt>
                <c:pt idx="2">
                  <c:v>68.532789191321754</c:v>
                </c:pt>
                <c:pt idx="3">
                  <c:v>66.560274938315118</c:v>
                </c:pt>
                <c:pt idx="4">
                  <c:v>67.247645668682722</c:v>
                </c:pt>
                <c:pt idx="5">
                  <c:v>67.255444518351297</c:v>
                </c:pt>
                <c:pt idx="6">
                  <c:v>66.360899899849485</c:v>
                </c:pt>
                <c:pt idx="7">
                  <c:v>65.929527578879927</c:v>
                </c:pt>
                <c:pt idx="8">
                  <c:v>66.104662028373866</c:v>
                </c:pt>
                <c:pt idx="9">
                  <c:v>66.700359426884972</c:v>
                </c:pt>
                <c:pt idx="10">
                  <c:v>66.774755795051448</c:v>
                </c:pt>
                <c:pt idx="11">
                  <c:v>66.478659599299363</c:v>
                </c:pt>
                <c:pt idx="12">
                  <c:v>66.175624216298672</c:v>
                </c:pt>
                <c:pt idx="13">
                  <c:v>67.246838078320479</c:v>
                </c:pt>
                <c:pt idx="14">
                  <c:v>68.760758617540418</c:v>
                </c:pt>
                <c:pt idx="15">
                  <c:v>67.852983096044511</c:v>
                </c:pt>
                <c:pt idx="16">
                  <c:v>64.548928032414594</c:v>
                </c:pt>
                <c:pt idx="17">
                  <c:v>63.583500793999768</c:v>
                </c:pt>
                <c:pt idx="18">
                  <c:v>61.025524062286173</c:v>
                </c:pt>
                <c:pt idx="19">
                  <c:v>60.795996795308341</c:v>
                </c:pt>
                <c:pt idx="20">
                  <c:v>63.075068705228688</c:v>
                </c:pt>
                <c:pt idx="21">
                  <c:v>63.402931845984789</c:v>
                </c:pt>
                <c:pt idx="22">
                  <c:v>63.676981228297805</c:v>
                </c:pt>
                <c:pt idx="23">
                  <c:v>65.437003490484329</c:v>
                </c:pt>
                <c:pt idx="24">
                  <c:v>65.734092104372948</c:v>
                </c:pt>
                <c:pt idx="25">
                  <c:v>67.760733650048536</c:v>
                </c:pt>
                <c:pt idx="26">
                  <c:v>68.747379171802933</c:v>
                </c:pt>
                <c:pt idx="27">
                  <c:v>69.340877774360408</c:v>
                </c:pt>
                <c:pt idx="28">
                  <c:v>69.723896567031886</c:v>
                </c:pt>
                <c:pt idx="29">
                  <c:v>71.651500360523542</c:v>
                </c:pt>
                <c:pt idx="30">
                  <c:v>74.030793098176403</c:v>
                </c:pt>
                <c:pt idx="31">
                  <c:v>76.994426797554752</c:v>
                </c:pt>
                <c:pt idx="32">
                  <c:v>79.951401252534424</c:v>
                </c:pt>
                <c:pt idx="33">
                  <c:v>81.110143137823243</c:v>
                </c:pt>
                <c:pt idx="34">
                  <c:v>82.032474675102677</c:v>
                </c:pt>
                <c:pt idx="35">
                  <c:v>83.091538467531237</c:v>
                </c:pt>
                <c:pt idx="36">
                  <c:v>83.730500025177506</c:v>
                </c:pt>
                <c:pt idx="37">
                  <c:v>84.857804164238047</c:v>
                </c:pt>
                <c:pt idx="38">
                  <c:v>85.980246395325935</c:v>
                </c:pt>
                <c:pt idx="39">
                  <c:v>86.841387898219565</c:v>
                </c:pt>
                <c:pt idx="40">
                  <c:v>88.406461270612269</c:v>
                </c:pt>
                <c:pt idx="41">
                  <c:v>88.99603986168681</c:v>
                </c:pt>
                <c:pt idx="42">
                  <c:v>89.644632782664743</c:v>
                </c:pt>
                <c:pt idx="43">
                  <c:v>90.800030796523572</c:v>
                </c:pt>
                <c:pt idx="44">
                  <c:v>92.338611082001989</c:v>
                </c:pt>
                <c:pt idx="45">
                  <c:v>92.335878292409745</c:v>
                </c:pt>
                <c:pt idx="46">
                  <c:v>95.942084756970232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4F-4C52-AFE4-425055F4D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1165519"/>
        <c:axId val="941172175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regdata_230125_1630!$F$61</c15:sqref>
                        </c15:formulaRef>
                      </c:ext>
                    </c:extLst>
                    <c:strCache>
                      <c:ptCount val="1"/>
                      <c:pt idx="0">
                        <c:v>Apart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regdata_230125_1630!$F$62:$F$108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74499</c:v>
                      </c:pt>
                      <c:pt idx="1">
                        <c:v>55812</c:v>
                      </c:pt>
                      <c:pt idx="2">
                        <c:v>54878</c:v>
                      </c:pt>
                      <c:pt idx="3">
                        <c:v>53742</c:v>
                      </c:pt>
                      <c:pt idx="4">
                        <c:v>55491</c:v>
                      </c:pt>
                      <c:pt idx="5">
                        <c:v>51438</c:v>
                      </c:pt>
                      <c:pt idx="6">
                        <c:v>51597</c:v>
                      </c:pt>
                      <c:pt idx="7">
                        <c:v>45108</c:v>
                      </c:pt>
                      <c:pt idx="8">
                        <c:v>43364</c:v>
                      </c:pt>
                      <c:pt idx="9">
                        <c:v>34988</c:v>
                      </c:pt>
                      <c:pt idx="10">
                        <c:v>32932</c:v>
                      </c:pt>
                      <c:pt idx="11">
                        <c:v>28791</c:v>
                      </c:pt>
                      <c:pt idx="12">
                        <c:v>30885</c:v>
                      </c:pt>
                      <c:pt idx="13">
                        <c:v>40575</c:v>
                      </c:pt>
                      <c:pt idx="14">
                        <c:v>50404</c:v>
                      </c:pt>
                      <c:pt idx="15">
                        <c:v>58447</c:v>
                      </c:pt>
                      <c:pt idx="16">
                        <c:v>66886</c:v>
                      </c:pt>
                      <c:pt idx="17">
                        <c:v>57319</c:v>
                      </c:pt>
                      <c:pt idx="18">
                        <c:v>35088</c:v>
                      </c:pt>
                      <c:pt idx="19">
                        <c:v>21630</c:v>
                      </c:pt>
                      <c:pt idx="20">
                        <c:v>12678</c:v>
                      </c:pt>
                      <c:pt idx="21">
                        <c:v>13085</c:v>
                      </c:pt>
                      <c:pt idx="22">
                        <c:v>13007</c:v>
                      </c:pt>
                      <c:pt idx="23">
                        <c:v>11459</c:v>
                      </c:pt>
                      <c:pt idx="24">
                        <c:v>11712</c:v>
                      </c:pt>
                      <c:pt idx="25">
                        <c:v>12984</c:v>
                      </c:pt>
                      <c:pt idx="26">
                        <c:v>15411</c:v>
                      </c:pt>
                      <c:pt idx="27">
                        <c:v>19941</c:v>
                      </c:pt>
                      <c:pt idx="28">
                        <c:v>19986</c:v>
                      </c:pt>
                      <c:pt idx="29">
                        <c:v>25283</c:v>
                      </c:pt>
                      <c:pt idx="30">
                        <c:v>23068</c:v>
                      </c:pt>
                      <c:pt idx="31">
                        <c:v>29832</c:v>
                      </c:pt>
                      <c:pt idx="32">
                        <c:v>30527</c:v>
                      </c:pt>
                      <c:pt idx="33">
                        <c:v>32021</c:v>
                      </c:pt>
                      <c:pt idx="34">
                        <c:v>22821</c:v>
                      </c:pt>
                      <c:pt idx="35">
                        <c:v>19500</c:v>
                      </c:pt>
                      <c:pt idx="36">
                        <c:v>20064</c:v>
                      </c:pt>
                      <c:pt idx="37">
                        <c:v>25993</c:v>
                      </c:pt>
                      <c:pt idx="38">
                        <c:v>29225</c:v>
                      </c:pt>
                      <c:pt idx="39">
                        <c:v>29164</c:v>
                      </c:pt>
                      <c:pt idx="40">
                        <c:v>34603</c:v>
                      </c:pt>
                      <c:pt idx="41">
                        <c:v>42441</c:v>
                      </c:pt>
                      <c:pt idx="42">
                        <c:v>48227</c:v>
                      </c:pt>
                      <c:pt idx="43">
                        <c:v>54876</c:v>
                      </c:pt>
                      <c:pt idx="44">
                        <c:v>55659</c:v>
                      </c:pt>
                      <c:pt idx="45">
                        <c:v>50479</c:v>
                      </c:pt>
                      <c:pt idx="46">
                        <c:v>50089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F04F-4C52-AFE4-425055F4D003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regdata_230125_1630!$G$61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regdata_230125_1630!$G$62:$G$108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8208442</c:v>
                      </c:pt>
                      <c:pt idx="1">
                        <c:v>8236179</c:v>
                      </c:pt>
                      <c:pt idx="2">
                        <c:v>8267116</c:v>
                      </c:pt>
                      <c:pt idx="3">
                        <c:v>8284437</c:v>
                      </c:pt>
                      <c:pt idx="4">
                        <c:v>8303010</c:v>
                      </c:pt>
                      <c:pt idx="5">
                        <c:v>8317937</c:v>
                      </c:pt>
                      <c:pt idx="6">
                        <c:v>8323033</c:v>
                      </c:pt>
                      <c:pt idx="7">
                        <c:v>8327484</c:v>
                      </c:pt>
                      <c:pt idx="8">
                        <c:v>8330573</c:v>
                      </c:pt>
                      <c:pt idx="9">
                        <c:v>8342621</c:v>
                      </c:pt>
                      <c:pt idx="10">
                        <c:v>8358139</c:v>
                      </c:pt>
                      <c:pt idx="11">
                        <c:v>8381515</c:v>
                      </c:pt>
                      <c:pt idx="12">
                        <c:v>8414083</c:v>
                      </c:pt>
                      <c:pt idx="13">
                        <c:v>8458888</c:v>
                      </c:pt>
                      <c:pt idx="14">
                        <c:v>8527036</c:v>
                      </c:pt>
                      <c:pt idx="15">
                        <c:v>8590630</c:v>
                      </c:pt>
                      <c:pt idx="16">
                        <c:v>8644119</c:v>
                      </c:pt>
                      <c:pt idx="17">
                        <c:v>8692013</c:v>
                      </c:pt>
                      <c:pt idx="18">
                        <c:v>8745109</c:v>
                      </c:pt>
                      <c:pt idx="19">
                        <c:v>8816381</c:v>
                      </c:pt>
                      <c:pt idx="20">
                        <c:v>8837496</c:v>
                      </c:pt>
                      <c:pt idx="21">
                        <c:v>8844499</c:v>
                      </c:pt>
                      <c:pt idx="22">
                        <c:v>8847625</c:v>
                      </c:pt>
                      <c:pt idx="23">
                        <c:v>8854322</c:v>
                      </c:pt>
                      <c:pt idx="24">
                        <c:v>8861426</c:v>
                      </c:pt>
                      <c:pt idx="25">
                        <c:v>8882792</c:v>
                      </c:pt>
                      <c:pt idx="26">
                        <c:v>8909128</c:v>
                      </c:pt>
                      <c:pt idx="27">
                        <c:v>8940788</c:v>
                      </c:pt>
                      <c:pt idx="28">
                        <c:v>8975670</c:v>
                      </c:pt>
                      <c:pt idx="29">
                        <c:v>9011392</c:v>
                      </c:pt>
                      <c:pt idx="30">
                        <c:v>9047752</c:v>
                      </c:pt>
                      <c:pt idx="31">
                        <c:v>9113257</c:v>
                      </c:pt>
                      <c:pt idx="32">
                        <c:v>9182927</c:v>
                      </c:pt>
                      <c:pt idx="33">
                        <c:v>9256347</c:v>
                      </c:pt>
                      <c:pt idx="34">
                        <c:v>9340682</c:v>
                      </c:pt>
                      <c:pt idx="35">
                        <c:v>9415570</c:v>
                      </c:pt>
                      <c:pt idx="36">
                        <c:v>9482855</c:v>
                      </c:pt>
                      <c:pt idx="37">
                        <c:v>9555893</c:v>
                      </c:pt>
                      <c:pt idx="38">
                        <c:v>9644864</c:v>
                      </c:pt>
                      <c:pt idx="39">
                        <c:v>9747355</c:v>
                      </c:pt>
                      <c:pt idx="40">
                        <c:v>9851017</c:v>
                      </c:pt>
                      <c:pt idx="41">
                        <c:v>9995153</c:v>
                      </c:pt>
                      <c:pt idx="42">
                        <c:v>10120242</c:v>
                      </c:pt>
                      <c:pt idx="43">
                        <c:v>10230185</c:v>
                      </c:pt>
                      <c:pt idx="44">
                        <c:v>10327589</c:v>
                      </c:pt>
                      <c:pt idx="45">
                        <c:v>10379295</c:v>
                      </c:pt>
                      <c:pt idx="46">
                        <c:v>10452326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04F-4C52-AFE4-425055F4D003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regdata_230125_1630!$H$61</c15:sqref>
                        </c15:formulaRef>
                      </c:ext>
                    </c:extLst>
                    <c:strCache>
                      <c:ptCount val="1"/>
                      <c:pt idx="0">
                        <c:v>dPdt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regdata_230125_1630!$H$62:$H$108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31751</c:v>
                      </c:pt>
                      <c:pt idx="1">
                        <c:v>27737</c:v>
                      </c:pt>
                      <c:pt idx="2">
                        <c:v>30937</c:v>
                      </c:pt>
                      <c:pt idx="3">
                        <c:v>17321</c:v>
                      </c:pt>
                      <c:pt idx="4">
                        <c:v>18573</c:v>
                      </c:pt>
                      <c:pt idx="5">
                        <c:v>14927</c:v>
                      </c:pt>
                      <c:pt idx="6">
                        <c:v>5096</c:v>
                      </c:pt>
                      <c:pt idx="7">
                        <c:v>4451</c:v>
                      </c:pt>
                      <c:pt idx="8">
                        <c:v>3089</c:v>
                      </c:pt>
                      <c:pt idx="9">
                        <c:v>12048</c:v>
                      </c:pt>
                      <c:pt idx="10">
                        <c:v>15518</c:v>
                      </c:pt>
                      <c:pt idx="11">
                        <c:v>23376</c:v>
                      </c:pt>
                      <c:pt idx="12">
                        <c:v>32568</c:v>
                      </c:pt>
                      <c:pt idx="13">
                        <c:v>44805</c:v>
                      </c:pt>
                      <c:pt idx="14">
                        <c:v>68148</c:v>
                      </c:pt>
                      <c:pt idx="15">
                        <c:v>63594</c:v>
                      </c:pt>
                      <c:pt idx="16">
                        <c:v>53489</c:v>
                      </c:pt>
                      <c:pt idx="17">
                        <c:v>47894</c:v>
                      </c:pt>
                      <c:pt idx="18">
                        <c:v>53096</c:v>
                      </c:pt>
                      <c:pt idx="19">
                        <c:v>71272</c:v>
                      </c:pt>
                      <c:pt idx="20">
                        <c:v>21115</c:v>
                      </c:pt>
                      <c:pt idx="21">
                        <c:v>7003</c:v>
                      </c:pt>
                      <c:pt idx="22">
                        <c:v>3126</c:v>
                      </c:pt>
                      <c:pt idx="23">
                        <c:v>6697</c:v>
                      </c:pt>
                      <c:pt idx="24">
                        <c:v>7104</c:v>
                      </c:pt>
                      <c:pt idx="25">
                        <c:v>21366</c:v>
                      </c:pt>
                      <c:pt idx="26">
                        <c:v>26336</c:v>
                      </c:pt>
                      <c:pt idx="27">
                        <c:v>31660</c:v>
                      </c:pt>
                      <c:pt idx="28">
                        <c:v>34882</c:v>
                      </c:pt>
                      <c:pt idx="29">
                        <c:v>35722</c:v>
                      </c:pt>
                      <c:pt idx="30">
                        <c:v>36360</c:v>
                      </c:pt>
                      <c:pt idx="31">
                        <c:v>65505</c:v>
                      </c:pt>
                      <c:pt idx="32">
                        <c:v>69670</c:v>
                      </c:pt>
                      <c:pt idx="33">
                        <c:v>73420</c:v>
                      </c:pt>
                      <c:pt idx="34">
                        <c:v>84335</c:v>
                      </c:pt>
                      <c:pt idx="35">
                        <c:v>74888</c:v>
                      </c:pt>
                      <c:pt idx="36">
                        <c:v>67285</c:v>
                      </c:pt>
                      <c:pt idx="37">
                        <c:v>73038</c:v>
                      </c:pt>
                      <c:pt idx="38">
                        <c:v>88971</c:v>
                      </c:pt>
                      <c:pt idx="39">
                        <c:v>102491</c:v>
                      </c:pt>
                      <c:pt idx="40">
                        <c:v>103662</c:v>
                      </c:pt>
                      <c:pt idx="41">
                        <c:v>144136</c:v>
                      </c:pt>
                      <c:pt idx="42">
                        <c:v>125089</c:v>
                      </c:pt>
                      <c:pt idx="43">
                        <c:v>109943</c:v>
                      </c:pt>
                      <c:pt idx="44">
                        <c:v>97404</c:v>
                      </c:pt>
                      <c:pt idx="45">
                        <c:v>51706</c:v>
                      </c:pt>
                      <c:pt idx="46">
                        <c:v>73031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04F-4C52-AFE4-425055F4D003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regdata_230125_1630!$I$61</c15:sqref>
                        </c15:formulaRef>
                      </c:ext>
                    </c:extLst>
                    <c:strCache>
                      <c:ptCount val="1"/>
                      <c:pt idx="0">
                        <c:v>BNP_2022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regdata_230125_1630!$I$62:$I$108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2216.1386322779999</c:v>
                      </c:pt>
                      <c:pt idx="1">
                        <c:v>2242.8587615690003</c:v>
                      </c:pt>
                      <c:pt idx="2">
                        <c:v>2210.2250929360002</c:v>
                      </c:pt>
                      <c:pt idx="3">
                        <c:v>2246.2903236400002</c:v>
                      </c:pt>
                      <c:pt idx="4">
                        <c:v>2331.6223877299999</c:v>
                      </c:pt>
                      <c:pt idx="5">
                        <c:v>2371.5939729050001</c:v>
                      </c:pt>
                      <c:pt idx="6">
                        <c:v>2366.0697633310001</c:v>
                      </c:pt>
                      <c:pt idx="7">
                        <c:v>2399.1141273900002</c:v>
                      </c:pt>
                      <c:pt idx="8">
                        <c:v>2448.4913500090006</c:v>
                      </c:pt>
                      <c:pt idx="9">
                        <c:v>2554.9386191079998</c:v>
                      </c:pt>
                      <c:pt idx="10">
                        <c:v>2614.3766926830003</c:v>
                      </c:pt>
                      <c:pt idx="11">
                        <c:v>2692.0527293230002</c:v>
                      </c:pt>
                      <c:pt idx="12">
                        <c:v>2780.9552322609998</c:v>
                      </c:pt>
                      <c:pt idx="13">
                        <c:v>2849.5769778330005</c:v>
                      </c:pt>
                      <c:pt idx="14">
                        <c:v>2925.3134875189999</c:v>
                      </c:pt>
                      <c:pt idx="15">
                        <c:v>2947.2714490380004</c:v>
                      </c:pt>
                      <c:pt idx="16">
                        <c:v>2914.7659743529998</c:v>
                      </c:pt>
                      <c:pt idx="17">
                        <c:v>2887.499833802</c:v>
                      </c:pt>
                      <c:pt idx="18">
                        <c:v>2834.6993579790001</c:v>
                      </c:pt>
                      <c:pt idx="19">
                        <c:v>2946.1022727529999</c:v>
                      </c:pt>
                      <c:pt idx="20">
                        <c:v>3062.0370809850001</c:v>
                      </c:pt>
                      <c:pt idx="21">
                        <c:v>3110.4006218300001</c:v>
                      </c:pt>
                      <c:pt idx="22">
                        <c:v>3205.9063000710003</c:v>
                      </c:pt>
                      <c:pt idx="23">
                        <c:v>3344.1397333690002</c:v>
                      </c:pt>
                      <c:pt idx="24">
                        <c:v>3486.1715058670002</c:v>
                      </c:pt>
                      <c:pt idx="25">
                        <c:v>3652.3346020950003</c:v>
                      </c:pt>
                      <c:pt idx="26">
                        <c:v>3705.2751416760002</c:v>
                      </c:pt>
                      <c:pt idx="27">
                        <c:v>3786.6771116750006</c:v>
                      </c:pt>
                      <c:pt idx="28">
                        <c:v>3874.1421806220005</c:v>
                      </c:pt>
                      <c:pt idx="29">
                        <c:v>4042.1581541910004</c:v>
                      </c:pt>
                      <c:pt idx="30">
                        <c:v>4157.7155024650001</c:v>
                      </c:pt>
                      <c:pt idx="31">
                        <c:v>4351.5803612709997</c:v>
                      </c:pt>
                      <c:pt idx="32">
                        <c:v>4501.2408606560002</c:v>
                      </c:pt>
                      <c:pt idx="33">
                        <c:v>4480.96010329</c:v>
                      </c:pt>
                      <c:pt idx="34">
                        <c:v>4286.4958190790003</c:v>
                      </c:pt>
                      <c:pt idx="35">
                        <c:v>4541.632637105</c:v>
                      </c:pt>
                      <c:pt idx="36">
                        <c:v>4686.7529341650006</c:v>
                      </c:pt>
                      <c:pt idx="37">
                        <c:v>4659.1805525159998</c:v>
                      </c:pt>
                      <c:pt idx="38">
                        <c:v>4714.5211676790004</c:v>
                      </c:pt>
                      <c:pt idx="39">
                        <c:v>4839.8236299629998</c:v>
                      </c:pt>
                      <c:pt idx="40">
                        <c:v>5057.0969410700009</c:v>
                      </c:pt>
                      <c:pt idx="41">
                        <c:v>5161.8088439470002</c:v>
                      </c:pt>
                      <c:pt idx="42">
                        <c:v>5294.3601991980004</c:v>
                      </c:pt>
                      <c:pt idx="43">
                        <c:v>5397.6014326160002</c:v>
                      </c:pt>
                      <c:pt idx="44">
                        <c:v>5504.8083695550004</c:v>
                      </c:pt>
                      <c:pt idx="45">
                        <c:v>5621.1446190666102</c:v>
                      </c:pt>
                      <c:pt idx="46">
                        <c:v>5906.0156206621496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04F-4C52-AFE4-425055F4D003}"/>
                  </c:ext>
                </c:extLst>
              </c15:ser>
            </c15:filteredScatterSeries>
          </c:ext>
        </c:extLst>
      </c:scatterChart>
      <c:valAx>
        <c:axId val="9411655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2175"/>
        <c:crosses val="autoZero"/>
        <c:crossBetween val="midCat"/>
      </c:valAx>
      <c:valAx>
        <c:axId val="94117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655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BEFOLKNING</a:t>
            </a:r>
          </a:p>
          <a:p>
            <a:pPr>
              <a:defRPr sz="2000" b="1">
                <a:solidFill>
                  <a:schemeClr val="tx1"/>
                </a:solidFill>
              </a:defRPr>
            </a:pPr>
            <a:r>
              <a:rPr lang="en-US" dirty="0"/>
              <a:t>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51290993470106"/>
          <c:y val="0.15215573053368328"/>
          <c:w val="0.83735098856587564"/>
          <c:h val="0.63961119860017501"/>
        </c:manualLayout>
      </c:layout>
      <c:scatterChart>
        <c:scatterStyle val="lineMarker"/>
        <c:varyColors val="0"/>
        <c:ser>
          <c:idx val="1"/>
          <c:order val="1"/>
          <c:tx>
            <c:strRef>
              <c:f>regdata_230125_1630!$G$61</c:f>
              <c:strCache>
                <c:ptCount val="1"/>
                <c:pt idx="0">
                  <c:v>P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8100">
                <a:solidFill>
                  <a:schemeClr val="tx1"/>
                </a:solidFill>
              </a:ln>
              <a:effectLst/>
            </c:spPr>
          </c:marker>
          <c:xVal>
            <c:numRef>
              <c:f>regdata_230125_1630!$E$62:$E$108</c:f>
              <c:numCache>
                <c:formatCode>General</c:formatCode>
                <c:ptCount val="47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</c:numCache>
            </c:numRef>
          </c:xVal>
          <c:yVal>
            <c:numRef>
              <c:f>regdata_230125_1630!$G$62:$G$108</c:f>
              <c:numCache>
                <c:formatCode>General</c:formatCode>
                <c:ptCount val="47"/>
                <c:pt idx="0">
                  <c:v>8208442</c:v>
                </c:pt>
                <c:pt idx="1">
                  <c:v>8236179</c:v>
                </c:pt>
                <c:pt idx="2">
                  <c:v>8267116</c:v>
                </c:pt>
                <c:pt idx="3">
                  <c:v>8284437</c:v>
                </c:pt>
                <c:pt idx="4">
                  <c:v>8303010</c:v>
                </c:pt>
                <c:pt idx="5">
                  <c:v>8317937</c:v>
                </c:pt>
                <c:pt idx="6">
                  <c:v>8323033</c:v>
                </c:pt>
                <c:pt idx="7">
                  <c:v>8327484</c:v>
                </c:pt>
                <c:pt idx="8">
                  <c:v>8330573</c:v>
                </c:pt>
                <c:pt idx="9">
                  <c:v>8342621</c:v>
                </c:pt>
                <c:pt idx="10">
                  <c:v>8358139</c:v>
                </c:pt>
                <c:pt idx="11">
                  <c:v>8381515</c:v>
                </c:pt>
                <c:pt idx="12">
                  <c:v>8414083</c:v>
                </c:pt>
                <c:pt idx="13">
                  <c:v>8458888</c:v>
                </c:pt>
                <c:pt idx="14">
                  <c:v>8527036</c:v>
                </c:pt>
                <c:pt idx="15">
                  <c:v>8590630</c:v>
                </c:pt>
                <c:pt idx="16">
                  <c:v>8644119</c:v>
                </c:pt>
                <c:pt idx="17">
                  <c:v>8692013</c:v>
                </c:pt>
                <c:pt idx="18">
                  <c:v>8745109</c:v>
                </c:pt>
                <c:pt idx="19">
                  <c:v>8816381</c:v>
                </c:pt>
                <c:pt idx="20">
                  <c:v>8837496</c:v>
                </c:pt>
                <c:pt idx="21">
                  <c:v>8844499</c:v>
                </c:pt>
                <c:pt idx="22">
                  <c:v>8847625</c:v>
                </c:pt>
                <c:pt idx="23">
                  <c:v>8854322</c:v>
                </c:pt>
                <c:pt idx="24">
                  <c:v>8861426</c:v>
                </c:pt>
                <c:pt idx="25">
                  <c:v>8882792</c:v>
                </c:pt>
                <c:pt idx="26">
                  <c:v>8909128</c:v>
                </c:pt>
                <c:pt idx="27">
                  <c:v>8940788</c:v>
                </c:pt>
                <c:pt idx="28">
                  <c:v>8975670</c:v>
                </c:pt>
                <c:pt idx="29">
                  <c:v>9011392</c:v>
                </c:pt>
                <c:pt idx="30">
                  <c:v>9047752</c:v>
                </c:pt>
                <c:pt idx="31">
                  <c:v>9113257</c:v>
                </c:pt>
                <c:pt idx="32">
                  <c:v>9182927</c:v>
                </c:pt>
                <c:pt idx="33">
                  <c:v>9256347</c:v>
                </c:pt>
                <c:pt idx="34">
                  <c:v>9340682</c:v>
                </c:pt>
                <c:pt idx="35">
                  <c:v>9415570</c:v>
                </c:pt>
                <c:pt idx="36">
                  <c:v>9482855</c:v>
                </c:pt>
                <c:pt idx="37">
                  <c:v>9555893</c:v>
                </c:pt>
                <c:pt idx="38">
                  <c:v>9644864</c:v>
                </c:pt>
                <c:pt idx="39">
                  <c:v>9747355</c:v>
                </c:pt>
                <c:pt idx="40">
                  <c:v>9851017</c:v>
                </c:pt>
                <c:pt idx="41">
                  <c:v>9995153</c:v>
                </c:pt>
                <c:pt idx="42">
                  <c:v>10120242</c:v>
                </c:pt>
                <c:pt idx="43">
                  <c:v>10230185</c:v>
                </c:pt>
                <c:pt idx="44">
                  <c:v>10327589</c:v>
                </c:pt>
                <c:pt idx="45">
                  <c:v>10379295</c:v>
                </c:pt>
                <c:pt idx="46">
                  <c:v>10452326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A49-4EA4-A65E-4DB1C0530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453567"/>
        <c:axId val="853446911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regdata_230125_1630!$F$61</c15:sqref>
                        </c15:formulaRef>
                      </c:ext>
                    </c:extLst>
                    <c:strCache>
                      <c:ptCount val="1"/>
                      <c:pt idx="0">
                        <c:v>Apart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regdata_230125_1630!$F$62:$F$108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74499</c:v>
                      </c:pt>
                      <c:pt idx="1">
                        <c:v>55812</c:v>
                      </c:pt>
                      <c:pt idx="2">
                        <c:v>54878</c:v>
                      </c:pt>
                      <c:pt idx="3">
                        <c:v>53742</c:v>
                      </c:pt>
                      <c:pt idx="4">
                        <c:v>55491</c:v>
                      </c:pt>
                      <c:pt idx="5">
                        <c:v>51438</c:v>
                      </c:pt>
                      <c:pt idx="6">
                        <c:v>51597</c:v>
                      </c:pt>
                      <c:pt idx="7">
                        <c:v>45108</c:v>
                      </c:pt>
                      <c:pt idx="8">
                        <c:v>43364</c:v>
                      </c:pt>
                      <c:pt idx="9">
                        <c:v>34988</c:v>
                      </c:pt>
                      <c:pt idx="10">
                        <c:v>32932</c:v>
                      </c:pt>
                      <c:pt idx="11">
                        <c:v>28791</c:v>
                      </c:pt>
                      <c:pt idx="12">
                        <c:v>30885</c:v>
                      </c:pt>
                      <c:pt idx="13">
                        <c:v>40575</c:v>
                      </c:pt>
                      <c:pt idx="14">
                        <c:v>50404</c:v>
                      </c:pt>
                      <c:pt idx="15">
                        <c:v>58447</c:v>
                      </c:pt>
                      <c:pt idx="16">
                        <c:v>66886</c:v>
                      </c:pt>
                      <c:pt idx="17">
                        <c:v>57319</c:v>
                      </c:pt>
                      <c:pt idx="18">
                        <c:v>35088</c:v>
                      </c:pt>
                      <c:pt idx="19">
                        <c:v>21630</c:v>
                      </c:pt>
                      <c:pt idx="20">
                        <c:v>12678</c:v>
                      </c:pt>
                      <c:pt idx="21">
                        <c:v>13085</c:v>
                      </c:pt>
                      <c:pt idx="22">
                        <c:v>13007</c:v>
                      </c:pt>
                      <c:pt idx="23">
                        <c:v>11459</c:v>
                      </c:pt>
                      <c:pt idx="24">
                        <c:v>11712</c:v>
                      </c:pt>
                      <c:pt idx="25">
                        <c:v>12984</c:v>
                      </c:pt>
                      <c:pt idx="26">
                        <c:v>15411</c:v>
                      </c:pt>
                      <c:pt idx="27">
                        <c:v>19941</c:v>
                      </c:pt>
                      <c:pt idx="28">
                        <c:v>19986</c:v>
                      </c:pt>
                      <c:pt idx="29">
                        <c:v>25283</c:v>
                      </c:pt>
                      <c:pt idx="30">
                        <c:v>23068</c:v>
                      </c:pt>
                      <c:pt idx="31">
                        <c:v>29832</c:v>
                      </c:pt>
                      <c:pt idx="32">
                        <c:v>30527</c:v>
                      </c:pt>
                      <c:pt idx="33">
                        <c:v>32021</c:v>
                      </c:pt>
                      <c:pt idx="34">
                        <c:v>22821</c:v>
                      </c:pt>
                      <c:pt idx="35">
                        <c:v>19500</c:v>
                      </c:pt>
                      <c:pt idx="36">
                        <c:v>20064</c:v>
                      </c:pt>
                      <c:pt idx="37">
                        <c:v>25993</c:v>
                      </c:pt>
                      <c:pt idx="38">
                        <c:v>29225</c:v>
                      </c:pt>
                      <c:pt idx="39">
                        <c:v>29164</c:v>
                      </c:pt>
                      <c:pt idx="40">
                        <c:v>34603</c:v>
                      </c:pt>
                      <c:pt idx="41">
                        <c:v>42441</c:v>
                      </c:pt>
                      <c:pt idx="42">
                        <c:v>48227</c:v>
                      </c:pt>
                      <c:pt idx="43">
                        <c:v>54876</c:v>
                      </c:pt>
                      <c:pt idx="44">
                        <c:v>55659</c:v>
                      </c:pt>
                      <c:pt idx="45">
                        <c:v>50479</c:v>
                      </c:pt>
                      <c:pt idx="46">
                        <c:v>50089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CA49-4EA4-A65E-4DB1C0530985}"/>
                  </c:ext>
                </c:extLst>
              </c15:ser>
            </c15:filteredScatterSeries>
          </c:ext>
        </c:extLst>
      </c:scatterChart>
      <c:valAx>
        <c:axId val="8534535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446911"/>
        <c:crosses val="autoZero"/>
        <c:crossBetween val="midCat"/>
      </c:valAx>
      <c:valAx>
        <c:axId val="853446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4535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00B050"/>
                </a:solidFill>
              </a:rPr>
              <a:t>BEFOLKNINGSÖKNING</a:t>
            </a:r>
            <a:r>
              <a:rPr lang="en-US" sz="2400" b="1" baseline="0" dirty="0">
                <a:solidFill>
                  <a:srgbClr val="00B050"/>
                </a:solidFill>
              </a:rPr>
              <a:t> PER ÅR</a:t>
            </a:r>
            <a:endParaRPr lang="en-US" sz="2400" b="1" dirty="0">
              <a:solidFill>
                <a:srgbClr val="00B050"/>
              </a:solidFill>
            </a:endParaRPr>
          </a:p>
          <a:p>
            <a:pPr>
              <a:defRPr sz="2000" b="1">
                <a:solidFill>
                  <a:srgbClr val="7030A0"/>
                </a:solidFill>
              </a:defRPr>
            </a:pPr>
            <a:r>
              <a:rPr lang="en-US" sz="2000" b="1" dirty="0" err="1">
                <a:solidFill>
                  <a:srgbClr val="00B050"/>
                </a:solidFill>
              </a:rPr>
              <a:t>dP</a:t>
            </a:r>
            <a:r>
              <a:rPr lang="en-US" sz="2000" b="1" dirty="0">
                <a:solidFill>
                  <a:srgbClr val="00B050"/>
                </a:solidFill>
              </a:rPr>
              <a:t>/dt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2"/>
          <c:tx>
            <c:strRef>
              <c:f>regdata_230125_1630!$H$61</c:f>
              <c:strCache>
                <c:ptCount val="1"/>
                <c:pt idx="0">
                  <c:v>dPdt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xVal>
            <c:numRef>
              <c:f>regdata_230125_1630!$E$62:$E$108</c:f>
              <c:numCache>
                <c:formatCode>General</c:formatCode>
                <c:ptCount val="47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  <c:pt idx="44">
                  <c:v>2019</c:v>
                </c:pt>
                <c:pt idx="45">
                  <c:v>2020</c:v>
                </c:pt>
                <c:pt idx="46">
                  <c:v>2021</c:v>
                </c:pt>
              </c:numCache>
            </c:numRef>
          </c:xVal>
          <c:yVal>
            <c:numRef>
              <c:f>regdata_230125_1630!$H$62:$H$108</c:f>
              <c:numCache>
                <c:formatCode>General</c:formatCode>
                <c:ptCount val="47"/>
                <c:pt idx="0">
                  <c:v>31751</c:v>
                </c:pt>
                <c:pt idx="1">
                  <c:v>27737</c:v>
                </c:pt>
                <c:pt idx="2">
                  <c:v>30937</c:v>
                </c:pt>
                <c:pt idx="3">
                  <c:v>17321</c:v>
                </c:pt>
                <c:pt idx="4">
                  <c:v>18573</c:v>
                </c:pt>
                <c:pt idx="5">
                  <c:v>14927</c:v>
                </c:pt>
                <c:pt idx="6">
                  <c:v>5096</c:v>
                </c:pt>
                <c:pt idx="7">
                  <c:v>4451</c:v>
                </c:pt>
                <c:pt idx="8">
                  <c:v>3089</c:v>
                </c:pt>
                <c:pt idx="9">
                  <c:v>12048</c:v>
                </c:pt>
                <c:pt idx="10">
                  <c:v>15518</c:v>
                </c:pt>
                <c:pt idx="11">
                  <c:v>23376</c:v>
                </c:pt>
                <c:pt idx="12">
                  <c:v>32568</c:v>
                </c:pt>
                <c:pt idx="13">
                  <c:v>44805</c:v>
                </c:pt>
                <c:pt idx="14">
                  <c:v>68148</c:v>
                </c:pt>
                <c:pt idx="15">
                  <c:v>63594</c:v>
                </c:pt>
                <c:pt idx="16">
                  <c:v>53489</c:v>
                </c:pt>
                <c:pt idx="17">
                  <c:v>47894</c:v>
                </c:pt>
                <c:pt idx="18">
                  <c:v>53096</c:v>
                </c:pt>
                <c:pt idx="19">
                  <c:v>71272</c:v>
                </c:pt>
                <c:pt idx="20">
                  <c:v>21115</c:v>
                </c:pt>
                <c:pt idx="21">
                  <c:v>7003</c:v>
                </c:pt>
                <c:pt idx="22">
                  <c:v>3126</c:v>
                </c:pt>
                <c:pt idx="23">
                  <c:v>6697</c:v>
                </c:pt>
                <c:pt idx="24">
                  <c:v>7104</c:v>
                </c:pt>
                <c:pt idx="25">
                  <c:v>21366</c:v>
                </c:pt>
                <c:pt idx="26">
                  <c:v>26336</c:v>
                </c:pt>
                <c:pt idx="27">
                  <c:v>31660</c:v>
                </c:pt>
                <c:pt idx="28">
                  <c:v>34882</c:v>
                </c:pt>
                <c:pt idx="29">
                  <c:v>35722</c:v>
                </c:pt>
                <c:pt idx="30">
                  <c:v>36360</c:v>
                </c:pt>
                <c:pt idx="31">
                  <c:v>65505</c:v>
                </c:pt>
                <c:pt idx="32">
                  <c:v>69670</c:v>
                </c:pt>
                <c:pt idx="33">
                  <c:v>73420</c:v>
                </c:pt>
                <c:pt idx="34">
                  <c:v>84335</c:v>
                </c:pt>
                <c:pt idx="35">
                  <c:v>74888</c:v>
                </c:pt>
                <c:pt idx="36">
                  <c:v>67285</c:v>
                </c:pt>
                <c:pt idx="37">
                  <c:v>73038</c:v>
                </c:pt>
                <c:pt idx="38">
                  <c:v>88971</c:v>
                </c:pt>
                <c:pt idx="39">
                  <c:v>102491</c:v>
                </c:pt>
                <c:pt idx="40">
                  <c:v>103662</c:v>
                </c:pt>
                <c:pt idx="41">
                  <c:v>144136</c:v>
                </c:pt>
                <c:pt idx="42">
                  <c:v>125089</c:v>
                </c:pt>
                <c:pt idx="43">
                  <c:v>109943</c:v>
                </c:pt>
                <c:pt idx="44">
                  <c:v>97404</c:v>
                </c:pt>
                <c:pt idx="45">
                  <c:v>51706</c:v>
                </c:pt>
                <c:pt idx="46">
                  <c:v>73031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42E-4390-82FE-E0D9232B3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5809983"/>
        <c:axId val="855808319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regdata_230125_1630!$F$61</c15:sqref>
                        </c15:formulaRef>
                      </c:ext>
                    </c:extLst>
                    <c:strCache>
                      <c:ptCount val="1"/>
                      <c:pt idx="0">
                        <c:v>Apart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regdata_230125_1630!$F$62:$F$108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74499</c:v>
                      </c:pt>
                      <c:pt idx="1">
                        <c:v>55812</c:v>
                      </c:pt>
                      <c:pt idx="2">
                        <c:v>54878</c:v>
                      </c:pt>
                      <c:pt idx="3">
                        <c:v>53742</c:v>
                      </c:pt>
                      <c:pt idx="4">
                        <c:v>55491</c:v>
                      </c:pt>
                      <c:pt idx="5">
                        <c:v>51438</c:v>
                      </c:pt>
                      <c:pt idx="6">
                        <c:v>51597</c:v>
                      </c:pt>
                      <c:pt idx="7">
                        <c:v>45108</c:v>
                      </c:pt>
                      <c:pt idx="8">
                        <c:v>43364</c:v>
                      </c:pt>
                      <c:pt idx="9">
                        <c:v>34988</c:v>
                      </c:pt>
                      <c:pt idx="10">
                        <c:v>32932</c:v>
                      </c:pt>
                      <c:pt idx="11">
                        <c:v>28791</c:v>
                      </c:pt>
                      <c:pt idx="12">
                        <c:v>30885</c:v>
                      </c:pt>
                      <c:pt idx="13">
                        <c:v>40575</c:v>
                      </c:pt>
                      <c:pt idx="14">
                        <c:v>50404</c:v>
                      </c:pt>
                      <c:pt idx="15">
                        <c:v>58447</c:v>
                      </c:pt>
                      <c:pt idx="16">
                        <c:v>66886</c:v>
                      </c:pt>
                      <c:pt idx="17">
                        <c:v>57319</c:v>
                      </c:pt>
                      <c:pt idx="18">
                        <c:v>35088</c:v>
                      </c:pt>
                      <c:pt idx="19">
                        <c:v>21630</c:v>
                      </c:pt>
                      <c:pt idx="20">
                        <c:v>12678</c:v>
                      </c:pt>
                      <c:pt idx="21">
                        <c:v>13085</c:v>
                      </c:pt>
                      <c:pt idx="22">
                        <c:v>13007</c:v>
                      </c:pt>
                      <c:pt idx="23">
                        <c:v>11459</c:v>
                      </c:pt>
                      <c:pt idx="24">
                        <c:v>11712</c:v>
                      </c:pt>
                      <c:pt idx="25">
                        <c:v>12984</c:v>
                      </c:pt>
                      <c:pt idx="26">
                        <c:v>15411</c:v>
                      </c:pt>
                      <c:pt idx="27">
                        <c:v>19941</c:v>
                      </c:pt>
                      <c:pt idx="28">
                        <c:v>19986</c:v>
                      </c:pt>
                      <c:pt idx="29">
                        <c:v>25283</c:v>
                      </c:pt>
                      <c:pt idx="30">
                        <c:v>23068</c:v>
                      </c:pt>
                      <c:pt idx="31">
                        <c:v>29832</c:v>
                      </c:pt>
                      <c:pt idx="32">
                        <c:v>30527</c:v>
                      </c:pt>
                      <c:pt idx="33">
                        <c:v>32021</c:v>
                      </c:pt>
                      <c:pt idx="34">
                        <c:v>22821</c:v>
                      </c:pt>
                      <c:pt idx="35">
                        <c:v>19500</c:v>
                      </c:pt>
                      <c:pt idx="36">
                        <c:v>20064</c:v>
                      </c:pt>
                      <c:pt idx="37">
                        <c:v>25993</c:v>
                      </c:pt>
                      <c:pt idx="38">
                        <c:v>29225</c:v>
                      </c:pt>
                      <c:pt idx="39">
                        <c:v>29164</c:v>
                      </c:pt>
                      <c:pt idx="40">
                        <c:v>34603</c:v>
                      </c:pt>
                      <c:pt idx="41">
                        <c:v>42441</c:v>
                      </c:pt>
                      <c:pt idx="42">
                        <c:v>48227</c:v>
                      </c:pt>
                      <c:pt idx="43">
                        <c:v>54876</c:v>
                      </c:pt>
                      <c:pt idx="44">
                        <c:v>55659</c:v>
                      </c:pt>
                      <c:pt idx="45">
                        <c:v>50479</c:v>
                      </c:pt>
                      <c:pt idx="46">
                        <c:v>50089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042E-4390-82FE-E0D9232B30F8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regdata_230125_1630!$G$61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regdata_230125_1630!$E$62:$E$108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1975</c:v>
                      </c:pt>
                      <c:pt idx="1">
                        <c:v>1976</c:v>
                      </c:pt>
                      <c:pt idx="2">
                        <c:v>1977</c:v>
                      </c:pt>
                      <c:pt idx="3">
                        <c:v>1978</c:v>
                      </c:pt>
                      <c:pt idx="4">
                        <c:v>1979</c:v>
                      </c:pt>
                      <c:pt idx="5">
                        <c:v>1980</c:v>
                      </c:pt>
                      <c:pt idx="6">
                        <c:v>1981</c:v>
                      </c:pt>
                      <c:pt idx="7">
                        <c:v>1982</c:v>
                      </c:pt>
                      <c:pt idx="8">
                        <c:v>1983</c:v>
                      </c:pt>
                      <c:pt idx="9">
                        <c:v>1984</c:v>
                      </c:pt>
                      <c:pt idx="10">
                        <c:v>1985</c:v>
                      </c:pt>
                      <c:pt idx="11">
                        <c:v>1986</c:v>
                      </c:pt>
                      <c:pt idx="12">
                        <c:v>1987</c:v>
                      </c:pt>
                      <c:pt idx="13">
                        <c:v>1988</c:v>
                      </c:pt>
                      <c:pt idx="14">
                        <c:v>1989</c:v>
                      </c:pt>
                      <c:pt idx="15">
                        <c:v>1990</c:v>
                      </c:pt>
                      <c:pt idx="16">
                        <c:v>1991</c:v>
                      </c:pt>
                      <c:pt idx="17">
                        <c:v>1992</c:v>
                      </c:pt>
                      <c:pt idx="18">
                        <c:v>1993</c:v>
                      </c:pt>
                      <c:pt idx="19">
                        <c:v>1994</c:v>
                      </c:pt>
                      <c:pt idx="20">
                        <c:v>1995</c:v>
                      </c:pt>
                      <c:pt idx="21">
                        <c:v>1996</c:v>
                      </c:pt>
                      <c:pt idx="22">
                        <c:v>1997</c:v>
                      </c:pt>
                      <c:pt idx="23">
                        <c:v>1998</c:v>
                      </c:pt>
                      <c:pt idx="24">
                        <c:v>1999</c:v>
                      </c:pt>
                      <c:pt idx="25">
                        <c:v>2000</c:v>
                      </c:pt>
                      <c:pt idx="26">
                        <c:v>2001</c:v>
                      </c:pt>
                      <c:pt idx="27">
                        <c:v>2002</c:v>
                      </c:pt>
                      <c:pt idx="28">
                        <c:v>2003</c:v>
                      </c:pt>
                      <c:pt idx="29">
                        <c:v>2004</c:v>
                      </c:pt>
                      <c:pt idx="30">
                        <c:v>2005</c:v>
                      </c:pt>
                      <c:pt idx="31">
                        <c:v>2006</c:v>
                      </c:pt>
                      <c:pt idx="32">
                        <c:v>2007</c:v>
                      </c:pt>
                      <c:pt idx="33">
                        <c:v>2008</c:v>
                      </c:pt>
                      <c:pt idx="34">
                        <c:v>2009</c:v>
                      </c:pt>
                      <c:pt idx="35">
                        <c:v>2010</c:v>
                      </c:pt>
                      <c:pt idx="36">
                        <c:v>2011</c:v>
                      </c:pt>
                      <c:pt idx="37">
                        <c:v>2012</c:v>
                      </c:pt>
                      <c:pt idx="38">
                        <c:v>2013</c:v>
                      </c:pt>
                      <c:pt idx="39">
                        <c:v>2014</c:v>
                      </c:pt>
                      <c:pt idx="40">
                        <c:v>2015</c:v>
                      </c:pt>
                      <c:pt idx="41">
                        <c:v>2016</c:v>
                      </c:pt>
                      <c:pt idx="42">
                        <c:v>2017</c:v>
                      </c:pt>
                      <c:pt idx="43">
                        <c:v>2018</c:v>
                      </c:pt>
                      <c:pt idx="44">
                        <c:v>2019</c:v>
                      </c:pt>
                      <c:pt idx="45">
                        <c:v>2020</c:v>
                      </c:pt>
                      <c:pt idx="46">
                        <c:v>2021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regdata_230125_1630!$G$62:$G$108</c15:sqref>
                        </c15:formulaRef>
                      </c:ext>
                    </c:extLst>
                    <c:numCache>
                      <c:formatCode>General</c:formatCode>
                      <c:ptCount val="47"/>
                      <c:pt idx="0">
                        <c:v>8208442</c:v>
                      </c:pt>
                      <c:pt idx="1">
                        <c:v>8236179</c:v>
                      </c:pt>
                      <c:pt idx="2">
                        <c:v>8267116</c:v>
                      </c:pt>
                      <c:pt idx="3">
                        <c:v>8284437</c:v>
                      </c:pt>
                      <c:pt idx="4">
                        <c:v>8303010</c:v>
                      </c:pt>
                      <c:pt idx="5">
                        <c:v>8317937</c:v>
                      </c:pt>
                      <c:pt idx="6">
                        <c:v>8323033</c:v>
                      </c:pt>
                      <c:pt idx="7">
                        <c:v>8327484</c:v>
                      </c:pt>
                      <c:pt idx="8">
                        <c:v>8330573</c:v>
                      </c:pt>
                      <c:pt idx="9">
                        <c:v>8342621</c:v>
                      </c:pt>
                      <c:pt idx="10">
                        <c:v>8358139</c:v>
                      </c:pt>
                      <c:pt idx="11">
                        <c:v>8381515</c:v>
                      </c:pt>
                      <c:pt idx="12">
                        <c:v>8414083</c:v>
                      </c:pt>
                      <c:pt idx="13">
                        <c:v>8458888</c:v>
                      </c:pt>
                      <c:pt idx="14">
                        <c:v>8527036</c:v>
                      </c:pt>
                      <c:pt idx="15">
                        <c:v>8590630</c:v>
                      </c:pt>
                      <c:pt idx="16">
                        <c:v>8644119</c:v>
                      </c:pt>
                      <c:pt idx="17">
                        <c:v>8692013</c:v>
                      </c:pt>
                      <c:pt idx="18">
                        <c:v>8745109</c:v>
                      </c:pt>
                      <c:pt idx="19">
                        <c:v>8816381</c:v>
                      </c:pt>
                      <c:pt idx="20">
                        <c:v>8837496</c:v>
                      </c:pt>
                      <c:pt idx="21">
                        <c:v>8844499</c:v>
                      </c:pt>
                      <c:pt idx="22">
                        <c:v>8847625</c:v>
                      </c:pt>
                      <c:pt idx="23">
                        <c:v>8854322</c:v>
                      </c:pt>
                      <c:pt idx="24">
                        <c:v>8861426</c:v>
                      </c:pt>
                      <c:pt idx="25">
                        <c:v>8882792</c:v>
                      </c:pt>
                      <c:pt idx="26">
                        <c:v>8909128</c:v>
                      </c:pt>
                      <c:pt idx="27">
                        <c:v>8940788</c:v>
                      </c:pt>
                      <c:pt idx="28">
                        <c:v>8975670</c:v>
                      </c:pt>
                      <c:pt idx="29">
                        <c:v>9011392</c:v>
                      </c:pt>
                      <c:pt idx="30">
                        <c:v>9047752</c:v>
                      </c:pt>
                      <c:pt idx="31">
                        <c:v>9113257</c:v>
                      </c:pt>
                      <c:pt idx="32">
                        <c:v>9182927</c:v>
                      </c:pt>
                      <c:pt idx="33">
                        <c:v>9256347</c:v>
                      </c:pt>
                      <c:pt idx="34">
                        <c:v>9340682</c:v>
                      </c:pt>
                      <c:pt idx="35">
                        <c:v>9415570</c:v>
                      </c:pt>
                      <c:pt idx="36">
                        <c:v>9482855</c:v>
                      </c:pt>
                      <c:pt idx="37">
                        <c:v>9555893</c:v>
                      </c:pt>
                      <c:pt idx="38">
                        <c:v>9644864</c:v>
                      </c:pt>
                      <c:pt idx="39">
                        <c:v>9747355</c:v>
                      </c:pt>
                      <c:pt idx="40">
                        <c:v>9851017</c:v>
                      </c:pt>
                      <c:pt idx="41">
                        <c:v>9995153</c:v>
                      </c:pt>
                      <c:pt idx="42">
                        <c:v>10120242</c:v>
                      </c:pt>
                      <c:pt idx="43">
                        <c:v>10230185</c:v>
                      </c:pt>
                      <c:pt idx="44">
                        <c:v>10327589</c:v>
                      </c:pt>
                      <c:pt idx="45">
                        <c:v>10379295</c:v>
                      </c:pt>
                      <c:pt idx="46">
                        <c:v>10452326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42E-4390-82FE-E0D9232B30F8}"/>
                  </c:ext>
                </c:extLst>
              </c15:ser>
            </c15:filteredScatterSeries>
          </c:ext>
        </c:extLst>
      </c:scatterChart>
      <c:valAx>
        <c:axId val="855809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808319"/>
        <c:crosses val="autoZero"/>
        <c:crossBetween val="midCat"/>
      </c:valAx>
      <c:valAx>
        <c:axId val="855808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58099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Apart</c:v>
          </c:tx>
          <c:spPr>
            <a:ln w="28575">
              <a:noFill/>
            </a:ln>
          </c:spPr>
          <c:xVal>
            <c:numRef>
              <c:f>regdata_230125_1630!$N$62:$N$108</c:f>
              <c:numCache>
                <c:formatCode>General</c:formatCode>
                <c:ptCount val="47"/>
                <c:pt idx="0">
                  <c:v>104326.67995317982</c:v>
                </c:pt>
                <c:pt idx="1">
                  <c:v>106219.1663911373</c:v>
                </c:pt>
                <c:pt idx="2">
                  <c:v>103909.38102576997</c:v>
                </c:pt>
                <c:pt idx="3">
                  <c:v>106463.03175608546</c:v>
                </c:pt>
                <c:pt idx="4">
                  <c:v>112586.76096764099</c:v>
                </c:pt>
                <c:pt idx="5">
                  <c:v>115494.28829171577</c:v>
                </c:pt>
                <c:pt idx="6">
                  <c:v>115090.98803432785</c:v>
                </c:pt>
                <c:pt idx="7">
                  <c:v>117510.41558496008</c:v>
                </c:pt>
                <c:pt idx="8">
                  <c:v>121156.81867165212</c:v>
                </c:pt>
                <c:pt idx="9">
                  <c:v>129142.95108865222</c:v>
                </c:pt>
                <c:pt idx="10">
                  <c:v>133675.63156986085</c:v>
                </c:pt>
                <c:pt idx="11">
                  <c:v>139677.14300182505</c:v>
                </c:pt>
                <c:pt idx="12">
                  <c:v>146653.01518168012</c:v>
                </c:pt>
                <c:pt idx="13">
                  <c:v>152114.49154263106</c:v>
                </c:pt>
                <c:pt idx="14">
                  <c:v>158218.9945371701</c:v>
                </c:pt>
                <c:pt idx="15">
                  <c:v>160003.76627945411</c:v>
                </c:pt>
                <c:pt idx="16">
                  <c:v>157364.0544984731</c:v>
                </c:pt>
                <c:pt idx="17">
                  <c:v>155161.13645101292</c:v>
                </c:pt>
                <c:pt idx="18">
                  <c:v>150924.76490291729</c:v>
                </c:pt>
                <c:pt idx="19">
                  <c:v>159908.56599426168</c:v>
                </c:pt>
                <c:pt idx="20">
                  <c:v>169439.89299224381</c:v>
                </c:pt>
                <c:pt idx="21">
                  <c:v>173470.046580714</c:v>
                </c:pt>
                <c:pt idx="22">
                  <c:v>181520.73334545526</c:v>
                </c:pt>
                <c:pt idx="23">
                  <c:v>193386.70951316514</c:v>
                </c:pt>
                <c:pt idx="24">
                  <c:v>205836.84821322025</c:v>
                </c:pt>
                <c:pt idx="25">
                  <c:v>220727.19112849332</c:v>
                </c:pt>
                <c:pt idx="26">
                  <c:v>225543.69664536012</c:v>
                </c:pt>
                <c:pt idx="27">
                  <c:v>233016.89553675053</c:v>
                </c:pt>
                <c:pt idx="28">
                  <c:v>241136.71090561769</c:v>
                </c:pt>
                <c:pt idx="29">
                  <c:v>256992.20620254864</c:v>
                </c:pt>
                <c:pt idx="30">
                  <c:v>268090.94971424568</c:v>
                </c:pt>
                <c:pt idx="31">
                  <c:v>287058.56676873157</c:v>
                </c:pt>
                <c:pt idx="32">
                  <c:v>301994.04476444126</c:v>
                </c:pt>
                <c:pt idx="33">
                  <c:v>299955.35227941675</c:v>
                </c:pt>
                <c:pt idx="34">
                  <c:v>280642.60742640385</c:v>
                </c:pt>
                <c:pt idx="35">
                  <c:v>306068.05468290148</c:v>
                </c:pt>
                <c:pt idx="36">
                  <c:v>320854.46694331226</c:v>
                </c:pt>
                <c:pt idx="37">
                  <c:v>318027.23311941081</c:v>
                </c:pt>
                <c:pt idx="38">
                  <c:v>323710.20069016196</c:v>
                </c:pt>
                <c:pt idx="39">
                  <c:v>336700.9202984795</c:v>
                </c:pt>
                <c:pt idx="40">
                  <c:v>359626.69204320159</c:v>
                </c:pt>
                <c:pt idx="41">
                  <c:v>370853.92180934333</c:v>
                </c:pt>
                <c:pt idx="42">
                  <c:v>385230.11245740176</c:v>
                </c:pt>
                <c:pt idx="43">
                  <c:v>396552.98071264301</c:v>
                </c:pt>
                <c:pt idx="44">
                  <c:v>408425.93102688907</c:v>
                </c:pt>
                <c:pt idx="45">
                  <c:v>421441.34397329617</c:v>
                </c:pt>
                <c:pt idx="46">
                  <c:v>453880.87865164189</c:v>
                </c:pt>
              </c:numCache>
            </c:numRef>
          </c:xVal>
          <c:yVal>
            <c:numRef>
              <c:f>regdata_230125_1630!$F$62:$F$108</c:f>
              <c:numCache>
                <c:formatCode>General</c:formatCode>
                <c:ptCount val="47"/>
                <c:pt idx="0">
                  <c:v>74499</c:v>
                </c:pt>
                <c:pt idx="1">
                  <c:v>55812</c:v>
                </c:pt>
                <c:pt idx="2">
                  <c:v>54878</c:v>
                </c:pt>
                <c:pt idx="3">
                  <c:v>53742</c:v>
                </c:pt>
                <c:pt idx="4">
                  <c:v>55491</c:v>
                </c:pt>
                <c:pt idx="5">
                  <c:v>51438</c:v>
                </c:pt>
                <c:pt idx="6">
                  <c:v>51597</c:v>
                </c:pt>
                <c:pt idx="7">
                  <c:v>45108</c:v>
                </c:pt>
                <c:pt idx="8">
                  <c:v>43364</c:v>
                </c:pt>
                <c:pt idx="9">
                  <c:v>34988</c:v>
                </c:pt>
                <c:pt idx="10">
                  <c:v>32932</c:v>
                </c:pt>
                <c:pt idx="11">
                  <c:v>28791</c:v>
                </c:pt>
                <c:pt idx="12">
                  <c:v>30885</c:v>
                </c:pt>
                <c:pt idx="13">
                  <c:v>40575</c:v>
                </c:pt>
                <c:pt idx="14">
                  <c:v>50404</c:v>
                </c:pt>
                <c:pt idx="15">
                  <c:v>58447</c:v>
                </c:pt>
                <c:pt idx="16">
                  <c:v>66886</c:v>
                </c:pt>
                <c:pt idx="17">
                  <c:v>57319</c:v>
                </c:pt>
                <c:pt idx="18">
                  <c:v>35088</c:v>
                </c:pt>
                <c:pt idx="19">
                  <c:v>21630</c:v>
                </c:pt>
                <c:pt idx="20">
                  <c:v>12678</c:v>
                </c:pt>
                <c:pt idx="21">
                  <c:v>13085</c:v>
                </c:pt>
                <c:pt idx="22">
                  <c:v>13007</c:v>
                </c:pt>
                <c:pt idx="23">
                  <c:v>11459</c:v>
                </c:pt>
                <c:pt idx="24">
                  <c:v>11712</c:v>
                </c:pt>
                <c:pt idx="25">
                  <c:v>12984</c:v>
                </c:pt>
                <c:pt idx="26">
                  <c:v>15411</c:v>
                </c:pt>
                <c:pt idx="27">
                  <c:v>19941</c:v>
                </c:pt>
                <c:pt idx="28">
                  <c:v>19986</c:v>
                </c:pt>
                <c:pt idx="29">
                  <c:v>25283</c:v>
                </c:pt>
                <c:pt idx="30">
                  <c:v>23068</c:v>
                </c:pt>
                <c:pt idx="31">
                  <c:v>29832</c:v>
                </c:pt>
                <c:pt idx="32">
                  <c:v>30527</c:v>
                </c:pt>
                <c:pt idx="33">
                  <c:v>32021</c:v>
                </c:pt>
                <c:pt idx="34">
                  <c:v>22821</c:v>
                </c:pt>
                <c:pt idx="35">
                  <c:v>19500</c:v>
                </c:pt>
                <c:pt idx="36">
                  <c:v>20064</c:v>
                </c:pt>
                <c:pt idx="37">
                  <c:v>25993</c:v>
                </c:pt>
                <c:pt idx="38">
                  <c:v>29225</c:v>
                </c:pt>
                <c:pt idx="39">
                  <c:v>29164</c:v>
                </c:pt>
                <c:pt idx="40">
                  <c:v>34603</c:v>
                </c:pt>
                <c:pt idx="41">
                  <c:v>42441</c:v>
                </c:pt>
                <c:pt idx="42">
                  <c:v>48227</c:v>
                </c:pt>
                <c:pt idx="43">
                  <c:v>54876</c:v>
                </c:pt>
                <c:pt idx="44">
                  <c:v>55659</c:v>
                </c:pt>
                <c:pt idx="45">
                  <c:v>50479</c:v>
                </c:pt>
                <c:pt idx="46">
                  <c:v>50089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C4-4EF3-9A99-0206C7B95378}"/>
            </c:ext>
          </c:extLst>
        </c:ser>
        <c:ser>
          <c:idx val="1"/>
          <c:order val="1"/>
          <c:tx>
            <c:v>Predicted Apart</c:v>
          </c:tx>
          <c:spPr>
            <a:ln w="28575">
              <a:noFill/>
            </a:ln>
          </c:spPr>
          <c:xVal>
            <c:numRef>
              <c:f>regdata_230125_1630!$N$62:$N$108</c:f>
              <c:numCache>
                <c:formatCode>General</c:formatCode>
                <c:ptCount val="47"/>
                <c:pt idx="0">
                  <c:v>104326.67995317982</c:v>
                </c:pt>
                <c:pt idx="1">
                  <c:v>106219.1663911373</c:v>
                </c:pt>
                <c:pt idx="2">
                  <c:v>103909.38102576997</c:v>
                </c:pt>
                <c:pt idx="3">
                  <c:v>106463.03175608546</c:v>
                </c:pt>
                <c:pt idx="4">
                  <c:v>112586.76096764099</c:v>
                </c:pt>
                <c:pt idx="5">
                  <c:v>115494.28829171577</c:v>
                </c:pt>
                <c:pt idx="6">
                  <c:v>115090.98803432785</c:v>
                </c:pt>
                <c:pt idx="7">
                  <c:v>117510.41558496008</c:v>
                </c:pt>
                <c:pt idx="8">
                  <c:v>121156.81867165212</c:v>
                </c:pt>
                <c:pt idx="9">
                  <c:v>129142.95108865222</c:v>
                </c:pt>
                <c:pt idx="10">
                  <c:v>133675.63156986085</c:v>
                </c:pt>
                <c:pt idx="11">
                  <c:v>139677.14300182505</c:v>
                </c:pt>
                <c:pt idx="12">
                  <c:v>146653.01518168012</c:v>
                </c:pt>
                <c:pt idx="13">
                  <c:v>152114.49154263106</c:v>
                </c:pt>
                <c:pt idx="14">
                  <c:v>158218.9945371701</c:v>
                </c:pt>
                <c:pt idx="15">
                  <c:v>160003.76627945411</c:v>
                </c:pt>
                <c:pt idx="16">
                  <c:v>157364.0544984731</c:v>
                </c:pt>
                <c:pt idx="17">
                  <c:v>155161.13645101292</c:v>
                </c:pt>
                <c:pt idx="18">
                  <c:v>150924.76490291729</c:v>
                </c:pt>
                <c:pt idx="19">
                  <c:v>159908.56599426168</c:v>
                </c:pt>
                <c:pt idx="20">
                  <c:v>169439.89299224381</c:v>
                </c:pt>
                <c:pt idx="21">
                  <c:v>173470.046580714</c:v>
                </c:pt>
                <c:pt idx="22">
                  <c:v>181520.73334545526</c:v>
                </c:pt>
                <c:pt idx="23">
                  <c:v>193386.70951316514</c:v>
                </c:pt>
                <c:pt idx="24">
                  <c:v>205836.84821322025</c:v>
                </c:pt>
                <c:pt idx="25">
                  <c:v>220727.19112849332</c:v>
                </c:pt>
                <c:pt idx="26">
                  <c:v>225543.69664536012</c:v>
                </c:pt>
                <c:pt idx="27">
                  <c:v>233016.89553675053</c:v>
                </c:pt>
                <c:pt idx="28">
                  <c:v>241136.71090561769</c:v>
                </c:pt>
                <c:pt idx="29">
                  <c:v>256992.20620254864</c:v>
                </c:pt>
                <c:pt idx="30">
                  <c:v>268090.94971424568</c:v>
                </c:pt>
                <c:pt idx="31">
                  <c:v>287058.56676873157</c:v>
                </c:pt>
                <c:pt idx="32">
                  <c:v>301994.04476444126</c:v>
                </c:pt>
                <c:pt idx="33">
                  <c:v>299955.35227941675</c:v>
                </c:pt>
                <c:pt idx="34">
                  <c:v>280642.60742640385</c:v>
                </c:pt>
                <c:pt idx="35">
                  <c:v>306068.05468290148</c:v>
                </c:pt>
                <c:pt idx="36">
                  <c:v>320854.46694331226</c:v>
                </c:pt>
                <c:pt idx="37">
                  <c:v>318027.23311941081</c:v>
                </c:pt>
                <c:pt idx="38">
                  <c:v>323710.20069016196</c:v>
                </c:pt>
                <c:pt idx="39">
                  <c:v>336700.9202984795</c:v>
                </c:pt>
                <c:pt idx="40">
                  <c:v>359626.69204320159</c:v>
                </c:pt>
                <c:pt idx="41">
                  <c:v>370853.92180934333</c:v>
                </c:pt>
                <c:pt idx="42">
                  <c:v>385230.11245740176</c:v>
                </c:pt>
                <c:pt idx="43">
                  <c:v>396552.98071264301</c:v>
                </c:pt>
                <c:pt idx="44">
                  <c:v>408425.93102688907</c:v>
                </c:pt>
                <c:pt idx="45">
                  <c:v>421441.34397329617</c:v>
                </c:pt>
                <c:pt idx="46">
                  <c:v>453880.87865164189</c:v>
                </c:pt>
              </c:numCache>
            </c:numRef>
          </c:xVal>
          <c:yVal>
            <c:numRef>
              <c:f>'R2_optreg_230119_2349'!$B$29:$B$75</c:f>
              <c:numCache>
                <c:formatCode>General</c:formatCode>
                <c:ptCount val="47"/>
                <c:pt idx="0">
                  <c:v>72012.147782682427</c:v>
                </c:pt>
                <c:pt idx="1">
                  <c:v>65580.847593895131</c:v>
                </c:pt>
                <c:pt idx="2">
                  <c:v>60414.214942143837</c:v>
                </c:pt>
                <c:pt idx="3">
                  <c:v>55573.882443189781</c:v>
                </c:pt>
                <c:pt idx="4">
                  <c:v>54017.278881926744</c:v>
                </c:pt>
                <c:pt idx="5">
                  <c:v>49926.303191447747</c:v>
                </c:pt>
                <c:pt idx="6">
                  <c:v>43068.462320156694</c:v>
                </c:pt>
                <c:pt idx="7">
                  <c:v>40036.404444933476</c:v>
                </c:pt>
                <c:pt idx="8">
                  <c:v>36733.199585349888</c:v>
                </c:pt>
                <c:pt idx="9">
                  <c:v>38625.321447924987</c:v>
                </c:pt>
                <c:pt idx="10">
                  <c:v>37545.845310082368</c:v>
                </c:pt>
                <c:pt idx="11">
                  <c:v>39177.504665116801</c:v>
                </c:pt>
                <c:pt idx="12">
                  <c:v>41877.617933119167</c:v>
                </c:pt>
                <c:pt idx="13">
                  <c:v>43055.540243944371</c:v>
                </c:pt>
                <c:pt idx="14">
                  <c:v>47654.969867019427</c:v>
                </c:pt>
                <c:pt idx="15">
                  <c:v>44273.48894393041</c:v>
                </c:pt>
                <c:pt idx="16">
                  <c:v>39514.309275367021</c:v>
                </c:pt>
                <c:pt idx="17">
                  <c:v>33427.476623905248</c:v>
                </c:pt>
                <c:pt idx="18">
                  <c:v>31448.375083984098</c:v>
                </c:pt>
                <c:pt idx="19">
                  <c:v>38329.885951705859</c:v>
                </c:pt>
                <c:pt idx="20">
                  <c:v>21267.390550374261</c:v>
                </c:pt>
                <c:pt idx="21">
                  <c:v>14184.867400860327</c:v>
                </c:pt>
                <c:pt idx="22">
                  <c:v>12540.290035870448</c:v>
                </c:pt>
                <c:pt idx="23">
                  <c:v>13550.69488210594</c:v>
                </c:pt>
                <c:pt idx="24">
                  <c:v>15750.647893092419</c:v>
                </c:pt>
                <c:pt idx="25">
                  <c:v>21558.32934573001</c:v>
                </c:pt>
                <c:pt idx="26">
                  <c:v>20082.17634921179</c:v>
                </c:pt>
                <c:pt idx="27">
                  <c:v>20785.123261034067</c:v>
                </c:pt>
                <c:pt idx="28">
                  <c:v>21518.716028496558</c:v>
                </c:pt>
                <c:pt idx="29">
                  <c:v>24097.625314315086</c:v>
                </c:pt>
                <c:pt idx="30">
                  <c:v>23321.436660173022</c:v>
                </c:pt>
                <c:pt idx="31">
                  <c:v>35277.505058553274</c:v>
                </c:pt>
                <c:pt idx="32">
                  <c:v>37411.028825683439</c:v>
                </c:pt>
                <c:pt idx="33">
                  <c:v>31885.916894128837</c:v>
                </c:pt>
                <c:pt idx="34">
                  <c:v>18967.098735489621</c:v>
                </c:pt>
                <c:pt idx="35">
                  <c:v>25432.541447310203</c:v>
                </c:pt>
                <c:pt idx="36">
                  <c:v>26758.776158009481</c:v>
                </c:pt>
                <c:pt idx="37">
                  <c:v>21418.945657564029</c:v>
                </c:pt>
                <c:pt idx="38">
                  <c:v>24233.889682438425</c:v>
                </c:pt>
                <c:pt idx="39">
                  <c:v>30996.299008480601</c:v>
                </c:pt>
                <c:pt idx="40">
                  <c:v>38901.159366606138</c:v>
                </c:pt>
                <c:pt idx="41">
                  <c:v>53555.706415313645</c:v>
                </c:pt>
                <c:pt idx="42">
                  <c:v>51771.801616075041</c:v>
                </c:pt>
                <c:pt idx="43">
                  <c:v>48624.237383467647</c:v>
                </c:pt>
                <c:pt idx="44">
                  <c:v>45979.682941793508</c:v>
                </c:pt>
                <c:pt idx="45">
                  <c:v>35404.17409292511</c:v>
                </c:pt>
                <c:pt idx="46">
                  <c:v>52052.377140819372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C4-4EF3-9A99-0206C7B95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920064"/>
        <c:axId val="1148920480"/>
      </c:scatterChart>
      <c:valAx>
        <c:axId val="1148920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 dirty="0">
                    <a:solidFill>
                      <a:srgbClr val="7030A0"/>
                    </a:solidFill>
                  </a:rPr>
                  <a:t>G^1.5</a:t>
                </a:r>
              </a:p>
            </c:rich>
          </c:tx>
          <c:layout>
            <c:manualLayout>
              <c:xMode val="edge"/>
              <c:yMode val="edge"/>
              <c:x val="0.41451203422594601"/>
              <c:y val="0.917172211059584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48920480"/>
        <c:crosses val="autoZero"/>
        <c:crossBetween val="midCat"/>
      </c:valAx>
      <c:valAx>
        <c:axId val="11489204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>
                    <a:solidFill>
                      <a:srgbClr val="FF0000"/>
                    </a:solidFill>
                  </a:defRPr>
                </a:pPr>
                <a:r>
                  <a:rPr lang="en-US" sz="2800" dirty="0">
                    <a:solidFill>
                      <a:srgbClr val="FF0000"/>
                    </a:solidFill>
                  </a:rPr>
                  <a:t>A = Apart</a:t>
                </a:r>
              </a:p>
              <a:p>
                <a:pPr>
                  <a:defRPr sz="2800">
                    <a:solidFill>
                      <a:srgbClr val="FF0000"/>
                    </a:solidFill>
                  </a:defRPr>
                </a:pPr>
                <a:endParaRPr lang="en-US" sz="2800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1295472057344236E-2"/>
              <c:y val="0.233839034607172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48920064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Apart</c:v>
          </c:tx>
          <c:spPr>
            <a:ln w="28575">
              <a:noFill/>
            </a:ln>
          </c:spPr>
          <c:xVal>
            <c:numRef>
              <c:f>regdata_230125_1630!$P$62:$P$108</c:f>
              <c:numCache>
                <c:formatCode>General</c:formatCode>
                <c:ptCount val="47"/>
                <c:pt idx="0">
                  <c:v>66.833981145429277</c:v>
                </c:pt>
                <c:pt idx="1">
                  <c:v>68.281496912785698</c:v>
                </c:pt>
                <c:pt idx="2">
                  <c:v>68.532789191321754</c:v>
                </c:pt>
                <c:pt idx="3">
                  <c:v>66.560274938315118</c:v>
                </c:pt>
                <c:pt idx="4">
                  <c:v>67.247645668682722</c:v>
                </c:pt>
                <c:pt idx="5">
                  <c:v>67.255444518351297</c:v>
                </c:pt>
                <c:pt idx="6">
                  <c:v>66.360899899849485</c:v>
                </c:pt>
                <c:pt idx="7">
                  <c:v>65.929527578879927</c:v>
                </c:pt>
                <c:pt idx="8">
                  <c:v>66.104662028373866</c:v>
                </c:pt>
                <c:pt idx="9">
                  <c:v>66.700359426884972</c:v>
                </c:pt>
                <c:pt idx="10">
                  <c:v>66.774755795051448</c:v>
                </c:pt>
                <c:pt idx="11">
                  <c:v>66.478659599299363</c:v>
                </c:pt>
                <c:pt idx="12">
                  <c:v>66.175624216298672</c:v>
                </c:pt>
                <c:pt idx="13">
                  <c:v>67.246838078320479</c:v>
                </c:pt>
                <c:pt idx="14">
                  <c:v>68.760758617540418</c:v>
                </c:pt>
                <c:pt idx="15">
                  <c:v>67.852983096044511</c:v>
                </c:pt>
                <c:pt idx="16">
                  <c:v>64.548928032414594</c:v>
                </c:pt>
                <c:pt idx="17">
                  <c:v>63.583500793999768</c:v>
                </c:pt>
                <c:pt idx="18">
                  <c:v>61.025524062286173</c:v>
                </c:pt>
                <c:pt idx="19">
                  <c:v>60.795996795308341</c:v>
                </c:pt>
                <c:pt idx="20">
                  <c:v>63.075068705228688</c:v>
                </c:pt>
                <c:pt idx="21">
                  <c:v>63.402931845984789</c:v>
                </c:pt>
                <c:pt idx="22">
                  <c:v>63.676981228297805</c:v>
                </c:pt>
                <c:pt idx="23">
                  <c:v>65.437003490484329</c:v>
                </c:pt>
                <c:pt idx="24">
                  <c:v>65.734092104372948</c:v>
                </c:pt>
                <c:pt idx="25">
                  <c:v>67.760733650048536</c:v>
                </c:pt>
                <c:pt idx="26">
                  <c:v>68.747379171802933</c:v>
                </c:pt>
                <c:pt idx="27">
                  <c:v>69.340877774360408</c:v>
                </c:pt>
                <c:pt idx="28">
                  <c:v>69.723896567031886</c:v>
                </c:pt>
                <c:pt idx="29">
                  <c:v>71.651500360523542</c:v>
                </c:pt>
                <c:pt idx="30">
                  <c:v>74.030793098176403</c:v>
                </c:pt>
                <c:pt idx="31">
                  <c:v>76.994426797554752</c:v>
                </c:pt>
                <c:pt idx="32">
                  <c:v>79.951401252534424</c:v>
                </c:pt>
                <c:pt idx="33">
                  <c:v>81.110143137823243</c:v>
                </c:pt>
                <c:pt idx="34">
                  <c:v>82.032474675102677</c:v>
                </c:pt>
                <c:pt idx="35">
                  <c:v>83.091538467531237</c:v>
                </c:pt>
                <c:pt idx="36">
                  <c:v>83.730500025177506</c:v>
                </c:pt>
                <c:pt idx="37">
                  <c:v>84.857804164238047</c:v>
                </c:pt>
                <c:pt idx="38">
                  <c:v>85.980246395325935</c:v>
                </c:pt>
                <c:pt idx="39">
                  <c:v>86.841387898219565</c:v>
                </c:pt>
                <c:pt idx="40">
                  <c:v>88.406461270612269</c:v>
                </c:pt>
                <c:pt idx="41">
                  <c:v>88.99603986168681</c:v>
                </c:pt>
                <c:pt idx="42">
                  <c:v>89.644632782664743</c:v>
                </c:pt>
                <c:pt idx="43">
                  <c:v>90.800030796523572</c:v>
                </c:pt>
                <c:pt idx="44">
                  <c:v>92.338611082001989</c:v>
                </c:pt>
                <c:pt idx="45">
                  <c:v>92.335878292409745</c:v>
                </c:pt>
                <c:pt idx="46">
                  <c:v>95.942084756970232</c:v>
                </c:pt>
              </c:numCache>
            </c:numRef>
          </c:xVal>
          <c:yVal>
            <c:numRef>
              <c:f>regdata_230125_1630!$F$62:$F$108</c:f>
              <c:numCache>
                <c:formatCode>General</c:formatCode>
                <c:ptCount val="47"/>
                <c:pt idx="0">
                  <c:v>74499</c:v>
                </c:pt>
                <c:pt idx="1">
                  <c:v>55812</c:v>
                </c:pt>
                <c:pt idx="2">
                  <c:v>54878</c:v>
                </c:pt>
                <c:pt idx="3">
                  <c:v>53742</c:v>
                </c:pt>
                <c:pt idx="4">
                  <c:v>55491</c:v>
                </c:pt>
                <c:pt idx="5">
                  <c:v>51438</c:v>
                </c:pt>
                <c:pt idx="6">
                  <c:v>51597</c:v>
                </c:pt>
                <c:pt idx="7">
                  <c:v>45108</c:v>
                </c:pt>
                <c:pt idx="8">
                  <c:v>43364</c:v>
                </c:pt>
                <c:pt idx="9">
                  <c:v>34988</c:v>
                </c:pt>
                <c:pt idx="10">
                  <c:v>32932</c:v>
                </c:pt>
                <c:pt idx="11">
                  <c:v>28791</c:v>
                </c:pt>
                <c:pt idx="12">
                  <c:v>30885</c:v>
                </c:pt>
                <c:pt idx="13">
                  <c:v>40575</c:v>
                </c:pt>
                <c:pt idx="14">
                  <c:v>50404</c:v>
                </c:pt>
                <c:pt idx="15">
                  <c:v>58447</c:v>
                </c:pt>
                <c:pt idx="16">
                  <c:v>66886</c:v>
                </c:pt>
                <c:pt idx="17">
                  <c:v>57319</c:v>
                </c:pt>
                <c:pt idx="18">
                  <c:v>35088</c:v>
                </c:pt>
                <c:pt idx="19">
                  <c:v>21630</c:v>
                </c:pt>
                <c:pt idx="20">
                  <c:v>12678</c:v>
                </c:pt>
                <c:pt idx="21">
                  <c:v>13085</c:v>
                </c:pt>
                <c:pt idx="22">
                  <c:v>13007</c:v>
                </c:pt>
                <c:pt idx="23">
                  <c:v>11459</c:v>
                </c:pt>
                <c:pt idx="24">
                  <c:v>11712</c:v>
                </c:pt>
                <c:pt idx="25">
                  <c:v>12984</c:v>
                </c:pt>
                <c:pt idx="26">
                  <c:v>15411</c:v>
                </c:pt>
                <c:pt idx="27">
                  <c:v>19941</c:v>
                </c:pt>
                <c:pt idx="28">
                  <c:v>19986</c:v>
                </c:pt>
                <c:pt idx="29">
                  <c:v>25283</c:v>
                </c:pt>
                <c:pt idx="30">
                  <c:v>23068</c:v>
                </c:pt>
                <c:pt idx="31">
                  <c:v>29832</c:v>
                </c:pt>
                <c:pt idx="32">
                  <c:v>30527</c:v>
                </c:pt>
                <c:pt idx="33">
                  <c:v>32021</c:v>
                </c:pt>
                <c:pt idx="34">
                  <c:v>22821</c:v>
                </c:pt>
                <c:pt idx="35">
                  <c:v>19500</c:v>
                </c:pt>
                <c:pt idx="36">
                  <c:v>20064</c:v>
                </c:pt>
                <c:pt idx="37">
                  <c:v>25993</c:v>
                </c:pt>
                <c:pt idx="38">
                  <c:v>29225</c:v>
                </c:pt>
                <c:pt idx="39">
                  <c:v>29164</c:v>
                </c:pt>
                <c:pt idx="40">
                  <c:v>34603</c:v>
                </c:pt>
                <c:pt idx="41">
                  <c:v>42441</c:v>
                </c:pt>
                <c:pt idx="42">
                  <c:v>48227</c:v>
                </c:pt>
                <c:pt idx="43">
                  <c:v>54876</c:v>
                </c:pt>
                <c:pt idx="44">
                  <c:v>55659</c:v>
                </c:pt>
                <c:pt idx="45">
                  <c:v>50479</c:v>
                </c:pt>
                <c:pt idx="46">
                  <c:v>50089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1D4-47CA-9841-4A94D709E524}"/>
            </c:ext>
          </c:extLst>
        </c:ser>
        <c:ser>
          <c:idx val="1"/>
          <c:order val="1"/>
          <c:tx>
            <c:v>Predicted Apart</c:v>
          </c:tx>
          <c:spPr>
            <a:ln w="28575">
              <a:noFill/>
            </a:ln>
          </c:spPr>
          <c:xVal>
            <c:numRef>
              <c:f>regdata_230125_1630!$P$62:$P$108</c:f>
              <c:numCache>
                <c:formatCode>General</c:formatCode>
                <c:ptCount val="47"/>
                <c:pt idx="0">
                  <c:v>66.833981145429277</c:v>
                </c:pt>
                <c:pt idx="1">
                  <c:v>68.281496912785698</c:v>
                </c:pt>
                <c:pt idx="2">
                  <c:v>68.532789191321754</c:v>
                </c:pt>
                <c:pt idx="3">
                  <c:v>66.560274938315118</c:v>
                </c:pt>
                <c:pt idx="4">
                  <c:v>67.247645668682722</c:v>
                </c:pt>
                <c:pt idx="5">
                  <c:v>67.255444518351297</c:v>
                </c:pt>
                <c:pt idx="6">
                  <c:v>66.360899899849485</c:v>
                </c:pt>
                <c:pt idx="7">
                  <c:v>65.929527578879927</c:v>
                </c:pt>
                <c:pt idx="8">
                  <c:v>66.104662028373866</c:v>
                </c:pt>
                <c:pt idx="9">
                  <c:v>66.700359426884972</c:v>
                </c:pt>
                <c:pt idx="10">
                  <c:v>66.774755795051448</c:v>
                </c:pt>
                <c:pt idx="11">
                  <c:v>66.478659599299363</c:v>
                </c:pt>
                <c:pt idx="12">
                  <c:v>66.175624216298672</c:v>
                </c:pt>
                <c:pt idx="13">
                  <c:v>67.246838078320479</c:v>
                </c:pt>
                <c:pt idx="14">
                  <c:v>68.760758617540418</c:v>
                </c:pt>
                <c:pt idx="15">
                  <c:v>67.852983096044511</c:v>
                </c:pt>
                <c:pt idx="16">
                  <c:v>64.548928032414594</c:v>
                </c:pt>
                <c:pt idx="17">
                  <c:v>63.583500793999768</c:v>
                </c:pt>
                <c:pt idx="18">
                  <c:v>61.025524062286173</c:v>
                </c:pt>
                <c:pt idx="19">
                  <c:v>60.795996795308341</c:v>
                </c:pt>
                <c:pt idx="20">
                  <c:v>63.075068705228688</c:v>
                </c:pt>
                <c:pt idx="21">
                  <c:v>63.402931845984789</c:v>
                </c:pt>
                <c:pt idx="22">
                  <c:v>63.676981228297805</c:v>
                </c:pt>
                <c:pt idx="23">
                  <c:v>65.437003490484329</c:v>
                </c:pt>
                <c:pt idx="24">
                  <c:v>65.734092104372948</c:v>
                </c:pt>
                <c:pt idx="25">
                  <c:v>67.760733650048536</c:v>
                </c:pt>
                <c:pt idx="26">
                  <c:v>68.747379171802933</c:v>
                </c:pt>
                <c:pt idx="27">
                  <c:v>69.340877774360408</c:v>
                </c:pt>
                <c:pt idx="28">
                  <c:v>69.723896567031886</c:v>
                </c:pt>
                <c:pt idx="29">
                  <c:v>71.651500360523542</c:v>
                </c:pt>
                <c:pt idx="30">
                  <c:v>74.030793098176403</c:v>
                </c:pt>
                <c:pt idx="31">
                  <c:v>76.994426797554752</c:v>
                </c:pt>
                <c:pt idx="32">
                  <c:v>79.951401252534424</c:v>
                </c:pt>
                <c:pt idx="33">
                  <c:v>81.110143137823243</c:v>
                </c:pt>
                <c:pt idx="34">
                  <c:v>82.032474675102677</c:v>
                </c:pt>
                <c:pt idx="35">
                  <c:v>83.091538467531237</c:v>
                </c:pt>
                <c:pt idx="36">
                  <c:v>83.730500025177506</c:v>
                </c:pt>
                <c:pt idx="37">
                  <c:v>84.857804164238047</c:v>
                </c:pt>
                <c:pt idx="38">
                  <c:v>85.980246395325935</c:v>
                </c:pt>
                <c:pt idx="39">
                  <c:v>86.841387898219565</c:v>
                </c:pt>
                <c:pt idx="40">
                  <c:v>88.406461270612269</c:v>
                </c:pt>
                <c:pt idx="41">
                  <c:v>88.99603986168681</c:v>
                </c:pt>
                <c:pt idx="42">
                  <c:v>89.644632782664743</c:v>
                </c:pt>
                <c:pt idx="43">
                  <c:v>90.800030796523572</c:v>
                </c:pt>
                <c:pt idx="44">
                  <c:v>92.338611082001989</c:v>
                </c:pt>
                <c:pt idx="45">
                  <c:v>92.335878292409745</c:v>
                </c:pt>
                <c:pt idx="46">
                  <c:v>95.942084756970232</c:v>
                </c:pt>
              </c:numCache>
            </c:numRef>
          </c:xVal>
          <c:yVal>
            <c:numRef>
              <c:f>'R2_optreg_230119_2349'!$B$29:$B$75</c:f>
              <c:numCache>
                <c:formatCode>General</c:formatCode>
                <c:ptCount val="47"/>
                <c:pt idx="0">
                  <c:v>72012.147782682427</c:v>
                </c:pt>
                <c:pt idx="1">
                  <c:v>65580.847593895131</c:v>
                </c:pt>
                <c:pt idx="2">
                  <c:v>60414.214942143837</c:v>
                </c:pt>
                <c:pt idx="3">
                  <c:v>55573.882443189781</c:v>
                </c:pt>
                <c:pt idx="4">
                  <c:v>54017.278881926744</c:v>
                </c:pt>
                <c:pt idx="5">
                  <c:v>49926.303191447747</c:v>
                </c:pt>
                <c:pt idx="6">
                  <c:v>43068.462320156694</c:v>
                </c:pt>
                <c:pt idx="7">
                  <c:v>40036.404444933476</c:v>
                </c:pt>
                <c:pt idx="8">
                  <c:v>36733.199585349888</c:v>
                </c:pt>
                <c:pt idx="9">
                  <c:v>38625.321447924987</c:v>
                </c:pt>
                <c:pt idx="10">
                  <c:v>37545.845310082368</c:v>
                </c:pt>
                <c:pt idx="11">
                  <c:v>39177.504665116801</c:v>
                </c:pt>
                <c:pt idx="12">
                  <c:v>41877.617933119167</c:v>
                </c:pt>
                <c:pt idx="13">
                  <c:v>43055.540243944371</c:v>
                </c:pt>
                <c:pt idx="14">
                  <c:v>47654.969867019427</c:v>
                </c:pt>
                <c:pt idx="15">
                  <c:v>44273.48894393041</c:v>
                </c:pt>
                <c:pt idx="16">
                  <c:v>39514.309275367021</c:v>
                </c:pt>
                <c:pt idx="17">
                  <c:v>33427.476623905248</c:v>
                </c:pt>
                <c:pt idx="18">
                  <c:v>31448.375083984098</c:v>
                </c:pt>
                <c:pt idx="19">
                  <c:v>38329.885951705859</c:v>
                </c:pt>
                <c:pt idx="20">
                  <c:v>21267.390550374261</c:v>
                </c:pt>
                <c:pt idx="21">
                  <c:v>14184.867400860327</c:v>
                </c:pt>
                <c:pt idx="22">
                  <c:v>12540.290035870448</c:v>
                </c:pt>
                <c:pt idx="23">
                  <c:v>13550.69488210594</c:v>
                </c:pt>
                <c:pt idx="24">
                  <c:v>15750.647893092419</c:v>
                </c:pt>
                <c:pt idx="25">
                  <c:v>21558.32934573001</c:v>
                </c:pt>
                <c:pt idx="26">
                  <c:v>20082.17634921179</c:v>
                </c:pt>
                <c:pt idx="27">
                  <c:v>20785.123261034067</c:v>
                </c:pt>
                <c:pt idx="28">
                  <c:v>21518.716028496558</c:v>
                </c:pt>
                <c:pt idx="29">
                  <c:v>24097.625314315086</c:v>
                </c:pt>
                <c:pt idx="30">
                  <c:v>23321.436660173022</c:v>
                </c:pt>
                <c:pt idx="31">
                  <c:v>35277.505058553274</c:v>
                </c:pt>
                <c:pt idx="32">
                  <c:v>37411.028825683439</c:v>
                </c:pt>
                <c:pt idx="33">
                  <c:v>31885.916894128837</c:v>
                </c:pt>
                <c:pt idx="34">
                  <c:v>18967.098735489621</c:v>
                </c:pt>
                <c:pt idx="35">
                  <c:v>25432.541447310203</c:v>
                </c:pt>
                <c:pt idx="36">
                  <c:v>26758.776158009481</c:v>
                </c:pt>
                <c:pt idx="37">
                  <c:v>21418.945657564029</c:v>
                </c:pt>
                <c:pt idx="38">
                  <c:v>24233.889682438425</c:v>
                </c:pt>
                <c:pt idx="39">
                  <c:v>30996.299008480601</c:v>
                </c:pt>
                <c:pt idx="40">
                  <c:v>38901.159366606138</c:v>
                </c:pt>
                <c:pt idx="41">
                  <c:v>53555.706415313645</c:v>
                </c:pt>
                <c:pt idx="42">
                  <c:v>51771.801616075041</c:v>
                </c:pt>
                <c:pt idx="43">
                  <c:v>48624.237383467647</c:v>
                </c:pt>
                <c:pt idx="44">
                  <c:v>45979.682941793508</c:v>
                </c:pt>
                <c:pt idx="45">
                  <c:v>35404.17409292511</c:v>
                </c:pt>
                <c:pt idx="46">
                  <c:v>52052.377140819372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1D4-47CA-9841-4A94D709E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918816"/>
        <c:axId val="1148919232"/>
      </c:scatterChart>
      <c:valAx>
        <c:axId val="1148918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 dirty="0">
                    <a:solidFill>
                      <a:srgbClr val="00B0F0"/>
                    </a:solidFill>
                  </a:rPr>
                  <a:t>C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48919232"/>
        <c:crosses val="autoZero"/>
        <c:crossBetween val="midCat"/>
      </c:valAx>
      <c:valAx>
        <c:axId val="114891923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>
                    <a:solidFill>
                      <a:srgbClr val="FF0000"/>
                    </a:solidFill>
                  </a:defRPr>
                </a:pPr>
                <a:r>
                  <a:rPr lang="en-US" sz="2800" dirty="0">
                    <a:solidFill>
                      <a:srgbClr val="FF0000"/>
                    </a:solidFill>
                  </a:rPr>
                  <a:t>A = Apart</a:t>
                </a:r>
              </a:p>
              <a:p>
                <a:pPr>
                  <a:defRPr sz="2800">
                    <a:solidFill>
                      <a:srgbClr val="FF0000"/>
                    </a:solidFill>
                  </a:defRPr>
                </a:pPr>
                <a:endParaRPr lang="en-US" sz="2800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2663240665609138E-2"/>
              <c:y val="0.233620900465391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48918816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Apart</c:v>
          </c:tx>
          <c:spPr>
            <a:ln w="28575">
              <a:noFill/>
            </a:ln>
          </c:spPr>
          <c:xVal>
            <c:numRef>
              <c:f>regdata_230125_1630!$O$62:$O$108</c:f>
              <c:numCache>
                <c:formatCode>General</c:formatCode>
                <c:ptCount val="47"/>
                <c:pt idx="0">
                  <c:v>8208442</c:v>
                </c:pt>
                <c:pt idx="1">
                  <c:v>8236179</c:v>
                </c:pt>
                <c:pt idx="2">
                  <c:v>8267116</c:v>
                </c:pt>
                <c:pt idx="3">
                  <c:v>8284437</c:v>
                </c:pt>
                <c:pt idx="4">
                  <c:v>8303010</c:v>
                </c:pt>
                <c:pt idx="5">
                  <c:v>8317937</c:v>
                </c:pt>
                <c:pt idx="6">
                  <c:v>8323033</c:v>
                </c:pt>
                <c:pt idx="7">
                  <c:v>8327484</c:v>
                </c:pt>
                <c:pt idx="8">
                  <c:v>8330573</c:v>
                </c:pt>
                <c:pt idx="9">
                  <c:v>8342621</c:v>
                </c:pt>
                <c:pt idx="10">
                  <c:v>8358139</c:v>
                </c:pt>
                <c:pt idx="11">
                  <c:v>8381515</c:v>
                </c:pt>
                <c:pt idx="12">
                  <c:v>8414083</c:v>
                </c:pt>
                <c:pt idx="13">
                  <c:v>8458888</c:v>
                </c:pt>
                <c:pt idx="14">
                  <c:v>8527036</c:v>
                </c:pt>
                <c:pt idx="15">
                  <c:v>8590630</c:v>
                </c:pt>
                <c:pt idx="16">
                  <c:v>8644119</c:v>
                </c:pt>
                <c:pt idx="17">
                  <c:v>8692013</c:v>
                </c:pt>
                <c:pt idx="18">
                  <c:v>8745109</c:v>
                </c:pt>
                <c:pt idx="19">
                  <c:v>8816381</c:v>
                </c:pt>
                <c:pt idx="20">
                  <c:v>8837496</c:v>
                </c:pt>
                <c:pt idx="21">
                  <c:v>8844499</c:v>
                </c:pt>
                <c:pt idx="22">
                  <c:v>8847625</c:v>
                </c:pt>
                <c:pt idx="23">
                  <c:v>8854322</c:v>
                </c:pt>
                <c:pt idx="24">
                  <c:v>8861426</c:v>
                </c:pt>
                <c:pt idx="25">
                  <c:v>8882792</c:v>
                </c:pt>
                <c:pt idx="26">
                  <c:v>8909128</c:v>
                </c:pt>
                <c:pt idx="27">
                  <c:v>8940788</c:v>
                </c:pt>
                <c:pt idx="28">
                  <c:v>8975670</c:v>
                </c:pt>
                <c:pt idx="29">
                  <c:v>9011392</c:v>
                </c:pt>
                <c:pt idx="30">
                  <c:v>9047752</c:v>
                </c:pt>
                <c:pt idx="31">
                  <c:v>9113257</c:v>
                </c:pt>
                <c:pt idx="32">
                  <c:v>9182927</c:v>
                </c:pt>
                <c:pt idx="33">
                  <c:v>9256347</c:v>
                </c:pt>
                <c:pt idx="34">
                  <c:v>9340682</c:v>
                </c:pt>
                <c:pt idx="35">
                  <c:v>9415570</c:v>
                </c:pt>
                <c:pt idx="36">
                  <c:v>9482855</c:v>
                </c:pt>
                <c:pt idx="37">
                  <c:v>9555893</c:v>
                </c:pt>
                <c:pt idx="38">
                  <c:v>9644864</c:v>
                </c:pt>
                <c:pt idx="39">
                  <c:v>9747355</c:v>
                </c:pt>
                <c:pt idx="40">
                  <c:v>9851017</c:v>
                </c:pt>
                <c:pt idx="41">
                  <c:v>9995153</c:v>
                </c:pt>
                <c:pt idx="42">
                  <c:v>10120242</c:v>
                </c:pt>
                <c:pt idx="43">
                  <c:v>10230185</c:v>
                </c:pt>
                <c:pt idx="44">
                  <c:v>10327589</c:v>
                </c:pt>
                <c:pt idx="45">
                  <c:v>10379295</c:v>
                </c:pt>
                <c:pt idx="46">
                  <c:v>10452326</c:v>
                </c:pt>
              </c:numCache>
            </c:numRef>
          </c:xVal>
          <c:yVal>
            <c:numRef>
              <c:f>regdata_230125_1630!$F$62:$F$108</c:f>
              <c:numCache>
                <c:formatCode>General</c:formatCode>
                <c:ptCount val="47"/>
                <c:pt idx="0">
                  <c:v>74499</c:v>
                </c:pt>
                <c:pt idx="1">
                  <c:v>55812</c:v>
                </c:pt>
                <c:pt idx="2">
                  <c:v>54878</c:v>
                </c:pt>
                <c:pt idx="3">
                  <c:v>53742</c:v>
                </c:pt>
                <c:pt idx="4">
                  <c:v>55491</c:v>
                </c:pt>
                <c:pt idx="5">
                  <c:v>51438</c:v>
                </c:pt>
                <c:pt idx="6">
                  <c:v>51597</c:v>
                </c:pt>
                <c:pt idx="7">
                  <c:v>45108</c:v>
                </c:pt>
                <c:pt idx="8">
                  <c:v>43364</c:v>
                </c:pt>
                <c:pt idx="9">
                  <c:v>34988</c:v>
                </c:pt>
                <c:pt idx="10">
                  <c:v>32932</c:v>
                </c:pt>
                <c:pt idx="11">
                  <c:v>28791</c:v>
                </c:pt>
                <c:pt idx="12">
                  <c:v>30885</c:v>
                </c:pt>
                <c:pt idx="13">
                  <c:v>40575</c:v>
                </c:pt>
                <c:pt idx="14">
                  <c:v>50404</c:v>
                </c:pt>
                <c:pt idx="15">
                  <c:v>58447</c:v>
                </c:pt>
                <c:pt idx="16">
                  <c:v>66886</c:v>
                </c:pt>
                <c:pt idx="17">
                  <c:v>57319</c:v>
                </c:pt>
                <c:pt idx="18">
                  <c:v>35088</c:v>
                </c:pt>
                <c:pt idx="19">
                  <c:v>21630</c:v>
                </c:pt>
                <c:pt idx="20">
                  <c:v>12678</c:v>
                </c:pt>
                <c:pt idx="21">
                  <c:v>13085</c:v>
                </c:pt>
                <c:pt idx="22">
                  <c:v>13007</c:v>
                </c:pt>
                <c:pt idx="23">
                  <c:v>11459</c:v>
                </c:pt>
                <c:pt idx="24">
                  <c:v>11712</c:v>
                </c:pt>
                <c:pt idx="25">
                  <c:v>12984</c:v>
                </c:pt>
                <c:pt idx="26">
                  <c:v>15411</c:v>
                </c:pt>
                <c:pt idx="27">
                  <c:v>19941</c:v>
                </c:pt>
                <c:pt idx="28">
                  <c:v>19986</c:v>
                </c:pt>
                <c:pt idx="29">
                  <c:v>25283</c:v>
                </c:pt>
                <c:pt idx="30">
                  <c:v>23068</c:v>
                </c:pt>
                <c:pt idx="31">
                  <c:v>29832</c:v>
                </c:pt>
                <c:pt idx="32">
                  <c:v>30527</c:v>
                </c:pt>
                <c:pt idx="33">
                  <c:v>32021</c:v>
                </c:pt>
                <c:pt idx="34">
                  <c:v>22821</c:v>
                </c:pt>
                <c:pt idx="35">
                  <c:v>19500</c:v>
                </c:pt>
                <c:pt idx="36">
                  <c:v>20064</c:v>
                </c:pt>
                <c:pt idx="37">
                  <c:v>25993</c:v>
                </c:pt>
                <c:pt idx="38">
                  <c:v>29225</c:v>
                </c:pt>
                <c:pt idx="39">
                  <c:v>29164</c:v>
                </c:pt>
                <c:pt idx="40">
                  <c:v>34603</c:v>
                </c:pt>
                <c:pt idx="41">
                  <c:v>42441</c:v>
                </c:pt>
                <c:pt idx="42">
                  <c:v>48227</c:v>
                </c:pt>
                <c:pt idx="43">
                  <c:v>54876</c:v>
                </c:pt>
                <c:pt idx="44">
                  <c:v>55659</c:v>
                </c:pt>
                <c:pt idx="45">
                  <c:v>50479</c:v>
                </c:pt>
                <c:pt idx="46">
                  <c:v>50089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0AA-4289-A53D-15625FD2AA08}"/>
            </c:ext>
          </c:extLst>
        </c:ser>
        <c:ser>
          <c:idx val="1"/>
          <c:order val="1"/>
          <c:tx>
            <c:v>Predicted Apart</c:v>
          </c:tx>
          <c:spPr>
            <a:ln w="28575">
              <a:noFill/>
            </a:ln>
          </c:spPr>
          <c:xVal>
            <c:numRef>
              <c:f>regdata_230125_1630!$O$62:$O$108</c:f>
              <c:numCache>
                <c:formatCode>General</c:formatCode>
                <c:ptCount val="47"/>
                <c:pt idx="0">
                  <c:v>8208442</c:v>
                </c:pt>
                <c:pt idx="1">
                  <c:v>8236179</c:v>
                </c:pt>
                <c:pt idx="2">
                  <c:v>8267116</c:v>
                </c:pt>
                <c:pt idx="3">
                  <c:v>8284437</c:v>
                </c:pt>
                <c:pt idx="4">
                  <c:v>8303010</c:v>
                </c:pt>
                <c:pt idx="5">
                  <c:v>8317937</c:v>
                </c:pt>
                <c:pt idx="6">
                  <c:v>8323033</c:v>
                </c:pt>
                <c:pt idx="7">
                  <c:v>8327484</c:v>
                </c:pt>
                <c:pt idx="8">
                  <c:v>8330573</c:v>
                </c:pt>
                <c:pt idx="9">
                  <c:v>8342621</c:v>
                </c:pt>
                <c:pt idx="10">
                  <c:v>8358139</c:v>
                </c:pt>
                <c:pt idx="11">
                  <c:v>8381515</c:v>
                </c:pt>
                <c:pt idx="12">
                  <c:v>8414083</c:v>
                </c:pt>
                <c:pt idx="13">
                  <c:v>8458888</c:v>
                </c:pt>
                <c:pt idx="14">
                  <c:v>8527036</c:v>
                </c:pt>
                <c:pt idx="15">
                  <c:v>8590630</c:v>
                </c:pt>
                <c:pt idx="16">
                  <c:v>8644119</c:v>
                </c:pt>
                <c:pt idx="17">
                  <c:v>8692013</c:v>
                </c:pt>
                <c:pt idx="18">
                  <c:v>8745109</c:v>
                </c:pt>
                <c:pt idx="19">
                  <c:v>8816381</c:v>
                </c:pt>
                <c:pt idx="20">
                  <c:v>8837496</c:v>
                </c:pt>
                <c:pt idx="21">
                  <c:v>8844499</c:v>
                </c:pt>
                <c:pt idx="22">
                  <c:v>8847625</c:v>
                </c:pt>
                <c:pt idx="23">
                  <c:v>8854322</c:v>
                </c:pt>
                <c:pt idx="24">
                  <c:v>8861426</c:v>
                </c:pt>
                <c:pt idx="25">
                  <c:v>8882792</c:v>
                </c:pt>
                <c:pt idx="26">
                  <c:v>8909128</c:v>
                </c:pt>
                <c:pt idx="27">
                  <c:v>8940788</c:v>
                </c:pt>
                <c:pt idx="28">
                  <c:v>8975670</c:v>
                </c:pt>
                <c:pt idx="29">
                  <c:v>9011392</c:v>
                </c:pt>
                <c:pt idx="30">
                  <c:v>9047752</c:v>
                </c:pt>
                <c:pt idx="31">
                  <c:v>9113257</c:v>
                </c:pt>
                <c:pt idx="32">
                  <c:v>9182927</c:v>
                </c:pt>
                <c:pt idx="33">
                  <c:v>9256347</c:v>
                </c:pt>
                <c:pt idx="34">
                  <c:v>9340682</c:v>
                </c:pt>
                <c:pt idx="35">
                  <c:v>9415570</c:v>
                </c:pt>
                <c:pt idx="36">
                  <c:v>9482855</c:v>
                </c:pt>
                <c:pt idx="37">
                  <c:v>9555893</c:v>
                </c:pt>
                <c:pt idx="38">
                  <c:v>9644864</c:v>
                </c:pt>
                <c:pt idx="39">
                  <c:v>9747355</c:v>
                </c:pt>
                <c:pt idx="40">
                  <c:v>9851017</c:v>
                </c:pt>
                <c:pt idx="41">
                  <c:v>9995153</c:v>
                </c:pt>
                <c:pt idx="42">
                  <c:v>10120242</c:v>
                </c:pt>
                <c:pt idx="43">
                  <c:v>10230185</c:v>
                </c:pt>
                <c:pt idx="44">
                  <c:v>10327589</c:v>
                </c:pt>
                <c:pt idx="45">
                  <c:v>10379295</c:v>
                </c:pt>
                <c:pt idx="46">
                  <c:v>10452326</c:v>
                </c:pt>
              </c:numCache>
            </c:numRef>
          </c:xVal>
          <c:yVal>
            <c:numRef>
              <c:f>'R2_optreg_230119_2349'!$B$29:$B$75</c:f>
              <c:numCache>
                <c:formatCode>General</c:formatCode>
                <c:ptCount val="47"/>
                <c:pt idx="0">
                  <c:v>72012.147782682427</c:v>
                </c:pt>
                <c:pt idx="1">
                  <c:v>65580.847593895131</c:v>
                </c:pt>
                <c:pt idx="2">
                  <c:v>60414.214942143837</c:v>
                </c:pt>
                <c:pt idx="3">
                  <c:v>55573.882443189781</c:v>
                </c:pt>
                <c:pt idx="4">
                  <c:v>54017.278881926744</c:v>
                </c:pt>
                <c:pt idx="5">
                  <c:v>49926.303191447747</c:v>
                </c:pt>
                <c:pt idx="6">
                  <c:v>43068.462320156694</c:v>
                </c:pt>
                <c:pt idx="7">
                  <c:v>40036.404444933476</c:v>
                </c:pt>
                <c:pt idx="8">
                  <c:v>36733.199585349888</c:v>
                </c:pt>
                <c:pt idx="9">
                  <c:v>38625.321447924987</c:v>
                </c:pt>
                <c:pt idx="10">
                  <c:v>37545.845310082368</c:v>
                </c:pt>
                <c:pt idx="11">
                  <c:v>39177.504665116801</c:v>
                </c:pt>
                <c:pt idx="12">
                  <c:v>41877.617933119167</c:v>
                </c:pt>
                <c:pt idx="13">
                  <c:v>43055.540243944371</c:v>
                </c:pt>
                <c:pt idx="14">
                  <c:v>47654.969867019427</c:v>
                </c:pt>
                <c:pt idx="15">
                  <c:v>44273.48894393041</c:v>
                </c:pt>
                <c:pt idx="16">
                  <c:v>39514.309275367021</c:v>
                </c:pt>
                <c:pt idx="17">
                  <c:v>33427.476623905248</c:v>
                </c:pt>
                <c:pt idx="18">
                  <c:v>31448.375083984098</c:v>
                </c:pt>
                <c:pt idx="19">
                  <c:v>38329.885951705859</c:v>
                </c:pt>
                <c:pt idx="20">
                  <c:v>21267.390550374261</c:v>
                </c:pt>
                <c:pt idx="21">
                  <c:v>14184.867400860327</c:v>
                </c:pt>
                <c:pt idx="22">
                  <c:v>12540.290035870448</c:v>
                </c:pt>
                <c:pt idx="23">
                  <c:v>13550.69488210594</c:v>
                </c:pt>
                <c:pt idx="24">
                  <c:v>15750.647893092419</c:v>
                </c:pt>
                <c:pt idx="25">
                  <c:v>21558.32934573001</c:v>
                </c:pt>
                <c:pt idx="26">
                  <c:v>20082.17634921179</c:v>
                </c:pt>
                <c:pt idx="27">
                  <c:v>20785.123261034067</c:v>
                </c:pt>
                <c:pt idx="28">
                  <c:v>21518.716028496558</c:v>
                </c:pt>
                <c:pt idx="29">
                  <c:v>24097.625314315086</c:v>
                </c:pt>
                <c:pt idx="30">
                  <c:v>23321.436660173022</c:v>
                </c:pt>
                <c:pt idx="31">
                  <c:v>35277.505058553274</c:v>
                </c:pt>
                <c:pt idx="32">
                  <c:v>37411.028825683439</c:v>
                </c:pt>
                <c:pt idx="33">
                  <c:v>31885.916894128837</c:v>
                </c:pt>
                <c:pt idx="34">
                  <c:v>18967.098735489621</c:v>
                </c:pt>
                <c:pt idx="35">
                  <c:v>25432.541447310203</c:v>
                </c:pt>
                <c:pt idx="36">
                  <c:v>26758.776158009481</c:v>
                </c:pt>
                <c:pt idx="37">
                  <c:v>21418.945657564029</c:v>
                </c:pt>
                <c:pt idx="38">
                  <c:v>24233.889682438425</c:v>
                </c:pt>
                <c:pt idx="39">
                  <c:v>30996.299008480601</c:v>
                </c:pt>
                <c:pt idx="40">
                  <c:v>38901.159366606138</c:v>
                </c:pt>
                <c:pt idx="41">
                  <c:v>53555.706415313645</c:v>
                </c:pt>
                <c:pt idx="42">
                  <c:v>51771.801616075041</c:v>
                </c:pt>
                <c:pt idx="43">
                  <c:v>48624.237383467647</c:v>
                </c:pt>
                <c:pt idx="44">
                  <c:v>45979.682941793508</c:v>
                </c:pt>
                <c:pt idx="45">
                  <c:v>35404.17409292511</c:v>
                </c:pt>
                <c:pt idx="46">
                  <c:v>52052.377140819372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0AA-4289-A53D-15625FD2A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8918816"/>
        <c:axId val="1148917984"/>
      </c:scatterChart>
      <c:valAx>
        <c:axId val="1148918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48917984"/>
        <c:crosses val="autoZero"/>
        <c:crossBetween val="midCat"/>
      </c:valAx>
      <c:valAx>
        <c:axId val="11489179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800">
                    <a:solidFill>
                      <a:srgbClr val="FF0000"/>
                    </a:solidFill>
                  </a:defRPr>
                </a:pPr>
                <a:r>
                  <a:rPr lang="en-US" sz="2800" dirty="0">
                    <a:solidFill>
                      <a:srgbClr val="FF0000"/>
                    </a:solidFill>
                  </a:rPr>
                  <a:t>A = Apart</a:t>
                </a:r>
              </a:p>
              <a:p>
                <a:pPr>
                  <a:defRPr sz="2800">
                    <a:solidFill>
                      <a:srgbClr val="FF0000"/>
                    </a:solidFill>
                  </a:defRPr>
                </a:pPr>
                <a:endParaRPr lang="en-US" sz="2800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1351691491415619E-2"/>
              <c:y val="0.233839034607172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148918816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5F34D-93A7-4362-A2BA-23BFC4C865A7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93A79-FA69-4D7B-A1E2-9C310F69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93A79-FA69-4D7B-A1E2-9C310F69A1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00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93A79-FA69-4D7B-A1E2-9C310F69A1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502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93A79-FA69-4D7B-A1E2-9C310F69A1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668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93A79-FA69-4D7B-A1E2-9C310F69A1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6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693A79-FA69-4D7B-A1E2-9C310F69A1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36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31871-9C37-4368-8091-C2961BA6E4C5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52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2409-0A2D-48DB-9459-5161A570FFB2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30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B530-6197-4C85-96EF-252A2E673DE3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18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F03A-2B79-4475-9814-D981ED7DDF8F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17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46FB-B4D8-4118-8CA9-F96DB2516679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62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DC59C-BBB1-47AA-BD56-66890DDB6ACB}" type="datetime1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72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75AB-AB46-4E6E-993E-ACF7AF5D853A}" type="datetime1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42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1086B-31F8-4BC3-A0BB-37B3C05A240D}" type="datetime1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24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8EC9-906C-4D10-80F5-637754FBFD69}" type="datetime1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7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A11B4-80EA-486D-A173-B2FBCFB58D71}" type="datetime1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7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BA47BC5-ABAD-422B-B0F5-161E7F223183}" type="datetime1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nn-NO"/>
              <a:t>PL_Kalmar_23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59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94D6E-ECD4-4FEC-BD2F-D131A6504803}" type="datetime1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/>
              <a:t>PL_Kalmar_23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5085F19-6AA1-4496-9013-7608D0705FE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97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@Lohmander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://www.lohmander.com/Information/Ref.ht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orselestugan.se/produkter/stugor/fritidshus/timmerstugor/fritidshus-50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vt.se/nyheter/vetenskap/sverige-hogst-trahus-kravde-15-000-tra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sv.wikipedia.org/wiki/Kvadratmet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.wikipedia.org/wiki/Meter" TargetMode="External"/><Relationship Id="rId5" Type="http://schemas.openxmlformats.org/officeDocument/2006/relationships/hyperlink" Target="https://sv.wikipedia.org/wiki/Limtr%C3%A4" TargetMode="External"/><Relationship Id="rId4" Type="http://schemas.openxmlformats.org/officeDocument/2006/relationships/hyperlink" Target="https://sv.wikipedia.org/wiki/KL-tr%C3%A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9.wmf"/><Relationship Id="rId7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9.wmf"/><Relationship Id="rId7" Type="http://schemas.openxmlformats.org/officeDocument/2006/relationships/image" Target="../media/image1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9.wmf"/><Relationship Id="rId7" Type="http://schemas.openxmlformats.org/officeDocument/2006/relationships/image" Target="../media/image11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9.wmf"/><Relationship Id="rId7" Type="http://schemas.openxmlformats.org/officeDocument/2006/relationships/image" Target="../media/image11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venskttra.se/trafakta/allmant-om-tra/fran-timmer-till-planka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y-finance.ec.europa.eu/economic-surveillance-eu-economies/sweden/economic-forecast-sweden_en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vaxer.stockholm/tema/stockholmshusen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slu.se/globalassets/ew/org/centrb/rt/dokument/skogsdata/skogsdata_2022_webb.pdf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do.com/article/10.2478/sjce-2014-0007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@Lohmander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://www.lohmander.com/Information/Ref.htm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6F5CF-851C-46E2-FEA0-07A7FB60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64" y="550451"/>
            <a:ext cx="10066611" cy="1600997"/>
          </a:xfrm>
        </p:spPr>
        <p:txBody>
          <a:bodyPr>
            <a:noAutofit/>
          </a:bodyPr>
          <a:lstStyle/>
          <a:p>
            <a:r>
              <a:rPr lang="sv-SE" sz="4800" b="1" dirty="0"/>
              <a:t>En forskares syn på </a:t>
            </a:r>
            <a:br>
              <a:rPr lang="sv-SE" sz="4800" b="1" dirty="0"/>
            </a:br>
            <a:r>
              <a:rPr lang="sv-SE" sz="4800" b="1" dirty="0"/>
              <a:t>framtida tillgång på trä 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5DC56-207C-60F9-E799-792042CC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4210231"/>
            <a:ext cx="5712701" cy="139199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6200" b="1" dirty="0" err="1">
                <a:solidFill>
                  <a:srgbClr val="663300"/>
                </a:solidFill>
              </a:rPr>
              <a:t>Byggardagen</a:t>
            </a:r>
            <a:r>
              <a:rPr lang="en-US" sz="6200" b="1" dirty="0">
                <a:solidFill>
                  <a:srgbClr val="663300"/>
                </a:solidFill>
              </a:rPr>
              <a:t> </a:t>
            </a:r>
            <a:r>
              <a:rPr lang="en-US" sz="6200" b="1" dirty="0" err="1">
                <a:solidFill>
                  <a:srgbClr val="663300"/>
                </a:solidFill>
              </a:rPr>
              <a:t>i</a:t>
            </a:r>
            <a:r>
              <a:rPr lang="en-US" sz="6200" b="1" dirty="0">
                <a:solidFill>
                  <a:srgbClr val="663300"/>
                </a:solidFill>
              </a:rPr>
              <a:t> Kalmar</a:t>
            </a:r>
          </a:p>
          <a:p>
            <a:r>
              <a:rPr lang="sv-SE" sz="4200" dirty="0">
                <a:solidFill>
                  <a:srgbClr val="663300"/>
                </a:solidFill>
              </a:rPr>
              <a:t>Torsdagen den 9 mars 2023, kl.09.00-15.30 </a:t>
            </a:r>
          </a:p>
          <a:p>
            <a:r>
              <a:rPr lang="sv-SE" sz="4200" dirty="0">
                <a:solidFill>
                  <a:srgbClr val="663300"/>
                </a:solidFill>
              </a:rPr>
              <a:t>Linnéuniversitetet i Kalmar, Universitetskajen, Hus </a:t>
            </a:r>
            <a:r>
              <a:rPr lang="sv-SE" sz="4200" dirty="0" err="1">
                <a:solidFill>
                  <a:srgbClr val="663300"/>
                </a:solidFill>
              </a:rPr>
              <a:t>Culmen</a:t>
            </a:r>
            <a:r>
              <a:rPr lang="sv-SE" sz="4200" dirty="0">
                <a:solidFill>
                  <a:srgbClr val="663300"/>
                </a:solidFill>
              </a:rPr>
              <a:t>, vån. 2 – Aula Sienna </a:t>
            </a:r>
            <a:endParaRPr lang="en-US" sz="4200" dirty="0">
              <a:solidFill>
                <a:srgbClr val="6633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A06FF-674C-2A35-7991-9AF027BA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PL_Kalmar_23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950AE-8CD3-8D4B-C1FF-045C34C1DA61}"/>
              </a:ext>
            </a:extLst>
          </p:cNvPr>
          <p:cNvSpPr txBox="1"/>
          <p:nvPr/>
        </p:nvSpPr>
        <p:spPr>
          <a:xfrm>
            <a:off x="480060" y="2063391"/>
            <a:ext cx="634686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Peter Lohmander </a:t>
            </a:r>
          </a:p>
          <a:p>
            <a:r>
              <a:rPr lang="sv-SE" sz="2800" b="1" dirty="0"/>
              <a:t>Optimal Solutions</a:t>
            </a:r>
          </a:p>
          <a:p>
            <a:endParaRPr lang="sv-SE" sz="2800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Peter@Lohmander.com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</a:t>
            </a:r>
          </a:p>
          <a:p>
            <a:r>
              <a:rPr lang="en-U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http://www.lohmander.com/Information/Ref.htm</a:t>
            </a:r>
            <a:r>
              <a:rPr lang="en-US" b="1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89A59-2DF8-76C0-2035-27D4C9CD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119F32-FF65-B549-C28B-4279F36D9CD5}"/>
              </a:ext>
            </a:extLst>
          </p:cNvPr>
          <p:cNvSpPr txBox="1"/>
          <p:nvPr/>
        </p:nvSpPr>
        <p:spPr>
          <a:xfrm>
            <a:off x="7556623" y="5670259"/>
            <a:ext cx="3348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Peter Lohmander, Prof. Dr.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16620-B3AF-2C54-083B-EA2852C38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02" y="1926454"/>
            <a:ext cx="5958398" cy="37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4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B6C98-DFEC-F696-6791-F70E6122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F9229-8E43-47AC-230A-96D5766296DF}"/>
              </a:ext>
            </a:extLst>
          </p:cNvPr>
          <p:cNvSpPr txBox="1"/>
          <p:nvPr/>
        </p:nvSpPr>
        <p:spPr>
          <a:xfrm>
            <a:off x="648070" y="1135658"/>
            <a:ext cx="1137229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TRÄFÖRBRUKNING i NYBYGGANDE med TRÄ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Hur mycket trä behövs ”per lägenhet” om nya byggnader byggs som trähus?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Vad betyder husens totala storlek för träförbrukningen ”per lägenhet”?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Hur mycket trä behövs i så fall totalt för nybyggnad,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om vi </a:t>
            </a:r>
            <a:r>
              <a:rPr kumimoji="0" lang="sv-SE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exempelvi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 ska producera 40 000 lägenheter av trä?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Nu ska vi kontrollera detta med några enkla exempel!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111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80FDB-3E6A-822C-449A-D93E2774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BC89D-0D2D-6DE6-D1CA-1609B42EF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09"/>
            <a:ext cx="6960093" cy="3754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4E1561-7207-4F48-25FF-0D39C2F6AC6E}"/>
              </a:ext>
            </a:extLst>
          </p:cNvPr>
          <p:cNvSpPr txBox="1"/>
          <p:nvPr/>
        </p:nvSpPr>
        <p:spPr>
          <a:xfrm>
            <a:off x="7290786" y="262173"/>
            <a:ext cx="46585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https://sorselestugan.se/produkter/stugor/fritidshus/timmerstugor/fritidshus-50/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C6383-B6CE-6D07-3612-001ACD5F410D}"/>
              </a:ext>
            </a:extLst>
          </p:cNvPr>
          <p:cNvSpPr txBox="1"/>
          <p:nvPr/>
        </p:nvSpPr>
        <p:spPr>
          <a:xfrm>
            <a:off x="301101" y="4084255"/>
            <a:ext cx="60945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Stugan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levereras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som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byggsats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kommer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normalt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5st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virkespaket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samt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1st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ytterdörr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kartong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2st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innerdörrar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kartong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fönster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som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ingår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packas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normalt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virkespaketen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Vikt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totalt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ca: 4500kg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(per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kolli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 1100kg / 900kg / 900kg / 900kg / 600kg / 40kg / 30kg / 30kg)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27B9EA-DDD0-F393-7783-C9AD92B3B5E2}"/>
              </a:ext>
            </a:extLst>
          </p:cNvPr>
          <p:cNvSpPr txBox="1"/>
          <p:nvPr/>
        </p:nvSpPr>
        <p:spPr>
          <a:xfrm>
            <a:off x="8046841" y="4199854"/>
            <a:ext cx="369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Antagande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B27762-D1C2-DB55-55DB-2834C880706D}"/>
              </a:ext>
            </a:extLst>
          </p:cNvPr>
          <p:cNvSpPr txBox="1"/>
          <p:nvPr/>
        </p:nvSpPr>
        <p:spPr>
          <a:xfrm>
            <a:off x="6607340" y="5084885"/>
            <a:ext cx="5407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(4500 kg) / (500 kg / kubikmeter) =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9 kubikmeter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663901-668E-1779-71BB-B122E9800167}"/>
              </a:ext>
            </a:extLst>
          </p:cNvPr>
          <p:cNvSpPr txBox="1"/>
          <p:nvPr/>
        </p:nvSpPr>
        <p:spPr>
          <a:xfrm>
            <a:off x="6375824" y="5697696"/>
            <a:ext cx="55846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Grov approximation: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18 kubikmeter per 100 kvadratmeter.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28F7BD24-8F56-FBDE-BFCE-D07C46308E22}"/>
              </a:ext>
            </a:extLst>
          </p:cNvPr>
          <p:cNvCxnSpPr>
            <a:cxnSpLocks/>
          </p:cNvCxnSpPr>
          <p:nvPr/>
        </p:nvCxnSpPr>
        <p:spPr>
          <a:xfrm flipV="1">
            <a:off x="3132499" y="5335992"/>
            <a:ext cx="3474841" cy="332123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1722C8-D3E2-AD71-54EB-2228EEE38B4C}"/>
              </a:ext>
            </a:extLst>
          </p:cNvPr>
          <p:cNvCxnSpPr>
            <a:cxnSpLocks/>
          </p:cNvCxnSpPr>
          <p:nvPr/>
        </p:nvCxnSpPr>
        <p:spPr>
          <a:xfrm flipH="1">
            <a:off x="8220547" y="4590107"/>
            <a:ext cx="253497" cy="4947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439FE8-F262-90FA-F4E3-01A4DF2D25F3}"/>
              </a:ext>
            </a:extLst>
          </p:cNvPr>
          <p:cNvSpPr txBox="1"/>
          <p:nvPr/>
        </p:nvSpPr>
        <p:spPr>
          <a:xfrm>
            <a:off x="231516" y="6421811"/>
            <a:ext cx="303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Huset är 50 kvadratmeter.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104B587-F4C6-D021-6791-0EC3359691BA}"/>
              </a:ext>
            </a:extLst>
          </p:cNvPr>
          <p:cNvCxnSpPr>
            <a:cxnSpLocks/>
          </p:cNvCxnSpPr>
          <p:nvPr/>
        </p:nvCxnSpPr>
        <p:spPr>
          <a:xfrm flipV="1">
            <a:off x="3348361" y="6421811"/>
            <a:ext cx="2747639" cy="18466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0FCC56-546F-DB1C-53D9-24B34796BA85}"/>
              </a:ext>
            </a:extLst>
          </p:cNvPr>
          <p:cNvCxnSpPr>
            <a:cxnSpLocks/>
          </p:cNvCxnSpPr>
          <p:nvPr/>
        </p:nvCxnSpPr>
        <p:spPr>
          <a:xfrm flipH="1">
            <a:off x="10375272" y="5412374"/>
            <a:ext cx="63374" cy="24347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484A4F7-BA39-62A8-36A4-B2A65258E135}"/>
              </a:ext>
            </a:extLst>
          </p:cNvPr>
          <p:cNvSpPr/>
          <p:nvPr/>
        </p:nvSpPr>
        <p:spPr>
          <a:xfrm>
            <a:off x="6301212" y="5727277"/>
            <a:ext cx="5713377" cy="10153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39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80FDB-3E6A-822C-449A-D93E2774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78731-53A8-5D65-F212-FA561DAFA0FD}"/>
              </a:ext>
            </a:extLst>
          </p:cNvPr>
          <p:cNvSpPr txBox="1"/>
          <p:nvPr/>
        </p:nvSpPr>
        <p:spPr>
          <a:xfrm>
            <a:off x="2212501" y="798973"/>
            <a:ext cx="8328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Träförbrukning per lägenhet för olika slags träbyggnader.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73C7C3C-9746-BB2A-CA54-FBCD835F7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48" y="14336"/>
            <a:ext cx="11592904" cy="65248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Enligt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Skogs-Sveriges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expertsvar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är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18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per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småhus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rimligt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sng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sng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Fråga</a:t>
            </a:r>
            <a:r>
              <a:rPr kumimoji="0" lang="en-US" alt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med </a:t>
            </a:r>
            <a:r>
              <a:rPr kumimoji="0" lang="en-US" altLang="en-US" sz="1800" b="0" i="1" u="sng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svar</a:t>
            </a:r>
            <a:r>
              <a:rPr kumimoji="0" lang="en-US" alt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1" u="sng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SKOGSSVERIGE</a:t>
            </a:r>
            <a:r>
              <a:rPr kumimoji="0" lang="en-US" alt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Frågeställare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 Helene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Thornblad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Besvarades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av: Hans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Weslien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Institutionen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för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skogsskötsel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SLU,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Umeå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onsdag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11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augusti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2004 - 12:15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Fråga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Hej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Ungefär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hur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mycket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virke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räknat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går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det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åt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för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bygga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genomsnittligt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småhus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?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Jag ska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använda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uppgiften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för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jämförelse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med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virkesmängden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form-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och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ställningsbygge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anläggningsprojekt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och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det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vore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roligt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kunna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skriva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"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vilket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motsvarar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unefär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x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småhus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...".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förstår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fungerar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det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utmärkt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med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ungefärliga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siffror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Svar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Hej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Helene, För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dina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beräkningar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kan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du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utgå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ifrån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15-20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per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hus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byggda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enligt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vanliga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system.(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Mängden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kan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dock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vara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betydligt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större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för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hus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byggda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med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inslag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av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byggelement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massivt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Publicerad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 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2004-06-02 13:25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Peter </a:t>
            </a:r>
            <a:r>
              <a:rPr kumimoji="0" lang="en-US" alt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Lohmanders</a:t>
            </a:r>
            <a:r>
              <a:rPr kumimoji="0" lang="en-US" alt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kalkyl</a:t>
            </a:r>
            <a:r>
              <a:rPr kumimoji="0" lang="en-US" alt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Om vi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använder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18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per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hus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och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bygger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40 000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hus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per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år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,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så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blir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träförbrukningen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0.72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miljoner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Sverige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producerar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årligen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ca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19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miljoner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sågad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vara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Husen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behöver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endast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3.8%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av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detta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246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80FDB-3E6A-822C-449A-D93E2774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270F4-044E-6250-A07E-E9107B5E4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438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57679B-E7CD-A80C-6DBA-39DBE70F314A}"/>
              </a:ext>
            </a:extLst>
          </p:cNvPr>
          <p:cNvSpPr txBox="1"/>
          <p:nvPr/>
        </p:nvSpPr>
        <p:spPr>
          <a:xfrm>
            <a:off x="8716551" y="5688068"/>
            <a:ext cx="30463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https://www.svt.se/nyheter/vetenskap/sverige-hogst-trahus-kravde-15-000-trad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03702-B4AE-D33E-8B72-C0D578863271}"/>
              </a:ext>
            </a:extLst>
          </p:cNvPr>
          <p:cNvSpPr txBox="1"/>
          <p:nvPr/>
        </p:nvSpPr>
        <p:spPr>
          <a:xfrm>
            <a:off x="8865635" y="1356062"/>
            <a:ext cx="27046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Snart står det klart - Sveriges högsta trähus och Skellefteås nya, 20 våningar höga, kulturhus.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Byggt helt i trä med avancerad klimatsmart teknik som kan bana väg för ännu högre trähus.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A9280-2710-DAC8-7EC4-EF6DB38E8A17}"/>
              </a:ext>
            </a:extLst>
          </p:cNvPr>
          <p:cNvSpPr txBox="1"/>
          <p:nvPr/>
        </p:nvSpPr>
        <p:spPr>
          <a:xfrm>
            <a:off x="8865635" y="4024610"/>
            <a:ext cx="23414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Ett hus som rymmer 12 200 kubikmeter trä som har vuxit inom en omkrets på sex mil från Skellefteå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B493A4-CAE8-1DF9-C751-B915F4B7F832}"/>
              </a:ext>
            </a:extLst>
          </p:cNvPr>
          <p:cNvSpPr txBox="1"/>
          <p:nvPr/>
        </p:nvSpPr>
        <p:spPr>
          <a:xfrm>
            <a:off x="8716551" y="269176"/>
            <a:ext cx="3277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12 200 kubikmeter trä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85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80FDB-3E6A-822C-449A-D93E2774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074" name="Picture 2" descr="Sara Kulturhus, juli 2021.">
            <a:extLst>
              <a:ext uri="{FF2B5EF4-FFF2-40B4-BE49-F238E27FC236}">
                <a16:creationId xmlns:a16="http://schemas.microsoft.com/office/drawing/2014/main" id="{C5B0BCED-3B55-A5D7-3A3A-E0669B90A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2102B1-3B8B-93C4-D705-4FFC54496550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483907"/>
          <a:ext cx="3127900" cy="2980521"/>
        </p:xfrm>
        <a:graphic>
          <a:graphicData uri="http://schemas.openxmlformats.org/drawingml/2006/table">
            <a:tbl>
              <a:tblPr/>
              <a:tblGrid>
                <a:gridCol w="1563950">
                  <a:extLst>
                    <a:ext uri="{9D8B030D-6E8A-4147-A177-3AD203B41FA5}">
                      <a16:colId xmlns:a16="http://schemas.microsoft.com/office/drawing/2014/main" val="3499906767"/>
                    </a:ext>
                  </a:extLst>
                </a:gridCol>
                <a:gridCol w="1563950">
                  <a:extLst>
                    <a:ext uri="{9D8B030D-6E8A-4147-A177-3AD203B41FA5}">
                      <a16:colId xmlns:a16="http://schemas.microsoft.com/office/drawing/2014/main" val="865662899"/>
                    </a:ext>
                  </a:extLst>
                </a:gridCol>
              </a:tblGrid>
              <a:tr h="392873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dirty="0" err="1">
                          <a:effectLst/>
                        </a:rPr>
                        <a:t>Färdigställande</a:t>
                      </a:r>
                      <a:endParaRPr lang="en-US" sz="1500" dirty="0">
                        <a:effectLst/>
                      </a:endParaRP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Hösten 2021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205328"/>
                  </a:ext>
                </a:extLst>
              </a:tr>
              <a:tr h="481029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>
                          <a:effectLst/>
                        </a:rPr>
                        <a:t>Byggnadskostnad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Cirka 1 miljard SEK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262915"/>
                  </a:ext>
                </a:extLst>
              </a:tr>
              <a:tr h="275720">
                <a:tc gridSpan="2">
                  <a:txBody>
                    <a:bodyPr/>
                    <a:lstStyle/>
                    <a:p>
                      <a:pPr fontAlgn="t"/>
                      <a:endParaRPr lang="en-US" sz="1500">
                        <a:effectLst/>
                      </a:endParaRP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77295"/>
                  </a:ext>
                </a:extLst>
              </a:tr>
              <a:tr h="412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>
                          <a:effectLst/>
                        </a:rPr>
                        <a:t>Byggnadsmaterial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u="none" strike="noStrike">
                          <a:solidFill>
                            <a:srgbClr val="0645AD"/>
                          </a:solidFill>
                          <a:effectLst/>
                          <a:hlinkClick r:id="rId4" tooltip="KL-trä"/>
                        </a:rPr>
                        <a:t>KL-trä</a:t>
                      </a:r>
                      <a:r>
                        <a:rPr lang="en-US" sz="1500">
                          <a:effectLst/>
                        </a:rPr>
                        <a:t>, </a:t>
                      </a:r>
                      <a:r>
                        <a:rPr lang="en-US" sz="1500" u="none" strike="noStrike">
                          <a:solidFill>
                            <a:srgbClr val="0645AD"/>
                          </a:solidFill>
                          <a:effectLst/>
                          <a:hlinkClick r:id="rId5" tooltip="Limträ"/>
                        </a:rPr>
                        <a:t>limträ</a:t>
                      </a:r>
                      <a:endParaRPr lang="en-US" sz="1500">
                        <a:effectLst/>
                      </a:endParaRP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770146"/>
                  </a:ext>
                </a:extLst>
              </a:tr>
              <a:tr h="275720">
                <a:tc gridSpan="2">
                  <a:txBody>
                    <a:bodyPr/>
                    <a:lstStyle/>
                    <a:p>
                      <a:pPr fontAlgn="t"/>
                      <a:endParaRPr lang="en-US" sz="1500">
                        <a:effectLst/>
                      </a:endParaRP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243118"/>
                  </a:ext>
                </a:extLst>
              </a:tr>
              <a:tr h="275720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>
                          <a:effectLst/>
                        </a:rPr>
                        <a:t>Byggnadshöjd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80 </a:t>
                      </a:r>
                      <a:r>
                        <a:rPr lang="en-US" sz="1500" u="none" strike="noStrike">
                          <a:solidFill>
                            <a:srgbClr val="0645AD"/>
                          </a:solidFill>
                          <a:effectLst/>
                          <a:hlinkClick r:id="rId6" tooltip="Meter"/>
                        </a:rPr>
                        <a:t>m</a:t>
                      </a:r>
                      <a:endParaRPr lang="en-US" sz="1500">
                        <a:effectLst/>
                      </a:endParaRP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783401"/>
                  </a:ext>
                </a:extLst>
              </a:tr>
              <a:tr h="275720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>
                          <a:effectLst/>
                        </a:rPr>
                        <a:t>Våningar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20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671839"/>
                  </a:ext>
                </a:extLst>
              </a:tr>
              <a:tr h="412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>
                          <a:effectLst/>
                        </a:rPr>
                        <a:t>Bruttoarea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</a:rPr>
                        <a:t>30 000 </a:t>
                      </a:r>
                      <a:r>
                        <a:rPr lang="en-US" sz="1500" u="none" strike="noStrike" dirty="0">
                          <a:solidFill>
                            <a:srgbClr val="0645AD"/>
                          </a:solidFill>
                          <a:effectLst/>
                          <a:hlinkClick r:id="rId7" tooltip="Kvadratmeter"/>
                        </a:rPr>
                        <a:t>m²</a:t>
                      </a:r>
                      <a:r>
                        <a:rPr lang="en-US" sz="1500" dirty="0">
                          <a:effectLst/>
                        </a:rPr>
                        <a:t> (</a:t>
                      </a:r>
                      <a:r>
                        <a:rPr lang="en-US" sz="1500" dirty="0" err="1">
                          <a:effectLst/>
                        </a:rPr>
                        <a:t>cirka</a:t>
                      </a:r>
                      <a:r>
                        <a:rPr lang="en-US" sz="1500" dirty="0">
                          <a:effectLst/>
                        </a:rPr>
                        <a:t>)</a:t>
                      </a:r>
                    </a:p>
                  </a:txBody>
                  <a:tcPr marL="78401" marR="78401" marT="39200" marB="39200">
                    <a:lnL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D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06005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9DBD3D7-8303-FABD-C9AE-28A694716636}"/>
              </a:ext>
            </a:extLst>
          </p:cNvPr>
          <p:cNvSpPr txBox="1"/>
          <p:nvPr/>
        </p:nvSpPr>
        <p:spPr>
          <a:xfrm>
            <a:off x="5550763" y="3832479"/>
            <a:ext cx="2288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12 200 kubikmeter trä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BBCA5-378D-4136-4449-7A06FE7D8D73}"/>
              </a:ext>
            </a:extLst>
          </p:cNvPr>
          <p:cNvSpPr txBox="1"/>
          <p:nvPr/>
        </p:nvSpPr>
        <p:spPr>
          <a:xfrm>
            <a:off x="5639539" y="4480549"/>
            <a:ext cx="2288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30 000 kvadratmeter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58ACCD9-A40E-C010-7E98-2451171286AE}"/>
              </a:ext>
            </a:extLst>
          </p:cNvPr>
          <p:cNvSpPr/>
          <p:nvPr/>
        </p:nvSpPr>
        <p:spPr>
          <a:xfrm>
            <a:off x="7927759" y="3832479"/>
            <a:ext cx="213064" cy="1017402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943A4-C41C-90F3-D960-3B3BB26547CB}"/>
              </a:ext>
            </a:extLst>
          </p:cNvPr>
          <p:cNvSpPr txBox="1"/>
          <p:nvPr/>
        </p:nvSpPr>
        <p:spPr>
          <a:xfrm>
            <a:off x="8203212" y="3864126"/>
            <a:ext cx="3876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40.7 kubikmeter trä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per 100 kvadratmeter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51B5C4-64B5-4F7F-375A-F50538885790}"/>
              </a:ext>
            </a:extLst>
          </p:cNvPr>
          <p:cNvSpPr txBox="1"/>
          <p:nvPr/>
        </p:nvSpPr>
        <p:spPr>
          <a:xfrm>
            <a:off x="5668391" y="606702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18 kubikmeter per 100 kvadratmeter.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D56D1-C34E-BD5A-9618-93812E9B43B7}"/>
              </a:ext>
            </a:extLst>
          </p:cNvPr>
          <p:cNvSpPr txBox="1"/>
          <p:nvPr/>
        </p:nvSpPr>
        <p:spPr>
          <a:xfrm>
            <a:off x="7147928" y="5374544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Småhus i trä: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C899AA-E877-24A9-9846-0EE97987C57D}"/>
              </a:ext>
            </a:extLst>
          </p:cNvPr>
          <p:cNvSpPr txBox="1"/>
          <p:nvPr/>
        </p:nvSpPr>
        <p:spPr>
          <a:xfrm>
            <a:off x="9603080" y="5420723"/>
            <a:ext cx="2234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Jättehus i trä: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6F9AA8C-F17B-AB52-81AD-D85CB7FEE321}"/>
              </a:ext>
            </a:extLst>
          </p:cNvPr>
          <p:cNvSpPr/>
          <p:nvPr/>
        </p:nvSpPr>
        <p:spPr>
          <a:xfrm>
            <a:off x="7474998" y="5743877"/>
            <a:ext cx="728214" cy="323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1087F66-879C-95BE-7FF3-11D1DC4A1962}"/>
              </a:ext>
            </a:extLst>
          </p:cNvPr>
          <p:cNvSpPr/>
          <p:nvPr/>
        </p:nvSpPr>
        <p:spPr>
          <a:xfrm flipV="1">
            <a:off x="9950532" y="4902142"/>
            <a:ext cx="647433" cy="556311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4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80FDB-3E6A-822C-449A-D93E2774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78731-53A8-5D65-F212-FA561DAFA0FD}"/>
              </a:ext>
            </a:extLst>
          </p:cNvPr>
          <p:cNvSpPr txBox="1"/>
          <p:nvPr/>
        </p:nvSpPr>
        <p:spPr>
          <a:xfrm>
            <a:off x="2212501" y="798973"/>
            <a:ext cx="8328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Träförbrukning per lägenhet för olika slags träbyggnader.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73C7C3C-9746-BB2A-CA54-FBCD835F7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27" y="798973"/>
            <a:ext cx="11592904" cy="56630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Träförbrukning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vid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trähusbyggande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Låt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“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100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kvadratmeter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”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kallas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“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bostad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”.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Biytor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ingår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bostad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ett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litet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trähus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kräver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18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bostad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ett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hus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kräver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41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40 000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bostäder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små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trähus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kräver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0.72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miljoner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Detta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är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3.8%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av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Sveriges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produktion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av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sågad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vara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40 000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bostäder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trähus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kräver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1.64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miljoner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kubikmeter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trä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 Detta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är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8.6%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av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Sveriges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produktion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av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sågad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vara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62519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BA49E6-24E0-1DBA-C4D0-2B8161FF69B9}"/>
              </a:ext>
            </a:extLst>
          </p:cNvPr>
          <p:cNvSpPr/>
          <p:nvPr/>
        </p:nvSpPr>
        <p:spPr>
          <a:xfrm>
            <a:off x="7390414" y="2504821"/>
            <a:ext cx="1185413" cy="779373"/>
          </a:xfrm>
          <a:prstGeom prst="downArrow">
            <a:avLst>
              <a:gd name="adj1" fmla="val 50000"/>
              <a:gd name="adj2" fmla="val 44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FB987-7CF3-F49E-DC2E-8385114FF963}"/>
              </a:ext>
            </a:extLst>
          </p:cNvPr>
          <p:cNvSpPr/>
          <p:nvPr/>
        </p:nvSpPr>
        <p:spPr>
          <a:xfrm>
            <a:off x="6637607" y="1221643"/>
            <a:ext cx="1938221" cy="1211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50B4-302E-937B-C9B9-77891339478D}"/>
              </a:ext>
            </a:extLst>
          </p:cNvPr>
          <p:cNvSpPr txBox="1"/>
          <p:nvPr/>
        </p:nvSpPr>
        <p:spPr>
          <a:xfrm>
            <a:off x="6806037" y="1388887"/>
            <a:ext cx="15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timmer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02440-E49A-365E-B042-9F0719D35880}"/>
              </a:ext>
            </a:extLst>
          </p:cNvPr>
          <p:cNvSpPr/>
          <p:nvPr/>
        </p:nvSpPr>
        <p:spPr>
          <a:xfrm>
            <a:off x="7261932" y="3389504"/>
            <a:ext cx="2760958" cy="7793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880FD-2B2E-2F6F-A77E-2D5BCF24E77B}"/>
              </a:ext>
            </a:extLst>
          </p:cNvPr>
          <p:cNvSpPr txBox="1"/>
          <p:nvPr/>
        </p:nvSpPr>
        <p:spPr>
          <a:xfrm>
            <a:off x="7355158" y="3497801"/>
            <a:ext cx="2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av sågad vara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4E011E-6DCA-9904-53AD-D263C00B522B}"/>
              </a:ext>
            </a:extLst>
          </p:cNvPr>
          <p:cNvSpPr/>
          <p:nvPr/>
        </p:nvSpPr>
        <p:spPr>
          <a:xfrm>
            <a:off x="2686718" y="4207081"/>
            <a:ext cx="2338437" cy="937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0DD18-D682-5D88-AD36-6A7B1AEB8CD5}"/>
              </a:ext>
            </a:extLst>
          </p:cNvPr>
          <p:cNvSpPr txBox="1"/>
          <p:nvPr/>
        </p:nvSpPr>
        <p:spPr>
          <a:xfrm>
            <a:off x="2785230" y="4335180"/>
            <a:ext cx="216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att använda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8B5185-B2D5-3C25-E50A-1C1B34B2CC30}"/>
              </a:ext>
            </a:extLst>
          </p:cNvPr>
          <p:cNvCxnSpPr>
            <a:cxnSpLocks/>
          </p:cNvCxnSpPr>
          <p:nvPr/>
        </p:nvCxnSpPr>
        <p:spPr>
          <a:xfrm flipH="1">
            <a:off x="5136793" y="3712628"/>
            <a:ext cx="2020153" cy="747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3D24B2-3ECC-A01D-3EF6-2611EF2A28B9}"/>
              </a:ext>
            </a:extLst>
          </p:cNvPr>
          <p:cNvSpPr txBox="1"/>
          <p:nvPr/>
        </p:nvSpPr>
        <p:spPr>
          <a:xfrm>
            <a:off x="9090733" y="5976437"/>
            <a:ext cx="189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2A58C-3F82-713F-6003-AF65F6D88BF9}"/>
              </a:ext>
            </a:extLst>
          </p:cNvPr>
          <p:cNvSpPr/>
          <p:nvPr/>
        </p:nvSpPr>
        <p:spPr>
          <a:xfrm>
            <a:off x="9046563" y="5877018"/>
            <a:ext cx="1696891" cy="5859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BBDCB2-79BB-E066-0429-07D7A010B174}"/>
              </a:ext>
            </a:extLst>
          </p:cNvPr>
          <p:cNvSpPr txBox="1"/>
          <p:nvPr/>
        </p:nvSpPr>
        <p:spPr>
          <a:xfrm rot="4065960">
            <a:off x="9366058" y="4729617"/>
            <a:ext cx="125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Export av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8814A-53AA-C136-8872-DB20F61B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6A6265-E1BD-BDCE-41D9-8D127E5BB5F8}"/>
              </a:ext>
            </a:extLst>
          </p:cNvPr>
          <p:cNvSpPr/>
          <p:nvPr/>
        </p:nvSpPr>
        <p:spPr>
          <a:xfrm rot="4081407">
            <a:off x="8585267" y="4889900"/>
            <a:ext cx="1429197" cy="5445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D1D8EE-FAE8-6281-A61F-9AADEDE686B8}"/>
              </a:ext>
            </a:extLst>
          </p:cNvPr>
          <p:cNvSpPr/>
          <p:nvPr/>
        </p:nvSpPr>
        <p:spPr>
          <a:xfrm>
            <a:off x="1086355" y="5892367"/>
            <a:ext cx="2338437" cy="651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5AE66-D753-0289-325E-1495B7971359}"/>
              </a:ext>
            </a:extLst>
          </p:cNvPr>
          <p:cNvSpPr txBox="1"/>
          <p:nvPr/>
        </p:nvSpPr>
        <p:spPr>
          <a:xfrm>
            <a:off x="1086354" y="5892367"/>
            <a:ext cx="233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till nya byggnader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3C09AF-9647-DB79-D44B-8F4807373561}"/>
              </a:ext>
            </a:extLst>
          </p:cNvPr>
          <p:cNvCxnSpPr>
            <a:cxnSpLocks/>
          </p:cNvCxnSpPr>
          <p:nvPr/>
        </p:nvCxnSpPr>
        <p:spPr>
          <a:xfrm flipH="1">
            <a:off x="2584247" y="5205175"/>
            <a:ext cx="532660" cy="6486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27EA354-EBFB-8551-FE25-421011FD5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0197" y="3151085"/>
          <a:ext cx="319280" cy="8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" imgH="393480" progId="Equation.DSMT4">
                  <p:embed/>
                </p:oleObj>
              </mc:Choice>
              <mc:Fallback>
                <p:oleObj name="Equation" r:id="rId2" imgW="13968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27EA354-EBFB-8551-FE25-421011FD5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10197" y="3151085"/>
                        <a:ext cx="319280" cy="899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75BF755-AF32-AB1B-CB15-93EF764ED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2032" y="4629410"/>
          <a:ext cx="349250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75BF755-AF32-AB1B-CB15-93EF764ED8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72032" y="4629410"/>
                        <a:ext cx="349250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D98A20-1764-0B59-A28B-46FDA93FE5C5}"/>
              </a:ext>
            </a:extLst>
          </p:cNvPr>
          <p:cNvCxnSpPr>
            <a:cxnSpLocks/>
          </p:cNvCxnSpPr>
          <p:nvPr/>
        </p:nvCxnSpPr>
        <p:spPr>
          <a:xfrm flipH="1">
            <a:off x="810486" y="4681261"/>
            <a:ext cx="1773761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68EEAB9-542B-483D-D68B-11C1445B791B}"/>
              </a:ext>
            </a:extLst>
          </p:cNvPr>
          <p:cNvSpPr/>
          <p:nvPr/>
        </p:nvSpPr>
        <p:spPr>
          <a:xfrm>
            <a:off x="5663953" y="3151085"/>
            <a:ext cx="798992" cy="899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8329EB4-E8C5-E56D-0236-C2D1758235D2}"/>
              </a:ext>
            </a:extLst>
          </p:cNvPr>
          <p:cNvSpPr/>
          <p:nvPr/>
        </p:nvSpPr>
        <p:spPr>
          <a:xfrm>
            <a:off x="8242915" y="4653007"/>
            <a:ext cx="798992" cy="89978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CF1EB35-4E40-C9EB-2AE6-434C79C303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829" y="5211712"/>
          <a:ext cx="250781" cy="64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CF1EB35-4E40-C9EB-2AE6-434C79C30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1829" y="5211712"/>
                        <a:ext cx="250781" cy="64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E22E997E-B439-663B-6209-85150EDB6F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0477" y="4012014"/>
          <a:ext cx="250781" cy="64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80" imgH="393480" progId="Equation.DSMT4">
                  <p:embed/>
                </p:oleObj>
              </mc:Choice>
              <mc:Fallback>
                <p:oleObj name="Equation" r:id="rId8" imgW="152280" imgH="39348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E22E997E-B439-663B-6209-85150EDB6F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0477" y="4012014"/>
                        <a:ext cx="250781" cy="64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077BBC8-FD14-5E0B-4394-C4CEF49F513D}"/>
              </a:ext>
            </a:extLst>
          </p:cNvPr>
          <p:cNvSpPr txBox="1"/>
          <p:nvPr/>
        </p:nvSpPr>
        <p:spPr>
          <a:xfrm>
            <a:off x="3413036" y="6007950"/>
            <a:ext cx="3743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1.3 M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35F503-389E-ED3D-9A90-251BFD5ADEA4}"/>
              </a:ext>
            </a:extLst>
          </p:cNvPr>
          <p:cNvSpPr txBox="1"/>
          <p:nvPr/>
        </p:nvSpPr>
        <p:spPr>
          <a:xfrm>
            <a:off x="10022889" y="3501598"/>
            <a:ext cx="1754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19 M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95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4F6F7-F5C3-2771-B64D-462692FC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0612F-6E21-0DA2-974E-0E2B5F8AD638}"/>
              </a:ext>
            </a:extLst>
          </p:cNvPr>
          <p:cNvSpPr txBox="1"/>
          <p:nvPr/>
        </p:nvSpPr>
        <p:spPr>
          <a:xfrm>
            <a:off x="1291079" y="3297039"/>
            <a:ext cx="104473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OBS: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6E6F6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Av de sågade barrträvaror som Sverige i medeltal producerat de senaste 10 åren, </a:t>
            </a: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förbrukade vi inom landet mindre än en tolftedel till nya byggnader.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6E6F64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82D0A-B3B4-1C34-19E7-6A152DA9D562}"/>
              </a:ext>
            </a:extLst>
          </p:cNvPr>
          <p:cNvSpPr txBox="1"/>
          <p:nvPr/>
        </p:nvSpPr>
        <p:spPr>
          <a:xfrm>
            <a:off x="3833446" y="6159361"/>
            <a:ext cx="7643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https://www.svenskttra.se/trafakta/allmant-om-tra/fran-timmer-till-planka/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85A81F3-45E4-D7CE-3A50-3985E09C3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410544"/>
              </p:ext>
            </p:extLst>
          </p:nvPr>
        </p:nvGraphicFramePr>
        <p:xfrm>
          <a:off x="3005614" y="948382"/>
          <a:ext cx="7327994" cy="255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30040" imgH="393480" progId="Equation.DSMT4">
                  <p:embed/>
                </p:oleObj>
              </mc:Choice>
              <mc:Fallback>
                <p:oleObj name="Equation" r:id="rId2" imgW="1130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05614" y="948382"/>
                        <a:ext cx="7327994" cy="2552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6399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4F6F7-F5C3-2771-B64D-462692FC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0612F-6E21-0DA2-974E-0E2B5F8AD638}"/>
              </a:ext>
            </a:extLst>
          </p:cNvPr>
          <p:cNvSpPr txBox="1"/>
          <p:nvPr/>
        </p:nvSpPr>
        <p:spPr>
          <a:xfrm>
            <a:off x="1133882" y="727285"/>
            <a:ext cx="1044734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Fråga: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Kommer framtida tillgång på trä att vara tillräcklig för byggnadsindustrins produktion?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Ett första </a:t>
            </a:r>
            <a:r>
              <a:rPr kumimoji="0" lang="sv-SE" sz="2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översiktligt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svar: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Om vi i första hand använder Sveriges resurser för att satsa på nya byggnader, verkar inte tillgången till trä vara ett problem. 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Orsak: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Av de sågade barrträvaror som Sverige i medeltal producerat de senaste 10 åren,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förbrukade vi inom landet mindre än en tolftedel till nya byggnader.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6E6F64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82D0A-B3B4-1C34-19E7-6A152DA9D562}"/>
              </a:ext>
            </a:extLst>
          </p:cNvPr>
          <p:cNvSpPr txBox="1"/>
          <p:nvPr/>
        </p:nvSpPr>
        <p:spPr>
          <a:xfrm>
            <a:off x="3833446" y="6159361"/>
            <a:ext cx="7643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https://www.svenskttra.se/trafakta/allmant-om-tra/fran-timmer-till-planka/</a:t>
            </a:r>
          </a:p>
        </p:txBody>
      </p:sp>
    </p:spTree>
    <p:extLst>
      <p:ext uri="{BB962C8B-B14F-4D97-AF65-F5344CB8AC3E}">
        <p14:creationId xmlns:p14="http://schemas.microsoft.com/office/powerpoint/2010/main" val="4044141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BA49E6-24E0-1DBA-C4D0-2B8161FF69B9}"/>
              </a:ext>
            </a:extLst>
          </p:cNvPr>
          <p:cNvSpPr/>
          <p:nvPr/>
        </p:nvSpPr>
        <p:spPr>
          <a:xfrm>
            <a:off x="7390414" y="2504821"/>
            <a:ext cx="1185413" cy="779373"/>
          </a:xfrm>
          <a:prstGeom prst="downArrow">
            <a:avLst>
              <a:gd name="adj1" fmla="val 50000"/>
              <a:gd name="adj2" fmla="val 44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FB987-7CF3-F49E-DC2E-8385114FF963}"/>
              </a:ext>
            </a:extLst>
          </p:cNvPr>
          <p:cNvSpPr/>
          <p:nvPr/>
        </p:nvSpPr>
        <p:spPr>
          <a:xfrm>
            <a:off x="6637607" y="1221643"/>
            <a:ext cx="1938221" cy="1211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50B4-302E-937B-C9B9-77891339478D}"/>
              </a:ext>
            </a:extLst>
          </p:cNvPr>
          <p:cNvSpPr txBox="1"/>
          <p:nvPr/>
        </p:nvSpPr>
        <p:spPr>
          <a:xfrm>
            <a:off x="6806037" y="1388887"/>
            <a:ext cx="15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timmer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02440-E49A-365E-B042-9F0719D35880}"/>
              </a:ext>
            </a:extLst>
          </p:cNvPr>
          <p:cNvSpPr/>
          <p:nvPr/>
        </p:nvSpPr>
        <p:spPr>
          <a:xfrm>
            <a:off x="7261932" y="3389504"/>
            <a:ext cx="2760958" cy="7793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880FD-2B2E-2F6F-A77E-2D5BCF24E77B}"/>
              </a:ext>
            </a:extLst>
          </p:cNvPr>
          <p:cNvSpPr txBox="1"/>
          <p:nvPr/>
        </p:nvSpPr>
        <p:spPr>
          <a:xfrm>
            <a:off x="7355158" y="3497801"/>
            <a:ext cx="2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av sågad vara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4E011E-6DCA-9904-53AD-D263C00B522B}"/>
              </a:ext>
            </a:extLst>
          </p:cNvPr>
          <p:cNvSpPr/>
          <p:nvPr/>
        </p:nvSpPr>
        <p:spPr>
          <a:xfrm>
            <a:off x="2686718" y="4207081"/>
            <a:ext cx="2338437" cy="937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0DD18-D682-5D88-AD36-6A7B1AEB8CD5}"/>
              </a:ext>
            </a:extLst>
          </p:cNvPr>
          <p:cNvSpPr txBox="1"/>
          <p:nvPr/>
        </p:nvSpPr>
        <p:spPr>
          <a:xfrm>
            <a:off x="2785230" y="4335180"/>
            <a:ext cx="216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att använda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8B5185-B2D5-3C25-E50A-1C1B34B2CC30}"/>
              </a:ext>
            </a:extLst>
          </p:cNvPr>
          <p:cNvCxnSpPr>
            <a:cxnSpLocks/>
          </p:cNvCxnSpPr>
          <p:nvPr/>
        </p:nvCxnSpPr>
        <p:spPr>
          <a:xfrm flipH="1">
            <a:off x="5136793" y="3712628"/>
            <a:ext cx="2020153" cy="747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3D24B2-3ECC-A01D-3EF6-2611EF2A28B9}"/>
              </a:ext>
            </a:extLst>
          </p:cNvPr>
          <p:cNvSpPr txBox="1"/>
          <p:nvPr/>
        </p:nvSpPr>
        <p:spPr>
          <a:xfrm>
            <a:off x="9090733" y="5976437"/>
            <a:ext cx="189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2A58C-3F82-713F-6003-AF65F6D88BF9}"/>
              </a:ext>
            </a:extLst>
          </p:cNvPr>
          <p:cNvSpPr/>
          <p:nvPr/>
        </p:nvSpPr>
        <p:spPr>
          <a:xfrm>
            <a:off x="9046563" y="5877018"/>
            <a:ext cx="1696891" cy="5859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BBDCB2-79BB-E066-0429-07D7A010B174}"/>
              </a:ext>
            </a:extLst>
          </p:cNvPr>
          <p:cNvSpPr txBox="1"/>
          <p:nvPr/>
        </p:nvSpPr>
        <p:spPr>
          <a:xfrm rot="4065960">
            <a:off x="9366058" y="4729617"/>
            <a:ext cx="125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Export av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8814A-53AA-C136-8872-DB20F61B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6A6265-E1BD-BDCE-41D9-8D127E5BB5F8}"/>
              </a:ext>
            </a:extLst>
          </p:cNvPr>
          <p:cNvSpPr/>
          <p:nvPr/>
        </p:nvSpPr>
        <p:spPr>
          <a:xfrm rot="4081407">
            <a:off x="8585267" y="4889900"/>
            <a:ext cx="1429197" cy="5445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D1D8EE-FAE8-6281-A61F-9AADEDE686B8}"/>
              </a:ext>
            </a:extLst>
          </p:cNvPr>
          <p:cNvSpPr/>
          <p:nvPr/>
        </p:nvSpPr>
        <p:spPr>
          <a:xfrm>
            <a:off x="1086355" y="5892367"/>
            <a:ext cx="2338437" cy="651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5AE66-D753-0289-325E-1495B7971359}"/>
              </a:ext>
            </a:extLst>
          </p:cNvPr>
          <p:cNvSpPr txBox="1"/>
          <p:nvPr/>
        </p:nvSpPr>
        <p:spPr>
          <a:xfrm>
            <a:off x="1086354" y="5892367"/>
            <a:ext cx="233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till nya byggnader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3C09AF-9647-DB79-D44B-8F4807373561}"/>
              </a:ext>
            </a:extLst>
          </p:cNvPr>
          <p:cNvCxnSpPr>
            <a:cxnSpLocks/>
          </p:cNvCxnSpPr>
          <p:nvPr/>
        </p:nvCxnSpPr>
        <p:spPr>
          <a:xfrm flipH="1">
            <a:off x="2584247" y="5205175"/>
            <a:ext cx="532660" cy="6486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27EA354-EBFB-8551-FE25-421011FD5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0197" y="3151085"/>
          <a:ext cx="319280" cy="8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" imgH="393480" progId="Equation.DSMT4">
                  <p:embed/>
                </p:oleObj>
              </mc:Choice>
              <mc:Fallback>
                <p:oleObj name="Equation" r:id="rId2" imgW="13968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27EA354-EBFB-8551-FE25-421011FD5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10197" y="3151085"/>
                        <a:ext cx="319280" cy="899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75BF755-AF32-AB1B-CB15-93EF764ED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2032" y="4629410"/>
          <a:ext cx="349250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75BF755-AF32-AB1B-CB15-93EF764ED8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72032" y="4629410"/>
                        <a:ext cx="349250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D98A20-1764-0B59-A28B-46FDA93FE5C5}"/>
              </a:ext>
            </a:extLst>
          </p:cNvPr>
          <p:cNvCxnSpPr>
            <a:cxnSpLocks/>
          </p:cNvCxnSpPr>
          <p:nvPr/>
        </p:nvCxnSpPr>
        <p:spPr>
          <a:xfrm flipH="1">
            <a:off x="810486" y="4681261"/>
            <a:ext cx="1773761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68EEAB9-542B-483D-D68B-11C1445B791B}"/>
              </a:ext>
            </a:extLst>
          </p:cNvPr>
          <p:cNvSpPr/>
          <p:nvPr/>
        </p:nvSpPr>
        <p:spPr>
          <a:xfrm>
            <a:off x="5663953" y="3151085"/>
            <a:ext cx="798992" cy="899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8329EB4-E8C5-E56D-0236-C2D1758235D2}"/>
              </a:ext>
            </a:extLst>
          </p:cNvPr>
          <p:cNvSpPr/>
          <p:nvPr/>
        </p:nvSpPr>
        <p:spPr>
          <a:xfrm>
            <a:off x="8242915" y="4653007"/>
            <a:ext cx="798992" cy="89978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CF1EB35-4E40-C9EB-2AE6-434C79C303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829" y="5211712"/>
          <a:ext cx="250781" cy="64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CF1EB35-4E40-C9EB-2AE6-434C79C30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1829" y="5211712"/>
                        <a:ext cx="250781" cy="64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E22E997E-B439-663B-6209-85150EDB6F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0477" y="4012014"/>
          <a:ext cx="250781" cy="64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80" imgH="393480" progId="Equation.DSMT4">
                  <p:embed/>
                </p:oleObj>
              </mc:Choice>
              <mc:Fallback>
                <p:oleObj name="Equation" r:id="rId8" imgW="152280" imgH="39348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E22E997E-B439-663B-6209-85150EDB6F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0477" y="4012014"/>
                        <a:ext cx="250781" cy="64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050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C4B31-A498-E2BE-F874-AA23F0A93E2C}"/>
              </a:ext>
            </a:extLst>
          </p:cNvPr>
          <p:cNvSpPr txBox="1"/>
          <p:nvPr/>
        </p:nvSpPr>
        <p:spPr>
          <a:xfrm>
            <a:off x="152574" y="483907"/>
            <a:ext cx="1035889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rgbClr val="FF0000"/>
                </a:solidFill>
              </a:rPr>
              <a:t>SAMMANFATTNING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b="1" dirty="0">
              <a:solidFill>
                <a:srgbClr val="FF0000"/>
              </a:solidFill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/>
              <a:t>1. Tillgången till trä för byggande i Sverige under 2010-talet var mycket god.</a:t>
            </a:r>
          </a:p>
          <a:p>
            <a:endParaRPr lang="sv-SE" b="1" i="1" dirty="0"/>
          </a:p>
          <a:p>
            <a:r>
              <a:rPr lang="sv-SE" b="1" i="1" dirty="0"/>
              <a:t>2. Produktion per år av sågad vara var då ca 19 M m3. Av detta gick ca 1.3 M m3 till nybyggande. </a:t>
            </a:r>
          </a:p>
          <a:p>
            <a:endParaRPr lang="sv-SE" b="1" i="1" dirty="0"/>
          </a:p>
          <a:p>
            <a:r>
              <a:rPr lang="sv-SE" b="1" i="1" dirty="0"/>
              <a:t>3. Träförbrukningen vid nybyggande beror bl.a. av hustyper, storlek per hus samt antal byggda bostäder.</a:t>
            </a:r>
          </a:p>
          <a:p>
            <a:endParaRPr lang="sv-SE" b="1" i="1" dirty="0"/>
          </a:p>
          <a:p>
            <a:r>
              <a:rPr lang="sv-SE" b="1" i="1" dirty="0"/>
              <a:t>4. </a:t>
            </a:r>
            <a:r>
              <a:rPr lang="sv-SE" b="1" i="1" dirty="0" err="1"/>
              <a:t>Lohmanders</a:t>
            </a:r>
            <a:r>
              <a:rPr lang="sv-SE" b="1" i="1" dirty="0"/>
              <a:t> </a:t>
            </a:r>
            <a:r>
              <a:rPr lang="sv-SE" b="1" i="1" dirty="0" err="1"/>
              <a:t>ByggnadsFunktion</a:t>
            </a:r>
            <a:r>
              <a:rPr lang="sv-SE" b="1" i="1" dirty="0"/>
              <a:t>, LBF, förklarar byggandets variationer åren 1975 – 2021.                BNP, Befolkningsförändringar, byggkostnader samt tiden förklarar antalet byggda lägenheter olika år.</a:t>
            </a:r>
          </a:p>
          <a:p>
            <a:endParaRPr lang="sv-SE" b="1" i="1" dirty="0"/>
          </a:p>
          <a:p>
            <a:r>
              <a:rPr lang="sv-SE" b="1" i="1" dirty="0"/>
              <a:t>5. Prognoser för byggande fram till 2050, med LBF, visar hur byggsektorns aktivitetsnivå kan påverkas av ändrad BNP, befolkning och/eller byggkostnader.  </a:t>
            </a:r>
          </a:p>
          <a:p>
            <a:endParaRPr lang="sv-SE" b="1" i="1" dirty="0"/>
          </a:p>
          <a:p>
            <a:r>
              <a:rPr lang="sv-SE" b="1" i="1" dirty="0"/>
              <a:t>6. Byggandet kan ökas kraftigt om byggkostnaden kan sänkas, exempelvis genom förenklade byggregler, optimeringar av processer, materialval, etc. samt klimat och miljösubventioner.</a:t>
            </a:r>
          </a:p>
          <a:p>
            <a:endParaRPr lang="sv-SE" b="1" i="1" dirty="0"/>
          </a:p>
          <a:p>
            <a:r>
              <a:rPr lang="sv-SE" b="1" i="1" dirty="0"/>
              <a:t>7. Ökad produktion av trä för byggande kan erhållas via justerade skogsbruksmetoder.</a:t>
            </a:r>
          </a:p>
          <a:p>
            <a:endParaRPr lang="sv-SE" b="1" i="1" dirty="0"/>
          </a:p>
          <a:p>
            <a:r>
              <a:rPr lang="sv-SE" b="1" i="1" dirty="0"/>
              <a:t>8. Nya byggprojekt med Svenska Prefab-hus av trä bör starta i såväl Ukraina som i Turkiet och Syrien.</a:t>
            </a:r>
            <a:r>
              <a:rPr lang="sv-SE" sz="2000" b="1" i="1" dirty="0"/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E1E6F-46A0-DFA7-9F59-BC9E0CA2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D1E73-D5D1-B880-A289-CBE6BD6A741E}"/>
              </a:ext>
            </a:extLst>
          </p:cNvPr>
          <p:cNvSpPr/>
          <p:nvPr/>
        </p:nvSpPr>
        <p:spPr>
          <a:xfrm>
            <a:off x="903946" y="683263"/>
            <a:ext cx="405510" cy="503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B488A-1896-CF53-0E4E-70217E189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64" y="172761"/>
            <a:ext cx="1767962" cy="2117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AA56D8-8828-016B-F3D3-5B9B5DADA6A1}"/>
              </a:ext>
            </a:extLst>
          </p:cNvPr>
          <p:cNvSpPr txBox="1"/>
          <p:nvPr/>
        </p:nvSpPr>
        <p:spPr>
          <a:xfrm>
            <a:off x="10169450" y="2399957"/>
            <a:ext cx="2339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Peter Lohmander 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Optimal Solutions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4E3AE-6955-9A3F-01D8-AB16DCC4A102}"/>
              </a:ext>
            </a:extLst>
          </p:cNvPr>
          <p:cNvSpPr/>
          <p:nvPr/>
        </p:nvSpPr>
        <p:spPr>
          <a:xfrm>
            <a:off x="1451579" y="329307"/>
            <a:ext cx="2339186" cy="38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8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BA49E6-24E0-1DBA-C4D0-2B8161FF69B9}"/>
              </a:ext>
            </a:extLst>
          </p:cNvPr>
          <p:cNvSpPr/>
          <p:nvPr/>
        </p:nvSpPr>
        <p:spPr>
          <a:xfrm>
            <a:off x="7390414" y="2504821"/>
            <a:ext cx="1185413" cy="779373"/>
          </a:xfrm>
          <a:prstGeom prst="downArrow">
            <a:avLst>
              <a:gd name="adj1" fmla="val 50000"/>
              <a:gd name="adj2" fmla="val 44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FB987-7CF3-F49E-DC2E-8385114FF963}"/>
              </a:ext>
            </a:extLst>
          </p:cNvPr>
          <p:cNvSpPr/>
          <p:nvPr/>
        </p:nvSpPr>
        <p:spPr>
          <a:xfrm>
            <a:off x="6637607" y="1221643"/>
            <a:ext cx="1938221" cy="1211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50B4-302E-937B-C9B9-77891339478D}"/>
              </a:ext>
            </a:extLst>
          </p:cNvPr>
          <p:cNvSpPr txBox="1"/>
          <p:nvPr/>
        </p:nvSpPr>
        <p:spPr>
          <a:xfrm>
            <a:off x="6806037" y="1388887"/>
            <a:ext cx="15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timmer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02440-E49A-365E-B042-9F0719D35880}"/>
              </a:ext>
            </a:extLst>
          </p:cNvPr>
          <p:cNvSpPr/>
          <p:nvPr/>
        </p:nvSpPr>
        <p:spPr>
          <a:xfrm>
            <a:off x="7261932" y="3389504"/>
            <a:ext cx="2760958" cy="7793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880FD-2B2E-2F6F-A77E-2D5BCF24E77B}"/>
              </a:ext>
            </a:extLst>
          </p:cNvPr>
          <p:cNvSpPr txBox="1"/>
          <p:nvPr/>
        </p:nvSpPr>
        <p:spPr>
          <a:xfrm>
            <a:off x="7355158" y="3497801"/>
            <a:ext cx="2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av sågad vara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4E011E-6DCA-9904-53AD-D263C00B522B}"/>
              </a:ext>
            </a:extLst>
          </p:cNvPr>
          <p:cNvSpPr/>
          <p:nvPr/>
        </p:nvSpPr>
        <p:spPr>
          <a:xfrm>
            <a:off x="2686718" y="4207081"/>
            <a:ext cx="2338437" cy="937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0DD18-D682-5D88-AD36-6A7B1AEB8CD5}"/>
              </a:ext>
            </a:extLst>
          </p:cNvPr>
          <p:cNvSpPr txBox="1"/>
          <p:nvPr/>
        </p:nvSpPr>
        <p:spPr>
          <a:xfrm>
            <a:off x="2785230" y="4335180"/>
            <a:ext cx="216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att använda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8B5185-B2D5-3C25-E50A-1C1B34B2CC30}"/>
              </a:ext>
            </a:extLst>
          </p:cNvPr>
          <p:cNvCxnSpPr>
            <a:cxnSpLocks/>
          </p:cNvCxnSpPr>
          <p:nvPr/>
        </p:nvCxnSpPr>
        <p:spPr>
          <a:xfrm flipH="1">
            <a:off x="5136793" y="3712628"/>
            <a:ext cx="2020153" cy="747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3D24B2-3ECC-A01D-3EF6-2611EF2A28B9}"/>
              </a:ext>
            </a:extLst>
          </p:cNvPr>
          <p:cNvSpPr txBox="1"/>
          <p:nvPr/>
        </p:nvSpPr>
        <p:spPr>
          <a:xfrm>
            <a:off x="9090733" y="5976437"/>
            <a:ext cx="189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2A58C-3F82-713F-6003-AF65F6D88BF9}"/>
              </a:ext>
            </a:extLst>
          </p:cNvPr>
          <p:cNvSpPr/>
          <p:nvPr/>
        </p:nvSpPr>
        <p:spPr>
          <a:xfrm>
            <a:off x="9046563" y="5877018"/>
            <a:ext cx="1696891" cy="5859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DB0E338-237C-7BED-3C7E-76920CCC0CEB}"/>
              </a:ext>
            </a:extLst>
          </p:cNvPr>
          <p:cNvCxnSpPr>
            <a:cxnSpLocks/>
          </p:cNvCxnSpPr>
          <p:nvPr/>
        </p:nvCxnSpPr>
        <p:spPr>
          <a:xfrm flipH="1" flipV="1">
            <a:off x="5260640" y="4995222"/>
            <a:ext cx="3439692" cy="11658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FBBDCB2-79BB-E066-0429-07D7A010B174}"/>
              </a:ext>
            </a:extLst>
          </p:cNvPr>
          <p:cNvSpPr txBox="1"/>
          <p:nvPr/>
        </p:nvSpPr>
        <p:spPr>
          <a:xfrm rot="4065960">
            <a:off x="9366058" y="4729617"/>
            <a:ext cx="125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Export av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F3D27D-AECE-584A-2A11-E5166405BDAF}"/>
              </a:ext>
            </a:extLst>
          </p:cNvPr>
          <p:cNvSpPr txBox="1"/>
          <p:nvPr/>
        </p:nvSpPr>
        <p:spPr>
          <a:xfrm rot="1107827">
            <a:off x="6043306" y="5197559"/>
            <a:ext cx="2342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Import av 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8814A-53AA-C136-8872-DB20F61B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416A873-E744-B92F-E239-2B8D53191786}"/>
              </a:ext>
            </a:extLst>
          </p:cNvPr>
          <p:cNvSpPr/>
          <p:nvPr/>
        </p:nvSpPr>
        <p:spPr>
          <a:xfrm>
            <a:off x="8712202" y="1521829"/>
            <a:ext cx="1429197" cy="9362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821809F-252D-C9A9-25DC-10F2BD7CA2EE}"/>
              </a:ext>
            </a:extLst>
          </p:cNvPr>
          <p:cNvSpPr/>
          <p:nvPr/>
        </p:nvSpPr>
        <p:spPr>
          <a:xfrm rot="18628466" flipH="1" flipV="1">
            <a:off x="9580736" y="2544131"/>
            <a:ext cx="1402424" cy="2366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38D86-376D-5556-ABEE-EA657C7D810B}"/>
              </a:ext>
            </a:extLst>
          </p:cNvPr>
          <p:cNvSpPr txBox="1"/>
          <p:nvPr/>
        </p:nvSpPr>
        <p:spPr>
          <a:xfrm>
            <a:off x="8575828" y="1146705"/>
            <a:ext cx="180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Timmerexport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4B87CA-901F-F7A3-F174-B426BEE2040F}"/>
              </a:ext>
            </a:extLst>
          </p:cNvPr>
          <p:cNvSpPr txBox="1"/>
          <p:nvPr/>
        </p:nvSpPr>
        <p:spPr>
          <a:xfrm rot="18624917">
            <a:off x="9680304" y="2534657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Timmerimport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42F97-DF9D-526C-7E24-FF5BA4FFB741}"/>
              </a:ext>
            </a:extLst>
          </p:cNvPr>
          <p:cNvSpPr/>
          <p:nvPr/>
        </p:nvSpPr>
        <p:spPr>
          <a:xfrm>
            <a:off x="10438943" y="1020933"/>
            <a:ext cx="1550127" cy="95185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6D962B-5DDF-9847-67E3-C95DF5955593}"/>
              </a:ext>
            </a:extLst>
          </p:cNvPr>
          <p:cNvSpPr txBox="1"/>
          <p:nvPr/>
        </p:nvSpPr>
        <p:spPr>
          <a:xfrm>
            <a:off x="10517007" y="1150273"/>
            <a:ext cx="103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6A6265-E1BD-BDCE-41D9-8D127E5BB5F8}"/>
              </a:ext>
            </a:extLst>
          </p:cNvPr>
          <p:cNvSpPr/>
          <p:nvPr/>
        </p:nvSpPr>
        <p:spPr>
          <a:xfrm rot="4081407">
            <a:off x="8585267" y="4889900"/>
            <a:ext cx="1429197" cy="5445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D1D8EE-FAE8-6281-A61F-9AADEDE686B8}"/>
              </a:ext>
            </a:extLst>
          </p:cNvPr>
          <p:cNvSpPr/>
          <p:nvPr/>
        </p:nvSpPr>
        <p:spPr>
          <a:xfrm>
            <a:off x="1086355" y="5892367"/>
            <a:ext cx="2338437" cy="651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5AE66-D753-0289-325E-1495B7971359}"/>
              </a:ext>
            </a:extLst>
          </p:cNvPr>
          <p:cNvSpPr txBox="1"/>
          <p:nvPr/>
        </p:nvSpPr>
        <p:spPr>
          <a:xfrm>
            <a:off x="1086354" y="5892367"/>
            <a:ext cx="233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till nya byggnader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3C09AF-9647-DB79-D44B-8F4807373561}"/>
              </a:ext>
            </a:extLst>
          </p:cNvPr>
          <p:cNvCxnSpPr>
            <a:cxnSpLocks/>
          </p:cNvCxnSpPr>
          <p:nvPr/>
        </p:nvCxnSpPr>
        <p:spPr>
          <a:xfrm flipH="1">
            <a:off x="2584247" y="5205175"/>
            <a:ext cx="532660" cy="6486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27EA354-EBFB-8551-FE25-421011FD5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0197" y="3151085"/>
          <a:ext cx="319280" cy="8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" imgH="393480" progId="Equation.DSMT4">
                  <p:embed/>
                </p:oleObj>
              </mc:Choice>
              <mc:Fallback>
                <p:oleObj name="Equation" r:id="rId2" imgW="13968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27EA354-EBFB-8551-FE25-421011FD5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10197" y="3151085"/>
                        <a:ext cx="319280" cy="899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75BF755-AF32-AB1B-CB15-93EF764ED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2032" y="4629410"/>
          <a:ext cx="349250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75BF755-AF32-AB1B-CB15-93EF764ED8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72032" y="4629410"/>
                        <a:ext cx="349250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D98A20-1764-0B59-A28B-46FDA93FE5C5}"/>
              </a:ext>
            </a:extLst>
          </p:cNvPr>
          <p:cNvCxnSpPr>
            <a:cxnSpLocks/>
          </p:cNvCxnSpPr>
          <p:nvPr/>
        </p:nvCxnSpPr>
        <p:spPr>
          <a:xfrm flipH="1">
            <a:off x="810486" y="4681261"/>
            <a:ext cx="1773761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68EEAB9-542B-483D-D68B-11C1445B791B}"/>
              </a:ext>
            </a:extLst>
          </p:cNvPr>
          <p:cNvSpPr/>
          <p:nvPr/>
        </p:nvSpPr>
        <p:spPr>
          <a:xfrm>
            <a:off x="5663953" y="3151085"/>
            <a:ext cx="798992" cy="899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8329EB4-E8C5-E56D-0236-C2D1758235D2}"/>
              </a:ext>
            </a:extLst>
          </p:cNvPr>
          <p:cNvSpPr/>
          <p:nvPr/>
        </p:nvSpPr>
        <p:spPr>
          <a:xfrm>
            <a:off x="8242915" y="4653007"/>
            <a:ext cx="798992" cy="89978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CF1EB35-4E40-C9EB-2AE6-434C79C303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829" y="5211712"/>
          <a:ext cx="250781" cy="64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CF1EB35-4E40-C9EB-2AE6-434C79C30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1829" y="5211712"/>
                        <a:ext cx="250781" cy="64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E22E997E-B439-663B-6209-85150EDB6F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0477" y="4012014"/>
          <a:ext cx="250781" cy="64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80" imgH="393480" progId="Equation.DSMT4">
                  <p:embed/>
                </p:oleObj>
              </mc:Choice>
              <mc:Fallback>
                <p:oleObj name="Equation" r:id="rId8" imgW="152280" imgH="39348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E22E997E-B439-663B-6209-85150EDB6F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0477" y="4012014"/>
                        <a:ext cx="250781" cy="64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898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59B3B-564C-EEF7-8796-8EB769757DBD}"/>
              </a:ext>
            </a:extLst>
          </p:cNvPr>
          <p:cNvSpPr/>
          <p:nvPr/>
        </p:nvSpPr>
        <p:spPr>
          <a:xfrm>
            <a:off x="1844572" y="1295797"/>
            <a:ext cx="3224577" cy="1909041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61689D0-D1BE-A931-C6FC-12D5EA3D7CFC}"/>
              </a:ext>
            </a:extLst>
          </p:cNvPr>
          <p:cNvSpPr/>
          <p:nvPr/>
        </p:nvSpPr>
        <p:spPr>
          <a:xfrm>
            <a:off x="5299839" y="1932166"/>
            <a:ext cx="1163106" cy="46571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BA49E6-24E0-1DBA-C4D0-2B8161FF69B9}"/>
              </a:ext>
            </a:extLst>
          </p:cNvPr>
          <p:cNvSpPr/>
          <p:nvPr/>
        </p:nvSpPr>
        <p:spPr>
          <a:xfrm>
            <a:off x="7390414" y="2504821"/>
            <a:ext cx="1185413" cy="779373"/>
          </a:xfrm>
          <a:prstGeom prst="downArrow">
            <a:avLst>
              <a:gd name="adj1" fmla="val 50000"/>
              <a:gd name="adj2" fmla="val 44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FB987-7CF3-F49E-DC2E-8385114FF963}"/>
              </a:ext>
            </a:extLst>
          </p:cNvPr>
          <p:cNvSpPr/>
          <p:nvPr/>
        </p:nvSpPr>
        <p:spPr>
          <a:xfrm>
            <a:off x="6637607" y="1221643"/>
            <a:ext cx="1938221" cy="1211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FF35B-8C25-1AC4-45F3-4A2ED27540A4}"/>
              </a:ext>
            </a:extLst>
          </p:cNvPr>
          <p:cNvSpPr txBox="1"/>
          <p:nvPr/>
        </p:nvSpPr>
        <p:spPr>
          <a:xfrm>
            <a:off x="2012279" y="1473438"/>
            <a:ext cx="3172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Skogstillståndet,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Skogsvårdslagen,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Klimatpolitiken,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Biodiversitetspolitiken,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Ekonomiska förhållanden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50B4-302E-937B-C9B9-77891339478D}"/>
              </a:ext>
            </a:extLst>
          </p:cNvPr>
          <p:cNvSpPr txBox="1"/>
          <p:nvPr/>
        </p:nvSpPr>
        <p:spPr>
          <a:xfrm>
            <a:off x="6806037" y="1388887"/>
            <a:ext cx="15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timmer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02440-E49A-365E-B042-9F0719D35880}"/>
              </a:ext>
            </a:extLst>
          </p:cNvPr>
          <p:cNvSpPr/>
          <p:nvPr/>
        </p:nvSpPr>
        <p:spPr>
          <a:xfrm>
            <a:off x="7261932" y="3389504"/>
            <a:ext cx="2760958" cy="7793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880FD-2B2E-2F6F-A77E-2D5BCF24E77B}"/>
              </a:ext>
            </a:extLst>
          </p:cNvPr>
          <p:cNvSpPr txBox="1"/>
          <p:nvPr/>
        </p:nvSpPr>
        <p:spPr>
          <a:xfrm>
            <a:off x="7355158" y="3497801"/>
            <a:ext cx="2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av sågad vara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4E011E-6DCA-9904-53AD-D263C00B522B}"/>
              </a:ext>
            </a:extLst>
          </p:cNvPr>
          <p:cNvSpPr/>
          <p:nvPr/>
        </p:nvSpPr>
        <p:spPr>
          <a:xfrm>
            <a:off x="2686718" y="4207081"/>
            <a:ext cx="2338437" cy="937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0DD18-D682-5D88-AD36-6A7B1AEB8CD5}"/>
              </a:ext>
            </a:extLst>
          </p:cNvPr>
          <p:cNvSpPr txBox="1"/>
          <p:nvPr/>
        </p:nvSpPr>
        <p:spPr>
          <a:xfrm>
            <a:off x="2785230" y="4335180"/>
            <a:ext cx="216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att använda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B24BF2B-D854-181E-DDEB-BE3D33D3674F}"/>
              </a:ext>
            </a:extLst>
          </p:cNvPr>
          <p:cNvSpPr/>
          <p:nvPr/>
        </p:nvSpPr>
        <p:spPr>
          <a:xfrm flipH="1">
            <a:off x="5260636" y="1427833"/>
            <a:ext cx="1240596" cy="391054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8B5185-B2D5-3C25-E50A-1C1B34B2CC30}"/>
              </a:ext>
            </a:extLst>
          </p:cNvPr>
          <p:cNvCxnSpPr>
            <a:cxnSpLocks/>
          </p:cNvCxnSpPr>
          <p:nvPr/>
        </p:nvCxnSpPr>
        <p:spPr>
          <a:xfrm flipH="1">
            <a:off x="5136793" y="3712628"/>
            <a:ext cx="2020153" cy="747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3D24B2-3ECC-A01D-3EF6-2611EF2A28B9}"/>
              </a:ext>
            </a:extLst>
          </p:cNvPr>
          <p:cNvSpPr txBox="1"/>
          <p:nvPr/>
        </p:nvSpPr>
        <p:spPr>
          <a:xfrm>
            <a:off x="9090733" y="5976437"/>
            <a:ext cx="189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2A58C-3F82-713F-6003-AF65F6D88BF9}"/>
              </a:ext>
            </a:extLst>
          </p:cNvPr>
          <p:cNvSpPr/>
          <p:nvPr/>
        </p:nvSpPr>
        <p:spPr>
          <a:xfrm>
            <a:off x="9046563" y="5877018"/>
            <a:ext cx="1696891" cy="5859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DB0E338-237C-7BED-3C7E-76920CCC0CEB}"/>
              </a:ext>
            </a:extLst>
          </p:cNvPr>
          <p:cNvCxnSpPr>
            <a:cxnSpLocks/>
          </p:cNvCxnSpPr>
          <p:nvPr/>
        </p:nvCxnSpPr>
        <p:spPr>
          <a:xfrm flipH="1" flipV="1">
            <a:off x="5260640" y="4995222"/>
            <a:ext cx="3439692" cy="11658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FBBDCB2-79BB-E066-0429-07D7A010B174}"/>
              </a:ext>
            </a:extLst>
          </p:cNvPr>
          <p:cNvSpPr txBox="1"/>
          <p:nvPr/>
        </p:nvSpPr>
        <p:spPr>
          <a:xfrm rot="4065960">
            <a:off x="9366058" y="4729617"/>
            <a:ext cx="125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Export av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F3D27D-AECE-584A-2A11-E5166405BDAF}"/>
              </a:ext>
            </a:extLst>
          </p:cNvPr>
          <p:cNvSpPr txBox="1"/>
          <p:nvPr/>
        </p:nvSpPr>
        <p:spPr>
          <a:xfrm rot="1107827">
            <a:off x="6043306" y="5197559"/>
            <a:ext cx="2342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Import av 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8814A-53AA-C136-8872-DB20F61B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416A873-E744-B92F-E239-2B8D53191786}"/>
              </a:ext>
            </a:extLst>
          </p:cNvPr>
          <p:cNvSpPr/>
          <p:nvPr/>
        </p:nvSpPr>
        <p:spPr>
          <a:xfrm>
            <a:off x="8712202" y="1521829"/>
            <a:ext cx="1429197" cy="9362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821809F-252D-C9A9-25DC-10F2BD7CA2EE}"/>
              </a:ext>
            </a:extLst>
          </p:cNvPr>
          <p:cNvSpPr/>
          <p:nvPr/>
        </p:nvSpPr>
        <p:spPr>
          <a:xfrm rot="18628466" flipH="1" flipV="1">
            <a:off x="9580736" y="2544131"/>
            <a:ext cx="1402424" cy="2366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38D86-376D-5556-ABEE-EA657C7D810B}"/>
              </a:ext>
            </a:extLst>
          </p:cNvPr>
          <p:cNvSpPr txBox="1"/>
          <p:nvPr/>
        </p:nvSpPr>
        <p:spPr>
          <a:xfrm>
            <a:off x="8575828" y="1146705"/>
            <a:ext cx="180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Timmerexport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4B87CA-901F-F7A3-F174-B426BEE2040F}"/>
              </a:ext>
            </a:extLst>
          </p:cNvPr>
          <p:cNvSpPr txBox="1"/>
          <p:nvPr/>
        </p:nvSpPr>
        <p:spPr>
          <a:xfrm rot="18624917">
            <a:off x="9680304" y="2534657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Timmerimport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42F97-DF9D-526C-7E24-FF5BA4FFB741}"/>
              </a:ext>
            </a:extLst>
          </p:cNvPr>
          <p:cNvSpPr/>
          <p:nvPr/>
        </p:nvSpPr>
        <p:spPr>
          <a:xfrm>
            <a:off x="10438943" y="1020933"/>
            <a:ext cx="1550127" cy="95185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6D962B-5DDF-9847-67E3-C95DF5955593}"/>
              </a:ext>
            </a:extLst>
          </p:cNvPr>
          <p:cNvSpPr txBox="1"/>
          <p:nvPr/>
        </p:nvSpPr>
        <p:spPr>
          <a:xfrm>
            <a:off x="10517007" y="1150273"/>
            <a:ext cx="103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6A6265-E1BD-BDCE-41D9-8D127E5BB5F8}"/>
              </a:ext>
            </a:extLst>
          </p:cNvPr>
          <p:cNvSpPr/>
          <p:nvPr/>
        </p:nvSpPr>
        <p:spPr>
          <a:xfrm rot="4081407">
            <a:off x="8585267" y="4889900"/>
            <a:ext cx="1429197" cy="5445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D1D8EE-FAE8-6281-A61F-9AADEDE686B8}"/>
              </a:ext>
            </a:extLst>
          </p:cNvPr>
          <p:cNvSpPr/>
          <p:nvPr/>
        </p:nvSpPr>
        <p:spPr>
          <a:xfrm>
            <a:off x="1086355" y="5892367"/>
            <a:ext cx="2338437" cy="651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5AE66-D753-0289-325E-1495B7971359}"/>
              </a:ext>
            </a:extLst>
          </p:cNvPr>
          <p:cNvSpPr txBox="1"/>
          <p:nvPr/>
        </p:nvSpPr>
        <p:spPr>
          <a:xfrm>
            <a:off x="1086354" y="5892367"/>
            <a:ext cx="233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till nya byggnader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3C09AF-9647-DB79-D44B-8F4807373561}"/>
              </a:ext>
            </a:extLst>
          </p:cNvPr>
          <p:cNvCxnSpPr>
            <a:cxnSpLocks/>
          </p:cNvCxnSpPr>
          <p:nvPr/>
        </p:nvCxnSpPr>
        <p:spPr>
          <a:xfrm flipH="1">
            <a:off x="2584247" y="5205175"/>
            <a:ext cx="532660" cy="6486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27EA354-EBFB-8551-FE25-421011FD54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0197" y="3151085"/>
          <a:ext cx="319280" cy="8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" imgH="393480" progId="Equation.DSMT4">
                  <p:embed/>
                </p:oleObj>
              </mc:Choice>
              <mc:Fallback>
                <p:oleObj name="Equation" r:id="rId2" imgW="13968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27EA354-EBFB-8551-FE25-421011FD5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10197" y="3151085"/>
                        <a:ext cx="319280" cy="899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75BF755-AF32-AB1B-CB15-93EF764ED8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2032" y="4629410"/>
          <a:ext cx="349250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75BF755-AF32-AB1B-CB15-93EF764ED8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72032" y="4629410"/>
                        <a:ext cx="349250" cy="900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D98A20-1764-0B59-A28B-46FDA93FE5C5}"/>
              </a:ext>
            </a:extLst>
          </p:cNvPr>
          <p:cNvCxnSpPr>
            <a:cxnSpLocks/>
          </p:cNvCxnSpPr>
          <p:nvPr/>
        </p:nvCxnSpPr>
        <p:spPr>
          <a:xfrm flipH="1">
            <a:off x="810486" y="4681261"/>
            <a:ext cx="1773761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68EEAB9-542B-483D-D68B-11C1445B791B}"/>
              </a:ext>
            </a:extLst>
          </p:cNvPr>
          <p:cNvSpPr/>
          <p:nvPr/>
        </p:nvSpPr>
        <p:spPr>
          <a:xfrm>
            <a:off x="5663953" y="3151085"/>
            <a:ext cx="798992" cy="899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8329EB4-E8C5-E56D-0236-C2D1758235D2}"/>
              </a:ext>
            </a:extLst>
          </p:cNvPr>
          <p:cNvSpPr/>
          <p:nvPr/>
        </p:nvSpPr>
        <p:spPr>
          <a:xfrm>
            <a:off x="8242915" y="4653007"/>
            <a:ext cx="798992" cy="899789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CF1EB35-4E40-C9EB-2AE6-434C79C303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829" y="5211712"/>
          <a:ext cx="250781" cy="64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280" imgH="393480" progId="Equation.DSMT4">
                  <p:embed/>
                </p:oleObj>
              </mc:Choice>
              <mc:Fallback>
                <p:oleObj name="Equation" r:id="rId6" imgW="152280" imgH="393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CF1EB35-4E40-C9EB-2AE6-434C79C30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01829" y="5211712"/>
                        <a:ext cx="250781" cy="64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E22E997E-B439-663B-6209-85150EDB6F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0477" y="4012014"/>
          <a:ext cx="250781" cy="646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280" imgH="393480" progId="Equation.DSMT4">
                  <p:embed/>
                </p:oleObj>
              </mc:Choice>
              <mc:Fallback>
                <p:oleObj name="Equation" r:id="rId8" imgW="152280" imgH="39348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E22E997E-B439-663B-6209-85150EDB6F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0477" y="4012014"/>
                        <a:ext cx="250781" cy="646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889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C4B31-A498-E2BE-F874-AA23F0A93E2C}"/>
              </a:ext>
            </a:extLst>
          </p:cNvPr>
          <p:cNvSpPr txBox="1"/>
          <p:nvPr/>
        </p:nvSpPr>
        <p:spPr>
          <a:xfrm>
            <a:off x="1291078" y="798972"/>
            <a:ext cx="10465493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Kommer framtida tillgång på trä att vara tillräcklig för byggnadsindustrins produktion?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För att besvara den frågan </a:t>
            </a:r>
            <a:r>
              <a:rPr kumimoji="0" lang="sv-SE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grundligt</a:t>
            </a: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krävs bl.a. svar på följande fråga: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många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lägenheter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kommer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att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under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framtida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perioder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För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att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svara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på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den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frågan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undersöka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följande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många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lägenheter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under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tidigare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Vad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påverkar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antalet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byggda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lägenheter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ett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visst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Kan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något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sätt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göra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rimliga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prognoser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över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framtida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byggande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?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1" u="sng" dirty="0" err="1">
                <a:solidFill>
                  <a:srgbClr val="FF0000"/>
                </a:solidFill>
                <a:latin typeface="Gill Sans MT" panose="020B0502020104020203"/>
              </a:rPr>
              <a:t>Dessutom</a:t>
            </a:r>
            <a:r>
              <a:rPr lang="en-US" sz="2400" b="1" i="1" u="sng" dirty="0">
                <a:solidFill>
                  <a:srgbClr val="FF0000"/>
                </a:solidFill>
                <a:latin typeface="Gill Sans MT" panose="020B0502020104020203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Gill Sans MT" panose="020B0502020104020203"/>
              </a:rPr>
              <a:t>bör</a:t>
            </a:r>
            <a:r>
              <a:rPr lang="en-US" sz="2400" b="1" i="1" u="sng" dirty="0">
                <a:solidFill>
                  <a:srgbClr val="FF0000"/>
                </a:solidFill>
                <a:latin typeface="Gill Sans MT" panose="020B0502020104020203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Gill Sans MT" panose="020B0502020104020203"/>
              </a:rPr>
              <a:t>följande</a:t>
            </a:r>
            <a:r>
              <a:rPr lang="en-US" sz="2400" b="1" i="1" u="sng" dirty="0">
                <a:solidFill>
                  <a:srgbClr val="FF0000"/>
                </a:solidFill>
                <a:latin typeface="Gill Sans MT" panose="020B0502020104020203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Gill Sans MT" panose="020B0502020104020203"/>
              </a:rPr>
              <a:t>frågor</a:t>
            </a:r>
            <a:r>
              <a:rPr lang="en-US" sz="2400" b="1" i="1" u="sng" dirty="0">
                <a:solidFill>
                  <a:srgbClr val="FF0000"/>
                </a:solidFill>
                <a:latin typeface="Gill Sans MT" panose="020B0502020104020203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Gill Sans MT" panose="020B0502020104020203"/>
              </a:rPr>
              <a:t>besvaras</a:t>
            </a:r>
            <a:r>
              <a:rPr lang="en-US" sz="2400" b="1" i="1" u="sng" dirty="0">
                <a:solidFill>
                  <a:srgbClr val="FF0000"/>
                </a:solidFill>
                <a:latin typeface="Gill Sans MT" panose="020B0502020104020203"/>
              </a:rPr>
              <a:t>:</a:t>
            </a:r>
            <a:endParaRPr kumimoji="0" lang="en-US" sz="24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Hur kommer framtida skogsproduktion (av timmer) att utvecklas?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Hur kommer framtida sågverksproduktion (av sågad vara) att utvecklas?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E1E6F-46A0-DFA7-9F59-BC9E0CA2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186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5BE5FEA-9FC2-3586-CB97-7E926C06E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43115"/>
              </p:ext>
            </p:extLst>
          </p:nvPr>
        </p:nvGraphicFramePr>
        <p:xfrm>
          <a:off x="1562470" y="638507"/>
          <a:ext cx="9703293" cy="5194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B48D95-1637-3DE9-DF18-0E3F66C0927F}"/>
              </a:ext>
            </a:extLst>
          </p:cNvPr>
          <p:cNvSpPr txBox="1"/>
          <p:nvPr/>
        </p:nvSpPr>
        <p:spPr>
          <a:xfrm>
            <a:off x="2139518" y="6054571"/>
            <a:ext cx="512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Apartments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finished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in Sweden (Source: SCB)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5B1CE-78BF-2A8F-A35B-366D2684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19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0E7D1-C7DF-03F5-82A2-FD3AC0AD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8E1FC-C261-E054-6428-7CBC4BE3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9" y="169980"/>
            <a:ext cx="9716271" cy="6029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B25AE9-9A81-29D2-1E57-FF9A596DB3B0}"/>
              </a:ext>
            </a:extLst>
          </p:cNvPr>
          <p:cNvSpPr txBox="1"/>
          <p:nvPr/>
        </p:nvSpPr>
        <p:spPr>
          <a:xfrm>
            <a:off x="480060" y="6199926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https://stockholmshandelskammare.se/stockholmsbarometern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63474-0BE4-5343-3E61-4F200BF4DA2C}"/>
              </a:ext>
            </a:extLst>
          </p:cNvPr>
          <p:cNvSpPr txBox="1"/>
          <p:nvPr/>
        </p:nvSpPr>
        <p:spPr>
          <a:xfrm rot="16659569">
            <a:off x="8035000" y="2645539"/>
            <a:ext cx="56318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”Stämningsläget” i  </a:t>
            </a:r>
          </a:p>
          <a:p>
            <a:r>
              <a:rPr lang="sv-SE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byggbranschen i Stockholm:</a:t>
            </a:r>
          </a:p>
          <a:p>
            <a:r>
              <a:rPr lang="sv-SE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Vad säger det?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8948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2AD2A-B2D0-590A-5F39-A49124CD0ED7}"/>
              </a:ext>
            </a:extLst>
          </p:cNvPr>
          <p:cNvSpPr txBox="1"/>
          <p:nvPr/>
        </p:nvSpPr>
        <p:spPr>
          <a:xfrm>
            <a:off x="480060" y="798973"/>
            <a:ext cx="109229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Låt oss göra en saklig analys!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latin typeface="Gill Sans MT" panose="020B0502020104020203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 formulerar några hypoteser.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prstClr val="black"/>
              </a:solidFill>
              <a:latin typeface="Gill Sans MT" panose="020B0502020104020203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Vilka faktorer kan förväntas påverka antalet lägenheter som byggs?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BNP (+)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Byggkostnad per lägenhet (-)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Befolkningens storlek (+)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Befolkningens tillväxt (+)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F0E7D1-C7DF-03F5-82A2-FD3AC0AD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493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2AD2A-B2D0-590A-5F39-A49124CD0ED7}"/>
              </a:ext>
            </a:extLst>
          </p:cNvPr>
          <p:cNvSpPr txBox="1"/>
          <p:nvPr/>
        </p:nvSpPr>
        <p:spPr>
          <a:xfrm>
            <a:off x="1047177" y="1424124"/>
            <a:ext cx="969744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u="sng" dirty="0">
                <a:solidFill>
                  <a:prstClr val="black"/>
                </a:solidFill>
                <a:latin typeface="Gill Sans MT" panose="020B0502020104020203"/>
              </a:rPr>
              <a:t>B</a:t>
            </a:r>
            <a:r>
              <a:rPr kumimoji="0" lang="sv-SE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yggande</a:t>
            </a:r>
            <a:r>
              <a:rPr kumimoji="0" lang="sv-SE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i Sverige: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Peter </a:t>
            </a:r>
            <a:r>
              <a:rPr kumimoji="0" lang="sv-SE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Lohmanders</a:t>
            </a: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Byggnadsfunktion 2023: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1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= Ny förklaringsmodell för bostadsbyggande med statistisk analys.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Förklaringsmodellen grundas på bostadsbyggandets beroende av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BNP, byggkostnad per lägenhet, befolkningsstorlek,  befolkningstillväxt</a:t>
            </a:r>
            <a:r>
              <a:rPr lang="sv-SE" sz="2400" b="1" dirty="0">
                <a:solidFill>
                  <a:prstClr val="black"/>
                </a:solidFill>
                <a:latin typeface="Gill Sans MT" panose="020B0502020104020203"/>
              </a:rPr>
              <a:t> samt en </a:t>
            </a:r>
            <a:r>
              <a:rPr lang="sv-SE" sz="2400" b="1" dirty="0" err="1">
                <a:solidFill>
                  <a:srgbClr val="FF0000"/>
                </a:solidFill>
                <a:latin typeface="Gill Sans MT" panose="020B0502020104020203"/>
              </a:rPr>
              <a:t>tidstrend</a:t>
            </a:r>
            <a:r>
              <a:rPr lang="sv-SE" sz="2400" b="1" dirty="0">
                <a:solidFill>
                  <a:prstClr val="black"/>
                </a:solidFill>
                <a:latin typeface="Gill Sans MT" panose="020B0502020104020203"/>
              </a:rPr>
              <a:t>.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EB5724-D2CC-64BF-05B8-156B910F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15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2AD2A-B2D0-590A-5F39-A49124CD0ED7}"/>
              </a:ext>
            </a:extLst>
          </p:cNvPr>
          <p:cNvSpPr txBox="1"/>
          <p:nvPr/>
        </p:nvSpPr>
        <p:spPr>
          <a:xfrm>
            <a:off x="1047177" y="1424124"/>
            <a:ext cx="969744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Peter </a:t>
            </a:r>
            <a:r>
              <a:rPr kumimoji="0" lang="sv-SE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Lohmanders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Byggnadsfunktion 2023: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Funktionen är optimerad.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(Summan av </a:t>
            </a:r>
            <a:r>
              <a:rPr lang="sv-SE" sz="2800" b="1" i="1" dirty="0">
                <a:solidFill>
                  <a:srgbClr val="0070C0"/>
                </a:solidFill>
                <a:latin typeface="Gill Sans MT" panose="020B0502020104020203"/>
              </a:rPr>
              <a:t>kvadraterna av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avvikelserna från funktionen är minimerad.)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dirty="0">
                <a:solidFill>
                  <a:prstClr val="black"/>
                </a:solidFill>
                <a:latin typeface="Gill Sans MT" panose="020B0502020104020203"/>
              </a:rPr>
              <a:t>P</a:t>
            </a:r>
            <a:r>
              <a:rPr kumimoji="0" lang="sv-SE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arametrarna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är bestämda och statistiskt testade, med hjälp av offentligt publicerade data, via multipel regressionsanalys.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u="sng" dirty="0">
                <a:solidFill>
                  <a:prstClr val="black"/>
                </a:solidFill>
                <a:latin typeface="Gill Sans MT" panose="020B0502020104020203"/>
              </a:rPr>
              <a:t>Datakälla: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SCB (år 1975 – år 2021)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EB5724-D2CC-64BF-05B8-156B910F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169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31E641-C030-239F-DA8C-A855CA241893}"/>
              </a:ext>
            </a:extLst>
          </p:cNvPr>
          <p:cNvSpPr txBox="1"/>
          <p:nvPr/>
        </p:nvSpPr>
        <p:spPr>
          <a:xfrm>
            <a:off x="2689933" y="1411549"/>
            <a:ext cx="7238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=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P, </a:t>
            </a:r>
            <a:r>
              <a:rPr kumimoji="0" lang="sv-S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dP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/dt,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t-1975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+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F808C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808C5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E95957-43AC-246B-8FC6-C737C01D17F0}"/>
              </a:ext>
            </a:extLst>
          </p:cNvPr>
          <p:cNvCxnSpPr/>
          <p:nvPr/>
        </p:nvCxnSpPr>
        <p:spPr>
          <a:xfrm flipV="1">
            <a:off x="2077375" y="2119435"/>
            <a:ext cx="612558" cy="7746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935EFCC-568A-7C8F-DE29-93278D77D227}"/>
              </a:ext>
            </a:extLst>
          </p:cNvPr>
          <p:cNvSpPr txBox="1"/>
          <p:nvPr/>
        </p:nvSpPr>
        <p:spPr>
          <a:xfrm>
            <a:off x="1171852" y="3105834"/>
            <a:ext cx="159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Antal byggda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lägenheter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92E20A-F25D-47A1-3893-0FEC55FB5A4A}"/>
              </a:ext>
            </a:extLst>
          </p:cNvPr>
          <p:cNvCxnSpPr>
            <a:cxnSpLocks/>
          </p:cNvCxnSpPr>
          <p:nvPr/>
        </p:nvCxnSpPr>
        <p:spPr>
          <a:xfrm flipV="1">
            <a:off x="2317072" y="2119435"/>
            <a:ext cx="1897726" cy="292963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5E38C1-EB5D-BC62-B288-C3CC24A51D0C}"/>
              </a:ext>
            </a:extLst>
          </p:cNvPr>
          <p:cNvCxnSpPr>
            <a:cxnSpLocks/>
          </p:cNvCxnSpPr>
          <p:nvPr/>
        </p:nvCxnSpPr>
        <p:spPr>
          <a:xfrm flipV="1">
            <a:off x="4420997" y="2199024"/>
            <a:ext cx="431210" cy="14335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DBB89A-56FD-38E6-7A99-63E6C227FE32}"/>
              </a:ext>
            </a:extLst>
          </p:cNvPr>
          <p:cNvCxnSpPr>
            <a:cxnSpLocks/>
          </p:cNvCxnSpPr>
          <p:nvPr/>
        </p:nvCxnSpPr>
        <p:spPr>
          <a:xfrm flipH="1" flipV="1">
            <a:off x="5443672" y="2191497"/>
            <a:ext cx="1214580" cy="27090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F77B6F-84A7-061F-9C28-C1BE2EA690B4}"/>
              </a:ext>
            </a:extLst>
          </p:cNvPr>
          <p:cNvCxnSpPr>
            <a:cxnSpLocks/>
          </p:cNvCxnSpPr>
          <p:nvPr/>
        </p:nvCxnSpPr>
        <p:spPr>
          <a:xfrm flipH="1" flipV="1">
            <a:off x="6447285" y="2119435"/>
            <a:ext cx="1347309" cy="146481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68F1940-5BCA-6F26-CD7E-6FDA06C0D04A}"/>
              </a:ext>
            </a:extLst>
          </p:cNvPr>
          <p:cNvSpPr txBox="1"/>
          <p:nvPr/>
        </p:nvSpPr>
        <p:spPr>
          <a:xfrm>
            <a:off x="1589103" y="5113538"/>
            <a:ext cx="4302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”GNP”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Gross National Product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 = ”BNP, Brutto- national- produkt”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4F370C-87CA-DE55-C024-8AAE7B057497}"/>
              </a:ext>
            </a:extLst>
          </p:cNvPr>
          <p:cNvSpPr txBox="1"/>
          <p:nvPr/>
        </p:nvSpPr>
        <p:spPr>
          <a:xfrm>
            <a:off x="3741423" y="3700197"/>
            <a:ext cx="1669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cost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Bygg-kostnad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per lägenhet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2B3D70-1115-FB99-FEF0-50B781A72019}"/>
              </a:ext>
            </a:extLst>
          </p:cNvPr>
          <p:cNvSpPr txBox="1"/>
          <p:nvPr/>
        </p:nvSpPr>
        <p:spPr>
          <a:xfrm>
            <a:off x="6131003" y="4999231"/>
            <a:ext cx="234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Population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(Befolkningsstorlek)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4FF6F0-7A4C-EC5C-8A5D-D4EAF7D5981D}"/>
              </a:ext>
            </a:extLst>
          </p:cNvPr>
          <p:cNvSpPr txBox="1"/>
          <p:nvPr/>
        </p:nvSpPr>
        <p:spPr>
          <a:xfrm>
            <a:off x="7617041" y="3700197"/>
            <a:ext cx="3471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Population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increment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per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year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Befolkningstillvä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per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CA9EAF2-38E8-FDE3-B589-89CD0A6FF546}"/>
              </a:ext>
            </a:extLst>
          </p:cNvPr>
          <p:cNvCxnSpPr/>
          <p:nvPr/>
        </p:nvCxnSpPr>
        <p:spPr>
          <a:xfrm flipH="1">
            <a:off x="4021584" y="1127464"/>
            <a:ext cx="534902" cy="36398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7F9F711-D77D-EB0F-5186-205ACE4F20E0}"/>
              </a:ext>
            </a:extLst>
          </p:cNvPr>
          <p:cNvSpPr txBox="1"/>
          <p:nvPr/>
        </p:nvSpPr>
        <p:spPr>
          <a:xfrm>
            <a:off x="4556486" y="82375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Funktion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003A98C-53BF-3A0E-23D1-9CA7F1A40D34}"/>
              </a:ext>
            </a:extLst>
          </p:cNvPr>
          <p:cNvCxnSpPr>
            <a:cxnSpLocks/>
          </p:cNvCxnSpPr>
          <p:nvPr/>
        </p:nvCxnSpPr>
        <p:spPr>
          <a:xfrm flipH="1" flipV="1">
            <a:off x="9845091" y="2073918"/>
            <a:ext cx="904741" cy="772485"/>
          </a:xfrm>
          <a:prstGeom prst="straightConnector1">
            <a:avLst/>
          </a:prstGeom>
          <a:ln w="76200">
            <a:solidFill>
              <a:srgbClr val="F808C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0FCB957-6303-91C3-FE36-8A8EAEFE6A0E}"/>
              </a:ext>
            </a:extLst>
          </p:cNvPr>
          <p:cNvSpPr txBox="1"/>
          <p:nvPr/>
        </p:nvSpPr>
        <p:spPr>
          <a:xfrm>
            <a:off x="10346493" y="2846403"/>
            <a:ext cx="134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808C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Slumptal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808C5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C2D601-1EE2-BDB5-87E5-D14B8D7381C1}"/>
              </a:ext>
            </a:extLst>
          </p:cNvPr>
          <p:cNvSpPr txBox="1"/>
          <p:nvPr/>
        </p:nvSpPr>
        <p:spPr>
          <a:xfrm>
            <a:off x="224862" y="3700197"/>
            <a:ext cx="2539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Historiska värden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752C04-DF6B-5098-10F4-9A25A635200D}"/>
              </a:ext>
            </a:extLst>
          </p:cNvPr>
          <p:cNvSpPr txBox="1"/>
          <p:nvPr/>
        </p:nvSpPr>
        <p:spPr>
          <a:xfrm>
            <a:off x="7887126" y="4379549"/>
            <a:ext cx="2519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Historiska värden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97505A-9341-055B-CE2F-E4E9BB09612B}"/>
              </a:ext>
            </a:extLst>
          </p:cNvPr>
          <p:cNvSpPr txBox="1"/>
          <p:nvPr/>
        </p:nvSpPr>
        <p:spPr>
          <a:xfrm>
            <a:off x="6264020" y="5678583"/>
            <a:ext cx="2706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Historiska värden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99580A-CA19-863C-617D-7CF8F3A498AC}"/>
              </a:ext>
            </a:extLst>
          </p:cNvPr>
          <p:cNvSpPr txBox="1"/>
          <p:nvPr/>
        </p:nvSpPr>
        <p:spPr>
          <a:xfrm>
            <a:off x="3354076" y="4651873"/>
            <a:ext cx="2657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Historiska värden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3C2879-C544-E684-F0A3-A2E7FDFF17D9}"/>
              </a:ext>
            </a:extLst>
          </p:cNvPr>
          <p:cNvSpPr txBox="1"/>
          <p:nvPr/>
        </p:nvSpPr>
        <p:spPr>
          <a:xfrm>
            <a:off x="1686881" y="6101340"/>
            <a:ext cx="2527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Historiska värden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599DCE-E7F5-02FB-92A7-B93595BFA3D8}"/>
              </a:ext>
            </a:extLst>
          </p:cNvPr>
          <p:cNvSpPr txBox="1"/>
          <p:nvPr/>
        </p:nvSpPr>
        <p:spPr>
          <a:xfrm>
            <a:off x="8970061" y="329849"/>
            <a:ext cx="2917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Peter </a:t>
            </a:r>
            <a:r>
              <a:rPr kumimoji="0" lang="sv-SE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Lohmanders</a:t>
            </a: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Byggnadsfunktion 2023: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A7911-FF6C-88D8-B38E-FBF6E4C4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28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6F6389-3218-4A76-AC2A-C46DB0BE70FE}"/>
              </a:ext>
            </a:extLst>
          </p:cNvPr>
          <p:cNvCxnSpPr>
            <a:cxnSpLocks/>
          </p:cNvCxnSpPr>
          <p:nvPr/>
        </p:nvCxnSpPr>
        <p:spPr>
          <a:xfrm flipH="1" flipV="1">
            <a:off x="7390415" y="2073918"/>
            <a:ext cx="496711" cy="633892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44633B-42FC-A035-3B28-3A27A89F51F9}"/>
              </a:ext>
            </a:extLst>
          </p:cNvPr>
          <p:cNvSpPr txBox="1"/>
          <p:nvPr/>
        </p:nvSpPr>
        <p:spPr>
          <a:xfrm>
            <a:off x="7887126" y="270781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996633"/>
                </a:solidFill>
              </a:rPr>
              <a:t>Tiden (år)</a:t>
            </a:r>
            <a:endParaRPr lang="en-US" b="1" dirty="0">
              <a:solidFill>
                <a:srgbClr val="99663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C85464-C85F-80E0-07CE-B8F466BB9923}"/>
              </a:ext>
            </a:extLst>
          </p:cNvPr>
          <p:cNvSpPr txBox="1"/>
          <p:nvPr/>
        </p:nvSpPr>
        <p:spPr>
          <a:xfrm>
            <a:off x="7794594" y="2984903"/>
            <a:ext cx="2519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Historiska värden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49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5BE5FEA-9FC2-3586-CB97-7E926C06E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269396"/>
              </p:ext>
            </p:extLst>
          </p:nvPr>
        </p:nvGraphicFramePr>
        <p:xfrm>
          <a:off x="1677880" y="913715"/>
          <a:ext cx="9800947" cy="486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B48D95-1637-3DE9-DF18-0E3F66C0927F}"/>
              </a:ext>
            </a:extLst>
          </p:cNvPr>
          <p:cNvSpPr txBox="1"/>
          <p:nvPr/>
        </p:nvSpPr>
        <p:spPr>
          <a:xfrm>
            <a:off x="1677880" y="6054570"/>
            <a:ext cx="525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Apartments </a:t>
            </a:r>
            <a:r>
              <a:rPr lang="sv-SE" b="1" dirty="0" err="1"/>
              <a:t>finished</a:t>
            </a:r>
            <a:r>
              <a:rPr lang="sv-SE" b="1" dirty="0"/>
              <a:t> in Sweden (Source: SCB)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17AB6-C80F-BC0D-9007-BBAFC3C7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00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C4B31-A498-E2BE-F874-AA23F0A93E2C}"/>
              </a:ext>
            </a:extLst>
          </p:cNvPr>
          <p:cNvSpPr txBox="1"/>
          <p:nvPr/>
        </p:nvSpPr>
        <p:spPr>
          <a:xfrm>
            <a:off x="1606857" y="1571329"/>
            <a:ext cx="964368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Kommer framtida tillgång på trä att vara tillräcklig för byggnadsindustrins produktion?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 ska snart studera den frågan grundligt.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 börjar dock först med en mycket enkel överslagskalkyl: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E1E6F-46A0-DFA7-9F59-BC9E0CA2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82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D112684-21B6-405A-E1ED-DB1550FDBE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868393"/>
              </p:ext>
            </p:extLst>
          </p:nvPr>
        </p:nvGraphicFramePr>
        <p:xfrm>
          <a:off x="1571348" y="1020932"/>
          <a:ext cx="9516862" cy="469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3FB842-70BF-109F-D0B3-8D8B8352653F}"/>
              </a:ext>
            </a:extLst>
          </p:cNvPr>
          <p:cNvSpPr txBox="1"/>
          <p:nvPr/>
        </p:nvSpPr>
        <p:spPr>
          <a:xfrm>
            <a:off x="1451579" y="5837068"/>
            <a:ext cx="790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GNP (= BNP) in Sweden (Billion SEK), real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prices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of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2022. (Source: SCB)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C6299-B875-AB8B-739A-6AD69D94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34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F78171-FD96-4D59-5180-75DECFFA03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367833"/>
              </p:ext>
            </p:extLst>
          </p:nvPr>
        </p:nvGraphicFramePr>
        <p:xfrm>
          <a:off x="1828801" y="798973"/>
          <a:ext cx="8753382" cy="498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6D0F59C-09DA-5F0C-952D-AB2AAEE08942}"/>
              </a:ext>
            </a:extLst>
          </p:cNvPr>
          <p:cNvSpPr txBox="1"/>
          <p:nvPr/>
        </p:nvSpPr>
        <p:spPr>
          <a:xfrm>
            <a:off x="1828801" y="5939827"/>
            <a:ext cx="765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Building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cost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index, Sweden. (Index = 100 in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year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2022). (Source: SCB)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93769-4908-2CF7-964A-57AD9E99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62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AEA939C-738B-DF9F-1468-B78DBE77CA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788596"/>
              </p:ext>
            </p:extLst>
          </p:nvPr>
        </p:nvGraphicFramePr>
        <p:xfrm>
          <a:off x="1917576" y="798973"/>
          <a:ext cx="9064102" cy="4962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31C303E-BF3D-D500-FC82-B58B0909D8D9}"/>
              </a:ext>
            </a:extLst>
          </p:cNvPr>
          <p:cNvSpPr txBox="1"/>
          <p:nvPr/>
        </p:nvSpPr>
        <p:spPr>
          <a:xfrm>
            <a:off x="1917576" y="5922073"/>
            <a:ext cx="468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Total population in Sweden (Source: SCB)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D8164-4823-4C44-42A3-107E2481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87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59E424-0DB2-6F98-0949-ED46182790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704257"/>
              </p:ext>
            </p:extLst>
          </p:nvPr>
        </p:nvGraphicFramePr>
        <p:xfrm>
          <a:off x="1873188" y="896646"/>
          <a:ext cx="9090734" cy="474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E95B68-970E-8357-9838-0C28F064D1AA}"/>
              </a:ext>
            </a:extLst>
          </p:cNvPr>
          <p:cNvSpPr txBox="1"/>
          <p:nvPr/>
        </p:nvSpPr>
        <p:spPr>
          <a:xfrm>
            <a:off x="2015231" y="5961354"/>
            <a:ext cx="711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Change </a:t>
            </a:r>
            <a:r>
              <a:rPr lang="sv-SE" b="1" dirty="0" err="1"/>
              <a:t>of</a:t>
            </a:r>
            <a:r>
              <a:rPr lang="sv-SE" b="1" dirty="0"/>
              <a:t> the total population in Sweden per </a:t>
            </a:r>
            <a:r>
              <a:rPr lang="sv-SE" b="1" dirty="0" err="1"/>
              <a:t>year</a:t>
            </a:r>
            <a:r>
              <a:rPr lang="sv-SE" b="1" dirty="0"/>
              <a:t> (Source: SCB)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18078-5BF6-194A-16D6-7816247C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19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522056-47BD-3517-830A-1855F47F7849}"/>
              </a:ext>
            </a:extLst>
          </p:cNvPr>
          <p:cNvSpPr txBox="1"/>
          <p:nvPr/>
        </p:nvSpPr>
        <p:spPr>
          <a:xfrm>
            <a:off x="1451579" y="739145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BYGG_stat_mm_PL_</a:t>
            </a:r>
            <a:r>
              <a:rPr lang="nn-NO" sz="1200" dirty="0"/>
              <a:t>230125_1641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50250-E986-2BEA-F0C9-F1254320F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59" y="3150025"/>
            <a:ext cx="6208800" cy="3249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95FE39-7165-9C0E-0CD8-8B0C093AEDB0}"/>
              </a:ext>
            </a:extLst>
          </p:cNvPr>
          <p:cNvSpPr txBox="1"/>
          <p:nvPr/>
        </p:nvSpPr>
        <p:spPr>
          <a:xfrm>
            <a:off x="2143620" y="2120396"/>
            <a:ext cx="7238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=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P, </a:t>
            </a:r>
            <a:r>
              <a:rPr kumimoji="0" lang="sv-S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dP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/dt,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t-1975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+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F808C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808C5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4FC2B-49D9-9203-1BCF-3053CD0E1D73}"/>
              </a:ext>
            </a:extLst>
          </p:cNvPr>
          <p:cNvSpPr txBox="1"/>
          <p:nvPr/>
        </p:nvSpPr>
        <p:spPr>
          <a:xfrm>
            <a:off x="1451579" y="1358039"/>
            <a:ext cx="717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u="sng" dirty="0">
                <a:solidFill>
                  <a:srgbClr val="00B0F0"/>
                </a:solidFill>
              </a:rPr>
              <a:t>Resultat från Regressionsanalysen:</a:t>
            </a:r>
            <a:endParaRPr lang="en-US" sz="3200" b="1" i="1" u="sng" dirty="0">
              <a:solidFill>
                <a:srgbClr val="00B0F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44AF19E-5E6A-84CE-997F-7E590E00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2C89108-496F-4135-69A4-BF9D2B437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346943"/>
              </p:ext>
            </p:extLst>
          </p:nvPr>
        </p:nvGraphicFramePr>
        <p:xfrm>
          <a:off x="8007658" y="4066995"/>
          <a:ext cx="2212144" cy="707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34680" imgH="203040" progId="Equation.DSMT4">
                  <p:embed/>
                </p:oleObj>
              </mc:Choice>
              <mc:Fallback>
                <p:oleObj name="Equation" r:id="rId3" imgW="634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07658" y="4066995"/>
                        <a:ext cx="2212144" cy="7078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034E87-6A44-890C-31F8-FFF779B6973A}"/>
              </a:ext>
            </a:extLst>
          </p:cNvPr>
          <p:cNvSpPr txBox="1"/>
          <p:nvPr/>
        </p:nvSpPr>
        <p:spPr>
          <a:xfrm>
            <a:off x="8007658" y="5007006"/>
            <a:ext cx="3861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rgbClr val="FF0000"/>
                </a:solidFill>
              </a:rPr>
              <a:t>Standardavvikelsen för </a:t>
            </a:r>
            <a:r>
              <a:rPr lang="sv-SE" sz="2800" b="1" dirty="0" err="1">
                <a:solidFill>
                  <a:srgbClr val="FF0000"/>
                </a:solidFill>
              </a:rPr>
              <a:t>residualerna</a:t>
            </a:r>
            <a:endParaRPr lang="sv-SE" sz="2800" b="1" dirty="0">
              <a:solidFill>
                <a:srgbClr val="FF0000"/>
              </a:solidFill>
            </a:endParaRPr>
          </a:p>
          <a:p>
            <a:r>
              <a:rPr lang="sv-SE" sz="2800" b="1" dirty="0">
                <a:solidFill>
                  <a:srgbClr val="FF0000"/>
                </a:solidFill>
              </a:rPr>
              <a:t>är ca 9000.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50C89-3822-BAF1-EB59-0E2D24F7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3754498"/>
            <a:ext cx="10999780" cy="2774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CD3695-1683-DAB2-6077-8DACDAA02DDB}"/>
              </a:ext>
            </a:extLst>
          </p:cNvPr>
          <p:cNvSpPr txBox="1"/>
          <p:nvPr/>
        </p:nvSpPr>
        <p:spPr>
          <a:xfrm>
            <a:off x="1627913" y="715235"/>
            <a:ext cx="91088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=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 P,  </a:t>
            </a:r>
            <a:r>
              <a:rPr kumimoji="0" lang="sv-S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dP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/dt,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t-1975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+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F808C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 dirty="0">
                <a:solidFill>
                  <a:srgbClr val="F808C5"/>
                </a:solidFill>
                <a:latin typeface="Gill Sans MT" panose="020B0502020104020203"/>
              </a:rPr>
              <a:t>         </a:t>
            </a:r>
            <a:r>
              <a:rPr lang="sv-SE" sz="3200" b="1" dirty="0">
                <a:solidFill>
                  <a:srgbClr val="7030A0"/>
                </a:solidFill>
                <a:latin typeface="Gill Sans MT" panose="020B0502020104020203"/>
              </a:rPr>
              <a:t>(+)</a:t>
            </a:r>
            <a:r>
              <a:rPr lang="sv-SE" sz="3200" b="1" dirty="0">
                <a:solidFill>
                  <a:srgbClr val="F808C5"/>
                </a:solidFill>
                <a:latin typeface="Gill Sans MT" panose="020B0502020104020203"/>
              </a:rPr>
              <a:t> </a:t>
            </a:r>
            <a:r>
              <a:rPr lang="sv-SE" sz="3200" b="1" dirty="0">
                <a:solidFill>
                  <a:srgbClr val="00B0F0"/>
                </a:solidFill>
                <a:latin typeface="Gill Sans MT" panose="020B0502020104020203"/>
              </a:rPr>
              <a:t>(-)</a:t>
            </a:r>
            <a:r>
              <a:rPr lang="sv-SE" sz="3200" b="1" dirty="0">
                <a:solidFill>
                  <a:srgbClr val="F808C5"/>
                </a:solidFill>
                <a:latin typeface="Gill Sans MT" panose="020B0502020104020203"/>
              </a:rPr>
              <a:t> </a:t>
            </a:r>
            <a:r>
              <a:rPr lang="sv-SE" sz="3200" b="1" dirty="0">
                <a:latin typeface="Gill Sans MT" panose="020B0502020104020203"/>
              </a:rPr>
              <a:t>(+)</a:t>
            </a:r>
            <a:r>
              <a:rPr lang="sv-SE" sz="3200" b="1" dirty="0">
                <a:solidFill>
                  <a:srgbClr val="F808C5"/>
                </a:solidFill>
                <a:latin typeface="Gill Sans MT" panose="020B0502020104020203"/>
              </a:rPr>
              <a:t>   </a:t>
            </a:r>
            <a:r>
              <a:rPr lang="sv-SE" sz="3200" b="1" dirty="0">
                <a:solidFill>
                  <a:srgbClr val="00B050"/>
                </a:solidFill>
                <a:latin typeface="Gill Sans MT" panose="020B0502020104020203"/>
              </a:rPr>
              <a:t>(+)</a:t>
            </a:r>
            <a:r>
              <a:rPr lang="sv-SE" sz="3200" b="1" dirty="0">
                <a:solidFill>
                  <a:srgbClr val="F808C5"/>
                </a:solidFill>
                <a:latin typeface="Gill Sans MT" panose="020B0502020104020203"/>
              </a:rPr>
              <a:t>           </a:t>
            </a:r>
            <a:r>
              <a:rPr lang="sv-SE" sz="3200" b="1" dirty="0">
                <a:solidFill>
                  <a:srgbClr val="996633"/>
                </a:solidFill>
                <a:latin typeface="Gill Sans MT" panose="020B0502020104020203"/>
              </a:rPr>
              <a:t>(-)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11FD9-C114-F93B-5035-412C179B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BF2EE-41DA-DB5B-6591-BF8A0378C3F8}"/>
              </a:ext>
            </a:extLst>
          </p:cNvPr>
          <p:cNvSpPr txBox="1"/>
          <p:nvPr/>
        </p:nvSpPr>
        <p:spPr>
          <a:xfrm>
            <a:off x="480060" y="2155393"/>
            <a:ext cx="108300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Tabellen nedan visar hur antalet byggda lägenheter påverkas av de olika förklaringsfaktorerna. Där visas också hur statistiskt säkra dessa samband är.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256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AE4BD81-F4A6-753A-5022-E5D467DE91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297253"/>
              </p:ext>
            </p:extLst>
          </p:nvPr>
        </p:nvGraphicFramePr>
        <p:xfrm>
          <a:off x="1194126" y="1491470"/>
          <a:ext cx="10119099" cy="5226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9EBF5-AE13-1BDC-6402-3F56CD93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3DBA9-2941-6220-F86B-2997849820DB}"/>
              </a:ext>
            </a:extLst>
          </p:cNvPr>
          <p:cNvSpPr txBox="1"/>
          <p:nvPr/>
        </p:nvSpPr>
        <p:spPr>
          <a:xfrm>
            <a:off x="4361895" y="106475"/>
            <a:ext cx="73500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Här ser vi hur den statistiska modellens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dirty="0">
                <a:latin typeface="Gill Sans MT" panose="020B0502020104020203"/>
              </a:rPr>
              <a:t>prognoser för byggande (</a:t>
            </a:r>
            <a:r>
              <a:rPr lang="sv-SE" sz="2800" b="1" i="1" dirty="0">
                <a:solidFill>
                  <a:srgbClr val="FF0000"/>
                </a:solidFill>
                <a:latin typeface="Gill Sans MT" panose="020B0502020104020203"/>
              </a:rPr>
              <a:t>A</a:t>
            </a:r>
            <a:r>
              <a:rPr lang="sv-SE" sz="2800" b="1" i="1" dirty="0">
                <a:latin typeface="Gill Sans MT" panose="020B0502020104020203"/>
              </a:rPr>
              <a:t>), stämmer med verkligheten, för olika värden på BNP (= </a:t>
            </a:r>
            <a:r>
              <a:rPr lang="sv-SE" sz="2800" b="1" i="1" dirty="0">
                <a:solidFill>
                  <a:srgbClr val="7030A0"/>
                </a:solidFill>
                <a:latin typeface="Gill Sans MT" panose="020B0502020104020203"/>
              </a:rPr>
              <a:t>G</a:t>
            </a:r>
            <a:r>
              <a:rPr lang="sv-SE" sz="2800" b="1" i="1" dirty="0">
                <a:latin typeface="Gill Sans MT" panose="020B0502020104020203"/>
              </a:rPr>
              <a:t>).  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2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F427533-2E38-C165-140A-04A8370B28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284108"/>
              </p:ext>
            </p:extLst>
          </p:nvPr>
        </p:nvGraphicFramePr>
        <p:xfrm>
          <a:off x="741364" y="2077375"/>
          <a:ext cx="9565611" cy="450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1B6159-3CF5-8BB5-DF1A-1BB2ACB9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F8B46-D719-7305-C6EA-9CB2AB13E63A}"/>
              </a:ext>
            </a:extLst>
          </p:cNvPr>
          <p:cNvSpPr txBox="1"/>
          <p:nvPr/>
        </p:nvSpPr>
        <p:spPr>
          <a:xfrm>
            <a:off x="2798759" y="665444"/>
            <a:ext cx="89131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Här ser vi hur den statistiska modellens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prognoser för byggande (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), stämmer med verkligheten, för olika värden på byggkostnadsindex (=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).   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511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C5F4635-97D8-107A-A59A-14E57B7C64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353089"/>
              </p:ext>
            </p:extLst>
          </p:nvPr>
        </p:nvGraphicFramePr>
        <p:xfrm>
          <a:off x="994298" y="2332704"/>
          <a:ext cx="9916357" cy="424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19BC61-9C0F-A302-2F53-0B893323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8EF5D-8F35-9E71-02EA-DB59ADD91621}"/>
              </a:ext>
            </a:extLst>
          </p:cNvPr>
          <p:cNvSpPr txBox="1"/>
          <p:nvPr/>
        </p:nvSpPr>
        <p:spPr>
          <a:xfrm>
            <a:off x="2450237" y="638508"/>
            <a:ext cx="95878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Här ser vi hur den statistiska modellens prognoser för byggande (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), stämmer med verkligheten, för olika värden på befolkningens storlek (= P).   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448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58DCEB2-73CF-CA6C-D1F3-4907221554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6431389"/>
              </p:ext>
            </p:extLst>
          </p:nvPr>
        </p:nvGraphicFramePr>
        <p:xfrm>
          <a:off x="1056443" y="2441360"/>
          <a:ext cx="10227076" cy="4215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FB8C16-B548-9D8E-135A-58F71A02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1B6C5-05AF-629B-80A3-545904280AC4}"/>
              </a:ext>
            </a:extLst>
          </p:cNvPr>
          <p:cNvSpPr txBox="1"/>
          <p:nvPr/>
        </p:nvSpPr>
        <p:spPr>
          <a:xfrm>
            <a:off x="2148396" y="638507"/>
            <a:ext cx="99429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Här ser vi hur den statistiska modellens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prognoser för byggande (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), stämmer med verkligheten, för olika värden på befolkningsförändringen (= </a:t>
            </a:r>
            <a:r>
              <a:rPr kumimoji="0" lang="sv-S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dP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/dt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).   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12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72EED-4025-35A4-70EC-02B90CE3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1BD6C-7328-8196-686C-2B74ABF91F5A}"/>
              </a:ext>
            </a:extLst>
          </p:cNvPr>
          <p:cNvSpPr txBox="1"/>
          <p:nvPr/>
        </p:nvSpPr>
        <p:spPr>
          <a:xfrm>
            <a:off x="1695097" y="798973"/>
            <a:ext cx="858978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Överslagskalkyl för produktion av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i Sverige: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 80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skogsavverkning per år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och lite drygt 50%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timmerandel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ger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 40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fub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timmer per år.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 40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fub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timmer per år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och sågutbyte strax under 50%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ger något mindre än 20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per år.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0F2E3-71C9-4EC0-721D-30EB821F261E}"/>
              </a:ext>
            </a:extLst>
          </p:cNvPr>
          <p:cNvSpPr txBox="1"/>
          <p:nvPr/>
        </p:nvSpPr>
        <p:spPr>
          <a:xfrm>
            <a:off x="9154390" y="4238768"/>
            <a:ext cx="2963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2"/>
              </a:rPr>
              <a:t>https://www.svenskttra.se/trafakta/allmant-om-tra/fran-timmer-till-planka/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6FA20-A911-03BB-2932-5D99F7408AAF}"/>
              </a:ext>
            </a:extLst>
          </p:cNvPr>
          <p:cNvSpPr txBox="1"/>
          <p:nvPr/>
        </p:nvSpPr>
        <p:spPr>
          <a:xfrm>
            <a:off x="10583125" y="2434566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rgbClr val="FF0000"/>
                </a:solidFill>
              </a:rPr>
              <a:t>(SCB)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61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EACACDC-8A7E-F4CE-924C-E12722BE1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9657407"/>
              </p:ext>
            </p:extLst>
          </p:nvPr>
        </p:nvGraphicFramePr>
        <p:xfrm>
          <a:off x="1047564" y="2637428"/>
          <a:ext cx="10315853" cy="3891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99E4A3-5F3F-395A-6C81-9DB73AC8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E67EE-D610-660B-8BA6-F7BD3A76C3BD}"/>
              </a:ext>
            </a:extLst>
          </p:cNvPr>
          <p:cNvSpPr txBox="1"/>
          <p:nvPr/>
        </p:nvSpPr>
        <p:spPr>
          <a:xfrm>
            <a:off x="2274978" y="638508"/>
            <a:ext cx="94369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Här ser vi hur den statistiska modellens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prognoser för byggande (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), stämmer med verkligheten, för olika värden på tiden (=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 - 1975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).   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182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2AD2A-B2D0-590A-5F39-A49124CD0ED7}"/>
              </a:ext>
            </a:extLst>
          </p:cNvPr>
          <p:cNvSpPr txBox="1"/>
          <p:nvPr/>
        </p:nvSpPr>
        <p:spPr>
          <a:xfrm>
            <a:off x="1451578" y="834827"/>
            <a:ext cx="1026036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Framtida byggande i Sverige: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Peter </a:t>
            </a:r>
            <a:r>
              <a:rPr kumimoji="0" lang="sv-SE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Lohmanders</a:t>
            </a: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Byggnadsfunktion 2023:</a:t>
            </a:r>
            <a:endParaRPr kumimoji="0" lang="sv-SE" sz="2400" b="1" i="1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Prognoser för framtida bostadsbyggande kan grundas på prognoser för de faktorer som påverkar bostadsbyggandet: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BNP-utvecklingen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(beroende av teknisk utveckling, omvärldsläget, kriget, m.m.)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Byggkostnaden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(beroende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materialval, CO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-relaterade skatter och subventioner m.m.)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Befolkningsstorleken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(beroende av  omvärldsläget, kriget, m.m.)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Tiden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(Representerar övriga föränderliga faktorer) 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06B6C-E610-DB5D-0735-AB31F4EA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909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E95957-43AC-246B-8FC6-C737C01D17F0}"/>
              </a:ext>
            </a:extLst>
          </p:cNvPr>
          <p:cNvCxnSpPr/>
          <p:nvPr/>
        </p:nvCxnSpPr>
        <p:spPr>
          <a:xfrm flipV="1">
            <a:off x="2077375" y="2119435"/>
            <a:ext cx="612558" cy="7746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935EFCC-568A-7C8F-DE29-93278D77D227}"/>
              </a:ext>
            </a:extLst>
          </p:cNvPr>
          <p:cNvSpPr txBox="1"/>
          <p:nvPr/>
        </p:nvSpPr>
        <p:spPr>
          <a:xfrm>
            <a:off x="1171852" y="3105834"/>
            <a:ext cx="159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Antal byggda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lägenheter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92E20A-F25D-47A1-3893-0FEC55FB5A4A}"/>
              </a:ext>
            </a:extLst>
          </p:cNvPr>
          <p:cNvCxnSpPr>
            <a:cxnSpLocks/>
          </p:cNvCxnSpPr>
          <p:nvPr/>
        </p:nvCxnSpPr>
        <p:spPr>
          <a:xfrm flipV="1">
            <a:off x="2317072" y="2119435"/>
            <a:ext cx="1897726" cy="292963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5E38C1-EB5D-BC62-B288-C3CC24A51D0C}"/>
              </a:ext>
            </a:extLst>
          </p:cNvPr>
          <p:cNvCxnSpPr>
            <a:cxnSpLocks/>
          </p:cNvCxnSpPr>
          <p:nvPr/>
        </p:nvCxnSpPr>
        <p:spPr>
          <a:xfrm flipV="1">
            <a:off x="4420997" y="2199024"/>
            <a:ext cx="431210" cy="14335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DBB89A-56FD-38E6-7A99-63E6C227FE32}"/>
              </a:ext>
            </a:extLst>
          </p:cNvPr>
          <p:cNvCxnSpPr>
            <a:cxnSpLocks/>
          </p:cNvCxnSpPr>
          <p:nvPr/>
        </p:nvCxnSpPr>
        <p:spPr>
          <a:xfrm flipH="1" flipV="1">
            <a:off x="5443672" y="2191497"/>
            <a:ext cx="1117053" cy="31312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F77B6F-84A7-061F-9C28-C1BE2EA690B4}"/>
              </a:ext>
            </a:extLst>
          </p:cNvPr>
          <p:cNvCxnSpPr>
            <a:cxnSpLocks/>
          </p:cNvCxnSpPr>
          <p:nvPr/>
        </p:nvCxnSpPr>
        <p:spPr>
          <a:xfrm flipH="1" flipV="1">
            <a:off x="6447285" y="2119435"/>
            <a:ext cx="2435763" cy="230625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68F1940-5BCA-6F26-CD7E-6FDA06C0D04A}"/>
              </a:ext>
            </a:extLst>
          </p:cNvPr>
          <p:cNvSpPr txBox="1"/>
          <p:nvPr/>
        </p:nvSpPr>
        <p:spPr>
          <a:xfrm>
            <a:off x="1589103" y="5113538"/>
            <a:ext cx="4302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”GNP”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Gross National Product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 = ”BNP, Brutto- national- produkt”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4F370C-87CA-DE55-C024-8AAE7B057497}"/>
              </a:ext>
            </a:extLst>
          </p:cNvPr>
          <p:cNvSpPr txBox="1"/>
          <p:nvPr/>
        </p:nvSpPr>
        <p:spPr>
          <a:xfrm>
            <a:off x="3741423" y="3700197"/>
            <a:ext cx="1669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cost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Bygg-kostnad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per lägenhet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2B3D70-1115-FB99-FEF0-50B781A72019}"/>
              </a:ext>
            </a:extLst>
          </p:cNvPr>
          <p:cNvSpPr txBox="1"/>
          <p:nvPr/>
        </p:nvSpPr>
        <p:spPr>
          <a:xfrm>
            <a:off x="6096000" y="5322745"/>
            <a:ext cx="234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Population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(Befolkningsstorlek)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4FF6F0-7A4C-EC5C-8A5D-D4EAF7D5981D}"/>
              </a:ext>
            </a:extLst>
          </p:cNvPr>
          <p:cNvSpPr txBox="1"/>
          <p:nvPr/>
        </p:nvSpPr>
        <p:spPr>
          <a:xfrm>
            <a:off x="7671948" y="4470991"/>
            <a:ext cx="359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Population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increment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per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year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Befolkningstillvä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xt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per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CA9EAF2-38E8-FDE3-B589-89CD0A6FF546}"/>
              </a:ext>
            </a:extLst>
          </p:cNvPr>
          <p:cNvCxnSpPr/>
          <p:nvPr/>
        </p:nvCxnSpPr>
        <p:spPr>
          <a:xfrm flipH="1">
            <a:off x="4021584" y="1127464"/>
            <a:ext cx="534902" cy="36398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7F9F711-D77D-EB0F-5186-205ACE4F20E0}"/>
              </a:ext>
            </a:extLst>
          </p:cNvPr>
          <p:cNvSpPr txBox="1"/>
          <p:nvPr/>
        </p:nvSpPr>
        <p:spPr>
          <a:xfrm>
            <a:off x="4556486" y="82375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Funktion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003A98C-53BF-3A0E-23D1-9CA7F1A40D34}"/>
              </a:ext>
            </a:extLst>
          </p:cNvPr>
          <p:cNvCxnSpPr>
            <a:cxnSpLocks/>
          </p:cNvCxnSpPr>
          <p:nvPr/>
        </p:nvCxnSpPr>
        <p:spPr>
          <a:xfrm flipH="1" flipV="1">
            <a:off x="9783192" y="2075396"/>
            <a:ext cx="482951" cy="688870"/>
          </a:xfrm>
          <a:prstGeom prst="straightConnector1">
            <a:avLst/>
          </a:prstGeom>
          <a:ln w="76200">
            <a:solidFill>
              <a:srgbClr val="F808C5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0FCB957-6303-91C3-FE36-8A8EAEFE6A0E}"/>
              </a:ext>
            </a:extLst>
          </p:cNvPr>
          <p:cNvSpPr txBox="1"/>
          <p:nvPr/>
        </p:nvSpPr>
        <p:spPr>
          <a:xfrm>
            <a:off x="9930549" y="2764266"/>
            <a:ext cx="227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808C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Slumptal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808C5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13FD8-239A-4A37-AFA6-A653907F7A09}"/>
              </a:ext>
            </a:extLst>
          </p:cNvPr>
          <p:cNvSpPr txBox="1"/>
          <p:nvPr/>
        </p:nvSpPr>
        <p:spPr>
          <a:xfrm>
            <a:off x="1840854" y="6035465"/>
            <a:ext cx="169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PROGNOS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00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A8837-BFBF-26C6-D256-37E9E4AF4630}"/>
              </a:ext>
            </a:extLst>
          </p:cNvPr>
          <p:cNvSpPr txBox="1"/>
          <p:nvPr/>
        </p:nvSpPr>
        <p:spPr>
          <a:xfrm>
            <a:off x="8717137" y="5199387"/>
            <a:ext cx="169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PROGNOS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00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B52DA-6218-C629-8B18-8F66C9BF0D02}"/>
              </a:ext>
            </a:extLst>
          </p:cNvPr>
          <p:cNvSpPr txBox="1"/>
          <p:nvPr/>
        </p:nvSpPr>
        <p:spPr>
          <a:xfrm>
            <a:off x="6484755" y="6066439"/>
            <a:ext cx="169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PROGNOS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00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05E100-CE84-A6A7-A6C9-30EF471A3971}"/>
              </a:ext>
            </a:extLst>
          </p:cNvPr>
          <p:cNvSpPr txBox="1"/>
          <p:nvPr/>
        </p:nvSpPr>
        <p:spPr>
          <a:xfrm>
            <a:off x="3707407" y="4619637"/>
            <a:ext cx="169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PROGNOS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00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CCCA75-4DD3-FE06-D457-28B7B8C20000}"/>
              </a:ext>
            </a:extLst>
          </p:cNvPr>
          <p:cNvSpPr txBox="1"/>
          <p:nvPr/>
        </p:nvSpPr>
        <p:spPr>
          <a:xfrm>
            <a:off x="885569" y="3708118"/>
            <a:ext cx="169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PROGNOS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00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C3981-EB91-05DC-7AF9-5F08C4F806BE}"/>
              </a:ext>
            </a:extLst>
          </p:cNvPr>
          <p:cNvSpPr txBox="1"/>
          <p:nvPr/>
        </p:nvSpPr>
        <p:spPr>
          <a:xfrm>
            <a:off x="9340609" y="351207"/>
            <a:ext cx="25163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Peter </a:t>
            </a:r>
            <a:r>
              <a:rPr kumimoji="0" lang="sv-SE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Lohmanders</a:t>
            </a: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Byggnadsfunktion 2023: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2945EE5-7D38-05E4-27BD-0B48674C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C530D-2CF9-8C56-7F51-D0870514FFA4}"/>
              </a:ext>
            </a:extLst>
          </p:cNvPr>
          <p:cNvSpPr txBox="1"/>
          <p:nvPr/>
        </p:nvSpPr>
        <p:spPr>
          <a:xfrm>
            <a:off x="2689933" y="1411549"/>
            <a:ext cx="7238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=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P, </a:t>
            </a:r>
            <a:r>
              <a:rPr kumimoji="0" lang="sv-S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dP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/dt,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t-1975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+ 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F808C5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808C5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D5B698-2114-7C79-C083-3CF765902A94}"/>
              </a:ext>
            </a:extLst>
          </p:cNvPr>
          <p:cNvCxnSpPr>
            <a:cxnSpLocks/>
          </p:cNvCxnSpPr>
          <p:nvPr/>
        </p:nvCxnSpPr>
        <p:spPr>
          <a:xfrm flipH="1" flipV="1">
            <a:off x="7460869" y="2087141"/>
            <a:ext cx="722043" cy="620669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BBDF37E-F06F-2F38-097B-48D65179C3B7}"/>
              </a:ext>
            </a:extLst>
          </p:cNvPr>
          <p:cNvSpPr txBox="1"/>
          <p:nvPr/>
        </p:nvSpPr>
        <p:spPr>
          <a:xfrm>
            <a:off x="8155056" y="2707810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Tiden (år)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6746F-B709-A340-63BF-C166DB48AC4F}"/>
              </a:ext>
            </a:extLst>
          </p:cNvPr>
          <p:cNvSpPr txBox="1"/>
          <p:nvPr/>
        </p:nvSpPr>
        <p:spPr>
          <a:xfrm>
            <a:off x="8046871" y="3025584"/>
            <a:ext cx="1698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PROGNOS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00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30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99E4A3-5F3F-395A-6C81-9DB73AC8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E67EE-D610-660B-8BA6-F7BD3A76C3BD}"/>
              </a:ext>
            </a:extLst>
          </p:cNvPr>
          <p:cNvSpPr txBox="1"/>
          <p:nvPr/>
        </p:nvSpPr>
        <p:spPr>
          <a:xfrm>
            <a:off x="1618031" y="1810361"/>
            <a:ext cx="94369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Nu ska vi först göra några prognoser för hur omvärlden förändras fram till år 2050.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Sedan ska vi grunda våra prognoser för byggande i Sverige på detta.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13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640CB-9941-413F-6CB7-78348E342354}"/>
              </a:ext>
            </a:extLst>
          </p:cNvPr>
          <p:cNvSpPr txBox="1"/>
          <p:nvPr/>
        </p:nvSpPr>
        <p:spPr>
          <a:xfrm>
            <a:off x="3954426" y="325956"/>
            <a:ext cx="6378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u="sng" dirty="0">
                <a:solidFill>
                  <a:srgbClr val="7030A0"/>
                </a:solidFill>
              </a:rPr>
              <a:t>Enkel (</a:t>
            </a:r>
            <a:r>
              <a:rPr lang="sv-SE" sz="3200" b="1" i="1" u="sng" dirty="0">
                <a:solidFill>
                  <a:srgbClr val="FF0000"/>
                </a:solidFill>
              </a:rPr>
              <a:t>optimistisk!</a:t>
            </a:r>
            <a:r>
              <a:rPr lang="sv-SE" sz="3200" b="1" i="1" u="sng" dirty="0">
                <a:solidFill>
                  <a:srgbClr val="7030A0"/>
                </a:solidFill>
              </a:rPr>
              <a:t>) prognos för framtida BNP:</a:t>
            </a:r>
            <a:endParaRPr lang="en-US" sz="3200" b="1" i="1" u="sng" dirty="0">
              <a:solidFill>
                <a:srgbClr val="7030A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8A0D502-DF1D-AAE1-313D-0FC96C85D9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159799"/>
              </p:ext>
            </p:extLst>
          </p:nvPr>
        </p:nvGraphicFramePr>
        <p:xfrm>
          <a:off x="985421" y="1302551"/>
          <a:ext cx="6844685" cy="5293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FBD2E3B-DA5C-6C4F-CA54-641053822F4D}"/>
              </a:ext>
            </a:extLst>
          </p:cNvPr>
          <p:cNvSpPr txBox="1"/>
          <p:nvPr/>
        </p:nvSpPr>
        <p:spPr>
          <a:xfrm>
            <a:off x="8140824" y="2201662"/>
            <a:ext cx="3743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1" dirty="0">
                <a:solidFill>
                  <a:srgbClr val="7030A0"/>
                </a:solidFill>
              </a:rPr>
              <a:t>Här antar vi att BNP </a:t>
            </a:r>
          </a:p>
          <a:p>
            <a:r>
              <a:rPr lang="sv-SE" sz="2400" b="1" i="1" dirty="0">
                <a:solidFill>
                  <a:srgbClr val="7030A0"/>
                </a:solidFill>
              </a:rPr>
              <a:t>växer med samma hastighet </a:t>
            </a:r>
          </a:p>
          <a:p>
            <a:r>
              <a:rPr lang="sv-SE" sz="2400" b="1" i="1" dirty="0">
                <a:solidFill>
                  <a:srgbClr val="7030A0"/>
                </a:solidFill>
              </a:rPr>
              <a:t>under perioden </a:t>
            </a:r>
          </a:p>
          <a:p>
            <a:r>
              <a:rPr lang="sv-SE" sz="2400" b="1" i="1" dirty="0">
                <a:solidFill>
                  <a:srgbClr val="7030A0"/>
                </a:solidFill>
              </a:rPr>
              <a:t>2021 – 2050, </a:t>
            </a:r>
          </a:p>
          <a:p>
            <a:r>
              <a:rPr lang="sv-SE" sz="2400" b="1" i="1" dirty="0">
                <a:solidFill>
                  <a:srgbClr val="7030A0"/>
                </a:solidFill>
              </a:rPr>
              <a:t>som under perioden</a:t>
            </a:r>
          </a:p>
          <a:p>
            <a:r>
              <a:rPr lang="sv-SE" sz="2400" b="1" i="1" dirty="0">
                <a:solidFill>
                  <a:srgbClr val="7030A0"/>
                </a:solidFill>
              </a:rPr>
              <a:t>1975 – 2021.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7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145B9-4821-BC48-1E0B-3D853460365F}"/>
              </a:ext>
            </a:extLst>
          </p:cNvPr>
          <p:cNvSpPr txBox="1"/>
          <p:nvPr/>
        </p:nvSpPr>
        <p:spPr>
          <a:xfrm>
            <a:off x="1881551" y="527050"/>
            <a:ext cx="88588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i="1" u="sng" dirty="0">
                <a:solidFill>
                  <a:srgbClr val="FF0000"/>
                </a:solidFill>
              </a:rPr>
              <a:t>VIKTIGT:</a:t>
            </a:r>
          </a:p>
          <a:p>
            <a:pPr algn="ctr"/>
            <a:endParaRPr lang="sv-SE" sz="3200" b="1" i="1" u="sng" dirty="0">
              <a:solidFill>
                <a:srgbClr val="FF0000"/>
              </a:solidFill>
            </a:endParaRPr>
          </a:p>
          <a:p>
            <a:pPr algn="ctr"/>
            <a:r>
              <a:rPr lang="sv-SE" sz="3200" b="1" dirty="0"/>
              <a:t>Vi gör förmodligen en alltför optimistisk prognos om vi tror att BNP utvecklas med samma trend under perioden 2021 - 2050 som under perioden 1975  - 2021. </a:t>
            </a:r>
          </a:p>
          <a:p>
            <a:pPr algn="ctr"/>
            <a:endParaRPr lang="sv-SE" sz="3200" b="1" dirty="0"/>
          </a:p>
          <a:p>
            <a:pPr algn="ctr"/>
            <a:r>
              <a:rPr lang="en-US" sz="3200" b="1" dirty="0"/>
              <a:t>European Commission </a:t>
            </a:r>
            <a:r>
              <a:rPr lang="en-US" sz="3200" b="1" dirty="0" err="1"/>
              <a:t>gav</a:t>
            </a:r>
            <a:r>
              <a:rPr lang="en-US" sz="3200" b="1" dirty="0"/>
              <a:t> 23-02-13 </a:t>
            </a:r>
            <a:r>
              <a:rPr lang="en-US" sz="3200" b="1" dirty="0" err="1"/>
              <a:t>en</a:t>
            </a:r>
            <a:r>
              <a:rPr lang="en-US" sz="3200" b="1" dirty="0"/>
              <a:t> </a:t>
            </a:r>
            <a:r>
              <a:rPr lang="en-US" sz="3200" b="1" dirty="0" err="1"/>
              <a:t>mycket</a:t>
            </a:r>
            <a:r>
              <a:rPr lang="en-US" sz="3200" b="1" dirty="0"/>
              <a:t> </a:t>
            </a:r>
            <a:r>
              <a:rPr lang="en-US" sz="3200" b="1" dirty="0" err="1"/>
              <a:t>dyster</a:t>
            </a:r>
            <a:r>
              <a:rPr lang="en-US" sz="3200" b="1" dirty="0"/>
              <a:t> </a:t>
            </a:r>
            <a:r>
              <a:rPr lang="en-US" sz="3200" b="1" dirty="0" err="1"/>
              <a:t>prognos</a:t>
            </a:r>
            <a:r>
              <a:rPr lang="en-US" sz="3200" b="1" dirty="0"/>
              <a:t> för </a:t>
            </a:r>
            <a:r>
              <a:rPr lang="en-US" sz="3200" b="1" dirty="0" err="1"/>
              <a:t>Sveriges</a:t>
            </a:r>
            <a:r>
              <a:rPr lang="en-US" sz="3200" b="1" dirty="0"/>
              <a:t> GDP- </a:t>
            </a:r>
            <a:r>
              <a:rPr lang="en-US" sz="3200" b="1" dirty="0" err="1"/>
              <a:t>utveckling</a:t>
            </a:r>
            <a:r>
              <a:rPr lang="en-US" sz="3200" b="1" dirty="0"/>
              <a:t> under 2023. 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Se </a:t>
            </a:r>
            <a:r>
              <a:rPr lang="en-US" sz="3200" b="1" dirty="0" err="1"/>
              <a:t>nästa</a:t>
            </a:r>
            <a:r>
              <a:rPr lang="en-US" sz="3200" b="1" dirty="0"/>
              <a:t> </a:t>
            </a:r>
            <a:r>
              <a:rPr lang="en-US" sz="3200" b="1" dirty="0" err="1"/>
              <a:t>sida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2644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5145B9-4821-BC48-1E0B-3D853460365F}"/>
              </a:ext>
            </a:extLst>
          </p:cNvPr>
          <p:cNvSpPr txBox="1"/>
          <p:nvPr/>
        </p:nvSpPr>
        <p:spPr>
          <a:xfrm>
            <a:off x="1803212" y="873879"/>
            <a:ext cx="88588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OBS: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GNP = Gross N</a:t>
            </a:r>
            <a:r>
              <a:rPr lang="en-US" sz="3200" b="1" dirty="0" err="1">
                <a:solidFill>
                  <a:prstClr val="black"/>
                </a:solidFill>
                <a:latin typeface="Gill Sans MT" panose="020B0502020104020203"/>
              </a:rPr>
              <a:t>ational</a:t>
            </a:r>
            <a:r>
              <a:rPr lang="en-US" sz="3200" b="1" dirty="0">
                <a:solidFill>
                  <a:prstClr val="black"/>
                </a:solidFill>
                <a:latin typeface="Gill Sans MT" panose="020B0502020104020203"/>
              </a:rPr>
              <a:t> Product = </a:t>
            </a:r>
            <a:r>
              <a:rPr lang="en-US" sz="3200" b="1" dirty="0">
                <a:solidFill>
                  <a:prstClr val="black"/>
                </a:solidFill>
                <a:highlight>
                  <a:srgbClr val="FFFF00"/>
                </a:highlight>
                <a:latin typeface="Gill Sans MT" panose="020B0502020104020203"/>
              </a:rPr>
              <a:t>BNP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Gill Sans MT" panose="020B0502020104020203"/>
              </a:rPr>
              <a:t>GDP = Gross Domestic Product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Gill Sans MT" panose="020B0502020104020203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Gill Sans MT" panose="020B0502020104020203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149060F-F837-E64A-03A1-8E0B3D824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150983"/>
              </p:ext>
            </p:extLst>
          </p:nvPr>
        </p:nvGraphicFramePr>
        <p:xfrm>
          <a:off x="3496816" y="4209109"/>
          <a:ext cx="5636128" cy="1232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520" imgH="177480" progId="Equation.DSMT4">
                  <p:embed/>
                </p:oleObj>
              </mc:Choice>
              <mc:Fallback>
                <p:oleObj name="Equation" r:id="rId2" imgW="8125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6816" y="4209109"/>
                        <a:ext cx="5636128" cy="1232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5242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07A43-0F4D-EA06-56B5-BCE3E6E4F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79" y="0"/>
            <a:ext cx="850766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EF4EB9-05B6-B3A6-622E-CE01201F476E}"/>
              </a:ext>
            </a:extLst>
          </p:cNvPr>
          <p:cNvSpPr txBox="1"/>
          <p:nvPr/>
        </p:nvSpPr>
        <p:spPr>
          <a:xfrm>
            <a:off x="7924799" y="1757681"/>
            <a:ext cx="35638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linkClick r:id="rId3"/>
              </a:rPr>
              <a:t>https://economy-finance.ec.europa.eu/economic-surveillance-eu-economies/sweden/economic-forecast-sweden_en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3BCDF3-2D84-4743-A031-344093575F2F}"/>
              </a:ext>
            </a:extLst>
          </p:cNvPr>
          <p:cNvSpPr txBox="1"/>
          <p:nvPr/>
        </p:nvSpPr>
        <p:spPr>
          <a:xfrm>
            <a:off x="8755349" y="4082656"/>
            <a:ext cx="1574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i="1" dirty="0">
                <a:solidFill>
                  <a:srgbClr val="FF0000"/>
                </a:solidFill>
                <a:highlight>
                  <a:srgbClr val="FFFF00"/>
                </a:highlight>
              </a:rPr>
              <a:t>- 0.8%</a:t>
            </a:r>
            <a:endParaRPr lang="en-US" sz="4000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82CCF3-8210-6E73-4D9E-09476B52BAD4}"/>
              </a:ext>
            </a:extLst>
          </p:cNvPr>
          <p:cNvCxnSpPr>
            <a:cxnSpLocks/>
          </p:cNvCxnSpPr>
          <p:nvPr/>
        </p:nvCxnSpPr>
        <p:spPr>
          <a:xfrm flipH="1">
            <a:off x="7390415" y="4888523"/>
            <a:ext cx="1308108" cy="12543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0405836-1C51-DE22-8A88-532DBDC282FD}"/>
              </a:ext>
            </a:extLst>
          </p:cNvPr>
          <p:cNvSpPr/>
          <p:nvPr/>
        </p:nvSpPr>
        <p:spPr>
          <a:xfrm>
            <a:off x="8534400" y="3984675"/>
            <a:ext cx="2016369" cy="9038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41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640CB-9941-413F-6CB7-78348E342354}"/>
              </a:ext>
            </a:extLst>
          </p:cNvPr>
          <p:cNvSpPr txBox="1"/>
          <p:nvPr/>
        </p:nvSpPr>
        <p:spPr>
          <a:xfrm>
            <a:off x="2104009" y="848601"/>
            <a:ext cx="7099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u="sng" dirty="0"/>
              <a:t>Enkel prognos för framtida befolkning:</a:t>
            </a:r>
            <a:endParaRPr lang="en-US" sz="3200" b="1" i="1" u="sng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A753039-0914-739C-656C-C58556B809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397460"/>
              </p:ext>
            </p:extLst>
          </p:nvPr>
        </p:nvGraphicFramePr>
        <p:xfrm>
          <a:off x="319595" y="1564201"/>
          <a:ext cx="7427651" cy="501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E4B3E23-A211-7DA8-FDEB-13F3AB2DAEF0}"/>
              </a:ext>
            </a:extLst>
          </p:cNvPr>
          <p:cNvSpPr txBox="1"/>
          <p:nvPr/>
        </p:nvSpPr>
        <p:spPr>
          <a:xfrm>
            <a:off x="7898167" y="2237172"/>
            <a:ext cx="38736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1" dirty="0"/>
              <a:t>Här antar vi att befolkningen </a:t>
            </a:r>
          </a:p>
          <a:p>
            <a:r>
              <a:rPr lang="sv-SE" sz="2400" b="1" i="1" dirty="0"/>
              <a:t>växer med samma hastighet under perioden </a:t>
            </a:r>
          </a:p>
          <a:p>
            <a:r>
              <a:rPr lang="sv-SE" sz="2400" b="1" i="1" dirty="0"/>
              <a:t>2021 – 2050, </a:t>
            </a:r>
          </a:p>
          <a:p>
            <a:r>
              <a:rPr lang="sv-SE" sz="2400" b="1" i="1" dirty="0"/>
              <a:t>som under perioden</a:t>
            </a:r>
          </a:p>
          <a:p>
            <a:r>
              <a:rPr lang="sv-SE" sz="2400" b="1" i="1" dirty="0"/>
              <a:t>1975 – 2021.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586800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640CB-9941-413F-6CB7-78348E342354}"/>
              </a:ext>
            </a:extLst>
          </p:cNvPr>
          <p:cNvSpPr txBox="1"/>
          <p:nvPr/>
        </p:nvSpPr>
        <p:spPr>
          <a:xfrm>
            <a:off x="2520356" y="867925"/>
            <a:ext cx="7491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Bygg-kostnaderna kanske går att sänka?</a:t>
            </a:r>
            <a:endParaRPr kumimoji="0" lang="en-US" sz="3200" b="1" i="1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B3A5B7-3871-A27B-5083-01764C7DBDC5}"/>
              </a:ext>
            </a:extLst>
          </p:cNvPr>
          <p:cNvSpPr txBox="1"/>
          <p:nvPr/>
        </p:nvSpPr>
        <p:spPr>
          <a:xfrm>
            <a:off x="2045992" y="6005473"/>
            <a:ext cx="878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linkClick r:id="rId2"/>
              </a:rPr>
              <a:t>https://vaxer.stockholm/tema/stockholmshusen/</a:t>
            </a:r>
            <a:r>
              <a:rPr lang="en-US" sz="2800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E654C-EF63-02DE-F87B-C997E4E4FEA5}"/>
              </a:ext>
            </a:extLst>
          </p:cNvPr>
          <p:cNvSpPr txBox="1"/>
          <p:nvPr/>
        </p:nvSpPr>
        <p:spPr>
          <a:xfrm>
            <a:off x="885569" y="1682118"/>
            <a:ext cx="1093847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Stockholmshusen är ett av Stockholms stads största utvecklingsprojekt med målet att bygga tusentals nya hyresrätter.</a:t>
            </a:r>
          </a:p>
          <a:p>
            <a:pPr algn="l"/>
            <a:endParaRPr lang="sv-SE" sz="2800" b="1" dirty="0">
              <a:solidFill>
                <a:srgbClr val="44444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/>
            <a:r>
              <a:rPr lang="sv-SE" sz="2800" b="1" i="0" dirty="0">
                <a:solidFill>
                  <a:srgbClr val="44444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Stockholmhus ska byggas snabbare, effektivare och till lägre produktionskostnader över tid.</a:t>
            </a:r>
          </a:p>
          <a:p>
            <a:pPr algn="l"/>
            <a:endParaRPr lang="sv-SE" sz="2800" b="1" dirty="0">
              <a:solidFill>
                <a:srgbClr val="444444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/>
            <a:r>
              <a:rPr lang="sv-SE" sz="2800" b="1" i="0" dirty="0">
                <a:solidFill>
                  <a:srgbClr val="44444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Det förutsätter en smidig, samordnad plan- och byggprocess med ett nära samarbete mellan alla aktörer. </a:t>
            </a:r>
          </a:p>
        </p:txBody>
      </p:sp>
    </p:spTree>
    <p:extLst>
      <p:ext uri="{BB962C8B-B14F-4D97-AF65-F5344CB8AC3E}">
        <p14:creationId xmlns:p14="http://schemas.microsoft.com/office/powerpoint/2010/main" val="126570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BA49E6-24E0-1DBA-C4D0-2B8161FF69B9}"/>
              </a:ext>
            </a:extLst>
          </p:cNvPr>
          <p:cNvSpPr/>
          <p:nvPr/>
        </p:nvSpPr>
        <p:spPr>
          <a:xfrm>
            <a:off x="7390414" y="2504821"/>
            <a:ext cx="1185413" cy="779373"/>
          </a:xfrm>
          <a:prstGeom prst="downArrow">
            <a:avLst>
              <a:gd name="adj1" fmla="val 50000"/>
              <a:gd name="adj2" fmla="val 44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FB987-7CF3-F49E-DC2E-8385114FF963}"/>
              </a:ext>
            </a:extLst>
          </p:cNvPr>
          <p:cNvSpPr/>
          <p:nvPr/>
        </p:nvSpPr>
        <p:spPr>
          <a:xfrm>
            <a:off x="6637607" y="1221643"/>
            <a:ext cx="1938221" cy="1211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50B4-302E-937B-C9B9-77891339478D}"/>
              </a:ext>
            </a:extLst>
          </p:cNvPr>
          <p:cNvSpPr txBox="1"/>
          <p:nvPr/>
        </p:nvSpPr>
        <p:spPr>
          <a:xfrm>
            <a:off x="6806037" y="1388887"/>
            <a:ext cx="15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timmer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02440-E49A-365E-B042-9F0719D35880}"/>
              </a:ext>
            </a:extLst>
          </p:cNvPr>
          <p:cNvSpPr/>
          <p:nvPr/>
        </p:nvSpPr>
        <p:spPr>
          <a:xfrm>
            <a:off x="7261932" y="3389504"/>
            <a:ext cx="2760958" cy="7793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880FD-2B2E-2F6F-A77E-2D5BCF24E77B}"/>
              </a:ext>
            </a:extLst>
          </p:cNvPr>
          <p:cNvSpPr txBox="1"/>
          <p:nvPr/>
        </p:nvSpPr>
        <p:spPr>
          <a:xfrm>
            <a:off x="7355158" y="3497801"/>
            <a:ext cx="2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av sågad vara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8814A-53AA-C136-8872-DB20F61B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7FF0F-7B94-ADC9-B049-59D03E6A1AB7}"/>
              </a:ext>
            </a:extLst>
          </p:cNvPr>
          <p:cNvSpPr txBox="1"/>
          <p:nvPr/>
        </p:nvSpPr>
        <p:spPr>
          <a:xfrm>
            <a:off x="2281631" y="1223099"/>
            <a:ext cx="44219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Skogsavverkning</a:t>
            </a:r>
          </a:p>
          <a:p>
            <a:r>
              <a:rPr lang="sv-SE" sz="3200" b="1" dirty="0">
                <a:solidFill>
                  <a:srgbClr val="00B050"/>
                </a:solidFill>
                <a:latin typeface="Gill Sans MT" panose="020B0502020104020203"/>
              </a:rPr>
              <a:t>(c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 80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B497C-8F65-1089-1763-FA51F45D2C78}"/>
              </a:ext>
            </a:extLst>
          </p:cNvPr>
          <p:cNvSpPr txBox="1"/>
          <p:nvPr/>
        </p:nvSpPr>
        <p:spPr>
          <a:xfrm>
            <a:off x="7044431" y="4274186"/>
            <a:ext cx="3626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 19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C96A0A-CED8-D0DF-5E93-5B2CD4183E27}"/>
              </a:ext>
            </a:extLst>
          </p:cNvPr>
          <p:cNvSpPr txBox="1"/>
          <p:nvPr/>
        </p:nvSpPr>
        <p:spPr>
          <a:xfrm>
            <a:off x="8780644" y="969987"/>
            <a:ext cx="29312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(Varav ca </a:t>
            </a:r>
          </a:p>
          <a:p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40 miljoner </a:t>
            </a:r>
          </a:p>
          <a:p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1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 </a:t>
            </a:r>
            <a:r>
              <a:rPr kumimoji="0" lang="sv-SE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fub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timmer) </a:t>
            </a:r>
            <a:endParaRPr lang="en-US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04B90B-7F09-C240-6A7F-AC458B48DF1D}"/>
              </a:ext>
            </a:extLst>
          </p:cNvPr>
          <p:cNvSpPr txBox="1"/>
          <p:nvPr/>
        </p:nvSpPr>
        <p:spPr>
          <a:xfrm>
            <a:off x="2889925" y="2649693"/>
            <a:ext cx="2954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/>
              <a:t>Sågutbyte ca 50%</a:t>
            </a:r>
            <a:endParaRPr lang="en-US" sz="2800" b="1" i="1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6BA686F-C798-033E-B70D-22CA5A9B3BA7}"/>
              </a:ext>
            </a:extLst>
          </p:cNvPr>
          <p:cNvCxnSpPr>
            <a:cxnSpLocks/>
          </p:cNvCxnSpPr>
          <p:nvPr/>
        </p:nvCxnSpPr>
        <p:spPr>
          <a:xfrm flipV="1">
            <a:off x="5909014" y="2706669"/>
            <a:ext cx="1653069" cy="204634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708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99E4A3-5F3F-395A-6C81-9DB73AC8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E67EE-D610-660B-8BA6-F7BD3A76C3BD}"/>
              </a:ext>
            </a:extLst>
          </p:cNvPr>
          <p:cNvSpPr txBox="1"/>
          <p:nvPr/>
        </p:nvSpPr>
        <p:spPr>
          <a:xfrm>
            <a:off x="1496037" y="733246"/>
            <a:ext cx="1040891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Nu ska vi göra några </a:t>
            </a:r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  <a:latin typeface="Gill Sans MT" panose="020B0502020104020203"/>
              </a:rPr>
              <a:t>olika, alternativa, prognoser för hur de framtida reala byggkostnaderna kommer att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förändras fram till år 2050. Sänkta byggkostnader kan nämligen avsevärt öka byggandet!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srgbClr val="0070C0"/>
              </a:solidFill>
              <a:latin typeface="Gill Sans MT" panose="020B05020201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dirty="0">
                <a:solidFill>
                  <a:srgbClr val="0070C0"/>
                </a:solidFill>
                <a:latin typeface="Gill Sans MT" panose="020B0502020104020203"/>
              </a:rPr>
              <a:t>Vi kan ju förhoppningsvis sänka framtida byggkostnader, exempelvis genom minskad byråkrati, regelförenklingar, effektivare byggprocesser etc.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srgbClr val="0070C0"/>
              </a:solidFill>
              <a:latin typeface="Gill Sans MT" panose="020B05020201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dirty="0">
                <a:solidFill>
                  <a:srgbClr val="00B050"/>
                </a:solidFill>
                <a:latin typeface="Gill Sans MT" panose="020B0502020104020203"/>
              </a:rPr>
              <a:t>Ökad andel byggande med träkonstruktioner bör ge sänkta byggkostnader, särskilt om de många och omfattande positiva klimat- och miljö- effekterna av byggande med trä ger logiskt motiverad ekonomisk kompensation.   </a:t>
            </a:r>
          </a:p>
        </p:txBody>
      </p:sp>
    </p:spTree>
    <p:extLst>
      <p:ext uri="{BB962C8B-B14F-4D97-AF65-F5344CB8AC3E}">
        <p14:creationId xmlns:p14="http://schemas.microsoft.com/office/powerpoint/2010/main" val="38097838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640CB-9941-413F-6CB7-78348E342354}"/>
              </a:ext>
            </a:extLst>
          </p:cNvPr>
          <p:cNvSpPr txBox="1"/>
          <p:nvPr/>
        </p:nvSpPr>
        <p:spPr>
          <a:xfrm>
            <a:off x="1874332" y="718996"/>
            <a:ext cx="7754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i="1" u="sng" dirty="0">
                <a:solidFill>
                  <a:srgbClr val="00B0F0"/>
                </a:solidFill>
              </a:rPr>
              <a:t>Alternativa byggkostnadsindex 2021-2050:</a:t>
            </a:r>
            <a:endParaRPr lang="en-US" sz="3200" b="1" i="1" u="sng" dirty="0">
              <a:solidFill>
                <a:srgbClr val="00B0F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85A62D8-1100-92DF-9DE4-F5853243E7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432997"/>
              </p:ext>
            </p:extLst>
          </p:nvPr>
        </p:nvGraphicFramePr>
        <p:xfrm>
          <a:off x="1291079" y="1395290"/>
          <a:ext cx="8414829" cy="5226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88D290A-42D1-D85E-04E5-4F533CA0256B}"/>
              </a:ext>
            </a:extLst>
          </p:cNvPr>
          <p:cNvSpPr txBox="1"/>
          <p:nvPr/>
        </p:nvSpPr>
        <p:spPr>
          <a:xfrm>
            <a:off x="9871455" y="2209953"/>
            <a:ext cx="209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Enligt trenden</a:t>
            </a:r>
          </a:p>
          <a:p>
            <a:r>
              <a:rPr lang="sv-SE" b="1" dirty="0"/>
              <a:t>år 1993 - 2021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D0473-5411-37BA-E9D3-FE9526BCE1AA}"/>
              </a:ext>
            </a:extLst>
          </p:cNvPr>
          <p:cNvSpPr/>
          <p:nvPr/>
        </p:nvSpPr>
        <p:spPr>
          <a:xfrm>
            <a:off x="9871456" y="2209953"/>
            <a:ext cx="1802680" cy="7374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1290D7-391C-19AB-288E-433E7EE04074}"/>
              </a:ext>
            </a:extLst>
          </p:cNvPr>
          <p:cNvCxnSpPr>
            <a:cxnSpLocks/>
          </p:cNvCxnSpPr>
          <p:nvPr/>
        </p:nvCxnSpPr>
        <p:spPr>
          <a:xfrm flipH="1">
            <a:off x="9090734" y="2405849"/>
            <a:ext cx="780721" cy="71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082A364-6516-4E34-BBD1-4DDFD6214E3F}"/>
              </a:ext>
            </a:extLst>
          </p:cNvPr>
          <p:cNvSpPr/>
          <p:nvPr/>
        </p:nvSpPr>
        <p:spPr>
          <a:xfrm>
            <a:off x="9871455" y="3242462"/>
            <a:ext cx="1802681" cy="7374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D7B269-9BD4-3539-9560-6813FE4B8A0B}"/>
              </a:ext>
            </a:extLst>
          </p:cNvPr>
          <p:cNvCxnSpPr>
            <a:cxnSpLocks/>
          </p:cNvCxnSpPr>
          <p:nvPr/>
        </p:nvCxnSpPr>
        <p:spPr>
          <a:xfrm flipH="1" flipV="1">
            <a:off x="9090734" y="3242462"/>
            <a:ext cx="780721" cy="19589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99CE3A7-913D-1CE1-A7A4-5009CF12018A}"/>
              </a:ext>
            </a:extLst>
          </p:cNvPr>
          <p:cNvSpPr/>
          <p:nvPr/>
        </p:nvSpPr>
        <p:spPr>
          <a:xfrm>
            <a:off x="9871456" y="4273320"/>
            <a:ext cx="1802680" cy="10710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F1F82C-419A-2252-4D23-7A73287C6AF9}"/>
              </a:ext>
            </a:extLst>
          </p:cNvPr>
          <p:cNvCxnSpPr>
            <a:cxnSpLocks/>
          </p:cNvCxnSpPr>
          <p:nvPr/>
        </p:nvCxnSpPr>
        <p:spPr>
          <a:xfrm flipH="1" flipV="1">
            <a:off x="9001957" y="4110361"/>
            <a:ext cx="869498" cy="35885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0B47B4-6A86-E650-C543-30D7AA85EDAD}"/>
              </a:ext>
            </a:extLst>
          </p:cNvPr>
          <p:cNvSpPr txBox="1"/>
          <p:nvPr/>
        </p:nvSpPr>
        <p:spPr>
          <a:xfrm>
            <a:off x="9912200" y="4277067"/>
            <a:ext cx="1885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Enligt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”-1*Trenden*”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 1993 - 2021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DD921-D87A-F8E7-F8A1-4796B07352A8}"/>
              </a:ext>
            </a:extLst>
          </p:cNvPr>
          <p:cNvSpPr txBox="1"/>
          <p:nvPr/>
        </p:nvSpPr>
        <p:spPr>
          <a:xfrm>
            <a:off x="9871454" y="3357870"/>
            <a:ext cx="180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</a:rPr>
              <a:t>Konstant index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E9D327-C793-8D91-DFB0-06D4EC66068E}"/>
              </a:ext>
            </a:extLst>
          </p:cNvPr>
          <p:cNvSpPr/>
          <p:nvPr/>
        </p:nvSpPr>
        <p:spPr>
          <a:xfrm>
            <a:off x="9871455" y="1011384"/>
            <a:ext cx="1802681" cy="981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A2FA86F-3B2B-4C0A-537E-EB8F41D16EAA}"/>
              </a:ext>
            </a:extLst>
          </p:cNvPr>
          <p:cNvCxnSpPr>
            <a:cxnSpLocks/>
          </p:cNvCxnSpPr>
          <p:nvPr/>
        </p:nvCxnSpPr>
        <p:spPr>
          <a:xfrm flipH="1">
            <a:off x="8887340" y="1451194"/>
            <a:ext cx="984115" cy="2920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0EE68AC-7DC5-6408-AD73-265E9D0FDFDA}"/>
              </a:ext>
            </a:extLst>
          </p:cNvPr>
          <p:cNvSpPr txBox="1"/>
          <p:nvPr/>
        </p:nvSpPr>
        <p:spPr>
          <a:xfrm>
            <a:off x="9871454" y="1046303"/>
            <a:ext cx="196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Enligt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”2*Trenden”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 1993 - 2021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49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640CB-9941-413F-6CB7-78348E342354}"/>
              </a:ext>
            </a:extLst>
          </p:cNvPr>
          <p:cNvSpPr txBox="1"/>
          <p:nvPr/>
        </p:nvSpPr>
        <p:spPr>
          <a:xfrm>
            <a:off x="2211972" y="820101"/>
            <a:ext cx="6973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u="sng" dirty="0">
                <a:solidFill>
                  <a:srgbClr val="FF0000"/>
                </a:solidFill>
              </a:rPr>
              <a:t>Alternativa</a:t>
            </a:r>
            <a:r>
              <a:rPr lang="sv-SE" sz="2400" b="1" i="1" u="sng" dirty="0">
                <a:solidFill>
                  <a:srgbClr val="FF0000"/>
                </a:solidFill>
              </a:rPr>
              <a:t> </a:t>
            </a:r>
            <a:r>
              <a:rPr lang="sv-SE" sz="2800" b="1" i="1" u="sng" dirty="0">
                <a:solidFill>
                  <a:srgbClr val="FF0000"/>
                </a:solidFill>
              </a:rPr>
              <a:t>prognoser</a:t>
            </a:r>
            <a:r>
              <a:rPr lang="sv-SE" sz="2400" b="1" i="1" u="sng" dirty="0">
                <a:solidFill>
                  <a:srgbClr val="FF0000"/>
                </a:solidFill>
              </a:rPr>
              <a:t> för byggande 2021-2050:</a:t>
            </a:r>
            <a:endParaRPr lang="en-US" sz="2400" b="1" i="1" u="sng" dirty="0">
              <a:solidFill>
                <a:srgbClr val="FF000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58DA213-1658-94CE-E53A-98D224EF6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7471558"/>
              </p:ext>
            </p:extLst>
          </p:nvPr>
        </p:nvGraphicFramePr>
        <p:xfrm>
          <a:off x="1291078" y="1484144"/>
          <a:ext cx="7595469" cy="529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2F84A10-A562-F959-546D-0C68C0630C38}"/>
              </a:ext>
            </a:extLst>
          </p:cNvPr>
          <p:cNvSpPr/>
          <p:nvPr/>
        </p:nvSpPr>
        <p:spPr>
          <a:xfrm>
            <a:off x="9917377" y="3518977"/>
            <a:ext cx="1802680" cy="7374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4979A0-2AC0-BAB2-A1A4-55CDB0668EC8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785717" y="3887694"/>
            <a:ext cx="2131660" cy="45348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9E98C49-7458-64F0-04AE-A793D58F712F}"/>
              </a:ext>
            </a:extLst>
          </p:cNvPr>
          <p:cNvSpPr/>
          <p:nvPr/>
        </p:nvSpPr>
        <p:spPr>
          <a:xfrm>
            <a:off x="9917378" y="2515365"/>
            <a:ext cx="1802681" cy="7374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35A05F-FAB1-2F46-A120-E843E2EC04FD}"/>
              </a:ext>
            </a:extLst>
          </p:cNvPr>
          <p:cNvCxnSpPr>
            <a:cxnSpLocks/>
          </p:cNvCxnSpPr>
          <p:nvPr/>
        </p:nvCxnSpPr>
        <p:spPr>
          <a:xfrm flipH="1">
            <a:off x="7643674" y="2869240"/>
            <a:ext cx="2282582" cy="42053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ADF0006-8223-F93F-B854-893EF31ED03D}"/>
              </a:ext>
            </a:extLst>
          </p:cNvPr>
          <p:cNvSpPr/>
          <p:nvPr/>
        </p:nvSpPr>
        <p:spPr>
          <a:xfrm>
            <a:off x="9917379" y="1077936"/>
            <a:ext cx="1802680" cy="10710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3987F3-3D24-F8C9-AFF2-5F1A0ACCE4B1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643674" y="1613455"/>
            <a:ext cx="2273705" cy="67270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DD6E8E1-0C5E-ABB4-514C-71F3089F93BB}"/>
              </a:ext>
            </a:extLst>
          </p:cNvPr>
          <p:cNvSpPr txBox="1"/>
          <p:nvPr/>
        </p:nvSpPr>
        <p:spPr>
          <a:xfrm>
            <a:off x="9958123" y="1081683"/>
            <a:ext cx="1885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Enligt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”-1*Trenden*”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 1993 - 2021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B9290-DF69-B7D6-5C8B-524B75FDF785}"/>
              </a:ext>
            </a:extLst>
          </p:cNvPr>
          <p:cNvSpPr txBox="1"/>
          <p:nvPr/>
        </p:nvSpPr>
        <p:spPr>
          <a:xfrm>
            <a:off x="9917377" y="2630773"/>
            <a:ext cx="180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rgbClr val="0070C0"/>
                </a:solidFill>
              </a:rPr>
              <a:t>Konstant index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4F8BBE-B53E-9746-4B97-F1541D804E78}"/>
              </a:ext>
            </a:extLst>
          </p:cNvPr>
          <p:cNvSpPr/>
          <p:nvPr/>
        </p:nvSpPr>
        <p:spPr>
          <a:xfrm>
            <a:off x="9917376" y="4437535"/>
            <a:ext cx="1802681" cy="981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7BABE0-8004-BD8E-B347-CB323AA0B389}"/>
              </a:ext>
            </a:extLst>
          </p:cNvPr>
          <p:cNvCxnSpPr>
            <a:cxnSpLocks/>
          </p:cNvCxnSpPr>
          <p:nvPr/>
        </p:nvCxnSpPr>
        <p:spPr>
          <a:xfrm flipH="1">
            <a:off x="7714695" y="4936207"/>
            <a:ext cx="2211559" cy="39599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816B47-9D44-933D-98D6-69E803C6B322}"/>
              </a:ext>
            </a:extLst>
          </p:cNvPr>
          <p:cNvSpPr txBox="1"/>
          <p:nvPr/>
        </p:nvSpPr>
        <p:spPr>
          <a:xfrm>
            <a:off x="9958123" y="4515526"/>
            <a:ext cx="196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Enligt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”2*Trenden”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 1993 - 2021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3CA4C4-D188-E283-2714-1B0204A1B69B}"/>
              </a:ext>
            </a:extLst>
          </p:cNvPr>
          <p:cNvSpPr txBox="1"/>
          <p:nvPr/>
        </p:nvSpPr>
        <p:spPr>
          <a:xfrm>
            <a:off x="9945375" y="3566936"/>
            <a:ext cx="1746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Enligt trenden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år 1993 - 2021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985972-E95B-0BB5-814A-57CB0E807E26}"/>
              </a:ext>
            </a:extLst>
          </p:cNvPr>
          <p:cNvSpPr txBox="1"/>
          <p:nvPr/>
        </p:nvSpPr>
        <p:spPr>
          <a:xfrm>
            <a:off x="8737847" y="6853"/>
            <a:ext cx="3105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sv-SE" sz="2400" b="1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Framtida </a:t>
            </a:r>
          </a:p>
          <a:p>
            <a:pPr algn="r"/>
            <a:r>
              <a:rPr kumimoji="0" lang="sv-SE" sz="2400" b="1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byggkostnadsindex: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2673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3640CB-9941-413F-6CB7-78348E342354}"/>
              </a:ext>
            </a:extLst>
          </p:cNvPr>
          <p:cNvSpPr txBox="1"/>
          <p:nvPr/>
        </p:nvSpPr>
        <p:spPr>
          <a:xfrm>
            <a:off x="374985" y="1476617"/>
            <a:ext cx="1127547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3200" b="1" i="1" dirty="0">
                <a:solidFill>
                  <a:srgbClr val="FF0000"/>
                </a:solidFill>
              </a:rPr>
              <a:t>Framtida byggande kan påverkas!</a:t>
            </a:r>
          </a:p>
          <a:p>
            <a:pPr algn="r"/>
            <a:endParaRPr lang="sv-SE" sz="3200" b="1" i="1" u="sng" dirty="0"/>
          </a:p>
          <a:p>
            <a:r>
              <a:rPr lang="sv-SE" sz="2400" b="1" dirty="0"/>
              <a:t>Om vi låter realt byggkostnadsindex fortsätta att växa med nuvarande trend så kommer byggandet konstant att ligga på ca </a:t>
            </a:r>
            <a:r>
              <a:rPr lang="sv-SE" sz="2400" b="1" dirty="0">
                <a:solidFill>
                  <a:srgbClr val="FF0000"/>
                </a:solidFill>
              </a:rPr>
              <a:t>40 000 </a:t>
            </a:r>
            <a:r>
              <a:rPr lang="sv-SE" sz="2400" b="1" dirty="0"/>
              <a:t>lägenheter per år.</a:t>
            </a:r>
          </a:p>
          <a:p>
            <a:endParaRPr lang="sv-SE" sz="2400" b="1" dirty="0"/>
          </a:p>
          <a:p>
            <a:r>
              <a:rPr lang="sv-SE" sz="2400" b="1" i="1" dirty="0"/>
              <a:t>Om vi stoppar realt byggkostnadsindex på nuvarande nivå så kommer det årliga byggandet att växa till nästan </a:t>
            </a:r>
            <a:r>
              <a:rPr lang="sv-SE" sz="2400" b="1" i="1" dirty="0">
                <a:solidFill>
                  <a:srgbClr val="FF0000"/>
                </a:solidFill>
              </a:rPr>
              <a:t>90 000 </a:t>
            </a:r>
            <a:r>
              <a:rPr lang="sv-SE" sz="2400" b="1" i="1" dirty="0"/>
              <a:t>lägenheter år 2050.</a:t>
            </a:r>
          </a:p>
          <a:p>
            <a:endParaRPr lang="sv-SE" sz="2400" b="1" i="1" dirty="0"/>
          </a:p>
          <a:p>
            <a:r>
              <a:rPr lang="sv-SE" sz="2400" b="1" i="1" dirty="0"/>
              <a:t>Om vi sänker realt byggkostnadsindex till 1993 års nivå, kan byggandet växa till nästan </a:t>
            </a:r>
            <a:r>
              <a:rPr lang="sv-SE" sz="2400" b="1" i="1" dirty="0">
                <a:solidFill>
                  <a:srgbClr val="FF0000"/>
                </a:solidFill>
              </a:rPr>
              <a:t>130 000 </a:t>
            </a:r>
            <a:r>
              <a:rPr lang="sv-SE" sz="2400" b="1" i="1" dirty="0"/>
              <a:t>lägenheter år 2050.</a:t>
            </a:r>
          </a:p>
          <a:p>
            <a:endParaRPr lang="sv-SE" sz="2400" b="1" dirty="0"/>
          </a:p>
          <a:p>
            <a:endParaRPr lang="sv-SE" sz="2400" b="1" i="1" u="sng" dirty="0"/>
          </a:p>
          <a:p>
            <a:endParaRPr lang="en-US" sz="2400" b="1" i="1" u="sng" dirty="0"/>
          </a:p>
        </p:txBody>
      </p:sp>
    </p:spTree>
    <p:extLst>
      <p:ext uri="{BB962C8B-B14F-4D97-AF65-F5344CB8AC3E}">
        <p14:creationId xmlns:p14="http://schemas.microsoft.com/office/powerpoint/2010/main" val="2571910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2AD2A-B2D0-590A-5F39-A49124CD0ED7}"/>
              </a:ext>
            </a:extLst>
          </p:cNvPr>
          <p:cNvSpPr txBox="1"/>
          <p:nvPr/>
        </p:nvSpPr>
        <p:spPr>
          <a:xfrm>
            <a:off x="1654044" y="884507"/>
            <a:ext cx="974362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Framtida utbud av trä för byggande i Sverige: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tillgänglig för byggande i Sverige, påverkas av: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i Sverige, 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	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Export och import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sågad vara.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Sågverksproduktionen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påverkas av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 av timmer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skogsbruk i Sverige samt import och export av timmer.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Avverkningen av timmer i Sverige 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beror av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Skogstillståndet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,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Skogsvårdslagen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Klimatpolitiken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Biodiversitetspolitiken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Ekonomiska förhållanden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2A3115-D90A-5168-D571-CE1858F91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64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A59B3B-564C-EEF7-8796-8EB769757DBD}"/>
              </a:ext>
            </a:extLst>
          </p:cNvPr>
          <p:cNvSpPr/>
          <p:nvPr/>
        </p:nvSpPr>
        <p:spPr>
          <a:xfrm>
            <a:off x="1844572" y="1295797"/>
            <a:ext cx="3224577" cy="1909041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61689D0-D1BE-A931-C6FC-12D5EA3D7CFC}"/>
              </a:ext>
            </a:extLst>
          </p:cNvPr>
          <p:cNvSpPr/>
          <p:nvPr/>
        </p:nvSpPr>
        <p:spPr>
          <a:xfrm>
            <a:off x="5299839" y="1932166"/>
            <a:ext cx="1163106" cy="465717"/>
          </a:xfrm>
          <a:prstGeom prst="rightArrow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BA49E6-24E0-1DBA-C4D0-2B8161FF69B9}"/>
              </a:ext>
            </a:extLst>
          </p:cNvPr>
          <p:cNvSpPr/>
          <p:nvPr/>
        </p:nvSpPr>
        <p:spPr>
          <a:xfrm>
            <a:off x="7390414" y="2504821"/>
            <a:ext cx="1185413" cy="779373"/>
          </a:xfrm>
          <a:prstGeom prst="downArrow">
            <a:avLst>
              <a:gd name="adj1" fmla="val 50000"/>
              <a:gd name="adj2" fmla="val 44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FB987-7CF3-F49E-DC2E-8385114FF963}"/>
              </a:ext>
            </a:extLst>
          </p:cNvPr>
          <p:cNvSpPr/>
          <p:nvPr/>
        </p:nvSpPr>
        <p:spPr>
          <a:xfrm>
            <a:off x="6637607" y="1221643"/>
            <a:ext cx="1938221" cy="1211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FF35B-8C25-1AC4-45F3-4A2ED27540A4}"/>
              </a:ext>
            </a:extLst>
          </p:cNvPr>
          <p:cNvSpPr txBox="1"/>
          <p:nvPr/>
        </p:nvSpPr>
        <p:spPr>
          <a:xfrm>
            <a:off x="2012279" y="1473438"/>
            <a:ext cx="3172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Skogstillståndet,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Skogsvårdslagen,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Klimatpolitiken,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Biodiversitetspolitiken,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Ekonomiska förhållanden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50B4-302E-937B-C9B9-77891339478D}"/>
              </a:ext>
            </a:extLst>
          </p:cNvPr>
          <p:cNvSpPr txBox="1"/>
          <p:nvPr/>
        </p:nvSpPr>
        <p:spPr>
          <a:xfrm>
            <a:off x="6806037" y="1388887"/>
            <a:ext cx="15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Avverkning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av timmer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dirty="0">
                <a:solidFill>
                  <a:prstClr val="black"/>
                </a:solidFill>
                <a:highlight>
                  <a:srgbClr val="FFFF00"/>
                </a:highlight>
                <a:latin typeface="Gill Sans MT" panose="020B0502020104020203"/>
              </a:rPr>
              <a:t>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02440-E49A-365E-B042-9F0719D35880}"/>
              </a:ext>
            </a:extLst>
          </p:cNvPr>
          <p:cNvSpPr/>
          <p:nvPr/>
        </p:nvSpPr>
        <p:spPr>
          <a:xfrm>
            <a:off x="7261932" y="3389504"/>
            <a:ext cx="2760958" cy="7793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880FD-2B2E-2F6F-A77E-2D5BCF24E77B}"/>
              </a:ext>
            </a:extLst>
          </p:cNvPr>
          <p:cNvSpPr txBox="1"/>
          <p:nvPr/>
        </p:nvSpPr>
        <p:spPr>
          <a:xfrm>
            <a:off x="7355158" y="3497801"/>
            <a:ext cx="2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av sågad vara i</a:t>
            </a:r>
            <a:r>
              <a:rPr lang="sv-SE" b="1" dirty="0">
                <a:solidFill>
                  <a:prstClr val="black"/>
                </a:solidFill>
                <a:latin typeface="Gill Sans MT" panose="020B0502020104020203"/>
              </a:rPr>
              <a:t>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4E011E-6DCA-9904-53AD-D263C00B522B}"/>
              </a:ext>
            </a:extLst>
          </p:cNvPr>
          <p:cNvSpPr/>
          <p:nvPr/>
        </p:nvSpPr>
        <p:spPr>
          <a:xfrm>
            <a:off x="2686718" y="4207081"/>
            <a:ext cx="2338437" cy="937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0DD18-D682-5D88-AD36-6A7B1AEB8CD5}"/>
              </a:ext>
            </a:extLst>
          </p:cNvPr>
          <p:cNvSpPr txBox="1"/>
          <p:nvPr/>
        </p:nvSpPr>
        <p:spPr>
          <a:xfrm>
            <a:off x="2785230" y="4335180"/>
            <a:ext cx="216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att använda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B24BF2B-D854-181E-DDEB-BE3D33D3674F}"/>
              </a:ext>
            </a:extLst>
          </p:cNvPr>
          <p:cNvSpPr/>
          <p:nvPr/>
        </p:nvSpPr>
        <p:spPr>
          <a:xfrm flipH="1">
            <a:off x="5260636" y="1427833"/>
            <a:ext cx="1240596" cy="391054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8B5185-B2D5-3C25-E50A-1C1B34B2CC30}"/>
              </a:ext>
            </a:extLst>
          </p:cNvPr>
          <p:cNvCxnSpPr>
            <a:cxnSpLocks/>
          </p:cNvCxnSpPr>
          <p:nvPr/>
        </p:nvCxnSpPr>
        <p:spPr>
          <a:xfrm flipH="1">
            <a:off x="5136793" y="3712628"/>
            <a:ext cx="2020153" cy="747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3D24B2-3ECC-A01D-3EF6-2611EF2A28B9}"/>
              </a:ext>
            </a:extLst>
          </p:cNvPr>
          <p:cNvSpPr txBox="1"/>
          <p:nvPr/>
        </p:nvSpPr>
        <p:spPr>
          <a:xfrm>
            <a:off x="9090733" y="5976437"/>
            <a:ext cx="189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2A58C-3F82-713F-6003-AF65F6D88BF9}"/>
              </a:ext>
            </a:extLst>
          </p:cNvPr>
          <p:cNvSpPr/>
          <p:nvPr/>
        </p:nvSpPr>
        <p:spPr>
          <a:xfrm>
            <a:off x="9046563" y="5877018"/>
            <a:ext cx="1696891" cy="5859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DB0E338-237C-7BED-3C7E-76920CCC0CEB}"/>
              </a:ext>
            </a:extLst>
          </p:cNvPr>
          <p:cNvCxnSpPr>
            <a:cxnSpLocks/>
          </p:cNvCxnSpPr>
          <p:nvPr/>
        </p:nvCxnSpPr>
        <p:spPr>
          <a:xfrm flipH="1" flipV="1">
            <a:off x="5260640" y="4995222"/>
            <a:ext cx="3439692" cy="11658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FBBDCB2-79BB-E066-0429-07D7A010B174}"/>
              </a:ext>
            </a:extLst>
          </p:cNvPr>
          <p:cNvSpPr txBox="1"/>
          <p:nvPr/>
        </p:nvSpPr>
        <p:spPr>
          <a:xfrm rot="4065960">
            <a:off x="9366058" y="4729617"/>
            <a:ext cx="125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Export av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F3D27D-AECE-584A-2A11-E5166405BDAF}"/>
              </a:ext>
            </a:extLst>
          </p:cNvPr>
          <p:cNvSpPr txBox="1"/>
          <p:nvPr/>
        </p:nvSpPr>
        <p:spPr>
          <a:xfrm rot="1107827">
            <a:off x="6043306" y="5197559"/>
            <a:ext cx="2342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Import av 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8814A-53AA-C136-8872-DB20F61B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55</a:t>
            </a:fld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416A873-E744-B92F-E239-2B8D53191786}"/>
              </a:ext>
            </a:extLst>
          </p:cNvPr>
          <p:cNvSpPr/>
          <p:nvPr/>
        </p:nvSpPr>
        <p:spPr>
          <a:xfrm>
            <a:off x="8712202" y="1521829"/>
            <a:ext cx="1429197" cy="9362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821809F-252D-C9A9-25DC-10F2BD7CA2EE}"/>
              </a:ext>
            </a:extLst>
          </p:cNvPr>
          <p:cNvSpPr/>
          <p:nvPr/>
        </p:nvSpPr>
        <p:spPr>
          <a:xfrm rot="18628466" flipH="1" flipV="1">
            <a:off x="9580736" y="2544131"/>
            <a:ext cx="1402424" cy="2366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38D86-376D-5556-ABEE-EA657C7D810B}"/>
              </a:ext>
            </a:extLst>
          </p:cNvPr>
          <p:cNvSpPr txBox="1"/>
          <p:nvPr/>
        </p:nvSpPr>
        <p:spPr>
          <a:xfrm>
            <a:off x="8575828" y="1146705"/>
            <a:ext cx="1807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Timmerexport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4B87CA-901F-F7A3-F174-B426BEE2040F}"/>
              </a:ext>
            </a:extLst>
          </p:cNvPr>
          <p:cNvSpPr txBox="1"/>
          <p:nvPr/>
        </p:nvSpPr>
        <p:spPr>
          <a:xfrm rot="18624917">
            <a:off x="9680304" y="2534657"/>
            <a:ext cx="18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Timmerimport</a:t>
            </a:r>
            <a:endParaRPr lang="en-US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42F97-DF9D-526C-7E24-FF5BA4FFB741}"/>
              </a:ext>
            </a:extLst>
          </p:cNvPr>
          <p:cNvSpPr/>
          <p:nvPr/>
        </p:nvSpPr>
        <p:spPr>
          <a:xfrm>
            <a:off x="10438943" y="1020933"/>
            <a:ext cx="1550127" cy="95185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6D962B-5DDF-9847-67E3-C95DF5955593}"/>
              </a:ext>
            </a:extLst>
          </p:cNvPr>
          <p:cNvSpPr txBox="1"/>
          <p:nvPr/>
        </p:nvSpPr>
        <p:spPr>
          <a:xfrm>
            <a:off x="10517007" y="1150273"/>
            <a:ext cx="103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6A6265-E1BD-BDCE-41D9-8D127E5BB5F8}"/>
              </a:ext>
            </a:extLst>
          </p:cNvPr>
          <p:cNvSpPr/>
          <p:nvPr/>
        </p:nvSpPr>
        <p:spPr>
          <a:xfrm rot="4081407">
            <a:off x="8585267" y="4889900"/>
            <a:ext cx="1429197" cy="5445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D1D8EE-FAE8-6281-A61F-9AADEDE686B8}"/>
              </a:ext>
            </a:extLst>
          </p:cNvPr>
          <p:cNvSpPr/>
          <p:nvPr/>
        </p:nvSpPr>
        <p:spPr>
          <a:xfrm>
            <a:off x="1086355" y="5892367"/>
            <a:ext cx="2338437" cy="651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C5AE66-D753-0289-325E-1495B7971359}"/>
              </a:ext>
            </a:extLst>
          </p:cNvPr>
          <p:cNvSpPr txBox="1"/>
          <p:nvPr/>
        </p:nvSpPr>
        <p:spPr>
          <a:xfrm>
            <a:off x="1086354" y="5892367"/>
            <a:ext cx="2338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till nya byggnader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A3C09AF-9647-DB79-D44B-8F4807373561}"/>
              </a:ext>
            </a:extLst>
          </p:cNvPr>
          <p:cNvCxnSpPr>
            <a:cxnSpLocks/>
          </p:cNvCxnSpPr>
          <p:nvPr/>
        </p:nvCxnSpPr>
        <p:spPr>
          <a:xfrm flipH="1">
            <a:off x="2584247" y="5205175"/>
            <a:ext cx="532660" cy="6486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4722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BA49E6-24E0-1DBA-C4D0-2B8161FF69B9}"/>
              </a:ext>
            </a:extLst>
          </p:cNvPr>
          <p:cNvSpPr/>
          <p:nvPr/>
        </p:nvSpPr>
        <p:spPr>
          <a:xfrm>
            <a:off x="7390414" y="2504821"/>
            <a:ext cx="1185413" cy="779373"/>
          </a:xfrm>
          <a:prstGeom prst="downArrow">
            <a:avLst>
              <a:gd name="adj1" fmla="val 50000"/>
              <a:gd name="adj2" fmla="val 44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FB987-7CF3-F49E-DC2E-8385114FF963}"/>
              </a:ext>
            </a:extLst>
          </p:cNvPr>
          <p:cNvSpPr/>
          <p:nvPr/>
        </p:nvSpPr>
        <p:spPr>
          <a:xfrm>
            <a:off x="6637607" y="1221643"/>
            <a:ext cx="1938221" cy="1211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50B4-302E-937B-C9B9-77891339478D}"/>
              </a:ext>
            </a:extLst>
          </p:cNvPr>
          <p:cNvSpPr txBox="1"/>
          <p:nvPr/>
        </p:nvSpPr>
        <p:spPr>
          <a:xfrm>
            <a:off x="6806037" y="1388887"/>
            <a:ext cx="15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timmer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02440-E49A-365E-B042-9F0719D35880}"/>
              </a:ext>
            </a:extLst>
          </p:cNvPr>
          <p:cNvSpPr/>
          <p:nvPr/>
        </p:nvSpPr>
        <p:spPr>
          <a:xfrm>
            <a:off x="7261932" y="3389504"/>
            <a:ext cx="2760958" cy="7793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880FD-2B2E-2F6F-A77E-2D5BCF24E77B}"/>
              </a:ext>
            </a:extLst>
          </p:cNvPr>
          <p:cNvSpPr txBox="1"/>
          <p:nvPr/>
        </p:nvSpPr>
        <p:spPr>
          <a:xfrm>
            <a:off x="7355158" y="3497801"/>
            <a:ext cx="2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av sågad vara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8814A-53AA-C136-8872-DB20F61B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7FF0F-7B94-ADC9-B049-59D03E6A1AB7}"/>
              </a:ext>
            </a:extLst>
          </p:cNvPr>
          <p:cNvSpPr txBox="1"/>
          <p:nvPr/>
        </p:nvSpPr>
        <p:spPr>
          <a:xfrm>
            <a:off x="2281631" y="1223099"/>
            <a:ext cx="44219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Skogsavverkning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(ca 80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B497C-8F65-1089-1763-FA51F45D2C78}"/>
              </a:ext>
            </a:extLst>
          </p:cNvPr>
          <p:cNvSpPr txBox="1"/>
          <p:nvPr/>
        </p:nvSpPr>
        <p:spPr>
          <a:xfrm>
            <a:off x="7044431" y="4274186"/>
            <a:ext cx="3626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 19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C96A0A-CED8-D0DF-5E93-5B2CD4183E27}"/>
              </a:ext>
            </a:extLst>
          </p:cNvPr>
          <p:cNvSpPr txBox="1"/>
          <p:nvPr/>
        </p:nvSpPr>
        <p:spPr>
          <a:xfrm>
            <a:off x="8780644" y="969987"/>
            <a:ext cx="29312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(Varav ca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40 miljoner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 </a:t>
            </a:r>
            <a:r>
              <a:rPr kumimoji="0" lang="sv-SE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fub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timmer)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04B90B-7F09-C240-6A7F-AC458B48DF1D}"/>
              </a:ext>
            </a:extLst>
          </p:cNvPr>
          <p:cNvSpPr txBox="1"/>
          <p:nvPr/>
        </p:nvSpPr>
        <p:spPr>
          <a:xfrm>
            <a:off x="2889925" y="2649693"/>
            <a:ext cx="2954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Sågutbyte ca 50%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6BA686F-C798-033E-B70D-22CA5A9B3BA7}"/>
              </a:ext>
            </a:extLst>
          </p:cNvPr>
          <p:cNvCxnSpPr>
            <a:cxnSpLocks/>
          </p:cNvCxnSpPr>
          <p:nvPr/>
        </p:nvCxnSpPr>
        <p:spPr>
          <a:xfrm flipV="1">
            <a:off x="5909014" y="2706669"/>
            <a:ext cx="1653069" cy="204634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757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AA48F-D840-222A-C5F2-727D777F356C}"/>
              </a:ext>
            </a:extLst>
          </p:cNvPr>
          <p:cNvSpPr txBox="1"/>
          <p:nvPr/>
        </p:nvSpPr>
        <p:spPr>
          <a:xfrm>
            <a:off x="1038687" y="6011052"/>
            <a:ext cx="9738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https://www.slu.se/globalassets/ew/org/centrb/rt/dokument/skogsdata/skogsdata_2022_webb.pdf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BCB48-1DCF-4A5A-390E-F20EFE5E4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66" y="638508"/>
            <a:ext cx="8794285" cy="3201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BA62B-0229-5CBC-07EE-EF420CFCD494}"/>
              </a:ext>
            </a:extLst>
          </p:cNvPr>
          <p:cNvSpPr/>
          <p:nvPr/>
        </p:nvSpPr>
        <p:spPr>
          <a:xfrm rot="20818763">
            <a:off x="3521334" y="4003829"/>
            <a:ext cx="72561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DETALJERAD INFO!</a:t>
            </a:r>
          </a:p>
        </p:txBody>
      </p:sp>
    </p:spTree>
    <p:extLst>
      <p:ext uri="{BB962C8B-B14F-4D97-AF65-F5344CB8AC3E}">
        <p14:creationId xmlns:p14="http://schemas.microsoft.com/office/powerpoint/2010/main" val="251412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CBB19-D7D9-737E-4668-E00C8E8FD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28390" cy="65286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76454-C0CD-DC8E-61C1-16AAFC0EDA24}"/>
              </a:ext>
            </a:extLst>
          </p:cNvPr>
          <p:cNvSpPr txBox="1"/>
          <p:nvPr/>
        </p:nvSpPr>
        <p:spPr>
          <a:xfrm>
            <a:off x="8418252" y="638508"/>
            <a:ext cx="290077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Avverkningen är </a:t>
            </a:r>
            <a:r>
              <a:rPr lang="sv-SE" sz="2800" b="1" i="1" dirty="0">
                <a:solidFill>
                  <a:srgbClr val="FF0000"/>
                </a:solidFill>
                <a:latin typeface="Gill Sans MT" panose="020B0502020104020203"/>
              </a:rPr>
              <a:t>betydligt mindre </a:t>
            </a: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dirty="0">
                <a:solidFill>
                  <a:srgbClr val="FF0000"/>
                </a:solidFill>
                <a:latin typeface="Gill Sans MT" panose="020B0502020104020203"/>
              </a:rPr>
              <a:t>än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tillväxten.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srgbClr val="FF0000"/>
              </a:solidFill>
              <a:latin typeface="Gill Sans MT" panose="020B05020201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Därför växer virkesförrådet.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srgbClr val="FF0000"/>
              </a:solidFill>
              <a:latin typeface="Gill Sans MT" panose="020B05020201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Även avverkningen ökar med tiden.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57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1E1BB3-A93F-FA9B-06AF-466C4FACF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21670" cy="66587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7D2B96-2AAB-68F5-410F-B401FDC200F6}"/>
              </a:ext>
            </a:extLst>
          </p:cNvPr>
          <p:cNvSpPr txBox="1"/>
          <p:nvPr/>
        </p:nvSpPr>
        <p:spPr>
          <a:xfrm>
            <a:off x="8251215" y="798973"/>
            <a:ext cx="33980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Under de senaste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hundra åren har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Sveriges virkesförråd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stort sett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fördubblats.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7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4F6F7-F5C3-2771-B64D-462692FC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0612F-6E21-0DA2-974E-0E2B5F8AD638}"/>
              </a:ext>
            </a:extLst>
          </p:cNvPr>
          <p:cNvSpPr txBox="1"/>
          <p:nvPr/>
        </p:nvSpPr>
        <p:spPr>
          <a:xfrm>
            <a:off x="1402604" y="1050762"/>
            <a:ext cx="104473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Av de 18,6 miljoner kubikmeter, m</a:t>
            </a:r>
            <a:r>
              <a:rPr kumimoji="0" lang="sv-SE" sz="36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sågade barrträvaror som Sverige i medeltal producerat de senaste 10 åren, förbrukade vi inom landet cirka 5,7 miljoner kubikmeter.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Den resterande delen, cirka 12,9 miljoner kubikmeter, eller cirka två tredjedelar, exporteras till andra länder.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82D0A-B3B4-1C34-19E7-6A152DA9D562}"/>
              </a:ext>
            </a:extLst>
          </p:cNvPr>
          <p:cNvSpPr txBox="1"/>
          <p:nvPr/>
        </p:nvSpPr>
        <p:spPr>
          <a:xfrm>
            <a:off x="3833446" y="6159361"/>
            <a:ext cx="7643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https://www.svenskttra.se/trafakta/allmant-om-tra/fran-timmer-till-planka/</a:t>
            </a:r>
          </a:p>
        </p:txBody>
      </p:sp>
    </p:spTree>
    <p:extLst>
      <p:ext uri="{BB962C8B-B14F-4D97-AF65-F5344CB8AC3E}">
        <p14:creationId xmlns:p14="http://schemas.microsoft.com/office/powerpoint/2010/main" val="35462983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1F27D-8116-95EE-726E-ECCA57B9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5F052-4CC6-DA3E-DAAF-CE28812F9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6" y="0"/>
            <a:ext cx="8296688" cy="6528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68FE7-1F39-008B-BABC-6B322C3EFC9D}"/>
              </a:ext>
            </a:extLst>
          </p:cNvPr>
          <p:cNvSpPr txBox="1"/>
          <p:nvPr/>
        </p:nvSpPr>
        <p:spPr>
          <a:xfrm>
            <a:off x="8703926" y="1050762"/>
            <a:ext cx="362364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Gran och tall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dominerar kraftigt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m.a.p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 virkesförråd.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544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0159FB-A621-142C-1A5E-BF04B87C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A5AF1B-962D-A783-F386-2AC76D80F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11823" cy="6693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1223B2-698C-225B-754E-7C940C72CC1E}"/>
              </a:ext>
            </a:extLst>
          </p:cNvPr>
          <p:cNvSpPr txBox="1"/>
          <p:nvPr/>
        </p:nvSpPr>
        <p:spPr>
          <a:xfrm>
            <a:off x="9110993" y="366623"/>
            <a:ext cx="2767613" cy="51398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”Rotations-skogsbruk”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</a:t>
            </a:r>
            <a:r>
              <a:rPr lang="sv-SE" sz="2000" b="1" dirty="0">
                <a:solidFill>
                  <a:srgbClr val="FF0000"/>
                </a:solidFill>
                <a:latin typeface="Gill Sans MT" panose="020B0502020104020203"/>
              </a:rPr>
              <a:t>d plantering, gallringar och slutavverkning,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rgbClr val="FF0000"/>
                </a:solidFill>
                <a:latin typeface="Gill Sans MT" panose="020B0502020104020203"/>
              </a:rPr>
              <a:t>är </a:t>
            </a:r>
            <a:r>
              <a:rPr lang="sv-SE" sz="2000" b="1" dirty="0">
                <a:solidFill>
                  <a:srgbClr val="FF0000"/>
                </a:solidFill>
                <a:highlight>
                  <a:srgbClr val="FFFF00"/>
                </a:highlight>
                <a:latin typeface="Gill Sans MT" panose="020B0502020104020203"/>
              </a:rPr>
              <a:t>idag det vanligaste i Sverige.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srgbClr val="FF0000"/>
              </a:solidFill>
              <a:latin typeface="Gill Sans MT" panose="020B05020201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dirty="0" err="1">
                <a:solidFill>
                  <a:srgbClr val="00B050"/>
                </a:solidFill>
                <a:latin typeface="Gill Sans MT" panose="020B0502020104020203"/>
              </a:rPr>
              <a:t>Continuous</a:t>
            </a:r>
            <a:r>
              <a:rPr lang="sv-SE" sz="2800" b="1" i="1" dirty="0">
                <a:solidFill>
                  <a:srgbClr val="00B050"/>
                </a:solidFill>
                <a:latin typeface="Gill Sans MT" panose="020B0502020104020203"/>
              </a:rPr>
              <a:t> Cover </a:t>
            </a:r>
            <a:r>
              <a:rPr lang="sv-SE" sz="2800" b="1" i="1" dirty="0" err="1">
                <a:solidFill>
                  <a:srgbClr val="00B050"/>
                </a:solidFill>
                <a:latin typeface="Gill Sans MT" panose="020B0502020104020203"/>
              </a:rPr>
              <a:t>Forestry</a:t>
            </a:r>
            <a:r>
              <a:rPr lang="sv-SE" sz="2800" b="1" i="1" dirty="0">
                <a:solidFill>
                  <a:srgbClr val="00B050"/>
                </a:solidFill>
                <a:latin typeface="Gill Sans MT" panose="020B0502020104020203"/>
              </a:rPr>
              <a:t>, ”CCF”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rgbClr val="FF0000"/>
                </a:solidFill>
                <a:latin typeface="Gill Sans MT" panose="020B0502020104020203"/>
              </a:rPr>
              <a:t>vanligt i många andra länder, ger </a:t>
            </a:r>
            <a:r>
              <a:rPr lang="sv-SE" sz="2000" b="1" dirty="0">
                <a:solidFill>
                  <a:srgbClr val="FF0000"/>
                </a:solidFill>
                <a:highlight>
                  <a:srgbClr val="FFFF00"/>
                </a:highlight>
                <a:latin typeface="Gill Sans MT" panose="020B0502020104020203"/>
              </a:rPr>
              <a:t>högre andel timmer</a:t>
            </a:r>
            <a:r>
              <a:rPr lang="sv-SE" sz="2000" b="1" dirty="0">
                <a:solidFill>
                  <a:srgbClr val="FF0000"/>
                </a:solidFill>
                <a:latin typeface="Gill Sans MT" panose="020B0502020104020203"/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951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72EED-4025-35A4-70EC-02B90CE3B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6ED98-7FD0-3D1C-1907-FC3CC6E8D7FA}"/>
              </a:ext>
            </a:extLst>
          </p:cNvPr>
          <p:cNvSpPr txBox="1"/>
          <p:nvPr/>
        </p:nvSpPr>
        <p:spPr>
          <a:xfrm>
            <a:off x="3786554" y="6159361"/>
            <a:ext cx="37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https://arboreal.se/timmerandelar/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4EC79-9CF6-6115-E047-BB0E100FE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5" y="246185"/>
            <a:ext cx="11496664" cy="6611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9AE155-6103-CD8A-2A70-4AC2C3B97AE0}"/>
              </a:ext>
            </a:extLst>
          </p:cNvPr>
          <p:cNvSpPr txBox="1"/>
          <p:nvPr/>
        </p:nvSpPr>
        <p:spPr>
          <a:xfrm>
            <a:off x="8639087" y="6374804"/>
            <a:ext cx="4056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https://arboreal.se/timmerandelar/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954994-28C5-4EA4-8D46-5284ACD1E993}"/>
              </a:ext>
            </a:extLst>
          </p:cNvPr>
          <p:cNvSpPr txBox="1"/>
          <p:nvPr/>
        </p:nvSpPr>
        <p:spPr>
          <a:xfrm>
            <a:off x="9601199" y="2215661"/>
            <a:ext cx="1895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Hög kvalitet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Normal kvalitet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Låg kvalitet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E59ECA-F097-A59E-7023-DFB44F7F60DF}"/>
              </a:ext>
            </a:extLst>
          </p:cNvPr>
          <p:cNvCxnSpPr>
            <a:cxnSpLocks/>
          </p:cNvCxnSpPr>
          <p:nvPr/>
        </p:nvCxnSpPr>
        <p:spPr>
          <a:xfrm flipH="1">
            <a:off x="8944706" y="2475089"/>
            <a:ext cx="656493" cy="27267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1494A1-E195-7EE9-8F7C-097BEE3C6161}"/>
              </a:ext>
            </a:extLst>
          </p:cNvPr>
          <p:cNvCxnSpPr>
            <a:cxnSpLocks/>
          </p:cNvCxnSpPr>
          <p:nvPr/>
        </p:nvCxnSpPr>
        <p:spPr>
          <a:xfrm flipH="1">
            <a:off x="8944706" y="2933810"/>
            <a:ext cx="656493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F04202-4E78-9DEC-41E9-129AB53A6302}"/>
              </a:ext>
            </a:extLst>
          </p:cNvPr>
          <p:cNvCxnSpPr>
            <a:cxnSpLocks/>
          </p:cNvCxnSpPr>
          <p:nvPr/>
        </p:nvCxnSpPr>
        <p:spPr>
          <a:xfrm flipH="1" flipV="1">
            <a:off x="8944706" y="3305909"/>
            <a:ext cx="656493" cy="1230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63B4F7-D364-60C6-F1DB-5E144F7CCA76}"/>
              </a:ext>
            </a:extLst>
          </p:cNvPr>
          <p:cNvSpPr txBox="1"/>
          <p:nvPr/>
        </p:nvSpPr>
        <p:spPr>
          <a:xfrm>
            <a:off x="2379785" y="1601544"/>
            <a:ext cx="249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Timmerandel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B236B-3F8F-47C8-C018-6CC629FA44D8}"/>
              </a:ext>
            </a:extLst>
          </p:cNvPr>
          <p:cNvSpPr txBox="1"/>
          <p:nvPr/>
        </p:nvSpPr>
        <p:spPr>
          <a:xfrm>
            <a:off x="183481" y="1978432"/>
            <a:ext cx="36030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Grövre träd </a:t>
            </a:r>
          </a:p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ger högre </a:t>
            </a:r>
          </a:p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andel timmer.</a:t>
            </a:r>
          </a:p>
          <a:p>
            <a:endParaRPr lang="sv-SE" sz="2800" b="1" dirty="0">
              <a:highlight>
                <a:srgbClr val="FFFF00"/>
              </a:highlight>
            </a:endParaRPr>
          </a:p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Högre andel </a:t>
            </a:r>
          </a:p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timmer</a:t>
            </a:r>
          </a:p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betyder mer </a:t>
            </a:r>
          </a:p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sågad vara till </a:t>
            </a:r>
          </a:p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byggnads-</a:t>
            </a:r>
          </a:p>
          <a:p>
            <a:r>
              <a:rPr lang="sv-SE" sz="2800" b="1" i="1" dirty="0">
                <a:solidFill>
                  <a:srgbClr val="FF0000"/>
                </a:solidFill>
                <a:highlight>
                  <a:srgbClr val="FFFF00"/>
                </a:highlight>
              </a:rPr>
              <a:t>industrin.</a:t>
            </a:r>
            <a:endParaRPr lang="en-US" sz="2800" b="1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32539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0159FB-A621-142C-1A5E-BF04B87C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223B2-698C-225B-754E-7C940C72CC1E}"/>
              </a:ext>
            </a:extLst>
          </p:cNvPr>
          <p:cNvSpPr txBox="1"/>
          <p:nvPr/>
        </p:nvSpPr>
        <p:spPr>
          <a:xfrm>
            <a:off x="1381908" y="689278"/>
            <a:ext cx="2767613" cy="513986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”Rotations-skogsbruk” 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</a:t>
            </a:r>
            <a:r>
              <a:rPr lang="sv-SE" sz="2000" b="1" dirty="0">
                <a:solidFill>
                  <a:srgbClr val="FF0000"/>
                </a:solidFill>
                <a:latin typeface="Gill Sans MT" panose="020B0502020104020203"/>
              </a:rPr>
              <a:t>d plantering, gallringar och slutavverkning,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rgbClr val="FF0000"/>
                </a:solidFill>
                <a:latin typeface="Gill Sans MT" panose="020B0502020104020203"/>
              </a:rPr>
              <a:t>är idag det vanligaste i Sverige.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srgbClr val="FF0000"/>
              </a:solidFill>
              <a:latin typeface="Gill Sans MT" panose="020B05020201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dirty="0" err="1">
                <a:highlight>
                  <a:srgbClr val="FFFF00"/>
                </a:highlight>
                <a:latin typeface="Gill Sans MT" panose="020B0502020104020203"/>
              </a:rPr>
              <a:t>Continuous</a:t>
            </a:r>
            <a:r>
              <a:rPr lang="sv-SE" sz="2800" b="1" i="1" dirty="0">
                <a:highlight>
                  <a:srgbClr val="FFFF00"/>
                </a:highlight>
                <a:latin typeface="Gill Sans MT" panose="020B0502020104020203"/>
              </a:rPr>
              <a:t> Cover </a:t>
            </a:r>
            <a:r>
              <a:rPr lang="sv-SE" sz="2800" b="1" i="1" dirty="0" err="1">
                <a:highlight>
                  <a:srgbClr val="FFFF00"/>
                </a:highlight>
                <a:latin typeface="Gill Sans MT" panose="020B0502020104020203"/>
              </a:rPr>
              <a:t>Forestry</a:t>
            </a:r>
            <a:r>
              <a:rPr lang="sv-SE" sz="2800" b="1" i="1" dirty="0">
                <a:highlight>
                  <a:srgbClr val="FFFF00"/>
                </a:highlight>
                <a:latin typeface="Gill Sans MT" panose="020B0502020104020203"/>
              </a:rPr>
              <a:t>, ”CCF”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rgbClr val="FF0000"/>
                </a:solidFill>
                <a:latin typeface="Gill Sans MT" panose="020B0502020104020203"/>
              </a:rPr>
              <a:t>vanligt i många andra länder, ger högre andel timmer.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3AC923DC-3A66-AA5C-B5BC-6EA2BD78B50A}"/>
              </a:ext>
            </a:extLst>
          </p:cNvPr>
          <p:cNvSpPr/>
          <p:nvPr/>
        </p:nvSpPr>
        <p:spPr>
          <a:xfrm>
            <a:off x="4240350" y="3580669"/>
            <a:ext cx="649284" cy="87429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27361D2-F8BE-D9F0-C7BD-7FDA992F19D9}"/>
              </a:ext>
            </a:extLst>
          </p:cNvPr>
          <p:cNvSpPr/>
          <p:nvPr/>
        </p:nvSpPr>
        <p:spPr>
          <a:xfrm>
            <a:off x="4240351" y="798154"/>
            <a:ext cx="649284" cy="87429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0A543-480A-9288-4F70-4A6DE25A5092}"/>
              </a:ext>
            </a:extLst>
          </p:cNvPr>
          <p:cNvSpPr txBox="1"/>
          <p:nvPr/>
        </p:nvSpPr>
        <p:spPr>
          <a:xfrm>
            <a:off x="4999726" y="417290"/>
            <a:ext cx="2690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En hög andel av tillväxten gallras </a:t>
            </a:r>
          </a:p>
          <a:p>
            <a:r>
              <a:rPr lang="sv-SE" sz="2400" b="1" dirty="0"/>
              <a:t>ut som småträd.</a:t>
            </a:r>
          </a:p>
          <a:p>
            <a:r>
              <a:rPr lang="sv-SE" sz="2400" b="1" dirty="0"/>
              <a:t>(Massaindustrin </a:t>
            </a:r>
          </a:p>
          <a:p>
            <a:r>
              <a:rPr lang="sv-SE" sz="2400" b="1" dirty="0"/>
              <a:t>förbrukar sådana småträd.)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B3199-3BD7-A9D8-C25F-424DE9B90365}"/>
              </a:ext>
            </a:extLst>
          </p:cNvPr>
          <p:cNvSpPr txBox="1"/>
          <p:nvPr/>
        </p:nvSpPr>
        <p:spPr>
          <a:xfrm>
            <a:off x="4999726" y="3259212"/>
            <a:ext cx="25813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De träd som avverkas är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nästan </a:t>
            </a:r>
            <a:r>
              <a:rPr lang="sv-SE" sz="2400" b="1" dirty="0">
                <a:solidFill>
                  <a:prstClr val="black"/>
                </a:solidFill>
                <a:latin typeface="Gill Sans MT" panose="020B0502020104020203"/>
              </a:rPr>
              <a:t>endast grova träd.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7274AED-1674-FE60-5EA7-00E00C17C6BE}"/>
              </a:ext>
            </a:extLst>
          </p:cNvPr>
          <p:cNvSpPr/>
          <p:nvPr/>
        </p:nvSpPr>
        <p:spPr>
          <a:xfrm>
            <a:off x="7794738" y="949641"/>
            <a:ext cx="740060" cy="874291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65B69C9-18B1-EA4D-C8FA-5CA93AFCAA0B}"/>
              </a:ext>
            </a:extLst>
          </p:cNvPr>
          <p:cNvSpPr/>
          <p:nvPr/>
        </p:nvSpPr>
        <p:spPr>
          <a:xfrm>
            <a:off x="7247824" y="3606896"/>
            <a:ext cx="1286976" cy="87429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013F7-1D16-C64A-AB79-42C74CCB51B5}"/>
              </a:ext>
            </a:extLst>
          </p:cNvPr>
          <p:cNvSpPr txBox="1"/>
          <p:nvPr/>
        </p:nvSpPr>
        <p:spPr>
          <a:xfrm>
            <a:off x="8684573" y="830170"/>
            <a:ext cx="2963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/>
              <a:t>Låg </a:t>
            </a:r>
            <a:r>
              <a:rPr lang="sv-SE" sz="2400" b="1" dirty="0" err="1"/>
              <a:t>timmerandel</a:t>
            </a:r>
            <a:r>
              <a:rPr lang="sv-SE" sz="2400" b="1" dirty="0"/>
              <a:t>,</a:t>
            </a:r>
          </a:p>
          <a:p>
            <a:r>
              <a:rPr lang="sv-SE" sz="2400" b="1" dirty="0"/>
              <a:t>vilket ger låg andel </a:t>
            </a:r>
          </a:p>
          <a:p>
            <a:r>
              <a:rPr lang="sv-SE" sz="2400" b="1" dirty="0"/>
              <a:t>sågad vara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75F86-F4B3-ED44-1F4D-D2A53E59ADF5}"/>
              </a:ext>
            </a:extLst>
          </p:cNvPr>
          <p:cNvSpPr txBox="1"/>
          <p:nvPr/>
        </p:nvSpPr>
        <p:spPr>
          <a:xfrm>
            <a:off x="8748500" y="2859384"/>
            <a:ext cx="29632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highlight>
                  <a:srgbClr val="FFFF00"/>
                </a:highlight>
              </a:rPr>
              <a:t>Hög </a:t>
            </a:r>
            <a:r>
              <a:rPr lang="sv-SE" sz="2400" b="1" dirty="0" err="1">
                <a:highlight>
                  <a:srgbClr val="FFFF00"/>
                </a:highlight>
              </a:rPr>
              <a:t>timmerandel</a:t>
            </a:r>
            <a:r>
              <a:rPr lang="sv-SE" sz="2400" b="1" dirty="0"/>
              <a:t>,</a:t>
            </a:r>
          </a:p>
          <a:p>
            <a:r>
              <a:rPr lang="sv-SE" sz="2400" b="1" dirty="0"/>
              <a:t>vilket ger hög andel sågad vara.</a:t>
            </a:r>
          </a:p>
          <a:p>
            <a:r>
              <a:rPr lang="sv-SE" sz="2400" b="1" i="1" dirty="0">
                <a:solidFill>
                  <a:srgbClr val="FF0000"/>
                </a:solidFill>
              </a:rPr>
              <a:t>Detta kan ge hög </a:t>
            </a:r>
          </a:p>
          <a:p>
            <a:r>
              <a:rPr lang="sv-SE" sz="2400" b="1" i="1" dirty="0">
                <a:solidFill>
                  <a:srgbClr val="FF0000"/>
                </a:solidFill>
              </a:rPr>
              <a:t>tillgång till </a:t>
            </a:r>
            <a:r>
              <a:rPr lang="sv-SE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råvara</a:t>
            </a:r>
          </a:p>
          <a:p>
            <a:r>
              <a:rPr lang="sv-SE" sz="2400" b="1" i="1" dirty="0">
                <a:solidFill>
                  <a:srgbClr val="FF0000"/>
                </a:solidFill>
                <a:highlight>
                  <a:srgbClr val="FFFF00"/>
                </a:highlight>
              </a:rPr>
              <a:t>för byggnadsindustrin</a:t>
            </a:r>
            <a:r>
              <a:rPr lang="sv-SE" sz="2400" b="1" i="1" dirty="0">
                <a:solidFill>
                  <a:srgbClr val="FF0000"/>
                </a:solidFill>
              </a:rPr>
              <a:t>.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D43111-DB49-835B-3B5F-CEE400BA514C}"/>
              </a:ext>
            </a:extLst>
          </p:cNvPr>
          <p:cNvSpPr/>
          <p:nvPr/>
        </p:nvSpPr>
        <p:spPr>
          <a:xfrm>
            <a:off x="8684573" y="2772076"/>
            <a:ext cx="3027173" cy="29357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FAA351-8B03-E4AD-822E-AFD51155E493}"/>
              </a:ext>
            </a:extLst>
          </p:cNvPr>
          <p:cNvSpPr/>
          <p:nvPr/>
        </p:nvSpPr>
        <p:spPr>
          <a:xfrm>
            <a:off x="1291079" y="3429000"/>
            <a:ext cx="2858442" cy="240014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441753-BB06-B9ED-A4E8-941034C7A955}"/>
              </a:ext>
            </a:extLst>
          </p:cNvPr>
          <p:cNvSpPr/>
          <p:nvPr/>
        </p:nvSpPr>
        <p:spPr>
          <a:xfrm>
            <a:off x="1291078" y="689278"/>
            <a:ext cx="2858442" cy="25233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38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B6C98-DFEC-F696-6791-F70E6122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85DBB-11BD-CC0F-68CE-A3BEBC30D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2" y="329307"/>
            <a:ext cx="5038115" cy="6338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402FF4-58EC-FD36-020F-94275538B54A}"/>
              </a:ext>
            </a:extLst>
          </p:cNvPr>
          <p:cNvSpPr txBox="1"/>
          <p:nvPr/>
        </p:nvSpPr>
        <p:spPr>
          <a:xfrm>
            <a:off x="6588369" y="6048327"/>
            <a:ext cx="5450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https://www.svenskttra.se/siteassets/1-trafakta/2-att-valja-tra/02/virkesutnyttjande.jpg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F9229-8E43-47AC-230A-96D5766296DF}"/>
              </a:ext>
            </a:extLst>
          </p:cNvPr>
          <p:cNvSpPr txBox="1"/>
          <p:nvPr/>
        </p:nvSpPr>
        <p:spPr>
          <a:xfrm>
            <a:off x="6359514" y="638508"/>
            <a:ext cx="56797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Skogsbruk ger råvaror till flera olika industri- sektorer.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srgbClr val="FF0000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509988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B6C98-DFEC-F696-6791-F70E6122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F9229-8E43-47AC-230A-96D5766296DF}"/>
              </a:ext>
            </a:extLst>
          </p:cNvPr>
          <p:cNvSpPr txBox="1"/>
          <p:nvPr/>
        </p:nvSpPr>
        <p:spPr>
          <a:xfrm>
            <a:off x="906427" y="1135658"/>
            <a:ext cx="1037914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Genom att justera beslutsregler, lagar och föreskrifter, samt priser som styr skogsbruket, kan man justera skogsproduktionen m.h.t.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i="1" dirty="0">
                <a:solidFill>
                  <a:srgbClr val="FF0000"/>
                </a:solidFill>
                <a:latin typeface="Gill Sans MT" panose="020B0502020104020203"/>
              </a:rPr>
              <a:t>Produktmix (</a:t>
            </a:r>
            <a:r>
              <a:rPr lang="sv-SE" sz="2800" b="1" i="1" dirty="0" err="1">
                <a:solidFill>
                  <a:srgbClr val="FF0000"/>
                </a:solidFill>
                <a:latin typeface="Gill Sans MT" panose="020B0502020104020203"/>
              </a:rPr>
              <a:t>timmerandel</a:t>
            </a:r>
            <a:r>
              <a:rPr lang="sv-SE" sz="2800" b="1" i="1" dirty="0">
                <a:solidFill>
                  <a:srgbClr val="FF0000"/>
                </a:solidFill>
                <a:latin typeface="Gill Sans MT" panose="020B0502020104020203"/>
              </a:rPr>
              <a:t>, massavedsandel o.s.v.),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Skogsprodukternas egenskaper,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Nya industriella processer,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Effekter på arbetsmarknaden,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800" b="1" i="1" dirty="0">
              <a:solidFill>
                <a:srgbClr val="FF0000"/>
              </a:solidFill>
              <a:latin typeface="Gill Sans MT" panose="020B05020201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Klimateffekter,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Biodiversitet,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m.m..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730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80FDB-3E6A-822C-449A-D93E2774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579C17-0A00-FC07-107C-C338CEBE0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8973"/>
            <a:ext cx="12192000" cy="4790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76850-8774-ED49-18AE-6ABF280CC2FD}"/>
              </a:ext>
            </a:extLst>
          </p:cNvPr>
          <p:cNvSpPr txBox="1"/>
          <p:nvPr/>
        </p:nvSpPr>
        <p:spPr>
          <a:xfrm rot="21360181">
            <a:off x="1089734" y="2243302"/>
            <a:ext cx="970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Jämförelser mellan trähus och betonghus </a:t>
            </a:r>
            <a:r>
              <a:rPr kumimoji="0" lang="sv-SE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m.a.p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. olika egenskaper, miljökonsekvenser samt kostnader</a:t>
            </a:r>
            <a:r>
              <a:rPr kumimoji="0" lang="sv-SE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6AD74-7394-1AA8-E90B-710AF1545089}"/>
              </a:ext>
            </a:extLst>
          </p:cNvPr>
          <p:cNvSpPr txBox="1"/>
          <p:nvPr/>
        </p:nvSpPr>
        <p:spPr>
          <a:xfrm>
            <a:off x="1982787" y="6092936"/>
            <a:ext cx="822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hlinkClick r:id="rId3"/>
              </a:rPr>
              <a:t>https://sciendo.com/article/10.2478/sjce-2014-0007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F2FFE-8FB8-7852-0134-47FC6A04A68A}"/>
              </a:ext>
            </a:extLst>
          </p:cNvPr>
          <p:cNvSpPr txBox="1"/>
          <p:nvPr/>
        </p:nvSpPr>
        <p:spPr>
          <a:xfrm>
            <a:off x="9920097" y="262175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>
                <a:solidFill>
                  <a:srgbClr val="00B0F0"/>
                </a:solidFill>
                <a:highlight>
                  <a:srgbClr val="FFFF00"/>
                </a:highlight>
              </a:rPr>
              <a:t>Lästips:</a:t>
            </a:r>
            <a:endParaRPr lang="en-US" sz="2800" b="1" i="1" dirty="0">
              <a:solidFill>
                <a:srgbClr val="00B0F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31685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80FDB-3E6A-822C-449A-D93E2774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CF99A-ACA5-E2DC-15FE-BE369B914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1" y="1838967"/>
            <a:ext cx="5894690" cy="3660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71F80-B942-C40A-888E-392382F7EFD0}"/>
              </a:ext>
            </a:extLst>
          </p:cNvPr>
          <p:cNvSpPr txBox="1"/>
          <p:nvPr/>
        </p:nvSpPr>
        <p:spPr>
          <a:xfrm>
            <a:off x="297933" y="5773907"/>
            <a:ext cx="9327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i="1" dirty="0">
                <a:solidFill>
                  <a:srgbClr val="00B0F0"/>
                </a:solidFill>
              </a:rPr>
              <a:t>Alternativ med och utan trä valdes för alla delar av husen.</a:t>
            </a:r>
            <a:endParaRPr lang="en-US" sz="2800" b="1" i="1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C0344-5EA4-A5F3-0569-1A17924AE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64" y="0"/>
            <a:ext cx="5938836" cy="3660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B7EA32-5A59-D0EE-C04F-877684A274DD}"/>
              </a:ext>
            </a:extLst>
          </p:cNvPr>
          <p:cNvSpPr txBox="1"/>
          <p:nvPr/>
        </p:nvSpPr>
        <p:spPr>
          <a:xfrm>
            <a:off x="6253164" y="3771900"/>
            <a:ext cx="64201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Husen skulle ha så likartade egenskaper som möjligt </a:t>
            </a:r>
            <a:r>
              <a:rPr kumimoji="0" lang="sv-S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m.h</a:t>
            </a: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  <a:r>
              <a:rPr lang="sv-SE" sz="2400" b="1" dirty="0">
                <a:solidFill>
                  <a:srgbClr val="FF0000"/>
                </a:solidFill>
                <a:latin typeface="Gill Sans MT" panose="020B0502020104020203"/>
              </a:rPr>
              <a:t>t. värmeisolering,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srgbClr val="FF0000"/>
                </a:solidFill>
                <a:latin typeface="Gill Sans MT" panose="020B0502020104020203"/>
              </a:rPr>
              <a:t>total yta, grund, fönster, dörrar, etc..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395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80FDB-3E6A-822C-449A-D93E2774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A4F3D-DB07-6ADF-1293-FD1535152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08"/>
            <a:ext cx="6516285" cy="4493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9A54BC-9F45-7334-708C-724F00E11865}"/>
              </a:ext>
            </a:extLst>
          </p:cNvPr>
          <p:cNvSpPr txBox="1"/>
          <p:nvPr/>
        </p:nvSpPr>
        <p:spPr>
          <a:xfrm>
            <a:off x="6516284" y="180109"/>
            <a:ext cx="54979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I denna undersökning blev de totala byggkostnaderna nästan identiska per kvadratmeter </a:t>
            </a:r>
            <a:r>
              <a:rPr lang="sv-SE" sz="2400" b="1" i="1" u="sng" dirty="0">
                <a:solidFill>
                  <a:srgbClr val="FF0000"/>
                </a:solidFill>
              </a:rPr>
              <a:t>yttermått</a:t>
            </a:r>
            <a:r>
              <a:rPr lang="sv-SE" sz="2400" b="1" dirty="0">
                <a:solidFill>
                  <a:srgbClr val="FF0000"/>
                </a:solidFill>
              </a:rPr>
              <a:t>.</a:t>
            </a:r>
          </a:p>
          <a:p>
            <a:endParaRPr lang="sv-SE" sz="2400" b="1" dirty="0"/>
          </a:p>
          <a:p>
            <a:r>
              <a:rPr lang="sv-SE" sz="2400" b="1" dirty="0">
                <a:solidFill>
                  <a:srgbClr val="FF0000"/>
                </a:solidFill>
              </a:rPr>
              <a:t>Trähuset blev billigare per kvadratmeter innermått.</a:t>
            </a:r>
          </a:p>
          <a:p>
            <a:endParaRPr lang="sv-SE" sz="2400" b="1" dirty="0">
              <a:solidFill>
                <a:srgbClr val="FF0000"/>
              </a:solidFill>
            </a:endParaRPr>
          </a:p>
          <a:p>
            <a:r>
              <a:rPr lang="sv-SE" sz="2400" b="1" dirty="0">
                <a:solidFill>
                  <a:srgbClr val="FF0000"/>
                </a:solidFill>
              </a:rPr>
              <a:t>Trähuset hade också flera klimat- och miljö- fördelar.</a:t>
            </a:r>
          </a:p>
          <a:p>
            <a:endParaRPr lang="sv-SE" sz="2400" b="1" dirty="0">
              <a:solidFill>
                <a:srgbClr val="FF0000"/>
              </a:solidFill>
            </a:endParaRPr>
          </a:p>
          <a:p>
            <a:r>
              <a:rPr lang="sv-SE" sz="2400" b="1" dirty="0">
                <a:solidFill>
                  <a:srgbClr val="FF0000"/>
                </a:solidFill>
              </a:rPr>
              <a:t>Om trähus skulle medföra klimat- och miljö- subventioner</a:t>
            </a:r>
            <a:r>
              <a:rPr lang="sv-SE" sz="2400" b="1" dirty="0">
                <a:solidFill>
                  <a:srgbClr val="00B050"/>
                </a:solidFill>
              </a:rPr>
              <a:t>*</a:t>
            </a:r>
            <a:r>
              <a:rPr lang="sv-SE" sz="2400" b="1" dirty="0">
                <a:solidFill>
                  <a:srgbClr val="FF0000"/>
                </a:solidFill>
              </a:rPr>
              <a:t>, så skulle byggkostnaden med trä bli klart lägre än med betong.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5B441-3935-C479-3B86-543A7D1824CA}"/>
              </a:ext>
            </a:extLst>
          </p:cNvPr>
          <p:cNvSpPr txBox="1"/>
          <p:nvPr/>
        </p:nvSpPr>
        <p:spPr>
          <a:xfrm>
            <a:off x="1587500" y="4742766"/>
            <a:ext cx="120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Trähus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FF627E-BE1C-7F6F-9FBC-4F0A1F2A19BD}"/>
              </a:ext>
            </a:extLst>
          </p:cNvPr>
          <p:cNvSpPr txBox="1"/>
          <p:nvPr/>
        </p:nvSpPr>
        <p:spPr>
          <a:xfrm>
            <a:off x="3258142" y="4723163"/>
            <a:ext cx="191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B0F0"/>
                </a:solidFill>
              </a:rPr>
              <a:t>Betonghus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6AF36E-9837-D387-BD29-98AD4A307B18}"/>
              </a:ext>
            </a:extLst>
          </p:cNvPr>
          <p:cNvSpPr txBox="1"/>
          <p:nvPr/>
        </p:nvSpPr>
        <p:spPr>
          <a:xfrm>
            <a:off x="353939" y="5697696"/>
            <a:ext cx="110800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 Beskattning av negativa klimat- och miljö-effekter ger samma resultat vad gäller totalkostnadsrelationerna.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8704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C4B31-A498-E2BE-F874-AA23F0A93E2C}"/>
              </a:ext>
            </a:extLst>
          </p:cNvPr>
          <p:cNvSpPr txBox="1"/>
          <p:nvPr/>
        </p:nvSpPr>
        <p:spPr>
          <a:xfrm>
            <a:off x="152574" y="519760"/>
            <a:ext cx="1035889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SAMMANFATTNING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1. Tillgången till trä för byggande i Sverige under 2010-talet var mycket god.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2. Produktion per år av sågad vara var då ca 19 M m3. Av detta gick ca 1.3 M m3 till nybyggande.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3. Träförbrukningen vid nybyggande beror bl.a. av hustyper, storlek per hus samt antal byggda bostäder.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4.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Lohmanders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ByggnadsFunktion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LBF, förklarar byggandets variationer åren 1975 – 2021.                BNP, Befolkningsförändringar, byggkostnader samt tiden förklarar antalet byggda lägenheter olika år.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5. Prognoser för byggande fram till 2050, med LBF, visar hur byggsektorns aktivitetsnivå kan påverkas av ändrad BNP, befolkning och/eller byggkostnader.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6. Byggandet kan ökas kraftigt om byggkostnaden kan sänkas, exempelvis genom förenklade byggregler, optimeringar av processer, materialval, etc. samt klimat och miljösubventioner.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7. Ökad produktion av trä för byggande kan erhållas via justerade skogsbruksmetoder.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8. Nya byggprojekt med Svenska Prefab-hus av trä bör starta i såväl Ukraina som i Turkiet och Syrien.</a:t>
            </a: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E1E6F-46A0-DFA7-9F59-BC9E0CA2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D1E73-D5D1-B880-A289-CBE6BD6A741E}"/>
              </a:ext>
            </a:extLst>
          </p:cNvPr>
          <p:cNvSpPr/>
          <p:nvPr/>
        </p:nvSpPr>
        <p:spPr>
          <a:xfrm>
            <a:off x="779659" y="695656"/>
            <a:ext cx="405510" cy="503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B488A-1896-CF53-0E4E-70217E189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64" y="172761"/>
            <a:ext cx="1767962" cy="2117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AA56D8-8828-016B-F3D3-5B9B5DADA6A1}"/>
              </a:ext>
            </a:extLst>
          </p:cNvPr>
          <p:cNvSpPr txBox="1"/>
          <p:nvPr/>
        </p:nvSpPr>
        <p:spPr>
          <a:xfrm>
            <a:off x="10169450" y="2399957"/>
            <a:ext cx="2339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Peter Lohmander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Optimal Solutions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4E3AE-6955-9A3F-01D8-AB16DCC4A102}"/>
              </a:ext>
            </a:extLst>
          </p:cNvPr>
          <p:cNvSpPr/>
          <p:nvPr/>
        </p:nvSpPr>
        <p:spPr>
          <a:xfrm>
            <a:off x="1451579" y="329307"/>
            <a:ext cx="2339186" cy="38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45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4F6F7-F5C3-2771-B64D-462692FC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E0612F-6E21-0DA2-974E-0E2B5F8AD638}"/>
              </a:ext>
            </a:extLst>
          </p:cNvPr>
          <p:cNvSpPr txBox="1"/>
          <p:nvPr/>
        </p:nvSpPr>
        <p:spPr>
          <a:xfrm>
            <a:off x="1384849" y="1654444"/>
            <a:ext cx="104473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OBS: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6E6F64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Av de sågade barrträvaror som Sverige i medeltal producerat de senaste 10 åren, </a:t>
            </a: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förbrukade vi inom landet mindre än en tredjedel.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6E6F64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82D0A-B3B4-1C34-19E7-6A152DA9D562}"/>
              </a:ext>
            </a:extLst>
          </p:cNvPr>
          <p:cNvSpPr txBox="1"/>
          <p:nvPr/>
        </p:nvSpPr>
        <p:spPr>
          <a:xfrm>
            <a:off x="3833446" y="6159361"/>
            <a:ext cx="7643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https://www.svenskttra.se/trafakta/allmant-om-tra/fran-timmer-till-planka/</a:t>
            </a:r>
          </a:p>
        </p:txBody>
      </p:sp>
    </p:spTree>
    <p:extLst>
      <p:ext uri="{BB962C8B-B14F-4D97-AF65-F5344CB8AC3E}">
        <p14:creationId xmlns:p14="http://schemas.microsoft.com/office/powerpoint/2010/main" val="3536094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0C4B31-A498-E2BE-F874-AA23F0A93E2C}"/>
              </a:ext>
            </a:extLst>
          </p:cNvPr>
          <p:cNvSpPr txBox="1"/>
          <p:nvPr/>
        </p:nvSpPr>
        <p:spPr>
          <a:xfrm>
            <a:off x="152574" y="519760"/>
            <a:ext cx="1035889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rgbClr val="FF0000"/>
                </a:solidFill>
                <a:latin typeface="Gill Sans MT" panose="020B0502020104020203"/>
              </a:rPr>
              <a:t>KONKRETA FÖRSLAG: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Utred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hur byggkostnaderna kan och bör optimeras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med hänsyn till olika möjliga utvecklingar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i="1" dirty="0">
                <a:solidFill>
                  <a:prstClr val="black"/>
                </a:solidFill>
                <a:latin typeface="Gill Sans MT" panose="020B0502020104020203"/>
              </a:rPr>
              <a:t>vad gäller priser för träråvara, priser för andra råvaror samt kostnader för global uppvärmning.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Utred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hur byggandet effektivast kan optimeras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delvis genom sänkta byggkostnader, exempelvis genom förenklade byggregler, optimeringar av processer, materialval, etc.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samt klimat och miljösubventioner.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Utred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optimalt anpassad träförbrukning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vid nybyggande med hänsyn till olika möjliga utvecklingar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vad gäller priser för träråvara, tillgång på de internationella marknaderna på träråvara,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priser för andra råvaror samt kostnader för global uppvärmning.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Utred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optimalt ökad produktion av trä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för byggande via justerade skogsbruksmetoder.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Integrera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Lohmanders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ByggnadsFunktion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LBF, </a:t>
            </a:r>
            <a:r>
              <a:rPr lang="sv-SE" b="1" i="1" dirty="0">
                <a:solidFill>
                  <a:prstClr val="black"/>
                </a:solidFill>
                <a:latin typeface="Gill Sans MT" panose="020B0502020104020203"/>
              </a:rPr>
              <a:t>som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förklarar antalet byggda lägenheter olika år under olika förutsättningar, i de olika utredningarna.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Gill Sans MT" panose="020B0502020104020203"/>
                <a:ea typeface="+mn-ea"/>
                <a:cs typeface="+mn-cs"/>
              </a:rPr>
              <a:t>Planera och förbered alternativa nya byggprojekt 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med Svenska Prefab-hus av trä, avsedda för bl.a. Ukraina som i Turkiet och Syrien.</a:t>
            </a:r>
            <a:r>
              <a:rPr kumimoji="0" lang="sv-SE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E1E6F-46A0-DFA7-9F59-BC9E0CA2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D1E73-D5D1-B880-A289-CBE6BD6A741E}"/>
              </a:ext>
            </a:extLst>
          </p:cNvPr>
          <p:cNvSpPr/>
          <p:nvPr/>
        </p:nvSpPr>
        <p:spPr>
          <a:xfrm>
            <a:off x="779659" y="695656"/>
            <a:ext cx="405510" cy="503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B488A-1896-CF53-0E4E-70217E189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64" y="172761"/>
            <a:ext cx="1767962" cy="2117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AA56D8-8828-016B-F3D3-5B9B5DADA6A1}"/>
              </a:ext>
            </a:extLst>
          </p:cNvPr>
          <p:cNvSpPr txBox="1"/>
          <p:nvPr/>
        </p:nvSpPr>
        <p:spPr>
          <a:xfrm>
            <a:off x="10169450" y="2399957"/>
            <a:ext cx="2339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Peter Lohmander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Optimal Solutions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4E3AE-6955-9A3F-01D8-AB16DCC4A102}"/>
              </a:ext>
            </a:extLst>
          </p:cNvPr>
          <p:cNvSpPr/>
          <p:nvPr/>
        </p:nvSpPr>
        <p:spPr>
          <a:xfrm>
            <a:off x="1451579" y="329307"/>
            <a:ext cx="2339186" cy="38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850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E1E6F-46A0-DFA7-9F59-BC9E0CA2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D1E73-D5D1-B880-A289-CBE6BD6A741E}"/>
              </a:ext>
            </a:extLst>
          </p:cNvPr>
          <p:cNvSpPr/>
          <p:nvPr/>
        </p:nvSpPr>
        <p:spPr>
          <a:xfrm>
            <a:off x="779659" y="695656"/>
            <a:ext cx="405510" cy="503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D4E3AE-6955-9A3F-01D8-AB16DCC4A102}"/>
              </a:ext>
            </a:extLst>
          </p:cNvPr>
          <p:cNvSpPr/>
          <p:nvPr/>
        </p:nvSpPr>
        <p:spPr>
          <a:xfrm>
            <a:off x="1451579" y="329307"/>
            <a:ext cx="2339186" cy="38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FFD73-3500-36E5-40A6-97506978C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2"/>
            <a:ext cx="10910656" cy="6855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C917FE-19BD-46B0-8727-B5A4B6E3BECE}"/>
              </a:ext>
            </a:extLst>
          </p:cNvPr>
          <p:cNvSpPr txBox="1"/>
          <p:nvPr/>
        </p:nvSpPr>
        <p:spPr>
          <a:xfrm>
            <a:off x="88491" y="5668655"/>
            <a:ext cx="1187472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>
                <a:solidFill>
                  <a:srgbClr val="FFFF00"/>
                </a:solidFill>
              </a:rPr>
              <a:t>TACK FÖR ATT NI LYSSNADE!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234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6F5CF-851C-46E2-FEA0-07A7FB60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64" y="550451"/>
            <a:ext cx="10066611" cy="1600997"/>
          </a:xfrm>
        </p:spPr>
        <p:txBody>
          <a:bodyPr>
            <a:noAutofit/>
          </a:bodyPr>
          <a:lstStyle/>
          <a:p>
            <a:r>
              <a:rPr lang="sv-SE" sz="4800" b="1" dirty="0"/>
              <a:t>En forskares syn på </a:t>
            </a:r>
            <a:br>
              <a:rPr lang="sv-SE" sz="4800" b="1" dirty="0"/>
            </a:br>
            <a:r>
              <a:rPr lang="sv-SE" sz="4800" b="1" dirty="0"/>
              <a:t>framtida tillgång på trä 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5DC56-207C-60F9-E799-792042CC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4210231"/>
            <a:ext cx="5712701" cy="139199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6200" b="1" dirty="0" err="1">
                <a:solidFill>
                  <a:srgbClr val="663300"/>
                </a:solidFill>
              </a:rPr>
              <a:t>Byggardagen</a:t>
            </a:r>
            <a:r>
              <a:rPr lang="en-US" sz="6200" b="1" dirty="0">
                <a:solidFill>
                  <a:srgbClr val="663300"/>
                </a:solidFill>
              </a:rPr>
              <a:t> </a:t>
            </a:r>
            <a:r>
              <a:rPr lang="en-US" sz="6200" b="1" dirty="0" err="1">
                <a:solidFill>
                  <a:srgbClr val="663300"/>
                </a:solidFill>
              </a:rPr>
              <a:t>i</a:t>
            </a:r>
            <a:r>
              <a:rPr lang="en-US" sz="6200" b="1" dirty="0">
                <a:solidFill>
                  <a:srgbClr val="663300"/>
                </a:solidFill>
              </a:rPr>
              <a:t> Kalmar</a:t>
            </a:r>
          </a:p>
          <a:p>
            <a:r>
              <a:rPr lang="sv-SE" sz="4200" dirty="0">
                <a:solidFill>
                  <a:srgbClr val="663300"/>
                </a:solidFill>
              </a:rPr>
              <a:t>Torsdagen den 9 mars 2023, kl.09.00-15.30 </a:t>
            </a:r>
          </a:p>
          <a:p>
            <a:r>
              <a:rPr lang="sv-SE" sz="4200" dirty="0">
                <a:solidFill>
                  <a:srgbClr val="663300"/>
                </a:solidFill>
              </a:rPr>
              <a:t>Linnéuniversitetet i Kalmar, Universitetskajen, Hus </a:t>
            </a:r>
            <a:r>
              <a:rPr lang="sv-SE" sz="4200" dirty="0" err="1">
                <a:solidFill>
                  <a:srgbClr val="663300"/>
                </a:solidFill>
              </a:rPr>
              <a:t>Culmen</a:t>
            </a:r>
            <a:r>
              <a:rPr lang="sv-SE" sz="4200" dirty="0">
                <a:solidFill>
                  <a:srgbClr val="663300"/>
                </a:solidFill>
              </a:rPr>
              <a:t>, vån. 2 – Aula Sienna </a:t>
            </a:r>
            <a:endParaRPr lang="en-US" sz="4200" dirty="0">
              <a:solidFill>
                <a:srgbClr val="6633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A06FF-674C-2A35-7991-9AF027BA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950AE-8CD3-8D4B-C1FF-045C34C1DA61}"/>
              </a:ext>
            </a:extLst>
          </p:cNvPr>
          <p:cNvSpPr txBox="1"/>
          <p:nvPr/>
        </p:nvSpPr>
        <p:spPr>
          <a:xfrm>
            <a:off x="480060" y="2063391"/>
            <a:ext cx="634686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Peter Lohmander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Optimal Solutions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Peter@Lohmander.com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http://www.lohmander.com/Information/Ref.htm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89A59-2DF8-76C0-2035-27D4C9CD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119F32-FF65-B549-C28B-4279F36D9CD5}"/>
              </a:ext>
            </a:extLst>
          </p:cNvPr>
          <p:cNvSpPr txBox="1"/>
          <p:nvPr/>
        </p:nvSpPr>
        <p:spPr>
          <a:xfrm>
            <a:off x="7556623" y="5670259"/>
            <a:ext cx="3348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Peter Lohmander, Prof. Dr.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16620-B3AF-2C54-083B-EA2852C38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02" y="1926454"/>
            <a:ext cx="5958398" cy="37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345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80F20-7CE8-1093-4F48-B10412BF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85F19-6AA1-4496-9013-7608D0705FE6}" type="slidenum">
              <a:rPr lang="en-US" smtClean="0"/>
              <a:t>73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5D6B9-E937-C0C8-8E0E-076B49EE3D2D}"/>
              </a:ext>
            </a:extLst>
          </p:cNvPr>
          <p:cNvSpPr txBox="1"/>
          <p:nvPr/>
        </p:nvSpPr>
        <p:spPr>
          <a:xfrm>
            <a:off x="2334827" y="1819922"/>
            <a:ext cx="24348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u="sng" dirty="0">
                <a:solidFill>
                  <a:srgbClr val="FF0000"/>
                </a:solidFill>
              </a:rPr>
              <a:t>Appendix</a:t>
            </a:r>
          </a:p>
          <a:p>
            <a:endParaRPr lang="sv-SE" b="1" dirty="0">
              <a:solidFill>
                <a:srgbClr val="FF0000"/>
              </a:solidFill>
            </a:endParaRPr>
          </a:p>
          <a:p>
            <a:r>
              <a:rPr lang="sv-SE" b="1" dirty="0" err="1">
                <a:solidFill>
                  <a:srgbClr val="0070C0"/>
                </a:solidFill>
              </a:rPr>
              <a:t>Residualdiagram</a:t>
            </a:r>
            <a:r>
              <a:rPr lang="sv-SE" b="1" dirty="0">
                <a:solidFill>
                  <a:srgbClr val="0070C0"/>
                </a:solidFill>
              </a:rPr>
              <a:t> etc.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08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92EA7A1-D1F1-39FE-03A0-79EDBDC51546}"/>
              </a:ext>
            </a:extLst>
          </p:cNvPr>
          <p:cNvGraphicFramePr>
            <a:graphicFrameLocks/>
          </p:cNvGraphicFramePr>
          <p:nvPr/>
        </p:nvGraphicFramePr>
        <p:xfrm>
          <a:off x="1291079" y="2183968"/>
          <a:ext cx="9335492" cy="4344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62B7-0050-480E-D7FB-4ABFD876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7ABC84-3943-1527-8FD7-CEF454FBE516}"/>
              </a:ext>
            </a:extLst>
          </p:cNvPr>
          <p:cNvSpPr txBox="1"/>
          <p:nvPr/>
        </p:nvSpPr>
        <p:spPr>
          <a:xfrm>
            <a:off x="2008647" y="798973"/>
            <a:ext cx="97032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Här ser vi </a:t>
            </a:r>
            <a:r>
              <a:rPr kumimoji="0" lang="sv-SE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residualerna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, hur mycket den statistiska modellens prognoser för byggandet (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 avviker från verkligheten, för olika värden på (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sv-SE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).   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806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62B7-0050-480E-D7FB-4ABFD876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B249290-9F72-4440-B43D-00715E4C4A4A}"/>
              </a:ext>
            </a:extLst>
          </p:cNvPr>
          <p:cNvGraphicFramePr>
            <a:graphicFrameLocks/>
          </p:cNvGraphicFramePr>
          <p:nvPr/>
        </p:nvGraphicFramePr>
        <p:xfrm>
          <a:off x="1451579" y="798973"/>
          <a:ext cx="10260361" cy="5592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32155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62B7-0050-480E-D7FB-4ABFD876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E8DBC1D-492F-4DE5-936E-C6DEC90BE0EB}"/>
              </a:ext>
            </a:extLst>
          </p:cNvPr>
          <p:cNvGraphicFramePr>
            <a:graphicFrameLocks/>
          </p:cNvGraphicFramePr>
          <p:nvPr/>
        </p:nvGraphicFramePr>
        <p:xfrm>
          <a:off x="1451578" y="1012054"/>
          <a:ext cx="9476833" cy="527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2206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62B7-0050-480E-D7FB-4ABFD876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8746" y="816728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E1F7857-6EEE-4404-BA34-5CEE752E7080}"/>
              </a:ext>
            </a:extLst>
          </p:cNvPr>
          <p:cNvGraphicFramePr>
            <a:graphicFrameLocks/>
          </p:cNvGraphicFramePr>
          <p:nvPr/>
        </p:nvGraphicFramePr>
        <p:xfrm>
          <a:off x="1451579" y="914400"/>
          <a:ext cx="9503466" cy="5344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02312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62B7-0050-480E-D7FB-4ABFD876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B677B86-9FBB-4A41-BFC2-A4252DFBF898}"/>
              </a:ext>
            </a:extLst>
          </p:cNvPr>
          <p:cNvGraphicFramePr>
            <a:graphicFrameLocks/>
          </p:cNvGraphicFramePr>
          <p:nvPr/>
        </p:nvGraphicFramePr>
        <p:xfrm>
          <a:off x="1451579" y="985421"/>
          <a:ext cx="9609998" cy="529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53294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62B7-0050-480E-D7FB-4ABFD876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A20FD20-542E-4C65-A5C6-6361DFC9A99A}"/>
              </a:ext>
            </a:extLst>
          </p:cNvPr>
          <p:cNvGraphicFramePr>
            <a:graphicFrameLocks/>
          </p:cNvGraphicFramePr>
          <p:nvPr/>
        </p:nvGraphicFramePr>
        <p:xfrm>
          <a:off x="1451579" y="896645"/>
          <a:ext cx="9805306" cy="5335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56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BA49E6-24E0-1DBA-C4D0-2B8161FF69B9}"/>
              </a:ext>
            </a:extLst>
          </p:cNvPr>
          <p:cNvSpPr/>
          <p:nvPr/>
        </p:nvSpPr>
        <p:spPr>
          <a:xfrm>
            <a:off x="7390414" y="2504821"/>
            <a:ext cx="1185413" cy="779373"/>
          </a:xfrm>
          <a:prstGeom prst="downArrow">
            <a:avLst>
              <a:gd name="adj1" fmla="val 50000"/>
              <a:gd name="adj2" fmla="val 4449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FB987-7CF3-F49E-DC2E-8385114FF963}"/>
              </a:ext>
            </a:extLst>
          </p:cNvPr>
          <p:cNvSpPr/>
          <p:nvPr/>
        </p:nvSpPr>
        <p:spPr>
          <a:xfrm>
            <a:off x="6637607" y="1221643"/>
            <a:ext cx="1938221" cy="12114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50B4-302E-937B-C9B9-77891339478D}"/>
              </a:ext>
            </a:extLst>
          </p:cNvPr>
          <p:cNvSpPr txBox="1"/>
          <p:nvPr/>
        </p:nvSpPr>
        <p:spPr>
          <a:xfrm>
            <a:off x="6806037" y="1388887"/>
            <a:ext cx="151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Avverkning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av timmer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602440-E49A-365E-B042-9F0719D35880}"/>
              </a:ext>
            </a:extLst>
          </p:cNvPr>
          <p:cNvSpPr/>
          <p:nvPr/>
        </p:nvSpPr>
        <p:spPr>
          <a:xfrm>
            <a:off x="7261932" y="3389504"/>
            <a:ext cx="2760958" cy="7793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880FD-2B2E-2F6F-A77E-2D5BCF24E77B}"/>
              </a:ext>
            </a:extLst>
          </p:cNvPr>
          <p:cNvSpPr txBox="1"/>
          <p:nvPr/>
        </p:nvSpPr>
        <p:spPr>
          <a:xfrm>
            <a:off x="7355158" y="3497801"/>
            <a:ext cx="266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Sågverksproduktion av sågad vara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4E011E-6DCA-9904-53AD-D263C00B522B}"/>
              </a:ext>
            </a:extLst>
          </p:cNvPr>
          <p:cNvSpPr/>
          <p:nvPr/>
        </p:nvSpPr>
        <p:spPr>
          <a:xfrm>
            <a:off x="2686718" y="4207081"/>
            <a:ext cx="2338437" cy="937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0DD18-D682-5D88-AD36-6A7B1AEB8CD5}"/>
              </a:ext>
            </a:extLst>
          </p:cNvPr>
          <p:cNvSpPr txBox="1"/>
          <p:nvPr/>
        </p:nvSpPr>
        <p:spPr>
          <a:xfrm>
            <a:off x="2785230" y="4335180"/>
            <a:ext cx="216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 att använda i Sverige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8B5185-B2D5-3C25-E50A-1C1B34B2CC30}"/>
              </a:ext>
            </a:extLst>
          </p:cNvPr>
          <p:cNvCxnSpPr>
            <a:cxnSpLocks/>
          </p:cNvCxnSpPr>
          <p:nvPr/>
        </p:nvCxnSpPr>
        <p:spPr>
          <a:xfrm flipH="1">
            <a:off x="5136793" y="3712628"/>
            <a:ext cx="2020153" cy="747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D3D24B2-3ECC-A01D-3EF6-2611EF2A28B9}"/>
              </a:ext>
            </a:extLst>
          </p:cNvPr>
          <p:cNvSpPr txBox="1"/>
          <p:nvPr/>
        </p:nvSpPr>
        <p:spPr>
          <a:xfrm>
            <a:off x="9090733" y="5976437"/>
            <a:ext cx="1892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Andra länder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E2A58C-3F82-713F-6003-AF65F6D88BF9}"/>
              </a:ext>
            </a:extLst>
          </p:cNvPr>
          <p:cNvSpPr/>
          <p:nvPr/>
        </p:nvSpPr>
        <p:spPr>
          <a:xfrm>
            <a:off x="9046563" y="5877018"/>
            <a:ext cx="1696891" cy="58592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BBDCB2-79BB-E066-0429-07D7A010B174}"/>
              </a:ext>
            </a:extLst>
          </p:cNvPr>
          <p:cNvSpPr txBox="1"/>
          <p:nvPr/>
        </p:nvSpPr>
        <p:spPr>
          <a:xfrm rot="4065960">
            <a:off x="9366058" y="4729617"/>
            <a:ext cx="125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Export av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sågad vara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8814A-53AA-C136-8872-DB20F61B4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76A6265-E1BD-BDCE-41D9-8D127E5BB5F8}"/>
              </a:ext>
            </a:extLst>
          </p:cNvPr>
          <p:cNvSpPr/>
          <p:nvPr/>
        </p:nvSpPr>
        <p:spPr>
          <a:xfrm rot="4081407">
            <a:off x="8585267" y="4889900"/>
            <a:ext cx="1429197" cy="5445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1265D-3416-FA22-71D5-10B1BF1AA968}"/>
              </a:ext>
            </a:extLst>
          </p:cNvPr>
          <p:cNvSpPr txBox="1"/>
          <p:nvPr/>
        </p:nvSpPr>
        <p:spPr>
          <a:xfrm>
            <a:off x="2996213" y="1609716"/>
            <a:ext cx="3552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80 miljoner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6D81C-5A31-3CA4-3F91-D953EF3C9FA4}"/>
              </a:ext>
            </a:extLst>
          </p:cNvPr>
          <p:cNvSpPr txBox="1"/>
          <p:nvPr/>
        </p:nvSpPr>
        <p:spPr>
          <a:xfrm>
            <a:off x="10067223" y="3528578"/>
            <a:ext cx="1811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19 M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99726C-4D4C-911E-67BA-0D49ECED3E3C}"/>
              </a:ext>
            </a:extLst>
          </p:cNvPr>
          <p:cNvSpPr txBox="1"/>
          <p:nvPr/>
        </p:nvSpPr>
        <p:spPr>
          <a:xfrm>
            <a:off x="5570631" y="4207081"/>
            <a:ext cx="15418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6 M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8F9D7B-7AE6-09B2-D405-A931A60283CA}"/>
              </a:ext>
            </a:extLst>
          </p:cNvPr>
          <p:cNvSpPr txBox="1"/>
          <p:nvPr/>
        </p:nvSpPr>
        <p:spPr>
          <a:xfrm>
            <a:off x="7390044" y="5038773"/>
            <a:ext cx="1835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13 M 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</a:t>
            </a:r>
            <a:r>
              <a:rPr kumimoji="0" lang="sv-SE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39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1D2BD-DE35-6E4E-D484-0B081B40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PL_Kalmar_23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F5F324-E8B8-0716-35F0-538C9AF7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85F19-6AA1-4496-9013-7608D0705FE6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B71E42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C5DEF-8391-4E3E-F711-A2DD237BF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09" y="150428"/>
            <a:ext cx="8511428" cy="6557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A6A01E-B21A-506A-5A02-A0523DF1B82A}"/>
              </a:ext>
            </a:extLst>
          </p:cNvPr>
          <p:cNvSpPr txBox="1"/>
          <p:nvPr/>
        </p:nvSpPr>
        <p:spPr>
          <a:xfrm>
            <a:off x="6975231" y="404431"/>
            <a:ext cx="41265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https://www.svenskttra.se/trafakta/allmant-om-tra/fran-timmer-till-planka/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5DC55-5953-550B-A4A8-8AE0EB4231D9}"/>
              </a:ext>
            </a:extLst>
          </p:cNvPr>
          <p:cNvSpPr txBox="1"/>
          <p:nvPr/>
        </p:nvSpPr>
        <p:spPr>
          <a:xfrm>
            <a:off x="6203510" y="1581764"/>
            <a:ext cx="60945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OBS: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Av de sågade barrträvaror som Sverige förbrukade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gick mindre än en fjärdedel till nya byggnader.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600" b="1" i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0.23 </a:t>
            </a: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*</a:t>
            </a: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5.7 M m3 </a:t>
            </a: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=</a:t>
            </a:r>
            <a:r>
              <a:rPr kumimoji="0" lang="sv-SE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sv-SE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1.3 M m3</a:t>
            </a:r>
          </a:p>
        </p:txBody>
      </p:sp>
    </p:spTree>
    <p:extLst>
      <p:ext uri="{BB962C8B-B14F-4D97-AF65-F5344CB8AC3E}">
        <p14:creationId xmlns:p14="http://schemas.microsoft.com/office/powerpoint/2010/main" val="56337833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1244</TotalTime>
  <Words>4358</Words>
  <Application>Microsoft Office PowerPoint</Application>
  <PresentationFormat>Widescreen</PresentationFormat>
  <Paragraphs>821</Paragraphs>
  <Slides>79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Aharoni</vt:lpstr>
      <vt:lpstr>Arial</vt:lpstr>
      <vt:lpstr>Calibri</vt:lpstr>
      <vt:lpstr>Gill Sans MT</vt:lpstr>
      <vt:lpstr>Montserrat</vt:lpstr>
      <vt:lpstr>roboto</vt:lpstr>
      <vt:lpstr>Gallery</vt:lpstr>
      <vt:lpstr>Equation</vt:lpstr>
      <vt:lpstr>En forskares syn på  framtida tillgång på trä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 forskares syn på  framtida tillgång på trä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Lohmander</dc:creator>
  <cp:lastModifiedBy>Peter Lohmander</cp:lastModifiedBy>
  <cp:revision>161</cp:revision>
  <dcterms:created xsi:type="dcterms:W3CDTF">2023-01-25T10:02:59Z</dcterms:created>
  <dcterms:modified xsi:type="dcterms:W3CDTF">2023-03-04T17:14:35Z</dcterms:modified>
</cp:coreProperties>
</file>